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259" r:id="rId4"/>
    <p:sldId id="260" r:id="rId5"/>
    <p:sldId id="261" r:id="rId6"/>
    <p:sldId id="265" r:id="rId7"/>
    <p:sldId id="268" r:id="rId8"/>
    <p:sldId id="270" r:id="rId9"/>
    <p:sldId id="271" r:id="rId10"/>
    <p:sldId id="273" r:id="rId11"/>
    <p:sldId id="274" r:id="rId12"/>
    <p:sldId id="275" r:id="rId13"/>
    <p:sldId id="290" r:id="rId14"/>
    <p:sldId id="291" r:id="rId15"/>
    <p:sldId id="293" r:id="rId16"/>
    <p:sldId id="294" r:id="rId17"/>
    <p:sldId id="280" r:id="rId18"/>
    <p:sldId id="282" r:id="rId19"/>
    <p:sldId id="283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013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95EF6-1378-4486-BEA8-B52F775199F5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86E80-7F06-4B0A-812C-BF044D644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7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everyone, the topic of my presentation “Temporal …”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86E80-7F06-4B0A-812C-BF044D6449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a background</a:t>
            </a:r>
            <a:r>
              <a:rPr lang="en-US" baseline="0" dirty="0" smtClean="0"/>
              <a:t> introduction of … I will say </a:t>
            </a:r>
            <a:r>
              <a:rPr lang="en-US" baseline="0" dirty="0" err="1" smtClean="0"/>
              <a:t>sth</a:t>
            </a:r>
            <a:r>
              <a:rPr lang="en-US" baseline="0" dirty="0" smtClean="0"/>
              <a:t> about the conceptual framework. More details will in technical part, I will explain how did we try to extend the original DICE model with explicit adaptation. 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86E80-7F06-4B0A-812C-BF044D6449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Economically , human induced GHG emissions which cause climate changes represents an externality.  Estimates show that world economy will suffer a lot of losses from future climate change damages if there is no action to reduce it. Currently there are two possible strategies being realized, adaptation and mitigation.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86E80-7F06-4B0A-812C-BF044D6449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86E80-7F06-4B0A-812C-BF044D6449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Assume that decisions on the levels of adaptation and mitigation are separable but  compete for funds with consumption and traditional investment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86E80-7F06-4B0A-812C-BF044D6449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5A45-B339-4ED3-A632-AF5BF554A38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D428-C2A5-498C-B72F-A3714C6B4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5A45-B339-4ED3-A632-AF5BF554A38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D428-C2A5-498C-B72F-A3714C6B4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5A45-B339-4ED3-A632-AF5BF554A38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D428-C2A5-498C-B72F-A3714C6B4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2B1-C09F-4856-BF81-136D30604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A6B-869B-4949-94E7-2B845CA0B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2B1-C09F-4856-BF81-136D30604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A6B-869B-4949-94E7-2B845CA0B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2B1-C09F-4856-BF81-136D30604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A6B-869B-4949-94E7-2B845CA0B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2B1-C09F-4856-BF81-136D30604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A6B-869B-4949-94E7-2B845CA0B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2B1-C09F-4856-BF81-136D30604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A6B-869B-4949-94E7-2B845CA0B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2B1-C09F-4856-BF81-136D30604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A6B-869B-4949-94E7-2B845CA0B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2B1-C09F-4856-BF81-136D30604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A6B-869B-4949-94E7-2B845CA0B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2B1-C09F-4856-BF81-136D30604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A6B-869B-4949-94E7-2B845CA0B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5A45-B339-4ED3-A632-AF5BF554A38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D428-C2A5-498C-B72F-A3714C6B4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2B1-C09F-4856-BF81-136D30604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A6B-869B-4949-94E7-2B845CA0B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2B1-C09F-4856-BF81-136D30604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A6B-869B-4949-94E7-2B845CA0B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2B1-C09F-4856-BF81-136D30604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A6B-869B-4949-94E7-2B845CA0B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5A45-B339-4ED3-A632-AF5BF554A38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D428-C2A5-498C-B72F-A3714C6B4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5A45-B339-4ED3-A632-AF5BF554A38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D428-C2A5-498C-B72F-A3714C6B4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5A45-B339-4ED3-A632-AF5BF554A38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D428-C2A5-498C-B72F-A3714C6B4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5A45-B339-4ED3-A632-AF5BF554A38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D428-C2A5-498C-B72F-A3714C6B4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5A45-B339-4ED3-A632-AF5BF554A38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D428-C2A5-498C-B72F-A3714C6B4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5A45-B339-4ED3-A632-AF5BF554A38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D428-C2A5-498C-B72F-A3714C6B4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5A45-B339-4ED3-A632-AF5BF554A38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D428-C2A5-498C-B72F-A3714C6B4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5A45-B339-4ED3-A632-AF5BF554A38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3D428-C2A5-498C-B72F-A3714C6B4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2E2B1-C09F-4856-BF81-136D30604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9BA6B-869B-4949-94E7-2B845CA0B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305051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0070C0"/>
                </a:solidFill>
              </a:rPr>
              <a:t>Inter-temporal Investment in Climate Change Adaptation and Mitigation</a:t>
            </a:r>
            <a:endParaRPr lang="en-US" sz="4200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34290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</a:rPr>
              <a:t>Weiwei</a:t>
            </a:r>
            <a:r>
              <a:rPr lang="en-US" sz="3000" dirty="0" smtClean="0">
                <a:solidFill>
                  <a:schemeClr val="tx1"/>
                </a:solidFill>
              </a:rPr>
              <a:t> Wang   and   Bruce A. </a:t>
            </a:r>
            <a:r>
              <a:rPr lang="en-US" sz="3000" dirty="0" err="1" smtClean="0">
                <a:solidFill>
                  <a:schemeClr val="tx1"/>
                </a:solidFill>
              </a:rPr>
              <a:t>McCarl</a:t>
            </a:r>
            <a:endParaRPr lang="en-US" sz="3000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sz="2400" dirty="0" smtClean="0">
                <a:solidFill>
                  <a:schemeClr val="tx1"/>
                </a:solidFill>
              </a:rPr>
              <a:t>Department of Agricultural Economics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Texas A&amp;M University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algn="r"/>
            <a:r>
              <a:rPr lang="en-US" sz="1700" dirty="0" smtClean="0">
                <a:solidFill>
                  <a:schemeClr val="tx1"/>
                </a:solidFill>
              </a:rPr>
              <a:t>AAEA/NAREA Joint Annual Meeting 2011   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ransition advTm="103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Calibration of Adaptation Cost Function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6096000"/>
          </a:xfrm>
        </p:spPr>
        <p:txBody>
          <a:bodyPr/>
          <a:lstStyle/>
          <a:p>
            <a:r>
              <a:rPr lang="en-US" sz="2800" dirty="0" smtClean="0"/>
              <a:t>Calibrating adaptation cost function based on the economy wide assessment from Parry et al. (2009)</a:t>
            </a:r>
          </a:p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25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 1. Portrayal of relationship between adaptation investment , residual damages and unavoidable damages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5181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2. Fitted line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图片 10" descr="幻灯片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14600"/>
            <a:ext cx="4495800" cy="2743200"/>
          </a:xfrm>
          <a:prstGeom prst="rect">
            <a:avLst/>
          </a:prstGeom>
        </p:spPr>
      </p:pic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197475" y="5638800"/>
          <a:ext cx="3549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公式" r:id="rId5" imgW="1447560" imgH="457200" progId="Equation.3">
                  <p:embed/>
                </p:oleObj>
              </mc:Choice>
              <mc:Fallback>
                <p:oleObj name="公式" r:id="rId5" imgW="14475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75" y="5638800"/>
                        <a:ext cx="35496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5138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505200"/>
            <a:ext cx="4953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sz="2800" dirty="0" smtClean="0"/>
              <a:t>Add adaptation investment to DICE </a:t>
            </a:r>
          </a:p>
          <a:p>
            <a:pPr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460163"/>
              </p:ext>
            </p:extLst>
          </p:nvPr>
        </p:nvGraphicFramePr>
        <p:xfrm>
          <a:off x="2362200" y="1447800"/>
          <a:ext cx="365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公式" r:id="rId5" imgW="1422400" imgH="457200" progId="Equation.3">
                  <p:embed/>
                </p:oleObj>
              </mc:Choice>
              <mc:Fallback>
                <p:oleObj name="公式" r:id="rId5" imgW="14224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47800"/>
                        <a:ext cx="3657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9812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Where Q: net output of goods and services net of climate change  damages after abatement</a:t>
            </a:r>
          </a:p>
          <a:p>
            <a:r>
              <a:rPr lang="en-US" sz="1600" dirty="0" smtClean="0"/>
              <a:t>              C: consumption </a:t>
            </a:r>
          </a:p>
          <a:p>
            <a:r>
              <a:rPr lang="en-US" sz="1600" dirty="0" smtClean="0"/>
              <a:t>               I: “traditional” investment of production capital</a:t>
            </a:r>
          </a:p>
          <a:p>
            <a:r>
              <a:rPr lang="en-US" sz="1600" dirty="0" smtClean="0"/>
              <a:t>               IM:  mitigation investment</a:t>
            </a:r>
          </a:p>
          <a:p>
            <a:r>
              <a:rPr lang="en-US" sz="1600" dirty="0" smtClean="0"/>
              <a:t>               IA:   adaptation investment</a:t>
            </a:r>
            <a:endParaRPr lang="en-US" sz="1600" dirty="0"/>
          </a:p>
        </p:txBody>
      </p:sp>
    </p:spTree>
  </p:cSld>
  <p:clrMapOvr>
    <a:masterClrMapping/>
  </p:clrMapOvr>
  <p:transition advTm="3840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and Benefits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603146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Figure 1. </a:t>
            </a:r>
            <a:r>
              <a:rPr lang="en-US" dirty="0"/>
              <a:t>Total residual damages with and without adaptation</a:t>
            </a:r>
            <a:endParaRPr 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696200" cy="463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5867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2. Temporal investment (percentage) of adaptation and mitigation in the model with both planned adaptation and mitigation investment allowed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8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5833"/>
            <a:ext cx="8866205" cy="534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9601" y="5791200"/>
            <a:ext cx="693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Figure 2-3. Results of optimal mitigation investment with and without adaptation investment allowed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5562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4.  Gross world productivity with and without </a:t>
            </a:r>
            <a:r>
              <a:rPr lang="en-US" b="1" dirty="0" smtClean="0"/>
              <a:t>adaptation </a:t>
            </a:r>
            <a:endParaRPr lang="en-US" b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2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Concluding Comments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Adaptation </a:t>
            </a:r>
            <a:r>
              <a:rPr lang="en-US" dirty="0" smtClean="0"/>
              <a:t>is an economically effective complement to mitigation and an important current policy option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Adaptation investment tackles the short run reduction of damages in the first 150 years while mitigation dominates from thereon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Effective political strategy is the immediate role for adaptation with a longer run transition to mitigation as the damages from GHG concentrations increases </a:t>
            </a:r>
          </a:p>
        </p:txBody>
      </p:sp>
    </p:spTree>
  </p:cSld>
  <p:clrMapOvr>
    <a:masterClrMapping/>
  </p:clrMapOvr>
  <p:transition advTm="4650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Future Work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Modeling direct interaction between adaptation and mitigation in terms of their specific effectiveness and trade-offs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Identifying the optimal strategy mix considering regional differences and climate change uncertainties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Implementing extreme events and other risk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685801"/>
            <a:ext cx="7924800" cy="3124199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 you very much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for your attention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Backup—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Types of Adaptation Actions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Adaptation to climate change can be categorized as </a:t>
            </a:r>
            <a:r>
              <a:rPr lang="en-US" dirty="0" smtClean="0">
                <a:solidFill>
                  <a:srgbClr val="FF0000"/>
                </a:solidFill>
              </a:rPr>
              <a:t>“autonomous”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“planned”</a:t>
            </a:r>
            <a:r>
              <a:rPr lang="en-US" dirty="0" smtClean="0"/>
              <a:t>(Carter et al,1994)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Autonomous adaptations </a:t>
            </a:r>
            <a:r>
              <a:rPr lang="en-US" dirty="0" smtClean="0"/>
              <a:t>are actions taken voluntarily by decision-makers (such as farmers or city leaders) whose risk management is motivated by information, market signals, co-benefits, and other factors.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Planned adaptations </a:t>
            </a:r>
            <a:r>
              <a:rPr lang="en-US" dirty="0" smtClean="0"/>
              <a:t>are interventions by governments to address needs judged unlikely to be met by autonomous actions – often adaptations larger in scale and/or resource requirements.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Outline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</a:rPr>
              <a:t>Climate change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</a:rPr>
              <a:t>Political strategies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Conceptual Framework		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Optimal control model with both adaptation and mitigation investment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Technical Part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Adding explicit adaptation to DICE model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Sensitivity analysis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Conclusion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Future Work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Importance of Adaptation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More societal robustness to climate change</a:t>
            </a:r>
          </a:p>
          <a:p>
            <a:r>
              <a:rPr lang="en-US" dirty="0" smtClean="0"/>
              <a:t>Climate change cannot be totally avoided</a:t>
            </a:r>
          </a:p>
          <a:p>
            <a:r>
              <a:rPr lang="en-US" dirty="0" smtClean="0"/>
              <a:t>Immediate benefit can be gained from better adaptation to climate variability and extreme events</a:t>
            </a:r>
          </a:p>
          <a:p>
            <a:r>
              <a:rPr lang="en-US" dirty="0" smtClean="0"/>
              <a:t>Planned adaptation is likely to be more effective and less costly than last-minute, emergency adaptation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smtClean="0"/>
              <a:t>Droughts, </a:t>
            </a:r>
            <a:r>
              <a:rPr lang="en-US" sz="2400" dirty="0" err="1" smtClean="0"/>
              <a:t>heatwaves</a:t>
            </a:r>
            <a:r>
              <a:rPr lang="en-US" sz="2400" dirty="0" smtClean="0"/>
              <a:t>, increased </a:t>
            </a:r>
            <a:r>
              <a:rPr lang="en-US" sz="2400" i="1" dirty="0" smtClean="0"/>
              <a:t>hurricane intensity and new disease vectors required forward-looking investment</a:t>
            </a:r>
            <a:endParaRPr lang="en-US" dirty="0" smtClean="0"/>
          </a:p>
          <a:p>
            <a:r>
              <a:rPr lang="en-US" dirty="0" smtClean="0"/>
              <a:t>Adaptation has a productive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Investment Allocation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Economic Considerations</a:t>
            </a:r>
            <a:endParaRPr lang="en-US" sz="31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552460"/>
              </p:ext>
            </p:extLst>
          </p:nvPr>
        </p:nvGraphicFramePr>
        <p:xfrm>
          <a:off x="1676400" y="1600200"/>
          <a:ext cx="60960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15943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Consequences</a:t>
                      </a:r>
                      <a:endParaRPr lang="en-US" dirty="0"/>
                    </a:p>
                  </a:txBody>
                  <a:tcPr/>
                </a:tc>
              </a:tr>
              <a:tr h="415942">
                <a:tc>
                  <a:txBody>
                    <a:bodyPr/>
                    <a:lstStyle/>
                    <a:p>
                      <a:r>
                        <a:rPr lang="en-US" dirty="0" smtClean="0"/>
                        <a:t>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Utility</a:t>
                      </a:r>
                      <a:endParaRPr lang="en-US" dirty="0"/>
                    </a:p>
                  </a:txBody>
                  <a:tcPr/>
                </a:tc>
              </a:tr>
              <a:tr h="717927">
                <a:tc>
                  <a:txBody>
                    <a:bodyPr/>
                    <a:lstStyle/>
                    <a:p>
                      <a:r>
                        <a:rPr lang="en-US" dirty="0" smtClean="0"/>
                        <a:t>Conventional investment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</a:t>
                      </a:r>
                      <a:r>
                        <a:rPr lang="en-US" baseline="0" dirty="0" smtClean="0"/>
                        <a:t> production and consumption benefits</a:t>
                      </a:r>
                      <a:endParaRPr lang="en-US" dirty="0"/>
                    </a:p>
                  </a:txBody>
                  <a:tcPr/>
                </a:tc>
              </a:tr>
              <a:tr h="1333294">
                <a:tc>
                  <a:txBody>
                    <a:bodyPr/>
                    <a:lstStyle/>
                    <a:p>
                      <a:r>
                        <a:rPr lang="en-US" dirty="0" smtClean="0"/>
                        <a:t>Adaptation investment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Avoided climate change damages to production</a:t>
                      </a:r>
                      <a:r>
                        <a:rPr lang="en-US" baseline="0" dirty="0" smtClean="0"/>
                        <a:t> now and possibly in future- more consumption</a:t>
                      </a:r>
                      <a:endParaRPr lang="en-US" dirty="0"/>
                    </a:p>
                  </a:txBody>
                  <a:tcPr/>
                </a:tc>
              </a:tr>
              <a:tr h="1333294"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Mitigation investment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Avoided extent of climate change with lessened to production</a:t>
                      </a:r>
                      <a:r>
                        <a:rPr lang="en-US" baseline="0" dirty="0" smtClean="0"/>
                        <a:t> in future- more consumption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1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Climate Change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6172200"/>
          </a:xfrm>
        </p:spPr>
        <p:txBody>
          <a:bodyPr/>
          <a:lstStyle/>
          <a:p>
            <a:r>
              <a:rPr lang="en-US" sz="2000" i="1" dirty="0" smtClean="0"/>
              <a:t>IPCC (</a:t>
            </a:r>
            <a:r>
              <a:rPr lang="en-US" sz="2000" i="1" dirty="0"/>
              <a:t>2007</a:t>
            </a:r>
            <a:r>
              <a:rPr lang="en-US" sz="2000" i="1" dirty="0" smtClean="0"/>
              <a:t>) ”Most of the observed increase in global average temperatures since the mid-20th century is very likely (&gt;90%) due to the observed increase in anthropogenic (</a:t>
            </a:r>
            <a:r>
              <a:rPr lang="en-US" sz="2000" i="1" dirty="0" smtClean="0">
                <a:solidFill>
                  <a:schemeClr val="tx2"/>
                </a:solidFill>
              </a:rPr>
              <a:t>human emission caused</a:t>
            </a:r>
            <a:r>
              <a:rPr lang="en-US" sz="2000" i="1" dirty="0" smtClean="0"/>
              <a:t>) greenhouse gas concentrations.”</a:t>
            </a:r>
          </a:p>
          <a:p>
            <a:r>
              <a:rPr lang="en-US" sz="2000" dirty="0" smtClean="0"/>
              <a:t>Climate change is a unique externality.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future will depend on the choices we make about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0480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95800"/>
            <a:ext cx="2895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4196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6600" y="2678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little and live with 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114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 to adapt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403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Mitigate Emissions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5334000"/>
            <a:ext cx="16002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71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Policy Directions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Economic Considerations</a:t>
            </a:r>
            <a:endParaRPr lang="en-US" sz="3100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600200"/>
            <a:ext cx="5410199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62000" y="5830669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Effective climate policy involves </a:t>
            </a:r>
            <a:r>
              <a:rPr lang="en-US" b="1" dirty="0" smtClean="0"/>
              <a:t>a  portfolio </a:t>
            </a:r>
            <a:r>
              <a:rPr lang="en-US" b="1" dirty="0"/>
              <a:t>of adaptation and mitigation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6457273"/>
            <a:ext cx="4847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 IPCC </a:t>
            </a:r>
            <a:r>
              <a:rPr lang="en-US" dirty="0" err="1" smtClean="0"/>
              <a:t>Fouth</a:t>
            </a:r>
            <a:r>
              <a:rPr lang="en-US" dirty="0" smtClean="0"/>
              <a:t> Assessment Report </a:t>
            </a:r>
            <a:r>
              <a:rPr lang="en-US" dirty="0"/>
              <a:t>WGII </a:t>
            </a:r>
            <a:r>
              <a:rPr lang="en-US" dirty="0" err="1"/>
              <a:t>Ch</a:t>
            </a:r>
            <a:r>
              <a:rPr lang="en-US" dirty="0"/>
              <a:t> 18</a:t>
            </a:r>
          </a:p>
        </p:txBody>
      </p:sp>
    </p:spTree>
  </p:cSld>
  <p:clrMapOvr>
    <a:masterClrMapping/>
  </p:clrMapOvr>
  <p:transition advTm="4469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Research Objectives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What are the relative contributions of adaptation and mitigation to climate change damage reduction?</a:t>
            </a:r>
          </a:p>
          <a:p>
            <a:r>
              <a:rPr lang="en-US" dirty="0" smtClean="0"/>
              <a:t>What are the social optimal allocations of investment  in adaptation and mitigation over time? </a:t>
            </a:r>
          </a:p>
          <a:p>
            <a:r>
              <a:rPr lang="en-US" dirty="0" smtClean="0"/>
              <a:t>How mainstreaming climate policy would be most effective and cost-efficient?</a:t>
            </a:r>
          </a:p>
          <a:p>
            <a:endParaRPr lang="en-US" dirty="0" smtClean="0"/>
          </a:p>
        </p:txBody>
      </p:sp>
    </p:spTree>
  </p:cSld>
  <p:clrMapOvr>
    <a:masterClrMapping/>
  </p:clrMapOvr>
  <p:transition advTm="3205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Static Optimal Control Model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– Adaptation + Mitigation</a:t>
            </a: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990600"/>
          <a:ext cx="5715000" cy="10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公式" r:id="rId4" imgW="2286000" imgH="508000" progId="Equation.3">
                  <p:embed/>
                </p:oleObj>
              </mc:Choice>
              <mc:Fallback>
                <p:oleObj name="公式" r:id="rId4" imgW="2286000" imgH="508000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90600"/>
                        <a:ext cx="5715000" cy="10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981201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where</a:t>
            </a:r>
            <a:r>
              <a:rPr lang="en-US" sz="1600" b="1" dirty="0" smtClean="0"/>
              <a:t> TCDA: </a:t>
            </a:r>
            <a:r>
              <a:rPr lang="en-US" sz="1600" dirty="0" smtClean="0"/>
              <a:t>total climate change damages with adaptation</a:t>
            </a:r>
          </a:p>
          <a:p>
            <a:r>
              <a:rPr lang="en-US" sz="1600" b="1" dirty="0" smtClean="0"/>
              <a:t>c:         </a:t>
            </a:r>
            <a:r>
              <a:rPr lang="en-US" sz="1600" dirty="0" smtClean="0"/>
              <a:t>realized climate change                             </a:t>
            </a:r>
            <a:r>
              <a:rPr lang="en-US" sz="1600" b="1" dirty="0" smtClean="0"/>
              <a:t> m: </a:t>
            </a:r>
            <a:r>
              <a:rPr lang="en-US" sz="1600" dirty="0" smtClean="0"/>
              <a:t>mitigation effort</a:t>
            </a:r>
          </a:p>
          <a:p>
            <a:r>
              <a:rPr lang="en-US" sz="1600" b="1" dirty="0" smtClean="0"/>
              <a:t>a :       </a:t>
            </a:r>
            <a:r>
              <a:rPr lang="en-US" sz="1600" dirty="0" smtClean="0"/>
              <a:t> the level of adaptation effort                    </a:t>
            </a:r>
            <a:r>
              <a:rPr lang="en-US" sz="1600" b="1" dirty="0" smtClean="0"/>
              <a:t>IM</a:t>
            </a:r>
            <a:r>
              <a:rPr lang="en-US" sz="1600" dirty="0" smtClean="0"/>
              <a:t>: mitigation investment </a:t>
            </a:r>
          </a:p>
          <a:p>
            <a:r>
              <a:rPr lang="en-US" sz="1600" b="1" dirty="0" smtClean="0"/>
              <a:t>q(</a:t>
            </a:r>
            <a:r>
              <a:rPr lang="en-US" sz="1600" b="1" dirty="0" err="1" smtClean="0"/>
              <a:t>c,a</a:t>
            </a:r>
            <a:r>
              <a:rPr lang="en-US" sz="1600" b="1" dirty="0" smtClean="0"/>
              <a:t>): </a:t>
            </a:r>
            <a:r>
              <a:rPr lang="en-US" sz="1600" dirty="0" smtClean="0"/>
              <a:t>losses of realized climate change              </a:t>
            </a:r>
            <a:r>
              <a:rPr lang="en-US" sz="1600" b="1" dirty="0" smtClean="0"/>
              <a:t>IA: </a:t>
            </a:r>
            <a:r>
              <a:rPr lang="en-US" sz="1600" dirty="0" smtClean="0"/>
              <a:t>adaptation investment</a:t>
            </a:r>
          </a:p>
          <a:p>
            <a:r>
              <a:rPr lang="en-US" sz="1600" dirty="0" smtClean="0"/>
              <a:t>and the degree of adaptation effort </a:t>
            </a:r>
          </a:p>
          <a:p>
            <a:r>
              <a:rPr lang="en-US" sz="1600" b="1" dirty="0" smtClean="0"/>
              <a:t>IA(a):  </a:t>
            </a:r>
            <a:r>
              <a:rPr lang="en-US" sz="1600" dirty="0" smtClean="0"/>
              <a:t>the cost of investment in adaptation </a:t>
            </a:r>
            <a:endParaRPr lang="en-US" sz="1600" dirty="0"/>
          </a:p>
        </p:txBody>
      </p:sp>
      <p:pic>
        <p:nvPicPr>
          <p:cNvPr id="6" name="图片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2971800"/>
            <a:ext cx="670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" y="6044295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 1</a:t>
            </a: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Optimal adaptation and mitigation investment. Panel (a) shows optimal investment in mitigation in the absence of adaptation; Panel (b) the corresponding optimal adaptation investment at the optimal level of mitigation; Panel (c) optimal mitigation investment when alternative adaptation efforts are introduced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6025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Literature Review on modeling adaptation and mitigation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DICE (Dynamic Integrated Model of Climate Change Economics) </a:t>
            </a:r>
          </a:p>
          <a:p>
            <a:pPr>
              <a:buNone/>
            </a:pPr>
            <a:r>
              <a:rPr lang="en-US" sz="2400" dirty="0" smtClean="0"/>
              <a:t>       (</a:t>
            </a:r>
            <a:r>
              <a:rPr lang="en-US" sz="2400" dirty="0" err="1" smtClean="0"/>
              <a:t>Nordhaus</a:t>
            </a:r>
            <a:r>
              <a:rPr lang="en-US" sz="2400" dirty="0" smtClean="0"/>
              <a:t> et al, 1992) </a:t>
            </a:r>
          </a:p>
          <a:p>
            <a:pPr lvl="1"/>
            <a:r>
              <a:rPr lang="en-US" sz="2000" dirty="0" smtClean="0"/>
              <a:t>Mitigation investment competes with consumption and non-climate investment  </a:t>
            </a:r>
          </a:p>
          <a:p>
            <a:pPr lvl="1"/>
            <a:r>
              <a:rPr lang="en-US" sz="1900" dirty="0" smtClean="0"/>
              <a:t>Assumes optimal reactive adaptation wherever possible but largely ignores proactive adaptation activities and costs</a:t>
            </a:r>
          </a:p>
          <a:p>
            <a:pPr>
              <a:buNone/>
            </a:pPr>
            <a:r>
              <a:rPr lang="en-US" sz="2000" dirty="0" smtClean="0"/>
              <a:t>            </a:t>
            </a:r>
            <a:endParaRPr lang="en-US" sz="2400" dirty="0" smtClean="0"/>
          </a:p>
          <a:p>
            <a:r>
              <a:rPr lang="en-US" sz="2400" dirty="0" smtClean="0"/>
              <a:t>AD-DICE (Adaptation in Dynamic Integrated model of Climate Change Economics) (de Bruin et al, 2009) </a:t>
            </a:r>
          </a:p>
          <a:p>
            <a:pPr lvl="1"/>
            <a:r>
              <a:rPr lang="en-US" sz="2000" dirty="0" smtClean="0"/>
              <a:t>Adaptation is a powerful option in the first 100 years while mitigation does so afterwards </a:t>
            </a:r>
          </a:p>
          <a:p>
            <a:pPr lvl="1"/>
            <a:r>
              <a:rPr lang="en-US" sz="2000" dirty="0" smtClean="0"/>
              <a:t>adaptation costs are “instantaneous” rather than persistent and based on coastal   protection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 advTm="9392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Literature Review Cont’d..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FEEM-RICE (</a:t>
            </a:r>
            <a:r>
              <a:rPr lang="en-US" sz="2400" dirty="0" err="1" smtClean="0"/>
              <a:t>Bosello</a:t>
            </a:r>
            <a:r>
              <a:rPr lang="en-US" sz="2400" dirty="0" smtClean="0"/>
              <a:t>, 2008)</a:t>
            </a:r>
          </a:p>
          <a:p>
            <a:pPr lvl="1"/>
            <a:r>
              <a:rPr lang="en-US" sz="2000" dirty="0" smtClean="0"/>
              <a:t>Planned adaptation and mitigation are strategic complements </a:t>
            </a:r>
          </a:p>
          <a:p>
            <a:pPr lvl="1"/>
            <a:r>
              <a:rPr lang="en-US" sz="2000" dirty="0" smtClean="0"/>
              <a:t>Calibration of adaptation costs was based on 1990’s surveys 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AD-WITCH (Adaptation- World Induced Technical Change Hybrid) (</a:t>
            </a:r>
            <a:r>
              <a:rPr lang="en-US" sz="2400" dirty="0" err="1" smtClean="0"/>
              <a:t>Bosello</a:t>
            </a:r>
            <a:r>
              <a:rPr lang="en-US" sz="2400" dirty="0" smtClean="0"/>
              <a:t> et al, 2010)</a:t>
            </a:r>
          </a:p>
          <a:p>
            <a:pPr lvl="1"/>
            <a:r>
              <a:rPr lang="en-US" sz="2000" dirty="0" smtClean="0"/>
              <a:t>Mitigation started immediately while adaptation was delayed until somewhere later when gross damages were higher</a:t>
            </a:r>
          </a:p>
          <a:p>
            <a:pPr lvl="1"/>
            <a:r>
              <a:rPr lang="en-US" sz="2000" dirty="0" smtClean="0"/>
              <a:t>Follow the same calibration as what did in the extension of FEEM-RICE</a:t>
            </a:r>
          </a:p>
          <a:p>
            <a:pPr lvl="1"/>
            <a:endParaRPr 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143000" y="5200471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 Literature base is rather small, yet very diverse and inconsistent in its conclusions   </a:t>
            </a:r>
            <a:endParaRPr lang="en-US" dirty="0"/>
          </a:p>
        </p:txBody>
      </p:sp>
    </p:spTree>
  </p:cSld>
  <p:clrMapOvr>
    <a:masterClrMapping/>
  </p:clrMapOvr>
  <p:transition advTm="7594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Adding explicit adaptation to DICE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55000" lnSpcReduction="20000"/>
          </a:bodyPr>
          <a:lstStyle/>
          <a:p>
            <a:r>
              <a:rPr lang="en-US" sz="5700" dirty="0" smtClean="0"/>
              <a:t>Improving adaptation features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5100" dirty="0" smtClean="0"/>
          </a:p>
          <a:p>
            <a:r>
              <a:rPr lang="en-US" sz="5100" dirty="0" smtClean="0"/>
              <a:t>Adding adaptation effort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dirty="0" smtClean="0"/>
              <a:t>         </a:t>
            </a:r>
          </a:p>
          <a:p>
            <a:pPr>
              <a:buNone/>
            </a:pPr>
            <a:r>
              <a:rPr lang="en-US" dirty="0" smtClean="0"/>
              <a:t>           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99507"/>
              </p:ext>
            </p:extLst>
          </p:nvPr>
        </p:nvGraphicFramePr>
        <p:xfrm>
          <a:off x="1144588" y="1676400"/>
          <a:ext cx="43402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公式" r:id="rId3" imgW="2222280" imgH="457200" progId="Equation.3">
                  <p:embed/>
                </p:oleObj>
              </mc:Choice>
              <mc:Fallback>
                <p:oleObj name="公式" r:id="rId3" imgW="222228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676400"/>
                        <a:ext cx="434022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320516"/>
              </p:ext>
            </p:extLst>
          </p:nvPr>
        </p:nvGraphicFramePr>
        <p:xfrm>
          <a:off x="1295400" y="3865563"/>
          <a:ext cx="4495800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公式" r:id="rId5" imgW="2527200" imgH="965160" progId="Equation.3">
                  <p:embed/>
                </p:oleObj>
              </mc:Choice>
              <mc:Fallback>
                <p:oleObj name="公式" r:id="rId5" imgW="2527200" imgH="965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65563"/>
                        <a:ext cx="4495800" cy="157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769550"/>
              </p:ext>
            </p:extLst>
          </p:nvPr>
        </p:nvGraphicFramePr>
        <p:xfrm>
          <a:off x="1282700" y="2285999"/>
          <a:ext cx="4203700" cy="92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7" imgW="2997000" imgH="660240" progId="Equation.3">
                  <p:embed/>
                </p:oleObj>
              </mc:Choice>
              <mc:Fallback>
                <p:oleObj name="Equation" r:id="rId7" imgW="2997000" imgH="660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285999"/>
                        <a:ext cx="4203700" cy="926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162167"/>
              </p:ext>
            </p:extLst>
          </p:nvPr>
        </p:nvGraphicFramePr>
        <p:xfrm>
          <a:off x="1524000" y="5257800"/>
          <a:ext cx="4191000" cy="146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9" imgW="3200400" imgH="1117440" progId="Equation.3">
                  <p:embed/>
                </p:oleObj>
              </mc:Choice>
              <mc:Fallback>
                <p:oleObj name="Equation" r:id="rId9" imgW="3200400" imgH="1117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257800"/>
                        <a:ext cx="4191000" cy="1463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8559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1046</Words>
  <Application>Microsoft Office PowerPoint</Application>
  <PresentationFormat>On-screen Show (4:3)</PresentationFormat>
  <Paragraphs>147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主题</vt:lpstr>
      <vt:lpstr>1_Office 主题</vt:lpstr>
      <vt:lpstr>公式</vt:lpstr>
      <vt:lpstr>Equation</vt:lpstr>
      <vt:lpstr>Inter-temporal Investment in Climate Change Adaptation and Mitigation</vt:lpstr>
      <vt:lpstr>Outline</vt:lpstr>
      <vt:lpstr>Climate Change  </vt:lpstr>
      <vt:lpstr>Policy Directions Economic Considerations</vt:lpstr>
      <vt:lpstr>Research Objectives</vt:lpstr>
      <vt:lpstr>Static Optimal Control Model – Adaptation + Mitigation</vt:lpstr>
      <vt:lpstr>Literature Review on modeling adaptation and mitigation</vt:lpstr>
      <vt:lpstr>Literature Review Cont’d..</vt:lpstr>
      <vt:lpstr>Adding explicit adaptation to DICE</vt:lpstr>
      <vt:lpstr>Calibration of Adaptation Cost Function</vt:lpstr>
      <vt:lpstr>PowerPoint Presentation</vt:lpstr>
      <vt:lpstr>Results and Benefits</vt:lpstr>
      <vt:lpstr>PowerPoint Presentation</vt:lpstr>
      <vt:lpstr>PowerPoint Presentation</vt:lpstr>
      <vt:lpstr>PowerPoint Presentation</vt:lpstr>
      <vt:lpstr>Concluding Comments</vt:lpstr>
      <vt:lpstr>Future Work</vt:lpstr>
      <vt:lpstr>Thank you very much  for your attention</vt:lpstr>
      <vt:lpstr>Backup— Types of Adaptation Actions</vt:lpstr>
      <vt:lpstr>Importance of Adaptation </vt:lpstr>
      <vt:lpstr>Investment Allocation Economic Considerations</vt:lpstr>
    </vt:vector>
  </TitlesOfParts>
  <Company>tamu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 Investment of Adaptation and Mitigation</dc:title>
  <dc:creator>weiwei</dc:creator>
  <cp:lastModifiedBy>bamccarl</cp:lastModifiedBy>
  <cp:revision>206</cp:revision>
  <dcterms:created xsi:type="dcterms:W3CDTF">2011-06-04T18:08:46Z</dcterms:created>
  <dcterms:modified xsi:type="dcterms:W3CDTF">2012-04-09T19:01:43Z</dcterms:modified>
</cp:coreProperties>
</file>