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88" r:id="rId2"/>
    <p:sldId id="274" r:id="rId3"/>
    <p:sldId id="324" r:id="rId4"/>
    <p:sldId id="334" r:id="rId5"/>
    <p:sldId id="335" r:id="rId6"/>
    <p:sldId id="332" r:id="rId7"/>
    <p:sldId id="345" r:id="rId8"/>
    <p:sldId id="346" r:id="rId9"/>
    <p:sldId id="347" r:id="rId10"/>
    <p:sldId id="300" r:id="rId11"/>
    <p:sldId id="301" r:id="rId12"/>
    <p:sldId id="336" r:id="rId13"/>
    <p:sldId id="337" r:id="rId14"/>
    <p:sldId id="343" r:id="rId15"/>
    <p:sldId id="344" r:id="rId16"/>
    <p:sldId id="322" r:id="rId17"/>
    <p:sldId id="323" r:id="rId18"/>
    <p:sldId id="282" r:id="rId19"/>
    <p:sldId id="283" r:id="rId20"/>
    <p:sldId id="261" r:id="rId21"/>
    <p:sldId id="263" r:id="rId22"/>
    <p:sldId id="341" r:id="rId23"/>
    <p:sldId id="302" r:id="rId24"/>
    <p:sldId id="303" r:id="rId25"/>
    <p:sldId id="304" r:id="rId26"/>
    <p:sldId id="330" r:id="rId27"/>
    <p:sldId id="305" r:id="rId28"/>
    <p:sldId id="306" r:id="rId29"/>
    <p:sldId id="313" r:id="rId30"/>
    <p:sldId id="348" r:id="rId31"/>
    <p:sldId id="308" r:id="rId32"/>
    <p:sldId id="309" r:id="rId33"/>
    <p:sldId id="310" r:id="rId34"/>
    <p:sldId id="307" r:id="rId35"/>
    <p:sldId id="311" r:id="rId36"/>
    <p:sldId id="312" r:id="rId37"/>
    <p:sldId id="281" r:id="rId38"/>
    <p:sldId id="349" r:id="rId39"/>
    <p:sldId id="353" r:id="rId40"/>
    <p:sldId id="354" r:id="rId41"/>
    <p:sldId id="355" r:id="rId42"/>
    <p:sldId id="356" r:id="rId43"/>
    <p:sldId id="357" r:id="rId44"/>
    <p:sldId id="358" r:id="rId45"/>
    <p:sldId id="359" r:id="rId46"/>
    <p:sldId id="360" r:id="rId47"/>
    <p:sldId id="361" r:id="rId48"/>
    <p:sldId id="362" r:id="rId49"/>
    <p:sldId id="363" r:id="rId50"/>
    <p:sldId id="364" r:id="rId51"/>
    <p:sldId id="381" r:id="rId52"/>
    <p:sldId id="382" r:id="rId53"/>
    <p:sldId id="385" r:id="rId54"/>
    <p:sldId id="383" r:id="rId55"/>
    <p:sldId id="386" r:id="rId56"/>
    <p:sldId id="384" r:id="rId57"/>
    <p:sldId id="365" r:id="rId58"/>
    <p:sldId id="366" r:id="rId59"/>
    <p:sldId id="367" r:id="rId60"/>
    <p:sldId id="368" r:id="rId61"/>
    <p:sldId id="369" r:id="rId62"/>
    <p:sldId id="370" r:id="rId63"/>
    <p:sldId id="371" r:id="rId64"/>
    <p:sldId id="372" r:id="rId65"/>
    <p:sldId id="285" r:id="rId66"/>
    <p:sldId id="373" r:id="rId67"/>
    <p:sldId id="374" r:id="rId68"/>
    <p:sldId id="387" r:id="rId69"/>
    <p:sldId id="388" r:id="rId70"/>
    <p:sldId id="375" r:id="rId71"/>
    <p:sldId id="295" r:id="rId72"/>
    <p:sldId id="267" r:id="rId73"/>
    <p:sldId id="268" r:id="rId74"/>
    <p:sldId id="269" r:id="rId75"/>
    <p:sldId id="270" r:id="rId76"/>
    <p:sldId id="350" r:id="rId77"/>
    <p:sldId id="314" r:id="rId78"/>
    <p:sldId id="315" r:id="rId79"/>
    <p:sldId id="316" r:id="rId80"/>
    <p:sldId id="317" r:id="rId81"/>
    <p:sldId id="318" r:id="rId82"/>
    <p:sldId id="319" r:id="rId83"/>
    <p:sldId id="284" r:id="rId8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384" y="4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atin typeface="Arial" charset="0"/>
                <a:cs typeface="Arial" charset="0"/>
              </a:defRPr>
            </a:lvl1pPr>
          </a:lstStyle>
          <a:p>
            <a:pPr>
              <a:defRPr/>
            </a:pPr>
            <a:endParaRPr lang="en-US"/>
          </a:p>
        </p:txBody>
      </p:sp>
      <p:sp>
        <p:nvSpPr>
          <p:cNvPr id="6147"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atin typeface="Arial" charset="0"/>
                <a:cs typeface="Arial" charset="0"/>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atin typeface="Arial" charset="0"/>
                <a:cs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atin typeface="Arial" charset="0"/>
                <a:cs typeface="Arial" charset="0"/>
              </a:defRPr>
            </a:lvl1pPr>
          </a:lstStyle>
          <a:p>
            <a:pPr>
              <a:defRPr/>
            </a:pPr>
            <a:fld id="{0D1B9DCC-B484-4EEB-93FB-A00DB5C38526}" type="slidenum">
              <a:rPr lang="en-US"/>
              <a:pPr>
                <a:defRPr/>
              </a:pPr>
              <a:t>‹#›</a:t>
            </a:fld>
            <a:endParaRPr lang="en-US"/>
          </a:p>
        </p:txBody>
      </p:sp>
    </p:spTree>
    <p:extLst>
      <p:ext uri="{BB962C8B-B14F-4D97-AF65-F5344CB8AC3E}">
        <p14:creationId xmlns:p14="http://schemas.microsoft.com/office/powerpoint/2010/main" val="3851898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C73C06-06E8-423D-8A5E-34E069802911}" type="slidenum">
              <a:rPr lang="tr-TR" altLang="en-US" sz="1300" smtClean="0">
                <a:latin typeface="Times New Roman" pitchFamily="18" charset="0"/>
              </a:rPr>
              <a:pPr eaLnBrk="1" hangingPunct="1">
                <a:spcBef>
                  <a:spcPct val="0"/>
                </a:spcBef>
              </a:pPr>
              <a:t>5</a:t>
            </a:fld>
            <a:endParaRPr lang="tr-TR" altLang="en-US" sz="1300" smtClean="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smtClean="0"/>
              <a:t>Table SPM.5</a:t>
            </a:r>
            <a:r>
              <a:rPr lang="en-US" altLang="en-US" i="1" smtClean="0"/>
              <a:t>: </a:t>
            </a:r>
            <a:r>
              <a:rPr lang="en-US" altLang="en-US" i="1" u="sng" smtClean="0"/>
              <a:t>Characteristics of post-TAR stabilization scenarios</a:t>
            </a:r>
            <a:r>
              <a:rPr lang="en-US" altLang="en-US" i="1" smtClean="0"/>
              <a:t> WG3 [Table TS 2, 3.10], SPM p.23</a:t>
            </a:r>
            <a:endParaRPr lang="en-US" altLang="en-US" smtClean="0"/>
          </a:p>
          <a:p>
            <a:pPr eaLnBrk="1" hangingPunct="1"/>
            <a:endParaRPr lang="en-US" altLang="en-US" smtClean="0"/>
          </a:p>
          <a:p>
            <a:pPr eaLnBrk="1" hangingPunct="1"/>
            <a:r>
              <a:rPr lang="en-US" altLang="en-US" sz="1100" smtClean="0"/>
              <a:t>In order to stabilize the concentration of GHGs in the atmosphere, emissions would</a:t>
            </a:r>
          </a:p>
          <a:p>
            <a:pPr eaLnBrk="1" hangingPunct="1"/>
            <a:r>
              <a:rPr lang="en-US" altLang="en-US" sz="1100" smtClean="0"/>
              <a:t>need to peak and decline thereafter. </a:t>
            </a:r>
            <a:r>
              <a:rPr lang="en-US" altLang="en-US" sz="1100" b="1" smtClean="0"/>
              <a:t>The lower the stabilization level, the more</a:t>
            </a:r>
          </a:p>
          <a:p>
            <a:pPr eaLnBrk="1" hangingPunct="1"/>
            <a:r>
              <a:rPr lang="en-US" altLang="en-US" sz="1100" b="1" smtClean="0"/>
              <a:t>quickly this peak and decline would would need to occur</a:t>
            </a:r>
            <a:r>
              <a:rPr lang="en-US" altLang="en-US" sz="1100" smtClean="0"/>
              <a:t>. </a:t>
            </a:r>
            <a:r>
              <a:rPr lang="en-US" altLang="en-US" sz="1100" u="sng" smtClean="0"/>
              <a:t>Mitigation efforts over the next</a:t>
            </a:r>
          </a:p>
          <a:p>
            <a:pPr eaLnBrk="1" hangingPunct="1"/>
            <a:r>
              <a:rPr lang="en-US" altLang="en-US" sz="1100" u="sng" smtClean="0"/>
              <a:t>two to three decades will have a large impact on opportunities to achieve lower</a:t>
            </a:r>
          </a:p>
          <a:p>
            <a:pPr eaLnBrk="1" hangingPunct="1"/>
            <a:r>
              <a:rPr lang="en-US" altLang="en-US" sz="1100" u="sng" smtClean="0"/>
              <a:t>stabilization levels</a:t>
            </a:r>
            <a:r>
              <a:rPr lang="en-US" altLang="en-US" sz="1100" smtClean="0"/>
              <a:t> WG3 (3.3), SPM p.22.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en-US" altLang="en-US" smtClean="0"/>
          </a:p>
        </p:txBody>
      </p:sp>
      <p:sp>
        <p:nvSpPr>
          <p:cNvPr id="665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84225" indent="-301625" eaLnBrk="0" hangingPunct="0">
              <a:spcBef>
                <a:spcPct val="30000"/>
              </a:spcBef>
              <a:defRPr sz="1200">
                <a:solidFill>
                  <a:schemeClr val="tx1"/>
                </a:solidFill>
                <a:latin typeface="Arial" charset="0"/>
                <a:cs typeface="Arial" charset="0"/>
              </a:defRPr>
            </a:lvl2pPr>
            <a:lvl3pPr marL="1208088" indent="-241300" eaLnBrk="0" hangingPunct="0">
              <a:spcBef>
                <a:spcPct val="30000"/>
              </a:spcBef>
              <a:defRPr sz="1200">
                <a:solidFill>
                  <a:schemeClr val="tx1"/>
                </a:solidFill>
                <a:latin typeface="Arial" charset="0"/>
                <a:cs typeface="Arial" charset="0"/>
              </a:defRPr>
            </a:lvl3pPr>
            <a:lvl4pPr marL="1690688" indent="-241300" eaLnBrk="0" hangingPunct="0">
              <a:spcBef>
                <a:spcPct val="30000"/>
              </a:spcBef>
              <a:defRPr sz="1200">
                <a:solidFill>
                  <a:schemeClr val="tx1"/>
                </a:solidFill>
                <a:latin typeface="Arial" charset="0"/>
                <a:cs typeface="Arial" charset="0"/>
              </a:defRPr>
            </a:lvl4pPr>
            <a:lvl5pPr marL="2174875" indent="-241300" eaLnBrk="0" hangingPunct="0">
              <a:spcBef>
                <a:spcPct val="30000"/>
              </a:spcBef>
              <a:defRPr sz="1200">
                <a:solidFill>
                  <a:schemeClr val="tx1"/>
                </a:solidFill>
                <a:latin typeface="Arial" charset="0"/>
                <a:cs typeface="Arial" charset="0"/>
              </a:defRPr>
            </a:lvl5pPr>
            <a:lvl6pPr marL="2632075" indent="-241300" eaLnBrk="0" fontAlgn="base" hangingPunct="0">
              <a:spcBef>
                <a:spcPct val="30000"/>
              </a:spcBef>
              <a:spcAft>
                <a:spcPct val="0"/>
              </a:spcAft>
              <a:defRPr sz="1200">
                <a:solidFill>
                  <a:schemeClr val="tx1"/>
                </a:solidFill>
                <a:latin typeface="Arial" charset="0"/>
                <a:cs typeface="Arial" charset="0"/>
              </a:defRPr>
            </a:lvl6pPr>
            <a:lvl7pPr marL="3089275" indent="-241300" eaLnBrk="0" fontAlgn="base" hangingPunct="0">
              <a:spcBef>
                <a:spcPct val="30000"/>
              </a:spcBef>
              <a:spcAft>
                <a:spcPct val="0"/>
              </a:spcAft>
              <a:defRPr sz="1200">
                <a:solidFill>
                  <a:schemeClr val="tx1"/>
                </a:solidFill>
                <a:latin typeface="Arial" charset="0"/>
                <a:cs typeface="Arial" charset="0"/>
              </a:defRPr>
            </a:lvl7pPr>
            <a:lvl8pPr marL="3546475" indent="-241300" eaLnBrk="0" fontAlgn="base" hangingPunct="0">
              <a:spcBef>
                <a:spcPct val="30000"/>
              </a:spcBef>
              <a:spcAft>
                <a:spcPct val="0"/>
              </a:spcAft>
              <a:defRPr sz="1200">
                <a:solidFill>
                  <a:schemeClr val="tx1"/>
                </a:solidFill>
                <a:latin typeface="Arial" charset="0"/>
                <a:cs typeface="Arial" charset="0"/>
              </a:defRPr>
            </a:lvl8pPr>
            <a:lvl9pPr marL="4003675" indent="-2413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AFEADF6-FFD9-4E5C-9A80-969AD01886F4}" type="slidenum">
              <a:rPr lang="en-US" altLang="en-US" sz="1300" smtClean="0">
                <a:latin typeface="Times New Roman" pitchFamily="18" charset="0"/>
              </a:rPr>
              <a:pPr eaLnBrk="1" hangingPunct="1">
                <a:spcBef>
                  <a:spcPct val="0"/>
                </a:spcBef>
              </a:pPr>
              <a:t>51</a:t>
            </a:fld>
            <a:endParaRPr lang="en-US" altLang="en-US" sz="1300" smtClean="0">
              <a:latin typeface="Times New Roman" pitchFamily="18" charset="0"/>
            </a:endParaRPr>
          </a:p>
        </p:txBody>
      </p:sp>
    </p:spTree>
    <p:extLst>
      <p:ext uri="{BB962C8B-B14F-4D97-AF65-F5344CB8AC3E}">
        <p14:creationId xmlns:p14="http://schemas.microsoft.com/office/powerpoint/2010/main" val="108358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84225" indent="-301625">
              <a:spcBef>
                <a:spcPct val="30000"/>
              </a:spcBef>
              <a:defRPr sz="1200">
                <a:solidFill>
                  <a:schemeClr val="tx1"/>
                </a:solidFill>
                <a:latin typeface="Times New Roman" panose="02020603050405020304" pitchFamily="18" charset="0"/>
              </a:defRPr>
            </a:lvl2pPr>
            <a:lvl3pPr marL="1208088" indent="-241300">
              <a:spcBef>
                <a:spcPct val="30000"/>
              </a:spcBef>
              <a:defRPr sz="1200">
                <a:solidFill>
                  <a:schemeClr val="tx1"/>
                </a:solidFill>
                <a:latin typeface="Times New Roman" panose="02020603050405020304" pitchFamily="18" charset="0"/>
              </a:defRPr>
            </a:lvl3pPr>
            <a:lvl4pPr marL="1690688" indent="-241300">
              <a:spcBef>
                <a:spcPct val="30000"/>
              </a:spcBef>
              <a:defRPr sz="1200">
                <a:solidFill>
                  <a:schemeClr val="tx1"/>
                </a:solidFill>
                <a:latin typeface="Times New Roman" panose="02020603050405020304" pitchFamily="18" charset="0"/>
              </a:defRPr>
            </a:lvl4pPr>
            <a:lvl5pPr marL="2174875" indent="-241300">
              <a:spcBef>
                <a:spcPct val="30000"/>
              </a:spcBef>
              <a:defRPr sz="1200">
                <a:solidFill>
                  <a:schemeClr val="tx1"/>
                </a:solidFill>
                <a:latin typeface="Times New Roman" panose="02020603050405020304" pitchFamily="18" charset="0"/>
              </a:defRPr>
            </a:lvl5pPr>
            <a:lvl6pPr marL="2632075" indent="-241300" eaLnBrk="0" fontAlgn="base" hangingPunct="0">
              <a:spcBef>
                <a:spcPct val="30000"/>
              </a:spcBef>
              <a:spcAft>
                <a:spcPct val="0"/>
              </a:spcAft>
              <a:defRPr sz="1200">
                <a:solidFill>
                  <a:schemeClr val="tx1"/>
                </a:solidFill>
                <a:latin typeface="Times New Roman" panose="02020603050405020304" pitchFamily="18" charset="0"/>
              </a:defRPr>
            </a:lvl6pPr>
            <a:lvl7pPr marL="3089275" indent="-241300" eaLnBrk="0" fontAlgn="base" hangingPunct="0">
              <a:spcBef>
                <a:spcPct val="30000"/>
              </a:spcBef>
              <a:spcAft>
                <a:spcPct val="0"/>
              </a:spcAft>
              <a:defRPr sz="1200">
                <a:solidFill>
                  <a:schemeClr val="tx1"/>
                </a:solidFill>
                <a:latin typeface="Times New Roman" panose="02020603050405020304" pitchFamily="18" charset="0"/>
              </a:defRPr>
            </a:lvl7pPr>
            <a:lvl8pPr marL="3546475" indent="-241300" eaLnBrk="0" fontAlgn="base" hangingPunct="0">
              <a:spcBef>
                <a:spcPct val="30000"/>
              </a:spcBef>
              <a:spcAft>
                <a:spcPct val="0"/>
              </a:spcAft>
              <a:defRPr sz="1200">
                <a:solidFill>
                  <a:schemeClr val="tx1"/>
                </a:solidFill>
                <a:latin typeface="Times New Roman" panose="02020603050405020304" pitchFamily="18" charset="0"/>
              </a:defRPr>
            </a:lvl8pPr>
            <a:lvl9pPr marL="4003675" indent="-2413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6D836A-0FD2-490C-A283-19694EFCE2DC}" type="slidenum">
              <a:rPr lang="en-US" altLang="en-US" sz="1300" smtClean="0"/>
              <a:pPr>
                <a:spcBef>
                  <a:spcPct val="0"/>
                </a:spcBef>
              </a:pPr>
              <a:t>53</a:t>
            </a:fld>
            <a:endParaRPr lang="en-US" altLang="en-US" sz="1300" smtClean="0"/>
          </a:p>
        </p:txBody>
      </p:sp>
    </p:spTree>
    <p:extLst>
      <p:ext uri="{BB962C8B-B14F-4D97-AF65-F5344CB8AC3E}">
        <p14:creationId xmlns:p14="http://schemas.microsoft.com/office/powerpoint/2010/main" val="60831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pPr eaLnBrk="1" hangingPunct="1"/>
            <a:endParaRPr lang="en-US" altLang="en-US" smtClean="0"/>
          </a:p>
        </p:txBody>
      </p:sp>
      <p:sp>
        <p:nvSpPr>
          <p:cNvPr id="1229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4225" indent="-301625">
              <a:defRPr>
                <a:solidFill>
                  <a:schemeClr val="tx1"/>
                </a:solidFill>
                <a:latin typeface="Arial" panose="020B0604020202020204" pitchFamily="34" charset="0"/>
                <a:cs typeface="Arial" panose="020B0604020202020204" pitchFamily="34" charset="0"/>
              </a:defRPr>
            </a:lvl2pPr>
            <a:lvl3pPr marL="1208088" indent="-241300">
              <a:defRPr>
                <a:solidFill>
                  <a:schemeClr val="tx1"/>
                </a:solidFill>
                <a:latin typeface="Arial" panose="020B0604020202020204" pitchFamily="34" charset="0"/>
                <a:cs typeface="Arial" panose="020B0604020202020204" pitchFamily="34" charset="0"/>
              </a:defRPr>
            </a:lvl3pPr>
            <a:lvl4pPr marL="1690688" indent="-241300">
              <a:defRPr>
                <a:solidFill>
                  <a:schemeClr val="tx1"/>
                </a:solidFill>
                <a:latin typeface="Arial" panose="020B0604020202020204" pitchFamily="34" charset="0"/>
                <a:cs typeface="Arial" panose="020B0604020202020204" pitchFamily="34" charset="0"/>
              </a:defRPr>
            </a:lvl4pPr>
            <a:lvl5pPr marL="2174875" indent="-241300">
              <a:defRPr>
                <a:solidFill>
                  <a:schemeClr val="tx1"/>
                </a:solidFill>
                <a:latin typeface="Arial" panose="020B0604020202020204" pitchFamily="34" charset="0"/>
                <a:cs typeface="Arial" panose="020B0604020202020204" pitchFamily="34" charset="0"/>
              </a:defRPr>
            </a:lvl5pPr>
            <a:lvl6pPr marL="2632075" indent="-241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9275" indent="-241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6475" indent="-241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3675" indent="-241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517FB2-CAD6-4BF0-BA6A-CF5CC936B500}" type="slidenum">
              <a:rPr lang="en-US" altLang="en-US" sz="1300">
                <a:latin typeface="Times New Roman" panose="02020603050405020304" pitchFamily="18" charset="0"/>
              </a:rPr>
              <a:pPr/>
              <a:t>56</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70791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3A6A25-C417-45E6-87B7-1A1F9A8A0ADD}" type="slidenum">
              <a:rPr lang="en-US"/>
              <a:pPr>
                <a:defRPr/>
              </a:pPr>
              <a:t>‹#›</a:t>
            </a:fld>
            <a:endParaRPr lang="en-US"/>
          </a:p>
        </p:txBody>
      </p:sp>
    </p:spTree>
    <p:extLst>
      <p:ext uri="{BB962C8B-B14F-4D97-AF65-F5344CB8AC3E}">
        <p14:creationId xmlns:p14="http://schemas.microsoft.com/office/powerpoint/2010/main" val="378231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783EAE-78B9-4189-8530-F1E5B002C941}" type="slidenum">
              <a:rPr lang="en-US"/>
              <a:pPr>
                <a:defRPr/>
              </a:pPr>
              <a:t>‹#›</a:t>
            </a:fld>
            <a:endParaRPr lang="en-US"/>
          </a:p>
        </p:txBody>
      </p:sp>
    </p:spTree>
    <p:extLst>
      <p:ext uri="{BB962C8B-B14F-4D97-AF65-F5344CB8AC3E}">
        <p14:creationId xmlns:p14="http://schemas.microsoft.com/office/powerpoint/2010/main" val="331634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0B641D-CD75-460A-91F4-7A39D1784890}" type="slidenum">
              <a:rPr lang="en-US"/>
              <a:pPr>
                <a:defRPr/>
              </a:pPr>
              <a:t>‹#›</a:t>
            </a:fld>
            <a:endParaRPr lang="en-US"/>
          </a:p>
        </p:txBody>
      </p:sp>
    </p:spTree>
    <p:extLst>
      <p:ext uri="{BB962C8B-B14F-4D97-AF65-F5344CB8AC3E}">
        <p14:creationId xmlns:p14="http://schemas.microsoft.com/office/powerpoint/2010/main" val="1144363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6C839B-99B9-4316-AE9C-217D48420691}" type="slidenum">
              <a:rPr lang="en-US"/>
              <a:pPr>
                <a:defRPr/>
              </a:pPr>
              <a:t>‹#›</a:t>
            </a:fld>
            <a:endParaRPr lang="en-US"/>
          </a:p>
        </p:txBody>
      </p:sp>
    </p:spTree>
    <p:extLst>
      <p:ext uri="{BB962C8B-B14F-4D97-AF65-F5344CB8AC3E}">
        <p14:creationId xmlns:p14="http://schemas.microsoft.com/office/powerpoint/2010/main" val="2670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C5652E-8039-4248-9104-A1D79F69A7A9}" type="slidenum">
              <a:rPr lang="en-US"/>
              <a:pPr>
                <a:defRPr/>
              </a:pPr>
              <a:t>‹#›</a:t>
            </a:fld>
            <a:endParaRPr lang="en-US"/>
          </a:p>
        </p:txBody>
      </p:sp>
    </p:spTree>
    <p:extLst>
      <p:ext uri="{BB962C8B-B14F-4D97-AF65-F5344CB8AC3E}">
        <p14:creationId xmlns:p14="http://schemas.microsoft.com/office/powerpoint/2010/main" val="102919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75A555-BE3E-46CA-8028-820D4FDC40AB}" type="slidenum">
              <a:rPr lang="en-US"/>
              <a:pPr>
                <a:defRPr/>
              </a:pPr>
              <a:t>‹#›</a:t>
            </a:fld>
            <a:endParaRPr lang="en-US"/>
          </a:p>
        </p:txBody>
      </p:sp>
    </p:spTree>
    <p:extLst>
      <p:ext uri="{BB962C8B-B14F-4D97-AF65-F5344CB8AC3E}">
        <p14:creationId xmlns:p14="http://schemas.microsoft.com/office/powerpoint/2010/main" val="370721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6D246-A86B-4B63-AEB4-3300FC91EDB9}" type="slidenum">
              <a:rPr lang="en-US"/>
              <a:pPr>
                <a:defRPr/>
              </a:pPr>
              <a:t>‹#›</a:t>
            </a:fld>
            <a:endParaRPr lang="en-US"/>
          </a:p>
        </p:txBody>
      </p:sp>
    </p:spTree>
    <p:extLst>
      <p:ext uri="{BB962C8B-B14F-4D97-AF65-F5344CB8AC3E}">
        <p14:creationId xmlns:p14="http://schemas.microsoft.com/office/powerpoint/2010/main" val="274601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CF3C93-0E34-46CF-AA0B-7A03B4DB4B0F}" type="slidenum">
              <a:rPr lang="en-US"/>
              <a:pPr>
                <a:defRPr/>
              </a:pPr>
              <a:t>‹#›</a:t>
            </a:fld>
            <a:endParaRPr lang="en-US"/>
          </a:p>
        </p:txBody>
      </p:sp>
    </p:spTree>
    <p:extLst>
      <p:ext uri="{BB962C8B-B14F-4D97-AF65-F5344CB8AC3E}">
        <p14:creationId xmlns:p14="http://schemas.microsoft.com/office/powerpoint/2010/main" val="1914575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3DFC2A-D73D-40D3-BB4E-794FD9930FE1}" type="slidenum">
              <a:rPr lang="en-US"/>
              <a:pPr>
                <a:defRPr/>
              </a:pPr>
              <a:t>‹#›</a:t>
            </a:fld>
            <a:endParaRPr lang="en-US"/>
          </a:p>
        </p:txBody>
      </p:sp>
    </p:spTree>
    <p:extLst>
      <p:ext uri="{BB962C8B-B14F-4D97-AF65-F5344CB8AC3E}">
        <p14:creationId xmlns:p14="http://schemas.microsoft.com/office/powerpoint/2010/main" val="43558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218135-C27B-4610-9182-3504026EF277}" type="slidenum">
              <a:rPr lang="en-US"/>
              <a:pPr>
                <a:defRPr/>
              </a:pPr>
              <a:t>‹#›</a:t>
            </a:fld>
            <a:endParaRPr lang="en-US"/>
          </a:p>
        </p:txBody>
      </p:sp>
    </p:spTree>
    <p:extLst>
      <p:ext uri="{BB962C8B-B14F-4D97-AF65-F5344CB8AC3E}">
        <p14:creationId xmlns:p14="http://schemas.microsoft.com/office/powerpoint/2010/main" val="4140647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C28CCC-4FE4-4758-8253-6A310089F2AC}" type="slidenum">
              <a:rPr lang="en-US"/>
              <a:pPr>
                <a:defRPr/>
              </a:pPr>
              <a:t>‹#›</a:t>
            </a:fld>
            <a:endParaRPr lang="en-US"/>
          </a:p>
        </p:txBody>
      </p:sp>
    </p:spTree>
    <p:extLst>
      <p:ext uri="{BB962C8B-B14F-4D97-AF65-F5344CB8AC3E}">
        <p14:creationId xmlns:p14="http://schemas.microsoft.com/office/powerpoint/2010/main" val="30669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6E4B38-B149-4091-8439-248D7F723EC7}" type="slidenum">
              <a:rPr lang="en-US"/>
              <a:pPr>
                <a:defRPr/>
              </a:pPr>
              <a:t>‹#›</a:t>
            </a:fld>
            <a:endParaRPr lang="en-US"/>
          </a:p>
        </p:txBody>
      </p:sp>
    </p:spTree>
    <p:extLst>
      <p:ext uri="{BB962C8B-B14F-4D97-AF65-F5344CB8AC3E}">
        <p14:creationId xmlns:p14="http://schemas.microsoft.com/office/powerpoint/2010/main" val="1739851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D1366DBC-4339-4292-9ECA-0596F8B036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hyperlink" Target="mailto:mccarl@tamu.edu" TargetMode="Externa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0.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wmf"/><Relationship Id="rId11" Type="http://schemas.openxmlformats.org/officeDocument/2006/relationships/image" Target="../media/image19.wmf"/><Relationship Id="rId5" Type="http://schemas.openxmlformats.org/officeDocument/2006/relationships/oleObject" Target="../embeddings/oleObject2.bin"/><Relationship Id="rId10" Type="http://schemas.openxmlformats.org/officeDocument/2006/relationships/oleObject" Target="../embeddings/oleObject5.bin"/><Relationship Id="rId4" Type="http://schemas.openxmlformats.org/officeDocument/2006/relationships/image" Target="../media/image16.wmf"/><Relationship Id="rId9" Type="http://schemas.openxmlformats.org/officeDocument/2006/relationships/image" Target="../media/image18.wmf"/></Relationships>
</file>

<file path=ppt/slides/_rels/slide4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gif"/></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660400" y="111125"/>
            <a:ext cx="7762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b="1">
                <a:solidFill>
                  <a:srgbClr val="FF0000"/>
                </a:solidFill>
              </a:rPr>
              <a:t>Climate Change Adaptation</a:t>
            </a:r>
            <a:endParaRPr lang="en-US" altLang="en-US" sz="2800" b="1">
              <a:solidFill>
                <a:srgbClr val="006666"/>
              </a:solidFill>
            </a:endParaRPr>
          </a:p>
          <a:p>
            <a:pPr algn="ctr" eaLnBrk="1" hangingPunct="1">
              <a:spcBef>
                <a:spcPct val="0"/>
              </a:spcBef>
              <a:buFontTx/>
              <a:buNone/>
            </a:pPr>
            <a:endParaRPr lang="en-US" altLang="en-US" sz="2800" b="1">
              <a:solidFill>
                <a:srgbClr val="3333CC"/>
              </a:solidFill>
            </a:endParaRPr>
          </a:p>
        </p:txBody>
      </p:sp>
      <p:sp>
        <p:nvSpPr>
          <p:cNvPr id="2051" name="Text Box 8"/>
          <p:cNvSpPr txBox="1">
            <a:spLocks noChangeArrowheads="1"/>
          </p:cNvSpPr>
          <p:nvPr/>
        </p:nvSpPr>
        <p:spPr bwMode="auto">
          <a:xfrm>
            <a:off x="914400" y="2525713"/>
            <a:ext cx="2424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800">
                <a:solidFill>
                  <a:srgbClr val="FF0000"/>
                </a:solidFill>
              </a:rPr>
              <a:t>Energy</a:t>
            </a:r>
          </a:p>
        </p:txBody>
      </p:sp>
      <p:sp>
        <p:nvSpPr>
          <p:cNvPr id="2052" name="Text Box 9"/>
          <p:cNvSpPr txBox="1">
            <a:spLocks noChangeArrowheads="1"/>
          </p:cNvSpPr>
          <p:nvPr/>
        </p:nvSpPr>
        <p:spPr bwMode="auto">
          <a:xfrm>
            <a:off x="5334000" y="2438400"/>
            <a:ext cx="3125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800">
                <a:solidFill>
                  <a:srgbClr val="FF0000"/>
                </a:solidFill>
              </a:rPr>
              <a:t>Climate</a:t>
            </a:r>
            <a:r>
              <a:rPr lang="en-US" altLang="en-US" sz="1800"/>
              <a:t> </a:t>
            </a:r>
            <a:r>
              <a:rPr lang="en-US" altLang="en-US" sz="1800">
                <a:solidFill>
                  <a:srgbClr val="FF0000"/>
                </a:solidFill>
              </a:rPr>
              <a:t>Change</a:t>
            </a:r>
            <a:r>
              <a:rPr lang="en-US" altLang="en-US" sz="1800"/>
              <a:t> </a:t>
            </a:r>
            <a:r>
              <a:rPr lang="en-US" altLang="en-US" sz="1800">
                <a:solidFill>
                  <a:srgbClr val="FF0000"/>
                </a:solidFill>
              </a:rPr>
              <a:t>Adaptation</a:t>
            </a:r>
          </a:p>
        </p:txBody>
      </p:sp>
      <p:sp>
        <p:nvSpPr>
          <p:cNvPr id="2053" name="Text Box 15"/>
          <p:cNvSpPr txBox="1">
            <a:spLocks noChangeArrowheads="1"/>
          </p:cNvSpPr>
          <p:nvPr/>
        </p:nvSpPr>
        <p:spPr bwMode="auto">
          <a:xfrm>
            <a:off x="433388" y="1114425"/>
            <a:ext cx="833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400">
                <a:solidFill>
                  <a:srgbClr val="FF0066"/>
                </a:solidFill>
              </a:rPr>
              <a:t>Bruce A. McCarl</a:t>
            </a:r>
          </a:p>
          <a:p>
            <a:pPr algn="ctr" eaLnBrk="1" hangingPunct="1">
              <a:spcBef>
                <a:spcPct val="0"/>
              </a:spcBef>
              <a:buFontTx/>
              <a:buNone/>
            </a:pPr>
            <a:r>
              <a:rPr lang="en-US" altLang="en-US" sz="2000"/>
              <a:t>Distinguished Professor of Agricultural Economics, Texas A&amp;M University</a:t>
            </a:r>
          </a:p>
          <a:p>
            <a:pPr algn="ctr" eaLnBrk="1" hangingPunct="1">
              <a:spcBef>
                <a:spcPct val="0"/>
              </a:spcBef>
              <a:buFontTx/>
              <a:buNone/>
            </a:pPr>
            <a:r>
              <a:rPr lang="en-US" altLang="en-US" sz="2000">
                <a:hlinkClick r:id="rId2"/>
              </a:rPr>
              <a:t>mccarl@tamu.edu</a:t>
            </a:r>
            <a:r>
              <a:rPr lang="en-US" altLang="en-US" sz="2000"/>
              <a:t>, http//ageco.tamu.edu/faculty/mccarl</a:t>
            </a:r>
          </a:p>
        </p:txBody>
      </p:sp>
      <p:pic>
        <p:nvPicPr>
          <p:cNvPr id="20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8351" flipH="1">
            <a:off x="6272213" y="4075113"/>
            <a:ext cx="12684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47894">
            <a:off x="1081088" y="4379913"/>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10"/>
          <p:cNvSpPr>
            <a:spLocks noChangeArrowheads="1"/>
          </p:cNvSpPr>
          <p:nvPr/>
        </p:nvSpPr>
        <p:spPr bwMode="auto">
          <a:xfrm>
            <a:off x="5029200" y="51165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800">
                <a:solidFill>
                  <a:srgbClr val="FF0000"/>
                </a:solidFill>
              </a:rPr>
              <a:t>Climate</a:t>
            </a:r>
            <a:r>
              <a:rPr lang="en-US" altLang="en-US" sz="1800"/>
              <a:t> </a:t>
            </a:r>
            <a:r>
              <a:rPr lang="en-US" altLang="en-US" sz="1800">
                <a:solidFill>
                  <a:srgbClr val="FF0000"/>
                </a:solidFill>
              </a:rPr>
              <a:t>Change</a:t>
            </a:r>
            <a:r>
              <a:rPr lang="en-US" altLang="en-US" sz="1800"/>
              <a:t> </a:t>
            </a:r>
            <a:r>
              <a:rPr lang="en-US" altLang="en-US" sz="1800">
                <a:solidFill>
                  <a:srgbClr val="FF0000"/>
                </a:solidFill>
              </a:rPr>
              <a:t>Effects</a:t>
            </a:r>
          </a:p>
        </p:txBody>
      </p:sp>
      <p:pic>
        <p:nvPicPr>
          <p:cNvPr id="205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3006">
            <a:off x="6124575" y="2919413"/>
            <a:ext cx="128428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757022" flipH="1">
            <a:off x="1333500" y="2773363"/>
            <a:ext cx="1493838"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5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2743200"/>
            <a:ext cx="2474913"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 Box 9"/>
          <p:cNvSpPr txBox="1">
            <a:spLocks noChangeArrowheads="1"/>
          </p:cNvSpPr>
          <p:nvPr/>
        </p:nvSpPr>
        <p:spPr bwMode="auto">
          <a:xfrm>
            <a:off x="304800" y="5029200"/>
            <a:ext cx="3125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800">
                <a:solidFill>
                  <a:srgbClr val="FF0000"/>
                </a:solidFill>
              </a:rPr>
              <a:t>Climate</a:t>
            </a:r>
            <a:r>
              <a:rPr lang="en-US" altLang="en-US" sz="1800"/>
              <a:t> </a:t>
            </a:r>
            <a:r>
              <a:rPr lang="en-US" altLang="en-US" sz="1800">
                <a:solidFill>
                  <a:srgbClr val="FF0000"/>
                </a:solidFill>
              </a:rPr>
              <a:t>Change</a:t>
            </a:r>
            <a:r>
              <a:rPr lang="en-US" altLang="en-US" sz="1800"/>
              <a:t> </a:t>
            </a:r>
            <a:r>
              <a:rPr lang="en-US" altLang="en-US" sz="1800">
                <a:solidFill>
                  <a:srgbClr val="FF0000"/>
                </a:solidFill>
              </a:rPr>
              <a:t>Mitigation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65100"/>
            <a:ext cx="8229600" cy="668338"/>
          </a:xfrm>
        </p:spPr>
        <p:txBody>
          <a:bodyPr>
            <a:normAutofit fontScale="90000"/>
          </a:bodyPr>
          <a:lstStyle/>
          <a:p>
            <a:pPr>
              <a:defRPr/>
            </a:pPr>
            <a:r>
              <a:rPr lang="en-US" sz="4000" b="1" dirty="0" smtClean="0"/>
              <a:t>Science Challenge</a:t>
            </a:r>
            <a:endParaRPr lang="en-US" sz="4000" b="1" dirty="0"/>
          </a:p>
        </p:txBody>
      </p:sp>
      <p:sp>
        <p:nvSpPr>
          <p:cNvPr id="4" name="Rectangle 3"/>
          <p:cNvSpPr/>
          <p:nvPr/>
        </p:nvSpPr>
        <p:spPr>
          <a:xfrm>
            <a:off x="609600" y="1143000"/>
            <a:ext cx="7696200" cy="4800600"/>
          </a:xfrm>
          <a:prstGeom prst="rect">
            <a:avLst/>
          </a:prstGeom>
        </p:spPr>
        <p:txBody>
          <a:bodyPr>
            <a:spAutoFit/>
          </a:bodyPr>
          <a:lstStyle/>
          <a:p>
            <a:pPr marL="342900" indent="-342900">
              <a:buFontTx/>
              <a:buAutoNum type="arabicPeriod"/>
              <a:defRPr/>
            </a:pPr>
            <a:r>
              <a:rPr lang="en-US" i="1" dirty="0"/>
              <a:t>The level of scientific confidence in understanding and projecting climate change increases with spatial scale while the relevance and value of the projections for society declines.</a:t>
            </a:r>
          </a:p>
          <a:p>
            <a:pPr marL="342900" indent="-342900">
              <a:buFontTx/>
              <a:buAutoNum type="arabicPeriod"/>
              <a:defRPr/>
            </a:pPr>
            <a:r>
              <a:rPr lang="en-US" i="1" dirty="0"/>
              <a:t>A finer-scale understanding of climate change risks and vulnerabilities is needed</a:t>
            </a:r>
          </a:p>
          <a:p>
            <a:pPr marL="342900" indent="-342900">
              <a:buFontTx/>
              <a:buAutoNum type="arabicPeriod"/>
              <a:defRPr/>
            </a:pPr>
            <a:r>
              <a:rPr lang="en-US" i="1" dirty="0"/>
              <a:t>Multiple stresses will interact with the impacts of climate change, leading to different vulnerabilities to the same climate condition in different locations and a need for different adaptive responses</a:t>
            </a:r>
          </a:p>
          <a:p>
            <a:pPr marL="342900" indent="-342900">
              <a:buFontTx/>
              <a:buAutoNum type="arabicPeriod"/>
              <a:defRPr/>
            </a:pPr>
            <a:r>
              <a:rPr lang="en-US" i="1" dirty="0"/>
              <a:t>Adapting to changes in averages versus changes in extremes results in a fundamental scientific and policy challenge</a:t>
            </a:r>
          </a:p>
          <a:p>
            <a:pPr marL="342900" indent="-342900">
              <a:buFontTx/>
              <a:buAutoNum type="arabicPeriod"/>
              <a:defRPr/>
            </a:pPr>
            <a:r>
              <a:rPr lang="en-US" i="1" dirty="0"/>
              <a:t>Interactions and integration across regions and sectors cause considerable complexity and will lead to unanticipated consequences of both impacts and adaptations.</a:t>
            </a:r>
          </a:p>
          <a:p>
            <a:pPr marL="342900" indent="-342900">
              <a:buFontTx/>
              <a:buAutoNum type="arabicPeriod"/>
              <a:defRPr/>
            </a:pPr>
            <a:r>
              <a:rPr lang="en-US" i="1" dirty="0"/>
              <a:t>The types of impacts, vulnerabilities, and adaptation options are different for natural and human systems.</a:t>
            </a:r>
          </a:p>
          <a:p>
            <a:pPr marL="342900" indent="-342900">
              <a:buFontTx/>
              <a:buAutoNum type="arabicPeriod"/>
              <a:defRPr/>
            </a:pPr>
            <a:endParaRPr lang="en-US" i="1" dirty="0"/>
          </a:p>
          <a:p>
            <a:pPr>
              <a:defRPr/>
            </a:pPr>
            <a:r>
              <a:rPr lang="en-US" i="1" dirty="0"/>
              <a:t>All  from NAS Adapting report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65100"/>
            <a:ext cx="8229600" cy="668338"/>
          </a:xfrm>
        </p:spPr>
        <p:txBody>
          <a:bodyPr>
            <a:normAutofit fontScale="90000"/>
          </a:bodyPr>
          <a:lstStyle/>
          <a:p>
            <a:pPr>
              <a:defRPr/>
            </a:pPr>
            <a:r>
              <a:rPr lang="en-US" sz="4000" b="1" dirty="0" smtClean="0"/>
              <a:t>Uncertainty</a:t>
            </a:r>
            <a:endParaRPr lang="en-US" sz="4000" b="1" dirty="0"/>
          </a:p>
        </p:txBody>
      </p:sp>
      <p:sp>
        <p:nvSpPr>
          <p:cNvPr id="4" name="Rectangle 3"/>
          <p:cNvSpPr/>
          <p:nvPr/>
        </p:nvSpPr>
        <p:spPr>
          <a:xfrm>
            <a:off x="152400" y="762000"/>
            <a:ext cx="8686800" cy="5908675"/>
          </a:xfrm>
          <a:prstGeom prst="rect">
            <a:avLst/>
          </a:prstGeom>
        </p:spPr>
        <p:txBody>
          <a:bodyPr>
            <a:spAutoFit/>
          </a:bodyPr>
          <a:lstStyle/>
          <a:p>
            <a:pPr>
              <a:defRPr/>
            </a:pPr>
            <a:r>
              <a:rPr lang="en-US" dirty="0"/>
              <a:t>We need to understand the factors that drive both the impacts and our ability to respond. This has led to calls for information about the range of possible impacts and the level of certainty in our projections. </a:t>
            </a:r>
          </a:p>
          <a:p>
            <a:pPr>
              <a:defRPr/>
            </a:pPr>
            <a:endParaRPr lang="en-US" dirty="0"/>
          </a:p>
          <a:p>
            <a:pPr>
              <a:defRPr/>
            </a:pPr>
            <a:r>
              <a:rPr lang="en-US" dirty="0"/>
              <a:t>Society cannot avoid the risks of climate change entirely. </a:t>
            </a:r>
          </a:p>
          <a:p>
            <a:pPr>
              <a:defRPr/>
            </a:pPr>
            <a:endParaRPr lang="en-US" dirty="0"/>
          </a:p>
          <a:p>
            <a:pPr>
              <a:defRPr/>
            </a:pPr>
            <a:r>
              <a:rPr lang="en-US" dirty="0"/>
              <a:t>Challenge for decision-makers will be the limits to our ability to identify and reduce uncertainties related to climate change.</a:t>
            </a:r>
          </a:p>
          <a:p>
            <a:pPr>
              <a:defRPr/>
            </a:pPr>
            <a:r>
              <a:rPr lang="en-US" dirty="0"/>
              <a:t> </a:t>
            </a:r>
          </a:p>
          <a:p>
            <a:pPr>
              <a:defRPr/>
            </a:pPr>
            <a:r>
              <a:rPr lang="en-US" dirty="0"/>
              <a:t>Major uncertainties include: </a:t>
            </a:r>
          </a:p>
          <a:p>
            <a:pPr marL="285750" indent="-285750">
              <a:buFont typeface="Arial" pitchFamily="34" charset="0"/>
              <a:buChar char="•"/>
              <a:defRPr/>
            </a:pPr>
            <a:r>
              <a:rPr lang="en-US" dirty="0"/>
              <a:t>the natural internal variability of the climate system, </a:t>
            </a:r>
          </a:p>
          <a:p>
            <a:pPr marL="285750" indent="-285750">
              <a:buFont typeface="Arial" pitchFamily="34" charset="0"/>
              <a:buChar char="•"/>
              <a:defRPr/>
            </a:pPr>
            <a:r>
              <a:rPr lang="en-US" dirty="0"/>
              <a:t>the trajectories of future emissions of greenhouse gases and aerosols,  </a:t>
            </a:r>
          </a:p>
          <a:p>
            <a:pPr marL="285750" indent="-285750">
              <a:buFont typeface="Arial" pitchFamily="34" charset="0"/>
              <a:buChar char="•"/>
              <a:defRPr/>
            </a:pPr>
            <a:r>
              <a:rPr lang="en-US" dirty="0"/>
              <a:t>the response of the global climate system to any given set of future emissions </a:t>
            </a:r>
          </a:p>
          <a:p>
            <a:pPr marL="285750" indent="-285750">
              <a:buFont typeface="Arial" pitchFamily="34" charset="0"/>
              <a:buChar char="•"/>
              <a:defRPr/>
            </a:pPr>
            <a:endParaRPr lang="en-US" dirty="0"/>
          </a:p>
          <a:p>
            <a:pPr>
              <a:defRPr/>
            </a:pPr>
            <a:r>
              <a:rPr lang="en-US" dirty="0"/>
              <a:t>Magnitude and sources can be explored using models - will not resolve to certainty</a:t>
            </a:r>
          </a:p>
          <a:p>
            <a:pPr>
              <a:defRPr/>
            </a:pPr>
            <a:endParaRPr lang="en-US" i="1" dirty="0"/>
          </a:p>
          <a:p>
            <a:pPr>
              <a:defRPr/>
            </a:pPr>
            <a:r>
              <a:rPr lang="en-US" dirty="0"/>
              <a:t>Lack of certainty about future conditions is commonly, but often inappropriately, used as a rationale for inaction. In fact, improving our understanding of the kinds of uncertainties that we face will be helpful in risk management decisions, even if the uncertainties cannot be readily quantified</a:t>
            </a:r>
          </a:p>
          <a:p>
            <a:pPr>
              <a:defRPr/>
            </a:pPr>
            <a:r>
              <a:rPr lang="en-US" i="1" dirty="0"/>
              <a:t>All  from NAS Adapting report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09713" y="2590800"/>
            <a:ext cx="57292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solidFill>
                  <a:schemeClr val="accent2"/>
                </a:solidFill>
                <a:latin typeface="Times New Roman" pitchFamily="18" charset="0"/>
              </a:rPr>
              <a:t>Types of Adaptation Actions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057400" y="304800"/>
            <a:ext cx="579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a:solidFill>
                  <a:schemeClr val="accent2"/>
                </a:solidFill>
              </a:rPr>
              <a:t>Means</a:t>
            </a:r>
            <a:r>
              <a:rPr lang="en-US" altLang="en-US" sz="1800">
                <a:solidFill>
                  <a:srgbClr val="FF0066"/>
                </a:solidFill>
              </a:rPr>
              <a:t> </a:t>
            </a:r>
            <a:r>
              <a:rPr lang="en-US" altLang="en-US" sz="3600">
                <a:solidFill>
                  <a:schemeClr val="accent2"/>
                </a:solidFill>
              </a:rPr>
              <a:t>to</a:t>
            </a:r>
            <a:r>
              <a:rPr lang="en-US" altLang="en-US" sz="1800">
                <a:solidFill>
                  <a:srgbClr val="FF0066"/>
                </a:solidFill>
              </a:rPr>
              <a:t> </a:t>
            </a:r>
            <a:r>
              <a:rPr lang="en-US" altLang="en-US" sz="3600">
                <a:solidFill>
                  <a:schemeClr val="accent2"/>
                </a:solidFill>
              </a:rPr>
              <a:t>Adapt</a:t>
            </a:r>
          </a:p>
        </p:txBody>
      </p:sp>
      <p:sp>
        <p:nvSpPr>
          <p:cNvPr id="14339" name="Rectangle 3"/>
          <p:cNvSpPr>
            <a:spLocks noChangeArrowheads="1"/>
          </p:cNvSpPr>
          <p:nvPr/>
        </p:nvSpPr>
        <p:spPr bwMode="auto">
          <a:xfrm>
            <a:off x="762000" y="1160463"/>
            <a:ext cx="7924800"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tabLst>
                <a:tab pos="1146175" algn="l"/>
              </a:tabLst>
              <a:defRPr sz="3200">
                <a:solidFill>
                  <a:schemeClr val="tx1"/>
                </a:solidFill>
                <a:latin typeface="Arial" charset="0"/>
                <a:cs typeface="Arial" charset="0"/>
              </a:defRPr>
            </a:lvl1pPr>
            <a:lvl2pPr marL="577850" eaLnBrk="0" hangingPunct="0">
              <a:spcBef>
                <a:spcPct val="20000"/>
              </a:spcBef>
              <a:buChar char="–"/>
              <a:tabLst>
                <a:tab pos="1146175" algn="l"/>
              </a:tabLst>
              <a:defRPr sz="2800">
                <a:solidFill>
                  <a:schemeClr val="tx1"/>
                </a:solidFill>
                <a:latin typeface="Arial" charset="0"/>
                <a:cs typeface="Arial" charset="0"/>
              </a:defRPr>
            </a:lvl2pPr>
            <a:lvl3pPr marL="1143000" indent="-228600" eaLnBrk="0" hangingPunct="0">
              <a:spcBef>
                <a:spcPct val="20000"/>
              </a:spcBef>
              <a:buChar char="•"/>
              <a:tabLst>
                <a:tab pos="1146175" algn="l"/>
              </a:tabLst>
              <a:defRPr sz="2400">
                <a:solidFill>
                  <a:schemeClr val="tx1"/>
                </a:solidFill>
                <a:latin typeface="Arial" charset="0"/>
                <a:cs typeface="Arial" charset="0"/>
              </a:defRPr>
            </a:lvl3pPr>
            <a:lvl4pPr marL="1600200" indent="-228600" eaLnBrk="0" hangingPunct="0">
              <a:spcBef>
                <a:spcPct val="20000"/>
              </a:spcBef>
              <a:buChar char="–"/>
              <a:tabLst>
                <a:tab pos="1146175" algn="l"/>
              </a:tabLst>
              <a:defRPr sz="2000">
                <a:solidFill>
                  <a:schemeClr val="tx1"/>
                </a:solidFill>
                <a:latin typeface="Arial" charset="0"/>
                <a:cs typeface="Arial" charset="0"/>
              </a:defRPr>
            </a:lvl4pPr>
            <a:lvl5pPr marL="2057400" indent="-228600" eaLnBrk="0" hangingPunct="0">
              <a:spcBef>
                <a:spcPct val="20000"/>
              </a:spcBef>
              <a:buChar char="»"/>
              <a:tabLst>
                <a:tab pos="1146175" algn="l"/>
              </a:tabLst>
              <a:defRPr sz="2000">
                <a:solidFill>
                  <a:schemeClr val="tx1"/>
                </a:solidFill>
                <a:latin typeface="Arial" charset="0"/>
                <a:cs typeface="Arial" charset="0"/>
              </a:defRPr>
            </a:lvl5pPr>
            <a:lvl6pPr marL="2514600" indent="-228600" eaLnBrk="0" fontAlgn="base" hangingPunct="0">
              <a:spcBef>
                <a:spcPct val="20000"/>
              </a:spcBef>
              <a:spcAft>
                <a:spcPct val="0"/>
              </a:spcAft>
              <a:buChar char="»"/>
              <a:tabLst>
                <a:tab pos="1146175" algn="l"/>
              </a:tabLst>
              <a:defRPr sz="2000">
                <a:solidFill>
                  <a:schemeClr val="tx1"/>
                </a:solidFill>
                <a:latin typeface="Arial" charset="0"/>
                <a:cs typeface="Arial" charset="0"/>
              </a:defRPr>
            </a:lvl6pPr>
            <a:lvl7pPr marL="2971800" indent="-228600" eaLnBrk="0" fontAlgn="base" hangingPunct="0">
              <a:spcBef>
                <a:spcPct val="20000"/>
              </a:spcBef>
              <a:spcAft>
                <a:spcPct val="0"/>
              </a:spcAft>
              <a:buChar char="»"/>
              <a:tabLst>
                <a:tab pos="1146175" algn="l"/>
              </a:tabLst>
              <a:defRPr sz="2000">
                <a:solidFill>
                  <a:schemeClr val="tx1"/>
                </a:solidFill>
                <a:latin typeface="Arial" charset="0"/>
                <a:cs typeface="Arial" charset="0"/>
              </a:defRPr>
            </a:lvl7pPr>
            <a:lvl8pPr marL="3429000" indent="-228600" eaLnBrk="0" fontAlgn="base" hangingPunct="0">
              <a:spcBef>
                <a:spcPct val="20000"/>
              </a:spcBef>
              <a:spcAft>
                <a:spcPct val="0"/>
              </a:spcAft>
              <a:buChar char="»"/>
              <a:tabLst>
                <a:tab pos="1146175" algn="l"/>
              </a:tabLst>
              <a:defRPr sz="2000">
                <a:solidFill>
                  <a:schemeClr val="tx1"/>
                </a:solidFill>
                <a:latin typeface="Arial" charset="0"/>
                <a:cs typeface="Arial" charset="0"/>
              </a:defRPr>
            </a:lvl8pPr>
            <a:lvl9pPr marL="3886200" indent="-228600" eaLnBrk="0" fontAlgn="base" hangingPunct="0">
              <a:spcBef>
                <a:spcPct val="20000"/>
              </a:spcBef>
              <a:spcAft>
                <a:spcPct val="0"/>
              </a:spcAft>
              <a:buChar char="»"/>
              <a:tabLst>
                <a:tab pos="1146175" algn="l"/>
              </a:tabLst>
              <a:defRPr sz="2000">
                <a:solidFill>
                  <a:schemeClr val="tx1"/>
                </a:solidFill>
                <a:latin typeface="Arial" charset="0"/>
                <a:cs typeface="Arial" charset="0"/>
              </a:defRPr>
            </a:lvl9pPr>
          </a:lstStyle>
          <a:p>
            <a:pPr eaLnBrk="1" hangingPunct="1">
              <a:spcBef>
                <a:spcPct val="0"/>
              </a:spcBef>
              <a:buFontTx/>
              <a:buNone/>
            </a:pPr>
            <a:r>
              <a:rPr lang="en-US" altLang="en-US" sz="2800"/>
              <a:t>Investment to facilitate adaptation</a:t>
            </a:r>
          </a:p>
          <a:p>
            <a:pPr lvl="1" eaLnBrk="1" hangingPunct="1">
              <a:spcBef>
                <a:spcPct val="0"/>
              </a:spcBef>
              <a:buFontTx/>
              <a:buChar char="•"/>
            </a:pPr>
            <a:r>
              <a:rPr lang="en-US" altLang="en-US"/>
              <a:t>Research</a:t>
            </a:r>
          </a:p>
          <a:p>
            <a:pPr lvl="1" eaLnBrk="1" hangingPunct="1">
              <a:spcBef>
                <a:spcPct val="0"/>
              </a:spcBef>
              <a:buFontTx/>
              <a:buChar char="•"/>
            </a:pPr>
            <a:r>
              <a:rPr lang="en-US" altLang="en-US"/>
              <a:t>Extension</a:t>
            </a:r>
          </a:p>
          <a:p>
            <a:pPr lvl="1" eaLnBrk="1" hangingPunct="1">
              <a:spcBef>
                <a:spcPct val="0"/>
              </a:spcBef>
              <a:buFontTx/>
              <a:buChar char="•"/>
            </a:pPr>
            <a:r>
              <a:rPr lang="en-US" altLang="en-US"/>
              <a:t>Capital investment</a:t>
            </a:r>
          </a:p>
          <a:p>
            <a:pPr eaLnBrk="1" hangingPunct="1">
              <a:spcBef>
                <a:spcPct val="0"/>
              </a:spcBef>
              <a:buFontTx/>
              <a:buNone/>
            </a:pPr>
            <a:endParaRPr lang="en-US" altLang="en-US" sz="800"/>
          </a:p>
          <a:p>
            <a:pPr eaLnBrk="1" hangingPunct="1">
              <a:spcBef>
                <a:spcPct val="0"/>
              </a:spcBef>
              <a:buFontTx/>
              <a:buNone/>
            </a:pPr>
            <a:r>
              <a:rPr lang="en-US" altLang="en-US" sz="2800"/>
              <a:t>Ag Adaptation</a:t>
            </a:r>
          </a:p>
          <a:p>
            <a:pPr lvl="1" eaLnBrk="1" hangingPunct="1">
              <a:spcBef>
                <a:spcPct val="0"/>
              </a:spcBef>
              <a:buFontTx/>
              <a:buChar char="•"/>
            </a:pPr>
            <a:r>
              <a:rPr lang="en-US" altLang="en-US"/>
              <a:t>Irrigation</a:t>
            </a:r>
          </a:p>
          <a:p>
            <a:pPr lvl="1" eaLnBrk="1" hangingPunct="1">
              <a:spcBef>
                <a:spcPct val="0"/>
              </a:spcBef>
              <a:buFontTx/>
              <a:buChar char="•"/>
            </a:pPr>
            <a:r>
              <a:rPr lang="en-US" altLang="en-US"/>
              <a:t>Drought resistant varieties</a:t>
            </a:r>
          </a:p>
          <a:p>
            <a:pPr lvl="1" eaLnBrk="1" hangingPunct="1">
              <a:spcBef>
                <a:spcPct val="0"/>
              </a:spcBef>
              <a:buFontTx/>
              <a:buChar char="•"/>
            </a:pPr>
            <a:r>
              <a:rPr lang="en-US" altLang="en-US"/>
              <a:t>Tolerant breeds and varieties</a:t>
            </a:r>
          </a:p>
          <a:p>
            <a:pPr lvl="1" eaLnBrk="1" hangingPunct="1">
              <a:spcBef>
                <a:spcPct val="0"/>
              </a:spcBef>
              <a:buFontTx/>
              <a:buChar char="•"/>
            </a:pPr>
            <a:r>
              <a:rPr lang="en-US" altLang="en-US"/>
              <a:t>Crop and livestock mix</a:t>
            </a:r>
          </a:p>
          <a:p>
            <a:pPr lvl="1" eaLnBrk="1" hangingPunct="1">
              <a:spcBef>
                <a:spcPct val="0"/>
              </a:spcBef>
              <a:buFontTx/>
              <a:buChar char="•"/>
            </a:pPr>
            <a:r>
              <a:rPr lang="en-US" altLang="en-US"/>
              <a:t>Tree rotation age</a:t>
            </a:r>
          </a:p>
          <a:p>
            <a:pPr lvl="1" eaLnBrk="1" hangingPunct="1">
              <a:spcBef>
                <a:spcPct val="0"/>
              </a:spcBef>
              <a:buFontTx/>
              <a:buChar char="•"/>
            </a:pPr>
            <a:r>
              <a:rPr lang="en-US" altLang="en-US"/>
              <a:t>Abandonment</a:t>
            </a:r>
            <a:endParaRPr lang="en-US" altLang="en-US" sz="1800"/>
          </a:p>
          <a:p>
            <a:pPr eaLnBrk="1" hangingPunct="1">
              <a:spcBef>
                <a:spcPct val="0"/>
              </a:spcBef>
            </a:pPr>
            <a:endParaRPr lang="en-US" altLang="en-US" sz="800"/>
          </a:p>
          <a:p>
            <a:pPr eaLnBrk="1" hangingPunct="1">
              <a:spcBef>
                <a:spcPct val="0"/>
              </a:spcBef>
              <a:buFontTx/>
              <a:buNone/>
            </a:pPr>
            <a:r>
              <a:rPr lang="en-US" altLang="en-US" sz="1000"/>
              <a:t>McCarl, B.A., </a:t>
            </a:r>
            <a:r>
              <a:rPr lang="en-US" altLang="en-US" sz="1000" u="sng"/>
              <a:t>Adaptation Options for Agriculture, Forestry and Fisheries</a:t>
            </a:r>
            <a:r>
              <a:rPr lang="en-US" altLang="en-US" sz="1000"/>
              <a:t>, A Report to the UNFCCC Secretariat Financial and Technical Support Division, 2007. http://unfccc.int/files/cooperation_and_support/financial_mechanism/application/pdf/mccarl.pdf</a:t>
            </a:r>
          </a:p>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4625"/>
            <a:ext cx="7620000" cy="660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Rectangle 3"/>
          <p:cNvSpPr>
            <a:spLocks noChangeArrowheads="1"/>
          </p:cNvSpPr>
          <p:nvPr/>
        </p:nvSpPr>
        <p:spPr bwMode="auto">
          <a:xfrm>
            <a:off x="2667000" y="-112713"/>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Adaptation types</a:t>
            </a:r>
            <a:endParaRPr lang="en-US" altLang="en-US" sz="360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2667000" y="-112713"/>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Adaptation types</a:t>
            </a:r>
            <a:endParaRPr lang="en-US" altLang="en-US" sz="3600">
              <a:solidFill>
                <a:srgbClr val="FF0000"/>
              </a:solidFill>
            </a:endParaRP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66863"/>
            <a:ext cx="9139238" cy="3462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2667000" y="-112713"/>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Adaptation types</a:t>
            </a:r>
            <a:endParaRPr lang="en-US" altLang="en-US" sz="3600">
              <a:solidFill>
                <a:srgbClr val="FF0000"/>
              </a:solidFill>
            </a:endParaRP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33400"/>
            <a:ext cx="9237663"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4625"/>
            <a:ext cx="7620000" cy="660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5" name="Rectangle 3"/>
          <p:cNvSpPr>
            <a:spLocks noChangeArrowheads="1"/>
          </p:cNvSpPr>
          <p:nvPr/>
        </p:nvSpPr>
        <p:spPr bwMode="auto">
          <a:xfrm>
            <a:off x="2667000" y="-112713"/>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Adaptation types</a:t>
            </a:r>
            <a:endParaRPr lang="en-US" altLang="en-US" sz="360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8"/>
          <p:cNvSpPr txBox="1">
            <a:spLocks noChangeArrowheads="1"/>
          </p:cNvSpPr>
          <p:nvPr/>
        </p:nvSpPr>
        <p:spPr bwMode="auto">
          <a:xfrm>
            <a:off x="355600" y="1204913"/>
            <a:ext cx="82486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b="1">
                <a:latin typeface="Times New Roman" pitchFamily="18" charset="0"/>
              </a:rPr>
              <a:t>Three fundamental forms</a:t>
            </a:r>
          </a:p>
          <a:p>
            <a:pPr eaLnBrk="1" hangingPunct="1">
              <a:spcBef>
                <a:spcPct val="0"/>
              </a:spcBef>
              <a:buFontTx/>
              <a:buNone/>
            </a:pPr>
            <a:r>
              <a:rPr lang="en-US" altLang="en-US" sz="2400" b="1">
                <a:latin typeface="Times New Roman" pitchFamily="18" charset="0"/>
              </a:rPr>
              <a:t>	Crop/livestock/forest management</a:t>
            </a:r>
          </a:p>
          <a:p>
            <a:pPr eaLnBrk="1" hangingPunct="1">
              <a:spcBef>
                <a:spcPct val="0"/>
              </a:spcBef>
              <a:buFontTx/>
              <a:buNone/>
            </a:pPr>
            <a:r>
              <a:rPr lang="en-US" altLang="en-US" sz="2400" b="1">
                <a:latin typeface="Times New Roman" pitchFamily="18" charset="0"/>
              </a:rPr>
              <a:t>		Timing likely works (earlier planting, maturity,</a:t>
            </a:r>
          </a:p>
          <a:p>
            <a:pPr eaLnBrk="1" hangingPunct="1">
              <a:spcBef>
                <a:spcPct val="0"/>
              </a:spcBef>
              <a:buFontTx/>
              <a:buNone/>
            </a:pPr>
            <a:r>
              <a:rPr lang="en-US" altLang="en-US" sz="2400" b="1">
                <a:latin typeface="Times New Roman" pitchFamily="18" charset="0"/>
              </a:rPr>
              <a:t>			Rotation age etc)</a:t>
            </a:r>
          </a:p>
          <a:p>
            <a:pPr eaLnBrk="1" hangingPunct="1">
              <a:spcBef>
                <a:spcPct val="0"/>
              </a:spcBef>
              <a:buFontTx/>
              <a:buNone/>
            </a:pPr>
            <a:r>
              <a:rPr lang="en-US" altLang="en-US" sz="2400" b="1">
                <a:latin typeface="Times New Roman" pitchFamily="18" charset="0"/>
              </a:rPr>
              <a:t>		Stocking rates</a:t>
            </a:r>
          </a:p>
          <a:p>
            <a:pPr eaLnBrk="1" hangingPunct="1">
              <a:spcBef>
                <a:spcPct val="0"/>
              </a:spcBef>
              <a:buFontTx/>
              <a:buNone/>
            </a:pPr>
            <a:r>
              <a:rPr lang="en-US" altLang="en-US" sz="2400" b="1">
                <a:latin typeface="Times New Roman" pitchFamily="18" charset="0"/>
              </a:rPr>
              <a:t>		Pest treatment</a:t>
            </a:r>
          </a:p>
          <a:p>
            <a:pPr eaLnBrk="1" hangingPunct="1">
              <a:spcBef>
                <a:spcPct val="0"/>
              </a:spcBef>
              <a:buFontTx/>
              <a:buNone/>
            </a:pPr>
            <a:r>
              <a:rPr lang="en-US" altLang="en-US" sz="2400" b="1">
                <a:latin typeface="Times New Roman" pitchFamily="18" charset="0"/>
              </a:rPr>
              <a:t>		Can be reaction to positive opportunity</a:t>
            </a:r>
          </a:p>
          <a:p>
            <a:pPr eaLnBrk="1" hangingPunct="1">
              <a:spcBef>
                <a:spcPct val="0"/>
              </a:spcBef>
              <a:buFontTx/>
              <a:buNone/>
            </a:pPr>
            <a:r>
              <a:rPr lang="en-US" altLang="en-US" sz="2400" b="1">
                <a:latin typeface="Times New Roman" pitchFamily="18" charset="0"/>
              </a:rPr>
              <a:t>	Importing southern patterns</a:t>
            </a:r>
          </a:p>
          <a:p>
            <a:pPr eaLnBrk="1" hangingPunct="1">
              <a:spcBef>
                <a:spcPct val="0"/>
              </a:spcBef>
              <a:buFontTx/>
              <a:buNone/>
            </a:pPr>
            <a:r>
              <a:rPr lang="en-US" altLang="en-US" sz="2400" b="1">
                <a:latin typeface="Times New Roman" pitchFamily="18" charset="0"/>
              </a:rPr>
              <a:t>		Heat resistant /exploiting systems</a:t>
            </a:r>
          </a:p>
          <a:p>
            <a:pPr eaLnBrk="1" hangingPunct="1">
              <a:spcBef>
                <a:spcPct val="0"/>
              </a:spcBef>
              <a:buFontTx/>
              <a:buNone/>
            </a:pPr>
            <a:r>
              <a:rPr lang="en-US" altLang="en-US" sz="2400" b="1">
                <a:latin typeface="Times New Roman" pitchFamily="18" charset="0"/>
              </a:rPr>
              <a:t>		crop livestock/forest substitution</a:t>
            </a:r>
          </a:p>
          <a:p>
            <a:pPr eaLnBrk="1" hangingPunct="1">
              <a:spcBef>
                <a:spcPct val="0"/>
              </a:spcBef>
              <a:buFontTx/>
              <a:buNone/>
            </a:pPr>
            <a:r>
              <a:rPr lang="en-US" altLang="en-US" sz="2400" b="1">
                <a:latin typeface="Times New Roman" pitchFamily="18" charset="0"/>
              </a:rPr>
              <a:t>	Investment </a:t>
            </a:r>
          </a:p>
          <a:p>
            <a:pPr eaLnBrk="1" hangingPunct="1">
              <a:spcBef>
                <a:spcPct val="0"/>
              </a:spcBef>
              <a:buFontTx/>
              <a:buNone/>
            </a:pPr>
            <a:r>
              <a:rPr lang="en-US" altLang="en-US" sz="2400" b="1">
                <a:latin typeface="Times New Roman" pitchFamily="18" charset="0"/>
              </a:rPr>
              <a:t>		Research and extension</a:t>
            </a:r>
          </a:p>
          <a:p>
            <a:pPr eaLnBrk="1" hangingPunct="1">
              <a:spcBef>
                <a:spcPct val="0"/>
              </a:spcBef>
              <a:buFontTx/>
              <a:buNone/>
            </a:pPr>
            <a:r>
              <a:rPr lang="en-US" altLang="en-US" sz="2400" b="1">
                <a:latin typeface="Times New Roman" pitchFamily="18" charset="0"/>
              </a:rPr>
              <a:t>		Moving infrastructure</a:t>
            </a:r>
          </a:p>
          <a:p>
            <a:pPr eaLnBrk="1" hangingPunct="1">
              <a:spcBef>
                <a:spcPct val="0"/>
              </a:spcBef>
              <a:buFontTx/>
              <a:buNone/>
            </a:pPr>
            <a:r>
              <a:rPr lang="en-US" altLang="en-US" sz="2400" b="1">
                <a:latin typeface="Times New Roman" pitchFamily="18" charset="0"/>
              </a:rPr>
              <a:t>		Transport</a:t>
            </a:r>
          </a:p>
          <a:p>
            <a:pPr eaLnBrk="1" hangingPunct="1">
              <a:spcBef>
                <a:spcPct val="0"/>
              </a:spcBef>
              <a:buFontTx/>
              <a:buNone/>
            </a:pPr>
            <a:r>
              <a:rPr lang="en-US" altLang="en-US" sz="2400" b="1">
                <a:latin typeface="Times New Roman" pitchFamily="18" charset="0"/>
              </a:rPr>
              <a:t>		Some will occur due to obsolescence</a:t>
            </a:r>
          </a:p>
        </p:txBody>
      </p:sp>
      <p:sp>
        <p:nvSpPr>
          <p:cNvPr id="19459" name="Rectangle 50"/>
          <p:cNvSpPr>
            <a:spLocks noChangeArrowheads="1"/>
          </p:cNvSpPr>
          <p:nvPr/>
        </p:nvSpPr>
        <p:spPr bwMode="auto">
          <a:xfrm>
            <a:off x="1117600" y="373063"/>
            <a:ext cx="6523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a:solidFill>
                  <a:schemeClr val="accent2"/>
                </a:solidFill>
              </a:rPr>
              <a:t>What do we know about Adaptation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8"/>
          <p:cNvSpPr txBox="1">
            <a:spLocks noChangeArrowheads="1"/>
          </p:cNvSpPr>
          <p:nvPr/>
        </p:nvSpPr>
        <p:spPr bwMode="auto">
          <a:xfrm>
            <a:off x="2103438" y="1895475"/>
            <a:ext cx="50482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b="1">
                <a:latin typeface="Times New Roman" pitchFamily="18" charset="0"/>
              </a:rPr>
              <a:t>Reaction to </a:t>
            </a:r>
          </a:p>
          <a:p>
            <a:pPr eaLnBrk="1" hangingPunct="1">
              <a:spcBef>
                <a:spcPct val="0"/>
              </a:spcBef>
              <a:buFontTx/>
              <a:buNone/>
            </a:pPr>
            <a:r>
              <a:rPr lang="en-US" altLang="en-US" sz="2400" b="1">
                <a:latin typeface="Times New Roman" pitchFamily="18" charset="0"/>
              </a:rPr>
              <a:t>	Enhanced CO2</a:t>
            </a:r>
          </a:p>
          <a:p>
            <a:pPr eaLnBrk="1" hangingPunct="1">
              <a:spcBef>
                <a:spcPct val="0"/>
              </a:spcBef>
              <a:buFontTx/>
              <a:buNone/>
            </a:pPr>
            <a:r>
              <a:rPr lang="en-US" altLang="en-US" sz="2400" b="1">
                <a:latin typeface="Times New Roman" pitchFamily="18" charset="0"/>
              </a:rPr>
              <a:t>	Increased variability</a:t>
            </a:r>
          </a:p>
          <a:p>
            <a:pPr eaLnBrk="1" hangingPunct="1">
              <a:spcBef>
                <a:spcPct val="0"/>
              </a:spcBef>
              <a:buFontTx/>
              <a:buNone/>
            </a:pPr>
            <a:r>
              <a:rPr lang="en-US" altLang="en-US" sz="2400" b="1">
                <a:latin typeface="Times New Roman" pitchFamily="18" charset="0"/>
              </a:rPr>
              <a:t>	Earlier thaws</a:t>
            </a:r>
          </a:p>
          <a:p>
            <a:pPr eaLnBrk="1" hangingPunct="1">
              <a:spcBef>
                <a:spcPct val="0"/>
              </a:spcBef>
              <a:buFontTx/>
              <a:buNone/>
            </a:pPr>
            <a:r>
              <a:rPr lang="en-US" altLang="en-US" sz="2400" b="1">
                <a:latin typeface="Times New Roman" pitchFamily="18" charset="0"/>
              </a:rPr>
              <a:t>	Investment needs reaction</a:t>
            </a:r>
          </a:p>
          <a:p>
            <a:pPr eaLnBrk="1" hangingPunct="1">
              <a:spcBef>
                <a:spcPct val="0"/>
              </a:spcBef>
              <a:buFontTx/>
              <a:buNone/>
            </a:pPr>
            <a:r>
              <a:rPr lang="en-US" altLang="en-US" sz="2400" b="1">
                <a:latin typeface="Times New Roman" pitchFamily="18" charset="0"/>
              </a:rPr>
              <a:t>	wetter and water logging</a:t>
            </a:r>
          </a:p>
          <a:p>
            <a:pPr eaLnBrk="1" hangingPunct="1">
              <a:spcBef>
                <a:spcPct val="0"/>
              </a:spcBef>
              <a:buFontTx/>
              <a:buNone/>
            </a:pPr>
            <a:r>
              <a:rPr lang="en-US" altLang="en-US" sz="2400" b="1">
                <a:latin typeface="Times New Roman" pitchFamily="18" charset="0"/>
              </a:rPr>
              <a:t>	Extreme events</a:t>
            </a:r>
          </a:p>
          <a:p>
            <a:pPr eaLnBrk="1" hangingPunct="1">
              <a:spcBef>
                <a:spcPct val="0"/>
              </a:spcBef>
              <a:buFontTx/>
              <a:buNone/>
            </a:pPr>
            <a:r>
              <a:rPr lang="en-US" altLang="en-US" sz="2400" b="1">
                <a:latin typeface="Times New Roman" pitchFamily="18" charset="0"/>
              </a:rPr>
              <a:t>	Pests, invasive species, disease</a:t>
            </a:r>
          </a:p>
          <a:p>
            <a:pPr eaLnBrk="1" hangingPunct="1">
              <a:spcBef>
                <a:spcPct val="0"/>
              </a:spcBef>
              <a:buFontTx/>
              <a:buNone/>
            </a:pPr>
            <a:r>
              <a:rPr lang="en-US" altLang="en-US" sz="2400" b="1">
                <a:latin typeface="Times New Roman" pitchFamily="18" charset="0"/>
              </a:rPr>
              <a:t>	</a:t>
            </a:r>
          </a:p>
        </p:txBody>
      </p:sp>
      <p:sp>
        <p:nvSpPr>
          <p:cNvPr id="20483" name="Rectangle 50"/>
          <p:cNvSpPr>
            <a:spLocks noChangeArrowheads="1"/>
          </p:cNvSpPr>
          <p:nvPr/>
        </p:nvSpPr>
        <p:spPr bwMode="auto">
          <a:xfrm>
            <a:off x="1117600" y="373063"/>
            <a:ext cx="6523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a:solidFill>
                  <a:schemeClr val="accent2"/>
                </a:solidFill>
              </a:rPr>
              <a:t>What don’t we know about Adaptation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33400" y="1600200"/>
            <a:ext cx="81534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a:t>IPCC Definition of Adaptation</a:t>
            </a:r>
            <a:br>
              <a:rPr lang="en-US" altLang="en-US" sz="1800" b="1"/>
            </a:br>
            <a:endParaRPr lang="en-US" altLang="en-US" sz="1800" b="1"/>
          </a:p>
          <a:p>
            <a:pPr eaLnBrk="1" hangingPunct="1">
              <a:spcBef>
                <a:spcPct val="0"/>
              </a:spcBef>
              <a:buFontTx/>
              <a:buNone/>
            </a:pPr>
            <a:r>
              <a:rPr lang="en-US" altLang="en-US" sz="1800" b="1"/>
              <a:t>Adjustment in natural or human systems to a new or changing environment. Adaptation to </a:t>
            </a:r>
            <a:r>
              <a:rPr lang="en-US" altLang="en-US" sz="1800" b="1" i="1"/>
              <a:t>climate change</a:t>
            </a:r>
            <a:r>
              <a:rPr lang="en-US" altLang="en-US" sz="1800" b="1"/>
              <a:t> refers to adjustment in natural or human systems in response to actual or expected climatic stimuli or their effects, which moderates harm or exploits beneficial opportunities. Various types of adaptation can be distinguished, including anticipatory and reactive adaptation, private and public adaptation, and autonomous and planned adaptation.</a:t>
            </a:r>
            <a:br>
              <a:rPr lang="en-US" altLang="en-US" sz="1800" b="1"/>
            </a:br>
            <a:endParaRPr lang="en-US" altLang="en-US" sz="1800" b="1"/>
          </a:p>
          <a:p>
            <a:pPr eaLnBrk="1" hangingPunct="1">
              <a:spcBef>
                <a:spcPct val="0"/>
              </a:spcBef>
              <a:buFontTx/>
              <a:buNone/>
            </a:pPr>
            <a:endParaRPr lang="en-US" altLang="en-US" sz="1800" b="1"/>
          </a:p>
          <a:p>
            <a:pPr eaLnBrk="1" hangingPunct="1">
              <a:spcBef>
                <a:spcPct val="0"/>
              </a:spcBef>
              <a:buFontTx/>
              <a:buNone/>
            </a:pPr>
            <a:r>
              <a:rPr lang="en-US" altLang="en-US" sz="1800" b="1"/>
              <a:t>IPCC WGII 2001 Report Glossary</a:t>
            </a:r>
          </a:p>
        </p:txBody>
      </p:sp>
      <p:sp>
        <p:nvSpPr>
          <p:cNvPr id="3075" name="Rectangle 3"/>
          <p:cNvSpPr>
            <a:spLocks noChangeArrowheads="1"/>
          </p:cNvSpPr>
          <p:nvPr/>
        </p:nvSpPr>
        <p:spPr bwMode="auto">
          <a:xfrm>
            <a:off x="0" y="-3175"/>
            <a:ext cx="914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400" b="1">
                <a:solidFill>
                  <a:srgbClr val="FF0066"/>
                </a:solidFill>
              </a:rPr>
              <a:t>What is Adaptation</a:t>
            </a:r>
            <a:r>
              <a:rPr lang="en-US" altLang="en-US" sz="4300">
                <a:solidFill>
                  <a:srgbClr val="CCFFFF"/>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057400" y="304800"/>
            <a:ext cx="5791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400" b="1">
                <a:solidFill>
                  <a:srgbClr val="FF0066"/>
                </a:solidFill>
                <a:latin typeface="Times New Roman" pitchFamily="18" charset="0"/>
              </a:rPr>
              <a:t>Plan to Adapt</a:t>
            </a:r>
          </a:p>
        </p:txBody>
      </p:sp>
      <p:sp>
        <p:nvSpPr>
          <p:cNvPr id="21507" name="Rectangle 3"/>
          <p:cNvSpPr>
            <a:spLocks noChangeArrowheads="1"/>
          </p:cNvSpPr>
          <p:nvPr/>
        </p:nvSpPr>
        <p:spPr bwMode="auto">
          <a:xfrm>
            <a:off x="762000" y="1333500"/>
            <a:ext cx="79248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eaLnBrk="0" hangingPunct="0">
              <a:spcBef>
                <a:spcPct val="20000"/>
              </a:spcBef>
              <a:buChar char="•"/>
              <a:tabLst>
                <a:tab pos="1146175" algn="l"/>
              </a:tabLst>
              <a:defRPr sz="3200">
                <a:solidFill>
                  <a:schemeClr val="tx1"/>
                </a:solidFill>
                <a:latin typeface="Arial" charset="0"/>
                <a:cs typeface="Arial" charset="0"/>
              </a:defRPr>
            </a:lvl1pPr>
            <a:lvl2pPr marL="577850" eaLnBrk="0" hangingPunct="0">
              <a:spcBef>
                <a:spcPct val="20000"/>
              </a:spcBef>
              <a:buChar char="–"/>
              <a:tabLst>
                <a:tab pos="1146175" algn="l"/>
              </a:tabLst>
              <a:defRPr sz="2800">
                <a:solidFill>
                  <a:schemeClr val="tx1"/>
                </a:solidFill>
                <a:latin typeface="Arial" charset="0"/>
                <a:cs typeface="Arial" charset="0"/>
              </a:defRPr>
            </a:lvl2pPr>
            <a:lvl3pPr marL="1143000" indent="-228600" eaLnBrk="0" hangingPunct="0">
              <a:spcBef>
                <a:spcPct val="20000"/>
              </a:spcBef>
              <a:buChar char="•"/>
              <a:tabLst>
                <a:tab pos="1146175" algn="l"/>
              </a:tabLst>
              <a:defRPr sz="2400">
                <a:solidFill>
                  <a:schemeClr val="tx1"/>
                </a:solidFill>
                <a:latin typeface="Arial" charset="0"/>
                <a:cs typeface="Arial" charset="0"/>
              </a:defRPr>
            </a:lvl3pPr>
            <a:lvl4pPr marL="1600200" indent="-228600" eaLnBrk="0" hangingPunct="0">
              <a:spcBef>
                <a:spcPct val="20000"/>
              </a:spcBef>
              <a:buChar char="–"/>
              <a:tabLst>
                <a:tab pos="1146175" algn="l"/>
              </a:tabLst>
              <a:defRPr sz="2000">
                <a:solidFill>
                  <a:schemeClr val="tx1"/>
                </a:solidFill>
                <a:latin typeface="Arial" charset="0"/>
                <a:cs typeface="Arial" charset="0"/>
              </a:defRPr>
            </a:lvl4pPr>
            <a:lvl5pPr marL="2057400" indent="-228600" eaLnBrk="0" hangingPunct="0">
              <a:spcBef>
                <a:spcPct val="20000"/>
              </a:spcBef>
              <a:buChar char="»"/>
              <a:tabLst>
                <a:tab pos="1146175" algn="l"/>
              </a:tabLst>
              <a:defRPr sz="2000">
                <a:solidFill>
                  <a:schemeClr val="tx1"/>
                </a:solidFill>
                <a:latin typeface="Arial" charset="0"/>
                <a:cs typeface="Arial" charset="0"/>
              </a:defRPr>
            </a:lvl5pPr>
            <a:lvl6pPr marL="2514600" indent="-228600" eaLnBrk="0" fontAlgn="base" hangingPunct="0">
              <a:spcBef>
                <a:spcPct val="20000"/>
              </a:spcBef>
              <a:spcAft>
                <a:spcPct val="0"/>
              </a:spcAft>
              <a:buChar char="»"/>
              <a:tabLst>
                <a:tab pos="1146175" algn="l"/>
              </a:tabLst>
              <a:defRPr sz="2000">
                <a:solidFill>
                  <a:schemeClr val="tx1"/>
                </a:solidFill>
                <a:latin typeface="Arial" charset="0"/>
                <a:cs typeface="Arial" charset="0"/>
              </a:defRPr>
            </a:lvl6pPr>
            <a:lvl7pPr marL="2971800" indent="-228600" eaLnBrk="0" fontAlgn="base" hangingPunct="0">
              <a:spcBef>
                <a:spcPct val="20000"/>
              </a:spcBef>
              <a:spcAft>
                <a:spcPct val="0"/>
              </a:spcAft>
              <a:buChar char="»"/>
              <a:tabLst>
                <a:tab pos="1146175" algn="l"/>
              </a:tabLst>
              <a:defRPr sz="2000">
                <a:solidFill>
                  <a:schemeClr val="tx1"/>
                </a:solidFill>
                <a:latin typeface="Arial" charset="0"/>
                <a:cs typeface="Arial" charset="0"/>
              </a:defRPr>
            </a:lvl7pPr>
            <a:lvl8pPr marL="3429000" indent="-228600" eaLnBrk="0" fontAlgn="base" hangingPunct="0">
              <a:spcBef>
                <a:spcPct val="20000"/>
              </a:spcBef>
              <a:spcAft>
                <a:spcPct val="0"/>
              </a:spcAft>
              <a:buChar char="»"/>
              <a:tabLst>
                <a:tab pos="1146175" algn="l"/>
              </a:tabLst>
              <a:defRPr sz="2000">
                <a:solidFill>
                  <a:schemeClr val="tx1"/>
                </a:solidFill>
                <a:latin typeface="Arial" charset="0"/>
                <a:cs typeface="Arial" charset="0"/>
              </a:defRPr>
            </a:lvl8pPr>
            <a:lvl9pPr marL="3886200" indent="-228600" eaLnBrk="0" fontAlgn="base" hangingPunct="0">
              <a:spcBef>
                <a:spcPct val="20000"/>
              </a:spcBef>
              <a:spcAft>
                <a:spcPct val="0"/>
              </a:spcAft>
              <a:buChar char="»"/>
              <a:tabLst>
                <a:tab pos="1146175" algn="l"/>
              </a:tabLst>
              <a:defRPr sz="2000">
                <a:solidFill>
                  <a:schemeClr val="tx1"/>
                </a:solidFill>
                <a:latin typeface="Arial" charset="0"/>
                <a:cs typeface="Arial" charset="0"/>
              </a:defRPr>
            </a:lvl9pPr>
          </a:lstStyle>
          <a:p>
            <a:pPr eaLnBrk="1" hangingPunct="1">
              <a:spcBef>
                <a:spcPct val="0"/>
              </a:spcBef>
              <a:buFontTx/>
              <a:buNone/>
            </a:pPr>
            <a:r>
              <a:rPr lang="en-US" altLang="en-US" sz="2400">
                <a:latin typeface="Times New Roman" pitchFamily="18" charset="0"/>
              </a:rPr>
              <a:t>Investment  to facilitate adaptation</a:t>
            </a:r>
          </a:p>
          <a:p>
            <a:pPr lvl="1" eaLnBrk="1" hangingPunct="1">
              <a:spcBef>
                <a:spcPct val="0"/>
              </a:spcBef>
              <a:buFontTx/>
              <a:buChar char="•"/>
            </a:pPr>
            <a:r>
              <a:rPr lang="en-US" altLang="en-US" sz="2400">
                <a:latin typeface="Times New Roman" pitchFamily="18" charset="0"/>
              </a:rPr>
              <a:t>Research</a:t>
            </a:r>
          </a:p>
          <a:p>
            <a:pPr lvl="1" eaLnBrk="1" hangingPunct="1">
              <a:spcBef>
                <a:spcPct val="0"/>
              </a:spcBef>
              <a:buFontTx/>
              <a:buChar char="•"/>
            </a:pPr>
            <a:r>
              <a:rPr lang="en-US" altLang="en-US" sz="2400">
                <a:latin typeface="Times New Roman" pitchFamily="18" charset="0"/>
              </a:rPr>
              <a:t>Extension</a:t>
            </a:r>
          </a:p>
          <a:p>
            <a:pPr lvl="1" eaLnBrk="1" hangingPunct="1">
              <a:spcBef>
                <a:spcPct val="0"/>
              </a:spcBef>
              <a:buFontTx/>
              <a:buChar char="•"/>
            </a:pPr>
            <a:r>
              <a:rPr lang="en-US" altLang="en-US" sz="2400">
                <a:latin typeface="Times New Roman" pitchFamily="18" charset="0"/>
              </a:rPr>
              <a:t>Capital investment</a:t>
            </a:r>
          </a:p>
          <a:p>
            <a:pPr eaLnBrk="1" hangingPunct="1">
              <a:spcBef>
                <a:spcPct val="0"/>
              </a:spcBef>
              <a:buFontTx/>
              <a:buNone/>
            </a:pPr>
            <a:endParaRPr lang="en-US" altLang="en-US" sz="2400">
              <a:latin typeface="Times New Roman" pitchFamily="18" charset="0"/>
            </a:endParaRPr>
          </a:p>
          <a:p>
            <a:pPr eaLnBrk="1" hangingPunct="1">
              <a:spcBef>
                <a:spcPct val="0"/>
              </a:spcBef>
              <a:buFontTx/>
              <a:buNone/>
            </a:pPr>
            <a:r>
              <a:rPr lang="en-US" altLang="en-US" sz="2400">
                <a:latin typeface="Times New Roman" pitchFamily="18" charset="0"/>
              </a:rPr>
              <a:t>Ag Adaptation</a:t>
            </a:r>
          </a:p>
          <a:p>
            <a:pPr lvl="1" eaLnBrk="1" hangingPunct="1">
              <a:spcBef>
                <a:spcPct val="0"/>
              </a:spcBef>
              <a:buFontTx/>
              <a:buChar char="•"/>
            </a:pPr>
            <a:r>
              <a:rPr lang="en-US" altLang="en-US" sz="2400">
                <a:latin typeface="Times New Roman" pitchFamily="18" charset="0"/>
              </a:rPr>
              <a:t>Irrigation</a:t>
            </a:r>
          </a:p>
          <a:p>
            <a:pPr lvl="1" eaLnBrk="1" hangingPunct="1">
              <a:spcBef>
                <a:spcPct val="0"/>
              </a:spcBef>
              <a:buFontTx/>
              <a:buChar char="•"/>
            </a:pPr>
            <a:r>
              <a:rPr lang="en-US" altLang="en-US" sz="2400">
                <a:latin typeface="Times New Roman" pitchFamily="18" charset="0"/>
              </a:rPr>
              <a:t>Drought resistant varieties</a:t>
            </a:r>
          </a:p>
          <a:p>
            <a:pPr lvl="1" eaLnBrk="1" hangingPunct="1">
              <a:spcBef>
                <a:spcPct val="0"/>
              </a:spcBef>
              <a:buFontTx/>
              <a:buChar char="•"/>
            </a:pPr>
            <a:r>
              <a:rPr lang="en-US" altLang="en-US" sz="2400">
                <a:latin typeface="Times New Roman" pitchFamily="18" charset="0"/>
              </a:rPr>
              <a:t>Tolerant breeds and varieties</a:t>
            </a:r>
          </a:p>
          <a:p>
            <a:pPr lvl="1" eaLnBrk="1" hangingPunct="1">
              <a:spcBef>
                <a:spcPct val="0"/>
              </a:spcBef>
              <a:buFontTx/>
              <a:buChar char="•"/>
            </a:pPr>
            <a:r>
              <a:rPr lang="en-US" altLang="en-US" sz="2400">
                <a:latin typeface="Times New Roman" pitchFamily="18" charset="0"/>
              </a:rPr>
              <a:t>Crop and livestock mix</a:t>
            </a:r>
          </a:p>
          <a:p>
            <a:pPr lvl="1" eaLnBrk="1" hangingPunct="1">
              <a:spcBef>
                <a:spcPct val="0"/>
              </a:spcBef>
              <a:buFontTx/>
              <a:buChar char="•"/>
            </a:pPr>
            <a:r>
              <a:rPr lang="en-US" altLang="en-US" sz="2400">
                <a:latin typeface="Times New Roman" pitchFamily="18" charset="0"/>
              </a:rPr>
              <a:t>Abandonment</a:t>
            </a:r>
          </a:p>
          <a:p>
            <a:pPr eaLnBrk="1" hangingPunct="1">
              <a:spcBef>
                <a:spcPct val="0"/>
              </a:spcBef>
            </a:pPr>
            <a:endParaRPr lang="en-US" altLang="en-US" sz="2400">
              <a:latin typeface="Times New Roman" pitchFamily="18" charset="0"/>
            </a:endParaRPr>
          </a:p>
          <a:p>
            <a:pPr eaLnBrk="1" hangingPunct="1">
              <a:spcBef>
                <a:spcPct val="0"/>
              </a:spcBef>
              <a:buFontTx/>
              <a:buNone/>
            </a:pPr>
            <a:r>
              <a:rPr lang="en-US" altLang="en-US" sz="1000">
                <a:latin typeface="Times New Roman" pitchFamily="18" charset="0"/>
              </a:rPr>
              <a:t>McCarl, B.A., </a:t>
            </a:r>
            <a:r>
              <a:rPr lang="en-US" altLang="en-US" sz="1000" u="sng">
                <a:latin typeface="Times New Roman" pitchFamily="18" charset="0"/>
              </a:rPr>
              <a:t>Adaptation Options for Agriculture, Forestry and Fisheries</a:t>
            </a:r>
            <a:r>
              <a:rPr lang="en-US" altLang="en-US" sz="1000">
                <a:latin typeface="Times New Roman" pitchFamily="18" charset="0"/>
              </a:rPr>
              <a:t>, A Report to the UNFCCC Secretariat Financial and Technical Support Division, 2007. http://unfccc.int/files/cooperation_and_support/financial_mechanism/application/pdf/mccarl.pdf</a:t>
            </a:r>
          </a:p>
          <a:p>
            <a:pPr eaLnBrk="1" hangingPunct="1">
              <a:spcBef>
                <a:spcPct val="0"/>
              </a:spcBef>
              <a:buFontTx/>
              <a:buNone/>
            </a:pP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057400" y="304800"/>
            <a:ext cx="57912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400" b="1">
                <a:solidFill>
                  <a:srgbClr val="FF0000"/>
                </a:solidFill>
                <a:latin typeface="Times New Roman" pitchFamily="18" charset="0"/>
              </a:rPr>
              <a:t>What does WGII Say</a:t>
            </a:r>
          </a:p>
          <a:p>
            <a:pPr algn="ctr" eaLnBrk="1" hangingPunct="1">
              <a:spcBef>
                <a:spcPct val="0"/>
              </a:spcBef>
              <a:buFontTx/>
              <a:buNone/>
            </a:pPr>
            <a:r>
              <a:rPr lang="en-US" altLang="en-US" sz="2400" b="1">
                <a:solidFill>
                  <a:schemeClr val="accent2"/>
                </a:solidFill>
                <a:latin typeface="Times New Roman" pitchFamily="18" charset="0"/>
              </a:rPr>
              <a:t>Report Level </a:t>
            </a:r>
            <a:r>
              <a:rPr lang="en-US" altLang="en-US" sz="2800" b="1">
                <a:solidFill>
                  <a:srgbClr val="FF0000"/>
                </a:solidFill>
                <a:latin typeface="Times New Roman" pitchFamily="18" charset="0"/>
              </a:rPr>
              <a:t>Adaptation</a:t>
            </a:r>
          </a:p>
        </p:txBody>
      </p:sp>
      <p:sp>
        <p:nvSpPr>
          <p:cNvPr id="22531" name="Rectangle 3"/>
          <p:cNvSpPr>
            <a:spLocks noChangeArrowheads="1"/>
          </p:cNvSpPr>
          <p:nvPr/>
        </p:nvSpPr>
        <p:spPr bwMode="auto">
          <a:xfrm>
            <a:off x="152400" y="1289050"/>
            <a:ext cx="8839200" cy="739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a:latin typeface="Times New Roman" pitchFamily="18" charset="0"/>
              </a:rPr>
              <a:t>Autonomous</a:t>
            </a:r>
          </a:p>
          <a:p>
            <a:pPr eaLnBrk="1" hangingPunct="1">
              <a:spcBef>
                <a:spcPct val="0"/>
              </a:spcBef>
              <a:buFontTx/>
              <a:buNone/>
            </a:pPr>
            <a:endParaRPr lang="en-US" altLang="en-US" sz="2400">
              <a:latin typeface="Times New Roman" pitchFamily="18" charset="0"/>
            </a:endParaRPr>
          </a:p>
          <a:p>
            <a:pPr eaLnBrk="1" hangingPunct="1">
              <a:spcBef>
                <a:spcPct val="0"/>
              </a:spcBef>
            </a:pPr>
            <a:r>
              <a:rPr lang="en-US" altLang="en-US" sz="2400">
                <a:latin typeface="Times New Roman" pitchFamily="18" charset="0"/>
              </a:rPr>
              <a:t>Varieties/species, </a:t>
            </a:r>
          </a:p>
          <a:p>
            <a:pPr eaLnBrk="1" hangingPunct="1">
              <a:spcBef>
                <a:spcPct val="0"/>
              </a:spcBef>
            </a:pPr>
            <a:r>
              <a:rPr lang="en-US" altLang="en-US" sz="2400">
                <a:latin typeface="Times New Roman" pitchFamily="18" charset="0"/>
              </a:rPr>
              <a:t>Fertiliser, irrigation, water harvest, conserve soil moisture</a:t>
            </a:r>
          </a:p>
          <a:p>
            <a:pPr eaLnBrk="1" hangingPunct="1">
              <a:spcBef>
                <a:spcPct val="0"/>
              </a:spcBef>
            </a:pPr>
            <a:r>
              <a:rPr lang="en-US" altLang="en-US" sz="2400">
                <a:latin typeface="Times New Roman" pitchFamily="18" charset="0"/>
              </a:rPr>
              <a:t>Water management - waterlogging, erosion and nutrient leaching</a:t>
            </a:r>
          </a:p>
          <a:p>
            <a:pPr eaLnBrk="1" hangingPunct="1">
              <a:spcBef>
                <a:spcPct val="0"/>
              </a:spcBef>
            </a:pPr>
            <a:r>
              <a:rPr lang="en-US" altLang="en-US" sz="2400">
                <a:latin typeface="Times New Roman" pitchFamily="18" charset="0"/>
              </a:rPr>
              <a:t>Timing or location of cropping, livestock, aquaculture, forest</a:t>
            </a:r>
          </a:p>
          <a:p>
            <a:pPr eaLnBrk="1" hangingPunct="1">
              <a:spcBef>
                <a:spcPct val="0"/>
              </a:spcBef>
            </a:pPr>
            <a:r>
              <a:rPr lang="en-US" altLang="en-US" sz="2400">
                <a:latin typeface="Times New Roman" pitchFamily="18" charset="0"/>
              </a:rPr>
              <a:t>Diversifying integrating livestock raising, fish, crops, forest</a:t>
            </a:r>
          </a:p>
          <a:p>
            <a:pPr eaLnBrk="1" hangingPunct="1">
              <a:spcBef>
                <a:spcPct val="0"/>
              </a:spcBef>
            </a:pPr>
            <a:r>
              <a:rPr lang="en-US" altLang="en-US" sz="2400">
                <a:latin typeface="Times New Roman" pitchFamily="18" charset="0"/>
              </a:rPr>
              <a:t>Improving fire, pest, disease and weed management</a:t>
            </a:r>
          </a:p>
          <a:p>
            <a:pPr eaLnBrk="1" hangingPunct="1">
              <a:spcBef>
                <a:spcPct val="0"/>
              </a:spcBef>
            </a:pPr>
            <a:r>
              <a:rPr lang="en-US" altLang="en-US" sz="2400">
                <a:latin typeface="Times New Roman" pitchFamily="18" charset="0"/>
              </a:rPr>
              <a:t>Using seasonal climate forecasting to reduce production risk.</a:t>
            </a:r>
          </a:p>
          <a:p>
            <a:pPr eaLnBrk="1" hangingPunct="1">
              <a:spcBef>
                <a:spcPct val="0"/>
              </a:spcBef>
            </a:pPr>
            <a:r>
              <a:rPr lang="en-US" altLang="en-US" sz="2400">
                <a:latin typeface="Times New Roman" pitchFamily="18" charset="0"/>
              </a:rPr>
              <a:t>Harvesting patterns, rotation periods, salvaging dead timber, </a:t>
            </a:r>
          </a:p>
          <a:p>
            <a:pPr eaLnBrk="1" hangingPunct="1">
              <a:spcBef>
                <a:spcPct val="0"/>
              </a:spcBef>
            </a:pPr>
            <a:r>
              <a:rPr lang="en-US" altLang="en-US" sz="2400">
                <a:latin typeface="Times New Roman" pitchFamily="18" charset="0"/>
              </a:rPr>
              <a:t>Landscape planning to minimize fire and insect damage, </a:t>
            </a:r>
          </a:p>
          <a:p>
            <a:pPr eaLnBrk="1" hangingPunct="1">
              <a:spcBef>
                <a:spcPct val="0"/>
              </a:spcBef>
            </a:pPr>
            <a:r>
              <a:rPr lang="en-US" altLang="en-US" sz="2400">
                <a:latin typeface="Times New Roman" pitchFamily="18" charset="0"/>
              </a:rPr>
              <a:t>Adjusting to altered product size and quality </a:t>
            </a:r>
          </a:p>
          <a:p>
            <a:pPr eaLnBrk="1" hangingPunct="1">
              <a:spcBef>
                <a:spcPct val="0"/>
              </a:spcBef>
            </a:pPr>
            <a:r>
              <a:rPr lang="en-US" altLang="en-US" sz="2400">
                <a:latin typeface="Times New Roman" pitchFamily="18" charset="0"/>
              </a:rPr>
              <a:t>Fishery catch size and effort</a:t>
            </a:r>
          </a:p>
          <a:p>
            <a:pPr eaLnBrk="1" hangingPunct="1">
              <a:spcBef>
                <a:spcPct val="0"/>
              </a:spcBef>
            </a:pPr>
            <a:endParaRPr lang="en-US" altLang="en-US" sz="2400">
              <a:latin typeface="Times New Roman" pitchFamily="18" charset="0"/>
            </a:endParaRPr>
          </a:p>
          <a:p>
            <a:pPr eaLnBrk="1" hangingPunct="1">
              <a:spcBef>
                <a:spcPct val="0"/>
              </a:spcBef>
            </a:pPr>
            <a:endParaRPr lang="en-US" altLang="en-US" sz="2400">
              <a:latin typeface="Times New Roman" pitchFamily="18" charset="0"/>
            </a:endParaRPr>
          </a:p>
          <a:p>
            <a:pPr eaLnBrk="1" hangingPunct="1">
              <a:spcBef>
                <a:spcPct val="0"/>
              </a:spcBef>
              <a:buFontTx/>
              <a:buNone/>
            </a:pPr>
            <a:r>
              <a:rPr lang="en-US" altLang="en-US" sz="2400">
                <a:latin typeface="Times New Roman" pitchFamily="18" charset="0"/>
              </a:rPr>
              <a:t>.</a:t>
            </a:r>
          </a:p>
          <a:p>
            <a:pPr eaLnBrk="1" hangingPunct="1">
              <a:spcBef>
                <a:spcPct val="0"/>
              </a:spcBef>
              <a:buFontTx/>
              <a:buNone/>
            </a:pPr>
            <a:endParaRPr lang="en-US" altLang="en-US" sz="2400">
              <a:latin typeface="Times New Roman" pitchFamily="18" charset="0"/>
            </a:endParaRPr>
          </a:p>
          <a:p>
            <a:pPr eaLnBrk="1" hangingPunct="1">
              <a:spcBef>
                <a:spcPct val="0"/>
              </a:spcBef>
              <a:buFontTx/>
              <a:buNone/>
            </a:pPr>
            <a:endParaRPr lang="en-US" altLang="en-US" sz="2400">
              <a:latin typeface="Times New Roman" pitchFamily="18" charset="0"/>
            </a:endParaRPr>
          </a:p>
          <a:p>
            <a:pPr eaLnBrk="1" hangingPunct="1">
              <a:spcBef>
                <a:spcPct val="0"/>
              </a:spcBef>
              <a:buFontTx/>
              <a:buNone/>
            </a:pPr>
            <a:endParaRPr lang="en-US" altLang="en-US" sz="2400">
              <a:latin typeface="Times New Roman" pitchFamily="18" charset="0"/>
            </a:endParaRPr>
          </a:p>
          <a:p>
            <a:pPr eaLnBrk="1" hangingPunct="1">
              <a:spcBef>
                <a:spcPct val="0"/>
              </a:spcBef>
              <a:buFontTx/>
              <a:buNone/>
            </a:pPr>
            <a:endParaRPr lang="en-US" altLang="en-US" sz="2400">
              <a:latin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276600" y="2590800"/>
            <a:ext cx="29162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latin typeface="Times New Roman" pitchFamily="18" charset="0"/>
              </a:rPr>
              <a:t>Key Concepts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533400" y="1143000"/>
            <a:ext cx="80772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a:t>Throughout history, people and societies have </a:t>
            </a:r>
            <a:r>
              <a:rPr lang="en-US" altLang="en-US" sz="3600" b="1"/>
              <a:t>adapted</a:t>
            </a:r>
            <a:r>
              <a:rPr lang="en-US" altLang="en-US" sz="3600"/>
              <a:t> to and coped with climate, climate variability, and extremes, with varying degrees of success</a:t>
            </a:r>
          </a:p>
          <a:p>
            <a:pPr eaLnBrk="1" hangingPunct="1">
              <a:spcBef>
                <a:spcPct val="0"/>
              </a:spcBef>
              <a:buFontTx/>
              <a:buNone/>
            </a:pPr>
            <a:endParaRPr lang="en-US" altLang="en-US" sz="3600"/>
          </a:p>
          <a:p>
            <a:pPr eaLnBrk="1" hangingPunct="1">
              <a:spcBef>
                <a:spcPct val="0"/>
              </a:spcBef>
              <a:buFontTx/>
              <a:buNone/>
            </a:pPr>
            <a:r>
              <a:rPr lang="en-US" altLang="en-US" sz="3600"/>
              <a:t>Adaptation is </a:t>
            </a:r>
            <a:r>
              <a:rPr lang="en-US" altLang="en-US" sz="3600" b="1"/>
              <a:t>place- and context-specific</a:t>
            </a:r>
            <a:r>
              <a:rPr lang="en-US" altLang="en-US" sz="3600"/>
              <a:t>, with no single approach for reducing risks appropriate across all settings</a:t>
            </a:r>
          </a:p>
          <a:p>
            <a:pPr eaLnBrk="1" hangingPunct="1">
              <a:spcBef>
                <a:spcPct val="0"/>
              </a:spcBef>
              <a:buFontTx/>
              <a:buNone/>
            </a:pPr>
            <a:endParaRPr lang="en-US" altLang="en-US" sz="3600"/>
          </a:p>
          <a:p>
            <a:pPr eaLnBrk="1" hangingPunct="1">
              <a:spcBef>
                <a:spcPct val="0"/>
              </a:spcBef>
              <a:buFontTx/>
              <a:buNone/>
            </a:pPr>
            <a:endParaRPr lang="en-US" altLang="en-US" sz="3600"/>
          </a:p>
          <a:p>
            <a:pPr eaLnBrk="1" hangingPunct="1">
              <a:spcBef>
                <a:spcPct val="0"/>
              </a:spcBef>
              <a:buFontTx/>
              <a:buNone/>
            </a:pPr>
            <a:endParaRPr lang="en-US" altLang="en-US" sz="3600"/>
          </a:p>
        </p:txBody>
      </p:sp>
      <p:sp>
        <p:nvSpPr>
          <p:cNvPr id="29699" name="Rectangle 2"/>
          <p:cNvSpPr>
            <a:spLocks noChangeArrowheads="1"/>
          </p:cNvSpPr>
          <p:nvPr/>
        </p:nvSpPr>
        <p:spPr bwMode="auto">
          <a:xfrm>
            <a:off x="1981200" y="5207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Key Concepts</a:t>
            </a:r>
            <a:endParaRPr lang="en-US" altLang="en-US" sz="360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981200" y="1158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Key Concepts</a:t>
            </a:r>
            <a:endParaRPr lang="en-US" altLang="en-US" sz="3600">
              <a:solidFill>
                <a:srgbClr val="FF0000"/>
              </a:solidFill>
            </a:endParaRPr>
          </a:p>
        </p:txBody>
      </p:sp>
      <p:sp>
        <p:nvSpPr>
          <p:cNvPr id="4" name="Rectangle 3"/>
          <p:cNvSpPr/>
          <p:nvPr/>
        </p:nvSpPr>
        <p:spPr>
          <a:xfrm>
            <a:off x="152400" y="803275"/>
            <a:ext cx="8839200" cy="6816725"/>
          </a:xfrm>
          <a:prstGeom prst="rect">
            <a:avLst/>
          </a:prstGeom>
        </p:spPr>
        <p:txBody>
          <a:bodyPr>
            <a:spAutoFit/>
          </a:bodyPr>
          <a:lstStyle/>
          <a:p>
            <a:pPr marL="457200" indent="-457200">
              <a:spcAft>
                <a:spcPts val="600"/>
              </a:spcAft>
              <a:buFont typeface="Arial" panose="020B0604020202020204" pitchFamily="34" charset="0"/>
              <a:buChar char="•"/>
              <a:defRPr/>
            </a:pPr>
            <a:r>
              <a:rPr lang="en-US" sz="2800" b="1" dirty="0"/>
              <a:t>Residual damages </a:t>
            </a:r>
            <a:r>
              <a:rPr lang="en-US" sz="2800" dirty="0"/>
              <a:t>are those damages that remain after adaptation actions are taken. </a:t>
            </a:r>
          </a:p>
          <a:p>
            <a:pPr marL="457200" indent="-457200">
              <a:spcAft>
                <a:spcPts val="600"/>
              </a:spcAft>
              <a:buFont typeface="Arial" panose="020B0604020202020204" pitchFamily="34" charset="0"/>
              <a:buChar char="•"/>
              <a:defRPr/>
            </a:pPr>
            <a:r>
              <a:rPr lang="en-US" sz="2800" dirty="0"/>
              <a:t>There is a  relationship between increasing adaptation effort and diminished residual damages with per unit cost increasing with more adaptation.</a:t>
            </a:r>
          </a:p>
          <a:p>
            <a:pPr marL="457200" indent="-457200">
              <a:spcAft>
                <a:spcPts val="600"/>
              </a:spcAft>
              <a:buFont typeface="Arial" panose="020B0604020202020204" pitchFamily="34" charset="0"/>
              <a:buChar char="•"/>
              <a:defRPr/>
            </a:pPr>
            <a:r>
              <a:rPr lang="en-US" sz="2800" b="1" dirty="0"/>
              <a:t>Adaptation deficit </a:t>
            </a:r>
            <a:r>
              <a:rPr lang="en-US" sz="2800" dirty="0"/>
              <a:t>The gap between current state of a system and a state that minimizes adverse impacts from existing climate condition &amp; variability.</a:t>
            </a:r>
          </a:p>
          <a:p>
            <a:pPr marL="457200" indent="-457200">
              <a:spcAft>
                <a:spcPts val="600"/>
              </a:spcAft>
              <a:buFont typeface="Arial" panose="020B0604020202020204" pitchFamily="34" charset="0"/>
              <a:buChar char="•"/>
              <a:defRPr/>
            </a:pPr>
            <a:r>
              <a:rPr lang="en-US" sz="2800" b="1" dirty="0"/>
              <a:t>Maladaptation </a:t>
            </a:r>
            <a:r>
              <a:rPr lang="en-US" sz="2800" dirty="0"/>
              <a:t>Actions that improve local adaptation now but lead to increased risk of adverse climate-related outcomes, increased vulnerability to climate change, or diminished welfare, now or in the future.</a:t>
            </a:r>
          </a:p>
          <a:p>
            <a:pPr>
              <a:spcAft>
                <a:spcPts val="600"/>
              </a:spcAft>
              <a:defRPr/>
            </a:pPr>
            <a:endParaRPr lang="en-US" sz="2800" dirty="0"/>
          </a:p>
          <a:p>
            <a:pPr>
              <a:defRPr/>
            </a:pP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81000" y="152400"/>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Maladaptation</a:t>
            </a:r>
            <a:endParaRPr lang="en-US" altLang="en-US" sz="3600">
              <a:solidFill>
                <a:srgbClr val="FF0000"/>
              </a:solidFill>
            </a:endParaRP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742950"/>
            <a:ext cx="9418638"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457200" y="177800"/>
            <a:ext cx="8689975" cy="650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800" dirty="0">
                <a:solidFill>
                  <a:srgbClr val="000099"/>
                </a:solidFill>
              </a:rPr>
              <a:t>Adaptation can be </a:t>
            </a:r>
          </a:p>
          <a:p>
            <a:pPr algn="ctr">
              <a:defRPr/>
            </a:pPr>
            <a:r>
              <a:rPr lang="en-US" sz="2800" dirty="0">
                <a:solidFill>
                  <a:srgbClr val="000099"/>
                </a:solidFill>
              </a:rPr>
              <a:t>“natural”  or “autonomous” or “planned.”</a:t>
            </a:r>
          </a:p>
          <a:p>
            <a:pPr algn="ctr">
              <a:defRPr/>
            </a:pPr>
            <a:endParaRPr lang="en-US" sz="1400" dirty="0">
              <a:solidFill>
                <a:srgbClr val="000099"/>
              </a:solidFill>
            </a:endParaRPr>
          </a:p>
          <a:p>
            <a:pPr>
              <a:defRPr/>
            </a:pPr>
            <a:r>
              <a:rPr lang="en-US" sz="2400" dirty="0">
                <a:solidFill>
                  <a:srgbClr val="FF0066"/>
                </a:solidFill>
              </a:rPr>
              <a:t>Natural</a:t>
            </a:r>
            <a:r>
              <a:rPr lang="en-US" sz="2400" dirty="0"/>
              <a:t> adaptations are actions in ecosystem stimulated by species reacting to climate</a:t>
            </a:r>
          </a:p>
          <a:p>
            <a:pPr>
              <a:defRPr/>
            </a:pPr>
            <a:r>
              <a:rPr lang="en-US" sz="2400" dirty="0">
                <a:solidFill>
                  <a:srgbClr val="FF0066"/>
                </a:solidFill>
              </a:rPr>
              <a:t>Autonomous</a:t>
            </a:r>
            <a:r>
              <a:rPr lang="en-US" sz="2400" dirty="0"/>
              <a:t> adaptations are actions taken voluntarily by decision-makers (such as farmers or city leaders)</a:t>
            </a:r>
          </a:p>
          <a:p>
            <a:pPr>
              <a:defRPr/>
            </a:pPr>
            <a:r>
              <a:rPr lang="en-US" sz="2400" dirty="0">
                <a:solidFill>
                  <a:srgbClr val="FF0066"/>
                </a:solidFill>
              </a:rPr>
              <a:t>Planned</a:t>
            </a:r>
            <a:r>
              <a:rPr lang="en-US" sz="2400" dirty="0"/>
              <a:t> adaptations are interventions by governments to address needs judged unlikely to be met by autonomous actions</a:t>
            </a:r>
          </a:p>
          <a:p>
            <a:pPr>
              <a:defRPr/>
            </a:pPr>
            <a:endParaRPr lang="en-US" sz="1100" dirty="0"/>
          </a:p>
          <a:p>
            <a:pPr>
              <a:defRPr/>
            </a:pPr>
            <a:r>
              <a:rPr lang="en-US" sz="2400" dirty="0">
                <a:solidFill>
                  <a:srgbClr val="FF0066"/>
                </a:solidFill>
              </a:rPr>
              <a:t>Public</a:t>
            </a:r>
            <a:r>
              <a:rPr lang="en-US" sz="2400" dirty="0"/>
              <a:t> </a:t>
            </a:r>
            <a:r>
              <a:rPr lang="en-US" sz="2400" dirty="0">
                <a:solidFill>
                  <a:srgbClr val="FF0066"/>
                </a:solidFill>
              </a:rPr>
              <a:t>sector</a:t>
            </a:r>
            <a:r>
              <a:rPr lang="en-US" sz="2400" dirty="0"/>
              <a:t> may play important roles in all cases.</a:t>
            </a:r>
          </a:p>
          <a:p>
            <a:pPr marL="342900" indent="-342900">
              <a:buFont typeface="Arial" pitchFamily="34" charset="0"/>
              <a:buChar char="•"/>
              <a:defRPr/>
            </a:pPr>
            <a:r>
              <a:rPr lang="en-US" sz="2400" dirty="0">
                <a:solidFill>
                  <a:srgbClr val="FF0066"/>
                </a:solidFill>
              </a:rPr>
              <a:t>Support</a:t>
            </a:r>
            <a:r>
              <a:rPr lang="en-US" sz="2400" dirty="0"/>
              <a:t> </a:t>
            </a:r>
            <a:r>
              <a:rPr lang="en-US" sz="2400" dirty="0">
                <a:solidFill>
                  <a:srgbClr val="FF0066"/>
                </a:solidFill>
              </a:rPr>
              <a:t>autonomous</a:t>
            </a:r>
            <a:r>
              <a:rPr lang="en-US" sz="2400" dirty="0"/>
              <a:t> adaptation by providing information, shaping market conditions and developing technologies</a:t>
            </a:r>
          </a:p>
          <a:p>
            <a:pPr marL="342900" indent="-342900">
              <a:buFont typeface="Arial" pitchFamily="34" charset="0"/>
              <a:buChar char="•"/>
              <a:defRPr/>
            </a:pPr>
            <a:r>
              <a:rPr lang="en-US" sz="2400" dirty="0">
                <a:solidFill>
                  <a:srgbClr val="FF0066"/>
                </a:solidFill>
              </a:rPr>
              <a:t>Act</a:t>
            </a:r>
            <a:r>
              <a:rPr lang="en-US" sz="2400" dirty="0"/>
              <a:t> </a:t>
            </a:r>
            <a:r>
              <a:rPr lang="en-US" sz="2400" dirty="0">
                <a:solidFill>
                  <a:srgbClr val="FF0066"/>
                </a:solidFill>
              </a:rPr>
              <a:t>directly</a:t>
            </a:r>
            <a:r>
              <a:rPr lang="en-US" sz="2400" dirty="0"/>
              <a:t> by developing strategies, providing resources, and carrying out projects (infrastructure development).</a:t>
            </a:r>
          </a:p>
          <a:p>
            <a:pPr marL="342900" indent="-342900">
              <a:buFont typeface="Arial" pitchFamily="34" charset="0"/>
              <a:buChar char="•"/>
              <a:defRPr/>
            </a:pPr>
            <a:r>
              <a:rPr lang="en-US" sz="2400" dirty="0">
                <a:solidFill>
                  <a:srgbClr val="FF0066"/>
                </a:solidFill>
              </a:rPr>
              <a:t>Influence</a:t>
            </a:r>
            <a:r>
              <a:rPr lang="en-US" sz="2400" dirty="0"/>
              <a:t> </a:t>
            </a:r>
            <a:r>
              <a:rPr lang="en-US" sz="2400" dirty="0">
                <a:solidFill>
                  <a:srgbClr val="FF0066"/>
                </a:solidFill>
              </a:rPr>
              <a:t>natural</a:t>
            </a:r>
            <a:r>
              <a:rPr lang="en-US" sz="2400" dirty="0"/>
              <a:t> adaptation by managing the unmanaged</a:t>
            </a:r>
          </a:p>
          <a:p>
            <a:pPr>
              <a:defRPr/>
            </a:pPr>
            <a:endParaRPr lang="en-US" sz="2400" dirty="0">
              <a:solidFill>
                <a:srgbClr val="009900"/>
              </a:solidFill>
            </a:endParaRPr>
          </a:p>
          <a:p>
            <a:pPr>
              <a:defRPr/>
            </a:pPr>
            <a:r>
              <a:rPr lang="en-US" sz="2400" dirty="0" err="1">
                <a:solidFill>
                  <a:srgbClr val="009900"/>
                </a:solidFill>
              </a:rPr>
              <a:t>Agrilife</a:t>
            </a:r>
            <a:r>
              <a:rPr lang="en-US" sz="2400" dirty="0">
                <a:solidFill>
                  <a:srgbClr val="009900"/>
                </a:solidFill>
              </a:rPr>
              <a:t> scientists are in the public sector group</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228600" y="838200"/>
            <a:ext cx="8763000" cy="583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spcAft>
                <a:spcPts val="800"/>
              </a:spcAft>
            </a:pPr>
            <a:r>
              <a:rPr lang="en-US" altLang="en-US" sz="3600"/>
              <a:t>Adaptation planning &amp; implementation can be </a:t>
            </a:r>
            <a:r>
              <a:rPr lang="en-US" altLang="en-US" sz="3600" b="1"/>
              <a:t>enhanced through complementary actions </a:t>
            </a:r>
            <a:r>
              <a:rPr lang="en-US" altLang="en-US" sz="3600"/>
              <a:t>across levels, from individuals to governments</a:t>
            </a:r>
          </a:p>
          <a:p>
            <a:pPr eaLnBrk="1" hangingPunct="1">
              <a:spcBef>
                <a:spcPct val="0"/>
              </a:spcBef>
              <a:spcAft>
                <a:spcPts val="800"/>
              </a:spcAft>
            </a:pPr>
            <a:r>
              <a:rPr lang="en-US" altLang="en-US" sz="3600"/>
              <a:t>Integration of adaptation into planning and decision making can promote development and disaster risk reduction – often called </a:t>
            </a:r>
            <a:r>
              <a:rPr lang="en-US" altLang="en-US" sz="3600">
                <a:solidFill>
                  <a:srgbClr val="0070C0"/>
                </a:solidFill>
              </a:rPr>
              <a:t>mainstreaming</a:t>
            </a:r>
          </a:p>
          <a:p>
            <a:pPr eaLnBrk="1" hangingPunct="1">
              <a:spcBef>
                <a:spcPct val="0"/>
              </a:spcBef>
              <a:spcAft>
                <a:spcPts val="800"/>
              </a:spcAft>
            </a:pPr>
            <a:r>
              <a:rPr lang="en-US" altLang="en-US" sz="3600"/>
              <a:t>Strategies include actions with </a:t>
            </a:r>
            <a:r>
              <a:rPr lang="en-US" altLang="en-US" sz="3600" b="1"/>
              <a:t>co-benefits</a:t>
            </a:r>
            <a:r>
              <a:rPr lang="en-US" altLang="en-US" sz="3600"/>
              <a:t> for other objectives. </a:t>
            </a:r>
          </a:p>
        </p:txBody>
      </p:sp>
      <p:sp>
        <p:nvSpPr>
          <p:cNvPr id="33795" name="Rectangle 2"/>
          <p:cNvSpPr>
            <a:spLocks noChangeArrowheads="1"/>
          </p:cNvSpPr>
          <p:nvPr/>
        </p:nvSpPr>
        <p:spPr bwMode="auto">
          <a:xfrm>
            <a:off x="1981200" y="1524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Key Concepts</a:t>
            </a:r>
            <a:endParaRPr lang="en-US" altLang="en-US" sz="360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22325"/>
            <a:ext cx="9601200" cy="6970713"/>
          </a:xfrm>
          <a:prstGeom prst="rect">
            <a:avLst/>
          </a:prstGeom>
        </p:spPr>
        <p:txBody>
          <a:bodyPr>
            <a:spAutoFit/>
          </a:bodyPr>
          <a:lstStyle/>
          <a:p>
            <a:pPr marL="571500" indent="-571500">
              <a:spcAft>
                <a:spcPts val="600"/>
              </a:spcAft>
              <a:buFont typeface="Arial" panose="020B0604020202020204" pitchFamily="34" charset="0"/>
              <a:buChar char="•"/>
              <a:defRPr/>
            </a:pPr>
            <a:r>
              <a:rPr lang="en-US" sz="3600" dirty="0"/>
              <a:t>Adaptation planning and implementation are contingent on societal values, objectives, and risk perceptions. </a:t>
            </a:r>
          </a:p>
          <a:p>
            <a:pPr marL="571500" indent="-571500">
              <a:spcAft>
                <a:spcPts val="600"/>
              </a:spcAft>
              <a:buFont typeface="Arial" panose="020B0604020202020204" pitchFamily="34" charset="0"/>
              <a:buChar char="•"/>
              <a:defRPr/>
            </a:pPr>
            <a:r>
              <a:rPr lang="en-US" sz="3600" dirty="0"/>
              <a:t>Recognition of diverse interests, circumstances, social-cultural contexts, and expectations is important</a:t>
            </a:r>
          </a:p>
          <a:p>
            <a:pPr marL="571500" indent="-571500">
              <a:spcAft>
                <a:spcPts val="600"/>
              </a:spcAft>
              <a:buFont typeface="Arial" panose="020B0604020202020204" pitchFamily="34" charset="0"/>
              <a:buChar char="•"/>
              <a:defRPr/>
            </a:pPr>
            <a:r>
              <a:rPr lang="en-US" sz="3600" dirty="0"/>
              <a:t>Underestimating the complexity of adaptation as a social process can create unrealistic expectations about achieving intended adaptation outcomes. </a:t>
            </a:r>
          </a:p>
          <a:p>
            <a:pPr>
              <a:defRPr/>
            </a:pPr>
            <a:endParaRPr lang="en-US" sz="3600" dirty="0"/>
          </a:p>
          <a:p>
            <a:pPr>
              <a:defRPr/>
            </a:pPr>
            <a:endParaRPr lang="en-US" sz="3600" dirty="0"/>
          </a:p>
        </p:txBody>
      </p:sp>
      <p:sp>
        <p:nvSpPr>
          <p:cNvPr id="34819" name="Rectangle 2"/>
          <p:cNvSpPr>
            <a:spLocks noChangeArrowheads="1"/>
          </p:cNvSpPr>
          <p:nvPr/>
        </p:nvSpPr>
        <p:spPr bwMode="auto">
          <a:xfrm>
            <a:off x="1981200" y="2286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Key Concepts</a:t>
            </a:r>
            <a:endParaRPr lang="en-US" altLang="en-US" sz="360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8610600" cy="5448300"/>
          </a:xfrm>
          <a:prstGeom prst="rect">
            <a:avLst/>
          </a:prstGeom>
        </p:spPr>
        <p:txBody>
          <a:bodyPr>
            <a:spAutoFit/>
          </a:bodyPr>
          <a:lstStyle/>
          <a:p>
            <a:pPr>
              <a:defRPr/>
            </a:pPr>
            <a:r>
              <a:rPr lang="en-US" sz="3200" b="1" dirty="0"/>
              <a:t>Poor planning, overemphasizing short-term or failing to anticipate consequences can result in maladaptation. </a:t>
            </a:r>
          </a:p>
          <a:p>
            <a:pPr marL="457200" indent="-457200">
              <a:buFont typeface="Arial" panose="020B0604020202020204" pitchFamily="34" charset="0"/>
              <a:buChar char="•"/>
              <a:defRPr/>
            </a:pPr>
            <a:r>
              <a:rPr lang="en-US" sz="2800" dirty="0"/>
              <a:t>Maladaptation can increase the vulnerability or exposure of the target group in the future, or the vulnerability of other people, places, or sectors. </a:t>
            </a:r>
          </a:p>
          <a:p>
            <a:pPr marL="457200" indent="-457200">
              <a:buFont typeface="Arial" panose="020B0604020202020204" pitchFamily="34" charset="0"/>
              <a:buChar char="•"/>
              <a:defRPr/>
            </a:pPr>
            <a:r>
              <a:rPr lang="en-US" sz="2800" dirty="0"/>
              <a:t>Narrow focus on quantifiable costs and benefits can bias decisions against the poor, against ecosystems </a:t>
            </a:r>
          </a:p>
          <a:p>
            <a:pPr marL="457200" indent="-457200">
              <a:buFont typeface="Arial" panose="020B0604020202020204" pitchFamily="34" charset="0"/>
              <a:buChar char="•"/>
              <a:defRPr/>
            </a:pPr>
            <a:r>
              <a:rPr lang="en-US" sz="2800" dirty="0"/>
              <a:t>Some near-term responses to increasing risks related to climate change may also limit future choices. </a:t>
            </a:r>
          </a:p>
        </p:txBody>
      </p:sp>
      <p:sp>
        <p:nvSpPr>
          <p:cNvPr id="35843" name="Rectangle 2"/>
          <p:cNvSpPr>
            <a:spLocks noChangeArrowheads="1"/>
          </p:cNvSpPr>
          <p:nvPr/>
        </p:nvSpPr>
        <p:spPr bwMode="auto">
          <a:xfrm>
            <a:off x="1981200" y="1158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Key Concepts</a:t>
            </a:r>
            <a:endParaRPr lang="en-US" altLang="en-US" sz="360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352550" y="2590800"/>
            <a:ext cx="6267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latin typeface="Times New Roman" pitchFamily="18" charset="0"/>
              </a:rPr>
              <a:t>Adaptation and its inevitability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04800" y="1143000"/>
            <a:ext cx="8610600"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t>Adaptive capacity is uneven across and within societies (very high confidence). </a:t>
            </a:r>
          </a:p>
          <a:p>
            <a:pPr eaLnBrk="1" hangingPunct="1">
              <a:spcBef>
                <a:spcPct val="0"/>
              </a:spcBef>
              <a:buFontTx/>
              <a:buNone/>
            </a:pPr>
            <a:endParaRPr lang="en-US" altLang="en-US" sz="1600" b="1"/>
          </a:p>
          <a:p>
            <a:pPr eaLnBrk="1" hangingPunct="1">
              <a:spcBef>
                <a:spcPct val="0"/>
              </a:spcBef>
              <a:buFontTx/>
              <a:buNone/>
            </a:pPr>
            <a:r>
              <a:rPr lang="en-US" altLang="en-US" sz="1600"/>
              <a:t>There are individuals and groups within all societies that have insufficient capacity to adapt to climate change. For example, women in subsistence farming communities are disproportionately burdened with coping with drought in southern Africa [17.3.2]. </a:t>
            </a:r>
          </a:p>
          <a:p>
            <a:pPr eaLnBrk="1" hangingPunct="1">
              <a:spcBef>
                <a:spcPct val="0"/>
              </a:spcBef>
              <a:buFontTx/>
              <a:buNone/>
            </a:pPr>
            <a:endParaRPr lang="en-US" altLang="en-US" sz="1600"/>
          </a:p>
          <a:p>
            <a:pPr eaLnBrk="1" hangingPunct="1">
              <a:spcBef>
                <a:spcPct val="0"/>
              </a:spcBef>
              <a:buFontTx/>
              <a:buNone/>
            </a:pPr>
            <a:r>
              <a:rPr lang="en-US" altLang="en-US" sz="1600"/>
              <a:t>Capacity to adapt is dynamic and influenced by econ. and natural resources, social networks, entitlements, institutions and governance, human resources, and technology. Stresses related to HIV/AIDS, land degradation, econ. globalisation, and conflict affect adapt capacity. </a:t>
            </a:r>
          </a:p>
          <a:p>
            <a:pPr eaLnBrk="1" hangingPunct="1">
              <a:spcBef>
                <a:spcPct val="0"/>
              </a:spcBef>
            </a:pPr>
            <a:r>
              <a:rPr lang="en-US" altLang="en-US" sz="1600"/>
              <a:t>Farming in India exposed to import competition and lower prices in addition to climate risks; </a:t>
            </a:r>
          </a:p>
          <a:p>
            <a:pPr eaLnBrk="1" hangingPunct="1">
              <a:spcBef>
                <a:spcPct val="0"/>
              </a:spcBef>
            </a:pPr>
            <a:r>
              <a:rPr lang="en-US" altLang="en-US" sz="1600"/>
              <a:t>Marine ecosystems overexploited by globalised fisheries less resilient</a:t>
            </a:r>
          </a:p>
          <a:p>
            <a:pPr eaLnBrk="1" hangingPunct="1">
              <a:spcBef>
                <a:spcPct val="0"/>
              </a:spcBef>
              <a:buFontTx/>
              <a:buNone/>
            </a:pPr>
            <a:endParaRPr lang="en-US" altLang="en-US" sz="1600" b="1"/>
          </a:p>
          <a:p>
            <a:pPr eaLnBrk="1" hangingPunct="1">
              <a:spcBef>
                <a:spcPct val="0"/>
              </a:spcBef>
              <a:buFontTx/>
              <a:buNone/>
            </a:pPr>
            <a:r>
              <a:rPr lang="en-US" altLang="en-US" sz="1600" b="1"/>
              <a:t>There are substantial limits and barriers to adaptation. </a:t>
            </a:r>
          </a:p>
          <a:p>
            <a:pPr eaLnBrk="1" hangingPunct="1">
              <a:spcBef>
                <a:spcPct val="0"/>
              </a:spcBef>
              <a:buFontTx/>
              <a:buNone/>
            </a:pPr>
            <a:endParaRPr lang="en-US" altLang="en-US" sz="1600"/>
          </a:p>
          <a:p>
            <a:pPr eaLnBrk="1" hangingPunct="1">
              <a:spcBef>
                <a:spcPct val="0"/>
              </a:spcBef>
              <a:buFontTx/>
              <a:buNone/>
            </a:pPr>
            <a:r>
              <a:rPr lang="en-US" altLang="en-US" sz="1600"/>
              <a:t>High adaptive capacity does not always translate to action. Significant barriers including </a:t>
            </a:r>
          </a:p>
          <a:p>
            <a:pPr eaLnBrk="1" hangingPunct="1">
              <a:spcBef>
                <a:spcPct val="0"/>
              </a:spcBef>
            </a:pPr>
            <a:r>
              <a:rPr lang="en-US" altLang="en-US" sz="1600"/>
              <a:t>inability of natural systems to adapt to the rate and magnitude of climate change, </a:t>
            </a:r>
          </a:p>
          <a:p>
            <a:pPr eaLnBrk="1" hangingPunct="1">
              <a:spcBef>
                <a:spcPct val="0"/>
              </a:spcBef>
            </a:pPr>
            <a:r>
              <a:rPr lang="en-US" altLang="en-US" sz="1600"/>
              <a:t>technological, financial, cognitive and behavioural, and social and cultural constraints. </a:t>
            </a:r>
          </a:p>
          <a:p>
            <a:pPr eaLnBrk="1" hangingPunct="1">
              <a:spcBef>
                <a:spcPct val="0"/>
              </a:spcBef>
              <a:buFontTx/>
              <a:buNone/>
            </a:pPr>
            <a:endParaRPr lang="en-US" altLang="en-US" sz="1600"/>
          </a:p>
          <a:p>
            <a:pPr eaLnBrk="1" hangingPunct="1">
              <a:spcBef>
                <a:spcPct val="0"/>
              </a:spcBef>
              <a:buFontTx/>
              <a:buNone/>
            </a:pPr>
            <a:r>
              <a:rPr lang="en-US" altLang="en-US" sz="1600"/>
              <a:t>Also significant knowledge gaps for adaptation as well as impediments to flows of adaptation knowledge and information. New planning processes attempting to overcome. For example, least-developed countries are developing National Adaptation Programmes of Action and some developed countries have established national adaptation policy frameworks [17.4.1].</a:t>
            </a:r>
            <a:endParaRPr lang="en-US" altLang="en-US" sz="1600" b="1"/>
          </a:p>
        </p:txBody>
      </p:sp>
      <p:sp>
        <p:nvSpPr>
          <p:cNvPr id="36867" name="Rectangle 3"/>
          <p:cNvSpPr>
            <a:spLocks noChangeArrowheads="1"/>
          </p:cNvSpPr>
          <p:nvPr/>
        </p:nvSpPr>
        <p:spPr bwMode="auto">
          <a:xfrm>
            <a:off x="0" y="-3175"/>
            <a:ext cx="914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400" b="1">
                <a:solidFill>
                  <a:srgbClr val="FF0066"/>
                </a:solidFill>
              </a:rPr>
              <a:t>Is Adaptation</a:t>
            </a:r>
            <a:r>
              <a:rPr lang="en-US" altLang="en-US" sz="4300">
                <a:solidFill>
                  <a:srgbClr val="CCFFFF"/>
                </a:solidFill>
              </a:rPr>
              <a:t> </a:t>
            </a:r>
            <a:r>
              <a:rPr lang="en-US" altLang="en-US" sz="2400" b="1">
                <a:solidFill>
                  <a:srgbClr val="FF0066"/>
                </a:solidFill>
              </a:rPr>
              <a:t>Occurring? </a:t>
            </a:r>
            <a:br>
              <a:rPr lang="en-US" altLang="en-US" sz="2400" b="1">
                <a:solidFill>
                  <a:srgbClr val="FF0066"/>
                </a:solidFill>
              </a:rPr>
            </a:br>
            <a:r>
              <a:rPr lang="en-US" altLang="en-US" sz="2400" b="1">
                <a:solidFill>
                  <a:srgbClr val="FF0066"/>
                </a:solidFill>
              </a:rPr>
              <a:t>A few words from the IPCC (WGII 2007)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44575"/>
            <a:ext cx="8305800" cy="5508625"/>
          </a:xfrm>
          <a:prstGeom prst="rect">
            <a:avLst/>
          </a:prstGeom>
        </p:spPr>
        <p:txBody>
          <a:bodyPr>
            <a:spAutoFit/>
          </a:bodyPr>
          <a:lstStyle/>
          <a:p>
            <a:pPr>
              <a:defRPr/>
            </a:pPr>
            <a:r>
              <a:rPr lang="en-US" sz="3200" b="1" dirty="0"/>
              <a:t>Constraints can impede adaptation</a:t>
            </a:r>
          </a:p>
          <a:p>
            <a:pPr marL="342900" indent="-342900">
              <a:buFont typeface="Arial" panose="020B0604020202020204" pitchFamily="34" charset="0"/>
              <a:buChar char="•"/>
              <a:defRPr/>
            </a:pPr>
            <a:r>
              <a:rPr lang="en-US" sz="2800" dirty="0"/>
              <a:t>limited financial and human resources</a:t>
            </a:r>
          </a:p>
          <a:p>
            <a:pPr marL="342900" indent="-342900">
              <a:buFont typeface="Arial" panose="020B0604020202020204" pitchFamily="34" charset="0"/>
              <a:buChar char="•"/>
              <a:defRPr/>
            </a:pPr>
            <a:r>
              <a:rPr lang="en-US" sz="2800" dirty="0"/>
              <a:t>limited integration or coordination of governance</a:t>
            </a:r>
          </a:p>
          <a:p>
            <a:pPr marL="342900" indent="-342900">
              <a:buFont typeface="Arial" panose="020B0604020202020204" pitchFamily="34" charset="0"/>
              <a:buChar char="•"/>
              <a:defRPr/>
            </a:pPr>
            <a:r>
              <a:rPr lang="en-US" sz="2800" dirty="0"/>
              <a:t>uncertainties about projected impacts</a:t>
            </a:r>
          </a:p>
          <a:p>
            <a:pPr marL="342900" indent="-342900">
              <a:buFont typeface="Arial" panose="020B0604020202020204" pitchFamily="34" charset="0"/>
              <a:buChar char="•"/>
              <a:defRPr/>
            </a:pPr>
            <a:r>
              <a:rPr lang="en-US" sz="2800" dirty="0"/>
              <a:t>different perceptions of risks</a:t>
            </a:r>
          </a:p>
          <a:p>
            <a:pPr marL="342900" indent="-342900">
              <a:buFont typeface="Arial" panose="020B0604020202020204" pitchFamily="34" charset="0"/>
              <a:buChar char="•"/>
              <a:defRPr/>
            </a:pPr>
            <a:r>
              <a:rPr lang="en-US" sz="2800" dirty="0"/>
              <a:t>competing values</a:t>
            </a:r>
          </a:p>
          <a:p>
            <a:pPr marL="342900" indent="-342900">
              <a:buFont typeface="Arial" panose="020B0604020202020204" pitchFamily="34" charset="0"/>
              <a:buChar char="•"/>
              <a:defRPr/>
            </a:pPr>
            <a:r>
              <a:rPr lang="en-US" sz="2800" dirty="0"/>
              <a:t>absence of key adaptation leaders and advocates</a:t>
            </a:r>
          </a:p>
          <a:p>
            <a:pPr marL="342900" indent="-342900">
              <a:buFont typeface="Arial" panose="020B0604020202020204" pitchFamily="34" charset="0"/>
              <a:buChar char="•"/>
              <a:defRPr/>
            </a:pPr>
            <a:r>
              <a:rPr lang="en-US" sz="2800" dirty="0"/>
              <a:t>limited tools to monitor adaptation effectiveness. </a:t>
            </a:r>
          </a:p>
          <a:p>
            <a:pPr marL="342900" indent="-342900">
              <a:buFont typeface="Arial" panose="020B0604020202020204" pitchFamily="34" charset="0"/>
              <a:buChar char="•"/>
              <a:defRPr/>
            </a:pPr>
            <a:r>
              <a:rPr lang="en-US" sz="2800" dirty="0"/>
              <a:t>insufficient research, monitoring, and observation and the finance to maintain them. </a:t>
            </a:r>
          </a:p>
          <a:p>
            <a:pPr marL="571500" indent="-571500">
              <a:buFont typeface="Arial" panose="020B0604020202020204" pitchFamily="34" charset="0"/>
              <a:buChar char="•"/>
              <a:defRPr/>
            </a:pPr>
            <a:endParaRPr lang="en-US" sz="4000" dirty="0"/>
          </a:p>
        </p:txBody>
      </p:sp>
      <p:sp>
        <p:nvSpPr>
          <p:cNvPr id="37891" name="Rectangle 2"/>
          <p:cNvSpPr>
            <a:spLocks noChangeArrowheads="1"/>
          </p:cNvSpPr>
          <p:nvPr/>
        </p:nvSpPr>
        <p:spPr bwMode="auto">
          <a:xfrm>
            <a:off x="2133600" y="19685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Key Concepts</a:t>
            </a:r>
            <a:endParaRPr lang="en-US" altLang="en-US" sz="360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3" y="490538"/>
            <a:ext cx="8907462" cy="339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5" name="Rectangle 2"/>
          <p:cNvSpPr>
            <a:spLocks noChangeArrowheads="1"/>
          </p:cNvSpPr>
          <p:nvPr/>
        </p:nvSpPr>
        <p:spPr bwMode="auto">
          <a:xfrm>
            <a:off x="457200" y="0"/>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Constraints</a:t>
            </a:r>
            <a:endParaRPr lang="en-US" altLang="en-US" sz="3600">
              <a:solidFill>
                <a:srgbClr val="FF0000"/>
              </a:solidFill>
            </a:endParaRPr>
          </a:p>
        </p:txBody>
      </p:sp>
      <p:sp>
        <p:nvSpPr>
          <p:cNvPr id="4" name="Rectangle 3"/>
          <p:cNvSpPr/>
          <p:nvPr/>
        </p:nvSpPr>
        <p:spPr>
          <a:xfrm>
            <a:off x="533400" y="3886200"/>
            <a:ext cx="7772400" cy="3446463"/>
          </a:xfrm>
          <a:prstGeom prst="rect">
            <a:avLst/>
          </a:prstGeom>
        </p:spPr>
        <p:txBody>
          <a:bodyPr>
            <a:spAutoFit/>
          </a:bodyPr>
          <a:lstStyle/>
          <a:p>
            <a:pPr>
              <a:defRPr/>
            </a:pPr>
            <a:r>
              <a:rPr lang="en-US" sz="2400" b="1" dirty="0"/>
              <a:t>Constraints can impede adaptation</a:t>
            </a:r>
          </a:p>
          <a:p>
            <a:pPr marL="342900" indent="-342900">
              <a:buFont typeface="Arial" panose="020B0604020202020204" pitchFamily="34" charset="0"/>
              <a:buChar char="•"/>
              <a:defRPr/>
            </a:pPr>
            <a:r>
              <a:rPr lang="en-US" dirty="0"/>
              <a:t>limited financial and human resources</a:t>
            </a:r>
          </a:p>
          <a:p>
            <a:pPr marL="342900" indent="-342900">
              <a:buFont typeface="Arial" panose="020B0604020202020204" pitchFamily="34" charset="0"/>
              <a:buChar char="•"/>
              <a:defRPr/>
            </a:pPr>
            <a:r>
              <a:rPr lang="en-US" dirty="0"/>
              <a:t>limited integration or coordination of governance</a:t>
            </a:r>
          </a:p>
          <a:p>
            <a:pPr marL="342900" indent="-342900">
              <a:buFont typeface="Arial" panose="020B0604020202020204" pitchFamily="34" charset="0"/>
              <a:buChar char="•"/>
              <a:defRPr/>
            </a:pPr>
            <a:r>
              <a:rPr lang="en-US" dirty="0"/>
              <a:t>uncertainties about projected impacts</a:t>
            </a:r>
          </a:p>
          <a:p>
            <a:pPr marL="342900" indent="-342900">
              <a:buFont typeface="Arial" panose="020B0604020202020204" pitchFamily="34" charset="0"/>
              <a:buChar char="•"/>
              <a:defRPr/>
            </a:pPr>
            <a:r>
              <a:rPr lang="en-US" dirty="0"/>
              <a:t>different perceptions of risks</a:t>
            </a:r>
          </a:p>
          <a:p>
            <a:pPr marL="342900" indent="-342900">
              <a:buFont typeface="Arial" panose="020B0604020202020204" pitchFamily="34" charset="0"/>
              <a:buChar char="•"/>
              <a:defRPr/>
            </a:pPr>
            <a:r>
              <a:rPr lang="en-US" dirty="0"/>
              <a:t>competing values</a:t>
            </a:r>
          </a:p>
          <a:p>
            <a:pPr marL="342900" indent="-342900">
              <a:buFont typeface="Arial" panose="020B0604020202020204" pitchFamily="34" charset="0"/>
              <a:buChar char="•"/>
              <a:defRPr/>
            </a:pPr>
            <a:r>
              <a:rPr lang="en-US" dirty="0"/>
              <a:t>absence of key adaptation leaders and advocates</a:t>
            </a:r>
          </a:p>
          <a:p>
            <a:pPr marL="342900" indent="-342900">
              <a:buFont typeface="Arial" panose="020B0604020202020204" pitchFamily="34" charset="0"/>
              <a:buChar char="•"/>
              <a:defRPr/>
            </a:pPr>
            <a:r>
              <a:rPr lang="en-US" dirty="0"/>
              <a:t>limited tools to monitor adaptation effectiveness. </a:t>
            </a:r>
          </a:p>
          <a:p>
            <a:pPr marL="342900" indent="-342900">
              <a:buFont typeface="Arial" panose="020B0604020202020204" pitchFamily="34" charset="0"/>
              <a:buChar char="•"/>
              <a:defRPr/>
            </a:pPr>
            <a:r>
              <a:rPr lang="en-US" dirty="0"/>
              <a:t>insufficient research, monitoring, and observation and the finance to maintain them. </a:t>
            </a:r>
          </a:p>
          <a:p>
            <a:pPr marL="571500" indent="-571500">
              <a:buFont typeface="Arial" panose="020B0604020202020204" pitchFamily="34" charset="0"/>
              <a:buChar char="•"/>
              <a:defRPr/>
            </a:pPr>
            <a:endParaRPr lang="en-US"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1247775"/>
            <a:ext cx="12552363"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9" name="Rectangle 3"/>
          <p:cNvSpPr>
            <a:spLocks noChangeArrowheads="1"/>
          </p:cNvSpPr>
          <p:nvPr/>
        </p:nvSpPr>
        <p:spPr bwMode="auto">
          <a:xfrm>
            <a:off x="381000" y="152400"/>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Barriers</a:t>
            </a:r>
            <a:endParaRPr lang="en-US" altLang="en-US" sz="360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33400"/>
            <a:ext cx="6248400" cy="604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3" name="Rectangle 2"/>
          <p:cNvSpPr>
            <a:spLocks noChangeArrowheads="1"/>
          </p:cNvSpPr>
          <p:nvPr/>
        </p:nvSpPr>
        <p:spPr bwMode="auto">
          <a:xfrm>
            <a:off x="2133600" y="19685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Key Concepts</a:t>
            </a:r>
            <a:endParaRPr lang="en-US" altLang="en-US" sz="360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8382000" cy="5078413"/>
          </a:xfrm>
          <a:prstGeom prst="rect">
            <a:avLst/>
          </a:prstGeom>
        </p:spPr>
        <p:txBody>
          <a:bodyPr>
            <a:spAutoFit/>
          </a:bodyPr>
          <a:lstStyle/>
          <a:p>
            <a:pPr>
              <a:defRPr/>
            </a:pPr>
            <a:r>
              <a:rPr lang="en-US" sz="3600" b="1" dirty="0"/>
              <a:t>Economic instruments can foster adaptation by providing incentives</a:t>
            </a:r>
          </a:p>
          <a:p>
            <a:pPr marL="342900" indent="-342900">
              <a:buFont typeface="Arial" panose="020B0604020202020204" pitchFamily="34" charset="0"/>
              <a:buChar char="•"/>
              <a:defRPr/>
            </a:pPr>
            <a:r>
              <a:rPr lang="en-US" sz="3600" dirty="0"/>
              <a:t>public–private finance partnerships </a:t>
            </a:r>
          </a:p>
          <a:p>
            <a:pPr marL="342900" indent="-342900">
              <a:buFont typeface="Arial" panose="020B0604020202020204" pitchFamily="34" charset="0"/>
              <a:buChar char="•"/>
              <a:defRPr/>
            </a:pPr>
            <a:r>
              <a:rPr lang="en-US" sz="3600" dirty="0"/>
              <a:t>loans</a:t>
            </a:r>
          </a:p>
          <a:p>
            <a:pPr marL="342900" indent="-342900">
              <a:buFont typeface="Arial" panose="020B0604020202020204" pitchFamily="34" charset="0"/>
              <a:buChar char="•"/>
              <a:defRPr/>
            </a:pPr>
            <a:r>
              <a:rPr lang="en-US" sz="3600" dirty="0"/>
              <a:t>payments for environmental services </a:t>
            </a:r>
          </a:p>
          <a:p>
            <a:pPr marL="342900" indent="-342900">
              <a:buFont typeface="Arial" panose="020B0604020202020204" pitchFamily="34" charset="0"/>
              <a:buChar char="•"/>
              <a:defRPr/>
            </a:pPr>
            <a:r>
              <a:rPr lang="en-US" sz="3600" dirty="0"/>
              <a:t>improved resource pricing</a:t>
            </a:r>
          </a:p>
          <a:p>
            <a:pPr marL="342900" indent="-342900">
              <a:buFont typeface="Arial" panose="020B0604020202020204" pitchFamily="34" charset="0"/>
              <a:buChar char="•"/>
              <a:defRPr/>
            </a:pPr>
            <a:r>
              <a:rPr lang="en-US" sz="3600" dirty="0"/>
              <a:t>charges and subsidies</a:t>
            </a:r>
          </a:p>
          <a:p>
            <a:pPr marL="342900" indent="-342900">
              <a:buFont typeface="Arial" panose="020B0604020202020204" pitchFamily="34" charset="0"/>
              <a:buChar char="•"/>
              <a:defRPr/>
            </a:pPr>
            <a:r>
              <a:rPr lang="en-US" sz="3600" dirty="0"/>
              <a:t>norms and regulations</a:t>
            </a:r>
          </a:p>
          <a:p>
            <a:pPr marL="342900" indent="-342900">
              <a:buFont typeface="Arial" panose="020B0604020202020204" pitchFamily="34" charset="0"/>
              <a:buChar char="•"/>
              <a:defRPr/>
            </a:pPr>
            <a:r>
              <a:rPr lang="en-US" sz="3600" dirty="0"/>
              <a:t>Risk sharing and transfer mechanisms </a:t>
            </a:r>
          </a:p>
        </p:txBody>
      </p:sp>
      <p:sp>
        <p:nvSpPr>
          <p:cNvPr id="41987" name="Rectangle 2"/>
          <p:cNvSpPr>
            <a:spLocks noChangeArrowheads="1"/>
          </p:cNvSpPr>
          <p:nvPr/>
        </p:nvSpPr>
        <p:spPr bwMode="auto">
          <a:xfrm>
            <a:off x="1981200" y="3444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Key Concepts</a:t>
            </a:r>
            <a:endParaRPr lang="en-US" altLang="en-US" sz="360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5" y="685800"/>
            <a:ext cx="8382000" cy="2554288"/>
          </a:xfrm>
          <a:prstGeom prst="rect">
            <a:avLst/>
          </a:prstGeom>
        </p:spPr>
        <p:txBody>
          <a:bodyPr>
            <a:spAutoFit/>
          </a:bodyPr>
          <a:lstStyle/>
          <a:p>
            <a:pPr>
              <a:defRPr/>
            </a:pPr>
            <a:r>
              <a:rPr lang="en-US" sz="2000" b="1" dirty="0"/>
              <a:t>Economic instruments can foster adaptation by providing incentives</a:t>
            </a:r>
          </a:p>
          <a:p>
            <a:pPr marL="342900" indent="-342900">
              <a:buFont typeface="Arial" panose="020B0604020202020204" pitchFamily="34" charset="0"/>
              <a:buChar char="•"/>
              <a:defRPr/>
            </a:pPr>
            <a:r>
              <a:rPr lang="en-US" sz="2000" dirty="0"/>
              <a:t>public–private finance partnerships </a:t>
            </a:r>
          </a:p>
          <a:p>
            <a:pPr marL="342900" indent="-342900">
              <a:buFont typeface="Arial" panose="020B0604020202020204" pitchFamily="34" charset="0"/>
              <a:buChar char="•"/>
              <a:defRPr/>
            </a:pPr>
            <a:r>
              <a:rPr lang="en-US" sz="2000" dirty="0"/>
              <a:t>loans</a:t>
            </a:r>
          </a:p>
          <a:p>
            <a:pPr marL="342900" indent="-342900">
              <a:buFont typeface="Arial" panose="020B0604020202020204" pitchFamily="34" charset="0"/>
              <a:buChar char="•"/>
              <a:defRPr/>
            </a:pPr>
            <a:r>
              <a:rPr lang="en-US" sz="2000" dirty="0"/>
              <a:t>payments for environmental services </a:t>
            </a:r>
          </a:p>
          <a:p>
            <a:pPr marL="342900" indent="-342900">
              <a:buFont typeface="Arial" panose="020B0604020202020204" pitchFamily="34" charset="0"/>
              <a:buChar char="•"/>
              <a:defRPr/>
            </a:pPr>
            <a:r>
              <a:rPr lang="en-US" sz="2000" dirty="0"/>
              <a:t>improved resource pricing</a:t>
            </a:r>
          </a:p>
          <a:p>
            <a:pPr marL="342900" indent="-342900">
              <a:buFont typeface="Arial" panose="020B0604020202020204" pitchFamily="34" charset="0"/>
              <a:buChar char="•"/>
              <a:defRPr/>
            </a:pPr>
            <a:r>
              <a:rPr lang="en-US" sz="2000" dirty="0"/>
              <a:t>charges and subsidies</a:t>
            </a:r>
          </a:p>
          <a:p>
            <a:pPr marL="342900" indent="-342900">
              <a:buFont typeface="Arial" panose="020B0604020202020204" pitchFamily="34" charset="0"/>
              <a:buChar char="•"/>
              <a:defRPr/>
            </a:pPr>
            <a:r>
              <a:rPr lang="en-US" sz="2000" dirty="0"/>
              <a:t>norms and regulations</a:t>
            </a:r>
          </a:p>
          <a:p>
            <a:pPr marL="342900" indent="-342900">
              <a:buFont typeface="Arial" panose="020B0604020202020204" pitchFamily="34" charset="0"/>
              <a:buChar char="•"/>
              <a:defRPr/>
            </a:pPr>
            <a:r>
              <a:rPr lang="en-US" sz="2000" dirty="0"/>
              <a:t>Risk sharing and transfer mechanisms </a:t>
            </a:r>
          </a:p>
        </p:txBody>
      </p:sp>
      <p:sp>
        <p:nvSpPr>
          <p:cNvPr id="43011" name="Rectangle 2"/>
          <p:cNvSpPr>
            <a:spLocks noChangeArrowheads="1"/>
          </p:cNvSpPr>
          <p:nvPr/>
        </p:nvSpPr>
        <p:spPr bwMode="auto">
          <a:xfrm>
            <a:off x="2209800" y="762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Key Concepts</a:t>
            </a:r>
            <a:endParaRPr lang="en-US" altLang="en-US" sz="3600">
              <a:solidFill>
                <a:srgbClr val="FF0000"/>
              </a:solidFill>
            </a:endParaRPr>
          </a:p>
        </p:txBody>
      </p:sp>
      <p:pic>
        <p:nvPicPr>
          <p:cNvPr id="430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581400"/>
            <a:ext cx="11758612"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8"/>
          <p:cNvSpPr txBox="1">
            <a:spLocks noChangeArrowheads="1"/>
          </p:cNvSpPr>
          <p:nvPr/>
        </p:nvSpPr>
        <p:spPr bwMode="auto">
          <a:xfrm>
            <a:off x="355600" y="1204913"/>
            <a:ext cx="7802563"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b="1">
                <a:latin typeface="Times New Roman" pitchFamily="18" charset="0"/>
              </a:rPr>
              <a:t>Climate change and its continual progression raises a new demand on agriculture research and extension</a:t>
            </a:r>
          </a:p>
          <a:p>
            <a:pPr eaLnBrk="1" hangingPunct="1">
              <a:spcBef>
                <a:spcPct val="0"/>
              </a:spcBef>
              <a:buFontTx/>
              <a:buNone/>
            </a:pPr>
            <a:endParaRPr lang="en-US" altLang="en-US" sz="2400" b="1">
              <a:latin typeface="Times New Roman" pitchFamily="18" charset="0"/>
            </a:endParaRPr>
          </a:p>
          <a:p>
            <a:pPr eaLnBrk="1" hangingPunct="1">
              <a:spcBef>
                <a:spcPct val="0"/>
              </a:spcBef>
              <a:buFontTx/>
              <a:buNone/>
            </a:pPr>
            <a:r>
              <a:rPr lang="en-US" altLang="en-US" sz="2400" b="1">
                <a:latin typeface="Times New Roman" pitchFamily="18" charset="0"/>
              </a:rPr>
              <a:t>Traditionally in agriculture we did research on yield improvenment and some maintainence for say pest resistance</a:t>
            </a:r>
          </a:p>
          <a:p>
            <a:pPr eaLnBrk="1" hangingPunct="1">
              <a:spcBef>
                <a:spcPct val="0"/>
              </a:spcBef>
              <a:buFontTx/>
              <a:buNone/>
            </a:pPr>
            <a:endParaRPr lang="en-US" altLang="en-US" sz="2400" b="1">
              <a:latin typeface="Times New Roman" pitchFamily="18" charset="0"/>
            </a:endParaRPr>
          </a:p>
          <a:p>
            <a:pPr eaLnBrk="1" hangingPunct="1">
              <a:spcBef>
                <a:spcPct val="0"/>
              </a:spcBef>
              <a:buFontTx/>
              <a:buNone/>
            </a:pPr>
            <a:r>
              <a:rPr lang="en-US" altLang="en-US" sz="2400" b="1">
                <a:latin typeface="Times New Roman" pitchFamily="18" charset="0"/>
              </a:rPr>
              <a:t>We could count on weather being staationary but now this is likely not so.</a:t>
            </a:r>
          </a:p>
          <a:p>
            <a:pPr eaLnBrk="1" hangingPunct="1">
              <a:spcBef>
                <a:spcPct val="0"/>
              </a:spcBef>
              <a:buFontTx/>
              <a:buNone/>
            </a:pPr>
            <a:endParaRPr lang="en-US" altLang="en-US" sz="2400" b="1">
              <a:latin typeface="Times New Roman" pitchFamily="18" charset="0"/>
            </a:endParaRPr>
          </a:p>
          <a:p>
            <a:pPr eaLnBrk="1" hangingPunct="1">
              <a:spcBef>
                <a:spcPct val="0"/>
              </a:spcBef>
              <a:buFontTx/>
              <a:buNone/>
            </a:pPr>
            <a:r>
              <a:rPr lang="en-US" altLang="en-US" sz="2400" b="1">
                <a:latin typeface="Times New Roman" pitchFamily="18" charset="0"/>
              </a:rPr>
              <a:t>So we must devote resources to technological adaptation in maintaining productivity at a spot</a:t>
            </a:r>
          </a:p>
          <a:p>
            <a:pPr eaLnBrk="1" hangingPunct="1">
              <a:spcBef>
                <a:spcPct val="0"/>
              </a:spcBef>
              <a:buFontTx/>
              <a:buNone/>
            </a:pPr>
            <a:r>
              <a:rPr lang="en-US" altLang="en-US" sz="2400" b="1">
                <a:latin typeface="Times New Roman" pitchFamily="18" charset="0"/>
              </a:rPr>
              <a:t>	</a:t>
            </a:r>
          </a:p>
          <a:p>
            <a:pPr eaLnBrk="1" hangingPunct="1">
              <a:spcBef>
                <a:spcPct val="0"/>
              </a:spcBef>
              <a:buFontTx/>
              <a:buNone/>
            </a:pPr>
            <a:r>
              <a:rPr lang="en-US" altLang="en-US" sz="2400" b="1">
                <a:latin typeface="Times New Roman" pitchFamily="18" charset="0"/>
              </a:rPr>
              <a:t>	</a:t>
            </a:r>
          </a:p>
        </p:txBody>
      </p:sp>
      <p:sp>
        <p:nvSpPr>
          <p:cNvPr id="44035" name="Rectangle 50"/>
          <p:cNvSpPr>
            <a:spLocks noChangeArrowheads="1"/>
          </p:cNvSpPr>
          <p:nvPr/>
        </p:nvSpPr>
        <p:spPr bwMode="auto">
          <a:xfrm>
            <a:off x="1117600" y="373063"/>
            <a:ext cx="6523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a:solidFill>
                  <a:schemeClr val="accent2"/>
                </a:solidFill>
              </a:rPr>
              <a:t>Adaptation and the treadmill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981200" y="2590800"/>
            <a:ext cx="44815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latin typeface="Times New Roman" pitchFamily="18" charset="0"/>
              </a:rPr>
              <a:t>Empirical Adaptation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63525" y="193675"/>
            <a:ext cx="8270875" cy="5046663"/>
          </a:xfrm>
          <a:prstGeom prst="rect">
            <a:avLst/>
          </a:prstGeom>
          <a:noFill/>
          <a:ln w="9525">
            <a:noFill/>
            <a:miter lim="800000"/>
            <a:headEnd/>
            <a:tailEnd/>
          </a:ln>
        </p:spPr>
        <p:txBody>
          <a:bodyPr>
            <a:spAutoFit/>
          </a:bodyPr>
          <a:lstStyle/>
          <a:p>
            <a:pPr marL="687388" indent="-569913" algn="ctr">
              <a:defRPr/>
            </a:pPr>
            <a:r>
              <a:rPr lang="en-US" sz="3600" dirty="0">
                <a:solidFill>
                  <a:schemeClr val="accent2"/>
                </a:solidFill>
              </a:rPr>
              <a:t>Agricultural </a:t>
            </a:r>
            <a:r>
              <a:rPr lang="en-US" sz="3600" dirty="0">
                <a:solidFill>
                  <a:schemeClr val="accent2"/>
                </a:solidFill>
              </a:rPr>
              <a:t>Adaptation</a:t>
            </a:r>
            <a:endParaRPr lang="en-US" sz="2800" dirty="0">
              <a:solidFill>
                <a:srgbClr val="000099"/>
              </a:solidFill>
            </a:endParaRPr>
          </a:p>
          <a:p>
            <a:pPr marL="687388" indent="-569913" algn="ctr">
              <a:defRPr/>
            </a:pPr>
            <a:endParaRPr lang="en-US" sz="1000" dirty="0">
              <a:solidFill>
                <a:srgbClr val="000099"/>
              </a:solidFill>
            </a:endParaRPr>
          </a:p>
          <a:p>
            <a:pPr marL="687388" indent="-569913" algn="ctr">
              <a:defRPr/>
            </a:pPr>
            <a:endParaRPr lang="en-US" dirty="0">
              <a:solidFill>
                <a:srgbClr val="000099"/>
              </a:solidFill>
            </a:endParaRPr>
          </a:p>
          <a:p>
            <a:pPr marL="117475">
              <a:defRPr/>
            </a:pPr>
            <a:r>
              <a:rPr lang="en-US" sz="2800" b="0" dirty="0">
                <a:solidFill>
                  <a:schemeClr val="accent2"/>
                </a:solidFill>
              </a:rPr>
              <a:t>Analytical approaches</a:t>
            </a:r>
          </a:p>
          <a:p>
            <a:pPr marL="117475">
              <a:defRPr/>
            </a:pPr>
            <a:endParaRPr lang="en-US" sz="2800" b="0" dirty="0">
              <a:solidFill>
                <a:schemeClr val="accent2"/>
              </a:solidFill>
            </a:endParaRPr>
          </a:p>
          <a:p>
            <a:pPr marL="574675" indent="-457200">
              <a:buFont typeface="Arial" pitchFamily="34" charset="0"/>
              <a:buChar char="•"/>
              <a:defRPr/>
            </a:pPr>
            <a:r>
              <a:rPr lang="en-US" sz="2800" b="0" dirty="0">
                <a:solidFill>
                  <a:schemeClr val="accent2"/>
                </a:solidFill>
              </a:rPr>
              <a:t>Observe adaptation to get insights on possibilities</a:t>
            </a:r>
          </a:p>
          <a:p>
            <a:pPr marL="574675" indent="-457200">
              <a:buFont typeface="Arial" pitchFamily="34" charset="0"/>
              <a:buChar char="•"/>
              <a:defRPr/>
            </a:pPr>
            <a:endParaRPr lang="en-US" sz="2800" b="0" dirty="0">
              <a:solidFill>
                <a:schemeClr val="accent2"/>
              </a:solidFill>
            </a:endParaRPr>
          </a:p>
          <a:p>
            <a:pPr marL="574675" indent="-457200">
              <a:buFont typeface="Arial" pitchFamily="34" charset="0"/>
              <a:buChar char="•"/>
              <a:defRPr/>
            </a:pPr>
            <a:r>
              <a:rPr lang="en-US" sz="2800" b="0" dirty="0">
                <a:solidFill>
                  <a:schemeClr val="accent2"/>
                </a:solidFill>
              </a:rPr>
              <a:t>Observe “adapted agriculture”</a:t>
            </a:r>
          </a:p>
          <a:p>
            <a:pPr marL="574675" indent="-457200">
              <a:buFont typeface="Arial" pitchFamily="34" charset="0"/>
              <a:buChar char="•"/>
              <a:defRPr/>
            </a:pPr>
            <a:endParaRPr lang="en-US" sz="2800" b="0" dirty="0">
              <a:solidFill>
                <a:schemeClr val="accent2"/>
              </a:solidFill>
            </a:endParaRPr>
          </a:p>
          <a:p>
            <a:pPr marL="574675" indent="-457200">
              <a:buFont typeface="Arial" pitchFamily="34" charset="0"/>
              <a:buChar char="•"/>
              <a:defRPr/>
            </a:pPr>
            <a:r>
              <a:rPr lang="en-US" sz="2800" b="0" dirty="0">
                <a:solidFill>
                  <a:schemeClr val="accent2"/>
                </a:solidFill>
              </a:rPr>
              <a:t>Simulate adaptation</a:t>
            </a:r>
          </a:p>
          <a:p>
            <a:pPr marL="574675" indent="-457200">
              <a:buFont typeface="Arial" pitchFamily="34" charset="0"/>
              <a:buChar char="•"/>
              <a:defRPr/>
            </a:pPr>
            <a:endParaRPr lang="en-US" sz="2800" b="0" dirty="0">
              <a:solidFill>
                <a:schemeClr val="accent2"/>
              </a:solidFill>
            </a:endParaRPr>
          </a:p>
          <a:p>
            <a:pPr marL="574675" indent="-457200">
              <a:buFont typeface="Arial" pitchFamily="34" charset="0"/>
              <a:buChar char="•"/>
              <a:defRPr/>
            </a:pPr>
            <a:r>
              <a:rPr lang="en-US" sz="2800" b="0" dirty="0">
                <a:solidFill>
                  <a:schemeClr val="accent2"/>
                </a:solidFill>
              </a:rPr>
              <a:t>Structural modeling</a:t>
            </a:r>
            <a:endParaRPr lang="en-US" sz="2800" b="0" dirty="0">
              <a:solidFill>
                <a:schemeClr val="accent2"/>
              </a:solidFill>
            </a:endParaRPr>
          </a:p>
          <a:p>
            <a:pPr marL="687388" indent="-569913">
              <a:defRPr/>
            </a:pPr>
            <a:endParaRPr lang="en-US" b="0" dirty="0">
              <a:solidFill>
                <a:srgbClr val="FF0000"/>
              </a:solidFill>
            </a:endParaRPr>
          </a:p>
        </p:txBody>
      </p:sp>
    </p:spTree>
    <p:extLst>
      <p:ext uri="{BB962C8B-B14F-4D97-AF65-F5344CB8AC3E}">
        <p14:creationId xmlns:p14="http://schemas.microsoft.com/office/powerpoint/2010/main" val="479071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ChangeArrowheads="1"/>
          </p:cNvSpPr>
          <p:nvPr/>
        </p:nvSpPr>
        <p:spPr bwMode="auto">
          <a:xfrm>
            <a:off x="457200" y="76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a:solidFill>
                  <a:srgbClr val="000099"/>
                </a:solidFill>
              </a:rPr>
              <a:t>Given the emission growth – </a:t>
            </a:r>
          </a:p>
          <a:p>
            <a:pPr algn="ctr" eaLnBrk="1" hangingPunct="1">
              <a:spcBef>
                <a:spcPct val="0"/>
              </a:spcBef>
              <a:buFontTx/>
              <a:buNone/>
            </a:pPr>
            <a:r>
              <a:rPr lang="en-US" altLang="en-US" sz="2800">
                <a:solidFill>
                  <a:srgbClr val="000099"/>
                </a:solidFill>
              </a:rPr>
              <a:t>Action Eras, Possible Climate Goals and Inevitability</a:t>
            </a:r>
          </a:p>
        </p:txBody>
      </p:sp>
      <p:grpSp>
        <p:nvGrpSpPr>
          <p:cNvPr id="5123" name="Group 14"/>
          <p:cNvGrpSpPr>
            <a:grpSpLocks/>
          </p:cNvGrpSpPr>
          <p:nvPr/>
        </p:nvGrpSpPr>
        <p:grpSpPr bwMode="auto">
          <a:xfrm>
            <a:off x="1822450" y="1193800"/>
            <a:ext cx="5287963" cy="3451225"/>
            <a:chOff x="1219200" y="910494"/>
            <a:chExt cx="7728367" cy="5337906"/>
          </a:xfrm>
        </p:grpSpPr>
        <p:grpSp>
          <p:nvGrpSpPr>
            <p:cNvPr id="5125" name="Group 11"/>
            <p:cNvGrpSpPr>
              <a:grpSpLocks/>
            </p:cNvGrpSpPr>
            <p:nvPr/>
          </p:nvGrpSpPr>
          <p:grpSpPr bwMode="auto">
            <a:xfrm>
              <a:off x="1219200" y="910494"/>
              <a:ext cx="7728367" cy="5337906"/>
              <a:chOff x="1052739" y="812800"/>
              <a:chExt cx="8176352" cy="5820506"/>
            </a:xfrm>
          </p:grpSpPr>
          <p:pic>
            <p:nvPicPr>
              <p:cNvPr id="51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739" y="812800"/>
                <a:ext cx="5395585" cy="5820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flipV="1">
                <a:off x="4800950" y="1294719"/>
                <a:ext cx="0" cy="457287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448002" y="2263911"/>
                <a:ext cx="333829" cy="0"/>
              </a:xfrm>
              <a:prstGeom prst="straightConnector1">
                <a:avLst/>
              </a:prstGeom>
              <a:ln w="38100">
                <a:solidFill>
                  <a:srgbClr val="BE140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448002" y="3581155"/>
                <a:ext cx="33382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448002" y="3961335"/>
                <a:ext cx="333829"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135" name="TextBox 10"/>
              <p:cNvSpPr txBox="1">
                <a:spLocks noChangeArrowheads="1"/>
              </p:cNvSpPr>
              <p:nvPr/>
            </p:nvSpPr>
            <p:spPr bwMode="auto">
              <a:xfrm>
                <a:off x="7086601" y="2112220"/>
                <a:ext cx="498806" cy="46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BE1402"/>
                    </a:solidFill>
                  </a:rPr>
                  <a:t>4°</a:t>
                </a:r>
              </a:p>
            </p:txBody>
          </p:sp>
          <p:sp>
            <p:nvSpPr>
              <p:cNvPr id="5136" name="TextBox 20"/>
              <p:cNvSpPr txBox="1">
                <a:spLocks noChangeArrowheads="1"/>
              </p:cNvSpPr>
              <p:nvPr/>
            </p:nvSpPr>
            <p:spPr bwMode="auto">
              <a:xfrm>
                <a:off x="7086601" y="3352801"/>
                <a:ext cx="498806" cy="46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FF0000"/>
                    </a:solidFill>
                  </a:rPr>
                  <a:t>2°</a:t>
                </a:r>
              </a:p>
            </p:txBody>
          </p:sp>
          <p:sp>
            <p:nvSpPr>
              <p:cNvPr id="5137" name="TextBox 21"/>
              <p:cNvSpPr txBox="1">
                <a:spLocks noChangeArrowheads="1"/>
              </p:cNvSpPr>
              <p:nvPr/>
            </p:nvSpPr>
            <p:spPr bwMode="auto">
              <a:xfrm>
                <a:off x="7086601" y="3789011"/>
                <a:ext cx="2142490" cy="46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FF9900"/>
                    </a:solidFill>
                  </a:rPr>
                  <a:t>Inevitable amount</a:t>
                </a:r>
              </a:p>
            </p:txBody>
          </p:sp>
        </p:grpSp>
        <p:sp>
          <p:nvSpPr>
            <p:cNvPr id="13" name="Left Brace 12"/>
            <p:cNvSpPr/>
            <p:nvPr/>
          </p:nvSpPr>
          <p:spPr>
            <a:xfrm rot="16200000">
              <a:off x="4327334" y="4478547"/>
              <a:ext cx="157142" cy="647318"/>
            </a:xfrm>
            <a:prstGeom prst="leftBrace">
              <a:avLst/>
            </a:prstGeom>
            <a:ln w="38100">
              <a:solidFill>
                <a:srgbClr val="FF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Left Brace 24"/>
            <p:cNvSpPr/>
            <p:nvPr/>
          </p:nvSpPr>
          <p:spPr>
            <a:xfrm rot="16200000">
              <a:off x="5293669" y="4231453"/>
              <a:ext cx="157142" cy="1141506"/>
            </a:xfrm>
            <a:prstGeom prst="lef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70C0"/>
                </a:solidFill>
              </a:endParaRPr>
            </a:p>
          </p:txBody>
        </p:sp>
        <p:sp>
          <p:nvSpPr>
            <p:cNvPr id="5128" name="TextBox 13"/>
            <p:cNvSpPr txBox="1">
              <a:spLocks noChangeArrowheads="1"/>
            </p:cNvSpPr>
            <p:nvPr/>
          </p:nvSpPr>
          <p:spPr bwMode="auto">
            <a:xfrm>
              <a:off x="4082479" y="4876801"/>
              <a:ext cx="801886" cy="42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FF3399"/>
                  </a:solidFill>
                </a:rPr>
                <a:t>Era 1</a:t>
              </a:r>
            </a:p>
          </p:txBody>
        </p:sp>
        <p:sp>
          <p:nvSpPr>
            <p:cNvPr id="5129" name="TextBox 26"/>
            <p:cNvSpPr txBox="1">
              <a:spLocks noChangeArrowheads="1"/>
            </p:cNvSpPr>
            <p:nvPr/>
          </p:nvSpPr>
          <p:spPr bwMode="auto">
            <a:xfrm>
              <a:off x="5062193" y="4876801"/>
              <a:ext cx="801886" cy="42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70C0"/>
                  </a:solidFill>
                </a:rPr>
                <a:t>Era 2</a:t>
              </a:r>
            </a:p>
          </p:txBody>
        </p:sp>
      </p:grpSp>
      <p:sp>
        <p:nvSpPr>
          <p:cNvPr id="5124" name="TextBox 16"/>
          <p:cNvSpPr txBox="1">
            <a:spLocks noChangeArrowheads="1"/>
          </p:cNvSpPr>
          <p:nvPr/>
        </p:nvSpPr>
        <p:spPr bwMode="auto">
          <a:xfrm>
            <a:off x="228600" y="4713288"/>
            <a:ext cx="85471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a:solidFill>
                  <a:srgbClr val="FF3399"/>
                </a:solidFill>
              </a:rPr>
              <a:t>Era 1 – In this time period (now until 2040-2050) there is not much contribution from limiting emissions with an </a:t>
            </a:r>
            <a:r>
              <a:rPr lang="en-US" altLang="en-US" sz="2000">
                <a:solidFill>
                  <a:srgbClr val="FF9900"/>
                </a:solidFill>
              </a:rPr>
              <a:t>inevitable</a:t>
            </a:r>
            <a:r>
              <a:rPr lang="en-US" altLang="en-US" sz="2000">
                <a:solidFill>
                  <a:srgbClr val="FF3399"/>
                </a:solidFill>
              </a:rPr>
              <a:t> amount of climate change.  Needs adaptation plus mitigation</a:t>
            </a:r>
          </a:p>
          <a:p>
            <a:pPr eaLnBrk="1" hangingPunct="1">
              <a:spcBef>
                <a:spcPct val="0"/>
              </a:spcBef>
              <a:buFontTx/>
              <a:buNone/>
            </a:pPr>
            <a:r>
              <a:rPr lang="en-US" altLang="en-US" sz="2000">
                <a:solidFill>
                  <a:srgbClr val="0070C0"/>
                </a:solidFill>
              </a:rPr>
              <a:t>Era 2 – In this time period (2050-2100) mitigation has effects and the climate is warming  the question is how much</a:t>
            </a:r>
          </a:p>
          <a:p>
            <a:pPr eaLnBrk="1" hangingPunct="1">
              <a:spcBef>
                <a:spcPct val="0"/>
              </a:spcBef>
              <a:buFontTx/>
              <a:buNone/>
            </a:pPr>
            <a:endParaRPr lang="en-US" altLang="en-US" sz="2400">
              <a:solidFill>
                <a:srgbClr val="FF339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413000" y="2570163"/>
            <a:ext cx="4070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3600">
                <a:solidFill>
                  <a:schemeClr val="accent2"/>
                </a:solidFill>
              </a:rPr>
              <a:t>Observe adaptation</a:t>
            </a:r>
          </a:p>
        </p:txBody>
      </p:sp>
    </p:spTree>
    <p:extLst>
      <p:ext uri="{BB962C8B-B14F-4D97-AF65-F5344CB8AC3E}">
        <p14:creationId xmlns:p14="http://schemas.microsoft.com/office/powerpoint/2010/main" val="25186028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Literature</a:t>
            </a:r>
          </a:p>
        </p:txBody>
      </p:sp>
      <p:sp>
        <p:nvSpPr>
          <p:cNvPr id="3" name="Content Placeholder 2"/>
          <p:cNvSpPr>
            <a:spLocks noGrp="1"/>
          </p:cNvSpPr>
          <p:nvPr>
            <p:ph sz="quarter" idx="1"/>
          </p:nvPr>
        </p:nvSpPr>
        <p:spPr/>
        <p:txBody>
          <a:bodyPr>
            <a:normAutofit fontScale="92500"/>
          </a:bodyPr>
          <a:lstStyle/>
          <a:p>
            <a:pPr>
              <a:defRPr/>
            </a:pPr>
            <a:r>
              <a:rPr lang="en-US" sz="3600" dirty="0" smtClean="0"/>
              <a:t>Livestock adaptation in Africa and South America ( papers from </a:t>
            </a:r>
            <a:r>
              <a:rPr lang="en-US" sz="3600" dirty="0" err="1" smtClean="0"/>
              <a:t>Seo</a:t>
            </a:r>
            <a:r>
              <a:rPr lang="en-US" sz="3600" dirty="0" smtClean="0"/>
              <a:t> et al.)</a:t>
            </a:r>
          </a:p>
          <a:p>
            <a:pPr>
              <a:defRPr/>
            </a:pPr>
            <a:r>
              <a:rPr lang="en-US" sz="3600" dirty="0" smtClean="0"/>
              <a:t>Climate change and animal performance in the U.S. (Frank et al. 2001; </a:t>
            </a:r>
            <a:r>
              <a:rPr lang="en-US" sz="3600" dirty="0" err="1" smtClean="0"/>
              <a:t>Mader</a:t>
            </a:r>
            <a:r>
              <a:rPr lang="en-US" sz="3600" dirty="0" smtClean="0"/>
              <a:t> et al. 2009) </a:t>
            </a:r>
          </a:p>
          <a:p>
            <a:pPr>
              <a:defRPr/>
            </a:pPr>
            <a:r>
              <a:rPr lang="en-US" sz="3600" dirty="0" smtClean="0"/>
              <a:t>Few empirical studies focused on climatic conditions and livestock stocking rate. </a:t>
            </a:r>
            <a:endParaRPr lang="en-US" sz="3600" dirty="0"/>
          </a:p>
        </p:txBody>
      </p:sp>
      <p:sp>
        <p:nvSpPr>
          <p:cNvPr id="307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fld id="{7FBC219A-7185-4230-AC0C-82956F4926A2}" type="slidenum">
              <a:rPr lang="en-US" altLang="en-US" sz="1400" b="0"/>
              <a:pPr eaLnBrk="1" hangingPunct="1"/>
              <a:t>41</a:t>
            </a:fld>
            <a:endParaRPr lang="en-US" altLang="en-US" sz="1400" b="0"/>
          </a:p>
        </p:txBody>
      </p:sp>
    </p:spTree>
    <p:extLst>
      <p:ext uri="{BB962C8B-B14F-4D97-AF65-F5344CB8AC3E}">
        <p14:creationId xmlns:p14="http://schemas.microsoft.com/office/powerpoint/2010/main" val="10584552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Objectives of this study</a:t>
            </a:r>
          </a:p>
        </p:txBody>
      </p:sp>
      <p:sp>
        <p:nvSpPr>
          <p:cNvPr id="3" name="Content Placeholder 2"/>
          <p:cNvSpPr>
            <a:spLocks noGrp="1"/>
          </p:cNvSpPr>
          <p:nvPr>
            <p:ph sz="quarter" idx="1"/>
          </p:nvPr>
        </p:nvSpPr>
        <p:spPr/>
        <p:txBody>
          <a:bodyPr>
            <a:normAutofit/>
          </a:bodyPr>
          <a:lstStyle/>
          <a:p>
            <a:pPr>
              <a:defRPr/>
            </a:pPr>
            <a:r>
              <a:rPr lang="en-US" sz="4000" dirty="0" smtClean="0"/>
              <a:t>Examine how climatic factors impact land allocation decisions between crop and livestock along with cattle stocking rates</a:t>
            </a:r>
          </a:p>
          <a:p>
            <a:pPr>
              <a:defRPr/>
            </a:pPr>
            <a:r>
              <a:rPr lang="en-US" sz="4000" dirty="0" smtClean="0"/>
              <a:t>Examine under climate change, what are the directions and magnitudes of likely adaptation </a:t>
            </a:r>
            <a:endParaRPr lang="en-US" sz="4000" dirty="0"/>
          </a:p>
        </p:txBody>
      </p:sp>
      <p:sp>
        <p:nvSpPr>
          <p:cNvPr id="317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fld id="{4BF87842-D566-43E3-9880-E175C6A9BD27}" type="slidenum">
              <a:rPr lang="en-US" altLang="en-US" sz="1400" b="0"/>
              <a:pPr eaLnBrk="1" hangingPunct="1"/>
              <a:t>42</a:t>
            </a:fld>
            <a:endParaRPr lang="en-US" altLang="en-US" sz="1400" b="0"/>
          </a:p>
        </p:txBody>
      </p:sp>
      <p:sp>
        <p:nvSpPr>
          <p:cNvPr id="31749" name="Rectangle 5"/>
          <p:cNvSpPr>
            <a:spLocks noChangeArrowheads="1"/>
          </p:cNvSpPr>
          <p:nvPr/>
        </p:nvSpPr>
        <p:spPr bwMode="auto">
          <a:xfrm>
            <a:off x="355600" y="6061075"/>
            <a:ext cx="7945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a:t>Mu, J.H., and B.A. McCarl, "Adaptation to Climate Change: Land Use and Livestock Management in the U. S", Presented at the 2011 annual meeting of the Southern Agricultural Economics Association, Corpus Christi, February, 2011.</a:t>
            </a:r>
          </a:p>
        </p:txBody>
      </p:sp>
    </p:spTree>
    <p:extLst>
      <p:ext uri="{BB962C8B-B14F-4D97-AF65-F5344CB8AC3E}">
        <p14:creationId xmlns:p14="http://schemas.microsoft.com/office/powerpoint/2010/main" val="8408290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161925"/>
            <a:ext cx="7772400" cy="1143000"/>
          </a:xfrm>
        </p:spPr>
        <p:txBody>
          <a:bodyPr/>
          <a:lstStyle/>
          <a:p>
            <a:r>
              <a:rPr lang="en-US" altLang="en-US" sz="4000" smtClean="0"/>
              <a:t>Method</a:t>
            </a:r>
          </a:p>
        </p:txBody>
      </p:sp>
      <p:sp>
        <p:nvSpPr>
          <p:cNvPr id="3" name="Content Placeholder 2"/>
          <p:cNvSpPr>
            <a:spLocks noGrp="1"/>
          </p:cNvSpPr>
          <p:nvPr>
            <p:ph sz="quarter" idx="1"/>
          </p:nvPr>
        </p:nvSpPr>
        <p:spPr>
          <a:xfrm>
            <a:off x="685800" y="1096963"/>
            <a:ext cx="7772400" cy="4114800"/>
          </a:xfrm>
        </p:spPr>
        <p:txBody>
          <a:bodyPr>
            <a:normAutofit fontScale="92500" lnSpcReduction="20000"/>
          </a:bodyPr>
          <a:lstStyle/>
          <a:p>
            <a:pPr>
              <a:defRPr/>
            </a:pPr>
            <a:r>
              <a:rPr lang="en-US" dirty="0" smtClean="0"/>
              <a:t>Assuming the net revenue from and agriculture operation    is written as,</a:t>
            </a:r>
          </a:p>
          <a:p>
            <a:pPr>
              <a:defRPr/>
            </a:pPr>
            <a:endParaRPr lang="en-US" dirty="0" smtClean="0"/>
          </a:p>
          <a:p>
            <a:pPr>
              <a:defRPr/>
            </a:pPr>
            <a:r>
              <a:rPr lang="en-US" dirty="0" smtClean="0"/>
              <a:t>The probability of choosing land use</a:t>
            </a:r>
          </a:p>
          <a:p>
            <a:pPr>
              <a:defRPr/>
            </a:pPr>
            <a:endParaRPr lang="en-US" dirty="0" smtClean="0"/>
          </a:p>
          <a:p>
            <a:pPr>
              <a:defRPr/>
            </a:pPr>
            <a:endParaRPr lang="en-US" dirty="0" smtClean="0"/>
          </a:p>
          <a:p>
            <a:pPr>
              <a:defRPr/>
            </a:pPr>
            <a:endParaRPr lang="en-US" dirty="0" smtClean="0"/>
          </a:p>
          <a:p>
            <a:pPr>
              <a:defRPr/>
            </a:pPr>
            <a:r>
              <a:rPr lang="en-US" dirty="0" smtClean="0"/>
              <a:t>Fractional Multinomial </a:t>
            </a:r>
            <a:r>
              <a:rPr lang="en-US" dirty="0" err="1" smtClean="0"/>
              <a:t>Logit</a:t>
            </a:r>
            <a:r>
              <a:rPr lang="en-US" dirty="0" smtClean="0"/>
              <a:t> estimation with</a:t>
            </a:r>
            <a:endParaRPr lang="en-US" dirty="0"/>
          </a:p>
        </p:txBody>
      </p:sp>
      <p:sp>
        <p:nvSpPr>
          <p:cNvPr id="3277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graphicFrame>
        <p:nvGraphicFramePr>
          <p:cNvPr id="32773" name="Object 1"/>
          <p:cNvGraphicFramePr>
            <a:graphicFrameLocks noChangeAspect="1"/>
          </p:cNvGraphicFramePr>
          <p:nvPr/>
        </p:nvGraphicFramePr>
        <p:xfrm>
          <a:off x="7924800" y="1295400"/>
          <a:ext cx="304800" cy="419100"/>
        </p:xfrm>
        <a:graphic>
          <a:graphicData uri="http://schemas.openxmlformats.org/presentationml/2006/ole">
            <mc:AlternateContent xmlns:mc="http://schemas.openxmlformats.org/markup-compatibility/2006">
              <mc:Choice xmlns:v="urn:schemas-microsoft-com:vml" Requires="v">
                <p:oleObj spid="_x0000_s1032" name="Equation" r:id="rId3" imgW="127000" imgH="190500" progId="Equation.DSMT4">
                  <p:embed/>
                </p:oleObj>
              </mc:Choice>
              <mc:Fallback>
                <p:oleObj name="Equation" r:id="rId3" imgW="127000" imgH="190500" progId="Equation.DSMT4">
                  <p:embed/>
                  <p:pic>
                    <p:nvPicPr>
                      <p:cNvPr id="32773"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295400"/>
                        <a:ext cx="30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graphicFrame>
        <p:nvGraphicFramePr>
          <p:cNvPr id="32775" name="Object 3"/>
          <p:cNvGraphicFramePr>
            <a:graphicFrameLocks noChangeAspect="1"/>
          </p:cNvGraphicFramePr>
          <p:nvPr/>
        </p:nvGraphicFramePr>
        <p:xfrm>
          <a:off x="2743200" y="1981200"/>
          <a:ext cx="1949450" cy="625475"/>
        </p:xfrm>
        <a:graphic>
          <a:graphicData uri="http://schemas.openxmlformats.org/presentationml/2006/ole">
            <mc:AlternateContent xmlns:mc="http://schemas.openxmlformats.org/markup-compatibility/2006">
              <mc:Choice xmlns:v="urn:schemas-microsoft-com:vml" Requires="v">
                <p:oleObj spid="_x0000_s1033" name="Equation" r:id="rId5" imgW="774028" imgH="241091" progId="Equation.DSMT4">
                  <p:embed/>
                </p:oleObj>
              </mc:Choice>
              <mc:Fallback>
                <p:oleObj name="Equation" r:id="rId5" imgW="774028" imgH="241091" progId="Equation.DSMT4">
                  <p:embed/>
                  <p:pic>
                    <p:nvPicPr>
                      <p:cNvPr id="3277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981200"/>
                        <a:ext cx="19494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6" name="Object 5"/>
          <p:cNvGraphicFramePr>
            <a:graphicFrameLocks noChangeAspect="1"/>
          </p:cNvGraphicFramePr>
          <p:nvPr/>
        </p:nvGraphicFramePr>
        <p:xfrm>
          <a:off x="5791200" y="2667000"/>
          <a:ext cx="304800" cy="419100"/>
        </p:xfrm>
        <a:graphic>
          <a:graphicData uri="http://schemas.openxmlformats.org/presentationml/2006/ole">
            <mc:AlternateContent xmlns:mc="http://schemas.openxmlformats.org/markup-compatibility/2006">
              <mc:Choice xmlns:v="urn:schemas-microsoft-com:vml" Requires="v">
                <p:oleObj spid="_x0000_s1034" name="Equation" r:id="rId7" imgW="127000" imgH="190500" progId="Equation.DSMT4">
                  <p:embed/>
                </p:oleObj>
              </mc:Choice>
              <mc:Fallback>
                <p:oleObj name="Equation" r:id="rId7" imgW="127000" imgH="190500" progId="Equation.DSMT4">
                  <p:embed/>
                  <p:pic>
                    <p:nvPicPr>
                      <p:cNvPr id="3277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667000"/>
                        <a:ext cx="30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graphicFrame>
        <p:nvGraphicFramePr>
          <p:cNvPr id="32778" name="Object 6"/>
          <p:cNvGraphicFramePr>
            <a:graphicFrameLocks noChangeAspect="1"/>
          </p:cNvGraphicFramePr>
          <p:nvPr/>
        </p:nvGraphicFramePr>
        <p:xfrm>
          <a:off x="2743200" y="3124200"/>
          <a:ext cx="2139950" cy="1135063"/>
        </p:xfrm>
        <a:graphic>
          <a:graphicData uri="http://schemas.openxmlformats.org/presentationml/2006/ole">
            <mc:AlternateContent xmlns:mc="http://schemas.openxmlformats.org/markup-compatibility/2006">
              <mc:Choice xmlns:v="urn:schemas-microsoft-com:vml" Requires="v">
                <p:oleObj spid="_x0000_s1035" name="Equation" r:id="rId8" imgW="990600" imgH="520700" progId="Equation.DSMT4">
                  <p:embed/>
                </p:oleObj>
              </mc:Choice>
              <mc:Fallback>
                <p:oleObj name="Equation" r:id="rId8" imgW="990600" imgH="520700" progId="Equation.DSMT4">
                  <p:embed/>
                  <p:pic>
                    <p:nvPicPr>
                      <p:cNvPr id="3277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3124200"/>
                        <a:ext cx="213995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graphicFrame>
        <p:nvGraphicFramePr>
          <p:cNvPr id="32780" name="Object 8"/>
          <p:cNvGraphicFramePr>
            <a:graphicFrameLocks noChangeAspect="1"/>
          </p:cNvGraphicFramePr>
          <p:nvPr/>
        </p:nvGraphicFramePr>
        <p:xfrm>
          <a:off x="5257800" y="3429000"/>
          <a:ext cx="1441450" cy="427038"/>
        </p:xfrm>
        <a:graphic>
          <a:graphicData uri="http://schemas.openxmlformats.org/presentationml/2006/ole">
            <mc:AlternateContent xmlns:mc="http://schemas.openxmlformats.org/markup-compatibility/2006">
              <mc:Choice xmlns:v="urn:schemas-microsoft-com:vml" Requires="v">
                <p:oleObj spid="_x0000_s1036" name="Equation" r:id="rId10" imgW="660113" imgH="203112" progId="Equation.DSMT4">
                  <p:embed/>
                </p:oleObj>
              </mc:Choice>
              <mc:Fallback>
                <p:oleObj name="Equation" r:id="rId10" imgW="660113" imgH="203112" progId="Equation.DSMT4">
                  <p:embed/>
                  <p:pic>
                    <p:nvPicPr>
                      <p:cNvPr id="3278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3429000"/>
                        <a:ext cx="1441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81"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graphicFrame>
        <p:nvGraphicFramePr>
          <p:cNvPr id="32782" name="Object 10"/>
          <p:cNvGraphicFramePr>
            <a:graphicFrameLocks noChangeAspect="1"/>
          </p:cNvGraphicFramePr>
          <p:nvPr/>
        </p:nvGraphicFramePr>
        <p:xfrm>
          <a:off x="3692525" y="5395913"/>
          <a:ext cx="879475" cy="669925"/>
        </p:xfrm>
        <a:graphic>
          <a:graphicData uri="http://schemas.openxmlformats.org/presentationml/2006/ole">
            <mc:AlternateContent xmlns:mc="http://schemas.openxmlformats.org/markup-compatibility/2006">
              <mc:Choice xmlns:v="urn:schemas-microsoft-com:vml" Requires="v">
                <p:oleObj spid="_x0000_s1037" name="Equation" r:id="rId12" imgW="571748" imgH="444693" progId="Equation.DSMT4">
                  <p:embed/>
                </p:oleObj>
              </mc:Choice>
              <mc:Fallback>
                <p:oleObj name="Equation" r:id="rId12" imgW="571748" imgH="444693" progId="Equation.DSMT4">
                  <p:embed/>
                  <p:pic>
                    <p:nvPicPr>
                      <p:cNvPr id="32782"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2525" y="5395913"/>
                        <a:ext cx="8794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83"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fld id="{69E1A088-A7D6-4510-AB6C-5BFEE33121D3}" type="slidenum">
              <a:rPr lang="en-US" altLang="en-US" sz="1400" b="0"/>
              <a:pPr eaLnBrk="1" hangingPunct="1"/>
              <a:t>43</a:t>
            </a:fld>
            <a:endParaRPr lang="en-US" altLang="en-US" sz="1400" b="0"/>
          </a:p>
        </p:txBody>
      </p:sp>
    </p:spTree>
    <p:extLst>
      <p:ext uri="{BB962C8B-B14F-4D97-AF65-F5344CB8AC3E}">
        <p14:creationId xmlns:p14="http://schemas.microsoft.com/office/powerpoint/2010/main" val="7565388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2"/>
          </p:nvPr>
        </p:nvSpPr>
        <p:spPr>
          <a:xfrm>
            <a:off x="6248400" y="1752600"/>
            <a:ext cx="2743200" cy="3886200"/>
          </a:xfrm>
        </p:spPr>
        <p:txBody>
          <a:bodyPr>
            <a:normAutofit fontScale="92500" lnSpcReduction="20000"/>
          </a:bodyPr>
          <a:lstStyle/>
          <a:p>
            <a:pPr>
              <a:spcBef>
                <a:spcPts val="1200"/>
              </a:spcBef>
              <a:spcAft>
                <a:spcPts val="1200"/>
              </a:spcAft>
              <a:defRPr/>
            </a:pPr>
            <a:r>
              <a:rPr lang="en-US" sz="3600" dirty="0" smtClean="0">
                <a:latin typeface="Calibri" pitchFamily="34" charset="0"/>
              </a:rPr>
              <a:t>Stocking rate,</a:t>
            </a:r>
          </a:p>
          <a:p>
            <a:pPr>
              <a:spcBef>
                <a:spcPts val="1200"/>
              </a:spcBef>
              <a:spcAft>
                <a:spcPts val="1200"/>
              </a:spcAft>
              <a:defRPr/>
            </a:pPr>
            <a:r>
              <a:rPr lang="en-US" sz="3600" dirty="0" smtClean="0">
                <a:latin typeface="Calibri" pitchFamily="34" charset="0"/>
              </a:rPr>
              <a:t>individual animal performance,</a:t>
            </a:r>
          </a:p>
          <a:p>
            <a:pPr>
              <a:spcBef>
                <a:spcPts val="1200"/>
              </a:spcBef>
              <a:spcAft>
                <a:spcPts val="1200"/>
              </a:spcAft>
              <a:defRPr/>
            </a:pPr>
            <a:r>
              <a:rPr lang="en-US" sz="3600" dirty="0" smtClean="0">
                <a:latin typeface="Calibri" pitchFamily="34" charset="0"/>
              </a:rPr>
              <a:t>gain per acre, </a:t>
            </a:r>
          </a:p>
          <a:p>
            <a:pPr>
              <a:spcBef>
                <a:spcPts val="1200"/>
              </a:spcBef>
              <a:spcAft>
                <a:spcPts val="1200"/>
              </a:spcAft>
              <a:defRPr/>
            </a:pPr>
            <a:r>
              <a:rPr lang="en-US" sz="3600" dirty="0" smtClean="0">
                <a:latin typeface="Calibri" pitchFamily="34" charset="0"/>
              </a:rPr>
              <a:t>and net return per acre.</a:t>
            </a:r>
            <a:endParaRPr lang="en-US" sz="3600" dirty="0">
              <a:latin typeface="Calibri" pitchFamily="34" charset="0"/>
            </a:endParaRPr>
          </a:p>
        </p:txBody>
      </p:sp>
      <p:pic>
        <p:nvPicPr>
          <p:cNvPr id="33795" name="Picture 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5486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4"/>
          <p:cNvSpPr txBox="1">
            <a:spLocks noChangeArrowheads="1"/>
          </p:cNvSpPr>
          <p:nvPr/>
        </p:nvSpPr>
        <p:spPr bwMode="auto">
          <a:xfrm>
            <a:off x="6172200" y="5878513"/>
            <a:ext cx="297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a:t>Source:  Redfearn and Bidwell </a:t>
            </a:r>
          </a:p>
        </p:txBody>
      </p:sp>
      <p:sp>
        <p:nvSpPr>
          <p:cNvPr id="33797"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fld id="{58BC7A79-7556-409D-AB3E-EC457B9A2871}" type="slidenum">
              <a:rPr lang="en-US" altLang="en-US" sz="1400" b="0"/>
              <a:pPr eaLnBrk="1" hangingPunct="1"/>
              <a:t>44</a:t>
            </a:fld>
            <a:endParaRPr lang="en-US" altLang="en-US" sz="1400" b="0"/>
          </a:p>
        </p:txBody>
      </p:sp>
    </p:spTree>
    <p:extLst>
      <p:ext uri="{BB962C8B-B14F-4D97-AF65-F5344CB8AC3E}">
        <p14:creationId xmlns:p14="http://schemas.microsoft.com/office/powerpoint/2010/main" val="9357159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Data</a:t>
            </a:r>
          </a:p>
        </p:txBody>
      </p:sp>
      <p:sp>
        <p:nvSpPr>
          <p:cNvPr id="3" name="Content Placeholder 2"/>
          <p:cNvSpPr>
            <a:spLocks noGrp="1"/>
          </p:cNvSpPr>
          <p:nvPr>
            <p:ph sz="quarter" idx="1"/>
          </p:nvPr>
        </p:nvSpPr>
        <p:spPr/>
        <p:txBody>
          <a:bodyPr>
            <a:normAutofit fontScale="92500" lnSpcReduction="10000"/>
          </a:bodyPr>
          <a:lstStyle/>
          <a:p>
            <a:pPr>
              <a:defRPr/>
            </a:pPr>
            <a:r>
              <a:rPr lang="en-US" dirty="0" smtClean="0"/>
              <a:t>District-level data for Census years of 1987, 1992, 1997, 2002 and 2007</a:t>
            </a:r>
          </a:p>
          <a:p>
            <a:pPr>
              <a:defRPr/>
            </a:pPr>
            <a:r>
              <a:rPr lang="en-US" dirty="0" smtClean="0"/>
              <a:t>Land use for crop and pasture plus total </a:t>
            </a:r>
            <a:r>
              <a:rPr lang="en-US" dirty="0" err="1" smtClean="0"/>
              <a:t>aniaml</a:t>
            </a:r>
            <a:r>
              <a:rPr lang="en-US" dirty="0" smtClean="0"/>
              <a:t> population from the Agriculture Census </a:t>
            </a:r>
          </a:p>
          <a:p>
            <a:pPr>
              <a:defRPr/>
            </a:pPr>
            <a:r>
              <a:rPr lang="en-US" dirty="0" smtClean="0"/>
              <a:t>Climate data on historic temperature, precipitation, drought, extreme heat waves, precipitation intensity and the temperature-humidity index (THI) from NOAA</a:t>
            </a:r>
          </a:p>
          <a:p>
            <a:pPr>
              <a:defRPr/>
            </a:pPr>
            <a:r>
              <a:rPr lang="en-US" dirty="0" smtClean="0"/>
              <a:t>Regional dummies and cattle stocking rate</a:t>
            </a:r>
            <a:endParaRPr lang="en-US" dirty="0"/>
          </a:p>
        </p:txBody>
      </p:sp>
      <p:sp>
        <p:nvSpPr>
          <p:cNvPr id="348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fld id="{25584B5B-543A-4186-91BF-816E3C47EEFD}" type="slidenum">
              <a:rPr lang="en-US" altLang="en-US" sz="1400" b="0"/>
              <a:pPr eaLnBrk="1" hangingPunct="1"/>
              <a:t>45</a:t>
            </a:fld>
            <a:endParaRPr lang="en-US" altLang="en-US" sz="1400" b="0"/>
          </a:p>
        </p:txBody>
      </p:sp>
    </p:spTree>
    <p:extLst>
      <p:ext uri="{BB962C8B-B14F-4D97-AF65-F5344CB8AC3E}">
        <p14:creationId xmlns:p14="http://schemas.microsoft.com/office/powerpoint/2010/main" val="25296354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a:defRPr/>
            </a:pPr>
            <a:r>
              <a:rPr lang="en-US" sz="3600" dirty="0">
                <a:latin typeface="+mj-lt"/>
              </a:rPr>
              <a:t>L</a:t>
            </a:r>
            <a:r>
              <a:rPr lang="en-US" sz="3600" dirty="0" smtClean="0">
                <a:latin typeface="+mj-lt"/>
              </a:rPr>
              <a:t>and </a:t>
            </a:r>
            <a:r>
              <a:rPr lang="en-US" sz="3600" dirty="0">
                <a:latin typeface="+mj-lt"/>
              </a:rPr>
              <a:t>use allocation and </a:t>
            </a:r>
            <a:r>
              <a:rPr lang="en-US" sz="3600" dirty="0" smtClean="0">
                <a:latin typeface="+mj-lt"/>
              </a:rPr>
              <a:t>climate</a:t>
            </a:r>
            <a:endParaRPr lang="en-US" sz="3600" dirty="0">
              <a:latin typeface="+mj-lt"/>
            </a:endParaRPr>
          </a:p>
        </p:txBody>
      </p:sp>
      <p:pic>
        <p:nvPicPr>
          <p:cNvPr id="35843" name="Picture 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819400"/>
            <a:ext cx="4648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371600"/>
            <a:ext cx="449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5"/>
          <p:cNvSpPr txBox="1">
            <a:spLocks noChangeArrowheads="1"/>
          </p:cNvSpPr>
          <p:nvPr/>
        </p:nvSpPr>
        <p:spPr bwMode="auto">
          <a:xfrm>
            <a:off x="685800" y="2362200"/>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2400"/>
              <a:t>Temperature and land use </a:t>
            </a:r>
          </a:p>
        </p:txBody>
      </p:sp>
      <p:sp>
        <p:nvSpPr>
          <p:cNvPr id="35846" name="TextBox 6"/>
          <p:cNvSpPr txBox="1">
            <a:spLocks noChangeArrowheads="1"/>
          </p:cNvSpPr>
          <p:nvPr/>
        </p:nvSpPr>
        <p:spPr bwMode="auto">
          <a:xfrm>
            <a:off x="5105400" y="4953000"/>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2400"/>
              <a:t>Precipitation and land use </a:t>
            </a:r>
          </a:p>
        </p:txBody>
      </p:sp>
      <p:sp>
        <p:nvSpPr>
          <p:cNvPr id="35847"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fld id="{19CB5C31-89DD-46DC-9942-6304678DAF36}" type="slidenum">
              <a:rPr lang="en-US" altLang="en-US" sz="1400" b="0"/>
              <a:pPr eaLnBrk="1" hangingPunct="1"/>
              <a:t>46</a:t>
            </a:fld>
            <a:endParaRPr lang="en-US" altLang="en-US" sz="1400" b="0"/>
          </a:p>
        </p:txBody>
      </p:sp>
    </p:spTree>
    <p:extLst>
      <p:ext uri="{BB962C8B-B14F-4D97-AF65-F5344CB8AC3E}">
        <p14:creationId xmlns:p14="http://schemas.microsoft.com/office/powerpoint/2010/main" val="18392179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p:cNvSpPr>
            <a:spLocks noGrp="1"/>
          </p:cNvSpPr>
          <p:nvPr>
            <p:ph type="title"/>
          </p:nvPr>
        </p:nvSpPr>
        <p:spPr>
          <a:xfrm>
            <a:off x="457200" y="152400"/>
            <a:ext cx="8686800" cy="990600"/>
          </a:xfrm>
        </p:spPr>
        <p:txBody>
          <a:bodyPr/>
          <a:lstStyle/>
          <a:p>
            <a:r>
              <a:rPr lang="en-US" altLang="en-US" sz="4000" smtClean="0"/>
              <a:t>Projections under climate change</a:t>
            </a:r>
          </a:p>
        </p:txBody>
      </p:sp>
      <p:sp>
        <p:nvSpPr>
          <p:cNvPr id="7" name="Content Placeholder 6"/>
          <p:cNvSpPr>
            <a:spLocks noGrp="1"/>
          </p:cNvSpPr>
          <p:nvPr>
            <p:ph sz="quarter" idx="1"/>
          </p:nvPr>
        </p:nvSpPr>
        <p:spPr/>
        <p:txBody>
          <a:bodyPr>
            <a:normAutofit lnSpcReduction="10000"/>
          </a:bodyPr>
          <a:lstStyle/>
          <a:p>
            <a:pPr>
              <a:defRPr/>
            </a:pPr>
            <a:r>
              <a:rPr lang="en-US" sz="3600" dirty="0" smtClean="0"/>
              <a:t>The third version of Hadley Center Coupled Model (HadCM3);</a:t>
            </a:r>
          </a:p>
          <a:p>
            <a:pPr>
              <a:defRPr/>
            </a:pPr>
            <a:r>
              <a:rPr lang="en-US" sz="3600" dirty="0" smtClean="0"/>
              <a:t>Changes of temperature and precipitation for the years 2010-2039, 2040-2069 and 2070-2099;</a:t>
            </a:r>
          </a:p>
          <a:p>
            <a:pPr>
              <a:defRPr/>
            </a:pPr>
            <a:r>
              <a:rPr lang="en-US" sz="3600" dirty="0" smtClean="0"/>
              <a:t>Three emission SRES scenarios: B1,A1B, A2</a:t>
            </a:r>
          </a:p>
          <a:p>
            <a:pPr>
              <a:defRPr/>
            </a:pPr>
            <a:r>
              <a:rPr lang="en-US" sz="3600" dirty="0" smtClean="0"/>
              <a:t>Holding other variables at mean.</a:t>
            </a:r>
            <a:endParaRPr lang="en-US" sz="3600" dirty="0"/>
          </a:p>
        </p:txBody>
      </p:sp>
      <p:sp>
        <p:nvSpPr>
          <p:cNvPr id="36868"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fld id="{92073094-C4AC-438E-B3C6-D3C085223913}" type="slidenum">
              <a:rPr lang="en-US" altLang="en-US" sz="1400" b="0"/>
              <a:pPr eaLnBrk="1" hangingPunct="1"/>
              <a:t>47</a:t>
            </a:fld>
            <a:endParaRPr lang="en-US" altLang="en-US" sz="1400" b="0"/>
          </a:p>
        </p:txBody>
      </p:sp>
    </p:spTree>
    <p:extLst>
      <p:ext uri="{BB962C8B-B14F-4D97-AF65-F5344CB8AC3E}">
        <p14:creationId xmlns:p14="http://schemas.microsoft.com/office/powerpoint/2010/main" val="37723757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5125"/>
            <a:ext cx="7772400" cy="1143000"/>
          </a:xfrm>
        </p:spPr>
        <p:txBody>
          <a:bodyPr>
            <a:normAutofit fontScale="90000"/>
          </a:bodyPr>
          <a:lstStyle/>
          <a:p>
            <a:pPr>
              <a:defRPr/>
            </a:pPr>
            <a:r>
              <a:rPr lang="en-US" dirty="0" smtClean="0"/>
              <a:t>Projections under climate change</a:t>
            </a:r>
            <a:br>
              <a:rPr lang="en-US" dirty="0" smtClean="0"/>
            </a:br>
            <a:endParaRPr lang="en-US" dirty="0">
              <a:solidFill>
                <a:srgbClr val="FF0000"/>
              </a:solidFill>
            </a:endParaRPr>
          </a:p>
        </p:txBody>
      </p:sp>
      <p:sp>
        <p:nvSpPr>
          <p:cNvPr id="37891" name="Content Placeholder 2"/>
          <p:cNvSpPr>
            <a:spLocks noGrp="1"/>
          </p:cNvSpPr>
          <p:nvPr>
            <p:ph sz="quarter" idx="1"/>
          </p:nvPr>
        </p:nvSpPr>
        <p:spPr/>
        <p:txBody>
          <a:bodyPr/>
          <a:lstStyle/>
          <a:p>
            <a:endParaRPr lang="en-US" altLang="en-US" smtClean="0"/>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71563"/>
            <a:ext cx="8305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fld id="{C6D42E6B-1A3B-4F94-B0EC-4EF28FC40953}" type="slidenum">
              <a:rPr lang="en-US" altLang="en-US" sz="1400" b="0"/>
              <a:pPr eaLnBrk="1" hangingPunct="1"/>
              <a:t>48</a:t>
            </a:fld>
            <a:endParaRPr lang="en-US" altLang="en-US" sz="1400" b="0"/>
          </a:p>
        </p:txBody>
      </p:sp>
    </p:spTree>
    <p:extLst>
      <p:ext uri="{BB962C8B-B14F-4D97-AF65-F5344CB8AC3E}">
        <p14:creationId xmlns:p14="http://schemas.microsoft.com/office/powerpoint/2010/main" val="34755958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800100" y="183578"/>
            <a:ext cx="8153400" cy="1143000"/>
          </a:xfrm>
        </p:spPr>
        <p:txBody>
          <a:bodyPr/>
          <a:lstStyle/>
          <a:p>
            <a:r>
              <a:rPr lang="en-US" altLang="en-US" sz="3200" dirty="0" smtClean="0"/>
              <a:t>Changes of the probability of land allocation across regions under climate change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fld id="{3727123A-5409-4759-B3C3-829DA5F5B485}" type="slidenum">
              <a:rPr lang="en-US" altLang="en-US" sz="1400" b="0"/>
              <a:pPr eaLnBrk="1" hangingPunct="1"/>
              <a:t>49</a:t>
            </a:fld>
            <a:endParaRPr lang="en-US" altLang="en-US" sz="1400" b="0"/>
          </a:p>
        </p:txBody>
      </p:sp>
      <p:pic>
        <p:nvPicPr>
          <p:cNvPr id="38916" name="Picture 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3300" y="1181100"/>
            <a:ext cx="52959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738" y="3581400"/>
            <a:ext cx="53260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Box 7"/>
          <p:cNvSpPr txBox="1">
            <a:spLocks noChangeArrowheads="1"/>
          </p:cNvSpPr>
          <p:nvPr/>
        </p:nvSpPr>
        <p:spPr bwMode="auto">
          <a:xfrm>
            <a:off x="762000" y="3043238"/>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2400"/>
              <a:t>Under B1 Scenario</a:t>
            </a:r>
          </a:p>
        </p:txBody>
      </p:sp>
      <p:sp>
        <p:nvSpPr>
          <p:cNvPr id="38919" name="TextBox 9"/>
          <p:cNvSpPr txBox="1">
            <a:spLocks noChangeArrowheads="1"/>
          </p:cNvSpPr>
          <p:nvPr/>
        </p:nvSpPr>
        <p:spPr bwMode="auto">
          <a:xfrm>
            <a:off x="5791200" y="4491038"/>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2400"/>
              <a:t>Under A1 Scenario</a:t>
            </a:r>
          </a:p>
        </p:txBody>
      </p:sp>
      <p:sp>
        <p:nvSpPr>
          <p:cNvPr id="38920" name="TextBox 10"/>
          <p:cNvSpPr txBox="1">
            <a:spLocks noChangeArrowheads="1"/>
          </p:cNvSpPr>
          <p:nvPr/>
        </p:nvSpPr>
        <p:spPr bwMode="auto">
          <a:xfrm>
            <a:off x="1447800" y="44958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a:t>crop</a:t>
            </a:r>
          </a:p>
        </p:txBody>
      </p:sp>
      <p:sp>
        <p:nvSpPr>
          <p:cNvPr id="38921" name="TextBox 11"/>
          <p:cNvSpPr txBox="1">
            <a:spLocks noChangeArrowheads="1"/>
          </p:cNvSpPr>
          <p:nvPr/>
        </p:nvSpPr>
        <p:spPr bwMode="auto">
          <a:xfrm>
            <a:off x="3962400" y="35925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a:t>pasture</a:t>
            </a:r>
          </a:p>
        </p:txBody>
      </p:sp>
      <p:sp>
        <p:nvSpPr>
          <p:cNvPr id="38922" name="TextBox 12"/>
          <p:cNvSpPr txBox="1">
            <a:spLocks noChangeArrowheads="1"/>
          </p:cNvSpPr>
          <p:nvPr/>
        </p:nvSpPr>
        <p:spPr bwMode="auto">
          <a:xfrm>
            <a:off x="4876800" y="22860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a:t>crop</a:t>
            </a:r>
          </a:p>
        </p:txBody>
      </p:sp>
      <p:sp>
        <p:nvSpPr>
          <p:cNvPr id="38923" name="TextBox 13"/>
          <p:cNvSpPr txBox="1">
            <a:spLocks noChangeArrowheads="1"/>
          </p:cNvSpPr>
          <p:nvPr/>
        </p:nvSpPr>
        <p:spPr bwMode="auto">
          <a:xfrm>
            <a:off x="7162800" y="11430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a:t>pasture</a:t>
            </a:r>
          </a:p>
        </p:txBody>
      </p:sp>
    </p:spTree>
    <p:extLst>
      <p:ext uri="{BB962C8B-B14F-4D97-AF65-F5344CB8AC3E}">
        <p14:creationId xmlns:p14="http://schemas.microsoft.com/office/powerpoint/2010/main" val="3876579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175"/>
            <a:ext cx="9144000" cy="825500"/>
          </a:xfrm>
        </p:spPr>
        <p:txBody>
          <a:bodyPr/>
          <a:lstStyle/>
          <a:p>
            <a:pPr eaLnBrk="1" hangingPunct="1">
              <a:defRPr/>
            </a:pPr>
            <a:r>
              <a:rPr lang="en-US" sz="2800" b="1" kern="1200" dirty="0" smtClean="0">
                <a:solidFill>
                  <a:schemeClr val="accent2"/>
                </a:solidFill>
                <a:latin typeface="Times New Roman" pitchFamily="18" charset="0"/>
                <a:ea typeface="+mn-ea"/>
                <a:cs typeface="Times New Roman" pitchFamily="18" charset="0"/>
              </a:rPr>
              <a:t>Why Adapt - Inevitability </a:t>
            </a:r>
          </a:p>
        </p:txBody>
      </p:sp>
      <p:sp>
        <p:nvSpPr>
          <p:cNvPr id="6147" name="Rectangle 3"/>
          <p:cNvSpPr>
            <a:spLocks noChangeArrowheads="1"/>
          </p:cNvSpPr>
          <p:nvPr/>
        </p:nvSpPr>
        <p:spPr bwMode="auto">
          <a:xfrm>
            <a:off x="-3254375" y="10820400"/>
            <a:ext cx="184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100">
                <a:cs typeface="Times New Roman" pitchFamily="18" charset="0"/>
              </a:rPr>
              <a:t/>
            </a:r>
            <a:br>
              <a:rPr lang="en-US" altLang="en-US" sz="1100">
                <a:cs typeface="Times New Roman" pitchFamily="18" charset="0"/>
              </a:rPr>
            </a:br>
            <a:endParaRPr lang="en-US" altLang="en-US" sz="1800">
              <a:cs typeface="Times New Roman" pitchFamily="18" charset="0"/>
            </a:endParaRPr>
          </a:p>
        </p:txBody>
      </p:sp>
      <p:sp>
        <p:nvSpPr>
          <p:cNvPr id="6148" name="Rectangle 4"/>
          <p:cNvSpPr>
            <a:spLocks noChangeArrowheads="1"/>
          </p:cNvSpPr>
          <p:nvPr/>
        </p:nvSpPr>
        <p:spPr bwMode="auto">
          <a:xfrm>
            <a:off x="-3254375" y="11220450"/>
            <a:ext cx="184150" cy="460375"/>
          </a:xfrm>
          <a:prstGeom prst="rect">
            <a:avLst/>
          </a:prstGeom>
          <a:solidFill>
            <a:srgbClr val="000000"/>
          </a:solidFill>
          <a:ln w="9525">
            <a:solidFill>
              <a:schemeClr val="tx1"/>
            </a:solidFill>
            <a:miter lim="800000"/>
            <a:headEnd/>
            <a:tailEnd/>
          </a:ln>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cs typeface="Times New Roman" pitchFamily="18" charset="0"/>
            </a:endParaRPr>
          </a:p>
        </p:txBody>
      </p:sp>
      <p:sp>
        <p:nvSpPr>
          <p:cNvPr id="6149" name="Rectangle 5"/>
          <p:cNvSpPr>
            <a:spLocks noChangeArrowheads="1"/>
          </p:cNvSpPr>
          <p:nvPr/>
        </p:nvSpPr>
        <p:spPr bwMode="auto">
          <a:xfrm>
            <a:off x="-3254375" y="11455400"/>
            <a:ext cx="156543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tabLst>
                <a:tab pos="3432175" algn="l"/>
              </a:tabLst>
              <a:defRPr sz="3200">
                <a:solidFill>
                  <a:schemeClr val="tx1"/>
                </a:solidFill>
                <a:latin typeface="Arial" charset="0"/>
                <a:cs typeface="Arial" charset="0"/>
              </a:defRPr>
            </a:lvl1pPr>
            <a:lvl2pPr marL="742950" indent="-285750" eaLnBrk="0" hangingPunct="0">
              <a:spcBef>
                <a:spcPct val="20000"/>
              </a:spcBef>
              <a:buChar char="–"/>
              <a:tabLst>
                <a:tab pos="3432175" algn="l"/>
              </a:tabLst>
              <a:defRPr sz="2800">
                <a:solidFill>
                  <a:schemeClr val="tx1"/>
                </a:solidFill>
                <a:latin typeface="Arial" charset="0"/>
                <a:cs typeface="Arial" charset="0"/>
              </a:defRPr>
            </a:lvl2pPr>
            <a:lvl3pPr marL="1143000" indent="-228600" eaLnBrk="0" hangingPunct="0">
              <a:spcBef>
                <a:spcPct val="20000"/>
              </a:spcBef>
              <a:buChar char="•"/>
              <a:tabLst>
                <a:tab pos="3432175" algn="l"/>
              </a:tabLst>
              <a:defRPr sz="2400">
                <a:solidFill>
                  <a:schemeClr val="tx1"/>
                </a:solidFill>
                <a:latin typeface="Arial" charset="0"/>
                <a:cs typeface="Arial" charset="0"/>
              </a:defRPr>
            </a:lvl3pPr>
            <a:lvl4pPr marL="1600200" indent="-228600" eaLnBrk="0" hangingPunct="0">
              <a:spcBef>
                <a:spcPct val="20000"/>
              </a:spcBef>
              <a:buChar char="–"/>
              <a:tabLst>
                <a:tab pos="3432175" algn="l"/>
              </a:tabLst>
              <a:defRPr sz="2000">
                <a:solidFill>
                  <a:schemeClr val="tx1"/>
                </a:solidFill>
                <a:latin typeface="Arial" charset="0"/>
                <a:cs typeface="Arial" charset="0"/>
              </a:defRPr>
            </a:lvl4pPr>
            <a:lvl5pPr marL="2057400" indent="-228600" eaLnBrk="0" hangingPunct="0">
              <a:spcBef>
                <a:spcPct val="20000"/>
              </a:spcBef>
              <a:buChar char="»"/>
              <a:tabLst>
                <a:tab pos="3432175" algn="l"/>
              </a:tabLst>
              <a:defRPr sz="2000">
                <a:solidFill>
                  <a:schemeClr val="tx1"/>
                </a:solidFill>
                <a:latin typeface="Arial" charset="0"/>
                <a:cs typeface="Arial" charset="0"/>
              </a:defRPr>
            </a:lvl5pPr>
            <a:lvl6pPr marL="2514600" indent="-228600" eaLnBrk="0" fontAlgn="base" hangingPunct="0">
              <a:spcBef>
                <a:spcPct val="20000"/>
              </a:spcBef>
              <a:spcAft>
                <a:spcPct val="0"/>
              </a:spcAft>
              <a:buChar char="»"/>
              <a:tabLst>
                <a:tab pos="3432175" algn="l"/>
              </a:tabLst>
              <a:defRPr sz="2000">
                <a:solidFill>
                  <a:schemeClr val="tx1"/>
                </a:solidFill>
                <a:latin typeface="Arial" charset="0"/>
                <a:cs typeface="Arial" charset="0"/>
              </a:defRPr>
            </a:lvl6pPr>
            <a:lvl7pPr marL="2971800" indent="-228600" eaLnBrk="0" fontAlgn="base" hangingPunct="0">
              <a:spcBef>
                <a:spcPct val="20000"/>
              </a:spcBef>
              <a:spcAft>
                <a:spcPct val="0"/>
              </a:spcAft>
              <a:buChar char="»"/>
              <a:tabLst>
                <a:tab pos="3432175" algn="l"/>
              </a:tabLst>
              <a:defRPr sz="2000">
                <a:solidFill>
                  <a:schemeClr val="tx1"/>
                </a:solidFill>
                <a:latin typeface="Arial" charset="0"/>
                <a:cs typeface="Arial" charset="0"/>
              </a:defRPr>
            </a:lvl7pPr>
            <a:lvl8pPr marL="3429000" indent="-228600" eaLnBrk="0" fontAlgn="base" hangingPunct="0">
              <a:spcBef>
                <a:spcPct val="20000"/>
              </a:spcBef>
              <a:spcAft>
                <a:spcPct val="0"/>
              </a:spcAft>
              <a:buChar char="»"/>
              <a:tabLst>
                <a:tab pos="3432175" algn="l"/>
              </a:tabLst>
              <a:defRPr sz="2000">
                <a:solidFill>
                  <a:schemeClr val="tx1"/>
                </a:solidFill>
                <a:latin typeface="Arial" charset="0"/>
                <a:cs typeface="Arial" charset="0"/>
              </a:defRPr>
            </a:lvl8pPr>
            <a:lvl9pPr marL="3886200" indent="-228600" eaLnBrk="0" fontAlgn="base" hangingPunct="0">
              <a:spcBef>
                <a:spcPct val="20000"/>
              </a:spcBef>
              <a:spcAft>
                <a:spcPct val="0"/>
              </a:spcAft>
              <a:buChar char="»"/>
              <a:tabLst>
                <a:tab pos="3432175" algn="l"/>
              </a:tabLst>
              <a:defRPr sz="2000">
                <a:solidFill>
                  <a:schemeClr val="tx1"/>
                </a:solidFill>
                <a:latin typeface="Arial" charset="0"/>
                <a:cs typeface="Arial" charset="0"/>
              </a:defRPr>
            </a:lvl9pPr>
          </a:lstStyle>
          <a:p>
            <a:pPr>
              <a:spcBef>
                <a:spcPct val="0"/>
              </a:spcBef>
              <a:buFontTx/>
              <a:buNone/>
            </a:pPr>
            <a:r>
              <a:rPr lang="en-GB" altLang="ja-JP" sz="900">
                <a:ea typeface="MS PGothic" pitchFamily="34" charset="-128"/>
                <a:cs typeface="Times New Roman" pitchFamily="18" charset="0"/>
              </a:rPr>
              <a:t>[1]</a:t>
            </a:r>
            <a:r>
              <a:rPr lang="en-GB" altLang="ja-JP" sz="1000">
                <a:ea typeface="MS PGothic" pitchFamily="34" charset="-128"/>
                <a:cs typeface="Times New Roman" pitchFamily="18" charset="0"/>
              </a:rPr>
              <a:t> The best estimate of climate sensitivity is 3ºC [WG 1 SPM].</a:t>
            </a:r>
            <a:endParaRPr lang="en-US" altLang="ja-JP" sz="1100">
              <a:ea typeface="MS PGothic" pitchFamily="34" charset="-128"/>
              <a:cs typeface="Times New Roman" pitchFamily="18" charset="0"/>
            </a:endParaRPr>
          </a:p>
          <a:p>
            <a:pPr>
              <a:spcBef>
                <a:spcPct val="0"/>
              </a:spcBef>
              <a:buFontTx/>
              <a:buNone/>
            </a:pPr>
            <a:r>
              <a:rPr lang="en-GB" altLang="ja-JP" sz="1000">
                <a:ea typeface="MS PGothic" pitchFamily="34" charset="-128"/>
                <a:cs typeface="Times New Roman" pitchFamily="18" charset="0"/>
              </a:rPr>
              <a:t>[2] Note that global mean temperature at equilibrium is different from expected global mean temperature at the time of stabilization of GHG concentrations due to the inertia of the climate system. For the majority of scenarios assessed, stabilisation of GHG concentrations occurs between 2100 and 2150.</a:t>
            </a:r>
            <a:endParaRPr lang="en-US" altLang="ja-JP" sz="1100">
              <a:ea typeface="MS PGothic" pitchFamily="34" charset="-128"/>
              <a:cs typeface="Times New Roman" pitchFamily="18" charset="0"/>
            </a:endParaRPr>
          </a:p>
          <a:p>
            <a:pPr>
              <a:spcBef>
                <a:spcPct val="0"/>
              </a:spcBef>
              <a:buFontTx/>
              <a:buNone/>
            </a:pPr>
            <a:r>
              <a:rPr lang="en-GB" altLang="ja-JP" sz="1000">
                <a:ea typeface="MS PGothic" pitchFamily="34" charset="-128"/>
                <a:cs typeface="Times New Roman" pitchFamily="18" charset="0"/>
              </a:rPr>
              <a:t>[3] Ranges correspond to the 15</a:t>
            </a:r>
            <a:r>
              <a:rPr lang="en-GB" altLang="ja-JP" sz="1000" baseline="30000">
                <a:ea typeface="MS PGothic" pitchFamily="34" charset="-128"/>
                <a:cs typeface="Times New Roman" pitchFamily="18" charset="0"/>
              </a:rPr>
              <a:t>th</a:t>
            </a:r>
            <a:r>
              <a:rPr lang="en-GB" altLang="ja-JP" sz="1000">
                <a:ea typeface="MS PGothic" pitchFamily="34" charset="-128"/>
                <a:cs typeface="Times New Roman" pitchFamily="18" charset="0"/>
              </a:rPr>
              <a:t> to 85</a:t>
            </a:r>
            <a:r>
              <a:rPr lang="en-GB" altLang="ja-JP" sz="1000" baseline="30000">
                <a:ea typeface="MS PGothic" pitchFamily="34" charset="-128"/>
                <a:cs typeface="Times New Roman" pitchFamily="18" charset="0"/>
              </a:rPr>
              <a:t>th</a:t>
            </a:r>
            <a:r>
              <a:rPr lang="en-GB" altLang="ja-JP" sz="1000">
                <a:ea typeface="MS PGothic" pitchFamily="34" charset="-128"/>
                <a:cs typeface="Times New Roman" pitchFamily="18" charset="0"/>
              </a:rPr>
              <a:t> percentile of the post-TAR scenario distribution. CO</a:t>
            </a:r>
            <a:r>
              <a:rPr lang="en-GB" altLang="ja-JP" sz="1000" baseline="-30000">
                <a:ea typeface="MS PGothic" pitchFamily="34" charset="-128"/>
                <a:cs typeface="Times New Roman" pitchFamily="18" charset="0"/>
              </a:rPr>
              <a:t>2</a:t>
            </a:r>
            <a:r>
              <a:rPr lang="en-GB" altLang="ja-JP" sz="1000">
                <a:ea typeface="MS PGothic" pitchFamily="34" charset="-128"/>
                <a:cs typeface="Times New Roman" pitchFamily="18" charset="0"/>
              </a:rPr>
              <a:t> emissions are shown so multi-gas scenarios can be compared with CO</a:t>
            </a:r>
            <a:r>
              <a:rPr lang="en-GB" altLang="ja-JP" sz="1000" baseline="-30000">
                <a:ea typeface="MS PGothic" pitchFamily="34" charset="-128"/>
                <a:cs typeface="Times New Roman" pitchFamily="18" charset="0"/>
              </a:rPr>
              <a:t>2</a:t>
            </a:r>
            <a:r>
              <a:rPr lang="en-GB" altLang="ja-JP" sz="1000">
                <a:ea typeface="MS PGothic" pitchFamily="34" charset="-128"/>
                <a:cs typeface="Times New Roman" pitchFamily="18" charset="0"/>
              </a:rPr>
              <a:t>-only scenarios.</a:t>
            </a:r>
            <a:endParaRPr lang="en-US" altLang="ja-JP" sz="1100">
              <a:ea typeface="MS PGothic" pitchFamily="34" charset="-128"/>
              <a:cs typeface="Times New Roman" pitchFamily="18" charset="0"/>
            </a:endParaRPr>
          </a:p>
          <a:p>
            <a:pPr>
              <a:spcBef>
                <a:spcPct val="0"/>
              </a:spcBef>
              <a:buFontTx/>
              <a:buNone/>
            </a:pPr>
            <a:endParaRPr lang="en-US" altLang="ja-JP" sz="1800">
              <a:ea typeface="MS PGothic" pitchFamily="34" charset="-128"/>
              <a:cs typeface="Times New Roman" pitchFamily="18" charset="0"/>
            </a:endParaRPr>
          </a:p>
        </p:txBody>
      </p:sp>
      <p:graphicFrame>
        <p:nvGraphicFramePr>
          <p:cNvPr id="322566" name="Group 6"/>
          <p:cNvGraphicFramePr>
            <a:graphicFrameLocks noGrp="1"/>
          </p:cNvGraphicFramePr>
          <p:nvPr>
            <p:ph idx="1"/>
          </p:nvPr>
        </p:nvGraphicFramePr>
        <p:xfrm>
          <a:off x="320675" y="1295400"/>
          <a:ext cx="8747125" cy="4724401"/>
        </p:xfrm>
        <a:graphic>
          <a:graphicData uri="http://schemas.openxmlformats.org/drawingml/2006/table">
            <a:tbl>
              <a:tblPr/>
              <a:tblGrid>
                <a:gridCol w="1584416">
                  <a:extLst>
                    <a:ext uri="{9D8B030D-6E8A-4147-A177-3AD203B41FA5}">
                      <a16:colId xmlns:a16="http://schemas.microsoft.com/office/drawing/2014/main" val="20000"/>
                    </a:ext>
                  </a:extLst>
                </a:gridCol>
                <a:gridCol w="1899280">
                  <a:extLst>
                    <a:ext uri="{9D8B030D-6E8A-4147-A177-3AD203B41FA5}">
                      <a16:colId xmlns:a16="http://schemas.microsoft.com/office/drawing/2014/main" val="20001"/>
                    </a:ext>
                  </a:extLst>
                </a:gridCol>
                <a:gridCol w="1584417">
                  <a:extLst>
                    <a:ext uri="{9D8B030D-6E8A-4147-A177-3AD203B41FA5}">
                      <a16:colId xmlns:a16="http://schemas.microsoft.com/office/drawing/2014/main" val="20002"/>
                    </a:ext>
                  </a:extLst>
                </a:gridCol>
                <a:gridCol w="1587784">
                  <a:extLst>
                    <a:ext uri="{9D8B030D-6E8A-4147-A177-3AD203B41FA5}">
                      <a16:colId xmlns:a16="http://schemas.microsoft.com/office/drawing/2014/main" val="20003"/>
                    </a:ext>
                  </a:extLst>
                </a:gridCol>
                <a:gridCol w="2091228">
                  <a:extLst>
                    <a:ext uri="{9D8B030D-6E8A-4147-A177-3AD203B41FA5}">
                      <a16:colId xmlns:a16="http://schemas.microsoft.com/office/drawing/2014/main" val="20004"/>
                    </a:ext>
                  </a:extLst>
                </a:gridCol>
              </a:tblGrid>
              <a:tr h="157002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Lst>
                      </a:pPr>
                      <a:r>
                        <a:rPr kumimoji="0" lang="en-GB" altLang="ja-JP" sz="1800" b="1" i="0" u="none" strike="noStrike" cap="none" normalizeH="0" baseline="0" dirty="0" smtClean="0">
                          <a:ln>
                            <a:noFill/>
                          </a:ln>
                          <a:solidFill>
                            <a:schemeClr val="tx1"/>
                          </a:solidFill>
                          <a:effectLst/>
                          <a:latin typeface="Times New Roman" pitchFamily="18" charset="0"/>
                          <a:ea typeface="ＭＳ Ｐゴシック" charset="-128"/>
                        </a:rPr>
                        <a:t>Stabilization</a:t>
                      </a:r>
                    </a:p>
                    <a:p>
                      <a:pPr marL="342900" marR="0" lvl="0" indent="-342900" algn="ctr" defTabSz="914400" rtl="0" eaLnBrk="1" fontAlgn="base" latinLnBrk="0" hangingPunct="1">
                        <a:lnSpc>
                          <a:spcPct val="100000"/>
                        </a:lnSpc>
                        <a:spcBef>
                          <a:spcPct val="0"/>
                        </a:spcBef>
                        <a:spcAft>
                          <a:spcPct val="0"/>
                        </a:spcAft>
                        <a:buClrTx/>
                        <a:buSzTx/>
                        <a:buFontTx/>
                        <a:buNone/>
                        <a:tabLst>
                          <a:tab pos="180975" algn="l"/>
                        </a:tabLst>
                      </a:pPr>
                      <a:r>
                        <a:rPr kumimoji="0" lang="en-GB" altLang="ja-JP" sz="1800" b="1" i="0" u="none" strike="noStrike" cap="none" normalizeH="0" baseline="0" dirty="0" smtClean="0">
                          <a:ln>
                            <a:noFill/>
                          </a:ln>
                          <a:solidFill>
                            <a:schemeClr val="tx1"/>
                          </a:solidFill>
                          <a:effectLst/>
                          <a:latin typeface="Times New Roman" pitchFamily="18" charset="0"/>
                          <a:ea typeface="ＭＳ Ｐゴシック" charset="-128"/>
                        </a:rPr>
                        <a:t>level </a:t>
                      </a:r>
                    </a:p>
                    <a:p>
                      <a:pPr marL="342900" marR="0" lvl="0" indent="-342900" algn="ctr" defTabSz="914400" rtl="0" eaLnBrk="1" fontAlgn="base" latinLnBrk="0" hangingPunct="1">
                        <a:lnSpc>
                          <a:spcPct val="100000"/>
                        </a:lnSpc>
                        <a:spcBef>
                          <a:spcPct val="0"/>
                        </a:spcBef>
                        <a:spcAft>
                          <a:spcPct val="0"/>
                        </a:spcAft>
                        <a:buClrTx/>
                        <a:buSzTx/>
                        <a:buFontTx/>
                        <a:buNone/>
                        <a:tabLst>
                          <a:tab pos="180975" algn="l"/>
                        </a:tabLst>
                      </a:pPr>
                      <a:r>
                        <a:rPr kumimoji="0" lang="en-GB" altLang="ja-JP" sz="1800" b="1" i="0" u="none" strike="noStrike" cap="none" normalizeH="0" baseline="0" dirty="0" smtClean="0">
                          <a:ln>
                            <a:noFill/>
                          </a:ln>
                          <a:solidFill>
                            <a:schemeClr val="tx1"/>
                          </a:solidFill>
                          <a:effectLst/>
                          <a:latin typeface="Times New Roman" pitchFamily="18" charset="0"/>
                          <a:ea typeface="ＭＳ Ｐゴシック" charset="-128"/>
                        </a:rPr>
                        <a:t>(</a:t>
                      </a:r>
                      <a:r>
                        <a:rPr kumimoji="0" lang="en-GB" altLang="ja-JP" sz="1800" b="1" i="0" u="none" strike="noStrike" cap="none" normalizeH="0" baseline="0" dirty="0" err="1" smtClean="0">
                          <a:ln>
                            <a:noFill/>
                          </a:ln>
                          <a:solidFill>
                            <a:schemeClr val="tx1"/>
                          </a:solidFill>
                          <a:effectLst/>
                          <a:latin typeface="Times New Roman" pitchFamily="18" charset="0"/>
                          <a:ea typeface="ＭＳ Ｐゴシック" charset="-128"/>
                        </a:rPr>
                        <a:t>ppm</a:t>
                      </a:r>
                      <a:r>
                        <a:rPr kumimoji="0" lang="en-GB" altLang="ja-JP" sz="1800" b="1" i="0" u="none" strike="noStrike" cap="none" normalizeH="0" baseline="0" dirty="0" smtClean="0">
                          <a:ln>
                            <a:noFill/>
                          </a:ln>
                          <a:solidFill>
                            <a:schemeClr val="tx1"/>
                          </a:solidFill>
                          <a:effectLst/>
                          <a:latin typeface="Times New Roman" pitchFamily="18" charset="0"/>
                          <a:ea typeface="ＭＳ Ｐゴシック" charset="-128"/>
                        </a:rPr>
                        <a:t> </a:t>
                      </a:r>
                      <a:r>
                        <a:rPr kumimoji="0" lang="en-US" sz="1800" b="1" i="0" u="none" strike="noStrike" cap="none" normalizeH="0" baseline="0" dirty="0" smtClean="0">
                          <a:ln>
                            <a:noFill/>
                          </a:ln>
                          <a:solidFill>
                            <a:schemeClr val="tx1"/>
                          </a:solidFill>
                          <a:effectLst/>
                          <a:latin typeface="Times New Roman" pitchFamily="18" charset="0"/>
                        </a:rPr>
                        <a:t>CO</a:t>
                      </a:r>
                      <a:r>
                        <a:rPr kumimoji="0" lang="en-US" sz="1800" b="1" i="0" u="none" strike="noStrike" cap="none" normalizeH="0" baseline="-25000" dirty="0" smtClean="0">
                          <a:ln>
                            <a:noFill/>
                          </a:ln>
                          <a:solidFill>
                            <a:schemeClr val="tx1"/>
                          </a:solidFill>
                          <a:effectLst/>
                          <a:latin typeface="Times New Roman" pitchFamily="18" charset="0"/>
                        </a:rPr>
                        <a:t>2</a:t>
                      </a:r>
                      <a:r>
                        <a:rPr kumimoji="0" lang="en-US" sz="1800" b="1" i="0" u="none" strike="noStrike" cap="none" normalizeH="0" baseline="0" dirty="0" smtClean="0">
                          <a:ln>
                            <a:noFill/>
                          </a:ln>
                          <a:solidFill>
                            <a:schemeClr val="tx1"/>
                          </a:solidFill>
                          <a:effectLst/>
                          <a:latin typeface="Times New Roman" pitchFamily="18" charset="0"/>
                        </a:rPr>
                        <a:t>-eq)</a:t>
                      </a:r>
                      <a:endParaRPr kumimoji="0" lang="en-GB" altLang="ja-JP" sz="1800" b="1" i="0" u="none" strike="noStrike" cap="none" normalizeH="0" baseline="0" dirty="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US" altLang="ja-JP" sz="1800" b="1" i="0" u="none" strike="noStrike" kern="1200" cap="none" normalizeH="0" baseline="0" dirty="0" smtClean="0">
                          <a:ln>
                            <a:noFill/>
                          </a:ln>
                          <a:solidFill>
                            <a:schemeClr val="tx1"/>
                          </a:solidFill>
                          <a:effectLst/>
                          <a:latin typeface="Times New Roman" pitchFamily="18" charset="0"/>
                          <a:ea typeface="ＭＳ Ｐゴシック" charset="-128"/>
                          <a:cs typeface="+mn-cs"/>
                        </a:rPr>
                        <a:t>Global</a:t>
                      </a:r>
                      <a:r>
                        <a:rPr kumimoji="0" lang="en-US" sz="2000" b="1" i="0" u="none" strike="noStrike" cap="none" normalizeH="0" baseline="0" dirty="0" smtClean="0">
                          <a:ln>
                            <a:noFill/>
                          </a:ln>
                          <a:solidFill>
                            <a:schemeClr val="tx1"/>
                          </a:solidFill>
                          <a:effectLst/>
                          <a:latin typeface="Times New Roman" pitchFamily="18" charset="0"/>
                        </a:rPr>
                        <a:t> </a:t>
                      </a:r>
                      <a:r>
                        <a:rPr kumimoji="0" lang="en-US" altLang="ja-JP" sz="1800" b="1" i="0" u="none" strike="noStrike" kern="1200" cap="none" normalizeH="0" baseline="0" dirty="0" smtClean="0">
                          <a:ln>
                            <a:noFill/>
                          </a:ln>
                          <a:solidFill>
                            <a:schemeClr val="tx1"/>
                          </a:solidFill>
                          <a:effectLst/>
                          <a:latin typeface="Times New Roman" pitchFamily="18" charset="0"/>
                          <a:ea typeface="ＭＳ Ｐゴシック" charset="-128"/>
                          <a:cs typeface="+mn-cs"/>
                        </a:rPr>
                        <a:t>mean</a:t>
                      </a:r>
                      <a:r>
                        <a:rPr kumimoji="0" lang="en-US" sz="1800" b="1" i="0" u="none" strike="noStrike" cap="none" normalizeH="0" baseline="0" dirty="0" smtClean="0">
                          <a:ln>
                            <a:noFill/>
                          </a:ln>
                          <a:solidFill>
                            <a:schemeClr val="tx1"/>
                          </a:solidFill>
                          <a:effectLst/>
                          <a:latin typeface="Times New Roman" pitchFamily="18" charset="0"/>
                          <a:ea typeface="ＭＳ Ｐゴシック" charset="-128"/>
                        </a:rPr>
                        <a:t> temp. increase </a:t>
                      </a:r>
                    </a:p>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US" sz="1800" b="1" i="0" u="none" strike="noStrike" cap="none" normalizeH="0" baseline="0" dirty="0" smtClean="0">
                          <a:ln>
                            <a:noFill/>
                          </a:ln>
                          <a:solidFill>
                            <a:schemeClr val="tx1"/>
                          </a:solidFill>
                          <a:effectLst/>
                          <a:latin typeface="Times New Roman" pitchFamily="18" charset="0"/>
                          <a:ea typeface="ＭＳ Ｐゴシック" charset="-128"/>
                        </a:rPr>
                        <a:t>at equilibrium</a:t>
                      </a:r>
                      <a:r>
                        <a:rPr kumimoji="0" lang="en-GB" sz="1800" b="1" i="0" u="none" strike="noStrike" cap="none" normalizeH="0" baseline="0" dirty="0" smtClean="0">
                          <a:ln>
                            <a:noFill/>
                          </a:ln>
                          <a:solidFill>
                            <a:schemeClr val="tx1"/>
                          </a:solidFill>
                          <a:effectLst/>
                          <a:latin typeface="Times New Roman" pitchFamily="18" charset="0"/>
                          <a:ea typeface="ＭＳ Ｐゴシック" charset="-128"/>
                        </a:rPr>
                        <a:t> (</a:t>
                      </a:r>
                      <a:r>
                        <a:rPr kumimoji="0" lang="en-GB" sz="1800" b="1" i="0" u="none" strike="noStrike" cap="none" normalizeH="0" baseline="0" dirty="0" smtClean="0">
                          <a:ln>
                            <a:noFill/>
                          </a:ln>
                          <a:solidFill>
                            <a:schemeClr val="tx1"/>
                          </a:solidFill>
                          <a:effectLst/>
                          <a:latin typeface="Times New Roman" pitchFamily="18" charset="0"/>
                          <a:ea typeface="ＭＳ Ｐゴシック" charset="-128"/>
                          <a:cs typeface="Times New Roman" pitchFamily="18" charset="0"/>
                        </a:rPr>
                        <a:t>ºC)</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800" b="1" i="0" u="none" strike="noStrike" cap="none" normalizeH="0" baseline="0" dirty="0" smtClean="0">
                          <a:ln>
                            <a:noFill/>
                          </a:ln>
                          <a:solidFill>
                            <a:schemeClr val="tx1"/>
                          </a:solidFill>
                          <a:effectLst/>
                          <a:latin typeface="Times New Roman" pitchFamily="18" charset="0"/>
                          <a:ea typeface="ＭＳ Ｐゴシック" charset="-128"/>
                          <a:cs typeface="Times New Roman" pitchFamily="18" charset="0"/>
                        </a:rPr>
                        <a:t>Year CO2 needs to peak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800" b="1" i="0" u="none" strike="noStrike" cap="none" normalizeH="0" baseline="0" smtClean="0">
                          <a:ln>
                            <a:noFill/>
                          </a:ln>
                          <a:solidFill>
                            <a:schemeClr val="tx1"/>
                          </a:solidFill>
                          <a:effectLst/>
                          <a:latin typeface="Times New Roman" pitchFamily="18" charset="0"/>
                          <a:ea typeface="ＭＳ Ｐゴシック" charset="-128"/>
                        </a:rPr>
                        <a:t>Year CO2 emissions back at 2000 level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1800" b="1" i="0" u="none" strike="noStrike" cap="none" normalizeH="0" baseline="0" dirty="0" smtClean="0">
                          <a:ln>
                            <a:noFill/>
                          </a:ln>
                          <a:solidFill>
                            <a:schemeClr val="tx1"/>
                          </a:solidFill>
                          <a:effectLst/>
                          <a:latin typeface="Times New Roman" pitchFamily="18" charset="0"/>
                          <a:ea typeface="ＭＳ Ｐゴシック" charset="-128"/>
                        </a:rPr>
                        <a:t>Reduction in 2050 CO2 emissions compared to 2000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5102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dirty="0" smtClean="0">
                          <a:ln>
                            <a:noFill/>
                          </a:ln>
                          <a:solidFill>
                            <a:schemeClr val="tx1"/>
                          </a:solidFill>
                          <a:effectLst/>
                          <a:latin typeface="Times New Roman" pitchFamily="18" charset="0"/>
                          <a:cs typeface="Times New Roman" pitchFamily="18" charset="0"/>
                        </a:rPr>
                        <a:t>445 – 490</a:t>
                      </a:r>
                      <a:endParaRPr kumimoji="0" lang="en-GB"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dirty="0" smtClean="0">
                          <a:ln>
                            <a:noFill/>
                          </a:ln>
                          <a:solidFill>
                            <a:srgbClr val="FF0000"/>
                          </a:solidFill>
                          <a:effectLst/>
                          <a:latin typeface="Times New Roman" pitchFamily="18" charset="0"/>
                          <a:cs typeface="Times New Roman" pitchFamily="18" charset="0"/>
                        </a:rPr>
                        <a:t>2.0 – 2.4</a:t>
                      </a:r>
                      <a:endParaRPr kumimoji="0" lang="en-GB" sz="2000" b="0"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dirty="0" smtClean="0">
                          <a:ln>
                            <a:noFill/>
                          </a:ln>
                          <a:solidFill>
                            <a:schemeClr val="tx1"/>
                          </a:solidFill>
                          <a:effectLst/>
                          <a:latin typeface="Times New Roman" pitchFamily="18" charset="0"/>
                          <a:cs typeface="Times New Roman" pitchFamily="18" charset="0"/>
                        </a:rPr>
                        <a:t>2000 - 2015</a:t>
                      </a:r>
                      <a:endParaRPr kumimoji="0" lang="en-GB"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dirty="0" smtClean="0">
                          <a:ln>
                            <a:noFill/>
                          </a:ln>
                          <a:solidFill>
                            <a:schemeClr val="tx1"/>
                          </a:solidFill>
                          <a:effectLst/>
                          <a:latin typeface="Times New Roman" pitchFamily="18" charset="0"/>
                        </a:rPr>
                        <a:t>2000- 2030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dirty="0" smtClean="0">
                          <a:ln>
                            <a:noFill/>
                          </a:ln>
                          <a:solidFill>
                            <a:schemeClr val="tx1"/>
                          </a:solidFill>
                          <a:effectLst/>
                          <a:latin typeface="Times New Roman" pitchFamily="18" charset="0"/>
                          <a:cs typeface="Times New Roman" pitchFamily="18" charset="0"/>
                        </a:rPr>
                        <a:t>-85 to -50</a:t>
                      </a:r>
                      <a:endParaRPr kumimoji="0" lang="en-GB"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5102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490 – 535</a:t>
                      </a: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2.4 – 2.8</a:t>
                      </a: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2000 - 2020</a:t>
                      </a: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smtClean="0">
                          <a:ln>
                            <a:noFill/>
                          </a:ln>
                          <a:solidFill>
                            <a:schemeClr val="tx1"/>
                          </a:solidFill>
                          <a:effectLst/>
                          <a:latin typeface="Times New Roman" pitchFamily="18" charset="0"/>
                        </a:rPr>
                        <a:t>2000- 2040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-60 to -30</a:t>
                      </a: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02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535 – 590</a:t>
                      </a: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2.8 – 3.2</a:t>
                      </a: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2010 - 2030</a:t>
                      </a: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smtClean="0">
                          <a:ln>
                            <a:noFill/>
                          </a:ln>
                          <a:solidFill>
                            <a:schemeClr val="tx1"/>
                          </a:solidFill>
                          <a:effectLst/>
                          <a:latin typeface="Times New Roman" pitchFamily="18" charset="0"/>
                        </a:rPr>
                        <a:t>2020- 2060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-30 to +5</a:t>
                      </a: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02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dirty="0" smtClean="0">
                          <a:ln>
                            <a:noFill/>
                          </a:ln>
                          <a:solidFill>
                            <a:schemeClr val="tx1"/>
                          </a:solidFill>
                          <a:effectLst/>
                          <a:latin typeface="Times New Roman" pitchFamily="18" charset="0"/>
                          <a:cs typeface="Times New Roman" pitchFamily="18" charset="0"/>
                        </a:rPr>
                        <a:t>590 – 710</a:t>
                      </a:r>
                      <a:endParaRPr kumimoji="0" lang="en-GB"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dirty="0" smtClean="0">
                          <a:ln>
                            <a:noFill/>
                          </a:ln>
                          <a:solidFill>
                            <a:srgbClr val="FF0000"/>
                          </a:solidFill>
                          <a:effectLst/>
                          <a:latin typeface="Times New Roman" pitchFamily="18" charset="0"/>
                          <a:cs typeface="Times New Roman" pitchFamily="18" charset="0"/>
                        </a:rPr>
                        <a:t>3.2 – 4.0</a:t>
                      </a:r>
                      <a:endParaRPr kumimoji="0" lang="en-GB" sz="2000" b="0"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dirty="0" smtClean="0">
                          <a:ln>
                            <a:noFill/>
                          </a:ln>
                          <a:solidFill>
                            <a:schemeClr val="tx1"/>
                          </a:solidFill>
                          <a:effectLst/>
                          <a:latin typeface="Times New Roman" pitchFamily="18" charset="0"/>
                          <a:cs typeface="Times New Roman" pitchFamily="18" charset="0"/>
                        </a:rPr>
                        <a:t>2020 - 2060</a:t>
                      </a:r>
                      <a:endParaRPr kumimoji="0" lang="en-GB"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dirty="0" smtClean="0">
                          <a:ln>
                            <a:noFill/>
                          </a:ln>
                          <a:solidFill>
                            <a:schemeClr val="tx1"/>
                          </a:solidFill>
                          <a:effectLst/>
                          <a:latin typeface="Times New Roman" pitchFamily="18" charset="0"/>
                        </a:rPr>
                        <a:t>2050- 2100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dirty="0" smtClean="0">
                          <a:ln>
                            <a:noFill/>
                          </a:ln>
                          <a:solidFill>
                            <a:schemeClr val="tx1"/>
                          </a:solidFill>
                          <a:effectLst/>
                          <a:latin typeface="Times New Roman" pitchFamily="18" charset="0"/>
                          <a:cs typeface="Times New Roman" pitchFamily="18" charset="0"/>
                        </a:rPr>
                        <a:t>+10 to +60</a:t>
                      </a:r>
                      <a:endParaRPr kumimoji="0" lang="en-GB"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5102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710 – 855</a:t>
                      </a: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4.0 – 4.9</a:t>
                      </a: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2050 - 2080</a:t>
                      </a: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+25 to +85</a:t>
                      </a: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307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855 – 1130</a:t>
                      </a: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4.9 – 6.1</a:t>
                      </a: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2060 - 2090</a:t>
                      </a: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sz="2000" b="0" i="0" u="none" strike="noStrike" cap="none" normalizeH="0" baseline="0" dirty="0" smtClean="0">
                          <a:ln>
                            <a:noFill/>
                          </a:ln>
                          <a:solidFill>
                            <a:schemeClr val="tx1"/>
                          </a:solidFill>
                          <a:effectLst/>
                          <a:latin typeface="Times New Roman" pitchFamily="18" charset="0"/>
                          <a:cs typeface="Times New Roman" pitchFamily="18" charset="0"/>
                        </a:rPr>
                        <a:t>+90 to +140</a:t>
                      </a:r>
                      <a:endParaRPr kumimoji="0" lang="en-GB"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200" name="Text Box 56"/>
          <p:cNvSpPr txBox="1">
            <a:spLocks noChangeArrowheads="1"/>
          </p:cNvSpPr>
          <p:nvPr/>
        </p:nvSpPr>
        <p:spPr bwMode="auto">
          <a:xfrm rot="-3056391">
            <a:off x="3163888" y="1868487"/>
            <a:ext cx="5524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0"/>
              </a:spcBef>
              <a:buFontTx/>
              <a:buNone/>
            </a:pPr>
            <a:endParaRPr lang="en-US" altLang="en-US" sz="2400">
              <a:latin typeface="Times New Roman" pitchFamily="18" charset="0"/>
              <a:cs typeface="Times New Roman" pitchFamily="18" charset="0"/>
            </a:endParaRPr>
          </a:p>
        </p:txBody>
      </p:sp>
      <p:sp>
        <p:nvSpPr>
          <p:cNvPr id="6201" name="Text Box 58"/>
          <p:cNvSpPr txBox="1">
            <a:spLocks noChangeArrowheads="1"/>
          </p:cNvSpPr>
          <p:nvPr/>
        </p:nvSpPr>
        <p:spPr bwMode="auto">
          <a:xfrm>
            <a:off x="476250" y="869950"/>
            <a:ext cx="82296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 typeface="Times" pitchFamily="18" charset="0"/>
              <a:buNone/>
            </a:pPr>
            <a:r>
              <a:rPr lang="en-US" altLang="en-US" sz="1700" b="1">
                <a:solidFill>
                  <a:srgbClr val="CC0000"/>
                </a:solidFill>
                <a:latin typeface="Times New Roman" pitchFamily="18" charset="0"/>
                <a:cs typeface="Times New Roman" pitchFamily="18" charset="0"/>
              </a:rPr>
              <a:t>Characteristics of stabilization scenarios</a:t>
            </a:r>
          </a:p>
        </p:txBody>
      </p:sp>
      <p:sp>
        <p:nvSpPr>
          <p:cNvPr id="6202" name="Rectangle 59"/>
          <p:cNvSpPr>
            <a:spLocks noChangeArrowheads="1"/>
          </p:cNvSpPr>
          <p:nvPr/>
        </p:nvSpPr>
        <p:spPr bwMode="auto">
          <a:xfrm>
            <a:off x="279400" y="6219825"/>
            <a:ext cx="8632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i="1">
                <a:cs typeface="Times New Roman" pitchFamily="18" charset="0"/>
              </a:rPr>
              <a:t>IPCC WGIII Table SPM.5: </a:t>
            </a:r>
            <a:r>
              <a:rPr lang="en-US" altLang="en-US" sz="1600" i="1" u="sng">
                <a:cs typeface="Times New Roman" pitchFamily="18" charset="0"/>
              </a:rPr>
              <a:t>Characteristics of post-TAR stabilization scenarios</a:t>
            </a:r>
            <a:r>
              <a:rPr lang="en-US" altLang="en-US" sz="1600" i="1">
                <a:cs typeface="Times New Roman" pitchFamily="18" charset="0"/>
              </a:rPr>
              <a:t> WG3 [Table TS 2, 3.10], SPM p.23</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22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Conclusions</a:t>
            </a:r>
          </a:p>
        </p:txBody>
      </p:sp>
      <p:sp>
        <p:nvSpPr>
          <p:cNvPr id="39939" name="Content Placeholder 2"/>
          <p:cNvSpPr>
            <a:spLocks noGrp="1"/>
          </p:cNvSpPr>
          <p:nvPr>
            <p:ph sz="quarter" idx="1"/>
          </p:nvPr>
        </p:nvSpPr>
        <p:spPr>
          <a:xfrm>
            <a:off x="685800" y="1625600"/>
            <a:ext cx="7772400" cy="4114800"/>
          </a:xfrm>
        </p:spPr>
        <p:txBody>
          <a:bodyPr/>
          <a:lstStyle/>
          <a:p>
            <a:r>
              <a:rPr lang="en-US" altLang="en-US" sz="3600" smtClean="0"/>
              <a:t>Observed data suggests stocking rate and land use adjustments are to be expected under climate change</a:t>
            </a:r>
          </a:p>
          <a:p>
            <a:r>
              <a:rPr lang="en-US" altLang="en-US" sz="3600" smtClean="0"/>
              <a:t>Fractional Multinomial Logit (FMNL) Model lets us estimate this;</a:t>
            </a:r>
          </a:p>
          <a:p>
            <a:r>
              <a:rPr lang="en-US" altLang="en-US" sz="3600" smtClean="0"/>
              <a:t>We expect less crop land and lower stocking rates under projected climate change</a:t>
            </a:r>
          </a:p>
        </p:txBody>
      </p:sp>
      <p:sp>
        <p:nvSpPr>
          <p:cNvPr id="399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fld id="{116BA18E-32D9-4371-8425-C0E3331193E2}" type="slidenum">
              <a:rPr lang="en-US" altLang="en-US" sz="1400" b="0"/>
              <a:pPr eaLnBrk="1" hangingPunct="1"/>
              <a:t>50</a:t>
            </a:fld>
            <a:endParaRPr lang="en-US" altLang="en-US" sz="1400" b="0"/>
          </a:p>
        </p:txBody>
      </p:sp>
    </p:spTree>
    <p:extLst>
      <p:ext uri="{BB962C8B-B14F-4D97-AF65-F5344CB8AC3E}">
        <p14:creationId xmlns:p14="http://schemas.microsoft.com/office/powerpoint/2010/main" val="25608655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0"/>
          <p:cNvSpPr txBox="1">
            <a:spLocks noChangeArrowheads="1"/>
          </p:cNvSpPr>
          <p:nvPr/>
        </p:nvSpPr>
        <p:spPr bwMode="auto">
          <a:xfrm>
            <a:off x="2720975" y="1325563"/>
            <a:ext cx="1254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b="1">
                <a:latin typeface="Times New Roman" pitchFamily="18" charset="0"/>
              </a:rPr>
              <a:t>147 miles</a:t>
            </a:r>
          </a:p>
        </p:txBody>
      </p:sp>
      <p:sp>
        <p:nvSpPr>
          <p:cNvPr id="24579" name="TextBox 14"/>
          <p:cNvSpPr txBox="1">
            <a:spLocks noChangeArrowheads="1"/>
          </p:cNvSpPr>
          <p:nvPr/>
        </p:nvSpPr>
        <p:spPr bwMode="auto">
          <a:xfrm>
            <a:off x="2589213" y="3916363"/>
            <a:ext cx="7254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b="1">
                <a:latin typeface="Times New Roman" pitchFamily="18" charset="0"/>
              </a:rPr>
              <a:t>Corn</a:t>
            </a:r>
          </a:p>
        </p:txBody>
      </p:sp>
      <p:pic>
        <p:nvPicPr>
          <p:cNvPr id="245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93813"/>
            <a:ext cx="2098675" cy="2446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3986213"/>
            <a:ext cx="2568575"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2" name="TextBox 18"/>
          <p:cNvSpPr txBox="1">
            <a:spLocks noChangeArrowheads="1"/>
          </p:cNvSpPr>
          <p:nvPr/>
        </p:nvSpPr>
        <p:spPr bwMode="auto">
          <a:xfrm>
            <a:off x="5757863" y="1530350"/>
            <a:ext cx="527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latin typeface="Times New Roman" pitchFamily="18" charset="0"/>
              </a:rPr>
              <a:t>IL</a:t>
            </a:r>
          </a:p>
        </p:txBody>
      </p:sp>
      <p:cxnSp>
        <p:nvCxnSpPr>
          <p:cNvPr id="28" name="Straight Arrow Connector 27"/>
          <p:cNvCxnSpPr/>
          <p:nvPr/>
        </p:nvCxnSpPr>
        <p:spPr bwMode="auto">
          <a:xfrm flipV="1">
            <a:off x="6350000" y="1125538"/>
            <a:ext cx="1588" cy="238283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bwMode="auto">
          <a:xfrm flipH="1" flipV="1">
            <a:off x="4343400" y="1325563"/>
            <a:ext cx="1414463" cy="218281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4585" name="TextBox 31"/>
          <p:cNvSpPr txBox="1">
            <a:spLocks noChangeArrowheads="1"/>
          </p:cNvSpPr>
          <p:nvPr/>
        </p:nvSpPr>
        <p:spPr bwMode="auto">
          <a:xfrm>
            <a:off x="4422775" y="2517775"/>
            <a:ext cx="1254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b="1">
                <a:latin typeface="Times New Roman" pitchFamily="18" charset="0"/>
              </a:rPr>
              <a:t>183 miles</a:t>
            </a:r>
          </a:p>
        </p:txBody>
      </p:sp>
      <p:sp>
        <p:nvSpPr>
          <p:cNvPr id="24586" name="TextBox 34"/>
          <p:cNvSpPr txBox="1">
            <a:spLocks noChangeArrowheads="1"/>
          </p:cNvSpPr>
          <p:nvPr/>
        </p:nvSpPr>
        <p:spPr bwMode="auto">
          <a:xfrm>
            <a:off x="4343400" y="2979738"/>
            <a:ext cx="658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latin typeface="Times New Roman" pitchFamily="18" charset="0"/>
              </a:rPr>
              <a:t>MO</a:t>
            </a:r>
          </a:p>
        </p:txBody>
      </p:sp>
      <p:sp>
        <p:nvSpPr>
          <p:cNvPr id="24587" name="TextBox 37"/>
          <p:cNvSpPr txBox="1">
            <a:spLocks noChangeArrowheads="1"/>
          </p:cNvSpPr>
          <p:nvPr/>
        </p:nvSpPr>
        <p:spPr bwMode="auto">
          <a:xfrm>
            <a:off x="2524125" y="4121150"/>
            <a:ext cx="527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latin typeface="Times New Roman" pitchFamily="18" charset="0"/>
              </a:rPr>
              <a:t>NE</a:t>
            </a:r>
          </a:p>
        </p:txBody>
      </p:sp>
      <p:cxnSp>
        <p:nvCxnSpPr>
          <p:cNvPr id="40" name="Straight Arrow Connector 39"/>
          <p:cNvCxnSpPr/>
          <p:nvPr/>
        </p:nvCxnSpPr>
        <p:spPr bwMode="auto">
          <a:xfrm flipV="1">
            <a:off x="2986088" y="4122738"/>
            <a:ext cx="0" cy="136366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4589" name="TextBox 40"/>
          <p:cNvSpPr txBox="1">
            <a:spLocks noChangeArrowheads="1"/>
          </p:cNvSpPr>
          <p:nvPr/>
        </p:nvSpPr>
        <p:spPr bwMode="auto">
          <a:xfrm>
            <a:off x="1665288" y="6235700"/>
            <a:ext cx="49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latin typeface="Times New Roman" pitchFamily="18" charset="0"/>
              </a:rPr>
              <a:t>KS</a:t>
            </a:r>
          </a:p>
        </p:txBody>
      </p:sp>
      <p:cxnSp>
        <p:nvCxnSpPr>
          <p:cNvPr id="43" name="Straight Arrow Connector 42"/>
          <p:cNvCxnSpPr/>
          <p:nvPr/>
        </p:nvCxnSpPr>
        <p:spPr bwMode="auto">
          <a:xfrm flipH="1" flipV="1">
            <a:off x="1270000" y="4257675"/>
            <a:ext cx="1716088" cy="12969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4591" name="TextBox 43"/>
          <p:cNvSpPr txBox="1">
            <a:spLocks noChangeArrowheads="1"/>
          </p:cNvSpPr>
          <p:nvPr/>
        </p:nvSpPr>
        <p:spPr bwMode="auto">
          <a:xfrm>
            <a:off x="908050" y="4629150"/>
            <a:ext cx="1254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b="1">
                <a:latin typeface="Times New Roman" pitchFamily="18" charset="0"/>
              </a:rPr>
              <a:t>173 miles</a:t>
            </a:r>
          </a:p>
        </p:txBody>
      </p:sp>
      <p:grpSp>
        <p:nvGrpSpPr>
          <p:cNvPr id="24592" name="Group 1"/>
          <p:cNvGrpSpPr>
            <a:grpSpLocks/>
          </p:cNvGrpSpPr>
          <p:nvPr/>
        </p:nvGrpSpPr>
        <p:grpSpPr bwMode="auto">
          <a:xfrm>
            <a:off x="993775" y="1141413"/>
            <a:ext cx="2849563" cy="2570162"/>
            <a:chOff x="609600" y="711200"/>
            <a:chExt cx="3233863" cy="3000963"/>
          </a:xfrm>
        </p:grpSpPr>
        <p:pic>
          <p:nvPicPr>
            <p:cNvPr id="2459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711200"/>
              <a:ext cx="3106472" cy="3000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98" name="TextBox 5"/>
            <p:cNvSpPr txBox="1">
              <a:spLocks noChangeArrowheads="1"/>
            </p:cNvSpPr>
            <p:nvPr/>
          </p:nvSpPr>
          <p:spPr bwMode="auto">
            <a:xfrm>
              <a:off x="3315485" y="1676789"/>
              <a:ext cx="527977" cy="30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latin typeface="Times New Roman" pitchFamily="18" charset="0"/>
                </a:rPr>
                <a:t>IL</a:t>
              </a:r>
            </a:p>
          </p:txBody>
        </p:sp>
        <p:sp>
          <p:nvSpPr>
            <p:cNvPr id="24599" name="TextBox 6"/>
            <p:cNvSpPr txBox="1">
              <a:spLocks noChangeArrowheads="1"/>
            </p:cNvSpPr>
            <p:nvPr/>
          </p:nvSpPr>
          <p:spPr bwMode="auto">
            <a:xfrm>
              <a:off x="1269572" y="711494"/>
              <a:ext cx="395983" cy="30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latin typeface="Times New Roman" pitchFamily="18" charset="0"/>
                </a:rPr>
                <a:t>IA</a:t>
              </a:r>
            </a:p>
          </p:txBody>
        </p:sp>
        <p:sp>
          <p:nvSpPr>
            <p:cNvPr id="24600" name="TextBox 7"/>
            <p:cNvSpPr txBox="1">
              <a:spLocks noChangeArrowheads="1"/>
            </p:cNvSpPr>
            <p:nvPr/>
          </p:nvSpPr>
          <p:spPr bwMode="auto">
            <a:xfrm>
              <a:off x="1071580" y="2825809"/>
              <a:ext cx="659972" cy="30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latin typeface="Times New Roman" pitchFamily="18" charset="0"/>
                </a:rPr>
                <a:t>MO</a:t>
              </a:r>
            </a:p>
          </p:txBody>
        </p:sp>
        <p:sp>
          <p:nvSpPr>
            <p:cNvPr id="24601" name="TextBox 13"/>
            <p:cNvSpPr txBox="1">
              <a:spLocks noChangeArrowheads="1"/>
            </p:cNvSpPr>
            <p:nvPr/>
          </p:nvSpPr>
          <p:spPr bwMode="auto">
            <a:xfrm>
              <a:off x="609600" y="1802753"/>
              <a:ext cx="1253947" cy="32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b="1">
                  <a:latin typeface="Times New Roman" pitchFamily="18" charset="0"/>
                </a:rPr>
                <a:t>150 miles</a:t>
              </a:r>
            </a:p>
          </p:txBody>
        </p:sp>
        <p:cxnSp>
          <p:nvCxnSpPr>
            <p:cNvPr id="22" name="Straight Arrow Connector 21"/>
            <p:cNvCxnSpPr/>
            <p:nvPr/>
          </p:nvCxnSpPr>
          <p:spPr bwMode="auto">
            <a:xfrm flipV="1">
              <a:off x="2787729" y="1258009"/>
              <a:ext cx="0" cy="170530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bwMode="auto">
            <a:xfrm flipH="1" flipV="1">
              <a:off x="872633" y="1393321"/>
              <a:ext cx="1848436" cy="156999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4604" name="TextBox 45"/>
            <p:cNvSpPr txBox="1">
              <a:spLocks noChangeArrowheads="1"/>
            </p:cNvSpPr>
            <p:nvPr/>
          </p:nvSpPr>
          <p:spPr bwMode="auto">
            <a:xfrm>
              <a:off x="2985499" y="3326786"/>
              <a:ext cx="857964" cy="30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latin typeface="Times New Roman" pitchFamily="18" charset="0"/>
                </a:rPr>
                <a:t>Corn</a:t>
              </a:r>
            </a:p>
          </p:txBody>
        </p:sp>
      </p:grpSp>
      <p:sp>
        <p:nvSpPr>
          <p:cNvPr id="24593" name="TextBox 46"/>
          <p:cNvSpPr txBox="1">
            <a:spLocks noChangeArrowheads="1"/>
          </p:cNvSpPr>
          <p:nvPr/>
        </p:nvSpPr>
        <p:spPr bwMode="auto">
          <a:xfrm>
            <a:off x="5757863" y="1924050"/>
            <a:ext cx="1450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latin typeface="Times New Roman" pitchFamily="18" charset="0"/>
              </a:rPr>
              <a:t>Soybeans</a:t>
            </a:r>
          </a:p>
        </p:txBody>
      </p:sp>
      <p:sp>
        <p:nvSpPr>
          <p:cNvPr id="24594" name="TextBox 47"/>
          <p:cNvSpPr txBox="1">
            <a:spLocks noChangeArrowheads="1"/>
          </p:cNvSpPr>
          <p:nvPr/>
        </p:nvSpPr>
        <p:spPr bwMode="auto">
          <a:xfrm>
            <a:off x="2325688" y="6203950"/>
            <a:ext cx="1055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latin typeface="Times New Roman" pitchFamily="18" charset="0"/>
              </a:rPr>
              <a:t>Wheat</a:t>
            </a:r>
          </a:p>
        </p:txBody>
      </p:sp>
      <p:sp>
        <p:nvSpPr>
          <p:cNvPr id="24595" name="TextBox 48"/>
          <p:cNvSpPr txBox="1">
            <a:spLocks noChangeArrowheads="1"/>
          </p:cNvSpPr>
          <p:nvPr/>
        </p:nvSpPr>
        <p:spPr bwMode="auto">
          <a:xfrm>
            <a:off x="-76200" y="2222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a:solidFill>
                  <a:srgbClr val="000099"/>
                </a:solidFill>
              </a:rPr>
              <a:t>Autonomous actions</a:t>
            </a:r>
          </a:p>
          <a:p>
            <a:pPr algn="ctr" eaLnBrk="1" hangingPunct="1">
              <a:spcBef>
                <a:spcPct val="0"/>
              </a:spcBef>
              <a:buFontTx/>
              <a:buNone/>
            </a:pPr>
            <a:r>
              <a:rPr lang="en-US" altLang="en-US" sz="2800">
                <a:solidFill>
                  <a:srgbClr val="000099"/>
                </a:solidFill>
              </a:rPr>
              <a:t>Production Weighted Centroid 1950-2010</a:t>
            </a:r>
          </a:p>
        </p:txBody>
      </p:sp>
      <p:sp>
        <p:nvSpPr>
          <p:cNvPr id="53" name="TextBox 52"/>
          <p:cNvSpPr txBox="1"/>
          <p:nvPr/>
        </p:nvSpPr>
        <p:spPr>
          <a:xfrm>
            <a:off x="3722688" y="4054475"/>
            <a:ext cx="5259387" cy="2154238"/>
          </a:xfrm>
          <a:prstGeom prst="rect">
            <a:avLst/>
          </a:prstGeom>
          <a:noFill/>
        </p:spPr>
        <p:txBody>
          <a:bodyPr>
            <a:spAutoFit/>
          </a:bodyPr>
          <a:lstStyle/>
          <a:p>
            <a:pPr marL="457200" indent="-457200">
              <a:buFont typeface="Arial" pitchFamily="34" charset="0"/>
              <a:buChar char="•"/>
              <a:defRPr/>
            </a:pPr>
            <a:r>
              <a:rPr lang="en-US" sz="2000" dirty="0">
                <a:solidFill>
                  <a:srgbClr val="1508B8"/>
                </a:solidFill>
              </a:rPr>
              <a:t>Shifts have already happened</a:t>
            </a:r>
          </a:p>
          <a:p>
            <a:pPr marL="457200" indent="-457200">
              <a:buFont typeface="Arial" pitchFamily="34" charset="0"/>
              <a:buChar char="•"/>
              <a:defRPr/>
            </a:pPr>
            <a:r>
              <a:rPr lang="en-US" sz="2000" dirty="0">
                <a:solidFill>
                  <a:srgbClr val="1508B8"/>
                </a:solidFill>
              </a:rPr>
              <a:t>Greater yield has transport implications</a:t>
            </a:r>
          </a:p>
          <a:p>
            <a:pPr>
              <a:defRPr/>
            </a:pPr>
            <a:r>
              <a:rPr lang="en-US" sz="2000" dirty="0"/>
              <a:t>  	- wheat yields 44 </a:t>
            </a:r>
            <a:r>
              <a:rPr lang="en-US" sz="2000" dirty="0" err="1"/>
              <a:t>bu</a:t>
            </a:r>
            <a:r>
              <a:rPr lang="en-US" sz="2000" dirty="0"/>
              <a:t>/acre</a:t>
            </a:r>
          </a:p>
          <a:p>
            <a:pPr>
              <a:defRPr/>
            </a:pPr>
            <a:r>
              <a:rPr lang="en-US" sz="2000" dirty="0"/>
              <a:t>  	- corn yields 165 </a:t>
            </a:r>
            <a:r>
              <a:rPr lang="en-US" sz="2000" dirty="0" err="1"/>
              <a:t>bu</a:t>
            </a:r>
            <a:r>
              <a:rPr lang="en-US" sz="2000" dirty="0"/>
              <a:t>/acre</a:t>
            </a:r>
          </a:p>
          <a:p>
            <a:pPr marL="457200" indent="-457200">
              <a:buFont typeface="Arial" pitchFamily="34" charset="0"/>
              <a:buChar char="•"/>
              <a:defRPr/>
            </a:pPr>
            <a:r>
              <a:rPr lang="en-US" sz="2000" dirty="0">
                <a:solidFill>
                  <a:srgbClr val="1508B8"/>
                </a:solidFill>
              </a:rPr>
              <a:t>More demands for transport and grain movement in the north</a:t>
            </a:r>
          </a:p>
          <a:p>
            <a:pPr>
              <a:defRPr/>
            </a:pPr>
            <a:endParaRPr lang="en-US" sz="1400" dirty="0"/>
          </a:p>
        </p:txBody>
      </p:sp>
    </p:spTree>
    <p:extLst>
      <p:ext uri="{BB962C8B-B14F-4D97-AF65-F5344CB8AC3E}">
        <p14:creationId xmlns:p14="http://schemas.microsoft.com/office/powerpoint/2010/main" val="152296461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1219200"/>
            <a:ext cx="792638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标题 1"/>
          <p:cNvSpPr>
            <a:spLocks noGrp="1"/>
          </p:cNvSpPr>
          <p:nvPr>
            <p:ph type="title"/>
          </p:nvPr>
        </p:nvSpPr>
        <p:spPr>
          <a:xfrm>
            <a:off x="808038" y="274638"/>
            <a:ext cx="7772400" cy="1143000"/>
          </a:xfrm>
        </p:spPr>
        <p:txBody>
          <a:bodyPr>
            <a:normAutofit/>
          </a:bodyPr>
          <a:lstStyle/>
          <a:p>
            <a:pPr>
              <a:defRPr/>
            </a:pPr>
            <a:r>
              <a:rPr lang="en-US" sz="2800" dirty="0" smtClean="0">
                <a:solidFill>
                  <a:srgbClr val="000099"/>
                </a:solidFill>
                <a:latin typeface="+mn-lt"/>
                <a:ea typeface="+mn-ea"/>
                <a:cs typeface="+mn-cs"/>
              </a:rPr>
              <a:t>Crop </a:t>
            </a:r>
            <a:r>
              <a:rPr lang="en-US" sz="2800" dirty="0">
                <a:solidFill>
                  <a:srgbClr val="000099"/>
                </a:solidFill>
                <a:latin typeface="+mn-lt"/>
                <a:ea typeface="+mn-ea"/>
                <a:cs typeface="+mn-cs"/>
              </a:rPr>
              <a:t>choice</a:t>
            </a:r>
          </a:p>
        </p:txBody>
      </p:sp>
      <p:sp>
        <p:nvSpPr>
          <p:cNvPr id="26628" name="Rectangle 1"/>
          <p:cNvSpPr>
            <a:spLocks noChangeArrowheads="1"/>
          </p:cNvSpPr>
          <p:nvPr/>
        </p:nvSpPr>
        <p:spPr bwMode="auto">
          <a:xfrm>
            <a:off x="228600" y="6096000"/>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Park, J.Y., B.A. McCarl, and X.M. Wu, "The Effects of Climate on Crop Mix and Climate Change Adaptation", 2013.</a:t>
            </a:r>
          </a:p>
        </p:txBody>
      </p:sp>
    </p:spTree>
    <p:extLst>
      <p:ext uri="{BB962C8B-B14F-4D97-AF65-F5344CB8AC3E}">
        <p14:creationId xmlns:p14="http://schemas.microsoft.com/office/powerpoint/2010/main" val="25820449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ArcGIS\TXBrah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363" y="393700"/>
            <a:ext cx="4287837"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 descr="H:\ArcGIS\TXAngus.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93688" y="381000"/>
            <a:ext cx="4298950" cy="5562600"/>
          </a:xfrm>
        </p:spPr>
      </p:pic>
      <p:sp>
        <p:nvSpPr>
          <p:cNvPr id="6" name="Text Placeholder 5"/>
          <p:cNvSpPr>
            <a:spLocks noGrp="1"/>
          </p:cNvSpPr>
          <p:nvPr>
            <p:ph type="body" idx="2"/>
          </p:nvPr>
        </p:nvSpPr>
        <p:spPr>
          <a:xfrm>
            <a:off x="152400" y="5486400"/>
            <a:ext cx="3276600" cy="457200"/>
          </a:xfrm>
        </p:spPr>
        <p:txBody>
          <a:bodyPr/>
          <a:lstStyle/>
          <a:p>
            <a:pPr>
              <a:defRPr/>
            </a:pPr>
            <a:r>
              <a:rPr lang="en-US" sz="1600" dirty="0">
                <a:solidFill>
                  <a:schemeClr val="accent5">
                    <a:lumMod val="50000"/>
                  </a:schemeClr>
                </a:solidFill>
              </a:rPr>
              <a:t>Angus</a:t>
            </a:r>
            <a:r>
              <a:rPr lang="en-US" dirty="0" smtClean="0"/>
              <a:t> </a:t>
            </a:r>
            <a:r>
              <a:rPr lang="en-US" sz="1600" dirty="0"/>
              <a:t>breeders</a:t>
            </a:r>
            <a:r>
              <a:rPr lang="en-US" dirty="0" smtClean="0"/>
              <a:t> </a:t>
            </a:r>
            <a:r>
              <a:rPr lang="en-US" sz="1600" dirty="0"/>
              <a:t>spread across Texas.  </a:t>
            </a:r>
          </a:p>
        </p:txBody>
      </p:sp>
      <p:sp>
        <p:nvSpPr>
          <p:cNvPr id="48133" name="Rectangle 2"/>
          <p:cNvSpPr>
            <a:spLocks noChangeArrowheads="1"/>
          </p:cNvSpPr>
          <p:nvPr/>
        </p:nvSpPr>
        <p:spPr bwMode="auto">
          <a:xfrm>
            <a:off x="4572000" y="5521325"/>
            <a:ext cx="4419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B050"/>
                </a:solidFill>
              </a:rPr>
              <a:t>Brahman</a:t>
            </a:r>
            <a:r>
              <a:rPr lang="en-US" altLang="en-US" sz="1600"/>
              <a:t> breeders are located in </a:t>
            </a:r>
            <a:r>
              <a:rPr lang="en-US" altLang="en-US" sz="1600">
                <a:solidFill>
                  <a:srgbClr val="00B050"/>
                </a:solidFill>
              </a:rPr>
              <a:t>Southeast</a:t>
            </a:r>
            <a:r>
              <a:rPr lang="en-US" altLang="en-US" sz="1600"/>
              <a:t> Texas, where the temperature-humidity index (THI) values for summer are high. </a:t>
            </a:r>
          </a:p>
          <a:p>
            <a:pPr eaLnBrk="1" hangingPunct="1">
              <a:spcBef>
                <a:spcPct val="0"/>
              </a:spcBef>
              <a:buFontTx/>
              <a:buNone/>
            </a:pPr>
            <a:endParaRPr lang="en-US" altLang="en-US" sz="1200"/>
          </a:p>
        </p:txBody>
      </p:sp>
      <p:sp>
        <p:nvSpPr>
          <p:cNvPr id="45062" name="Title 1"/>
          <p:cNvSpPr>
            <a:spLocks noGrp="1"/>
          </p:cNvSpPr>
          <p:nvPr>
            <p:ph type="title"/>
          </p:nvPr>
        </p:nvSpPr>
        <p:spPr>
          <a:xfrm>
            <a:off x="228600" y="-228600"/>
            <a:ext cx="8686800" cy="944563"/>
          </a:xfrm>
        </p:spPr>
        <p:txBody>
          <a:bodyPr>
            <a:normAutofit/>
          </a:bodyPr>
          <a:lstStyle/>
          <a:p>
            <a:pPr algn="ctr">
              <a:defRPr/>
            </a:pPr>
            <a:r>
              <a:rPr lang="en-US" sz="2800" dirty="0">
                <a:solidFill>
                  <a:srgbClr val="000099"/>
                </a:solidFill>
              </a:rPr>
              <a:t>Autonomous actions</a:t>
            </a:r>
            <a:r>
              <a:rPr lang="en-US" altLang="en-US" sz="2800" dirty="0">
                <a:solidFill>
                  <a:srgbClr val="000099"/>
                </a:solidFill>
              </a:rPr>
              <a:t>-- </a:t>
            </a:r>
            <a:r>
              <a:rPr lang="en-US" sz="2800" dirty="0">
                <a:solidFill>
                  <a:srgbClr val="000099"/>
                </a:solidFill>
              </a:rPr>
              <a:t>Cattle</a:t>
            </a:r>
            <a:r>
              <a:rPr lang="en-US" sz="2800" b="0" dirty="0" smtClean="0">
                <a:solidFill>
                  <a:srgbClr val="000099"/>
                </a:solidFill>
                <a:latin typeface="+mn-lt"/>
                <a:ea typeface="+mn-ea"/>
                <a:cs typeface="+mn-cs"/>
              </a:rPr>
              <a:t> </a:t>
            </a:r>
            <a:r>
              <a:rPr lang="en-US" sz="2800" dirty="0">
                <a:solidFill>
                  <a:srgbClr val="000099"/>
                </a:solidFill>
              </a:rPr>
              <a:t>breeds</a:t>
            </a:r>
          </a:p>
        </p:txBody>
      </p:sp>
      <p:sp>
        <p:nvSpPr>
          <p:cNvPr id="48135" name="Rectangle 1"/>
          <p:cNvSpPr>
            <a:spLocks noChangeArrowheads="1"/>
          </p:cNvSpPr>
          <p:nvPr/>
        </p:nvSpPr>
        <p:spPr bwMode="auto">
          <a:xfrm>
            <a:off x="22225" y="6257925"/>
            <a:ext cx="8969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t>Zhang, Y.W., A.D. Hagerman, and B.A. McCarl, "How climate factors influence the spatial distribution of Texas cattle breeds", </a:t>
            </a:r>
            <a:r>
              <a:rPr lang="en-US" altLang="en-US" sz="1600" u="sng"/>
              <a:t>Climatic Change, Volume 118, Issue 2, 183-195, 2013.</a:t>
            </a:r>
            <a:endParaRPr lang="en-US" altLang="en-US" sz="1600"/>
          </a:p>
        </p:txBody>
      </p:sp>
    </p:spTree>
    <p:extLst>
      <p:ext uri="{BB962C8B-B14F-4D97-AF65-F5344CB8AC3E}">
        <p14:creationId xmlns:p14="http://schemas.microsoft.com/office/powerpoint/2010/main" val="8956632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28600" y="990600"/>
            <a:ext cx="8610600"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a:t>Adaptation to climate change is already taking place, but on a limited basis</a:t>
            </a:r>
          </a:p>
          <a:p>
            <a:pPr eaLnBrk="1" hangingPunct="1">
              <a:spcBef>
                <a:spcPct val="0"/>
              </a:spcBef>
              <a:buFontTx/>
              <a:buNone/>
            </a:pPr>
            <a:endParaRPr lang="en-US" altLang="en-US" sz="1800" b="1"/>
          </a:p>
          <a:p>
            <a:pPr eaLnBrk="1" hangingPunct="1">
              <a:spcBef>
                <a:spcPct val="0"/>
              </a:spcBef>
              <a:buFontTx/>
              <a:buNone/>
            </a:pPr>
            <a:r>
              <a:rPr lang="en-US" altLang="en-US" sz="1800"/>
              <a:t>Societies have a long record of adapting to the impacts of weather and climate through a range of practices that include crop diversification, irrigation, water management, disaster risk management, and insurance. </a:t>
            </a:r>
          </a:p>
          <a:p>
            <a:pPr eaLnBrk="1" hangingPunct="1">
              <a:spcBef>
                <a:spcPct val="0"/>
              </a:spcBef>
              <a:buFontTx/>
              <a:buNone/>
            </a:pPr>
            <a:endParaRPr lang="en-US" altLang="en-US" sz="1800"/>
          </a:p>
          <a:p>
            <a:pPr eaLnBrk="1" hangingPunct="1">
              <a:spcBef>
                <a:spcPct val="0"/>
              </a:spcBef>
              <a:buFontTx/>
              <a:buNone/>
            </a:pPr>
            <a:r>
              <a:rPr lang="en-US" altLang="en-US" sz="1800"/>
              <a:t>Climate change poses novel risks often outside the range of experience, such as impacts related to drought, heat waves, accelerated glacier retreat and hurricane intensity [17.2.1]. </a:t>
            </a:r>
          </a:p>
          <a:p>
            <a:pPr eaLnBrk="1" hangingPunct="1">
              <a:spcBef>
                <a:spcPct val="0"/>
              </a:spcBef>
              <a:buFontTx/>
              <a:buNone/>
            </a:pPr>
            <a:endParaRPr lang="en-US" altLang="en-US" sz="1800"/>
          </a:p>
          <a:p>
            <a:pPr eaLnBrk="1" hangingPunct="1">
              <a:spcBef>
                <a:spcPct val="0"/>
              </a:spcBef>
              <a:buFontTx/>
              <a:buNone/>
            </a:pPr>
            <a:r>
              <a:rPr lang="en-US" altLang="en-US" sz="1800"/>
              <a:t>Adaptation measures are undertaken by public and private actors through policies, investments in infrastructure and technologies, and behavioral change. </a:t>
            </a:r>
          </a:p>
          <a:p>
            <a:pPr eaLnBrk="1" hangingPunct="1">
              <a:spcBef>
                <a:spcPct val="0"/>
              </a:spcBef>
              <a:buFontTx/>
              <a:buNone/>
            </a:pPr>
            <a:endParaRPr lang="en-US" altLang="en-US" sz="1800"/>
          </a:p>
          <a:p>
            <a:pPr eaLnBrk="1" hangingPunct="1">
              <a:spcBef>
                <a:spcPct val="0"/>
              </a:spcBef>
              <a:buFontTx/>
              <a:buNone/>
            </a:pPr>
            <a:r>
              <a:rPr lang="en-US" altLang="en-US" sz="1800"/>
              <a:t>Examples include partial drainage of the Tsho Rolpa glacial lake (Nepal); changes in livelihood strategies in response to perma frost melt by the Inuit in Nunavut (Canada); and increased use of artificial snow-making by the Alpine ski industry. </a:t>
            </a:r>
          </a:p>
          <a:p>
            <a:pPr eaLnBrk="1" hangingPunct="1">
              <a:spcBef>
                <a:spcPct val="0"/>
              </a:spcBef>
              <a:buFontTx/>
              <a:buNone/>
            </a:pPr>
            <a:endParaRPr lang="en-US" altLang="en-US" sz="1800"/>
          </a:p>
          <a:p>
            <a:pPr eaLnBrk="1" hangingPunct="1">
              <a:spcBef>
                <a:spcPct val="0"/>
              </a:spcBef>
              <a:buFontTx/>
              <a:buNone/>
            </a:pPr>
            <a:r>
              <a:rPr lang="en-US" altLang="en-US" sz="1800"/>
              <a:t>Limited but growing set considers future climate change. Examples consideration of sea-level rise in design of infrastructure - the Confederation Bridge (Canada) and in coastal zone management (United States and the Netherlands) [17.2.2].</a:t>
            </a:r>
          </a:p>
          <a:p>
            <a:pPr eaLnBrk="1" hangingPunct="1">
              <a:spcBef>
                <a:spcPct val="0"/>
              </a:spcBef>
              <a:buFontTx/>
              <a:buNone/>
            </a:pPr>
            <a:endParaRPr lang="en-US" altLang="en-US" sz="1800" b="1"/>
          </a:p>
        </p:txBody>
      </p:sp>
      <p:sp>
        <p:nvSpPr>
          <p:cNvPr id="27651" name="Rectangle 3"/>
          <p:cNvSpPr>
            <a:spLocks noChangeArrowheads="1"/>
          </p:cNvSpPr>
          <p:nvPr/>
        </p:nvSpPr>
        <p:spPr bwMode="auto">
          <a:xfrm>
            <a:off x="0" y="-3175"/>
            <a:ext cx="914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400" b="1">
                <a:solidFill>
                  <a:srgbClr val="FF0066"/>
                </a:solidFill>
              </a:rPr>
              <a:t>Is Adaptation</a:t>
            </a:r>
            <a:r>
              <a:rPr lang="en-US" altLang="en-US" sz="4300">
                <a:solidFill>
                  <a:srgbClr val="CCFFFF"/>
                </a:solidFill>
              </a:rPr>
              <a:t> </a:t>
            </a:r>
            <a:r>
              <a:rPr lang="en-US" altLang="en-US" sz="2400" b="1">
                <a:solidFill>
                  <a:srgbClr val="FF0066"/>
                </a:solidFill>
              </a:rPr>
              <a:t>Occurring? </a:t>
            </a:r>
            <a:br>
              <a:rPr lang="en-US" altLang="en-US" sz="2400" b="1">
                <a:solidFill>
                  <a:srgbClr val="FF0066"/>
                </a:solidFill>
              </a:rPr>
            </a:br>
            <a:r>
              <a:rPr lang="en-US" altLang="en-US" sz="2400" b="1">
                <a:solidFill>
                  <a:srgbClr val="FF0066"/>
                </a:solidFill>
              </a:rPr>
              <a:t>A few words from the IPCC (WGII 2007)</a:t>
            </a:r>
          </a:p>
        </p:txBody>
      </p:sp>
    </p:spTree>
    <p:extLst>
      <p:ext uri="{BB962C8B-B14F-4D97-AF65-F5344CB8AC3E}">
        <p14:creationId xmlns:p14="http://schemas.microsoft.com/office/powerpoint/2010/main" val="23858332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ChangeArrowheads="1"/>
          </p:cNvSpPr>
          <p:nvPr/>
        </p:nvSpPr>
        <p:spPr bwMode="auto">
          <a:xfrm>
            <a:off x="2286000" y="3105150"/>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
            </a:r>
            <a:br>
              <a:rPr lang="en-US"/>
            </a:br>
            <a:endParaRPr lang="en-US"/>
          </a:p>
        </p:txBody>
      </p:sp>
      <p:sp>
        <p:nvSpPr>
          <p:cNvPr id="17" name="Rectangle 16"/>
          <p:cNvSpPr/>
          <p:nvPr/>
        </p:nvSpPr>
        <p:spPr>
          <a:xfrm>
            <a:off x="112916" y="411700"/>
            <a:ext cx="9428479" cy="2492990"/>
          </a:xfrm>
          <a:prstGeom prst="rect">
            <a:avLst/>
          </a:prstGeom>
          <a:ln>
            <a:solidFill>
              <a:schemeClr val="accent1"/>
            </a:solidFill>
          </a:ln>
        </p:spPr>
        <p:txBody>
          <a:bodyPr wrap="square">
            <a:spAutoFit/>
          </a:bodyPr>
          <a:lstStyle/>
          <a:p>
            <a:r>
              <a:rPr lang="en-US" sz="3600" b="0" dirty="0" smtClean="0"/>
              <a:t>We also have seen </a:t>
            </a:r>
          </a:p>
          <a:p>
            <a:pPr marL="457200" indent="-457200">
              <a:buFont typeface="Arial" panose="020B0604020202020204" pitchFamily="34" charset="0"/>
              <a:buChar char="•"/>
            </a:pPr>
            <a:r>
              <a:rPr lang="en-US" sz="2000" b="0" dirty="0" smtClean="0"/>
              <a:t>Melting </a:t>
            </a:r>
            <a:r>
              <a:rPr lang="en-US" sz="2000" b="0" dirty="0"/>
              <a:t>glaciers</a:t>
            </a:r>
          </a:p>
          <a:p>
            <a:pPr marL="457200" indent="-457200">
              <a:buFont typeface="Arial" panose="020B0604020202020204" pitchFamily="34" charset="0"/>
              <a:buChar char="•"/>
            </a:pPr>
            <a:r>
              <a:rPr lang="en-US" sz="2000" b="0" dirty="0" smtClean="0"/>
              <a:t>More pests</a:t>
            </a:r>
          </a:p>
          <a:p>
            <a:pPr marL="457200" indent="-457200">
              <a:buFont typeface="Arial" panose="020B0604020202020204" pitchFamily="34" charset="0"/>
              <a:buChar char="•"/>
            </a:pPr>
            <a:r>
              <a:rPr lang="en-US" sz="2000" b="0" dirty="0" smtClean="0"/>
              <a:t>Sea level rise</a:t>
            </a:r>
          </a:p>
          <a:p>
            <a:pPr marL="457200" indent="-457200">
              <a:buFont typeface="Arial" panose="020B0604020202020204" pitchFamily="34" charset="0"/>
              <a:buChar char="•"/>
            </a:pPr>
            <a:r>
              <a:rPr lang="en-US" sz="2000" b="0" dirty="0" smtClean="0"/>
              <a:t>Coastal retreat</a:t>
            </a:r>
          </a:p>
          <a:p>
            <a:pPr marL="457200" indent="-457200">
              <a:buFont typeface="Arial" panose="020B0604020202020204" pitchFamily="34" charset="0"/>
              <a:buChar char="•"/>
            </a:pPr>
            <a:endParaRPr lang="en-US" sz="3600" b="0" dirty="0"/>
          </a:p>
        </p:txBody>
      </p:sp>
      <p:grpSp>
        <p:nvGrpSpPr>
          <p:cNvPr id="2" name="Group 1"/>
          <p:cNvGrpSpPr/>
          <p:nvPr/>
        </p:nvGrpSpPr>
        <p:grpSpPr>
          <a:xfrm>
            <a:off x="525439" y="2360283"/>
            <a:ext cx="6525775" cy="4092119"/>
            <a:chOff x="-1950955" y="142240"/>
            <a:chExt cx="4542229" cy="3066954"/>
          </a:xfrm>
        </p:grpSpPr>
        <p:pic>
          <p:nvPicPr>
            <p:cNvPr id="20" name="Picture 4" descr="http://nsidc.org/rocs/adopt-a-glacier/images/arapaho_4years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955" y="142240"/>
              <a:ext cx="4542229" cy="30518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59" y="1668145"/>
              <a:ext cx="2271115" cy="154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4" name="Rectangle 4"/>
          <p:cNvSpPr>
            <a:spLocks noChangeArrowheads="1"/>
          </p:cNvSpPr>
          <p:nvPr/>
        </p:nvSpPr>
        <p:spPr bwMode="auto">
          <a:xfrm>
            <a:off x="4727863" y="1268604"/>
            <a:ext cx="4208319" cy="707886"/>
          </a:xfrm>
          <a:prstGeom prst="rect">
            <a:avLst/>
          </a:prstGeom>
          <a:noFill/>
          <a:ln w="9525">
            <a:noFill/>
            <a:miter lim="800000"/>
            <a:headEnd/>
            <a:tailEnd/>
          </a:ln>
        </p:spPr>
        <p:txBody>
          <a:bodyPr wrap="square">
            <a:spAutoFit/>
          </a:bodyPr>
          <a:lstStyle/>
          <a:p>
            <a:r>
              <a:rPr lang="en-US" sz="2000" b="0" dirty="0" smtClean="0"/>
              <a:t>Pictures over time of glacial water </a:t>
            </a:r>
          </a:p>
          <a:p>
            <a:r>
              <a:rPr lang="en-US" sz="2000" b="0" dirty="0" smtClean="0"/>
              <a:t>supply </a:t>
            </a:r>
            <a:r>
              <a:rPr lang="en-US" sz="2000" b="0" dirty="0"/>
              <a:t>source, </a:t>
            </a:r>
            <a:r>
              <a:rPr lang="en-US" sz="2000" b="0" dirty="0" smtClean="0"/>
              <a:t>for Boulder CO</a:t>
            </a:r>
            <a:endParaRPr lang="en-US" sz="2000" b="0" dirty="0"/>
          </a:p>
        </p:txBody>
      </p:sp>
      <p:cxnSp>
        <p:nvCxnSpPr>
          <p:cNvPr id="15" name="Straight Arrow Connector 14"/>
          <p:cNvCxnSpPr/>
          <p:nvPr/>
        </p:nvCxnSpPr>
        <p:spPr bwMode="auto">
          <a:xfrm>
            <a:off x="2874407" y="1126353"/>
            <a:ext cx="0" cy="1700274"/>
          </a:xfrm>
          <a:prstGeom prst="straightConnector1">
            <a:avLst/>
          </a:prstGeom>
          <a:solidFill>
            <a:schemeClr val="accent1"/>
          </a:solidFill>
          <a:ln w="635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6331536" y="4396239"/>
            <a:ext cx="0" cy="713081"/>
          </a:xfrm>
          <a:prstGeom prst="straightConnector1">
            <a:avLst/>
          </a:prstGeom>
          <a:solidFill>
            <a:schemeClr val="accent1"/>
          </a:solidFill>
          <a:ln w="635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4"/>
          <p:cNvSpPr>
            <a:spLocks noChangeArrowheads="1"/>
          </p:cNvSpPr>
          <p:nvPr/>
        </p:nvSpPr>
        <p:spPr bwMode="auto">
          <a:xfrm>
            <a:off x="8064709" y="6190792"/>
            <a:ext cx="1476686" cy="523220"/>
          </a:xfrm>
          <a:prstGeom prst="rect">
            <a:avLst/>
          </a:prstGeom>
          <a:noFill/>
          <a:ln w="9525">
            <a:noFill/>
            <a:miter lim="800000"/>
            <a:headEnd/>
            <a:tailEnd/>
          </a:ln>
        </p:spPr>
        <p:txBody>
          <a:bodyPr wrap="square">
            <a:spAutoFit/>
          </a:bodyPr>
          <a:lstStyle/>
          <a:p>
            <a:r>
              <a:rPr lang="en-US" sz="1400" b="0" dirty="0" smtClean="0">
                <a:solidFill>
                  <a:schemeClr val="accent3"/>
                </a:solidFill>
              </a:rPr>
              <a:t>Aug 2013</a:t>
            </a:r>
            <a:r>
              <a:rPr lang="en-US" sz="2800" b="0" dirty="0" smtClean="0">
                <a:solidFill>
                  <a:schemeClr val="accent3"/>
                </a:solidFill>
              </a:rPr>
              <a:t> </a:t>
            </a:r>
            <a:endParaRPr lang="en-US" sz="2800" b="0" dirty="0">
              <a:solidFill>
                <a:schemeClr val="accent3"/>
              </a:solidFill>
            </a:endParaRPr>
          </a:p>
        </p:txBody>
      </p:sp>
      <p:sp>
        <p:nvSpPr>
          <p:cNvPr id="22" name="Rectangle 21"/>
          <p:cNvSpPr/>
          <p:nvPr/>
        </p:nvSpPr>
        <p:spPr>
          <a:xfrm>
            <a:off x="2639291" y="128295"/>
            <a:ext cx="5849615" cy="523220"/>
          </a:xfrm>
          <a:prstGeom prst="rect">
            <a:avLst/>
          </a:prstGeom>
        </p:spPr>
        <p:txBody>
          <a:bodyPr wrap="square">
            <a:spAutoFit/>
          </a:bodyPr>
          <a:lstStyle/>
          <a:p>
            <a:r>
              <a:rPr lang="en-US" sz="2800" dirty="0">
                <a:solidFill>
                  <a:srgbClr val="5E3815"/>
                </a:solidFill>
                <a:latin typeface="+mj-lt"/>
                <a:ea typeface="+mj-ea"/>
                <a:cs typeface="+mj-cs"/>
              </a:rPr>
              <a:t>Observations - Natural Adaptation</a:t>
            </a:r>
          </a:p>
        </p:txBody>
      </p:sp>
      <p:sp>
        <p:nvSpPr>
          <p:cNvPr id="12" name="Rectangle 11"/>
          <p:cNvSpPr/>
          <p:nvPr/>
        </p:nvSpPr>
        <p:spPr>
          <a:xfrm>
            <a:off x="3519072" y="6574367"/>
            <a:ext cx="5624928" cy="283632"/>
          </a:xfrm>
          <a:prstGeom prst="rect">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 y="6574367"/>
            <a:ext cx="3519073" cy="283632"/>
          </a:xfrm>
          <a:prstGeom prst="rect">
            <a:avLst/>
          </a:prstGeom>
          <a:solidFill>
            <a:schemeClr val="accent6">
              <a:lumMod val="7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imageedit_1_2250540368.gif"/>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8061225" y="5431367"/>
            <a:ext cx="1143000" cy="1143000"/>
          </a:xfrm>
          <a:prstGeom prst="rect">
            <a:avLst/>
          </a:prstGeom>
        </p:spPr>
      </p:pic>
      <p:pic>
        <p:nvPicPr>
          <p:cNvPr id="16" name="Picture 15" descr="wheat_15percent.pdf"/>
          <p:cNvPicPr>
            <a:picLocks noChangeAspect="1"/>
          </p:cNvPicPr>
          <p:nvPr/>
        </p:nvPicPr>
        <p:blipFill rotWithShape="1">
          <a:blip r:embed="rId5" cstate="print">
            <a:alphaModFix amt="70000"/>
            <a:extLst>
              <a:ext uri="{28A0092B-C50C-407E-A947-70E740481C1C}">
                <a14:useLocalDpi xmlns:a14="http://schemas.microsoft.com/office/drawing/2010/main" val="0"/>
              </a:ext>
            </a:extLst>
          </a:blip>
          <a:srcRect t="1153"/>
          <a:stretch/>
        </p:blipFill>
        <p:spPr>
          <a:xfrm flipH="1">
            <a:off x="7204174" y="4482263"/>
            <a:ext cx="1321826" cy="1898207"/>
          </a:xfrm>
          <a:prstGeom prst="rect">
            <a:avLst/>
          </a:prstGeom>
        </p:spPr>
      </p:pic>
    </p:spTree>
    <p:extLst>
      <p:ext uri="{BB962C8B-B14F-4D97-AF65-F5344CB8AC3E}">
        <p14:creationId xmlns:p14="http://schemas.microsoft.com/office/powerpoint/2010/main" val="17050547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8"/>
          <p:cNvSpPr txBox="1">
            <a:spLocks noChangeArrowheads="1"/>
          </p:cNvSpPr>
          <p:nvPr/>
        </p:nvSpPr>
        <p:spPr bwMode="auto">
          <a:xfrm>
            <a:off x="-76200" y="1619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solidFill>
                  <a:srgbClr val="000099"/>
                </a:solidFill>
              </a:rPr>
              <a:t>Natural Adaptation</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38" y="787400"/>
            <a:ext cx="7988300" cy="607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72500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274763" y="2001838"/>
            <a:ext cx="5986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3600">
                <a:solidFill>
                  <a:schemeClr val="accent2"/>
                </a:solidFill>
              </a:rPr>
              <a:t>Observe results of adaptation</a:t>
            </a:r>
          </a:p>
        </p:txBody>
      </p:sp>
      <p:sp>
        <p:nvSpPr>
          <p:cNvPr id="40963" name="Text Box 2"/>
          <p:cNvSpPr txBox="1">
            <a:spLocks noChangeArrowheads="1"/>
          </p:cNvSpPr>
          <p:nvPr/>
        </p:nvSpPr>
        <p:spPr bwMode="auto">
          <a:xfrm>
            <a:off x="2778125" y="3444875"/>
            <a:ext cx="38782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3600">
                <a:solidFill>
                  <a:schemeClr val="accent2"/>
                </a:solidFill>
              </a:rPr>
              <a:t>No time </a:t>
            </a:r>
          </a:p>
          <a:p>
            <a:pPr eaLnBrk="1" hangingPunct="1"/>
            <a:r>
              <a:rPr lang="en-US" altLang="en-US" sz="3600">
                <a:solidFill>
                  <a:schemeClr val="accent2"/>
                </a:solidFill>
              </a:rPr>
              <a:t>Mendelsohn</a:t>
            </a:r>
          </a:p>
          <a:p>
            <a:pPr eaLnBrk="1" hangingPunct="1"/>
            <a:r>
              <a:rPr lang="en-US" altLang="en-US" sz="3600">
                <a:solidFill>
                  <a:schemeClr val="accent2"/>
                </a:solidFill>
              </a:rPr>
              <a:t>Schlenker </a:t>
            </a:r>
          </a:p>
          <a:p>
            <a:pPr eaLnBrk="1" hangingPunct="1"/>
            <a:r>
              <a:rPr lang="en-US" altLang="en-US" sz="3600">
                <a:solidFill>
                  <a:schemeClr val="accent2"/>
                </a:solidFill>
              </a:rPr>
              <a:t>Land value studies</a:t>
            </a:r>
          </a:p>
        </p:txBody>
      </p:sp>
    </p:spTree>
    <p:extLst>
      <p:ext uri="{BB962C8B-B14F-4D97-AF65-F5344CB8AC3E}">
        <p14:creationId xmlns:p14="http://schemas.microsoft.com/office/powerpoint/2010/main" val="21873749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274763" y="2001838"/>
            <a:ext cx="5083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3600">
                <a:solidFill>
                  <a:schemeClr val="accent2"/>
                </a:solidFill>
              </a:rPr>
              <a:t>Simulation of adaptation</a:t>
            </a:r>
          </a:p>
        </p:txBody>
      </p:sp>
    </p:spTree>
    <p:extLst>
      <p:ext uri="{BB962C8B-B14F-4D97-AF65-F5344CB8AC3E}">
        <p14:creationId xmlns:p14="http://schemas.microsoft.com/office/powerpoint/2010/main" val="24971749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427038" y="1219200"/>
            <a:ext cx="79851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r>
              <a:rPr lang="en-US" altLang="en-US" sz="3600" b="0"/>
              <a:t>Simulate adaptation by planting cultivars that are better adapted to warmer temperatures, as well as by early planting. </a:t>
            </a:r>
          </a:p>
          <a:p>
            <a:endParaRPr lang="en-US" altLang="en-US" sz="3600" b="0"/>
          </a:p>
          <a:p>
            <a:r>
              <a:rPr lang="en-US" altLang="en-US" sz="3600" b="0"/>
              <a:t>These techniques help to reduce—but not to counterbalance completely—the yield reductions simulated under climate change and no adaptation.</a:t>
            </a:r>
            <a:endParaRPr lang="en-US" altLang="en-US" sz="3600">
              <a:solidFill>
                <a:schemeClr val="accent2"/>
              </a:solidFill>
            </a:endParaRPr>
          </a:p>
        </p:txBody>
      </p:sp>
    </p:spTree>
    <p:extLst>
      <p:ext uri="{BB962C8B-B14F-4D97-AF65-F5344CB8AC3E}">
        <p14:creationId xmlns:p14="http://schemas.microsoft.com/office/powerpoint/2010/main" val="1321623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62000" y="1073150"/>
            <a:ext cx="6767513"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800">
                <a:latin typeface="Times New Roman" pitchFamily="18" charset="0"/>
              </a:rPr>
              <a:t>Greenhouse Gas Forcing and Climate Change</a:t>
            </a:r>
          </a:p>
          <a:p>
            <a:pPr eaLnBrk="1" hangingPunct="1">
              <a:spcBef>
                <a:spcPct val="0"/>
              </a:spcBef>
              <a:buFontTx/>
              <a:buNone/>
            </a:pPr>
            <a:endParaRPr lang="en-US" altLang="en-US" sz="2800">
              <a:latin typeface="Times New Roman" pitchFamily="18" charset="0"/>
            </a:endParaRPr>
          </a:p>
          <a:p>
            <a:pPr eaLnBrk="1" hangingPunct="1">
              <a:spcBef>
                <a:spcPct val="0"/>
              </a:spcBef>
              <a:buFontTx/>
              <a:buNone/>
            </a:pPr>
            <a:r>
              <a:rPr lang="en-US" altLang="en-US" sz="2800">
                <a:latin typeface="Times New Roman" pitchFamily="18" charset="0"/>
              </a:rPr>
              <a:t>Lagged time between action and response</a:t>
            </a:r>
          </a:p>
          <a:p>
            <a:pPr eaLnBrk="1" hangingPunct="1">
              <a:spcBef>
                <a:spcPct val="0"/>
              </a:spcBef>
              <a:buFontTx/>
              <a:buNone/>
            </a:pPr>
            <a:endParaRPr lang="en-US" altLang="en-US" sz="2800">
              <a:latin typeface="Times New Roman" pitchFamily="18" charset="0"/>
            </a:endParaRPr>
          </a:p>
          <a:p>
            <a:pPr eaLnBrk="1" hangingPunct="1">
              <a:spcBef>
                <a:spcPct val="0"/>
              </a:spcBef>
              <a:buFontTx/>
              <a:buNone/>
            </a:pPr>
            <a:r>
              <a:rPr lang="en-US" altLang="en-US" sz="2800">
                <a:latin typeface="Times New Roman" pitchFamily="18" charset="0"/>
              </a:rPr>
              <a:t>Inevitability of climate change</a:t>
            </a:r>
          </a:p>
          <a:p>
            <a:pPr eaLnBrk="1" hangingPunct="1">
              <a:spcBef>
                <a:spcPct val="0"/>
              </a:spcBef>
              <a:buFontTx/>
              <a:buNone/>
            </a:pPr>
            <a:endParaRPr lang="en-US" altLang="en-US" sz="2800">
              <a:latin typeface="Times New Roman" pitchFamily="18" charset="0"/>
            </a:endParaRPr>
          </a:p>
          <a:p>
            <a:pPr eaLnBrk="1" hangingPunct="1">
              <a:spcBef>
                <a:spcPct val="0"/>
              </a:spcBef>
              <a:buFontTx/>
              <a:buNone/>
            </a:pPr>
            <a:r>
              <a:rPr lang="en-US" altLang="en-US" sz="2800">
                <a:latin typeface="Times New Roman" pitchFamily="18" charset="0"/>
              </a:rPr>
              <a:t>Slow mitigation action</a:t>
            </a:r>
          </a:p>
          <a:p>
            <a:pPr eaLnBrk="1" hangingPunct="1">
              <a:spcBef>
                <a:spcPct val="0"/>
              </a:spcBef>
              <a:buFontTx/>
              <a:buNone/>
            </a:pPr>
            <a:endParaRPr lang="en-US" altLang="en-US" sz="2400">
              <a:latin typeface="Times New Roman" pitchFamily="18" charset="0"/>
            </a:endParaRPr>
          </a:p>
        </p:txBody>
      </p:sp>
      <p:sp>
        <p:nvSpPr>
          <p:cNvPr id="7171" name="Text Box 3"/>
          <p:cNvSpPr txBox="1">
            <a:spLocks noChangeArrowheads="1"/>
          </p:cNvSpPr>
          <p:nvPr/>
        </p:nvSpPr>
        <p:spPr bwMode="auto">
          <a:xfrm>
            <a:off x="3581400" y="304800"/>
            <a:ext cx="17002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b="1">
                <a:solidFill>
                  <a:schemeClr val="accent2"/>
                </a:solidFill>
                <a:latin typeface="Times New Roman" pitchFamily="18" charset="0"/>
              </a:rPr>
              <a:t>Why Adapt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325438" y="-50800"/>
            <a:ext cx="8991600" cy="695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400" b="0">
                <a:latin typeface="Courier New" panose="02070309020205020404" pitchFamily="49" charset="0"/>
                <a:cs typeface="Courier New" panose="02070309020205020404" pitchFamily="49" charset="0"/>
              </a:rPr>
              <a:t>Table 1 Data without Adaptation Data converted to percentage change from Base </a:t>
            </a:r>
          </a:p>
          <a:p>
            <a:pPr eaLnBrk="1" hangingPunct="1"/>
            <a:r>
              <a:rPr lang="en-US" altLang="en-US" sz="1400" b="0">
                <a:latin typeface="Courier New" panose="02070309020205020404" pitchFamily="49" charset="0"/>
                <a:cs typeface="Courier New" panose="02070309020205020404" pitchFamily="49" charset="0"/>
              </a:rPr>
              <a:t>                              cc   cc   hc   hc </a:t>
            </a:r>
          </a:p>
          <a:p>
            <a:pPr eaLnBrk="1" hangingPunct="1"/>
            <a:r>
              <a:rPr lang="en-US" altLang="en-US" sz="1400" b="0">
                <a:latin typeface="Courier New" panose="02070309020205020404" pitchFamily="49" charset="0"/>
                <a:cs typeface="Courier New" panose="02070309020205020404" pitchFamily="49" charset="0"/>
              </a:rPr>
              <a:t>Crop     Irrig   neffect    2030 2090 2030 2090</a:t>
            </a:r>
          </a:p>
          <a:p>
            <a:pPr eaLnBrk="1" hangingPunct="1"/>
            <a:r>
              <a:rPr lang="en-US" altLang="en-US" sz="1400" b="0">
                <a:latin typeface="Courier New" panose="02070309020205020404" pitchFamily="49" charset="0"/>
                <a:cs typeface="Courier New" panose="02070309020205020404" pitchFamily="49" charset="0"/>
              </a:rPr>
              <a:t>cotton   DRYLAND yld          18   96   32    82</a:t>
            </a:r>
          </a:p>
          <a:p>
            <a:pPr eaLnBrk="1" hangingPunct="1"/>
            <a:r>
              <a:rPr lang="en-US" altLang="en-US" sz="1400" b="0">
                <a:latin typeface="Courier New" panose="02070309020205020404" pitchFamily="49" charset="0"/>
                <a:cs typeface="Courier New" panose="02070309020205020404" pitchFamily="49" charset="0"/>
              </a:rPr>
              <a:t>cotton   IRRIG   yld          36  122   56   102</a:t>
            </a:r>
          </a:p>
          <a:p>
            <a:pPr eaLnBrk="1" hangingPunct="1"/>
            <a:r>
              <a:rPr lang="en-US" altLang="en-US" sz="1400" b="0">
                <a:latin typeface="Courier New" panose="02070309020205020404" pitchFamily="49" charset="0"/>
                <a:cs typeface="Courier New" panose="02070309020205020404" pitchFamily="49" charset="0"/>
              </a:rPr>
              <a:t>cotton   IRRIG   wuse        -11  107   36    60</a:t>
            </a:r>
          </a:p>
          <a:p>
            <a:pPr eaLnBrk="1" hangingPunct="1"/>
            <a:r>
              <a:rPr lang="en-US" altLang="en-US" sz="1400" b="0">
                <a:latin typeface="Courier New" panose="02070309020205020404" pitchFamily="49" charset="0"/>
                <a:cs typeface="Courier New" panose="02070309020205020404" pitchFamily="49" charset="0"/>
              </a:rPr>
              <a:t>corn     DRYLAND yld          19   23   17    34</a:t>
            </a:r>
          </a:p>
          <a:p>
            <a:pPr eaLnBrk="1" hangingPunct="1"/>
            <a:r>
              <a:rPr lang="sv-SE" altLang="en-US" sz="1400" b="0">
                <a:latin typeface="Courier New" panose="02070309020205020404" pitchFamily="49" charset="0"/>
                <a:cs typeface="Courier New" panose="02070309020205020404" pitchFamily="49" charset="0"/>
              </a:rPr>
              <a:t>corn     IRRIG   yld</a:t>
            </a:r>
            <a:r>
              <a:rPr lang="en-US" altLang="en-US" sz="1400" b="0">
                <a:latin typeface="Courier New" panose="02070309020205020404" pitchFamily="49" charset="0"/>
                <a:cs typeface="Courier New" panose="02070309020205020404" pitchFamily="49" charset="0"/>
              </a:rPr>
              <a:t> </a:t>
            </a:r>
            <a:r>
              <a:rPr lang="sv-SE" altLang="en-US" sz="1400" b="0">
                <a:latin typeface="Courier New" panose="02070309020205020404" pitchFamily="49" charset="0"/>
                <a:cs typeface="Courier New" panose="02070309020205020404" pitchFamily="49" charset="0"/>
              </a:rPr>
              <a:t>         -1   -2   0      7</a:t>
            </a:r>
          </a:p>
          <a:p>
            <a:pPr eaLnBrk="1" hangingPunct="1"/>
            <a:r>
              <a:rPr lang="de-DE" altLang="en-US" sz="1400" b="0">
                <a:latin typeface="Courier New" panose="02070309020205020404" pitchFamily="49" charset="0"/>
                <a:cs typeface="Courier New" panose="02070309020205020404" pitchFamily="49" charset="0"/>
              </a:rPr>
              <a:t>corn     IRRIG   wuse</a:t>
            </a:r>
            <a:r>
              <a:rPr lang="en-US" altLang="en-US" sz="1400" b="0">
                <a:latin typeface="Courier New" panose="02070309020205020404" pitchFamily="49" charset="0"/>
                <a:cs typeface="Courier New" panose="02070309020205020404" pitchFamily="49" charset="0"/>
              </a:rPr>
              <a:t> </a:t>
            </a:r>
            <a:r>
              <a:rPr lang="de-DE" altLang="en-US" sz="1400" b="0">
                <a:latin typeface="Courier New" panose="02070309020205020404" pitchFamily="49" charset="0"/>
                <a:cs typeface="Courier New" panose="02070309020205020404" pitchFamily="49" charset="0"/>
              </a:rPr>
              <a:t>       -34  -54  -30   -60</a:t>
            </a:r>
          </a:p>
          <a:p>
            <a:pPr eaLnBrk="1" hangingPunct="1"/>
            <a:r>
              <a:rPr lang="sv-SE" altLang="en-US" sz="1400" b="0">
                <a:latin typeface="Courier New" panose="02070309020205020404" pitchFamily="49" charset="0"/>
                <a:cs typeface="Courier New" panose="02070309020205020404" pitchFamily="49" charset="0"/>
              </a:rPr>
              <a:t>soybeans DRYLAND yld</a:t>
            </a:r>
            <a:r>
              <a:rPr lang="en-US" altLang="en-US" sz="1400" b="0">
                <a:latin typeface="Courier New" panose="02070309020205020404" pitchFamily="49" charset="0"/>
                <a:cs typeface="Courier New" panose="02070309020205020404" pitchFamily="49" charset="0"/>
              </a:rPr>
              <a:t> </a:t>
            </a:r>
            <a:r>
              <a:rPr lang="sv-SE" altLang="en-US" sz="1400" b="0">
                <a:latin typeface="Courier New" panose="02070309020205020404" pitchFamily="49" charset="0"/>
                <a:cs typeface="Courier New" panose="02070309020205020404" pitchFamily="49" charset="0"/>
              </a:rPr>
              <a:t>         20   30   34    76</a:t>
            </a:r>
          </a:p>
          <a:p>
            <a:pPr eaLnBrk="1" hangingPunct="1"/>
            <a:r>
              <a:rPr lang="en-US" altLang="en-US" sz="1400" b="0">
                <a:latin typeface="Courier New" panose="02070309020205020404" pitchFamily="49" charset="0"/>
                <a:cs typeface="Courier New" panose="02070309020205020404" pitchFamily="49" charset="0"/>
              </a:rPr>
              <a:t>soybeans IRRIG   yld          16   28   17    34</a:t>
            </a:r>
          </a:p>
          <a:p>
            <a:pPr eaLnBrk="1" hangingPunct="1"/>
            <a:r>
              <a:rPr lang="en-US" altLang="en-US" sz="1400" b="0">
                <a:latin typeface="Courier New" panose="02070309020205020404" pitchFamily="49" charset="0"/>
                <a:cs typeface="Courier New" panose="02070309020205020404" pitchFamily="49" charset="0"/>
              </a:rPr>
              <a:t>soybeans IRRIG   wuse          0    3  -12   -26</a:t>
            </a:r>
          </a:p>
          <a:p>
            <a:pPr eaLnBrk="1" hangingPunct="1"/>
            <a:r>
              <a:rPr lang="en-US" altLang="en-US" sz="1400" b="0">
                <a:latin typeface="Courier New" panose="02070309020205020404" pitchFamily="49" charset="0"/>
                <a:cs typeface="Courier New" panose="02070309020205020404" pitchFamily="49" charset="0"/>
              </a:rPr>
              <a:t>HRSW     DRYLAND yld          15   -4   20    30</a:t>
            </a:r>
          </a:p>
          <a:p>
            <a:pPr eaLnBrk="1" hangingPunct="1"/>
            <a:r>
              <a:rPr lang="en-US" altLang="en-US" sz="1400" b="0">
                <a:latin typeface="Courier New" panose="02070309020205020404" pitchFamily="49" charset="0"/>
                <a:cs typeface="Courier New" panose="02070309020205020404" pitchFamily="49" charset="0"/>
              </a:rPr>
              <a:t>HRSW     IRRIG   yld         -10  -18    4     6</a:t>
            </a:r>
          </a:p>
          <a:p>
            <a:pPr eaLnBrk="1" hangingPunct="1"/>
            <a:r>
              <a:rPr lang="en-US" altLang="en-US" sz="1400" b="0">
                <a:latin typeface="Courier New" panose="02070309020205020404" pitchFamily="49" charset="0"/>
                <a:cs typeface="Courier New" panose="02070309020205020404" pitchFamily="49" charset="0"/>
              </a:rPr>
              <a:t>HRSW     IRRIG   wuse        -28  -22  -17   -21</a:t>
            </a:r>
          </a:p>
          <a:p>
            <a:pPr eaLnBrk="1" hangingPunct="1"/>
            <a:endParaRPr lang="en-US" altLang="en-US" sz="1400" b="0">
              <a:latin typeface="Courier New" panose="02070309020205020404" pitchFamily="49" charset="0"/>
              <a:cs typeface="Courier New" panose="02070309020205020404" pitchFamily="49" charset="0"/>
            </a:endParaRPr>
          </a:p>
          <a:p>
            <a:pPr eaLnBrk="1" hangingPunct="1"/>
            <a:r>
              <a:rPr lang="en-US" altLang="en-US" sz="1400" b="0">
                <a:latin typeface="Courier New" panose="02070309020205020404" pitchFamily="49" charset="0"/>
                <a:cs typeface="Courier New" panose="02070309020205020404" pitchFamily="49" charset="0"/>
              </a:rPr>
              <a:t>Table 2 With Adaptation</a:t>
            </a:r>
          </a:p>
          <a:p>
            <a:pPr eaLnBrk="1" hangingPunct="1"/>
            <a:r>
              <a:rPr lang="en-US" altLang="en-US" sz="1400" b="0">
                <a:latin typeface="Courier New" panose="02070309020205020404" pitchFamily="49" charset="0"/>
                <a:cs typeface="Courier New" panose="02070309020205020404" pitchFamily="49" charset="0"/>
              </a:rPr>
              <a:t>                              cc   cc   hc   hc</a:t>
            </a:r>
          </a:p>
          <a:p>
            <a:pPr eaLnBrk="1" hangingPunct="1"/>
            <a:r>
              <a:rPr lang="en-US" altLang="en-US" sz="1400" b="0">
                <a:latin typeface="Courier New" panose="02070309020205020404" pitchFamily="49" charset="0"/>
                <a:cs typeface="Courier New" panose="02070309020205020404" pitchFamily="49" charset="0"/>
              </a:rPr>
              <a:t>Crop     Irrig   neffect    2030 2090 2030 2090</a:t>
            </a:r>
          </a:p>
          <a:p>
            <a:pPr eaLnBrk="1" hangingPunct="1"/>
            <a:r>
              <a:rPr lang="en-US" altLang="en-US" sz="1400" b="0">
                <a:latin typeface="Courier New" panose="02070309020205020404" pitchFamily="49" charset="0"/>
                <a:cs typeface="Courier New" panose="02070309020205020404" pitchFamily="49" charset="0"/>
              </a:rPr>
              <a:t>cotton   DRYLAND yld          18   96   32   82</a:t>
            </a:r>
          </a:p>
          <a:p>
            <a:pPr eaLnBrk="1" hangingPunct="1"/>
            <a:r>
              <a:rPr lang="en-US" altLang="en-US" sz="1400" b="0">
                <a:latin typeface="Courier New" panose="02070309020205020404" pitchFamily="49" charset="0"/>
                <a:cs typeface="Courier New" panose="02070309020205020404" pitchFamily="49" charset="0"/>
              </a:rPr>
              <a:t>cotton   IRRIG   yld          36  122   56  102</a:t>
            </a:r>
          </a:p>
          <a:p>
            <a:pPr eaLnBrk="1" hangingPunct="1"/>
            <a:r>
              <a:rPr lang="en-US" altLang="en-US" sz="1400" b="0">
                <a:latin typeface="Courier New" panose="02070309020205020404" pitchFamily="49" charset="0"/>
                <a:cs typeface="Courier New" panose="02070309020205020404" pitchFamily="49" charset="0"/>
              </a:rPr>
              <a:t>cotton   IRRIG   wuse        -11  107   36   60</a:t>
            </a:r>
          </a:p>
          <a:p>
            <a:pPr eaLnBrk="1" hangingPunct="1"/>
            <a:r>
              <a:rPr lang="en-US" altLang="en-US" sz="1400" b="0">
                <a:latin typeface="Courier New" panose="02070309020205020404" pitchFamily="49" charset="0"/>
                <a:cs typeface="Courier New" panose="02070309020205020404" pitchFamily="49" charset="0"/>
              </a:rPr>
              <a:t>corn     DRYLAND yld          20   24   17   34</a:t>
            </a:r>
          </a:p>
          <a:p>
            <a:pPr eaLnBrk="1" hangingPunct="1"/>
            <a:r>
              <a:rPr lang="en-US" altLang="en-US" sz="1400" b="0">
                <a:latin typeface="Courier New" panose="02070309020205020404" pitchFamily="49" charset="0"/>
                <a:cs typeface="Courier New" panose="02070309020205020404" pitchFamily="49" charset="0"/>
              </a:rPr>
              <a:t>corn     IRRIG   yld           1    0    1    9</a:t>
            </a:r>
          </a:p>
          <a:p>
            <a:pPr eaLnBrk="1" hangingPunct="1"/>
            <a:r>
              <a:rPr lang="en-US" altLang="en-US" sz="1400" b="0">
                <a:latin typeface="Courier New" panose="02070309020205020404" pitchFamily="49" charset="0"/>
                <a:cs typeface="Courier New" panose="02070309020205020404" pitchFamily="49" charset="0"/>
              </a:rPr>
              <a:t>corn     IRRIG   wuse        -33  -55  -32  -60</a:t>
            </a:r>
          </a:p>
          <a:p>
            <a:pPr eaLnBrk="1" hangingPunct="1"/>
            <a:r>
              <a:rPr lang="en-US" altLang="en-US" sz="1400" b="0">
                <a:latin typeface="Courier New" panose="02070309020205020404" pitchFamily="49" charset="0"/>
                <a:cs typeface="Courier New" panose="02070309020205020404" pitchFamily="49" charset="0"/>
              </a:rPr>
              <a:t>soybeans DRYLAND yld          39   64   49   97</a:t>
            </a:r>
          </a:p>
          <a:p>
            <a:pPr eaLnBrk="1" hangingPunct="1"/>
            <a:r>
              <a:rPr lang="en-US" altLang="en-US" sz="1400" b="0">
                <a:latin typeface="Courier New" panose="02070309020205020404" pitchFamily="49" charset="0"/>
                <a:cs typeface="Courier New" panose="02070309020205020404" pitchFamily="49" charset="0"/>
              </a:rPr>
              <a:t>soybeans IRRIG   yld          23   33   23   40</a:t>
            </a:r>
          </a:p>
          <a:p>
            <a:pPr eaLnBrk="1" hangingPunct="1"/>
            <a:r>
              <a:rPr lang="en-US" altLang="en-US" sz="1400" b="0">
                <a:latin typeface="Courier New" panose="02070309020205020404" pitchFamily="49" charset="0"/>
                <a:cs typeface="Courier New" panose="02070309020205020404" pitchFamily="49" charset="0"/>
              </a:rPr>
              <a:t>soybeans IRRIG   wuse         18   12    0  -20</a:t>
            </a:r>
          </a:p>
          <a:p>
            <a:pPr eaLnBrk="1" hangingPunct="1"/>
            <a:r>
              <a:rPr lang="en-US" altLang="en-US" sz="1400" b="0">
                <a:latin typeface="Courier New" panose="02070309020205020404" pitchFamily="49" charset="0"/>
                <a:cs typeface="Courier New" panose="02070309020205020404" pitchFamily="49" charset="0"/>
              </a:rPr>
              <a:t>HRSW     DRYLAND yld          20   14   23   36</a:t>
            </a:r>
          </a:p>
          <a:p>
            <a:pPr eaLnBrk="1" hangingPunct="1"/>
            <a:r>
              <a:rPr lang="en-US" altLang="en-US" sz="1400" b="0">
                <a:latin typeface="Courier New" panose="02070309020205020404" pitchFamily="49" charset="0"/>
                <a:cs typeface="Courier New" panose="02070309020205020404" pitchFamily="49" charset="0"/>
              </a:rPr>
              <a:t>HRSW     IRRIG   yld          -1   -6    7   10</a:t>
            </a:r>
          </a:p>
          <a:p>
            <a:pPr eaLnBrk="1" hangingPunct="1"/>
            <a:r>
              <a:rPr lang="en-US" altLang="en-US" sz="1400" b="0">
                <a:latin typeface="Courier New" panose="02070309020205020404" pitchFamily="49" charset="0"/>
                <a:cs typeface="Courier New" panose="02070309020205020404" pitchFamily="49" charset="0"/>
              </a:rPr>
              <a:t>HRSW     IRRIG   wuse        -12  -15  -12  -15</a:t>
            </a:r>
          </a:p>
        </p:txBody>
      </p:sp>
      <p:sp>
        <p:nvSpPr>
          <p:cNvPr id="44035" name="Rectangle 3"/>
          <p:cNvSpPr>
            <a:spLocks noChangeArrowheads="1"/>
          </p:cNvSpPr>
          <p:nvPr/>
        </p:nvSpPr>
        <p:spPr bwMode="auto">
          <a:xfrm>
            <a:off x="5699125" y="3101975"/>
            <a:ext cx="3251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a:t>Source Data from McCarl, B.A., "Notes on the National and NCAR Agricultural Climate Change Effects Assessment", Background paper for National Climate Change Assessment Group Report, 1999.</a:t>
            </a:r>
          </a:p>
        </p:txBody>
      </p:sp>
    </p:spTree>
    <p:extLst>
      <p:ext uri="{BB962C8B-B14F-4D97-AF65-F5344CB8AC3E}">
        <p14:creationId xmlns:p14="http://schemas.microsoft.com/office/powerpoint/2010/main" val="28510688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159000" y="2184400"/>
            <a:ext cx="4224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3600">
                <a:solidFill>
                  <a:schemeClr val="accent2"/>
                </a:solidFill>
              </a:rPr>
              <a:t>Structural Modeling</a:t>
            </a:r>
          </a:p>
        </p:txBody>
      </p:sp>
    </p:spTree>
    <p:extLst>
      <p:ext uri="{BB962C8B-B14F-4D97-AF65-F5344CB8AC3E}">
        <p14:creationId xmlns:p14="http://schemas.microsoft.com/office/powerpoint/2010/main" val="16262448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101725" y="263525"/>
            <a:ext cx="628491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a:defRPr/>
            </a:pPr>
            <a:r>
              <a:rPr lang="en-US" sz="2400" dirty="0" smtClean="0"/>
              <a:t>Done in conjunction with vulnerability studies</a:t>
            </a:r>
          </a:p>
          <a:p>
            <a:pPr>
              <a:defRPr/>
            </a:pPr>
            <a:r>
              <a:rPr lang="en-US" sz="2400" dirty="0" smtClean="0"/>
              <a:t> </a:t>
            </a:r>
          </a:p>
          <a:p>
            <a:pPr>
              <a:defRPr/>
            </a:pPr>
            <a:endParaRPr lang="en-US" sz="2400" dirty="0" smtClean="0"/>
          </a:p>
          <a:p>
            <a:pPr>
              <a:defRPr/>
            </a:pPr>
            <a:r>
              <a:rPr lang="en-US" sz="2400" dirty="0" smtClean="0"/>
              <a:t>Real issues in models</a:t>
            </a:r>
          </a:p>
          <a:p>
            <a:pPr>
              <a:defRPr/>
            </a:pPr>
            <a:r>
              <a:rPr lang="en-US" sz="2400" dirty="0" smtClean="0"/>
              <a:t> </a:t>
            </a:r>
          </a:p>
          <a:p>
            <a:pPr marL="342900" indent="-342900">
              <a:buFont typeface="Arial" pitchFamily="34" charset="0"/>
              <a:buChar char="•"/>
              <a:defRPr/>
            </a:pPr>
            <a:r>
              <a:rPr lang="en-US" sz="2400" dirty="0" smtClean="0"/>
              <a:t>Expanding opportunity set</a:t>
            </a:r>
          </a:p>
          <a:p>
            <a:pPr marL="1085850" lvl="1" indent="-342900">
              <a:buFont typeface="Arial" pitchFamily="34" charset="0"/>
              <a:buChar char="•"/>
              <a:defRPr/>
            </a:pPr>
            <a:r>
              <a:rPr lang="en-US" sz="2400" dirty="0" smtClean="0"/>
              <a:t>Crop and livestock mix</a:t>
            </a:r>
          </a:p>
          <a:p>
            <a:pPr marL="1085850" lvl="1" indent="-342900">
              <a:buFont typeface="Arial" pitchFamily="34" charset="0"/>
              <a:buChar char="•"/>
              <a:defRPr/>
            </a:pPr>
            <a:r>
              <a:rPr lang="en-US" sz="2400" dirty="0" smtClean="0"/>
              <a:t>Not putting in attractive alternatives and getting double whammy</a:t>
            </a:r>
          </a:p>
          <a:p>
            <a:pPr marL="342900" indent="-342900">
              <a:buFont typeface="Arial" pitchFamily="34" charset="0"/>
              <a:buChar char="•"/>
              <a:defRPr/>
            </a:pPr>
            <a:endParaRPr lang="en-US" sz="2400" dirty="0" smtClean="0"/>
          </a:p>
          <a:p>
            <a:pPr marL="342900" indent="-342900">
              <a:buFont typeface="Arial" pitchFamily="34" charset="0"/>
              <a:buChar char="•"/>
              <a:defRPr/>
            </a:pPr>
            <a:r>
              <a:rPr lang="en-US" sz="2400" dirty="0" smtClean="0"/>
              <a:t>Cost benefit of adaptation</a:t>
            </a:r>
          </a:p>
          <a:p>
            <a:pPr marL="1085850" lvl="1" indent="-342900">
              <a:buFont typeface="Arial" pitchFamily="34" charset="0"/>
              <a:buChar char="•"/>
              <a:defRPr/>
            </a:pPr>
            <a:r>
              <a:rPr lang="en-US" sz="2400" dirty="0" smtClean="0"/>
              <a:t>Selectively stopping adaptation to estimate its value</a:t>
            </a:r>
          </a:p>
          <a:p>
            <a:pPr marL="342900" indent="-342900">
              <a:buFont typeface="Arial" pitchFamily="34" charset="0"/>
              <a:buChar char="•"/>
              <a:defRPr/>
            </a:pPr>
            <a:endParaRPr lang="en-US" sz="2400" dirty="0" smtClean="0"/>
          </a:p>
          <a:p>
            <a:pPr eaLnBrk="1" hangingPunct="1">
              <a:defRPr/>
            </a:pPr>
            <a:endParaRPr lang="en-US" sz="2400" dirty="0" smtClean="0">
              <a:solidFill>
                <a:schemeClr val="accent2"/>
              </a:solidFill>
            </a:endParaRPr>
          </a:p>
        </p:txBody>
      </p:sp>
    </p:spTree>
    <p:extLst>
      <p:ext uri="{BB962C8B-B14F-4D97-AF65-F5344CB8AC3E}">
        <p14:creationId xmlns:p14="http://schemas.microsoft.com/office/powerpoint/2010/main" val="35129991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63" name="Text Box 1075"/>
          <p:cNvSpPr txBox="1">
            <a:spLocks noChangeArrowheads="1"/>
          </p:cNvSpPr>
          <p:nvPr/>
        </p:nvSpPr>
        <p:spPr bwMode="auto">
          <a:xfrm>
            <a:off x="381000" y="454025"/>
            <a:ext cx="8305800" cy="5448300"/>
          </a:xfrm>
          <a:prstGeom prst="rect">
            <a:avLst/>
          </a:prstGeom>
          <a:noFill/>
          <a:ln w="9525">
            <a:noFill/>
            <a:miter lim="800000"/>
            <a:headEnd/>
            <a:tailEnd/>
          </a:ln>
          <a:effectLst/>
        </p:spPr>
        <p:txBody>
          <a:bodyPr>
            <a:spAutoFit/>
          </a:bodyPr>
          <a:lstStyle/>
          <a:p>
            <a:pPr algn="ctr">
              <a:tabLst>
                <a:tab pos="966788" algn="l"/>
                <a:tab pos="3943350" algn="l"/>
                <a:tab pos="4748213" algn="l"/>
                <a:tab pos="5715000" algn="l"/>
                <a:tab pos="6518275" algn="l"/>
              </a:tabLst>
              <a:defRPr/>
            </a:pPr>
            <a:r>
              <a:rPr lang="en-US" sz="2400" dirty="0">
                <a:solidFill>
                  <a:srgbClr val="3333CC"/>
                </a:solidFill>
                <a:effectLst>
                  <a:outerShdw blurRad="38100" dist="38100" dir="2700000" algn="tl">
                    <a:srgbClr val="C0C0C0"/>
                  </a:outerShdw>
                </a:effectLst>
                <a:cs typeface="Times New Roman" pitchFamily="18" charset="0"/>
              </a:rPr>
              <a:t>History of McCarl Climate Change </a:t>
            </a:r>
            <a:r>
              <a:rPr lang="en-US" sz="2400" dirty="0">
                <a:solidFill>
                  <a:srgbClr val="3333CC"/>
                </a:solidFill>
                <a:effectLst>
                  <a:outerShdw blurRad="38100" dist="38100" dir="2700000" algn="tl">
                    <a:srgbClr val="C0C0C0"/>
                  </a:outerShdw>
                </a:effectLst>
                <a:cs typeface="Times New Roman" pitchFamily="18" charset="0"/>
              </a:rPr>
              <a:t>Effects Assessments</a:t>
            </a:r>
            <a:endParaRPr lang="en-US" sz="2400" dirty="0">
              <a:solidFill>
                <a:srgbClr val="3333CC"/>
              </a:solidFill>
              <a:effectLst>
                <a:outerShdw blurRad="38100" dist="38100" dir="2700000" algn="tl">
                  <a:srgbClr val="C0C0C0"/>
                </a:outerShdw>
              </a:effectLst>
              <a:cs typeface="Times New Roman" pitchFamily="18" charset="0"/>
            </a:endParaRPr>
          </a:p>
          <a:p>
            <a:pPr algn="ctr">
              <a:tabLst>
                <a:tab pos="966788" algn="l"/>
                <a:tab pos="3943350" algn="l"/>
                <a:tab pos="4748213" algn="l"/>
                <a:tab pos="5715000" algn="l"/>
                <a:tab pos="6518275" algn="l"/>
              </a:tabLst>
              <a:defRPr/>
            </a:pPr>
            <a:endParaRPr lang="en-US" dirty="0">
              <a:solidFill>
                <a:srgbClr val="3333CC"/>
              </a:solidFill>
              <a:effectLst>
                <a:outerShdw blurRad="38100" dist="38100" dir="2700000" algn="tl">
                  <a:srgbClr val="C0C0C0"/>
                </a:outerShdw>
              </a:effectLst>
              <a:cs typeface="Times New Roman" pitchFamily="18" charset="0"/>
            </a:endParaRPr>
          </a:p>
          <a:p>
            <a:pPr>
              <a:lnSpc>
                <a:spcPct val="130000"/>
              </a:lnSpc>
              <a:tabLst>
                <a:tab pos="966788" algn="l"/>
                <a:tab pos="3943350" algn="l"/>
                <a:tab pos="4748213" algn="l"/>
                <a:tab pos="5715000" algn="l"/>
                <a:tab pos="6518275" algn="l"/>
              </a:tabLst>
              <a:defRPr/>
            </a:pPr>
            <a:r>
              <a:rPr lang="en-US" sz="2000" dirty="0"/>
              <a:t>1987 – </a:t>
            </a:r>
            <a:r>
              <a:rPr lang="en-US" sz="2000" dirty="0">
                <a:solidFill>
                  <a:srgbClr val="FF0000"/>
                </a:solidFill>
              </a:rPr>
              <a:t>Corn Soy, Wheat  no adaptation, no irrigation, no CO2</a:t>
            </a:r>
          </a:p>
          <a:p>
            <a:pPr>
              <a:lnSpc>
                <a:spcPct val="130000"/>
              </a:lnSpc>
              <a:tabLst>
                <a:tab pos="966788" algn="l"/>
                <a:tab pos="3943350" algn="l"/>
                <a:tab pos="4748213" algn="l"/>
                <a:tab pos="5715000" algn="l"/>
                <a:tab pos="6518275" algn="l"/>
              </a:tabLst>
              <a:defRPr/>
            </a:pPr>
            <a:r>
              <a:rPr lang="en-US" sz="2000" dirty="0"/>
              <a:t>1992 – Corn, Soy, Wheat, no adaptation, </a:t>
            </a:r>
            <a:r>
              <a:rPr lang="en-US" sz="2000" dirty="0">
                <a:solidFill>
                  <a:srgbClr val="FF0000"/>
                </a:solidFill>
              </a:rPr>
              <a:t>irrigation</a:t>
            </a:r>
            <a:r>
              <a:rPr lang="en-US" sz="2000" dirty="0"/>
              <a:t>, no CO2</a:t>
            </a:r>
          </a:p>
          <a:p>
            <a:pPr>
              <a:lnSpc>
                <a:spcPct val="130000"/>
              </a:lnSpc>
              <a:tabLst>
                <a:tab pos="966788" algn="l"/>
                <a:tab pos="3943350" algn="l"/>
                <a:tab pos="4748213" algn="l"/>
                <a:tab pos="5715000" algn="l"/>
                <a:tab pos="6518275" algn="l"/>
              </a:tabLst>
              <a:defRPr/>
            </a:pPr>
            <a:r>
              <a:rPr lang="en-US" sz="2000" dirty="0"/>
              <a:t>1995 – Corn Soy, Wheat CO2, irrigation </a:t>
            </a:r>
            <a:r>
              <a:rPr lang="en-US" sz="2000" dirty="0">
                <a:solidFill>
                  <a:srgbClr val="FF0000"/>
                </a:solidFill>
              </a:rPr>
              <a:t>calendar</a:t>
            </a:r>
            <a:r>
              <a:rPr lang="en-US" sz="2000" dirty="0"/>
              <a:t> </a:t>
            </a:r>
            <a:r>
              <a:rPr lang="en-US" sz="2000" dirty="0">
                <a:solidFill>
                  <a:srgbClr val="FF0000"/>
                </a:solidFill>
              </a:rPr>
              <a:t>adaptation</a:t>
            </a:r>
          </a:p>
          <a:p>
            <a:pPr>
              <a:lnSpc>
                <a:spcPct val="130000"/>
              </a:lnSpc>
              <a:tabLst>
                <a:tab pos="966788" algn="l"/>
                <a:tab pos="3943350" algn="l"/>
                <a:tab pos="4748213" algn="l"/>
                <a:tab pos="5715000" algn="l"/>
                <a:tab pos="6518275" algn="l"/>
              </a:tabLst>
              <a:defRPr/>
            </a:pPr>
            <a:r>
              <a:rPr lang="en-US" sz="2000" dirty="0"/>
              <a:t>1999 – Corn, Soy, Wheat, </a:t>
            </a:r>
            <a:r>
              <a:rPr lang="en-US" sz="2000" dirty="0">
                <a:solidFill>
                  <a:srgbClr val="FF0000"/>
                </a:solidFill>
              </a:rPr>
              <a:t>cotton, sorghum, tomato, potato</a:t>
            </a:r>
            <a:r>
              <a:rPr lang="en-US" sz="2000" dirty="0"/>
              <a:t>, CO2, 	irrigation, calendar adaptation, </a:t>
            </a:r>
            <a:r>
              <a:rPr lang="en-US" sz="2000" dirty="0">
                <a:solidFill>
                  <a:srgbClr val="FF0000"/>
                </a:solidFill>
              </a:rPr>
              <a:t>crop mix shift</a:t>
            </a:r>
            <a:r>
              <a:rPr lang="en-US" sz="2000" dirty="0"/>
              <a:t>, </a:t>
            </a:r>
            <a:r>
              <a:rPr lang="en-US" sz="2000" dirty="0">
                <a:solidFill>
                  <a:srgbClr val="FF0000"/>
                </a:solidFill>
              </a:rPr>
              <a:t>livestock</a:t>
            </a:r>
            <a:r>
              <a:rPr lang="en-US" sz="2000" dirty="0"/>
              <a:t>, </a:t>
            </a:r>
          </a:p>
          <a:p>
            <a:pPr>
              <a:lnSpc>
                <a:spcPct val="130000"/>
              </a:lnSpc>
              <a:tabLst>
                <a:tab pos="966788" algn="l"/>
                <a:tab pos="3943350" algn="l"/>
                <a:tab pos="4748213" algn="l"/>
                <a:tab pos="5715000" algn="l"/>
                <a:tab pos="6518275" algn="l"/>
              </a:tabLst>
              <a:defRPr/>
            </a:pPr>
            <a:r>
              <a:rPr lang="en-US" sz="2000" dirty="0"/>
              <a:t>	</a:t>
            </a:r>
            <a:r>
              <a:rPr lang="en-US" sz="2000" dirty="0">
                <a:solidFill>
                  <a:srgbClr val="FF0000"/>
                </a:solidFill>
              </a:rPr>
              <a:t>grass, input usage, water available</a:t>
            </a:r>
          </a:p>
          <a:p>
            <a:pPr>
              <a:lnSpc>
                <a:spcPct val="130000"/>
              </a:lnSpc>
              <a:tabLst>
                <a:tab pos="966788" algn="l"/>
                <a:tab pos="3943350" algn="l"/>
                <a:tab pos="4748213" algn="l"/>
                <a:tab pos="5715000" algn="l"/>
                <a:tab pos="6518275" algn="l"/>
              </a:tabLst>
              <a:defRPr/>
            </a:pPr>
            <a:r>
              <a:rPr lang="en-US" sz="2000" dirty="0"/>
              <a:t>2001 -- Corn, Soy, Wheat, cotton, sorghum, tomato, potato, CO2, </a:t>
            </a:r>
          </a:p>
          <a:p>
            <a:pPr>
              <a:lnSpc>
                <a:spcPct val="130000"/>
              </a:lnSpc>
              <a:tabLst>
                <a:tab pos="966788" algn="l"/>
                <a:tab pos="3943350" algn="l"/>
                <a:tab pos="4748213" algn="l"/>
                <a:tab pos="5715000" algn="l"/>
                <a:tab pos="6518275" algn="l"/>
              </a:tabLst>
              <a:defRPr/>
            </a:pPr>
            <a:r>
              <a:rPr lang="en-US" sz="2000" dirty="0"/>
              <a:t>	irrigation, calendar adaptation, crop mix shift, livestock, 	</a:t>
            </a:r>
            <a:endParaRPr lang="en-US" sz="2000" dirty="0"/>
          </a:p>
          <a:p>
            <a:pPr>
              <a:lnSpc>
                <a:spcPct val="130000"/>
              </a:lnSpc>
              <a:tabLst>
                <a:tab pos="966788" algn="l"/>
                <a:tab pos="3943350" algn="l"/>
                <a:tab pos="4748213" algn="l"/>
                <a:tab pos="5715000" algn="l"/>
                <a:tab pos="6518275" algn="l"/>
              </a:tabLst>
              <a:defRPr/>
            </a:pPr>
            <a:r>
              <a:rPr lang="en-US" sz="2000" dirty="0"/>
              <a:t>	grass</a:t>
            </a:r>
            <a:r>
              <a:rPr lang="en-US" sz="2000" dirty="0"/>
              <a:t>, input usage, </a:t>
            </a:r>
            <a:r>
              <a:rPr lang="en-US" sz="2000" dirty="0">
                <a:solidFill>
                  <a:srgbClr val="FF0000"/>
                </a:solidFill>
              </a:rPr>
              <a:t>pest, extreme event, </a:t>
            </a:r>
            <a:r>
              <a:rPr lang="en-US" sz="2000" dirty="0">
                <a:solidFill>
                  <a:srgbClr val="FF0000"/>
                </a:solidFill>
              </a:rPr>
              <a:t>forestry</a:t>
            </a:r>
          </a:p>
          <a:p>
            <a:pPr>
              <a:lnSpc>
                <a:spcPct val="130000"/>
              </a:lnSpc>
              <a:tabLst>
                <a:tab pos="966788" algn="l"/>
                <a:tab pos="3943350" algn="l"/>
                <a:tab pos="4748213" algn="l"/>
                <a:tab pos="5715000" algn="l"/>
                <a:tab pos="6518275" algn="l"/>
              </a:tabLst>
              <a:defRPr/>
            </a:pPr>
            <a:r>
              <a:rPr lang="en-US" sz="2000" dirty="0"/>
              <a:t>2010 – above </a:t>
            </a:r>
            <a:r>
              <a:rPr lang="en-US" sz="2000" dirty="0">
                <a:solidFill>
                  <a:srgbClr val="FF0000"/>
                </a:solidFill>
              </a:rPr>
              <a:t>plus 2007 scenarios, risk, crop insurance</a:t>
            </a:r>
            <a:endParaRPr lang="en-US" sz="2000" dirty="0">
              <a:solidFill>
                <a:srgbClr val="FF0000"/>
              </a:solidFill>
            </a:endParaRPr>
          </a:p>
          <a:p>
            <a:pPr>
              <a:lnSpc>
                <a:spcPct val="130000"/>
              </a:lnSpc>
              <a:tabLst>
                <a:tab pos="966788" algn="l"/>
                <a:tab pos="3943350" algn="l"/>
                <a:tab pos="4748213" algn="l"/>
                <a:tab pos="5715000" algn="l"/>
                <a:tab pos="6518275" algn="l"/>
              </a:tabLst>
              <a:defRPr/>
            </a:pPr>
            <a:endParaRPr lang="en-US" sz="2000" dirty="0"/>
          </a:p>
          <a:p>
            <a:pPr>
              <a:lnSpc>
                <a:spcPct val="130000"/>
              </a:lnSpc>
              <a:tabLst>
                <a:tab pos="966788" algn="l"/>
                <a:tab pos="3943350" algn="l"/>
                <a:tab pos="4748213" algn="l"/>
                <a:tab pos="5715000" algn="l"/>
                <a:tab pos="6518275" algn="l"/>
              </a:tabLst>
              <a:defRPr/>
            </a:pPr>
            <a:r>
              <a:rPr lang="en-US" sz="2000" dirty="0"/>
              <a:t>Cost continually went down now beneficial.</a:t>
            </a:r>
          </a:p>
        </p:txBody>
      </p:sp>
    </p:spTree>
    <p:extLst>
      <p:ext uri="{BB962C8B-B14F-4D97-AF65-F5344CB8AC3E}">
        <p14:creationId xmlns:p14="http://schemas.microsoft.com/office/powerpoint/2010/main" val="12610894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2679700" y="87313"/>
            <a:ext cx="35099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57200"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2400">
                <a:solidFill>
                  <a:schemeClr val="accent2"/>
                </a:solidFill>
              </a:rPr>
              <a:t>Structural adaptation</a:t>
            </a:r>
          </a:p>
          <a:p>
            <a:endParaRPr lang="en-US" altLang="en-US" sz="1800" b="0">
              <a:latin typeface="Arial" panose="020B0604020202020204" pitchFamily="34" charset="0"/>
              <a:cs typeface="Arial" panose="020B0604020202020204" pitchFamily="34" charset="0"/>
            </a:endParaRPr>
          </a:p>
        </p:txBody>
      </p:sp>
      <p:sp>
        <p:nvSpPr>
          <p:cNvPr id="48131" name="Rectangle 1"/>
          <p:cNvSpPr>
            <a:spLocks noChangeArrowheads="1"/>
          </p:cNvSpPr>
          <p:nvPr/>
        </p:nvSpPr>
        <p:spPr bwMode="auto">
          <a:xfrm>
            <a:off x="600075" y="631825"/>
            <a:ext cx="7670800"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a:t>Adaptation in FASOM</a:t>
            </a:r>
          </a:p>
          <a:p>
            <a:pPr eaLnBrk="1" hangingPunct="1"/>
            <a:r>
              <a:rPr lang="en-US" altLang="en-US"/>
              <a:t> </a:t>
            </a:r>
          </a:p>
          <a:p>
            <a:pPr eaLnBrk="1" hangingPunct="1"/>
            <a:r>
              <a:rPr lang="en-US" altLang="en-US"/>
              <a:t>Crop mix</a:t>
            </a:r>
          </a:p>
          <a:p>
            <a:pPr eaLnBrk="1" hangingPunct="1"/>
            <a:r>
              <a:rPr lang="en-US" altLang="en-US"/>
              <a:t> </a:t>
            </a:r>
          </a:p>
          <a:p>
            <a:pPr eaLnBrk="1" hangingPunct="1"/>
            <a:r>
              <a:rPr lang="en-US" altLang="en-US"/>
              <a:t>Northward migration</a:t>
            </a:r>
          </a:p>
          <a:p>
            <a:pPr eaLnBrk="1" hangingPunct="1"/>
            <a:r>
              <a:rPr lang="en-US" altLang="en-US"/>
              <a:t> </a:t>
            </a:r>
          </a:p>
          <a:p>
            <a:pPr eaLnBrk="1" hangingPunct="1"/>
            <a:r>
              <a:rPr lang="en-US" altLang="en-US"/>
              <a:t>AGCRPMIXUP(period,mapcountryreg(countrytouse,agreg),mixtype,crop)</a:t>
            </a:r>
          </a:p>
          <a:p>
            <a:pPr eaLnBrk="1" hangingPunct="1"/>
            <a:r>
              <a:rPr lang="en-US" altLang="en-US"/>
              <a:t>         $( (not notincropgroup(crop))</a:t>
            </a:r>
          </a:p>
          <a:p>
            <a:pPr eaLnBrk="1" hangingPunct="1"/>
            <a:r>
              <a:rPr lang="en-US" altLang="en-US"/>
              <a:t>            and  agregsperiod(period,countrytouse,agreg)</a:t>
            </a:r>
          </a:p>
          <a:p>
            <a:pPr eaLnBrk="1" hangingPunct="1"/>
            <a:r>
              <a:rPr lang="en-US" altLang="en-US"/>
              <a:t>            and  sum(matchirri(mixtype,irrigstatus),minmixdat(countrytouse,agreg,irrigstatus,crop))</a:t>
            </a:r>
          </a:p>
          <a:p>
            <a:pPr eaLnBrk="1" hangingPunct="1"/>
            <a:r>
              <a:rPr lang="en-US" altLang="en-US"/>
              <a:t>            and  sum(proxycrop(crop,crop2)$(not sameas(crop,crop2)),1)=0</a:t>
            </a:r>
          </a:p>
          <a:p>
            <a:pPr eaLnBrk="1" hangingPunct="1"/>
            <a:r>
              <a:rPr lang="en-US" altLang="en-US"/>
              <a:t>            and  minMixValue(countrytouse,agreg,mixtype,crop) gt 0</a:t>
            </a:r>
          </a:p>
          <a:p>
            <a:pPr eaLnBrk="1" hangingPunct="1"/>
            <a:r>
              <a:rPr lang="en-US" altLang="en-US"/>
              <a:t>            and  ((sameas(mixtype,"total") and</a:t>
            </a:r>
          </a:p>
          <a:p>
            <a:pPr eaLnBrk="1" hangingPunct="1"/>
            <a:r>
              <a:rPr lang="en-US" altLang="en-US"/>
              <a:t>                  minMixValue(countrytouse,agreg,"total",crop) ge minMixValue(countrytouse,agreg,"irrigated",crop))</a:t>
            </a:r>
          </a:p>
          <a:p>
            <a:pPr eaLnBrk="1" hangingPunct="1"/>
            <a:r>
              <a:rPr lang="en-US" altLang="en-US"/>
              <a:t>                  or sameas(mixtype,"irrigated"))</a:t>
            </a:r>
          </a:p>
          <a:p>
            <a:pPr eaLnBrk="1" hangingPunct="1"/>
            <a:r>
              <a:rPr lang="en-US" altLang="en-US"/>
              <a:t>            and yesag gt 0 and cropmixy(period))..</a:t>
            </a:r>
          </a:p>
          <a:p>
            <a:pPr eaLnBrk="1" hangingPunct="1"/>
            <a:r>
              <a:rPr lang="en-US" altLang="en-US"/>
              <a:t> </a:t>
            </a:r>
          </a:p>
          <a:p>
            <a:pPr eaLnBrk="1" hangingPunct="1"/>
            <a:r>
              <a:rPr lang="en-US" altLang="en-US"/>
              <a:t>    sum((matchirri(mixtype,irrigstatus))</a:t>
            </a:r>
          </a:p>
          <a:p>
            <a:pPr eaLnBrk="1" hangingPunct="1"/>
            <a:r>
              <a:rPr lang="en-US" altLang="en-US"/>
              <a:t>                  $minmixdat(countrytouse,agreg,irrigstatus,crop),</a:t>
            </a:r>
          </a:p>
          <a:p>
            <a:pPr eaLnBrk="1" hangingPunct="1"/>
            <a:r>
              <a:rPr lang="en-US" altLang="en-US"/>
              <a:t>                            AGCRPMIX(period,countrytouse,agreg,irrigstatus,crop))</a:t>
            </a:r>
          </a:p>
          <a:p>
            <a:pPr eaLnBrk="1" hangingPunct="1"/>
            <a:r>
              <a:rPr lang="en-US" altLang="en-US"/>
              <a:t> </a:t>
            </a:r>
          </a:p>
          <a:p>
            <a:pPr eaLnBrk="1" hangingPunct="1"/>
            <a:r>
              <a:rPr lang="en-US" altLang="en-US"/>
              <a:t>   - 1.005 * sum(crpmixalt, cropmixdata(countrytouse,mixtype,crop,agreg,crpmixalt)</a:t>
            </a:r>
          </a:p>
          <a:p>
            <a:pPr eaLnBrk="1" hangingPunct="1"/>
            <a:r>
              <a:rPr lang="en-US" altLang="en-US"/>
              <a:t>                           *AGMIXR(period,countrytouse,agreg,mixtype,crpmixalt))</a:t>
            </a:r>
          </a:p>
          <a:p>
            <a:pPr eaLnBrk="1" hangingPunct="1"/>
            <a:r>
              <a:rPr lang="en-US" altLang="en-US"/>
              <a:t> </a:t>
            </a:r>
          </a:p>
          <a:p>
            <a:pPr eaLnBrk="1" hangingPunct="1"/>
            <a:r>
              <a:rPr lang="en-US" altLang="en-US"/>
              <a:t>$if not setglobal climate $goto arnd2</a:t>
            </a:r>
          </a:p>
          <a:p>
            <a:pPr eaLnBrk="1" hangingPunct="1"/>
            <a:r>
              <a:rPr lang="en-US" altLang="en-US"/>
              <a:t>*new mixes under climate change</a:t>
            </a:r>
          </a:p>
          <a:p>
            <a:pPr eaLnBrk="1" hangingPunct="1"/>
            <a:r>
              <a:rPr lang="en-US" altLang="en-US"/>
              <a:t>   - 1.005 * sum(crpmixalt, cropmixdataclimate(mixtype,crop,agreg,crpmixalt)</a:t>
            </a:r>
          </a:p>
          <a:p>
            <a:pPr eaLnBrk="1" hangingPunct="1"/>
            <a:r>
              <a:rPr lang="en-US" altLang="en-US"/>
              <a:t>                           *AGMIXR2(period,countrytouse,agreg,mixtype,crpmixalt)  )$climadapt</a:t>
            </a:r>
          </a:p>
          <a:p>
            <a:pPr eaLnBrk="1" hangingPunct="1"/>
            <a:r>
              <a:rPr lang="en-US" altLang="en-US"/>
              <a:t>$label arnd2</a:t>
            </a:r>
          </a:p>
          <a:p>
            <a:pPr eaLnBrk="1" hangingPunct="1"/>
            <a:r>
              <a:rPr lang="en-US" altLang="en-US"/>
              <a:t> </a:t>
            </a:r>
          </a:p>
          <a:p>
            <a:pPr eaLnBrk="1" hangingPunct="1"/>
            <a:r>
              <a:rPr lang="en-US" altLang="en-US"/>
              <a:t>    =l=   0.01 ; </a:t>
            </a:r>
          </a:p>
        </p:txBody>
      </p:sp>
    </p:spTree>
    <p:extLst>
      <p:ext uri="{BB962C8B-B14F-4D97-AF65-F5344CB8AC3E}">
        <p14:creationId xmlns:p14="http://schemas.microsoft.com/office/powerpoint/2010/main" val="27189796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ChangeArrowheads="1"/>
          </p:cNvSpPr>
          <p:nvPr/>
        </p:nvSpPr>
        <p:spPr bwMode="auto">
          <a:xfrm>
            <a:off x="96838" y="185738"/>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a:solidFill>
                  <a:schemeClr val="tx2"/>
                </a:solidFill>
              </a:rPr>
              <a:t>Climate Sensitivity - Surplus Measures (Mil. Dollars)</a:t>
            </a:r>
          </a:p>
        </p:txBody>
      </p:sp>
      <p:sp>
        <p:nvSpPr>
          <p:cNvPr id="47107" name="Line 6"/>
          <p:cNvSpPr>
            <a:spLocks noChangeShapeType="1"/>
          </p:cNvSpPr>
          <p:nvPr/>
        </p:nvSpPr>
        <p:spPr bwMode="auto">
          <a:xfrm>
            <a:off x="0" y="914400"/>
            <a:ext cx="9144000" cy="0"/>
          </a:xfrm>
          <a:prstGeom prst="line">
            <a:avLst/>
          </a:prstGeom>
          <a:noFill/>
          <a:ln w="444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8" name="Line 7"/>
          <p:cNvSpPr>
            <a:spLocks noChangeShapeType="1"/>
          </p:cNvSpPr>
          <p:nvPr/>
        </p:nvSpPr>
        <p:spPr bwMode="auto">
          <a:xfrm>
            <a:off x="1108075" y="5307013"/>
            <a:ext cx="7204075"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09" name="Line 8"/>
          <p:cNvSpPr>
            <a:spLocks noChangeShapeType="1"/>
          </p:cNvSpPr>
          <p:nvPr/>
        </p:nvSpPr>
        <p:spPr bwMode="auto">
          <a:xfrm>
            <a:off x="1108075" y="4943475"/>
            <a:ext cx="7204075"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0" name="Line 9"/>
          <p:cNvSpPr>
            <a:spLocks noChangeShapeType="1"/>
          </p:cNvSpPr>
          <p:nvPr/>
        </p:nvSpPr>
        <p:spPr bwMode="auto">
          <a:xfrm>
            <a:off x="1108075" y="4602163"/>
            <a:ext cx="7204075"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1" name="Line 10"/>
          <p:cNvSpPr>
            <a:spLocks noChangeShapeType="1"/>
          </p:cNvSpPr>
          <p:nvPr/>
        </p:nvSpPr>
        <p:spPr bwMode="auto">
          <a:xfrm>
            <a:off x="1108075" y="4238625"/>
            <a:ext cx="7204075"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2" name="Line 11"/>
          <p:cNvSpPr>
            <a:spLocks noChangeShapeType="1"/>
          </p:cNvSpPr>
          <p:nvPr/>
        </p:nvSpPr>
        <p:spPr bwMode="auto">
          <a:xfrm>
            <a:off x="1108075" y="3876675"/>
            <a:ext cx="7204075"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3" name="Line 12"/>
          <p:cNvSpPr>
            <a:spLocks noChangeShapeType="1"/>
          </p:cNvSpPr>
          <p:nvPr/>
        </p:nvSpPr>
        <p:spPr bwMode="auto">
          <a:xfrm>
            <a:off x="1108075" y="3535363"/>
            <a:ext cx="7204075"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4" name="Line 13"/>
          <p:cNvSpPr>
            <a:spLocks noChangeShapeType="1"/>
          </p:cNvSpPr>
          <p:nvPr/>
        </p:nvSpPr>
        <p:spPr bwMode="auto">
          <a:xfrm>
            <a:off x="1108075" y="3171825"/>
            <a:ext cx="7204075"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5" name="Line 14"/>
          <p:cNvSpPr>
            <a:spLocks noChangeShapeType="1"/>
          </p:cNvSpPr>
          <p:nvPr/>
        </p:nvSpPr>
        <p:spPr bwMode="auto">
          <a:xfrm>
            <a:off x="1108075" y="2809875"/>
            <a:ext cx="7204075"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6" name="Line 15"/>
          <p:cNvSpPr>
            <a:spLocks noChangeShapeType="1"/>
          </p:cNvSpPr>
          <p:nvPr/>
        </p:nvSpPr>
        <p:spPr bwMode="auto">
          <a:xfrm>
            <a:off x="1108075" y="2447925"/>
            <a:ext cx="7204075"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7" name="Line 16"/>
          <p:cNvSpPr>
            <a:spLocks noChangeShapeType="1"/>
          </p:cNvSpPr>
          <p:nvPr/>
        </p:nvSpPr>
        <p:spPr bwMode="auto">
          <a:xfrm>
            <a:off x="1108075" y="2105025"/>
            <a:ext cx="7204075"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8" name="Line 17"/>
          <p:cNvSpPr>
            <a:spLocks noChangeShapeType="1"/>
          </p:cNvSpPr>
          <p:nvPr/>
        </p:nvSpPr>
        <p:spPr bwMode="auto">
          <a:xfrm>
            <a:off x="1108075" y="1743075"/>
            <a:ext cx="7204075"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9" name="Rectangle 18"/>
          <p:cNvSpPr>
            <a:spLocks noChangeArrowheads="1"/>
          </p:cNvSpPr>
          <p:nvPr/>
        </p:nvSpPr>
        <p:spPr bwMode="auto">
          <a:xfrm>
            <a:off x="1395413" y="1743075"/>
            <a:ext cx="403225" cy="3482975"/>
          </a:xfrm>
          <a:prstGeom prst="rect">
            <a:avLst/>
          </a:prstGeom>
          <a:solidFill>
            <a:srgbClr val="FF0000"/>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7120" name="Rectangle 19"/>
          <p:cNvSpPr>
            <a:spLocks noChangeArrowheads="1"/>
          </p:cNvSpPr>
          <p:nvPr/>
        </p:nvSpPr>
        <p:spPr bwMode="auto">
          <a:xfrm>
            <a:off x="3201988" y="3614738"/>
            <a:ext cx="403225" cy="1611312"/>
          </a:xfrm>
          <a:prstGeom prst="rect">
            <a:avLst/>
          </a:prstGeom>
          <a:solidFill>
            <a:srgbClr val="FF0000"/>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7121" name="Rectangle 20"/>
          <p:cNvSpPr>
            <a:spLocks noChangeArrowheads="1"/>
          </p:cNvSpPr>
          <p:nvPr/>
        </p:nvSpPr>
        <p:spPr bwMode="auto">
          <a:xfrm>
            <a:off x="5006975" y="3394075"/>
            <a:ext cx="403225" cy="1831975"/>
          </a:xfrm>
          <a:prstGeom prst="rect">
            <a:avLst/>
          </a:prstGeom>
          <a:solidFill>
            <a:srgbClr val="FF0000"/>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7122" name="Rectangle 21"/>
          <p:cNvSpPr>
            <a:spLocks noChangeArrowheads="1"/>
          </p:cNvSpPr>
          <p:nvPr/>
        </p:nvSpPr>
        <p:spPr bwMode="auto">
          <a:xfrm>
            <a:off x="6794500" y="5186363"/>
            <a:ext cx="403225" cy="39687"/>
          </a:xfrm>
          <a:prstGeom prst="rect">
            <a:avLst/>
          </a:prstGeom>
          <a:solidFill>
            <a:srgbClr val="9999F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7123" name="Rectangle 22"/>
          <p:cNvSpPr>
            <a:spLocks noChangeArrowheads="1"/>
          </p:cNvSpPr>
          <p:nvPr/>
        </p:nvSpPr>
        <p:spPr bwMode="auto">
          <a:xfrm>
            <a:off x="1798638" y="2125663"/>
            <a:ext cx="404812" cy="3100387"/>
          </a:xfrm>
          <a:prstGeom prst="rect">
            <a:avLst/>
          </a:prstGeom>
          <a:solidFill>
            <a:srgbClr val="339966"/>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7124" name="Rectangle 23"/>
          <p:cNvSpPr>
            <a:spLocks noChangeArrowheads="1"/>
          </p:cNvSpPr>
          <p:nvPr/>
        </p:nvSpPr>
        <p:spPr bwMode="auto">
          <a:xfrm>
            <a:off x="3605213" y="4440238"/>
            <a:ext cx="403225" cy="785812"/>
          </a:xfrm>
          <a:prstGeom prst="rect">
            <a:avLst/>
          </a:prstGeom>
          <a:solidFill>
            <a:srgbClr val="339966"/>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7125" name="Rectangle 24"/>
          <p:cNvSpPr>
            <a:spLocks noChangeArrowheads="1"/>
          </p:cNvSpPr>
          <p:nvPr/>
        </p:nvSpPr>
        <p:spPr bwMode="auto">
          <a:xfrm>
            <a:off x="5410200" y="2909888"/>
            <a:ext cx="384175" cy="2316162"/>
          </a:xfrm>
          <a:prstGeom prst="rect">
            <a:avLst/>
          </a:prstGeom>
          <a:solidFill>
            <a:srgbClr val="339966"/>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7126" name="Rectangle 25"/>
          <p:cNvSpPr>
            <a:spLocks noChangeArrowheads="1"/>
          </p:cNvSpPr>
          <p:nvPr/>
        </p:nvSpPr>
        <p:spPr bwMode="auto">
          <a:xfrm>
            <a:off x="7197725" y="5205413"/>
            <a:ext cx="403225" cy="20637"/>
          </a:xfrm>
          <a:prstGeom prst="rect">
            <a:avLst/>
          </a:prstGeom>
          <a:solidFill>
            <a:srgbClr val="993366"/>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7127" name="Rectangle 26"/>
          <p:cNvSpPr>
            <a:spLocks noChangeArrowheads="1"/>
          </p:cNvSpPr>
          <p:nvPr/>
        </p:nvSpPr>
        <p:spPr bwMode="auto">
          <a:xfrm>
            <a:off x="2203450" y="2185988"/>
            <a:ext cx="403225" cy="3040062"/>
          </a:xfrm>
          <a:prstGeom prst="rect">
            <a:avLst/>
          </a:prstGeom>
          <a:solidFill>
            <a:srgbClr val="FFFF00"/>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7128" name="Rectangle 27"/>
          <p:cNvSpPr>
            <a:spLocks noChangeArrowheads="1"/>
          </p:cNvSpPr>
          <p:nvPr/>
        </p:nvSpPr>
        <p:spPr bwMode="auto">
          <a:xfrm>
            <a:off x="4008438" y="4662488"/>
            <a:ext cx="403225" cy="563562"/>
          </a:xfrm>
          <a:prstGeom prst="rect">
            <a:avLst/>
          </a:prstGeom>
          <a:solidFill>
            <a:srgbClr val="FFFF00"/>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7129" name="Rectangle 28"/>
          <p:cNvSpPr>
            <a:spLocks noChangeArrowheads="1"/>
          </p:cNvSpPr>
          <p:nvPr/>
        </p:nvSpPr>
        <p:spPr bwMode="auto">
          <a:xfrm>
            <a:off x="5794375" y="2770188"/>
            <a:ext cx="404813" cy="2455862"/>
          </a:xfrm>
          <a:prstGeom prst="rect">
            <a:avLst/>
          </a:prstGeom>
          <a:solidFill>
            <a:srgbClr val="FFFF00"/>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7130" name="Rectangle 29"/>
          <p:cNvSpPr>
            <a:spLocks noChangeArrowheads="1"/>
          </p:cNvSpPr>
          <p:nvPr/>
        </p:nvSpPr>
        <p:spPr bwMode="auto">
          <a:xfrm>
            <a:off x="7600950" y="5205413"/>
            <a:ext cx="403225" cy="20637"/>
          </a:xfrm>
          <a:prstGeom prst="rect">
            <a:avLst/>
          </a:prstGeom>
          <a:solidFill>
            <a:srgbClr val="FFFFCC"/>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7131" name="Line 30"/>
          <p:cNvSpPr>
            <a:spLocks noChangeShapeType="1"/>
          </p:cNvSpPr>
          <p:nvPr/>
        </p:nvSpPr>
        <p:spPr bwMode="auto">
          <a:xfrm>
            <a:off x="1108075" y="1743075"/>
            <a:ext cx="1588" cy="3563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2" name="Line 31"/>
          <p:cNvSpPr>
            <a:spLocks noChangeShapeType="1"/>
          </p:cNvSpPr>
          <p:nvPr/>
        </p:nvSpPr>
        <p:spPr bwMode="auto">
          <a:xfrm>
            <a:off x="1030288" y="5307013"/>
            <a:ext cx="7778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3" name="Line 32"/>
          <p:cNvSpPr>
            <a:spLocks noChangeShapeType="1"/>
          </p:cNvSpPr>
          <p:nvPr/>
        </p:nvSpPr>
        <p:spPr bwMode="auto">
          <a:xfrm>
            <a:off x="1030288" y="4943475"/>
            <a:ext cx="7778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4" name="Line 33"/>
          <p:cNvSpPr>
            <a:spLocks noChangeShapeType="1"/>
          </p:cNvSpPr>
          <p:nvPr/>
        </p:nvSpPr>
        <p:spPr bwMode="auto">
          <a:xfrm>
            <a:off x="1030288" y="4602163"/>
            <a:ext cx="7778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5" name="Line 34"/>
          <p:cNvSpPr>
            <a:spLocks noChangeShapeType="1"/>
          </p:cNvSpPr>
          <p:nvPr/>
        </p:nvSpPr>
        <p:spPr bwMode="auto">
          <a:xfrm>
            <a:off x="1030288" y="4238625"/>
            <a:ext cx="7778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6" name="Line 35"/>
          <p:cNvSpPr>
            <a:spLocks noChangeShapeType="1"/>
          </p:cNvSpPr>
          <p:nvPr/>
        </p:nvSpPr>
        <p:spPr bwMode="auto">
          <a:xfrm>
            <a:off x="1030288" y="3876675"/>
            <a:ext cx="7778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7" name="Line 36"/>
          <p:cNvSpPr>
            <a:spLocks noChangeShapeType="1"/>
          </p:cNvSpPr>
          <p:nvPr/>
        </p:nvSpPr>
        <p:spPr bwMode="auto">
          <a:xfrm>
            <a:off x="1030288" y="3535363"/>
            <a:ext cx="7778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8" name="Line 37"/>
          <p:cNvSpPr>
            <a:spLocks noChangeShapeType="1"/>
          </p:cNvSpPr>
          <p:nvPr/>
        </p:nvSpPr>
        <p:spPr bwMode="auto">
          <a:xfrm>
            <a:off x="1030288" y="3171825"/>
            <a:ext cx="7778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9" name="Line 38"/>
          <p:cNvSpPr>
            <a:spLocks noChangeShapeType="1"/>
          </p:cNvSpPr>
          <p:nvPr/>
        </p:nvSpPr>
        <p:spPr bwMode="auto">
          <a:xfrm>
            <a:off x="1030288" y="2809875"/>
            <a:ext cx="7778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0" name="Line 39"/>
          <p:cNvSpPr>
            <a:spLocks noChangeShapeType="1"/>
          </p:cNvSpPr>
          <p:nvPr/>
        </p:nvSpPr>
        <p:spPr bwMode="auto">
          <a:xfrm>
            <a:off x="1030288" y="2447925"/>
            <a:ext cx="7778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1" name="Line 40"/>
          <p:cNvSpPr>
            <a:spLocks noChangeShapeType="1"/>
          </p:cNvSpPr>
          <p:nvPr/>
        </p:nvSpPr>
        <p:spPr bwMode="auto">
          <a:xfrm>
            <a:off x="1030288" y="2105025"/>
            <a:ext cx="7778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2" name="Line 41"/>
          <p:cNvSpPr>
            <a:spLocks noChangeShapeType="1"/>
          </p:cNvSpPr>
          <p:nvPr/>
        </p:nvSpPr>
        <p:spPr bwMode="auto">
          <a:xfrm>
            <a:off x="1030288" y="1743075"/>
            <a:ext cx="7778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3" name="Line 42"/>
          <p:cNvSpPr>
            <a:spLocks noChangeShapeType="1"/>
          </p:cNvSpPr>
          <p:nvPr/>
        </p:nvSpPr>
        <p:spPr bwMode="auto">
          <a:xfrm>
            <a:off x="1108075" y="5226050"/>
            <a:ext cx="72040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4" name="Line 43"/>
          <p:cNvSpPr>
            <a:spLocks noChangeShapeType="1"/>
          </p:cNvSpPr>
          <p:nvPr/>
        </p:nvSpPr>
        <p:spPr bwMode="auto">
          <a:xfrm flipV="1">
            <a:off x="1108075" y="5226050"/>
            <a:ext cx="1588"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5" name="Line 44"/>
          <p:cNvSpPr>
            <a:spLocks noChangeShapeType="1"/>
          </p:cNvSpPr>
          <p:nvPr/>
        </p:nvSpPr>
        <p:spPr bwMode="auto">
          <a:xfrm flipV="1">
            <a:off x="2913063" y="5226050"/>
            <a:ext cx="1587"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6" name="Line 45"/>
          <p:cNvSpPr>
            <a:spLocks noChangeShapeType="1"/>
          </p:cNvSpPr>
          <p:nvPr/>
        </p:nvSpPr>
        <p:spPr bwMode="auto">
          <a:xfrm flipV="1">
            <a:off x="4719638" y="5226050"/>
            <a:ext cx="1587"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7" name="Line 46"/>
          <p:cNvSpPr>
            <a:spLocks noChangeShapeType="1"/>
          </p:cNvSpPr>
          <p:nvPr/>
        </p:nvSpPr>
        <p:spPr bwMode="auto">
          <a:xfrm flipV="1">
            <a:off x="6505575" y="5226050"/>
            <a:ext cx="1588"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8" name="Line 47"/>
          <p:cNvSpPr>
            <a:spLocks noChangeShapeType="1"/>
          </p:cNvSpPr>
          <p:nvPr/>
        </p:nvSpPr>
        <p:spPr bwMode="auto">
          <a:xfrm flipV="1">
            <a:off x="8312150" y="5226050"/>
            <a:ext cx="1588"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9" name="Rectangle 48"/>
          <p:cNvSpPr>
            <a:spLocks noChangeArrowheads="1"/>
          </p:cNvSpPr>
          <p:nvPr/>
        </p:nvSpPr>
        <p:spPr bwMode="auto">
          <a:xfrm>
            <a:off x="1416050" y="1833563"/>
            <a:ext cx="338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a:solidFill>
                  <a:srgbClr val="000000"/>
                </a:solidFill>
              </a:rPr>
              <a:t>973</a:t>
            </a:r>
            <a:endParaRPr lang="en-US" altLang="en-US" sz="1600"/>
          </a:p>
        </p:txBody>
      </p:sp>
      <p:sp>
        <p:nvSpPr>
          <p:cNvPr id="47150" name="Rectangle 49"/>
          <p:cNvSpPr>
            <a:spLocks noChangeArrowheads="1"/>
          </p:cNvSpPr>
          <p:nvPr/>
        </p:nvSpPr>
        <p:spPr bwMode="auto">
          <a:xfrm>
            <a:off x="3222625" y="3667125"/>
            <a:ext cx="338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a:solidFill>
                  <a:srgbClr val="000000"/>
                </a:solidFill>
              </a:rPr>
              <a:t>447</a:t>
            </a:r>
            <a:endParaRPr lang="en-US" altLang="en-US" sz="1600"/>
          </a:p>
        </p:txBody>
      </p:sp>
      <p:sp>
        <p:nvSpPr>
          <p:cNvPr id="47151" name="Rectangle 50"/>
          <p:cNvSpPr>
            <a:spLocks noChangeArrowheads="1"/>
          </p:cNvSpPr>
          <p:nvPr/>
        </p:nvSpPr>
        <p:spPr bwMode="auto">
          <a:xfrm>
            <a:off x="5027613" y="3444875"/>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a:solidFill>
                  <a:srgbClr val="000000"/>
                </a:solidFill>
              </a:rPr>
              <a:t>515</a:t>
            </a:r>
            <a:endParaRPr lang="en-US" altLang="en-US" sz="1600"/>
          </a:p>
        </p:txBody>
      </p:sp>
      <p:sp>
        <p:nvSpPr>
          <p:cNvPr id="47152" name="Rectangle 51"/>
          <p:cNvSpPr>
            <a:spLocks noChangeArrowheads="1"/>
          </p:cNvSpPr>
          <p:nvPr/>
        </p:nvSpPr>
        <p:spPr bwMode="auto">
          <a:xfrm>
            <a:off x="6851650" y="4762500"/>
            <a:ext cx="3841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900">
                <a:solidFill>
                  <a:srgbClr val="000000"/>
                </a:solidFill>
              </a:rPr>
              <a:t>11</a:t>
            </a:r>
            <a:endParaRPr lang="en-US" altLang="en-US" sz="2400"/>
          </a:p>
        </p:txBody>
      </p:sp>
      <p:sp>
        <p:nvSpPr>
          <p:cNvPr id="47153" name="Rectangle 52"/>
          <p:cNvSpPr>
            <a:spLocks noChangeArrowheads="1"/>
          </p:cNvSpPr>
          <p:nvPr/>
        </p:nvSpPr>
        <p:spPr bwMode="auto">
          <a:xfrm>
            <a:off x="1839913" y="22177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a:solidFill>
                  <a:srgbClr val="000000"/>
                </a:solidFill>
              </a:rPr>
              <a:t>868</a:t>
            </a:r>
            <a:endParaRPr lang="en-US" altLang="en-US" sz="1600"/>
          </a:p>
        </p:txBody>
      </p:sp>
      <p:sp>
        <p:nvSpPr>
          <p:cNvPr id="47154" name="Rectangle 53"/>
          <p:cNvSpPr>
            <a:spLocks noChangeArrowheads="1"/>
          </p:cNvSpPr>
          <p:nvPr/>
        </p:nvSpPr>
        <p:spPr bwMode="auto">
          <a:xfrm>
            <a:off x="3667125" y="4492625"/>
            <a:ext cx="338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a:solidFill>
                  <a:srgbClr val="000000"/>
                </a:solidFill>
              </a:rPr>
              <a:t>219</a:t>
            </a:r>
            <a:endParaRPr lang="en-US" altLang="en-US" sz="1600"/>
          </a:p>
        </p:txBody>
      </p:sp>
      <p:sp>
        <p:nvSpPr>
          <p:cNvPr id="47155" name="Rectangle 54"/>
          <p:cNvSpPr>
            <a:spLocks noChangeArrowheads="1"/>
          </p:cNvSpPr>
          <p:nvPr/>
        </p:nvSpPr>
        <p:spPr bwMode="auto">
          <a:xfrm>
            <a:off x="5430838" y="3106738"/>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a:solidFill>
                  <a:srgbClr val="000000"/>
                </a:solidFill>
              </a:rPr>
              <a:t>647</a:t>
            </a:r>
            <a:endParaRPr lang="en-US" altLang="en-US" sz="1600"/>
          </a:p>
        </p:txBody>
      </p:sp>
      <p:sp>
        <p:nvSpPr>
          <p:cNvPr id="47156" name="Rectangle 55"/>
          <p:cNvSpPr>
            <a:spLocks noChangeArrowheads="1"/>
          </p:cNvSpPr>
          <p:nvPr/>
        </p:nvSpPr>
        <p:spPr bwMode="auto">
          <a:xfrm>
            <a:off x="7331075" y="4783138"/>
            <a:ext cx="24923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900">
                <a:solidFill>
                  <a:srgbClr val="000000"/>
                </a:solidFill>
              </a:rPr>
              <a:t>2</a:t>
            </a:r>
            <a:endParaRPr lang="en-US" altLang="en-US" sz="2400"/>
          </a:p>
        </p:txBody>
      </p:sp>
      <p:sp>
        <p:nvSpPr>
          <p:cNvPr id="47157" name="Rectangle 56"/>
          <p:cNvSpPr>
            <a:spLocks noChangeArrowheads="1"/>
          </p:cNvSpPr>
          <p:nvPr/>
        </p:nvSpPr>
        <p:spPr bwMode="auto">
          <a:xfrm>
            <a:off x="2249488" y="23812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a:solidFill>
                  <a:srgbClr val="000000"/>
                </a:solidFill>
              </a:rPr>
              <a:t>850</a:t>
            </a:r>
            <a:endParaRPr lang="en-US" altLang="en-US" sz="1600"/>
          </a:p>
        </p:txBody>
      </p:sp>
      <p:sp>
        <p:nvSpPr>
          <p:cNvPr id="47158" name="Rectangle 57"/>
          <p:cNvSpPr>
            <a:spLocks noChangeArrowheads="1"/>
          </p:cNvSpPr>
          <p:nvPr/>
        </p:nvSpPr>
        <p:spPr bwMode="auto">
          <a:xfrm>
            <a:off x="4029075" y="4713288"/>
            <a:ext cx="338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a:solidFill>
                  <a:srgbClr val="000000"/>
                </a:solidFill>
              </a:rPr>
              <a:t>157</a:t>
            </a:r>
            <a:endParaRPr lang="en-US" altLang="en-US" sz="1600"/>
          </a:p>
        </p:txBody>
      </p:sp>
      <p:sp>
        <p:nvSpPr>
          <p:cNvPr id="47159" name="Rectangle 58"/>
          <p:cNvSpPr>
            <a:spLocks noChangeArrowheads="1"/>
          </p:cNvSpPr>
          <p:nvPr/>
        </p:nvSpPr>
        <p:spPr bwMode="auto">
          <a:xfrm>
            <a:off x="5835650" y="2800350"/>
            <a:ext cx="338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a:solidFill>
                  <a:srgbClr val="000000"/>
                </a:solidFill>
              </a:rPr>
              <a:t>689</a:t>
            </a:r>
            <a:endParaRPr lang="en-US" altLang="en-US" sz="1600"/>
          </a:p>
        </p:txBody>
      </p:sp>
      <p:sp>
        <p:nvSpPr>
          <p:cNvPr id="47160" name="Rectangle 59"/>
          <p:cNvSpPr>
            <a:spLocks noChangeArrowheads="1"/>
          </p:cNvSpPr>
          <p:nvPr/>
        </p:nvSpPr>
        <p:spPr bwMode="auto">
          <a:xfrm>
            <a:off x="7735888" y="4783138"/>
            <a:ext cx="24923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900">
                <a:solidFill>
                  <a:srgbClr val="000000"/>
                </a:solidFill>
              </a:rPr>
              <a:t>5</a:t>
            </a:r>
            <a:endParaRPr lang="en-US" altLang="en-US" sz="2400"/>
          </a:p>
        </p:txBody>
      </p:sp>
      <p:sp>
        <p:nvSpPr>
          <p:cNvPr id="47161" name="Rectangle 60"/>
          <p:cNvSpPr>
            <a:spLocks noChangeArrowheads="1"/>
          </p:cNvSpPr>
          <p:nvPr/>
        </p:nvSpPr>
        <p:spPr bwMode="auto">
          <a:xfrm>
            <a:off x="569913" y="5145088"/>
            <a:ext cx="4603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900">
                <a:solidFill>
                  <a:srgbClr val="000000"/>
                </a:solidFill>
              </a:rPr>
              <a:t>-25</a:t>
            </a:r>
            <a:endParaRPr lang="en-US" altLang="en-US" sz="2400"/>
          </a:p>
        </p:txBody>
      </p:sp>
      <p:sp>
        <p:nvSpPr>
          <p:cNvPr id="47162" name="Rectangle 61"/>
          <p:cNvSpPr>
            <a:spLocks noChangeArrowheads="1"/>
          </p:cNvSpPr>
          <p:nvPr/>
        </p:nvSpPr>
        <p:spPr bwMode="auto">
          <a:xfrm>
            <a:off x="646113" y="4783138"/>
            <a:ext cx="3841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900">
                <a:solidFill>
                  <a:srgbClr val="000000"/>
                </a:solidFill>
              </a:rPr>
              <a:t>75</a:t>
            </a:r>
            <a:endParaRPr lang="en-US" altLang="en-US" sz="2400"/>
          </a:p>
        </p:txBody>
      </p:sp>
      <p:sp>
        <p:nvSpPr>
          <p:cNvPr id="47163" name="Rectangle 62"/>
          <p:cNvSpPr>
            <a:spLocks noChangeArrowheads="1"/>
          </p:cNvSpPr>
          <p:nvPr/>
        </p:nvSpPr>
        <p:spPr bwMode="auto">
          <a:xfrm>
            <a:off x="512763" y="4440238"/>
            <a:ext cx="5191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900">
                <a:solidFill>
                  <a:srgbClr val="000000"/>
                </a:solidFill>
              </a:rPr>
              <a:t>175</a:t>
            </a:r>
            <a:endParaRPr lang="en-US" altLang="en-US" sz="2400"/>
          </a:p>
        </p:txBody>
      </p:sp>
      <p:sp>
        <p:nvSpPr>
          <p:cNvPr id="47164" name="Rectangle 63"/>
          <p:cNvSpPr>
            <a:spLocks noChangeArrowheads="1"/>
          </p:cNvSpPr>
          <p:nvPr/>
        </p:nvSpPr>
        <p:spPr bwMode="auto">
          <a:xfrm>
            <a:off x="512763" y="4078288"/>
            <a:ext cx="5191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900">
                <a:solidFill>
                  <a:srgbClr val="000000"/>
                </a:solidFill>
              </a:rPr>
              <a:t>275</a:t>
            </a:r>
            <a:endParaRPr lang="en-US" altLang="en-US" sz="2400"/>
          </a:p>
        </p:txBody>
      </p:sp>
      <p:sp>
        <p:nvSpPr>
          <p:cNvPr id="47165" name="Rectangle 64"/>
          <p:cNvSpPr>
            <a:spLocks noChangeArrowheads="1"/>
          </p:cNvSpPr>
          <p:nvPr/>
        </p:nvSpPr>
        <p:spPr bwMode="auto">
          <a:xfrm>
            <a:off x="512763" y="3716338"/>
            <a:ext cx="5191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900">
                <a:solidFill>
                  <a:srgbClr val="000000"/>
                </a:solidFill>
              </a:rPr>
              <a:t>375</a:t>
            </a:r>
            <a:endParaRPr lang="en-US" altLang="en-US" sz="2400"/>
          </a:p>
        </p:txBody>
      </p:sp>
      <p:sp>
        <p:nvSpPr>
          <p:cNvPr id="47166" name="Rectangle 65"/>
          <p:cNvSpPr>
            <a:spLocks noChangeArrowheads="1"/>
          </p:cNvSpPr>
          <p:nvPr/>
        </p:nvSpPr>
        <p:spPr bwMode="auto">
          <a:xfrm>
            <a:off x="512763" y="3373438"/>
            <a:ext cx="5191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900">
                <a:solidFill>
                  <a:srgbClr val="000000"/>
                </a:solidFill>
              </a:rPr>
              <a:t>475</a:t>
            </a:r>
            <a:endParaRPr lang="en-US" altLang="en-US" sz="2400"/>
          </a:p>
        </p:txBody>
      </p:sp>
      <p:sp>
        <p:nvSpPr>
          <p:cNvPr id="47167" name="Rectangle 66"/>
          <p:cNvSpPr>
            <a:spLocks noChangeArrowheads="1"/>
          </p:cNvSpPr>
          <p:nvPr/>
        </p:nvSpPr>
        <p:spPr bwMode="auto">
          <a:xfrm>
            <a:off x="512763" y="3011488"/>
            <a:ext cx="5191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900">
                <a:solidFill>
                  <a:srgbClr val="000000"/>
                </a:solidFill>
              </a:rPr>
              <a:t>575</a:t>
            </a:r>
            <a:endParaRPr lang="en-US" altLang="en-US" sz="2400"/>
          </a:p>
        </p:txBody>
      </p:sp>
      <p:sp>
        <p:nvSpPr>
          <p:cNvPr id="47168" name="Rectangle 67"/>
          <p:cNvSpPr>
            <a:spLocks noChangeArrowheads="1"/>
          </p:cNvSpPr>
          <p:nvPr/>
        </p:nvSpPr>
        <p:spPr bwMode="auto">
          <a:xfrm>
            <a:off x="512763" y="2649538"/>
            <a:ext cx="5191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900">
                <a:solidFill>
                  <a:srgbClr val="000000"/>
                </a:solidFill>
              </a:rPr>
              <a:t>675</a:t>
            </a:r>
            <a:endParaRPr lang="en-US" altLang="en-US" sz="2400"/>
          </a:p>
        </p:txBody>
      </p:sp>
      <p:sp>
        <p:nvSpPr>
          <p:cNvPr id="47169" name="Rectangle 68"/>
          <p:cNvSpPr>
            <a:spLocks noChangeArrowheads="1"/>
          </p:cNvSpPr>
          <p:nvPr/>
        </p:nvSpPr>
        <p:spPr bwMode="auto">
          <a:xfrm>
            <a:off x="512763" y="2286000"/>
            <a:ext cx="5191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900">
                <a:solidFill>
                  <a:srgbClr val="000000"/>
                </a:solidFill>
              </a:rPr>
              <a:t>775</a:t>
            </a:r>
            <a:endParaRPr lang="en-US" altLang="en-US" sz="2400"/>
          </a:p>
        </p:txBody>
      </p:sp>
      <p:sp>
        <p:nvSpPr>
          <p:cNvPr id="47170" name="Rectangle 69"/>
          <p:cNvSpPr>
            <a:spLocks noChangeArrowheads="1"/>
          </p:cNvSpPr>
          <p:nvPr/>
        </p:nvSpPr>
        <p:spPr bwMode="auto">
          <a:xfrm>
            <a:off x="512763" y="1944688"/>
            <a:ext cx="5191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900">
                <a:solidFill>
                  <a:srgbClr val="000000"/>
                </a:solidFill>
              </a:rPr>
              <a:t>875</a:t>
            </a:r>
            <a:endParaRPr lang="en-US" altLang="en-US" sz="2400"/>
          </a:p>
        </p:txBody>
      </p:sp>
      <p:sp>
        <p:nvSpPr>
          <p:cNvPr id="47171" name="Rectangle 70"/>
          <p:cNvSpPr>
            <a:spLocks noChangeArrowheads="1"/>
          </p:cNvSpPr>
          <p:nvPr/>
        </p:nvSpPr>
        <p:spPr bwMode="auto">
          <a:xfrm>
            <a:off x="512763" y="1581150"/>
            <a:ext cx="5191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900">
                <a:solidFill>
                  <a:srgbClr val="000000"/>
                </a:solidFill>
              </a:rPr>
              <a:t>975</a:t>
            </a:r>
            <a:endParaRPr lang="en-US" altLang="en-US" sz="2400"/>
          </a:p>
        </p:txBody>
      </p:sp>
      <p:sp>
        <p:nvSpPr>
          <p:cNvPr id="47172" name="Rectangle 71"/>
          <p:cNvSpPr>
            <a:spLocks noChangeArrowheads="1"/>
          </p:cNvSpPr>
          <p:nvPr/>
        </p:nvSpPr>
        <p:spPr bwMode="auto">
          <a:xfrm>
            <a:off x="1219200" y="5370513"/>
            <a:ext cx="16811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rPr>
              <a:t>Total Surplus</a:t>
            </a:r>
            <a:endParaRPr lang="en-US" altLang="en-US" sz="1800"/>
          </a:p>
        </p:txBody>
      </p:sp>
      <p:sp>
        <p:nvSpPr>
          <p:cNvPr id="47173" name="Rectangle 72"/>
          <p:cNvSpPr>
            <a:spLocks noChangeArrowheads="1"/>
          </p:cNvSpPr>
          <p:nvPr/>
        </p:nvSpPr>
        <p:spPr bwMode="auto">
          <a:xfrm>
            <a:off x="2819400" y="5370513"/>
            <a:ext cx="1892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rPr>
              <a:t>Consumer Surplus</a:t>
            </a:r>
            <a:endParaRPr lang="en-US" altLang="en-US" sz="1800"/>
          </a:p>
        </p:txBody>
      </p:sp>
      <p:sp>
        <p:nvSpPr>
          <p:cNvPr id="47174" name="Rectangle 73"/>
          <p:cNvSpPr>
            <a:spLocks noChangeArrowheads="1"/>
          </p:cNvSpPr>
          <p:nvPr/>
        </p:nvSpPr>
        <p:spPr bwMode="auto">
          <a:xfrm>
            <a:off x="4838700" y="5389563"/>
            <a:ext cx="1765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rPr>
              <a:t>Producer Surplus</a:t>
            </a:r>
            <a:endParaRPr lang="en-US" altLang="en-US" sz="1800"/>
          </a:p>
        </p:txBody>
      </p:sp>
      <p:sp>
        <p:nvSpPr>
          <p:cNvPr id="47175" name="Rectangle 74"/>
          <p:cNvSpPr>
            <a:spLocks noChangeArrowheads="1"/>
          </p:cNvSpPr>
          <p:nvPr/>
        </p:nvSpPr>
        <p:spPr bwMode="auto">
          <a:xfrm>
            <a:off x="6740525" y="5408613"/>
            <a:ext cx="1612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rgbClr val="000000"/>
                </a:solidFill>
              </a:rPr>
              <a:t>Foreign Surplus</a:t>
            </a:r>
            <a:endParaRPr lang="en-US" altLang="en-US" sz="1800"/>
          </a:p>
        </p:txBody>
      </p:sp>
      <p:grpSp>
        <p:nvGrpSpPr>
          <p:cNvPr id="47176" name="Group 75"/>
          <p:cNvGrpSpPr>
            <a:grpSpLocks/>
          </p:cNvGrpSpPr>
          <p:nvPr/>
        </p:nvGrpSpPr>
        <p:grpSpPr bwMode="auto">
          <a:xfrm>
            <a:off x="762000" y="5867400"/>
            <a:ext cx="762000" cy="288925"/>
            <a:chOff x="5429" y="1871"/>
            <a:chExt cx="480" cy="182"/>
          </a:xfrm>
        </p:grpSpPr>
        <p:sp>
          <p:nvSpPr>
            <p:cNvPr id="47206" name="Rectangle 76"/>
            <p:cNvSpPr>
              <a:spLocks noChangeArrowheads="1"/>
            </p:cNvSpPr>
            <p:nvPr/>
          </p:nvSpPr>
          <p:spPr bwMode="auto">
            <a:xfrm>
              <a:off x="5429" y="1922"/>
              <a:ext cx="85" cy="89"/>
            </a:xfrm>
            <a:prstGeom prst="rect">
              <a:avLst/>
            </a:prstGeom>
            <a:solidFill>
              <a:srgbClr val="FF0000"/>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7207" name="Rectangle 77"/>
            <p:cNvSpPr>
              <a:spLocks noChangeArrowheads="1"/>
            </p:cNvSpPr>
            <p:nvPr/>
          </p:nvSpPr>
          <p:spPr bwMode="auto">
            <a:xfrm>
              <a:off x="5562" y="1871"/>
              <a:ext cx="34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900">
                  <a:solidFill>
                    <a:srgbClr val="000000"/>
                  </a:solidFill>
                </a:rPr>
                <a:t>Base</a:t>
              </a:r>
              <a:endParaRPr lang="en-US" altLang="en-US" sz="2400"/>
            </a:p>
          </p:txBody>
        </p:sp>
      </p:grpSp>
      <p:grpSp>
        <p:nvGrpSpPr>
          <p:cNvPr id="47177" name="Group 78"/>
          <p:cNvGrpSpPr>
            <a:grpSpLocks/>
          </p:cNvGrpSpPr>
          <p:nvPr/>
        </p:nvGrpSpPr>
        <p:grpSpPr bwMode="auto">
          <a:xfrm>
            <a:off x="2057400" y="5867400"/>
            <a:ext cx="1096963" cy="288925"/>
            <a:chOff x="5429" y="2125"/>
            <a:chExt cx="691" cy="182"/>
          </a:xfrm>
        </p:grpSpPr>
        <p:sp>
          <p:nvSpPr>
            <p:cNvPr id="47204" name="Rectangle 79"/>
            <p:cNvSpPr>
              <a:spLocks noChangeArrowheads="1"/>
            </p:cNvSpPr>
            <p:nvPr/>
          </p:nvSpPr>
          <p:spPr bwMode="auto">
            <a:xfrm>
              <a:off x="5429" y="2176"/>
              <a:ext cx="85" cy="89"/>
            </a:xfrm>
            <a:prstGeom prst="rect">
              <a:avLst/>
            </a:prstGeom>
            <a:solidFill>
              <a:srgbClr val="339966"/>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7205" name="Rectangle 80"/>
            <p:cNvSpPr>
              <a:spLocks noChangeArrowheads="1"/>
            </p:cNvSpPr>
            <p:nvPr/>
          </p:nvSpPr>
          <p:spPr bwMode="auto">
            <a:xfrm>
              <a:off x="5562" y="2125"/>
              <a:ext cx="55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900">
                  <a:solidFill>
                    <a:srgbClr val="000000"/>
                  </a:solidFill>
                </a:rPr>
                <a:t>HADCM</a:t>
              </a:r>
              <a:endParaRPr lang="en-US" altLang="en-US" sz="2400"/>
            </a:p>
          </p:txBody>
        </p:sp>
      </p:grpSp>
      <p:grpSp>
        <p:nvGrpSpPr>
          <p:cNvPr id="47178" name="Group 81"/>
          <p:cNvGrpSpPr>
            <a:grpSpLocks/>
          </p:cNvGrpSpPr>
          <p:nvPr/>
        </p:nvGrpSpPr>
        <p:grpSpPr bwMode="auto">
          <a:xfrm>
            <a:off x="4191000" y="5867400"/>
            <a:ext cx="949325" cy="288925"/>
            <a:chOff x="5429" y="2379"/>
            <a:chExt cx="598" cy="182"/>
          </a:xfrm>
        </p:grpSpPr>
        <p:sp>
          <p:nvSpPr>
            <p:cNvPr id="47202" name="Rectangle 82"/>
            <p:cNvSpPr>
              <a:spLocks noChangeArrowheads="1"/>
            </p:cNvSpPr>
            <p:nvPr/>
          </p:nvSpPr>
          <p:spPr bwMode="auto">
            <a:xfrm>
              <a:off x="5429" y="2429"/>
              <a:ext cx="85" cy="89"/>
            </a:xfrm>
            <a:prstGeom prst="rect">
              <a:avLst/>
            </a:prstGeom>
            <a:solidFill>
              <a:srgbClr val="FFFF00"/>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7203" name="Rectangle 83"/>
            <p:cNvSpPr>
              <a:spLocks noChangeArrowheads="1"/>
            </p:cNvSpPr>
            <p:nvPr/>
          </p:nvSpPr>
          <p:spPr bwMode="auto">
            <a:xfrm>
              <a:off x="5562" y="2379"/>
              <a:ext cx="46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900">
                  <a:solidFill>
                    <a:srgbClr val="000000"/>
                  </a:solidFill>
                </a:rPr>
                <a:t>CGCM</a:t>
              </a:r>
              <a:endParaRPr lang="en-US" altLang="en-US" sz="2400"/>
            </a:p>
          </p:txBody>
        </p:sp>
      </p:grpSp>
      <p:sp>
        <p:nvSpPr>
          <p:cNvPr id="47179" name="Text Box 84"/>
          <p:cNvSpPr txBox="1">
            <a:spLocks noChangeArrowheads="1"/>
          </p:cNvSpPr>
          <p:nvPr/>
        </p:nvSpPr>
        <p:spPr bwMode="auto">
          <a:xfrm>
            <a:off x="1371600" y="10668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endParaRPr lang="en-US" altLang="en-US" sz="1400"/>
          </a:p>
        </p:txBody>
      </p:sp>
      <p:sp>
        <p:nvSpPr>
          <p:cNvPr id="47180" name="Text Box 85"/>
          <p:cNvSpPr txBox="1">
            <a:spLocks noChangeArrowheads="1"/>
          </p:cNvSpPr>
          <p:nvPr/>
        </p:nvSpPr>
        <p:spPr bwMode="auto">
          <a:xfrm>
            <a:off x="1219200" y="1285875"/>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a:t>Loss of 105-122</a:t>
            </a:r>
          </a:p>
        </p:txBody>
      </p:sp>
      <p:sp>
        <p:nvSpPr>
          <p:cNvPr id="47181" name="Text Box 86"/>
          <p:cNvSpPr txBox="1">
            <a:spLocks noChangeArrowheads="1"/>
          </p:cNvSpPr>
          <p:nvPr/>
        </p:nvSpPr>
        <p:spPr bwMode="auto">
          <a:xfrm>
            <a:off x="3062288" y="320675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a:t>Loss of 229-290</a:t>
            </a:r>
          </a:p>
        </p:txBody>
      </p:sp>
      <p:sp>
        <p:nvSpPr>
          <p:cNvPr id="47182" name="Text Box 87"/>
          <p:cNvSpPr txBox="1">
            <a:spLocks noChangeArrowheads="1"/>
          </p:cNvSpPr>
          <p:nvPr/>
        </p:nvSpPr>
        <p:spPr bwMode="auto">
          <a:xfrm>
            <a:off x="4876800" y="22860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a:t>Gain of 133-177</a:t>
            </a:r>
          </a:p>
        </p:txBody>
      </p:sp>
      <p:sp>
        <p:nvSpPr>
          <p:cNvPr id="47183" name="Text Box 88"/>
          <p:cNvSpPr txBox="1">
            <a:spLocks noChangeArrowheads="1"/>
          </p:cNvSpPr>
          <p:nvPr/>
        </p:nvSpPr>
        <p:spPr bwMode="auto">
          <a:xfrm>
            <a:off x="6858000" y="41910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a:t>Loss of 6-9</a:t>
            </a:r>
          </a:p>
        </p:txBody>
      </p:sp>
      <p:grpSp>
        <p:nvGrpSpPr>
          <p:cNvPr id="47184" name="Group 89"/>
          <p:cNvGrpSpPr>
            <a:grpSpLocks/>
          </p:cNvGrpSpPr>
          <p:nvPr/>
        </p:nvGrpSpPr>
        <p:grpSpPr bwMode="auto">
          <a:xfrm>
            <a:off x="1295400" y="1600200"/>
            <a:ext cx="1676400" cy="76200"/>
            <a:chOff x="1776" y="1200"/>
            <a:chExt cx="1680" cy="96"/>
          </a:xfrm>
        </p:grpSpPr>
        <p:sp>
          <p:nvSpPr>
            <p:cNvPr id="47199" name="Line 90"/>
            <p:cNvSpPr>
              <a:spLocks noChangeShapeType="1"/>
            </p:cNvSpPr>
            <p:nvPr/>
          </p:nvSpPr>
          <p:spPr bwMode="auto">
            <a:xfrm>
              <a:off x="1824" y="1200"/>
              <a:ext cx="15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00" name="Line 91"/>
            <p:cNvSpPr>
              <a:spLocks noChangeShapeType="1"/>
            </p:cNvSpPr>
            <p:nvPr/>
          </p:nvSpPr>
          <p:spPr bwMode="auto">
            <a:xfrm flipH="1">
              <a:off x="1776" y="120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01" name="Line 92"/>
            <p:cNvSpPr>
              <a:spLocks noChangeShapeType="1"/>
            </p:cNvSpPr>
            <p:nvPr/>
          </p:nvSpPr>
          <p:spPr bwMode="auto">
            <a:xfrm>
              <a:off x="3408" y="120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85" name="Group 93"/>
          <p:cNvGrpSpPr>
            <a:grpSpLocks/>
          </p:cNvGrpSpPr>
          <p:nvPr/>
        </p:nvGrpSpPr>
        <p:grpSpPr bwMode="auto">
          <a:xfrm>
            <a:off x="3124200" y="3505200"/>
            <a:ext cx="1676400" cy="76200"/>
            <a:chOff x="1776" y="1200"/>
            <a:chExt cx="1680" cy="96"/>
          </a:xfrm>
        </p:grpSpPr>
        <p:sp>
          <p:nvSpPr>
            <p:cNvPr id="47196" name="Line 94"/>
            <p:cNvSpPr>
              <a:spLocks noChangeShapeType="1"/>
            </p:cNvSpPr>
            <p:nvPr/>
          </p:nvSpPr>
          <p:spPr bwMode="auto">
            <a:xfrm>
              <a:off x="1824" y="1200"/>
              <a:ext cx="15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7" name="Line 95"/>
            <p:cNvSpPr>
              <a:spLocks noChangeShapeType="1"/>
            </p:cNvSpPr>
            <p:nvPr/>
          </p:nvSpPr>
          <p:spPr bwMode="auto">
            <a:xfrm flipH="1">
              <a:off x="1776" y="120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8" name="Line 96"/>
            <p:cNvSpPr>
              <a:spLocks noChangeShapeType="1"/>
            </p:cNvSpPr>
            <p:nvPr/>
          </p:nvSpPr>
          <p:spPr bwMode="auto">
            <a:xfrm>
              <a:off x="3408" y="120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86" name="Group 97"/>
          <p:cNvGrpSpPr>
            <a:grpSpLocks/>
          </p:cNvGrpSpPr>
          <p:nvPr/>
        </p:nvGrpSpPr>
        <p:grpSpPr bwMode="auto">
          <a:xfrm>
            <a:off x="4953000" y="2667000"/>
            <a:ext cx="1676400" cy="76200"/>
            <a:chOff x="1776" y="1200"/>
            <a:chExt cx="1680" cy="96"/>
          </a:xfrm>
        </p:grpSpPr>
        <p:sp>
          <p:nvSpPr>
            <p:cNvPr id="47193" name="Line 98"/>
            <p:cNvSpPr>
              <a:spLocks noChangeShapeType="1"/>
            </p:cNvSpPr>
            <p:nvPr/>
          </p:nvSpPr>
          <p:spPr bwMode="auto">
            <a:xfrm>
              <a:off x="1824" y="1200"/>
              <a:ext cx="15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4" name="Line 99"/>
            <p:cNvSpPr>
              <a:spLocks noChangeShapeType="1"/>
            </p:cNvSpPr>
            <p:nvPr/>
          </p:nvSpPr>
          <p:spPr bwMode="auto">
            <a:xfrm flipH="1">
              <a:off x="1776" y="120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5" name="Line 100"/>
            <p:cNvSpPr>
              <a:spLocks noChangeShapeType="1"/>
            </p:cNvSpPr>
            <p:nvPr/>
          </p:nvSpPr>
          <p:spPr bwMode="auto">
            <a:xfrm>
              <a:off x="3408" y="120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87" name="Group 101"/>
          <p:cNvGrpSpPr>
            <a:grpSpLocks/>
          </p:cNvGrpSpPr>
          <p:nvPr/>
        </p:nvGrpSpPr>
        <p:grpSpPr bwMode="auto">
          <a:xfrm>
            <a:off x="6477000" y="4572000"/>
            <a:ext cx="1676400" cy="76200"/>
            <a:chOff x="1776" y="1200"/>
            <a:chExt cx="1680" cy="96"/>
          </a:xfrm>
        </p:grpSpPr>
        <p:sp>
          <p:nvSpPr>
            <p:cNvPr id="47190" name="Line 102"/>
            <p:cNvSpPr>
              <a:spLocks noChangeShapeType="1"/>
            </p:cNvSpPr>
            <p:nvPr/>
          </p:nvSpPr>
          <p:spPr bwMode="auto">
            <a:xfrm>
              <a:off x="1824" y="1200"/>
              <a:ext cx="15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1" name="Line 103"/>
            <p:cNvSpPr>
              <a:spLocks noChangeShapeType="1"/>
            </p:cNvSpPr>
            <p:nvPr/>
          </p:nvSpPr>
          <p:spPr bwMode="auto">
            <a:xfrm flipH="1">
              <a:off x="1776" y="120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2" name="Line 104"/>
            <p:cNvSpPr>
              <a:spLocks noChangeShapeType="1"/>
            </p:cNvSpPr>
            <p:nvPr/>
          </p:nvSpPr>
          <p:spPr bwMode="auto">
            <a:xfrm>
              <a:off x="3408" y="120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188" name="Text Box 105"/>
          <p:cNvSpPr txBox="1">
            <a:spLocks noChangeArrowheads="1"/>
          </p:cNvSpPr>
          <p:nvPr/>
        </p:nvSpPr>
        <p:spPr bwMode="auto">
          <a:xfrm>
            <a:off x="3886200" y="1066800"/>
            <a:ext cx="129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4000">
                <a:solidFill>
                  <a:srgbClr val="FF0066"/>
                </a:solidFill>
              </a:rPr>
              <a:t>Mali</a:t>
            </a:r>
          </a:p>
        </p:txBody>
      </p:sp>
      <p:sp>
        <p:nvSpPr>
          <p:cNvPr id="47189" name="Rectangle 60"/>
          <p:cNvSpPr>
            <a:spLocks noChangeArrowheads="1"/>
          </p:cNvSpPr>
          <p:nvPr/>
        </p:nvSpPr>
        <p:spPr bwMode="auto">
          <a:xfrm>
            <a:off x="152400" y="6243638"/>
            <a:ext cx="8716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Butt, T.A., B.A. McCarl, and A.O. Kergna, "Policies For Reducing Agricultural Sector Vulnerability To Climate Change In Mali", </a:t>
            </a:r>
            <a:r>
              <a:rPr lang="en-US" altLang="en-US" sz="1800" u="sng"/>
              <a:t>Climate Policy, Volume 5, 583-598, 2006.</a:t>
            </a:r>
            <a:endParaRPr lang="en-US" altLang="en-US" sz="18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333875" y="2143125"/>
            <a:ext cx="525463" cy="142875"/>
          </a:xfrm>
          <a:prstGeom prst="rect">
            <a:avLst/>
          </a:prstGeom>
          <a:solidFill>
            <a:schemeClr val="accent1"/>
          </a:solidFill>
          <a:ln w="14351">
            <a:solidFill>
              <a:srgbClr val="00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sp>
        <p:nvSpPr>
          <p:cNvPr id="49155" name="Rectangle 3"/>
          <p:cNvSpPr>
            <a:spLocks noChangeArrowheads="1"/>
          </p:cNvSpPr>
          <p:nvPr/>
        </p:nvSpPr>
        <p:spPr bwMode="auto">
          <a:xfrm>
            <a:off x="3065463" y="2209800"/>
            <a:ext cx="511175" cy="381000"/>
          </a:xfrm>
          <a:prstGeom prst="rect">
            <a:avLst/>
          </a:prstGeom>
          <a:solidFill>
            <a:schemeClr val="accent1"/>
          </a:solidFill>
          <a:ln w="14351">
            <a:solidFill>
              <a:srgbClr val="00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sp>
        <p:nvSpPr>
          <p:cNvPr id="41988" name="Rectangle 4"/>
          <p:cNvSpPr>
            <a:spLocks noGrp="1" noChangeArrowheads="1"/>
          </p:cNvSpPr>
          <p:nvPr>
            <p:ph type="title"/>
          </p:nvPr>
        </p:nvSpPr>
        <p:spPr>
          <a:xfrm>
            <a:off x="1239838" y="461963"/>
            <a:ext cx="7772400" cy="838200"/>
          </a:xfrm>
        </p:spPr>
        <p:txBody>
          <a:bodyPr/>
          <a:lstStyle/>
          <a:p>
            <a:pPr algn="l" eaLnBrk="1" hangingPunct="1">
              <a:defRPr/>
            </a:pPr>
            <a:r>
              <a:rPr lang="en-US" sz="3200" b="1" kern="1200" dirty="0" smtClean="0">
                <a:solidFill>
                  <a:srgbClr val="FF0066"/>
                </a:solidFill>
                <a:ea typeface="+mn-ea"/>
                <a:cs typeface="+mn-cs"/>
              </a:rPr>
              <a:t>Value of Adaptation ($ Million) - Mali</a:t>
            </a:r>
          </a:p>
        </p:txBody>
      </p:sp>
      <p:sp>
        <p:nvSpPr>
          <p:cNvPr id="49157" name="Line 5"/>
          <p:cNvSpPr>
            <a:spLocks noChangeShapeType="1"/>
          </p:cNvSpPr>
          <p:nvPr/>
        </p:nvSpPr>
        <p:spPr bwMode="auto">
          <a:xfrm>
            <a:off x="0" y="1371600"/>
            <a:ext cx="914400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8" name="Line 6"/>
          <p:cNvSpPr>
            <a:spLocks noChangeShapeType="1"/>
          </p:cNvSpPr>
          <p:nvPr/>
        </p:nvSpPr>
        <p:spPr bwMode="auto">
          <a:xfrm>
            <a:off x="1419225" y="4381500"/>
            <a:ext cx="6351588"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9" name="Line 7"/>
          <p:cNvSpPr>
            <a:spLocks noChangeShapeType="1"/>
          </p:cNvSpPr>
          <p:nvPr/>
        </p:nvSpPr>
        <p:spPr bwMode="auto">
          <a:xfrm>
            <a:off x="1419225" y="3851275"/>
            <a:ext cx="6351588"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0" name="Line 8"/>
          <p:cNvSpPr>
            <a:spLocks noChangeShapeType="1"/>
          </p:cNvSpPr>
          <p:nvPr/>
        </p:nvSpPr>
        <p:spPr bwMode="auto">
          <a:xfrm>
            <a:off x="1419225" y="3338513"/>
            <a:ext cx="6351588"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1" name="Line 9"/>
          <p:cNvSpPr>
            <a:spLocks noChangeShapeType="1"/>
          </p:cNvSpPr>
          <p:nvPr/>
        </p:nvSpPr>
        <p:spPr bwMode="auto">
          <a:xfrm>
            <a:off x="1419225" y="2822575"/>
            <a:ext cx="6351588" cy="317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2" name="Line 10"/>
          <p:cNvSpPr>
            <a:spLocks noChangeShapeType="1"/>
          </p:cNvSpPr>
          <p:nvPr/>
        </p:nvSpPr>
        <p:spPr bwMode="auto">
          <a:xfrm>
            <a:off x="1419225" y="1779588"/>
            <a:ext cx="6351588"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3" name="Rectangle 11"/>
          <p:cNvSpPr>
            <a:spLocks noChangeArrowheads="1"/>
          </p:cNvSpPr>
          <p:nvPr/>
        </p:nvSpPr>
        <p:spPr bwMode="auto">
          <a:xfrm>
            <a:off x="1798638" y="2184400"/>
            <a:ext cx="509587" cy="2709863"/>
          </a:xfrm>
          <a:prstGeom prst="rect">
            <a:avLst/>
          </a:prstGeom>
          <a:solidFill>
            <a:srgbClr val="FF0000"/>
          </a:solidFill>
          <a:ln w="14351">
            <a:solidFill>
              <a:srgbClr val="00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sp>
        <p:nvSpPr>
          <p:cNvPr id="49164" name="Rectangle 12"/>
          <p:cNvSpPr>
            <a:spLocks noChangeArrowheads="1"/>
          </p:cNvSpPr>
          <p:nvPr/>
        </p:nvSpPr>
        <p:spPr bwMode="auto">
          <a:xfrm>
            <a:off x="3065463" y="2557463"/>
            <a:ext cx="511175" cy="2336800"/>
          </a:xfrm>
          <a:prstGeom prst="rect">
            <a:avLst/>
          </a:prstGeom>
          <a:solidFill>
            <a:srgbClr val="FF0000"/>
          </a:solidFill>
          <a:ln w="14351">
            <a:solidFill>
              <a:srgbClr val="00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sp>
        <p:nvSpPr>
          <p:cNvPr id="49165" name="Rectangle 13"/>
          <p:cNvSpPr>
            <a:spLocks noChangeArrowheads="1"/>
          </p:cNvSpPr>
          <p:nvPr/>
        </p:nvSpPr>
        <p:spPr bwMode="auto">
          <a:xfrm>
            <a:off x="4333875" y="2286000"/>
            <a:ext cx="523875" cy="2608263"/>
          </a:xfrm>
          <a:prstGeom prst="rect">
            <a:avLst/>
          </a:prstGeom>
          <a:solidFill>
            <a:srgbClr val="FF0000"/>
          </a:solidFill>
          <a:ln w="14351">
            <a:solidFill>
              <a:srgbClr val="00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sp>
        <p:nvSpPr>
          <p:cNvPr id="49166" name="Rectangle 14"/>
          <p:cNvSpPr>
            <a:spLocks noChangeArrowheads="1"/>
          </p:cNvSpPr>
          <p:nvPr/>
        </p:nvSpPr>
        <p:spPr bwMode="auto">
          <a:xfrm>
            <a:off x="5605463" y="2339975"/>
            <a:ext cx="509587" cy="2554288"/>
          </a:xfrm>
          <a:prstGeom prst="rect">
            <a:avLst/>
          </a:prstGeom>
          <a:solidFill>
            <a:srgbClr val="FF0000"/>
          </a:solidFill>
          <a:ln w="14351">
            <a:solidFill>
              <a:srgbClr val="00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sp>
        <p:nvSpPr>
          <p:cNvPr id="49167" name="Rectangle 15"/>
          <p:cNvSpPr>
            <a:spLocks noChangeArrowheads="1"/>
          </p:cNvSpPr>
          <p:nvPr/>
        </p:nvSpPr>
        <p:spPr bwMode="auto">
          <a:xfrm>
            <a:off x="6881813" y="3167063"/>
            <a:ext cx="509587" cy="1727200"/>
          </a:xfrm>
          <a:prstGeom prst="rect">
            <a:avLst/>
          </a:prstGeom>
          <a:solidFill>
            <a:srgbClr val="FF0000"/>
          </a:solidFill>
          <a:ln w="14351">
            <a:solidFill>
              <a:srgbClr val="00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grpSp>
        <p:nvGrpSpPr>
          <p:cNvPr id="49168" name="Group 16"/>
          <p:cNvGrpSpPr>
            <a:grpSpLocks/>
          </p:cNvGrpSpPr>
          <p:nvPr/>
        </p:nvGrpSpPr>
        <p:grpSpPr bwMode="auto">
          <a:xfrm>
            <a:off x="1419225" y="4894263"/>
            <a:ext cx="6353175" cy="433387"/>
            <a:chOff x="882" y="2899"/>
            <a:chExt cx="3907" cy="248"/>
          </a:xfrm>
        </p:grpSpPr>
        <p:sp>
          <p:nvSpPr>
            <p:cNvPr id="49202" name="Line 17"/>
            <p:cNvSpPr>
              <a:spLocks noChangeShapeType="1"/>
            </p:cNvSpPr>
            <p:nvPr/>
          </p:nvSpPr>
          <p:spPr bwMode="auto">
            <a:xfrm>
              <a:off x="882" y="2899"/>
              <a:ext cx="390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3" name="Line 18"/>
            <p:cNvSpPr>
              <a:spLocks noChangeShapeType="1"/>
            </p:cNvSpPr>
            <p:nvPr/>
          </p:nvSpPr>
          <p:spPr bwMode="auto">
            <a:xfrm flipV="1">
              <a:off x="1661" y="2899"/>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4" name="Line 19"/>
            <p:cNvSpPr>
              <a:spLocks noChangeShapeType="1"/>
            </p:cNvSpPr>
            <p:nvPr/>
          </p:nvSpPr>
          <p:spPr bwMode="auto">
            <a:xfrm flipV="1">
              <a:off x="2441" y="2899"/>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5" name="Line 20"/>
            <p:cNvSpPr>
              <a:spLocks noChangeShapeType="1"/>
            </p:cNvSpPr>
            <p:nvPr/>
          </p:nvSpPr>
          <p:spPr bwMode="auto">
            <a:xfrm flipV="1">
              <a:off x="3229" y="2899"/>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6" name="Line 21"/>
            <p:cNvSpPr>
              <a:spLocks noChangeShapeType="1"/>
            </p:cNvSpPr>
            <p:nvPr/>
          </p:nvSpPr>
          <p:spPr bwMode="auto">
            <a:xfrm flipV="1">
              <a:off x="4009" y="2899"/>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7" name="Line 22"/>
            <p:cNvSpPr>
              <a:spLocks noChangeShapeType="1"/>
            </p:cNvSpPr>
            <p:nvPr/>
          </p:nvSpPr>
          <p:spPr bwMode="auto">
            <a:xfrm flipV="1">
              <a:off x="4788" y="2899"/>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8" name="Rectangle 23"/>
            <p:cNvSpPr>
              <a:spLocks noChangeArrowheads="1"/>
            </p:cNvSpPr>
            <p:nvPr/>
          </p:nvSpPr>
          <p:spPr bwMode="auto">
            <a:xfrm>
              <a:off x="989" y="3007"/>
              <a:ext cx="5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C Change</a:t>
              </a:r>
              <a:endParaRPr lang="en-US" altLang="en-US" sz="2400" b="0"/>
            </a:p>
          </p:txBody>
        </p:sp>
        <p:sp>
          <p:nvSpPr>
            <p:cNvPr id="49209" name="Rectangle 24"/>
            <p:cNvSpPr>
              <a:spLocks noChangeArrowheads="1"/>
            </p:cNvSpPr>
            <p:nvPr/>
          </p:nvSpPr>
          <p:spPr bwMode="auto">
            <a:xfrm>
              <a:off x="1776" y="3007"/>
              <a:ext cx="50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Crop Mix</a:t>
              </a:r>
              <a:endParaRPr lang="en-US" altLang="en-US" sz="2400" b="0"/>
            </a:p>
          </p:txBody>
        </p:sp>
        <p:sp>
          <p:nvSpPr>
            <p:cNvPr id="49210" name="Rectangle 25"/>
            <p:cNvSpPr>
              <a:spLocks noChangeArrowheads="1"/>
            </p:cNvSpPr>
            <p:nvPr/>
          </p:nvSpPr>
          <p:spPr bwMode="auto">
            <a:xfrm>
              <a:off x="2664" y="3007"/>
              <a:ext cx="327"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Trade</a:t>
              </a:r>
              <a:endParaRPr lang="en-US" altLang="en-US" sz="2400" b="0"/>
            </a:p>
          </p:txBody>
        </p:sp>
        <p:sp>
          <p:nvSpPr>
            <p:cNvPr id="49211" name="Rectangle 26"/>
            <p:cNvSpPr>
              <a:spLocks noChangeArrowheads="1"/>
            </p:cNvSpPr>
            <p:nvPr/>
          </p:nvSpPr>
          <p:spPr bwMode="auto">
            <a:xfrm>
              <a:off x="3471" y="3007"/>
              <a:ext cx="277"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Tech</a:t>
              </a:r>
              <a:endParaRPr lang="en-US" altLang="en-US" sz="2400" b="0"/>
            </a:p>
          </p:txBody>
        </p:sp>
        <p:sp>
          <p:nvSpPr>
            <p:cNvPr id="49212" name="Rectangle 27"/>
            <p:cNvSpPr>
              <a:spLocks noChangeArrowheads="1"/>
            </p:cNvSpPr>
            <p:nvPr/>
          </p:nvSpPr>
          <p:spPr bwMode="auto">
            <a:xfrm>
              <a:off x="4296" y="3007"/>
              <a:ext cx="20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Full</a:t>
              </a:r>
              <a:endParaRPr lang="en-US" altLang="en-US" sz="2400" b="0"/>
            </a:p>
          </p:txBody>
        </p:sp>
      </p:grpSp>
      <p:grpSp>
        <p:nvGrpSpPr>
          <p:cNvPr id="49169" name="Group 28"/>
          <p:cNvGrpSpPr>
            <a:grpSpLocks/>
          </p:cNvGrpSpPr>
          <p:nvPr/>
        </p:nvGrpSpPr>
        <p:grpSpPr bwMode="auto">
          <a:xfrm>
            <a:off x="587375" y="1655763"/>
            <a:ext cx="833438" cy="3359150"/>
            <a:chOff x="370" y="1043"/>
            <a:chExt cx="513" cy="1925"/>
          </a:xfrm>
        </p:grpSpPr>
        <p:sp>
          <p:nvSpPr>
            <p:cNvPr id="49185" name="Line 29"/>
            <p:cNvSpPr>
              <a:spLocks noChangeShapeType="1"/>
            </p:cNvSpPr>
            <p:nvPr/>
          </p:nvSpPr>
          <p:spPr bwMode="auto">
            <a:xfrm>
              <a:off x="882" y="1114"/>
              <a:ext cx="1" cy="17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6" name="Line 30"/>
            <p:cNvSpPr>
              <a:spLocks noChangeShapeType="1"/>
            </p:cNvSpPr>
            <p:nvPr/>
          </p:nvSpPr>
          <p:spPr bwMode="auto">
            <a:xfrm>
              <a:off x="846" y="2899"/>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7" name="Line 31"/>
            <p:cNvSpPr>
              <a:spLocks noChangeShapeType="1"/>
            </p:cNvSpPr>
            <p:nvPr/>
          </p:nvSpPr>
          <p:spPr bwMode="auto">
            <a:xfrm>
              <a:off x="846" y="2605"/>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8" name="Line 32"/>
            <p:cNvSpPr>
              <a:spLocks noChangeShapeType="1"/>
            </p:cNvSpPr>
            <p:nvPr/>
          </p:nvSpPr>
          <p:spPr bwMode="auto">
            <a:xfrm>
              <a:off x="846" y="230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9" name="Line 33"/>
            <p:cNvSpPr>
              <a:spLocks noChangeShapeType="1"/>
            </p:cNvSpPr>
            <p:nvPr/>
          </p:nvSpPr>
          <p:spPr bwMode="auto">
            <a:xfrm>
              <a:off x="846" y="2007"/>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0" name="Line 34"/>
            <p:cNvSpPr>
              <a:spLocks noChangeShapeType="1"/>
            </p:cNvSpPr>
            <p:nvPr/>
          </p:nvSpPr>
          <p:spPr bwMode="auto">
            <a:xfrm>
              <a:off x="846" y="1712"/>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1" name="Line 35"/>
            <p:cNvSpPr>
              <a:spLocks noChangeShapeType="1"/>
            </p:cNvSpPr>
            <p:nvPr/>
          </p:nvSpPr>
          <p:spPr bwMode="auto">
            <a:xfrm>
              <a:off x="846" y="1409"/>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2" name="Line 36"/>
            <p:cNvSpPr>
              <a:spLocks noChangeShapeType="1"/>
            </p:cNvSpPr>
            <p:nvPr/>
          </p:nvSpPr>
          <p:spPr bwMode="auto">
            <a:xfrm>
              <a:off x="846" y="1114"/>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3" name="Line 37"/>
            <p:cNvSpPr>
              <a:spLocks noChangeShapeType="1"/>
            </p:cNvSpPr>
            <p:nvPr/>
          </p:nvSpPr>
          <p:spPr bwMode="auto">
            <a:xfrm flipV="1">
              <a:off x="882" y="2899"/>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4" name="Rectangle 38"/>
            <p:cNvSpPr>
              <a:spLocks noChangeArrowheads="1"/>
            </p:cNvSpPr>
            <p:nvPr/>
          </p:nvSpPr>
          <p:spPr bwMode="auto">
            <a:xfrm>
              <a:off x="721" y="2828"/>
              <a:ext cx="6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0</a:t>
              </a:r>
              <a:endParaRPr lang="en-US" altLang="en-US" sz="2400" b="0"/>
            </a:p>
          </p:txBody>
        </p:sp>
        <p:sp>
          <p:nvSpPr>
            <p:cNvPr id="49195" name="Rectangle 39"/>
            <p:cNvSpPr>
              <a:spLocks noChangeArrowheads="1"/>
            </p:cNvSpPr>
            <p:nvPr/>
          </p:nvSpPr>
          <p:spPr bwMode="auto">
            <a:xfrm>
              <a:off x="649" y="2533"/>
              <a:ext cx="13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20</a:t>
              </a:r>
              <a:endParaRPr lang="en-US" altLang="en-US" sz="2400" b="0"/>
            </a:p>
          </p:txBody>
        </p:sp>
        <p:sp>
          <p:nvSpPr>
            <p:cNvPr id="49196" name="Rectangle 40"/>
            <p:cNvSpPr>
              <a:spLocks noChangeArrowheads="1"/>
            </p:cNvSpPr>
            <p:nvPr/>
          </p:nvSpPr>
          <p:spPr bwMode="auto">
            <a:xfrm>
              <a:off x="649" y="2228"/>
              <a:ext cx="139"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40</a:t>
              </a:r>
              <a:endParaRPr lang="en-US" altLang="en-US" sz="2400" b="0"/>
            </a:p>
          </p:txBody>
        </p:sp>
        <p:sp>
          <p:nvSpPr>
            <p:cNvPr id="49197" name="Rectangle 41"/>
            <p:cNvSpPr>
              <a:spLocks noChangeArrowheads="1"/>
            </p:cNvSpPr>
            <p:nvPr/>
          </p:nvSpPr>
          <p:spPr bwMode="auto">
            <a:xfrm>
              <a:off x="649" y="1934"/>
              <a:ext cx="13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60</a:t>
              </a:r>
              <a:endParaRPr lang="en-US" altLang="en-US" sz="2400" b="0"/>
            </a:p>
          </p:txBody>
        </p:sp>
        <p:sp>
          <p:nvSpPr>
            <p:cNvPr id="49198" name="Rectangle 42"/>
            <p:cNvSpPr>
              <a:spLocks noChangeArrowheads="1"/>
            </p:cNvSpPr>
            <p:nvPr/>
          </p:nvSpPr>
          <p:spPr bwMode="auto">
            <a:xfrm>
              <a:off x="649" y="1641"/>
              <a:ext cx="13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80</a:t>
              </a:r>
              <a:endParaRPr lang="en-US" altLang="en-US" sz="2400" b="0"/>
            </a:p>
          </p:txBody>
        </p:sp>
        <p:sp>
          <p:nvSpPr>
            <p:cNvPr id="49199" name="Rectangle 43"/>
            <p:cNvSpPr>
              <a:spLocks noChangeArrowheads="1"/>
            </p:cNvSpPr>
            <p:nvPr/>
          </p:nvSpPr>
          <p:spPr bwMode="auto">
            <a:xfrm>
              <a:off x="577" y="1337"/>
              <a:ext cx="20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100</a:t>
              </a:r>
              <a:endParaRPr lang="en-US" altLang="en-US" sz="2400" b="0"/>
            </a:p>
          </p:txBody>
        </p:sp>
        <p:sp>
          <p:nvSpPr>
            <p:cNvPr id="49200" name="Rectangle 44"/>
            <p:cNvSpPr>
              <a:spLocks noChangeArrowheads="1"/>
            </p:cNvSpPr>
            <p:nvPr/>
          </p:nvSpPr>
          <p:spPr bwMode="auto">
            <a:xfrm>
              <a:off x="577" y="1043"/>
              <a:ext cx="20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120</a:t>
              </a:r>
              <a:endParaRPr lang="en-US" altLang="en-US" sz="2400" b="0"/>
            </a:p>
          </p:txBody>
        </p:sp>
        <p:sp>
          <p:nvSpPr>
            <p:cNvPr id="49201" name="Rectangle 45"/>
            <p:cNvSpPr>
              <a:spLocks noChangeArrowheads="1"/>
            </p:cNvSpPr>
            <p:nvPr/>
          </p:nvSpPr>
          <p:spPr bwMode="auto">
            <a:xfrm rot="-5400000">
              <a:off x="-71" y="1984"/>
              <a:ext cx="1031"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a:solidFill>
                    <a:srgbClr val="000000"/>
                  </a:solidFill>
                  <a:latin typeface="Arial" panose="020B0604020202020204" pitchFamily="34" charset="0"/>
                </a:rPr>
                <a:t>Loss in Mil Dollars</a:t>
              </a:r>
              <a:endParaRPr lang="en-US" altLang="en-US" sz="2400" b="0"/>
            </a:p>
          </p:txBody>
        </p:sp>
      </p:grpSp>
      <p:sp>
        <p:nvSpPr>
          <p:cNvPr id="49170" name="Text Box 46"/>
          <p:cNvSpPr txBox="1">
            <a:spLocks noChangeArrowheads="1"/>
          </p:cNvSpPr>
          <p:nvPr/>
        </p:nvSpPr>
        <p:spPr bwMode="auto">
          <a:xfrm>
            <a:off x="1624013" y="1762125"/>
            <a:ext cx="101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spcBef>
                <a:spcPct val="50000"/>
              </a:spcBef>
            </a:pPr>
            <a:r>
              <a:rPr lang="en-US" altLang="en-US" sz="1400" b="0"/>
              <a:t>Loss = 105</a:t>
            </a:r>
          </a:p>
        </p:txBody>
      </p:sp>
      <p:sp>
        <p:nvSpPr>
          <p:cNvPr id="49171" name="Rectangle 47"/>
          <p:cNvSpPr>
            <a:spLocks noChangeArrowheads="1"/>
          </p:cNvSpPr>
          <p:nvPr/>
        </p:nvSpPr>
        <p:spPr bwMode="auto">
          <a:xfrm>
            <a:off x="6881813" y="2181225"/>
            <a:ext cx="503237" cy="1004888"/>
          </a:xfrm>
          <a:prstGeom prst="rect">
            <a:avLst/>
          </a:prstGeom>
          <a:solidFill>
            <a:schemeClr val="accent1"/>
          </a:solidFill>
          <a:ln w="9525">
            <a:solidFill>
              <a:schemeClr val="tx1"/>
            </a:solidFill>
            <a:miter lim="800000"/>
            <a:headEnd/>
            <a:tailEnd/>
          </a:ln>
        </p:spPr>
        <p:txBody>
          <a:bodyPr wrap="none" anchor="ct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sp>
        <p:nvSpPr>
          <p:cNvPr id="49172" name="Rectangle 48"/>
          <p:cNvSpPr>
            <a:spLocks noChangeArrowheads="1"/>
          </p:cNvSpPr>
          <p:nvPr/>
        </p:nvSpPr>
        <p:spPr bwMode="auto">
          <a:xfrm>
            <a:off x="5605463" y="2181225"/>
            <a:ext cx="511175" cy="166688"/>
          </a:xfrm>
          <a:prstGeom prst="rect">
            <a:avLst/>
          </a:prstGeom>
          <a:solidFill>
            <a:schemeClr val="accent1"/>
          </a:solidFill>
          <a:ln w="9525">
            <a:solidFill>
              <a:schemeClr val="tx1"/>
            </a:solidFill>
            <a:miter lim="800000"/>
            <a:headEnd/>
            <a:tailEnd/>
          </a:ln>
        </p:spPr>
        <p:txBody>
          <a:bodyPr wrap="none" anchor="ct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sp>
        <p:nvSpPr>
          <p:cNvPr id="49173" name="Text Box 49"/>
          <p:cNvSpPr txBox="1">
            <a:spLocks noChangeArrowheads="1"/>
          </p:cNvSpPr>
          <p:nvPr/>
        </p:nvSpPr>
        <p:spPr bwMode="auto">
          <a:xfrm>
            <a:off x="3124200" y="2286000"/>
            <a:ext cx="623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spcBef>
                <a:spcPct val="50000"/>
              </a:spcBef>
            </a:pPr>
            <a:r>
              <a:rPr lang="en-US" altLang="en-US" sz="1400" b="0"/>
              <a:t>15</a:t>
            </a:r>
          </a:p>
        </p:txBody>
      </p:sp>
      <p:sp>
        <p:nvSpPr>
          <p:cNvPr id="49174" name="Text Box 50"/>
          <p:cNvSpPr txBox="1">
            <a:spLocks noChangeArrowheads="1"/>
          </p:cNvSpPr>
          <p:nvPr/>
        </p:nvSpPr>
        <p:spPr bwMode="auto">
          <a:xfrm>
            <a:off x="4356100" y="2057400"/>
            <a:ext cx="623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spcBef>
                <a:spcPct val="50000"/>
              </a:spcBef>
            </a:pPr>
            <a:r>
              <a:rPr lang="en-US" altLang="en-US" sz="1400" b="0"/>
              <a:t>2</a:t>
            </a:r>
          </a:p>
        </p:txBody>
      </p:sp>
      <p:sp>
        <p:nvSpPr>
          <p:cNvPr id="49175" name="Text Box 51"/>
          <p:cNvSpPr txBox="1">
            <a:spLocks noChangeArrowheads="1"/>
          </p:cNvSpPr>
          <p:nvPr/>
        </p:nvSpPr>
        <p:spPr bwMode="auto">
          <a:xfrm>
            <a:off x="5710238" y="2097088"/>
            <a:ext cx="6254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spcBef>
                <a:spcPct val="50000"/>
              </a:spcBef>
            </a:pPr>
            <a:r>
              <a:rPr lang="en-US" altLang="en-US" sz="1400" b="0"/>
              <a:t>6</a:t>
            </a:r>
          </a:p>
        </p:txBody>
      </p:sp>
      <p:sp>
        <p:nvSpPr>
          <p:cNvPr id="49176" name="Text Box 52"/>
          <p:cNvSpPr txBox="1">
            <a:spLocks noChangeArrowheads="1"/>
          </p:cNvSpPr>
          <p:nvPr/>
        </p:nvSpPr>
        <p:spPr bwMode="auto">
          <a:xfrm>
            <a:off x="6946900" y="2432050"/>
            <a:ext cx="6238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spcBef>
                <a:spcPct val="50000"/>
              </a:spcBef>
            </a:pPr>
            <a:r>
              <a:rPr lang="en-US" altLang="en-US" sz="1400" b="0"/>
              <a:t>38</a:t>
            </a:r>
          </a:p>
        </p:txBody>
      </p:sp>
      <p:sp>
        <p:nvSpPr>
          <p:cNvPr id="49177" name="Text Box 53"/>
          <p:cNvSpPr txBox="1">
            <a:spLocks noChangeArrowheads="1"/>
          </p:cNvSpPr>
          <p:nvPr/>
        </p:nvSpPr>
        <p:spPr bwMode="auto">
          <a:xfrm>
            <a:off x="3108325" y="3354388"/>
            <a:ext cx="623888"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spcBef>
                <a:spcPct val="50000"/>
              </a:spcBef>
            </a:pPr>
            <a:r>
              <a:rPr lang="en-US" altLang="en-US" sz="1400" b="0"/>
              <a:t>90</a:t>
            </a:r>
          </a:p>
        </p:txBody>
      </p:sp>
      <p:sp>
        <p:nvSpPr>
          <p:cNvPr id="49178" name="Text Box 54"/>
          <p:cNvSpPr txBox="1">
            <a:spLocks noChangeArrowheads="1"/>
          </p:cNvSpPr>
          <p:nvPr/>
        </p:nvSpPr>
        <p:spPr bwMode="auto">
          <a:xfrm>
            <a:off x="4356100" y="3354388"/>
            <a:ext cx="623888"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spcBef>
                <a:spcPct val="50000"/>
              </a:spcBef>
            </a:pPr>
            <a:r>
              <a:rPr lang="en-US" altLang="en-US" sz="1400" b="0"/>
              <a:t>102</a:t>
            </a:r>
          </a:p>
        </p:txBody>
      </p:sp>
      <p:sp>
        <p:nvSpPr>
          <p:cNvPr id="49179" name="Text Box 55"/>
          <p:cNvSpPr txBox="1">
            <a:spLocks noChangeArrowheads="1"/>
          </p:cNvSpPr>
          <p:nvPr/>
        </p:nvSpPr>
        <p:spPr bwMode="auto">
          <a:xfrm>
            <a:off x="5683250" y="3436938"/>
            <a:ext cx="623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spcBef>
                <a:spcPct val="50000"/>
              </a:spcBef>
            </a:pPr>
            <a:r>
              <a:rPr lang="en-US" altLang="en-US" sz="1400" b="0"/>
              <a:t>98</a:t>
            </a:r>
          </a:p>
        </p:txBody>
      </p:sp>
      <p:sp>
        <p:nvSpPr>
          <p:cNvPr id="49180" name="Text Box 56"/>
          <p:cNvSpPr txBox="1">
            <a:spLocks noChangeArrowheads="1"/>
          </p:cNvSpPr>
          <p:nvPr/>
        </p:nvSpPr>
        <p:spPr bwMode="auto">
          <a:xfrm>
            <a:off x="6931025" y="3521075"/>
            <a:ext cx="625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spcBef>
                <a:spcPct val="50000"/>
              </a:spcBef>
            </a:pPr>
            <a:r>
              <a:rPr lang="en-US" altLang="en-US" sz="1400" b="0"/>
              <a:t>67</a:t>
            </a:r>
          </a:p>
        </p:txBody>
      </p:sp>
      <p:sp>
        <p:nvSpPr>
          <p:cNvPr id="49181" name="Text Box 57"/>
          <p:cNvSpPr txBox="1">
            <a:spLocks noChangeArrowheads="1"/>
          </p:cNvSpPr>
          <p:nvPr/>
        </p:nvSpPr>
        <p:spPr bwMode="auto">
          <a:xfrm>
            <a:off x="2514600" y="53340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spcBef>
                <a:spcPct val="50000"/>
              </a:spcBef>
            </a:pPr>
            <a:r>
              <a:rPr lang="en-US" altLang="en-US" sz="2400"/>
              <a:t>Adaptations Considered</a:t>
            </a:r>
          </a:p>
        </p:txBody>
      </p:sp>
      <p:sp>
        <p:nvSpPr>
          <p:cNvPr id="49182" name="Text Box 58"/>
          <p:cNvSpPr txBox="1">
            <a:spLocks noChangeArrowheads="1"/>
          </p:cNvSpPr>
          <p:nvPr/>
        </p:nvSpPr>
        <p:spPr bwMode="auto">
          <a:xfrm rot="-5400000">
            <a:off x="6676231" y="3305969"/>
            <a:ext cx="1919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spcBef>
                <a:spcPct val="50000"/>
              </a:spcBef>
            </a:pPr>
            <a:r>
              <a:rPr lang="en-US" altLang="en-US" sz="1600" b="0"/>
              <a:t>36% loss recovered</a:t>
            </a:r>
          </a:p>
        </p:txBody>
      </p:sp>
      <p:sp>
        <p:nvSpPr>
          <p:cNvPr id="49183" name="Text Box 44"/>
          <p:cNvSpPr txBox="1">
            <a:spLocks noChangeArrowheads="1"/>
          </p:cNvSpPr>
          <p:nvPr/>
        </p:nvSpPr>
        <p:spPr bwMode="auto">
          <a:xfrm>
            <a:off x="676275" y="71438"/>
            <a:ext cx="7924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algn="ctr" eaLnBrk="1" hangingPunct="1">
              <a:spcBef>
                <a:spcPct val="50000"/>
              </a:spcBef>
            </a:pPr>
            <a:r>
              <a:rPr lang="en-US" altLang="en-US" sz="2400">
                <a:solidFill>
                  <a:schemeClr val="accent2"/>
                </a:solidFill>
              </a:rPr>
              <a:t>Climate Change Effects and adaptation</a:t>
            </a:r>
          </a:p>
        </p:txBody>
      </p:sp>
      <p:sp>
        <p:nvSpPr>
          <p:cNvPr id="49184" name="Rectangle 60"/>
          <p:cNvSpPr>
            <a:spLocks noChangeArrowheads="1"/>
          </p:cNvSpPr>
          <p:nvPr/>
        </p:nvSpPr>
        <p:spPr bwMode="auto">
          <a:xfrm>
            <a:off x="274638" y="5961063"/>
            <a:ext cx="8716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a:t>Butt, T.A., B.A. McCarl, and A.O. Kergna, "Policies For Reducing Agricultural Sector Vulnerability To Climate Change In Mali", </a:t>
            </a:r>
            <a:r>
              <a:rPr lang="en-US" altLang="en-US" u="sng"/>
              <a:t>Climate Policy, Volume 5, 583-598, 2006.</a:t>
            </a:r>
            <a:endParaRPr lang="en-US" altLang="en-US"/>
          </a:p>
        </p:txBody>
      </p:sp>
    </p:spTree>
    <p:extLst>
      <p:ext uri="{BB962C8B-B14F-4D97-AF65-F5344CB8AC3E}">
        <p14:creationId xmlns:p14="http://schemas.microsoft.com/office/powerpoint/2010/main" val="22105784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103"/>
          <p:cNvSpPr>
            <a:spLocks noChangeShapeType="1"/>
          </p:cNvSpPr>
          <p:nvPr/>
        </p:nvSpPr>
        <p:spPr bwMode="auto">
          <a:xfrm>
            <a:off x="1339850" y="5057775"/>
            <a:ext cx="7243763"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79" name="Line 104"/>
          <p:cNvSpPr>
            <a:spLocks noChangeShapeType="1"/>
          </p:cNvSpPr>
          <p:nvPr/>
        </p:nvSpPr>
        <p:spPr bwMode="auto">
          <a:xfrm>
            <a:off x="1339850" y="4700588"/>
            <a:ext cx="7243763"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0" name="Line 105"/>
          <p:cNvSpPr>
            <a:spLocks noChangeShapeType="1"/>
          </p:cNvSpPr>
          <p:nvPr/>
        </p:nvSpPr>
        <p:spPr bwMode="auto">
          <a:xfrm>
            <a:off x="1339850" y="4325938"/>
            <a:ext cx="7243763"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1" name="Line 106"/>
          <p:cNvSpPr>
            <a:spLocks noChangeShapeType="1"/>
          </p:cNvSpPr>
          <p:nvPr/>
        </p:nvSpPr>
        <p:spPr bwMode="auto">
          <a:xfrm>
            <a:off x="1339850" y="3967163"/>
            <a:ext cx="7243763"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2" name="Line 107"/>
          <p:cNvSpPr>
            <a:spLocks noChangeShapeType="1"/>
          </p:cNvSpPr>
          <p:nvPr/>
        </p:nvSpPr>
        <p:spPr bwMode="auto">
          <a:xfrm>
            <a:off x="1339850" y="3608388"/>
            <a:ext cx="7243763"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3" name="Line 108"/>
          <p:cNvSpPr>
            <a:spLocks noChangeShapeType="1"/>
          </p:cNvSpPr>
          <p:nvPr/>
        </p:nvSpPr>
        <p:spPr bwMode="auto">
          <a:xfrm>
            <a:off x="1339850" y="3251200"/>
            <a:ext cx="7243763"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4" name="Line 109"/>
          <p:cNvSpPr>
            <a:spLocks noChangeShapeType="1"/>
          </p:cNvSpPr>
          <p:nvPr/>
        </p:nvSpPr>
        <p:spPr bwMode="auto">
          <a:xfrm>
            <a:off x="1339850" y="2876550"/>
            <a:ext cx="7243763"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5" name="Line 110"/>
          <p:cNvSpPr>
            <a:spLocks noChangeShapeType="1"/>
          </p:cNvSpPr>
          <p:nvPr/>
        </p:nvSpPr>
        <p:spPr bwMode="auto">
          <a:xfrm>
            <a:off x="1339850" y="2517775"/>
            <a:ext cx="7243763"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6" name="Rectangle 111"/>
          <p:cNvSpPr>
            <a:spLocks noChangeArrowheads="1"/>
          </p:cNvSpPr>
          <p:nvPr/>
        </p:nvSpPr>
        <p:spPr bwMode="auto">
          <a:xfrm>
            <a:off x="1766888" y="4189413"/>
            <a:ext cx="596900" cy="1227137"/>
          </a:xfrm>
          <a:prstGeom prst="rect">
            <a:avLst/>
          </a:prstGeom>
          <a:solidFill>
            <a:srgbClr val="9999FF"/>
          </a:solidFill>
          <a:ln w="17463">
            <a:solidFill>
              <a:srgbClr val="00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sp>
        <p:nvSpPr>
          <p:cNvPr id="50187" name="Rectangle 112"/>
          <p:cNvSpPr>
            <a:spLocks noChangeArrowheads="1"/>
          </p:cNvSpPr>
          <p:nvPr/>
        </p:nvSpPr>
        <p:spPr bwMode="auto">
          <a:xfrm>
            <a:off x="3217863" y="2909888"/>
            <a:ext cx="598487" cy="2506662"/>
          </a:xfrm>
          <a:prstGeom prst="rect">
            <a:avLst/>
          </a:prstGeom>
          <a:solidFill>
            <a:srgbClr val="9999FF"/>
          </a:solidFill>
          <a:ln w="17463">
            <a:solidFill>
              <a:srgbClr val="00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sp>
        <p:nvSpPr>
          <p:cNvPr id="50188" name="Rectangle 113"/>
          <p:cNvSpPr>
            <a:spLocks noChangeArrowheads="1"/>
          </p:cNvSpPr>
          <p:nvPr/>
        </p:nvSpPr>
        <p:spPr bwMode="auto">
          <a:xfrm>
            <a:off x="4670425" y="2687638"/>
            <a:ext cx="581025" cy="2728912"/>
          </a:xfrm>
          <a:prstGeom prst="rect">
            <a:avLst/>
          </a:prstGeom>
          <a:solidFill>
            <a:srgbClr val="9999FF"/>
          </a:solidFill>
          <a:ln w="17463">
            <a:solidFill>
              <a:srgbClr val="00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sp>
        <p:nvSpPr>
          <p:cNvPr id="50189" name="Rectangle 114"/>
          <p:cNvSpPr>
            <a:spLocks noChangeArrowheads="1"/>
          </p:cNvSpPr>
          <p:nvPr/>
        </p:nvSpPr>
        <p:spPr bwMode="auto">
          <a:xfrm>
            <a:off x="6105525" y="3881438"/>
            <a:ext cx="598488" cy="1535112"/>
          </a:xfrm>
          <a:prstGeom prst="rect">
            <a:avLst/>
          </a:prstGeom>
          <a:solidFill>
            <a:srgbClr val="9999FF"/>
          </a:solidFill>
          <a:ln w="17463">
            <a:solidFill>
              <a:srgbClr val="00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sp>
        <p:nvSpPr>
          <p:cNvPr id="50190" name="Rectangle 115"/>
          <p:cNvSpPr>
            <a:spLocks noChangeArrowheads="1"/>
          </p:cNvSpPr>
          <p:nvPr/>
        </p:nvSpPr>
        <p:spPr bwMode="auto">
          <a:xfrm>
            <a:off x="7558088" y="3660775"/>
            <a:ext cx="598487" cy="1755775"/>
          </a:xfrm>
          <a:prstGeom prst="rect">
            <a:avLst/>
          </a:prstGeom>
          <a:solidFill>
            <a:srgbClr val="9999FF"/>
          </a:solidFill>
          <a:ln w="17463">
            <a:solidFill>
              <a:srgbClr val="00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sp>
        <p:nvSpPr>
          <p:cNvPr id="50191" name="Rectangle 116"/>
          <p:cNvSpPr>
            <a:spLocks noChangeArrowheads="1"/>
          </p:cNvSpPr>
          <p:nvPr/>
        </p:nvSpPr>
        <p:spPr bwMode="auto">
          <a:xfrm>
            <a:off x="1936750" y="3830638"/>
            <a:ext cx="3413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34</a:t>
            </a:r>
            <a:endParaRPr lang="en-US" altLang="en-US" sz="2400" b="0"/>
          </a:p>
        </p:txBody>
      </p:sp>
      <p:sp>
        <p:nvSpPr>
          <p:cNvPr id="50192" name="Rectangle 117"/>
          <p:cNvSpPr>
            <a:spLocks noChangeArrowheads="1"/>
          </p:cNvSpPr>
          <p:nvPr/>
        </p:nvSpPr>
        <p:spPr bwMode="auto">
          <a:xfrm>
            <a:off x="3389313" y="2551113"/>
            <a:ext cx="3413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69</a:t>
            </a:r>
            <a:endParaRPr lang="en-US" altLang="en-US" sz="2400" b="0"/>
          </a:p>
        </p:txBody>
      </p:sp>
      <p:sp>
        <p:nvSpPr>
          <p:cNvPr id="50193" name="Rectangle 118"/>
          <p:cNvSpPr>
            <a:spLocks noChangeArrowheads="1"/>
          </p:cNvSpPr>
          <p:nvPr/>
        </p:nvSpPr>
        <p:spPr bwMode="auto">
          <a:xfrm>
            <a:off x="4841875" y="2330450"/>
            <a:ext cx="3413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75</a:t>
            </a:r>
            <a:endParaRPr lang="en-US" altLang="en-US" sz="2400" b="0"/>
          </a:p>
        </p:txBody>
      </p:sp>
      <p:sp>
        <p:nvSpPr>
          <p:cNvPr id="50194" name="Rectangle 119"/>
          <p:cNvSpPr>
            <a:spLocks noChangeArrowheads="1"/>
          </p:cNvSpPr>
          <p:nvPr/>
        </p:nvSpPr>
        <p:spPr bwMode="auto">
          <a:xfrm>
            <a:off x="6276975" y="3524250"/>
            <a:ext cx="3413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42</a:t>
            </a:r>
            <a:endParaRPr lang="en-US" altLang="en-US" sz="2400" b="0"/>
          </a:p>
        </p:txBody>
      </p:sp>
      <p:sp>
        <p:nvSpPr>
          <p:cNvPr id="50195" name="Rectangle 120"/>
          <p:cNvSpPr>
            <a:spLocks noChangeArrowheads="1"/>
          </p:cNvSpPr>
          <p:nvPr/>
        </p:nvSpPr>
        <p:spPr bwMode="auto">
          <a:xfrm>
            <a:off x="7727950" y="3302000"/>
            <a:ext cx="3413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49</a:t>
            </a:r>
            <a:endParaRPr lang="en-US" altLang="en-US" sz="2400" b="0"/>
          </a:p>
        </p:txBody>
      </p:sp>
      <p:grpSp>
        <p:nvGrpSpPr>
          <p:cNvPr id="50196" name="Group 121"/>
          <p:cNvGrpSpPr>
            <a:grpSpLocks/>
          </p:cNvGrpSpPr>
          <p:nvPr/>
        </p:nvGrpSpPr>
        <p:grpSpPr bwMode="auto">
          <a:xfrm>
            <a:off x="928688" y="2381250"/>
            <a:ext cx="412750" cy="3205163"/>
            <a:chOff x="585" y="1500"/>
            <a:chExt cx="260" cy="2019"/>
          </a:xfrm>
        </p:grpSpPr>
        <p:sp>
          <p:nvSpPr>
            <p:cNvPr id="50225" name="Line 122"/>
            <p:cNvSpPr>
              <a:spLocks noChangeShapeType="1"/>
            </p:cNvSpPr>
            <p:nvPr/>
          </p:nvSpPr>
          <p:spPr bwMode="auto">
            <a:xfrm>
              <a:off x="844" y="1586"/>
              <a:ext cx="1" cy="18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6" name="Line 123"/>
            <p:cNvSpPr>
              <a:spLocks noChangeShapeType="1"/>
            </p:cNvSpPr>
            <p:nvPr/>
          </p:nvSpPr>
          <p:spPr bwMode="auto">
            <a:xfrm>
              <a:off x="800" y="3412"/>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7" name="Line 124"/>
            <p:cNvSpPr>
              <a:spLocks noChangeShapeType="1"/>
            </p:cNvSpPr>
            <p:nvPr/>
          </p:nvSpPr>
          <p:spPr bwMode="auto">
            <a:xfrm>
              <a:off x="800" y="3186"/>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8" name="Line 125"/>
            <p:cNvSpPr>
              <a:spLocks noChangeShapeType="1"/>
            </p:cNvSpPr>
            <p:nvPr/>
          </p:nvSpPr>
          <p:spPr bwMode="auto">
            <a:xfrm>
              <a:off x="800" y="2961"/>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9" name="Line 126"/>
            <p:cNvSpPr>
              <a:spLocks noChangeShapeType="1"/>
            </p:cNvSpPr>
            <p:nvPr/>
          </p:nvSpPr>
          <p:spPr bwMode="auto">
            <a:xfrm>
              <a:off x="800" y="2725"/>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0" name="Line 127"/>
            <p:cNvSpPr>
              <a:spLocks noChangeShapeType="1"/>
            </p:cNvSpPr>
            <p:nvPr/>
          </p:nvSpPr>
          <p:spPr bwMode="auto">
            <a:xfrm>
              <a:off x="800" y="2499"/>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1" name="Line 128"/>
            <p:cNvSpPr>
              <a:spLocks noChangeShapeType="1"/>
            </p:cNvSpPr>
            <p:nvPr/>
          </p:nvSpPr>
          <p:spPr bwMode="auto">
            <a:xfrm>
              <a:off x="800" y="2273"/>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2" name="Line 129"/>
            <p:cNvSpPr>
              <a:spLocks noChangeShapeType="1"/>
            </p:cNvSpPr>
            <p:nvPr/>
          </p:nvSpPr>
          <p:spPr bwMode="auto">
            <a:xfrm>
              <a:off x="800" y="2048"/>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3" name="Line 130"/>
            <p:cNvSpPr>
              <a:spLocks noChangeShapeType="1"/>
            </p:cNvSpPr>
            <p:nvPr/>
          </p:nvSpPr>
          <p:spPr bwMode="auto">
            <a:xfrm>
              <a:off x="800" y="1812"/>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4" name="Line 131"/>
            <p:cNvSpPr>
              <a:spLocks noChangeShapeType="1"/>
            </p:cNvSpPr>
            <p:nvPr/>
          </p:nvSpPr>
          <p:spPr bwMode="auto">
            <a:xfrm>
              <a:off x="800" y="1586"/>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5" name="Line 132"/>
            <p:cNvSpPr>
              <a:spLocks noChangeShapeType="1"/>
            </p:cNvSpPr>
            <p:nvPr/>
          </p:nvSpPr>
          <p:spPr bwMode="auto">
            <a:xfrm flipV="1">
              <a:off x="844" y="3412"/>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6" name="Rectangle 133"/>
            <p:cNvSpPr>
              <a:spLocks noChangeArrowheads="1"/>
            </p:cNvSpPr>
            <p:nvPr/>
          </p:nvSpPr>
          <p:spPr bwMode="auto">
            <a:xfrm>
              <a:off x="661" y="3326"/>
              <a:ext cx="12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0</a:t>
              </a:r>
              <a:endParaRPr lang="en-US" altLang="en-US" sz="2400" b="0"/>
            </a:p>
          </p:txBody>
        </p:sp>
        <p:sp>
          <p:nvSpPr>
            <p:cNvPr id="50237" name="Rectangle 134"/>
            <p:cNvSpPr>
              <a:spLocks noChangeArrowheads="1"/>
            </p:cNvSpPr>
            <p:nvPr/>
          </p:nvSpPr>
          <p:spPr bwMode="auto">
            <a:xfrm>
              <a:off x="585" y="3100"/>
              <a:ext cx="21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10</a:t>
              </a:r>
              <a:endParaRPr lang="en-US" altLang="en-US" sz="2400" b="0"/>
            </a:p>
          </p:txBody>
        </p:sp>
        <p:sp>
          <p:nvSpPr>
            <p:cNvPr id="50238" name="Rectangle 135"/>
            <p:cNvSpPr>
              <a:spLocks noChangeArrowheads="1"/>
            </p:cNvSpPr>
            <p:nvPr/>
          </p:nvSpPr>
          <p:spPr bwMode="auto">
            <a:xfrm>
              <a:off x="585" y="2875"/>
              <a:ext cx="21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20</a:t>
              </a:r>
              <a:endParaRPr lang="en-US" altLang="en-US" sz="2400" b="0"/>
            </a:p>
          </p:txBody>
        </p:sp>
        <p:sp>
          <p:nvSpPr>
            <p:cNvPr id="50239" name="Rectangle 136"/>
            <p:cNvSpPr>
              <a:spLocks noChangeArrowheads="1"/>
            </p:cNvSpPr>
            <p:nvPr/>
          </p:nvSpPr>
          <p:spPr bwMode="auto">
            <a:xfrm>
              <a:off x="585" y="2639"/>
              <a:ext cx="21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30</a:t>
              </a:r>
              <a:endParaRPr lang="en-US" altLang="en-US" sz="2400" b="0"/>
            </a:p>
          </p:txBody>
        </p:sp>
        <p:sp>
          <p:nvSpPr>
            <p:cNvPr id="50240" name="Rectangle 137"/>
            <p:cNvSpPr>
              <a:spLocks noChangeArrowheads="1"/>
            </p:cNvSpPr>
            <p:nvPr/>
          </p:nvSpPr>
          <p:spPr bwMode="auto">
            <a:xfrm>
              <a:off x="585" y="2413"/>
              <a:ext cx="21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40</a:t>
              </a:r>
              <a:endParaRPr lang="en-US" altLang="en-US" sz="2400" b="0"/>
            </a:p>
          </p:txBody>
        </p:sp>
        <p:sp>
          <p:nvSpPr>
            <p:cNvPr id="50241" name="Rectangle 138"/>
            <p:cNvSpPr>
              <a:spLocks noChangeArrowheads="1"/>
            </p:cNvSpPr>
            <p:nvPr/>
          </p:nvSpPr>
          <p:spPr bwMode="auto">
            <a:xfrm>
              <a:off x="585" y="2187"/>
              <a:ext cx="21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50</a:t>
              </a:r>
              <a:endParaRPr lang="en-US" altLang="en-US" sz="2400" b="0"/>
            </a:p>
          </p:txBody>
        </p:sp>
        <p:sp>
          <p:nvSpPr>
            <p:cNvPr id="50242" name="Rectangle 139"/>
            <p:cNvSpPr>
              <a:spLocks noChangeArrowheads="1"/>
            </p:cNvSpPr>
            <p:nvPr/>
          </p:nvSpPr>
          <p:spPr bwMode="auto">
            <a:xfrm>
              <a:off x="585" y="1962"/>
              <a:ext cx="21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60</a:t>
              </a:r>
              <a:endParaRPr lang="en-US" altLang="en-US" sz="2400" b="0"/>
            </a:p>
          </p:txBody>
        </p:sp>
        <p:sp>
          <p:nvSpPr>
            <p:cNvPr id="50243" name="Rectangle 140"/>
            <p:cNvSpPr>
              <a:spLocks noChangeArrowheads="1"/>
            </p:cNvSpPr>
            <p:nvPr/>
          </p:nvSpPr>
          <p:spPr bwMode="auto">
            <a:xfrm>
              <a:off x="585" y="1726"/>
              <a:ext cx="21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70</a:t>
              </a:r>
              <a:endParaRPr lang="en-US" altLang="en-US" sz="2400" b="0"/>
            </a:p>
          </p:txBody>
        </p:sp>
        <p:sp>
          <p:nvSpPr>
            <p:cNvPr id="50244" name="Rectangle 141"/>
            <p:cNvSpPr>
              <a:spLocks noChangeArrowheads="1"/>
            </p:cNvSpPr>
            <p:nvPr/>
          </p:nvSpPr>
          <p:spPr bwMode="auto">
            <a:xfrm>
              <a:off x="585" y="1500"/>
              <a:ext cx="21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80</a:t>
              </a:r>
              <a:endParaRPr lang="en-US" altLang="en-US" sz="2400" b="0"/>
            </a:p>
          </p:txBody>
        </p:sp>
      </p:grpSp>
      <p:grpSp>
        <p:nvGrpSpPr>
          <p:cNvPr id="50197" name="Group 142"/>
          <p:cNvGrpSpPr>
            <a:grpSpLocks/>
          </p:cNvGrpSpPr>
          <p:nvPr/>
        </p:nvGrpSpPr>
        <p:grpSpPr bwMode="auto">
          <a:xfrm>
            <a:off x="1339850" y="5416550"/>
            <a:ext cx="7245350" cy="493713"/>
            <a:chOff x="844" y="3412"/>
            <a:chExt cx="4564" cy="311"/>
          </a:xfrm>
        </p:grpSpPr>
        <p:sp>
          <p:nvSpPr>
            <p:cNvPr id="50214" name="Line 143"/>
            <p:cNvSpPr>
              <a:spLocks noChangeShapeType="1"/>
            </p:cNvSpPr>
            <p:nvPr/>
          </p:nvSpPr>
          <p:spPr bwMode="auto">
            <a:xfrm>
              <a:off x="844" y="3412"/>
              <a:ext cx="456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5" name="Line 144"/>
            <p:cNvSpPr>
              <a:spLocks noChangeShapeType="1"/>
            </p:cNvSpPr>
            <p:nvPr/>
          </p:nvSpPr>
          <p:spPr bwMode="auto">
            <a:xfrm flipV="1">
              <a:off x="1758" y="3412"/>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6" name="Line 145"/>
            <p:cNvSpPr>
              <a:spLocks noChangeShapeType="1"/>
            </p:cNvSpPr>
            <p:nvPr/>
          </p:nvSpPr>
          <p:spPr bwMode="auto">
            <a:xfrm flipV="1">
              <a:off x="2673" y="3412"/>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7" name="Line 146"/>
            <p:cNvSpPr>
              <a:spLocks noChangeShapeType="1"/>
            </p:cNvSpPr>
            <p:nvPr/>
          </p:nvSpPr>
          <p:spPr bwMode="auto">
            <a:xfrm flipV="1">
              <a:off x="3577" y="3412"/>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8" name="Line 147"/>
            <p:cNvSpPr>
              <a:spLocks noChangeShapeType="1"/>
            </p:cNvSpPr>
            <p:nvPr/>
          </p:nvSpPr>
          <p:spPr bwMode="auto">
            <a:xfrm flipV="1">
              <a:off x="4492" y="3412"/>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9" name="Line 148"/>
            <p:cNvSpPr>
              <a:spLocks noChangeShapeType="1"/>
            </p:cNvSpPr>
            <p:nvPr/>
          </p:nvSpPr>
          <p:spPr bwMode="auto">
            <a:xfrm flipV="1">
              <a:off x="5407" y="3412"/>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0" name="Rectangle 149"/>
            <p:cNvSpPr>
              <a:spLocks noChangeArrowheads="1"/>
            </p:cNvSpPr>
            <p:nvPr/>
          </p:nvSpPr>
          <p:spPr bwMode="auto">
            <a:xfrm>
              <a:off x="1145" y="3530"/>
              <a:ext cx="37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Base</a:t>
              </a:r>
              <a:endParaRPr lang="en-US" altLang="en-US" sz="2400" b="0"/>
            </a:p>
          </p:txBody>
        </p:sp>
        <p:sp>
          <p:nvSpPr>
            <p:cNvPr id="50221" name="Rectangle 150"/>
            <p:cNvSpPr>
              <a:spLocks noChangeArrowheads="1"/>
            </p:cNvSpPr>
            <p:nvPr/>
          </p:nvSpPr>
          <p:spPr bwMode="auto">
            <a:xfrm>
              <a:off x="1984" y="3530"/>
              <a:ext cx="57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HADCM</a:t>
              </a:r>
              <a:endParaRPr lang="en-US" altLang="en-US" sz="2400" b="0"/>
            </a:p>
          </p:txBody>
        </p:sp>
        <p:sp>
          <p:nvSpPr>
            <p:cNvPr id="50222" name="Rectangle 151"/>
            <p:cNvSpPr>
              <a:spLocks noChangeArrowheads="1"/>
            </p:cNvSpPr>
            <p:nvPr/>
          </p:nvSpPr>
          <p:spPr bwMode="auto">
            <a:xfrm>
              <a:off x="2931" y="3530"/>
              <a:ext cx="48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CGCM</a:t>
              </a:r>
              <a:endParaRPr lang="en-US" altLang="en-US" sz="2400" b="0"/>
            </a:p>
          </p:txBody>
        </p:sp>
        <p:sp>
          <p:nvSpPr>
            <p:cNvPr id="50223" name="Rectangle 152"/>
            <p:cNvSpPr>
              <a:spLocks noChangeArrowheads="1"/>
            </p:cNvSpPr>
            <p:nvPr/>
          </p:nvSpPr>
          <p:spPr bwMode="auto">
            <a:xfrm>
              <a:off x="3771" y="3530"/>
              <a:ext cx="5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HADCM</a:t>
              </a:r>
              <a:endParaRPr lang="en-US" altLang="en-US" sz="2400" b="0"/>
            </a:p>
          </p:txBody>
        </p:sp>
        <p:sp>
          <p:nvSpPr>
            <p:cNvPr id="50224" name="Rectangle 153"/>
            <p:cNvSpPr>
              <a:spLocks noChangeArrowheads="1"/>
            </p:cNvSpPr>
            <p:nvPr/>
          </p:nvSpPr>
          <p:spPr bwMode="auto">
            <a:xfrm>
              <a:off x="4686" y="3530"/>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rPr>
                <a:t>CGCM</a:t>
              </a:r>
              <a:endParaRPr lang="en-US" altLang="en-US" sz="2400" b="0"/>
            </a:p>
          </p:txBody>
        </p:sp>
      </p:grpSp>
      <p:sp>
        <p:nvSpPr>
          <p:cNvPr id="50198" name="Rectangle 154"/>
          <p:cNvSpPr>
            <a:spLocks noChangeArrowheads="1"/>
          </p:cNvSpPr>
          <p:nvPr/>
        </p:nvSpPr>
        <p:spPr bwMode="auto">
          <a:xfrm rot="-5400000">
            <a:off x="-482600" y="3646488"/>
            <a:ext cx="24082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1600">
                <a:solidFill>
                  <a:srgbClr val="000000"/>
                </a:solidFill>
                <a:latin typeface="Arial" panose="020B0604020202020204" pitchFamily="34" charset="0"/>
              </a:rPr>
              <a:t>Percent of Population</a:t>
            </a:r>
            <a:endParaRPr lang="en-US" altLang="en-US" sz="2400" b="0"/>
          </a:p>
        </p:txBody>
      </p:sp>
      <p:sp>
        <p:nvSpPr>
          <p:cNvPr id="50199" name="Rectangle 155"/>
          <p:cNvSpPr>
            <a:spLocks noChangeArrowheads="1"/>
          </p:cNvSpPr>
          <p:nvPr/>
        </p:nvSpPr>
        <p:spPr bwMode="auto">
          <a:xfrm>
            <a:off x="304800" y="152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algn="ctr" eaLnBrk="1" hangingPunct="1"/>
            <a:r>
              <a:rPr lang="en-US" altLang="en-US" sz="2800">
                <a:solidFill>
                  <a:schemeClr val="accent2"/>
                </a:solidFill>
              </a:rPr>
              <a:t>Risk of Hunger – </a:t>
            </a:r>
          </a:p>
          <a:p>
            <a:pPr algn="ctr" eaLnBrk="1" hangingPunct="1"/>
            <a:r>
              <a:rPr lang="en-US" altLang="en-US" sz="2800">
                <a:solidFill>
                  <a:schemeClr val="accent2"/>
                </a:solidFill>
              </a:rPr>
              <a:t>With and Without Variety Adaptation</a:t>
            </a:r>
          </a:p>
        </p:txBody>
      </p:sp>
      <p:sp>
        <p:nvSpPr>
          <p:cNvPr id="50200" name="Line 156"/>
          <p:cNvSpPr>
            <a:spLocks noChangeShapeType="1"/>
          </p:cNvSpPr>
          <p:nvPr/>
        </p:nvSpPr>
        <p:spPr bwMode="auto">
          <a:xfrm>
            <a:off x="0" y="990600"/>
            <a:ext cx="914400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0201" name="Group 157"/>
          <p:cNvGrpSpPr>
            <a:grpSpLocks/>
          </p:cNvGrpSpPr>
          <p:nvPr/>
        </p:nvGrpSpPr>
        <p:grpSpPr bwMode="auto">
          <a:xfrm>
            <a:off x="2819400" y="1905000"/>
            <a:ext cx="2667000" cy="152400"/>
            <a:chOff x="1776" y="1200"/>
            <a:chExt cx="1680" cy="96"/>
          </a:xfrm>
        </p:grpSpPr>
        <p:sp>
          <p:nvSpPr>
            <p:cNvPr id="50211" name="Line 158"/>
            <p:cNvSpPr>
              <a:spLocks noChangeShapeType="1"/>
            </p:cNvSpPr>
            <p:nvPr/>
          </p:nvSpPr>
          <p:spPr bwMode="auto">
            <a:xfrm>
              <a:off x="1824" y="1200"/>
              <a:ext cx="15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2" name="Line 159"/>
            <p:cNvSpPr>
              <a:spLocks noChangeShapeType="1"/>
            </p:cNvSpPr>
            <p:nvPr/>
          </p:nvSpPr>
          <p:spPr bwMode="auto">
            <a:xfrm flipH="1">
              <a:off x="1776" y="1200"/>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3" name="Line 160"/>
            <p:cNvSpPr>
              <a:spLocks noChangeShapeType="1"/>
            </p:cNvSpPr>
            <p:nvPr/>
          </p:nvSpPr>
          <p:spPr bwMode="auto">
            <a:xfrm>
              <a:off x="3408" y="1200"/>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0202" name="Group 161"/>
          <p:cNvGrpSpPr>
            <a:grpSpLocks/>
          </p:cNvGrpSpPr>
          <p:nvPr/>
        </p:nvGrpSpPr>
        <p:grpSpPr bwMode="auto">
          <a:xfrm>
            <a:off x="5867400" y="3048000"/>
            <a:ext cx="2667000" cy="152400"/>
            <a:chOff x="1776" y="1200"/>
            <a:chExt cx="1680" cy="96"/>
          </a:xfrm>
        </p:grpSpPr>
        <p:sp>
          <p:nvSpPr>
            <p:cNvPr id="50208" name="Line 162"/>
            <p:cNvSpPr>
              <a:spLocks noChangeShapeType="1"/>
            </p:cNvSpPr>
            <p:nvPr/>
          </p:nvSpPr>
          <p:spPr bwMode="auto">
            <a:xfrm>
              <a:off x="1824" y="1200"/>
              <a:ext cx="15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9" name="Line 163"/>
            <p:cNvSpPr>
              <a:spLocks noChangeShapeType="1"/>
            </p:cNvSpPr>
            <p:nvPr/>
          </p:nvSpPr>
          <p:spPr bwMode="auto">
            <a:xfrm flipH="1">
              <a:off x="1776" y="1200"/>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0" name="Line 164"/>
            <p:cNvSpPr>
              <a:spLocks noChangeShapeType="1"/>
            </p:cNvSpPr>
            <p:nvPr/>
          </p:nvSpPr>
          <p:spPr bwMode="auto">
            <a:xfrm>
              <a:off x="3408" y="1200"/>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203" name="Text Box 165"/>
          <p:cNvSpPr txBox="1">
            <a:spLocks noChangeArrowheads="1"/>
          </p:cNvSpPr>
          <p:nvPr/>
        </p:nvSpPr>
        <p:spPr bwMode="auto">
          <a:xfrm>
            <a:off x="2930525" y="14478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spcBef>
                <a:spcPct val="50000"/>
              </a:spcBef>
            </a:pPr>
            <a:r>
              <a:rPr lang="en-US" altLang="en-US" sz="2400" b="0"/>
              <a:t>Without adaptation</a:t>
            </a:r>
          </a:p>
        </p:txBody>
      </p:sp>
      <p:sp>
        <p:nvSpPr>
          <p:cNvPr id="50204" name="Text Box 166"/>
          <p:cNvSpPr txBox="1">
            <a:spLocks noChangeArrowheads="1"/>
          </p:cNvSpPr>
          <p:nvPr/>
        </p:nvSpPr>
        <p:spPr bwMode="auto">
          <a:xfrm>
            <a:off x="5943600" y="25146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spcBef>
                <a:spcPct val="50000"/>
              </a:spcBef>
            </a:pPr>
            <a:r>
              <a:rPr lang="en-US" altLang="en-US" sz="2400" b="0"/>
              <a:t>With adaptation</a:t>
            </a:r>
          </a:p>
        </p:txBody>
      </p:sp>
      <p:sp>
        <p:nvSpPr>
          <p:cNvPr id="50205" name="Text Box 167"/>
          <p:cNvSpPr txBox="1">
            <a:spLocks noChangeArrowheads="1"/>
          </p:cNvSpPr>
          <p:nvPr/>
        </p:nvSpPr>
        <p:spPr bwMode="auto">
          <a:xfrm>
            <a:off x="533400" y="59436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spcBef>
                <a:spcPct val="50000"/>
              </a:spcBef>
            </a:pPr>
            <a:endParaRPr lang="en-US" altLang="en-US" sz="2400" b="0"/>
          </a:p>
        </p:txBody>
      </p:sp>
      <p:sp>
        <p:nvSpPr>
          <p:cNvPr id="50206" name="Text Box 168"/>
          <p:cNvSpPr txBox="1">
            <a:spLocks noChangeArrowheads="1"/>
          </p:cNvSpPr>
          <p:nvPr/>
        </p:nvSpPr>
        <p:spPr bwMode="auto">
          <a:xfrm>
            <a:off x="1254125" y="5959475"/>
            <a:ext cx="3810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spcBef>
                <a:spcPct val="50000"/>
              </a:spcBef>
            </a:pPr>
            <a:r>
              <a:rPr lang="en-US" altLang="en-US" sz="1400" b="0"/>
              <a:t>HADCM:   Hadley Coupled Model</a:t>
            </a:r>
            <a:br>
              <a:rPr lang="en-US" altLang="en-US" sz="1400" b="0"/>
            </a:br>
            <a:r>
              <a:rPr lang="en-US" altLang="en-US" sz="1400" b="0"/>
              <a:t>CGCM:      Canadian Global Coupled Model</a:t>
            </a:r>
          </a:p>
        </p:txBody>
      </p:sp>
      <p:sp>
        <p:nvSpPr>
          <p:cNvPr id="50207" name="Text Box 169"/>
          <p:cNvSpPr txBox="1">
            <a:spLocks noChangeArrowheads="1"/>
          </p:cNvSpPr>
          <p:nvPr/>
        </p:nvSpPr>
        <p:spPr bwMode="auto">
          <a:xfrm>
            <a:off x="533400" y="1219200"/>
            <a:ext cx="129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spcBef>
                <a:spcPct val="50000"/>
              </a:spcBef>
            </a:pPr>
            <a:r>
              <a:rPr lang="en-US" altLang="en-US" sz="4000">
                <a:solidFill>
                  <a:srgbClr val="FF0066"/>
                </a:solidFill>
              </a:rPr>
              <a:t>Mali</a:t>
            </a:r>
          </a:p>
        </p:txBody>
      </p:sp>
    </p:spTree>
    <p:extLst>
      <p:ext uri="{BB962C8B-B14F-4D97-AF65-F5344CB8AC3E}">
        <p14:creationId xmlns:p14="http://schemas.microsoft.com/office/powerpoint/2010/main" val="4306770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053"/>
            <a:ext cx="7162800" cy="6128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6096000"/>
            <a:ext cx="8610600" cy="646331"/>
          </a:xfrm>
          <a:prstGeom prst="rect">
            <a:avLst/>
          </a:prstGeom>
        </p:spPr>
        <p:txBody>
          <a:bodyPr wrap="square">
            <a:spAutoFit/>
          </a:bodyPr>
          <a:lstStyle/>
          <a:p>
            <a:r>
              <a:rPr lang="en-US" sz="1200" dirty="0"/>
              <a:t>McCarl, B.A., M. </a:t>
            </a:r>
            <a:r>
              <a:rPr lang="en-US" sz="1200" dirty="0" err="1"/>
              <a:t>Musumba</a:t>
            </a:r>
            <a:r>
              <a:rPr lang="en-US" sz="1200" dirty="0"/>
              <a:t>, J.B. Smith, P. </a:t>
            </a:r>
            <a:r>
              <a:rPr lang="en-US" sz="1200" dirty="0" err="1"/>
              <a:t>Kirshen</a:t>
            </a:r>
            <a:r>
              <a:rPr lang="en-US" sz="1200" dirty="0"/>
              <a:t>, R.P. Jones, L. Deck, M. </a:t>
            </a:r>
            <a:r>
              <a:rPr lang="en-US" sz="1200" dirty="0" err="1"/>
              <a:t>Abrado</a:t>
            </a:r>
            <a:r>
              <a:rPr lang="en-US" sz="1200" dirty="0"/>
              <a:t>, A. El-</a:t>
            </a:r>
            <a:r>
              <a:rPr lang="en-US" sz="1200" dirty="0" err="1"/>
              <a:t>Ganzori</a:t>
            </a:r>
            <a:r>
              <a:rPr lang="en-US" sz="1200" dirty="0"/>
              <a:t>, M. Ahmed, M. </a:t>
            </a:r>
            <a:r>
              <a:rPr lang="en-US" sz="1200" dirty="0" err="1"/>
              <a:t>Kotb</a:t>
            </a:r>
            <a:r>
              <a:rPr lang="en-US" sz="1200" dirty="0"/>
              <a:t>, M. El-</a:t>
            </a:r>
            <a:r>
              <a:rPr lang="en-US" sz="1200" dirty="0" err="1"/>
              <a:t>Shamy</a:t>
            </a:r>
            <a:r>
              <a:rPr lang="en-US" sz="1200" dirty="0"/>
              <a:t>, M.A. </a:t>
            </a:r>
            <a:r>
              <a:rPr lang="en-US" sz="1200" dirty="0" err="1"/>
              <a:t>Rabbo</a:t>
            </a:r>
            <a:r>
              <a:rPr lang="en-US" sz="1200" dirty="0"/>
              <a:t>, I. El-</a:t>
            </a:r>
            <a:r>
              <a:rPr lang="en-US" sz="1200" dirty="0" err="1"/>
              <a:t>Shinnawy</a:t>
            </a:r>
            <a:r>
              <a:rPr lang="en-US" sz="1200" dirty="0"/>
              <a:t>, M. El-</a:t>
            </a:r>
            <a:r>
              <a:rPr lang="en-US" sz="1200" dirty="0" err="1"/>
              <a:t>Agizy</a:t>
            </a:r>
            <a:r>
              <a:rPr lang="en-US" sz="1200" dirty="0"/>
              <a:t>, M. </a:t>
            </a:r>
            <a:r>
              <a:rPr lang="en-US" sz="1200" dirty="0" err="1"/>
              <a:t>Bayoumi</a:t>
            </a:r>
            <a:r>
              <a:rPr lang="en-US" sz="1200" dirty="0"/>
              <a:t>, and R. </a:t>
            </a:r>
            <a:r>
              <a:rPr lang="en-US" sz="1200" dirty="0" err="1"/>
              <a:t>Hynninen</a:t>
            </a:r>
            <a:r>
              <a:rPr lang="en-US" sz="1200" dirty="0"/>
              <a:t>, "Implications of Climate Change for Egypt's Agricultural Sector", </a:t>
            </a:r>
            <a:r>
              <a:rPr lang="en-US" sz="1200" u="sng" dirty="0"/>
              <a:t>Mitigation and Adaptation Strategies for Global Change, Volume 20, Issue 7, pp 1097-1109, 2015.</a:t>
            </a:r>
          </a:p>
        </p:txBody>
      </p:sp>
    </p:spTree>
    <p:extLst>
      <p:ext uri="{BB962C8B-B14F-4D97-AF65-F5344CB8AC3E}">
        <p14:creationId xmlns:p14="http://schemas.microsoft.com/office/powerpoint/2010/main" val="31932695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424738" cy="578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6172200"/>
            <a:ext cx="8229600" cy="553998"/>
          </a:xfrm>
          <a:prstGeom prst="rect">
            <a:avLst/>
          </a:prstGeom>
        </p:spPr>
        <p:txBody>
          <a:bodyPr wrap="square">
            <a:spAutoFit/>
          </a:bodyPr>
          <a:lstStyle/>
          <a:p>
            <a:r>
              <a:rPr lang="en-US" sz="1000" dirty="0"/>
              <a:t>McCarl, B.A., M. </a:t>
            </a:r>
            <a:r>
              <a:rPr lang="en-US" sz="1000" dirty="0" err="1"/>
              <a:t>Musumba</a:t>
            </a:r>
            <a:r>
              <a:rPr lang="en-US" sz="1000" dirty="0"/>
              <a:t>, J.B. Smith, P. </a:t>
            </a:r>
            <a:r>
              <a:rPr lang="en-US" sz="1000" dirty="0" err="1"/>
              <a:t>Kirshen</a:t>
            </a:r>
            <a:r>
              <a:rPr lang="en-US" sz="1000" dirty="0"/>
              <a:t>, R.P. Jones, L. Deck, M. </a:t>
            </a:r>
            <a:r>
              <a:rPr lang="en-US" sz="1000" dirty="0" err="1"/>
              <a:t>Abrado</a:t>
            </a:r>
            <a:r>
              <a:rPr lang="en-US" sz="1000" dirty="0"/>
              <a:t>, A. El-</a:t>
            </a:r>
            <a:r>
              <a:rPr lang="en-US" sz="1000" dirty="0" err="1"/>
              <a:t>Ganzori</a:t>
            </a:r>
            <a:r>
              <a:rPr lang="en-US" sz="1000" dirty="0"/>
              <a:t>, M. Ahmed, M. </a:t>
            </a:r>
            <a:r>
              <a:rPr lang="en-US" sz="1000" dirty="0" err="1"/>
              <a:t>Kotb</a:t>
            </a:r>
            <a:r>
              <a:rPr lang="en-US" sz="1000" dirty="0"/>
              <a:t>, M. El-</a:t>
            </a:r>
            <a:r>
              <a:rPr lang="en-US" sz="1000" dirty="0" err="1"/>
              <a:t>Shamy</a:t>
            </a:r>
            <a:r>
              <a:rPr lang="en-US" sz="1000" dirty="0"/>
              <a:t>, M.A. </a:t>
            </a:r>
            <a:r>
              <a:rPr lang="en-US" sz="1000" dirty="0" err="1"/>
              <a:t>Rabbo</a:t>
            </a:r>
            <a:r>
              <a:rPr lang="en-US" sz="1000" dirty="0"/>
              <a:t>, I. El-</a:t>
            </a:r>
            <a:r>
              <a:rPr lang="en-US" sz="1000" dirty="0" err="1"/>
              <a:t>Shinnawy</a:t>
            </a:r>
            <a:r>
              <a:rPr lang="en-US" sz="1000" dirty="0"/>
              <a:t>, M. El-</a:t>
            </a:r>
            <a:r>
              <a:rPr lang="en-US" sz="1000" dirty="0" err="1"/>
              <a:t>Agizy</a:t>
            </a:r>
            <a:r>
              <a:rPr lang="en-US" sz="1000" dirty="0"/>
              <a:t>, M. </a:t>
            </a:r>
            <a:r>
              <a:rPr lang="en-US" sz="1000" dirty="0" err="1"/>
              <a:t>Bayoumi</a:t>
            </a:r>
            <a:r>
              <a:rPr lang="en-US" sz="1000" dirty="0"/>
              <a:t>, and R. </a:t>
            </a:r>
            <a:r>
              <a:rPr lang="en-US" sz="1000" dirty="0" err="1"/>
              <a:t>Hynninen</a:t>
            </a:r>
            <a:r>
              <a:rPr lang="en-US" sz="1000" dirty="0"/>
              <a:t>, "Implications of Climate Change for Egypt's Agricultural Sector", </a:t>
            </a:r>
            <a:r>
              <a:rPr lang="en-US" sz="1000" u="sng" dirty="0"/>
              <a:t>Mitigation and Adaptation Strategies for Global Change, Volume 20, Issue 7, pp 1097-1109, 2015.</a:t>
            </a:r>
          </a:p>
        </p:txBody>
      </p:sp>
    </p:spTree>
    <p:extLst>
      <p:ext uri="{BB962C8B-B14F-4D97-AF65-F5344CB8AC3E}">
        <p14:creationId xmlns:p14="http://schemas.microsoft.com/office/powerpoint/2010/main" val="2248545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016250" y="2590800"/>
            <a:ext cx="3917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latin typeface="Times New Roman" pitchFamily="18" charset="0"/>
              </a:rPr>
              <a:t>Ag and Adaptation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838200" y="381000"/>
          <a:ext cx="7083424" cy="4064002"/>
        </p:xfrm>
        <a:graphic>
          <a:graphicData uri="http://schemas.openxmlformats.org/drawingml/2006/table">
            <a:tbl>
              <a:tblPr/>
              <a:tblGrid>
                <a:gridCol w="2957065">
                  <a:extLst>
                    <a:ext uri="{9D8B030D-6E8A-4147-A177-3AD203B41FA5}">
                      <a16:colId xmlns:a16="http://schemas.microsoft.com/office/drawing/2014/main" val="20000"/>
                    </a:ext>
                  </a:extLst>
                </a:gridCol>
                <a:gridCol w="1375453">
                  <a:extLst>
                    <a:ext uri="{9D8B030D-6E8A-4147-A177-3AD203B41FA5}">
                      <a16:colId xmlns:a16="http://schemas.microsoft.com/office/drawing/2014/main" val="20001"/>
                    </a:ext>
                  </a:extLst>
                </a:gridCol>
                <a:gridCol w="1375453">
                  <a:extLst>
                    <a:ext uri="{9D8B030D-6E8A-4147-A177-3AD203B41FA5}">
                      <a16:colId xmlns:a16="http://schemas.microsoft.com/office/drawing/2014/main" val="20002"/>
                    </a:ext>
                  </a:extLst>
                </a:gridCol>
                <a:gridCol w="1375453">
                  <a:extLst>
                    <a:ext uri="{9D8B030D-6E8A-4147-A177-3AD203B41FA5}">
                      <a16:colId xmlns:a16="http://schemas.microsoft.com/office/drawing/2014/main" val="20003"/>
                    </a:ext>
                  </a:extLst>
                </a:gridCol>
              </a:tblGrid>
              <a:tr h="1015999">
                <a:tc rowSpan="2">
                  <a:txBody>
                    <a:bodyPr/>
                    <a:lstStyle/>
                    <a:p>
                      <a:pPr marL="0" marR="0">
                        <a:lnSpc>
                          <a:spcPct val="115000"/>
                        </a:lnSpc>
                        <a:spcBef>
                          <a:spcPts val="0"/>
                        </a:spcBef>
                        <a:spcAft>
                          <a:spcPts val="0"/>
                        </a:spcAft>
                      </a:pPr>
                      <a:r>
                        <a:rPr lang="en-US" sz="1900" b="1" dirty="0">
                          <a:latin typeface="Times New Roman"/>
                          <a:ea typeface="SimSun"/>
                          <a:cs typeface="Arial"/>
                        </a:rPr>
                        <a:t>Scenario A1B</a:t>
                      </a:r>
                      <a:endParaRPr lang="en-US" sz="800" dirty="0">
                        <a:latin typeface="Times New Roman"/>
                        <a:ea typeface="SimSun"/>
                        <a:cs typeface="Arial"/>
                      </a:endParaRPr>
                    </a:p>
                  </a:txBody>
                  <a:tcPr marL="55221" marR="55221" marT="0"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900" dirty="0">
                          <a:latin typeface="Times New Roman"/>
                          <a:ea typeface="SimSun"/>
                          <a:cs typeface="Arial"/>
                        </a:rPr>
                        <a:t>Percent increase / reduction</a:t>
                      </a:r>
                      <a:endParaRPr lang="en-US" sz="800" dirty="0">
                        <a:latin typeface="Times New Roman"/>
                        <a:ea typeface="SimSun"/>
                        <a:cs typeface="Arial"/>
                      </a:endParaRPr>
                    </a:p>
                    <a:p>
                      <a:pPr marL="0" marR="0" algn="ctr">
                        <a:lnSpc>
                          <a:spcPct val="115000"/>
                        </a:lnSpc>
                        <a:spcBef>
                          <a:spcPts val="0"/>
                        </a:spcBef>
                        <a:spcAft>
                          <a:spcPts val="0"/>
                        </a:spcAft>
                      </a:pPr>
                      <a:r>
                        <a:rPr lang="en-US" sz="1900" dirty="0">
                          <a:latin typeface="Times New Roman"/>
                          <a:ea typeface="SimSun"/>
                          <a:cs typeface="Arial"/>
                        </a:rPr>
                        <a:t>under climate change</a:t>
                      </a:r>
                      <a:endParaRPr lang="en-US" sz="800" dirty="0">
                        <a:latin typeface="Times New Roman"/>
                        <a:ea typeface="SimSun"/>
                        <a:cs typeface="Arial"/>
                      </a:endParaRPr>
                    </a:p>
                  </a:txBody>
                  <a:tcPr marL="55221" marR="55221" marT="0"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67">
                <a:tc vMerge="1">
                  <a:txBody>
                    <a:bodyPr/>
                    <a:lstStyle/>
                    <a:p>
                      <a:endParaRPr lang="en-US"/>
                    </a:p>
                  </a:txBody>
                  <a:tcPr/>
                </a:tc>
                <a:tc>
                  <a:txBody>
                    <a:bodyPr/>
                    <a:lstStyle/>
                    <a:p>
                      <a:pPr marL="0" marR="0">
                        <a:lnSpc>
                          <a:spcPct val="115000"/>
                        </a:lnSpc>
                        <a:spcBef>
                          <a:spcPts val="0"/>
                        </a:spcBef>
                        <a:spcAft>
                          <a:spcPts val="0"/>
                        </a:spcAft>
                      </a:pPr>
                      <a:r>
                        <a:rPr lang="en-US" sz="1900">
                          <a:latin typeface="Times New Roman"/>
                          <a:ea typeface="SimSun"/>
                          <a:cs typeface="Times New Roman"/>
                        </a:rPr>
                        <a:t>2020</a:t>
                      </a:r>
                      <a:endParaRPr lang="en-US" sz="800">
                        <a:latin typeface="Times New Roman"/>
                        <a:ea typeface="SimSun"/>
                        <a:cs typeface="Arial"/>
                      </a:endParaRPr>
                    </a:p>
                  </a:txBody>
                  <a:tcPr marL="55221" marR="552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a:latin typeface="Times New Roman"/>
                          <a:ea typeface="SimSun"/>
                          <a:cs typeface="Times New Roman"/>
                        </a:rPr>
                        <a:t>2050</a:t>
                      </a:r>
                      <a:endParaRPr lang="en-US" sz="800">
                        <a:latin typeface="Times New Roman"/>
                        <a:ea typeface="SimSun"/>
                        <a:cs typeface="Arial"/>
                      </a:endParaRPr>
                    </a:p>
                  </a:txBody>
                  <a:tcPr marL="55221" marR="552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a:latin typeface="Times New Roman"/>
                          <a:ea typeface="SimSun"/>
                          <a:cs typeface="Times New Roman"/>
                        </a:rPr>
                        <a:t>2100</a:t>
                      </a:r>
                      <a:endParaRPr lang="en-US" sz="800">
                        <a:latin typeface="Times New Roman"/>
                        <a:ea typeface="SimSun"/>
                        <a:cs typeface="Arial"/>
                      </a:endParaRPr>
                    </a:p>
                  </a:txBody>
                  <a:tcPr marL="55221" marR="55221"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8667">
                <a:tc>
                  <a:txBody>
                    <a:bodyPr/>
                    <a:lstStyle/>
                    <a:p>
                      <a:pPr marL="0" marR="0">
                        <a:lnSpc>
                          <a:spcPct val="115000"/>
                        </a:lnSpc>
                        <a:spcBef>
                          <a:spcPts val="0"/>
                        </a:spcBef>
                        <a:spcAft>
                          <a:spcPts val="0"/>
                        </a:spcAft>
                      </a:pPr>
                      <a:r>
                        <a:rPr lang="en-US" sz="1900" dirty="0">
                          <a:latin typeface="Times New Roman"/>
                          <a:ea typeface="SimSun"/>
                          <a:cs typeface="Times New Roman"/>
                        </a:rPr>
                        <a:t>Northeast</a:t>
                      </a:r>
                      <a:endParaRPr lang="en-US" sz="800" dirty="0">
                        <a:latin typeface="Times New Roman"/>
                        <a:ea typeface="SimSun"/>
                        <a:cs typeface="Arial"/>
                      </a:endParaRPr>
                    </a:p>
                  </a:txBody>
                  <a:tcPr marL="55221" marR="5522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900">
                          <a:latin typeface="Times New Roman"/>
                          <a:ea typeface="SimSun"/>
                          <a:cs typeface="Times New Roman"/>
                        </a:rPr>
                        <a:t>1.89</a:t>
                      </a:r>
                      <a:endParaRPr lang="en-US" sz="800">
                        <a:latin typeface="Times New Roman"/>
                        <a:ea typeface="SimSun"/>
                        <a:cs typeface="Arial"/>
                      </a:endParaRPr>
                    </a:p>
                  </a:txBody>
                  <a:tcPr marL="55221" marR="5522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900">
                          <a:latin typeface="Times New Roman"/>
                          <a:ea typeface="SimSun"/>
                          <a:cs typeface="Times New Roman"/>
                        </a:rPr>
                        <a:t>2.35</a:t>
                      </a:r>
                      <a:endParaRPr lang="en-US" sz="800">
                        <a:latin typeface="Times New Roman"/>
                        <a:ea typeface="SimSun"/>
                        <a:cs typeface="Arial"/>
                      </a:endParaRPr>
                    </a:p>
                  </a:txBody>
                  <a:tcPr marL="55221" marR="5522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900">
                          <a:latin typeface="Times New Roman"/>
                          <a:ea typeface="SimSun"/>
                          <a:cs typeface="Times New Roman"/>
                        </a:rPr>
                        <a:t>-3.32</a:t>
                      </a:r>
                      <a:endParaRPr lang="en-US" sz="800">
                        <a:latin typeface="Times New Roman"/>
                        <a:ea typeface="SimSun"/>
                        <a:cs typeface="Arial"/>
                      </a:endParaRPr>
                    </a:p>
                  </a:txBody>
                  <a:tcPr marL="55221" marR="55221"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338667">
                <a:tc>
                  <a:txBody>
                    <a:bodyPr/>
                    <a:lstStyle/>
                    <a:p>
                      <a:pPr marL="0" marR="0">
                        <a:lnSpc>
                          <a:spcPct val="115000"/>
                        </a:lnSpc>
                        <a:spcBef>
                          <a:spcPts val="0"/>
                        </a:spcBef>
                        <a:spcAft>
                          <a:spcPts val="0"/>
                        </a:spcAft>
                      </a:pPr>
                      <a:r>
                        <a:rPr lang="en-US" sz="1900">
                          <a:latin typeface="Times New Roman"/>
                          <a:ea typeface="SimSun"/>
                          <a:cs typeface="Times New Roman"/>
                        </a:rPr>
                        <a:t>Southeast</a:t>
                      </a:r>
                      <a:endParaRPr lang="en-US" sz="800">
                        <a:latin typeface="Times New Roman"/>
                        <a:ea typeface="SimSun"/>
                        <a:cs typeface="Arial"/>
                      </a:endParaRP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a:latin typeface="Times New Roman"/>
                          <a:ea typeface="SimSun"/>
                          <a:cs typeface="Times New Roman"/>
                        </a:rPr>
                        <a:t>0.65</a:t>
                      </a:r>
                      <a:endParaRPr lang="en-US" sz="800">
                        <a:latin typeface="Times New Roman"/>
                        <a:ea typeface="SimSun"/>
                        <a:cs typeface="Arial"/>
                      </a:endParaRP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a:latin typeface="Times New Roman"/>
                          <a:ea typeface="SimSun"/>
                          <a:cs typeface="Times New Roman"/>
                        </a:rPr>
                        <a:t>-0.35</a:t>
                      </a:r>
                      <a:endParaRPr lang="en-US" sz="800">
                        <a:latin typeface="Times New Roman"/>
                        <a:ea typeface="SimSun"/>
                        <a:cs typeface="Arial"/>
                      </a:endParaRP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a:latin typeface="Times New Roman"/>
                          <a:ea typeface="SimSun"/>
                          <a:cs typeface="Times New Roman"/>
                        </a:rPr>
                        <a:t>-3.07</a:t>
                      </a:r>
                      <a:endParaRPr lang="en-US" sz="800">
                        <a:latin typeface="Times New Roman"/>
                        <a:ea typeface="SimSun"/>
                        <a:cs typeface="Arial"/>
                      </a:endParaRPr>
                    </a:p>
                  </a:txBody>
                  <a:tcPr marL="55221" marR="55221" marT="0" marB="0" anchor="b">
                    <a:lnL>
                      <a:noFill/>
                    </a:lnL>
                    <a:lnR>
                      <a:noFill/>
                    </a:lnR>
                    <a:lnT>
                      <a:noFill/>
                    </a:lnT>
                    <a:lnB>
                      <a:noFill/>
                    </a:lnB>
                  </a:tcPr>
                </a:tc>
                <a:extLst>
                  <a:ext uri="{0D108BD9-81ED-4DB2-BD59-A6C34878D82A}">
                    <a16:rowId xmlns:a16="http://schemas.microsoft.com/office/drawing/2014/main" val="10003"/>
                  </a:ext>
                </a:extLst>
              </a:tr>
              <a:tr h="338667">
                <a:tc>
                  <a:txBody>
                    <a:bodyPr/>
                    <a:lstStyle/>
                    <a:p>
                      <a:pPr marL="0" marR="0">
                        <a:lnSpc>
                          <a:spcPct val="115000"/>
                        </a:lnSpc>
                        <a:spcBef>
                          <a:spcPts val="0"/>
                        </a:spcBef>
                        <a:spcAft>
                          <a:spcPts val="0"/>
                        </a:spcAft>
                      </a:pPr>
                      <a:r>
                        <a:rPr lang="en-US" sz="1900" dirty="0">
                          <a:solidFill>
                            <a:srgbClr val="FF0000"/>
                          </a:solidFill>
                          <a:latin typeface="Times New Roman"/>
                          <a:ea typeface="SimSun"/>
                          <a:cs typeface="Times New Roman"/>
                        </a:rPr>
                        <a:t>Central</a:t>
                      </a:r>
                      <a:endParaRPr lang="en-US" sz="800" dirty="0">
                        <a:solidFill>
                          <a:srgbClr val="FF0000"/>
                        </a:solidFill>
                        <a:latin typeface="Times New Roman"/>
                        <a:ea typeface="SimSun"/>
                        <a:cs typeface="Arial"/>
                      </a:endParaRP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dirty="0">
                          <a:solidFill>
                            <a:srgbClr val="FF0000"/>
                          </a:solidFill>
                          <a:latin typeface="Times New Roman"/>
                          <a:ea typeface="SimSun"/>
                          <a:cs typeface="Times New Roman"/>
                        </a:rPr>
                        <a:t>-1.75</a:t>
                      </a:r>
                      <a:endParaRPr lang="en-US" sz="800" dirty="0">
                        <a:solidFill>
                          <a:srgbClr val="FF0000"/>
                        </a:solidFill>
                        <a:latin typeface="Times New Roman"/>
                        <a:ea typeface="SimSun"/>
                        <a:cs typeface="Arial"/>
                      </a:endParaRP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dirty="0">
                          <a:solidFill>
                            <a:srgbClr val="FF0000"/>
                          </a:solidFill>
                          <a:latin typeface="Times New Roman"/>
                          <a:ea typeface="SimSun"/>
                          <a:cs typeface="Times New Roman"/>
                        </a:rPr>
                        <a:t>3.78</a:t>
                      </a:r>
                      <a:endParaRPr lang="en-US" sz="800" dirty="0">
                        <a:solidFill>
                          <a:srgbClr val="FF0000"/>
                        </a:solidFill>
                        <a:latin typeface="Times New Roman"/>
                        <a:ea typeface="SimSun"/>
                        <a:cs typeface="Arial"/>
                      </a:endParaRP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dirty="0">
                          <a:solidFill>
                            <a:srgbClr val="FF0000"/>
                          </a:solidFill>
                          <a:latin typeface="Times New Roman"/>
                          <a:ea typeface="SimSun"/>
                          <a:cs typeface="Times New Roman"/>
                        </a:rPr>
                        <a:t>-1.41</a:t>
                      </a:r>
                      <a:endParaRPr lang="en-US" sz="800" dirty="0">
                        <a:solidFill>
                          <a:srgbClr val="FF0000"/>
                        </a:solidFill>
                        <a:latin typeface="Times New Roman"/>
                        <a:ea typeface="SimSun"/>
                        <a:cs typeface="Arial"/>
                      </a:endParaRPr>
                    </a:p>
                  </a:txBody>
                  <a:tcPr marL="55221" marR="55221" marT="0" marB="0" anchor="b">
                    <a:lnL>
                      <a:noFill/>
                    </a:lnL>
                    <a:lnR>
                      <a:noFill/>
                    </a:lnR>
                    <a:lnT>
                      <a:noFill/>
                    </a:lnT>
                    <a:lnB>
                      <a:noFill/>
                    </a:lnB>
                  </a:tcPr>
                </a:tc>
                <a:extLst>
                  <a:ext uri="{0D108BD9-81ED-4DB2-BD59-A6C34878D82A}">
                    <a16:rowId xmlns:a16="http://schemas.microsoft.com/office/drawing/2014/main" val="10004"/>
                  </a:ext>
                </a:extLst>
              </a:tr>
              <a:tr h="338667">
                <a:tc>
                  <a:txBody>
                    <a:bodyPr/>
                    <a:lstStyle/>
                    <a:p>
                      <a:pPr marL="0" marR="0">
                        <a:lnSpc>
                          <a:spcPct val="115000"/>
                        </a:lnSpc>
                        <a:spcBef>
                          <a:spcPts val="0"/>
                        </a:spcBef>
                        <a:spcAft>
                          <a:spcPts val="0"/>
                        </a:spcAft>
                      </a:pPr>
                      <a:r>
                        <a:rPr lang="en-US" sz="1900" dirty="0">
                          <a:latin typeface="Times New Roman"/>
                          <a:ea typeface="SimSun"/>
                          <a:cs typeface="Times New Roman"/>
                        </a:rPr>
                        <a:t>North Plains</a:t>
                      </a:r>
                      <a:endParaRPr lang="en-US" sz="800" dirty="0">
                        <a:latin typeface="Times New Roman"/>
                        <a:ea typeface="SimSun"/>
                        <a:cs typeface="Arial"/>
                      </a:endParaRP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dirty="0">
                          <a:latin typeface="Times New Roman"/>
                          <a:ea typeface="SimSun"/>
                          <a:cs typeface="Times New Roman"/>
                        </a:rPr>
                        <a:t>9.59</a:t>
                      </a:r>
                      <a:endParaRPr lang="en-US" sz="800" dirty="0">
                        <a:latin typeface="Times New Roman"/>
                        <a:ea typeface="SimSun"/>
                        <a:cs typeface="Arial"/>
                      </a:endParaRP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dirty="0">
                          <a:latin typeface="Times New Roman"/>
                          <a:ea typeface="SimSun"/>
                          <a:cs typeface="Times New Roman"/>
                        </a:rPr>
                        <a:t>6.91</a:t>
                      </a:r>
                      <a:endParaRPr lang="en-US" sz="800" dirty="0">
                        <a:latin typeface="Times New Roman"/>
                        <a:ea typeface="SimSun"/>
                        <a:cs typeface="Arial"/>
                      </a:endParaRP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a:latin typeface="Times New Roman"/>
                          <a:ea typeface="SimSun"/>
                          <a:cs typeface="Times New Roman"/>
                        </a:rPr>
                        <a:t>-0.02</a:t>
                      </a:r>
                      <a:endParaRPr lang="en-US" sz="800">
                        <a:latin typeface="Times New Roman"/>
                        <a:ea typeface="SimSun"/>
                        <a:cs typeface="Arial"/>
                      </a:endParaRPr>
                    </a:p>
                  </a:txBody>
                  <a:tcPr marL="55221" marR="55221" marT="0" marB="0" anchor="b">
                    <a:lnL>
                      <a:noFill/>
                    </a:lnL>
                    <a:lnR>
                      <a:noFill/>
                    </a:lnR>
                    <a:lnT>
                      <a:noFill/>
                    </a:lnT>
                    <a:lnB>
                      <a:noFill/>
                    </a:lnB>
                  </a:tcPr>
                </a:tc>
                <a:extLst>
                  <a:ext uri="{0D108BD9-81ED-4DB2-BD59-A6C34878D82A}">
                    <a16:rowId xmlns:a16="http://schemas.microsoft.com/office/drawing/2014/main" val="10005"/>
                  </a:ext>
                </a:extLst>
              </a:tr>
              <a:tr h="338667">
                <a:tc>
                  <a:txBody>
                    <a:bodyPr/>
                    <a:lstStyle/>
                    <a:p>
                      <a:pPr marL="0" marR="0">
                        <a:lnSpc>
                          <a:spcPct val="115000"/>
                        </a:lnSpc>
                        <a:spcBef>
                          <a:spcPts val="0"/>
                        </a:spcBef>
                        <a:spcAft>
                          <a:spcPts val="0"/>
                        </a:spcAft>
                      </a:pPr>
                      <a:r>
                        <a:rPr lang="en-US" sz="1900" kern="1200" dirty="0">
                          <a:solidFill>
                            <a:schemeClr val="tx1"/>
                          </a:solidFill>
                          <a:latin typeface="Times New Roman"/>
                          <a:ea typeface="SimSun"/>
                          <a:cs typeface="Times New Roman"/>
                        </a:rPr>
                        <a:t>South Plains</a:t>
                      </a: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kern="1200">
                          <a:solidFill>
                            <a:schemeClr val="tx1"/>
                          </a:solidFill>
                          <a:latin typeface="Times New Roman"/>
                          <a:ea typeface="SimSun"/>
                          <a:cs typeface="Times New Roman"/>
                        </a:rPr>
                        <a:t>-22.32</a:t>
                      </a: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kern="1200" dirty="0">
                          <a:solidFill>
                            <a:schemeClr val="tx1"/>
                          </a:solidFill>
                          <a:latin typeface="Times New Roman"/>
                          <a:ea typeface="SimSun"/>
                          <a:cs typeface="Times New Roman"/>
                        </a:rPr>
                        <a:t>-8.94</a:t>
                      </a: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kern="1200" dirty="0">
                          <a:solidFill>
                            <a:schemeClr val="tx1"/>
                          </a:solidFill>
                          <a:latin typeface="Times New Roman"/>
                          <a:ea typeface="SimSun"/>
                          <a:cs typeface="Times New Roman"/>
                        </a:rPr>
                        <a:t>-11.20</a:t>
                      </a:r>
                    </a:p>
                  </a:txBody>
                  <a:tcPr marL="55221" marR="55221" marT="0" marB="0" anchor="b">
                    <a:lnL>
                      <a:noFill/>
                    </a:lnL>
                    <a:lnR>
                      <a:noFill/>
                    </a:lnR>
                    <a:lnT>
                      <a:noFill/>
                    </a:lnT>
                    <a:lnB>
                      <a:noFill/>
                    </a:lnB>
                  </a:tcPr>
                </a:tc>
                <a:extLst>
                  <a:ext uri="{0D108BD9-81ED-4DB2-BD59-A6C34878D82A}">
                    <a16:rowId xmlns:a16="http://schemas.microsoft.com/office/drawing/2014/main" val="10006"/>
                  </a:ext>
                </a:extLst>
              </a:tr>
              <a:tr h="338667">
                <a:tc>
                  <a:txBody>
                    <a:bodyPr/>
                    <a:lstStyle/>
                    <a:p>
                      <a:pPr marL="0" marR="0">
                        <a:lnSpc>
                          <a:spcPct val="115000"/>
                        </a:lnSpc>
                        <a:spcBef>
                          <a:spcPts val="0"/>
                        </a:spcBef>
                        <a:spcAft>
                          <a:spcPts val="0"/>
                        </a:spcAft>
                      </a:pPr>
                      <a:r>
                        <a:rPr lang="en-US" sz="1900" dirty="0">
                          <a:latin typeface="Times New Roman"/>
                          <a:ea typeface="SimSun"/>
                          <a:cs typeface="Times New Roman"/>
                        </a:rPr>
                        <a:t>Mountains</a:t>
                      </a:r>
                      <a:endParaRPr lang="en-US" sz="800" dirty="0">
                        <a:latin typeface="Times New Roman"/>
                        <a:ea typeface="SimSun"/>
                        <a:cs typeface="Arial"/>
                      </a:endParaRP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dirty="0">
                          <a:latin typeface="Times New Roman"/>
                          <a:ea typeface="SimSun"/>
                          <a:cs typeface="Times New Roman"/>
                        </a:rPr>
                        <a:t>10.69</a:t>
                      </a:r>
                      <a:endParaRPr lang="en-US" sz="800" dirty="0">
                        <a:latin typeface="Times New Roman"/>
                        <a:ea typeface="SimSun"/>
                        <a:cs typeface="Arial"/>
                      </a:endParaRP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dirty="0">
                          <a:latin typeface="Times New Roman"/>
                          <a:ea typeface="SimSun"/>
                          <a:cs typeface="Times New Roman"/>
                        </a:rPr>
                        <a:t>1.35</a:t>
                      </a:r>
                      <a:endParaRPr lang="en-US" sz="800" dirty="0">
                        <a:latin typeface="Times New Roman"/>
                        <a:ea typeface="SimSun"/>
                        <a:cs typeface="Arial"/>
                      </a:endParaRP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a:latin typeface="Times New Roman"/>
                          <a:ea typeface="SimSun"/>
                          <a:cs typeface="Times New Roman"/>
                        </a:rPr>
                        <a:t>0.92</a:t>
                      </a:r>
                      <a:endParaRPr lang="en-US" sz="800">
                        <a:latin typeface="Times New Roman"/>
                        <a:ea typeface="SimSun"/>
                        <a:cs typeface="Arial"/>
                      </a:endParaRPr>
                    </a:p>
                  </a:txBody>
                  <a:tcPr marL="55221" marR="55221" marT="0" marB="0" anchor="b">
                    <a:lnL>
                      <a:noFill/>
                    </a:lnL>
                    <a:lnR>
                      <a:noFill/>
                    </a:lnR>
                    <a:lnT>
                      <a:noFill/>
                    </a:lnT>
                    <a:lnB>
                      <a:noFill/>
                    </a:lnB>
                  </a:tcPr>
                </a:tc>
                <a:extLst>
                  <a:ext uri="{0D108BD9-81ED-4DB2-BD59-A6C34878D82A}">
                    <a16:rowId xmlns:a16="http://schemas.microsoft.com/office/drawing/2014/main" val="10007"/>
                  </a:ext>
                </a:extLst>
              </a:tr>
              <a:tr h="338667">
                <a:tc>
                  <a:txBody>
                    <a:bodyPr/>
                    <a:lstStyle/>
                    <a:p>
                      <a:pPr marL="0" marR="0">
                        <a:lnSpc>
                          <a:spcPct val="115000"/>
                        </a:lnSpc>
                        <a:spcBef>
                          <a:spcPts val="0"/>
                        </a:spcBef>
                        <a:spcAft>
                          <a:spcPts val="0"/>
                        </a:spcAft>
                      </a:pPr>
                      <a:r>
                        <a:rPr lang="en-US" sz="1900" dirty="0">
                          <a:latin typeface="Times New Roman"/>
                          <a:ea typeface="SimSun"/>
                          <a:cs typeface="Times New Roman"/>
                        </a:rPr>
                        <a:t>Pacific</a:t>
                      </a:r>
                      <a:endParaRPr lang="en-US" sz="800" dirty="0">
                        <a:latin typeface="Times New Roman"/>
                        <a:ea typeface="SimSun"/>
                        <a:cs typeface="Arial"/>
                      </a:endParaRP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a:latin typeface="Times New Roman"/>
                          <a:ea typeface="SimSun"/>
                          <a:cs typeface="Times New Roman"/>
                        </a:rPr>
                        <a:t>13.70</a:t>
                      </a:r>
                      <a:endParaRPr lang="en-US" sz="800">
                        <a:latin typeface="Times New Roman"/>
                        <a:ea typeface="SimSun"/>
                        <a:cs typeface="Arial"/>
                      </a:endParaRP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a:latin typeface="Times New Roman"/>
                          <a:ea typeface="SimSun"/>
                          <a:cs typeface="Times New Roman"/>
                        </a:rPr>
                        <a:t>-0.67</a:t>
                      </a:r>
                      <a:endParaRPr lang="en-US" sz="800">
                        <a:latin typeface="Times New Roman"/>
                        <a:ea typeface="SimSun"/>
                        <a:cs typeface="Arial"/>
                      </a:endParaRP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a:latin typeface="Times New Roman"/>
                          <a:ea typeface="SimSun"/>
                          <a:cs typeface="Times New Roman"/>
                        </a:rPr>
                        <a:t>0.04</a:t>
                      </a:r>
                      <a:endParaRPr lang="en-US" sz="800">
                        <a:latin typeface="Times New Roman"/>
                        <a:ea typeface="SimSun"/>
                        <a:cs typeface="Arial"/>
                      </a:endParaRPr>
                    </a:p>
                  </a:txBody>
                  <a:tcPr marL="55221" marR="55221" marT="0" marB="0" anchor="b">
                    <a:lnL>
                      <a:noFill/>
                    </a:lnL>
                    <a:lnR>
                      <a:noFill/>
                    </a:lnR>
                    <a:lnT>
                      <a:noFill/>
                    </a:lnT>
                    <a:lnB>
                      <a:noFill/>
                    </a:lnB>
                  </a:tcPr>
                </a:tc>
                <a:extLst>
                  <a:ext uri="{0D108BD9-81ED-4DB2-BD59-A6C34878D82A}">
                    <a16:rowId xmlns:a16="http://schemas.microsoft.com/office/drawing/2014/main" val="10008"/>
                  </a:ext>
                </a:extLst>
              </a:tr>
              <a:tr h="338667">
                <a:tc>
                  <a:txBody>
                    <a:bodyPr/>
                    <a:lstStyle/>
                    <a:p>
                      <a:pPr marL="0" marR="0">
                        <a:lnSpc>
                          <a:spcPct val="115000"/>
                        </a:lnSpc>
                        <a:spcBef>
                          <a:spcPts val="0"/>
                        </a:spcBef>
                        <a:spcAft>
                          <a:spcPts val="0"/>
                        </a:spcAft>
                      </a:pPr>
                      <a:r>
                        <a:rPr lang="en-US" sz="1900" b="1" dirty="0">
                          <a:latin typeface="Times New Roman"/>
                          <a:ea typeface="SimSun"/>
                          <a:cs typeface="Times New Roman"/>
                        </a:rPr>
                        <a:t>National</a:t>
                      </a:r>
                      <a:endParaRPr lang="en-US" sz="800" dirty="0">
                        <a:latin typeface="Times New Roman"/>
                        <a:ea typeface="SimSun"/>
                        <a:cs typeface="Arial"/>
                      </a:endParaRP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b="1">
                          <a:latin typeface="Times New Roman"/>
                          <a:ea typeface="SimSun"/>
                          <a:cs typeface="Times New Roman"/>
                        </a:rPr>
                        <a:t>1.37</a:t>
                      </a:r>
                      <a:endParaRPr lang="en-US" sz="800">
                        <a:latin typeface="Times New Roman"/>
                        <a:ea typeface="SimSun"/>
                        <a:cs typeface="Arial"/>
                      </a:endParaRP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b="1">
                          <a:latin typeface="Times New Roman"/>
                          <a:ea typeface="SimSun"/>
                          <a:cs typeface="Times New Roman"/>
                        </a:rPr>
                        <a:t>0.93</a:t>
                      </a:r>
                      <a:endParaRPr lang="en-US" sz="800">
                        <a:latin typeface="Times New Roman"/>
                        <a:ea typeface="SimSun"/>
                        <a:cs typeface="Arial"/>
                      </a:endParaRPr>
                    </a:p>
                  </a:txBody>
                  <a:tcPr marL="55221" marR="55221" marT="0" marB="0" anchor="b">
                    <a:lnL>
                      <a:noFill/>
                    </a:lnL>
                    <a:lnR>
                      <a:noFill/>
                    </a:lnR>
                    <a:lnT>
                      <a:noFill/>
                    </a:lnT>
                    <a:lnB>
                      <a:noFill/>
                    </a:lnB>
                  </a:tcPr>
                </a:tc>
                <a:tc>
                  <a:txBody>
                    <a:bodyPr/>
                    <a:lstStyle/>
                    <a:p>
                      <a:pPr marL="0" marR="0">
                        <a:lnSpc>
                          <a:spcPct val="115000"/>
                        </a:lnSpc>
                        <a:spcBef>
                          <a:spcPts val="0"/>
                        </a:spcBef>
                        <a:spcAft>
                          <a:spcPts val="0"/>
                        </a:spcAft>
                      </a:pPr>
                      <a:r>
                        <a:rPr lang="en-US" sz="1900" b="1" dirty="0">
                          <a:latin typeface="Times New Roman"/>
                          <a:ea typeface="SimSun"/>
                          <a:cs typeface="Times New Roman"/>
                        </a:rPr>
                        <a:t>-2.58</a:t>
                      </a:r>
                      <a:endParaRPr lang="en-US" sz="800" dirty="0">
                        <a:latin typeface="Times New Roman"/>
                        <a:ea typeface="SimSun"/>
                        <a:cs typeface="Arial"/>
                      </a:endParaRPr>
                    </a:p>
                  </a:txBody>
                  <a:tcPr marL="55221" marR="55221" marT="0" marB="0" anchor="b">
                    <a:lnL>
                      <a:noFill/>
                    </a:lnL>
                    <a:lnR>
                      <a:noFill/>
                    </a:lnR>
                    <a:lnT>
                      <a:noFill/>
                    </a:lnT>
                    <a:lnB>
                      <a:noFill/>
                    </a:lnB>
                  </a:tcPr>
                </a:tc>
                <a:extLst>
                  <a:ext uri="{0D108BD9-81ED-4DB2-BD59-A6C34878D82A}">
                    <a16:rowId xmlns:a16="http://schemas.microsoft.com/office/drawing/2014/main" val="10009"/>
                  </a:ext>
                </a:extLst>
              </a:tr>
            </a:tbl>
          </a:graphicData>
        </a:graphic>
      </p:graphicFrame>
      <p:graphicFrame>
        <p:nvGraphicFramePr>
          <p:cNvPr id="8" name="Table 7"/>
          <p:cNvGraphicFramePr>
            <a:graphicFrameLocks noGrp="1"/>
          </p:cNvGraphicFramePr>
          <p:nvPr/>
        </p:nvGraphicFramePr>
        <p:xfrm>
          <a:off x="914400" y="4648200"/>
          <a:ext cx="6858000" cy="2141567"/>
        </p:xfrm>
        <a:graphic>
          <a:graphicData uri="http://schemas.openxmlformats.org/drawingml/2006/table">
            <a:tbl>
              <a:tblPr/>
              <a:tblGrid>
                <a:gridCol w="1979629">
                  <a:extLst>
                    <a:ext uri="{9D8B030D-6E8A-4147-A177-3AD203B41FA5}">
                      <a16:colId xmlns:a16="http://schemas.microsoft.com/office/drawing/2014/main" val="20000"/>
                    </a:ext>
                  </a:extLst>
                </a:gridCol>
                <a:gridCol w="1449371">
                  <a:extLst>
                    <a:ext uri="{9D8B030D-6E8A-4147-A177-3AD203B41FA5}">
                      <a16:colId xmlns:a16="http://schemas.microsoft.com/office/drawing/2014/main" val="20001"/>
                    </a:ext>
                  </a:extLst>
                </a:gridCol>
                <a:gridCol w="1449371">
                  <a:extLst>
                    <a:ext uri="{9D8B030D-6E8A-4147-A177-3AD203B41FA5}">
                      <a16:colId xmlns:a16="http://schemas.microsoft.com/office/drawing/2014/main" val="20002"/>
                    </a:ext>
                  </a:extLst>
                </a:gridCol>
                <a:gridCol w="912829">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375678">
                <a:tc rowSpan="2">
                  <a:txBody>
                    <a:bodyPr/>
                    <a:lstStyle/>
                    <a:p>
                      <a:pPr marL="0" marR="0">
                        <a:lnSpc>
                          <a:spcPct val="115000"/>
                        </a:lnSpc>
                        <a:spcBef>
                          <a:spcPts val="0"/>
                        </a:spcBef>
                        <a:spcAft>
                          <a:spcPts val="0"/>
                        </a:spcAft>
                      </a:pPr>
                      <a:endParaRPr lang="en-US" sz="2100" dirty="0">
                        <a:latin typeface="Times New Roman"/>
                        <a:ea typeface="SimSun"/>
                        <a:cs typeface="Arial"/>
                      </a:endParaRPr>
                    </a:p>
                  </a:txBody>
                  <a:tcPr marL="7664" marR="7664" marT="76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100">
                        <a:latin typeface="Times New Roman"/>
                        <a:ea typeface="SimSun"/>
                        <a:cs typeface="Arial"/>
                      </a:endParaRPr>
                    </a:p>
                  </a:txBody>
                  <a:tcPr marL="7664" marR="7664" marT="7661" marB="0" anchor="b">
                    <a:lnL>
                      <a:noFill/>
                    </a:lnL>
                    <a:lnR>
                      <a:noFill/>
                    </a:lnR>
                    <a:lnT>
                      <a:noFill/>
                    </a:lnT>
                    <a:lnB>
                      <a:noFill/>
                    </a:lnB>
                  </a:tcPr>
                </a:tc>
                <a:tc gridSpan="3">
                  <a:txBody>
                    <a:bodyPr/>
                    <a:lstStyle/>
                    <a:p>
                      <a:pPr marL="0" marR="0">
                        <a:lnSpc>
                          <a:spcPct val="115000"/>
                        </a:lnSpc>
                        <a:spcBef>
                          <a:spcPts val="0"/>
                        </a:spcBef>
                        <a:spcAft>
                          <a:spcPts val="0"/>
                        </a:spcAft>
                      </a:pPr>
                      <a:endParaRPr lang="en-US" sz="2100">
                        <a:latin typeface="Times New Roman"/>
                        <a:ea typeface="SimSun"/>
                        <a:cs typeface="Arial"/>
                      </a:endParaRPr>
                    </a:p>
                  </a:txBody>
                  <a:tcPr marL="7664" marR="7664" marT="7661"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3591">
                <a:tc vMerge="1">
                  <a:txBody>
                    <a:bodyPr/>
                    <a:lstStyle/>
                    <a:p>
                      <a:endParaRPr lang="en-US"/>
                    </a:p>
                  </a:txBody>
                  <a:tcPr/>
                </a:tc>
                <a:tc>
                  <a:txBody>
                    <a:bodyPr/>
                    <a:lstStyle/>
                    <a:p>
                      <a:pPr marL="0" marR="0">
                        <a:lnSpc>
                          <a:spcPct val="115000"/>
                        </a:lnSpc>
                        <a:spcBef>
                          <a:spcPts val="0"/>
                        </a:spcBef>
                        <a:spcAft>
                          <a:spcPts val="0"/>
                        </a:spcAft>
                      </a:pPr>
                      <a:endParaRPr lang="en-US" sz="2100">
                        <a:latin typeface="Times New Roman"/>
                        <a:ea typeface="SimSun"/>
                        <a:cs typeface="Arial"/>
                      </a:endParaRPr>
                    </a:p>
                  </a:txBody>
                  <a:tcPr marL="7664" marR="7664" marT="76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a:latin typeface="Times New Roman"/>
                          <a:ea typeface="SimSun"/>
                          <a:cs typeface="Arial"/>
                        </a:rPr>
                        <a:t>2020</a:t>
                      </a:r>
                      <a:endParaRPr lang="en-US" sz="800">
                        <a:latin typeface="Times New Roman"/>
                        <a:ea typeface="SimSun"/>
                        <a:cs typeface="Arial"/>
                      </a:endParaRPr>
                    </a:p>
                  </a:txBody>
                  <a:tcPr marL="7664" marR="7664" marT="76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Times New Roman"/>
                          <a:ea typeface="SimSun"/>
                          <a:cs typeface="Arial"/>
                        </a:rPr>
                        <a:t>2050</a:t>
                      </a:r>
                      <a:endParaRPr lang="en-US" sz="800" dirty="0">
                        <a:latin typeface="Times New Roman"/>
                        <a:ea typeface="SimSun"/>
                        <a:cs typeface="Arial"/>
                      </a:endParaRPr>
                    </a:p>
                  </a:txBody>
                  <a:tcPr marL="7664" marR="7664" marT="76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Times New Roman"/>
                          <a:ea typeface="SimSun"/>
                          <a:cs typeface="Arial"/>
                        </a:rPr>
                        <a:t>2100</a:t>
                      </a:r>
                      <a:endParaRPr lang="en-US" sz="800" dirty="0">
                        <a:latin typeface="Times New Roman"/>
                        <a:ea typeface="SimSun"/>
                        <a:cs typeface="Arial"/>
                      </a:endParaRPr>
                    </a:p>
                  </a:txBody>
                  <a:tcPr marL="7664" marR="7664" marT="7661"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591">
                <a:tc>
                  <a:txBody>
                    <a:bodyPr/>
                    <a:lstStyle/>
                    <a:p>
                      <a:pPr marL="0" marR="0">
                        <a:lnSpc>
                          <a:spcPct val="115000"/>
                        </a:lnSpc>
                        <a:spcBef>
                          <a:spcPts val="0"/>
                        </a:spcBef>
                        <a:spcAft>
                          <a:spcPts val="0"/>
                        </a:spcAft>
                      </a:pPr>
                      <a:r>
                        <a:rPr lang="en-US" sz="2100" dirty="0">
                          <a:latin typeface="Times New Roman"/>
                          <a:ea typeface="SimSun"/>
                          <a:cs typeface="Arial"/>
                        </a:rPr>
                        <a:t>South Plains</a:t>
                      </a:r>
                      <a:endParaRPr lang="en-US" sz="800" dirty="0">
                        <a:latin typeface="Times New Roman"/>
                        <a:ea typeface="SimSun"/>
                        <a:cs typeface="Arial"/>
                      </a:endParaRPr>
                    </a:p>
                  </a:txBody>
                  <a:tcPr marL="7664" marR="7664" marT="76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2100">
                        <a:latin typeface="Times New Roman"/>
                        <a:ea typeface="SimSun"/>
                        <a:cs typeface="Arial"/>
                      </a:endParaRPr>
                    </a:p>
                  </a:txBody>
                  <a:tcPr marL="7664" marR="7664" marT="76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2100" dirty="0" smtClean="0">
                          <a:latin typeface="Times New Roman"/>
                          <a:ea typeface="SimSun"/>
                          <a:cs typeface="Arial"/>
                        </a:rPr>
                        <a:t>10</a:t>
                      </a:r>
                      <a:endParaRPr lang="en-US" sz="800" dirty="0">
                        <a:latin typeface="Times New Roman"/>
                        <a:ea typeface="SimSun"/>
                        <a:cs typeface="Arial"/>
                      </a:endParaRPr>
                    </a:p>
                  </a:txBody>
                  <a:tcPr marL="7664" marR="7664" marT="76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2100" dirty="0" smtClean="0">
                          <a:latin typeface="Times New Roman"/>
                          <a:ea typeface="SimSun"/>
                          <a:cs typeface="Arial"/>
                        </a:rPr>
                        <a:t>-21</a:t>
                      </a:r>
                      <a:endParaRPr lang="en-US" sz="800" dirty="0">
                        <a:latin typeface="Times New Roman"/>
                        <a:ea typeface="SimSun"/>
                        <a:cs typeface="Arial"/>
                      </a:endParaRPr>
                    </a:p>
                  </a:txBody>
                  <a:tcPr marL="7664" marR="7664" marT="76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2100" dirty="0" smtClean="0">
                          <a:latin typeface="Times New Roman"/>
                          <a:ea typeface="SimSun"/>
                          <a:cs typeface="Arial"/>
                        </a:rPr>
                        <a:t> 8</a:t>
                      </a:r>
                      <a:endParaRPr lang="en-US" sz="800" dirty="0">
                        <a:latin typeface="Times New Roman"/>
                        <a:ea typeface="SimSun"/>
                        <a:cs typeface="Arial"/>
                      </a:endParaRPr>
                    </a:p>
                  </a:txBody>
                  <a:tcPr marL="7664" marR="7664" marT="7661"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375678">
                <a:tc>
                  <a:txBody>
                    <a:bodyPr/>
                    <a:lstStyle/>
                    <a:p>
                      <a:pPr marL="0" marR="0">
                        <a:lnSpc>
                          <a:spcPct val="115000"/>
                        </a:lnSpc>
                        <a:spcBef>
                          <a:spcPts val="0"/>
                        </a:spcBef>
                        <a:spcAft>
                          <a:spcPts val="0"/>
                        </a:spcAft>
                      </a:pPr>
                      <a:r>
                        <a:rPr lang="en-US" sz="2100" b="1">
                          <a:latin typeface="Times New Roman"/>
                          <a:ea typeface="SimSun"/>
                          <a:cs typeface="Arial"/>
                        </a:rPr>
                        <a:t>National</a:t>
                      </a:r>
                      <a:endParaRPr lang="en-US" sz="800">
                        <a:latin typeface="Times New Roman"/>
                        <a:ea typeface="SimSun"/>
                        <a:cs typeface="Arial"/>
                      </a:endParaRPr>
                    </a:p>
                  </a:txBody>
                  <a:tcPr marL="7664" marR="7664" marT="7661" marB="0" anchor="b">
                    <a:lnL>
                      <a:noFill/>
                    </a:lnL>
                    <a:lnR>
                      <a:noFill/>
                    </a:lnR>
                    <a:lnT>
                      <a:noFill/>
                    </a:lnT>
                    <a:lnB>
                      <a:noFill/>
                    </a:lnB>
                  </a:tcPr>
                </a:tc>
                <a:tc>
                  <a:txBody>
                    <a:bodyPr/>
                    <a:lstStyle/>
                    <a:p>
                      <a:pPr marL="0" marR="0">
                        <a:lnSpc>
                          <a:spcPct val="115000"/>
                        </a:lnSpc>
                        <a:spcBef>
                          <a:spcPts val="0"/>
                        </a:spcBef>
                        <a:spcAft>
                          <a:spcPts val="0"/>
                        </a:spcAft>
                      </a:pPr>
                      <a:endParaRPr lang="en-US" sz="800">
                        <a:latin typeface="Times New Roman"/>
                        <a:ea typeface="SimSun"/>
                        <a:cs typeface="Arial"/>
                      </a:endParaRPr>
                    </a:p>
                  </a:txBody>
                  <a:tcPr marL="7664" marR="7664" marT="7661" marB="0" anchor="b">
                    <a:lnL>
                      <a:noFill/>
                    </a:lnL>
                    <a:lnR>
                      <a:noFill/>
                    </a:lnR>
                    <a:lnT>
                      <a:noFill/>
                    </a:lnT>
                    <a:lnB>
                      <a:noFill/>
                    </a:lnB>
                  </a:tcPr>
                </a:tc>
                <a:tc>
                  <a:txBody>
                    <a:bodyPr/>
                    <a:lstStyle/>
                    <a:p>
                      <a:pPr marL="0" marR="0">
                        <a:lnSpc>
                          <a:spcPct val="115000"/>
                        </a:lnSpc>
                        <a:spcBef>
                          <a:spcPts val="0"/>
                        </a:spcBef>
                        <a:spcAft>
                          <a:spcPts val="0"/>
                        </a:spcAft>
                      </a:pPr>
                      <a:r>
                        <a:rPr lang="en-US" sz="2100" b="1">
                          <a:latin typeface="Times New Roman"/>
                          <a:ea typeface="SimSun"/>
                          <a:cs typeface="Arial"/>
                        </a:rPr>
                        <a:t>-6</a:t>
                      </a:r>
                      <a:endParaRPr lang="en-US" sz="800">
                        <a:latin typeface="Times New Roman"/>
                        <a:ea typeface="SimSun"/>
                        <a:cs typeface="Arial"/>
                      </a:endParaRPr>
                    </a:p>
                  </a:txBody>
                  <a:tcPr marL="7664" marR="7664" marT="7661" marB="0" anchor="b">
                    <a:lnL>
                      <a:noFill/>
                    </a:lnL>
                    <a:lnR>
                      <a:noFill/>
                    </a:lnR>
                    <a:lnT>
                      <a:noFill/>
                    </a:lnT>
                    <a:lnB>
                      <a:noFill/>
                    </a:lnB>
                  </a:tcPr>
                </a:tc>
                <a:tc>
                  <a:txBody>
                    <a:bodyPr/>
                    <a:lstStyle/>
                    <a:p>
                      <a:pPr marL="0" marR="0">
                        <a:lnSpc>
                          <a:spcPct val="115000"/>
                        </a:lnSpc>
                        <a:spcBef>
                          <a:spcPts val="0"/>
                        </a:spcBef>
                        <a:spcAft>
                          <a:spcPts val="0"/>
                        </a:spcAft>
                      </a:pPr>
                      <a:r>
                        <a:rPr lang="en-US" sz="2100" b="1">
                          <a:latin typeface="Times New Roman"/>
                          <a:ea typeface="SimSun"/>
                          <a:cs typeface="Arial"/>
                        </a:rPr>
                        <a:t>-5</a:t>
                      </a:r>
                      <a:endParaRPr lang="en-US" sz="800">
                        <a:latin typeface="Times New Roman"/>
                        <a:ea typeface="SimSun"/>
                        <a:cs typeface="Arial"/>
                      </a:endParaRPr>
                    </a:p>
                  </a:txBody>
                  <a:tcPr marL="7664" marR="7664" marT="7661" marB="0" anchor="b">
                    <a:lnL>
                      <a:noFill/>
                    </a:lnL>
                    <a:lnR>
                      <a:noFill/>
                    </a:lnR>
                    <a:lnT>
                      <a:noFill/>
                    </a:lnT>
                    <a:lnB>
                      <a:noFill/>
                    </a:lnB>
                  </a:tcPr>
                </a:tc>
                <a:tc>
                  <a:txBody>
                    <a:bodyPr/>
                    <a:lstStyle/>
                    <a:p>
                      <a:pPr marL="0" marR="0">
                        <a:lnSpc>
                          <a:spcPct val="115000"/>
                        </a:lnSpc>
                        <a:spcBef>
                          <a:spcPts val="0"/>
                        </a:spcBef>
                        <a:spcAft>
                          <a:spcPts val="0"/>
                        </a:spcAft>
                      </a:pPr>
                      <a:r>
                        <a:rPr lang="en-US" sz="2100" b="1" dirty="0">
                          <a:latin typeface="Times New Roman"/>
                          <a:ea typeface="SimSun"/>
                          <a:cs typeface="Arial"/>
                        </a:rPr>
                        <a:t>15</a:t>
                      </a:r>
                      <a:endParaRPr lang="en-US" sz="800" dirty="0">
                        <a:latin typeface="Times New Roman"/>
                        <a:ea typeface="SimSun"/>
                        <a:cs typeface="Arial"/>
                      </a:endParaRPr>
                    </a:p>
                  </a:txBody>
                  <a:tcPr marL="7664" marR="7664" marT="7661" marB="0" anchor="b">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51260" name="Rectangle 3"/>
          <p:cNvSpPr>
            <a:spLocks noChangeArrowheads="1"/>
          </p:cNvSpPr>
          <p:nvPr/>
        </p:nvSpPr>
        <p:spPr bwMode="auto">
          <a:xfrm>
            <a:off x="0" y="2944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en-US" altLang="en-US"/>
          </a:p>
        </p:txBody>
      </p:sp>
      <p:sp>
        <p:nvSpPr>
          <p:cNvPr id="51261" name="Rectangle 376"/>
          <p:cNvSpPr>
            <a:spLocks noChangeArrowheads="1"/>
          </p:cNvSpPr>
          <p:nvPr/>
        </p:nvSpPr>
        <p:spPr bwMode="auto">
          <a:xfrm>
            <a:off x="152400" y="4419600"/>
            <a:ext cx="899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457200" algn="l"/>
              </a:tabLst>
              <a:defRPr sz="1200" b="1">
                <a:solidFill>
                  <a:schemeClr val="tx1"/>
                </a:solidFill>
                <a:latin typeface="Times New Roman" panose="02020603050405020304" pitchFamily="18" charset="0"/>
              </a:defRPr>
            </a:lvl1pPr>
            <a:lvl2pPr marL="742950" indent="-285750" eaLnBrk="0" hangingPunct="0">
              <a:tabLst>
                <a:tab pos="457200" algn="l"/>
              </a:tabLst>
              <a:defRPr sz="1200" b="1">
                <a:solidFill>
                  <a:schemeClr val="tx1"/>
                </a:solidFill>
                <a:latin typeface="Times New Roman" panose="02020603050405020304" pitchFamily="18" charset="0"/>
              </a:defRPr>
            </a:lvl2pPr>
            <a:lvl3pPr marL="1143000" indent="-228600" eaLnBrk="0" hangingPunct="0">
              <a:tabLst>
                <a:tab pos="457200" algn="l"/>
              </a:tabLst>
              <a:defRPr sz="1200" b="1">
                <a:solidFill>
                  <a:schemeClr val="tx1"/>
                </a:solidFill>
                <a:latin typeface="Times New Roman" panose="02020603050405020304" pitchFamily="18" charset="0"/>
              </a:defRPr>
            </a:lvl3pPr>
            <a:lvl4pPr marL="1600200" indent="-228600" eaLnBrk="0" hangingPunct="0">
              <a:tabLst>
                <a:tab pos="457200" algn="l"/>
              </a:tabLst>
              <a:defRPr sz="1200" b="1">
                <a:solidFill>
                  <a:schemeClr val="tx1"/>
                </a:solidFill>
                <a:latin typeface="Times New Roman" panose="02020603050405020304" pitchFamily="18" charset="0"/>
              </a:defRPr>
            </a:lvl4pPr>
            <a:lvl5pPr marL="2057400" indent="-228600" eaLnBrk="0" hangingPunct="0">
              <a:tabLst>
                <a:tab pos="457200" algn="l"/>
              </a:tabLst>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Ls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Ls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Ls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Lst>
              <a:defRPr sz="1200" b="1">
                <a:solidFill>
                  <a:schemeClr val="tx1"/>
                </a:solidFill>
                <a:latin typeface="Times New Roman" panose="02020603050405020304" pitchFamily="18" charset="0"/>
              </a:defRPr>
            </a:lvl9pPr>
          </a:lstStyle>
          <a:p>
            <a:pPr eaLnBrk="1" hangingPunct="1"/>
            <a:r>
              <a:rPr lang="en-US" altLang="en-US" sz="2400" b="0"/>
              <a:t>Some gains some losses</a:t>
            </a:r>
          </a:p>
          <a:p>
            <a:pPr eaLnBrk="1" hangingPunct="1"/>
            <a:r>
              <a:rPr lang="en-US" altLang="en-US" sz="2400" b="0"/>
              <a:t>To restore level of productivity </a:t>
            </a:r>
            <a:r>
              <a:rPr lang="en-US" altLang="en-US" sz="2400"/>
              <a:t>requires invest percent increase of </a:t>
            </a:r>
          </a:p>
        </p:txBody>
      </p:sp>
      <p:sp>
        <p:nvSpPr>
          <p:cNvPr id="51262" name="Rectangle 1"/>
          <p:cNvSpPr>
            <a:spLocks noChangeArrowheads="1"/>
          </p:cNvSpPr>
          <p:nvPr/>
        </p:nvSpPr>
        <p:spPr bwMode="auto">
          <a:xfrm>
            <a:off x="-228600" y="87313"/>
            <a:ext cx="87296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57200"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en-US" altLang="en-US" sz="2400">
                <a:solidFill>
                  <a:schemeClr val="accent2"/>
                </a:solidFill>
              </a:rPr>
              <a:t>Effect of Climate Change on Public Agricultural Research Returns </a:t>
            </a:r>
          </a:p>
          <a:p>
            <a:endParaRPr lang="en-US" altLang="en-US" sz="18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26770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209800" y="2590800"/>
            <a:ext cx="4743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latin typeface="Times New Roman" pitchFamily="18" charset="0"/>
              </a:rPr>
              <a:t>Costs of Ag Adaptation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057400" y="304800"/>
            <a:ext cx="57912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b="1">
                <a:solidFill>
                  <a:srgbClr val="FF0000"/>
                </a:solidFill>
                <a:latin typeface="Times New Roman" pitchFamily="18" charset="0"/>
              </a:rPr>
              <a:t>So What Could be done</a:t>
            </a:r>
          </a:p>
          <a:p>
            <a:pPr algn="ctr" eaLnBrk="1" hangingPunct="1">
              <a:spcBef>
                <a:spcPct val="0"/>
              </a:spcBef>
              <a:buFontTx/>
              <a:buNone/>
            </a:pPr>
            <a:r>
              <a:rPr lang="en-US" altLang="en-US" sz="2800" b="1">
                <a:solidFill>
                  <a:srgbClr val="FF0000"/>
                </a:solidFill>
                <a:latin typeface="Times New Roman" pitchFamily="18" charset="0"/>
              </a:rPr>
              <a:t>Adaptation - UNFCCC </a:t>
            </a:r>
          </a:p>
        </p:txBody>
      </p:sp>
      <p:sp>
        <p:nvSpPr>
          <p:cNvPr id="52227" name="Rectangle 3"/>
          <p:cNvSpPr>
            <a:spLocks noChangeArrowheads="1"/>
          </p:cNvSpPr>
          <p:nvPr/>
        </p:nvSpPr>
        <p:spPr bwMode="auto">
          <a:xfrm>
            <a:off x="533400" y="1752600"/>
            <a:ext cx="7924800" cy="523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eaLnBrk="0" hangingPunct="0">
              <a:spcBef>
                <a:spcPct val="20000"/>
              </a:spcBef>
              <a:buChar char="•"/>
              <a:tabLst>
                <a:tab pos="1146175" algn="l"/>
              </a:tabLst>
              <a:defRPr sz="3200">
                <a:solidFill>
                  <a:schemeClr val="tx1"/>
                </a:solidFill>
                <a:latin typeface="Arial" charset="0"/>
                <a:cs typeface="Arial" charset="0"/>
              </a:defRPr>
            </a:lvl1pPr>
            <a:lvl2pPr marL="742950" indent="-285750" eaLnBrk="0" hangingPunct="0">
              <a:spcBef>
                <a:spcPct val="20000"/>
              </a:spcBef>
              <a:buChar char="–"/>
              <a:tabLst>
                <a:tab pos="1146175" algn="l"/>
              </a:tabLst>
              <a:defRPr sz="2800">
                <a:solidFill>
                  <a:schemeClr val="tx1"/>
                </a:solidFill>
                <a:latin typeface="Arial" charset="0"/>
                <a:cs typeface="Arial" charset="0"/>
              </a:defRPr>
            </a:lvl2pPr>
            <a:lvl3pPr marL="1143000" indent="-228600" eaLnBrk="0" hangingPunct="0">
              <a:spcBef>
                <a:spcPct val="20000"/>
              </a:spcBef>
              <a:buChar char="•"/>
              <a:tabLst>
                <a:tab pos="1146175" algn="l"/>
              </a:tabLst>
              <a:defRPr sz="2400">
                <a:solidFill>
                  <a:schemeClr val="tx1"/>
                </a:solidFill>
                <a:latin typeface="Arial" charset="0"/>
                <a:cs typeface="Arial" charset="0"/>
              </a:defRPr>
            </a:lvl3pPr>
            <a:lvl4pPr marL="1600200" indent="-228600" eaLnBrk="0" hangingPunct="0">
              <a:spcBef>
                <a:spcPct val="20000"/>
              </a:spcBef>
              <a:buChar char="–"/>
              <a:tabLst>
                <a:tab pos="1146175" algn="l"/>
              </a:tabLst>
              <a:defRPr sz="2000">
                <a:solidFill>
                  <a:schemeClr val="tx1"/>
                </a:solidFill>
                <a:latin typeface="Arial" charset="0"/>
                <a:cs typeface="Arial" charset="0"/>
              </a:defRPr>
            </a:lvl4pPr>
            <a:lvl5pPr marL="2057400" indent="-228600" eaLnBrk="0" hangingPunct="0">
              <a:spcBef>
                <a:spcPct val="20000"/>
              </a:spcBef>
              <a:buChar char="»"/>
              <a:tabLst>
                <a:tab pos="1146175" algn="l"/>
              </a:tabLst>
              <a:defRPr sz="2000">
                <a:solidFill>
                  <a:schemeClr val="tx1"/>
                </a:solidFill>
                <a:latin typeface="Arial" charset="0"/>
                <a:cs typeface="Arial" charset="0"/>
              </a:defRPr>
            </a:lvl5pPr>
            <a:lvl6pPr marL="2514600" indent="-228600" eaLnBrk="0" fontAlgn="base" hangingPunct="0">
              <a:spcBef>
                <a:spcPct val="20000"/>
              </a:spcBef>
              <a:spcAft>
                <a:spcPct val="0"/>
              </a:spcAft>
              <a:buChar char="»"/>
              <a:tabLst>
                <a:tab pos="1146175" algn="l"/>
              </a:tabLst>
              <a:defRPr sz="2000">
                <a:solidFill>
                  <a:schemeClr val="tx1"/>
                </a:solidFill>
                <a:latin typeface="Arial" charset="0"/>
                <a:cs typeface="Arial" charset="0"/>
              </a:defRPr>
            </a:lvl6pPr>
            <a:lvl7pPr marL="2971800" indent="-228600" eaLnBrk="0" fontAlgn="base" hangingPunct="0">
              <a:spcBef>
                <a:spcPct val="20000"/>
              </a:spcBef>
              <a:spcAft>
                <a:spcPct val="0"/>
              </a:spcAft>
              <a:buChar char="»"/>
              <a:tabLst>
                <a:tab pos="1146175" algn="l"/>
              </a:tabLst>
              <a:defRPr sz="2000">
                <a:solidFill>
                  <a:schemeClr val="tx1"/>
                </a:solidFill>
                <a:latin typeface="Arial" charset="0"/>
                <a:cs typeface="Arial" charset="0"/>
              </a:defRPr>
            </a:lvl7pPr>
            <a:lvl8pPr marL="3429000" indent="-228600" eaLnBrk="0" fontAlgn="base" hangingPunct="0">
              <a:spcBef>
                <a:spcPct val="20000"/>
              </a:spcBef>
              <a:spcAft>
                <a:spcPct val="0"/>
              </a:spcAft>
              <a:buChar char="»"/>
              <a:tabLst>
                <a:tab pos="1146175" algn="l"/>
              </a:tabLst>
              <a:defRPr sz="2000">
                <a:solidFill>
                  <a:schemeClr val="tx1"/>
                </a:solidFill>
                <a:latin typeface="Arial" charset="0"/>
                <a:cs typeface="Arial" charset="0"/>
              </a:defRPr>
            </a:lvl8pPr>
            <a:lvl9pPr marL="3886200" indent="-228600" eaLnBrk="0" fontAlgn="base" hangingPunct="0">
              <a:spcBef>
                <a:spcPct val="20000"/>
              </a:spcBef>
              <a:spcAft>
                <a:spcPct val="0"/>
              </a:spcAft>
              <a:buChar char="»"/>
              <a:tabLst>
                <a:tab pos="1146175" algn="l"/>
              </a:tabLst>
              <a:defRPr sz="2000">
                <a:solidFill>
                  <a:schemeClr val="tx1"/>
                </a:solidFill>
                <a:latin typeface="Arial" charset="0"/>
                <a:cs typeface="Arial" charset="0"/>
              </a:defRPr>
            </a:lvl9pPr>
          </a:lstStyle>
          <a:p>
            <a:pPr eaLnBrk="1" hangingPunct="1">
              <a:spcBef>
                <a:spcPct val="0"/>
              </a:spcBef>
              <a:buFontTx/>
              <a:buNone/>
            </a:pPr>
            <a:r>
              <a:rPr lang="en-US" altLang="en-US" sz="2400">
                <a:latin typeface="Times New Roman" pitchFamily="18" charset="0"/>
              </a:rPr>
              <a:t>Investment cost of adaptation</a:t>
            </a:r>
          </a:p>
          <a:p>
            <a:pPr eaLnBrk="1" hangingPunct="1">
              <a:spcBef>
                <a:spcPct val="0"/>
              </a:spcBef>
              <a:buFontTx/>
              <a:buNone/>
            </a:pPr>
            <a:endParaRPr lang="en-US" altLang="en-US" sz="2400">
              <a:latin typeface="Times New Roman" pitchFamily="18" charset="0"/>
            </a:endParaRPr>
          </a:p>
          <a:p>
            <a:pPr eaLnBrk="1" hangingPunct="1">
              <a:spcBef>
                <a:spcPct val="0"/>
              </a:spcBef>
              <a:buFontTx/>
              <a:buNone/>
            </a:pPr>
            <a:r>
              <a:rPr lang="en-US" altLang="en-US" sz="2400">
                <a:latin typeface="Times New Roman" pitchFamily="18" charset="0"/>
              </a:rPr>
              <a:t>Always assumed people would just adjust but may need improves varieties and practices plus additional facilities like irrigation or land development</a:t>
            </a:r>
          </a:p>
          <a:p>
            <a:pPr eaLnBrk="1" hangingPunct="1">
              <a:spcBef>
                <a:spcPct val="0"/>
              </a:spcBef>
              <a:buFontTx/>
              <a:buNone/>
            </a:pPr>
            <a:endParaRPr lang="en-US" altLang="en-US" sz="2400">
              <a:latin typeface="Times New Roman" pitchFamily="18" charset="0"/>
            </a:endParaRPr>
          </a:p>
          <a:p>
            <a:pPr eaLnBrk="1" hangingPunct="1">
              <a:spcBef>
                <a:spcPct val="0"/>
              </a:spcBef>
              <a:buFontTx/>
              <a:buNone/>
            </a:pPr>
            <a:r>
              <a:rPr lang="en-US" altLang="en-US" sz="2400">
                <a:latin typeface="Times New Roman" pitchFamily="18" charset="0"/>
              </a:rPr>
              <a:t>Assumes it occurs in 3 quarters</a:t>
            </a:r>
          </a:p>
          <a:p>
            <a:pPr eaLnBrk="1" hangingPunct="1">
              <a:spcBef>
                <a:spcPct val="0"/>
              </a:spcBef>
            </a:pPr>
            <a:r>
              <a:rPr lang="en-US" altLang="en-US" sz="2400">
                <a:latin typeface="Times New Roman" pitchFamily="18" charset="0"/>
              </a:rPr>
              <a:t>Research</a:t>
            </a:r>
          </a:p>
          <a:p>
            <a:pPr eaLnBrk="1" hangingPunct="1">
              <a:spcBef>
                <a:spcPct val="0"/>
              </a:spcBef>
            </a:pPr>
            <a:r>
              <a:rPr lang="en-US" altLang="en-US" sz="2400">
                <a:latin typeface="Times New Roman" pitchFamily="18" charset="0"/>
              </a:rPr>
              <a:t>Extension</a:t>
            </a:r>
          </a:p>
          <a:p>
            <a:pPr eaLnBrk="1" hangingPunct="1">
              <a:spcBef>
                <a:spcPct val="0"/>
              </a:spcBef>
            </a:pPr>
            <a:r>
              <a:rPr lang="en-US" altLang="en-US" sz="2400">
                <a:latin typeface="Times New Roman" pitchFamily="18" charset="0"/>
              </a:rPr>
              <a:t>Capital investment</a:t>
            </a:r>
          </a:p>
          <a:p>
            <a:pPr eaLnBrk="1" hangingPunct="1">
              <a:spcBef>
                <a:spcPct val="0"/>
              </a:spcBef>
            </a:pPr>
            <a:endParaRPr lang="en-US" altLang="en-US" sz="1800">
              <a:latin typeface="Times New Roman" pitchFamily="18" charset="0"/>
            </a:endParaRPr>
          </a:p>
          <a:p>
            <a:pPr eaLnBrk="1" hangingPunct="1">
              <a:spcBef>
                <a:spcPct val="0"/>
              </a:spcBef>
              <a:buFontTx/>
              <a:buNone/>
            </a:pPr>
            <a:r>
              <a:rPr lang="en-US" altLang="en-US" sz="1400"/>
              <a:t>McCarl, B.A., </a:t>
            </a:r>
            <a:r>
              <a:rPr lang="en-US" altLang="en-US" sz="1400" u="sng"/>
              <a:t>Adaptation Options for Agriculture, Forestry and Fisheries</a:t>
            </a:r>
            <a:r>
              <a:rPr lang="en-US" altLang="en-US" sz="1400"/>
              <a:t>, A Report to the UNFCCC Secretariat Financial and Technical Support Division, 2007. http://unfccc.int/files/cooperation_and_support/financial_mechanism/application/pdf/mccarl.pdf</a:t>
            </a:r>
          </a:p>
          <a:p>
            <a:pPr eaLnBrk="1" hangingPunct="1">
              <a:spcBef>
                <a:spcPct val="0"/>
              </a:spcBef>
              <a:buFontTx/>
              <a:buNone/>
            </a:pPr>
            <a:endParaRPr lang="en-US" altLang="en-US" sz="1400"/>
          </a:p>
          <a:p>
            <a:pPr eaLnBrk="1" hangingPunct="1">
              <a:spcBef>
                <a:spcPct val="0"/>
              </a:spcBef>
            </a:pPr>
            <a:endParaRPr lang="en-US" altLang="en-US" sz="2400">
              <a:latin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057400" y="304800"/>
            <a:ext cx="57912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b="1">
                <a:solidFill>
                  <a:srgbClr val="FF0000"/>
                </a:solidFill>
                <a:latin typeface="Times New Roman" pitchFamily="18" charset="0"/>
              </a:rPr>
              <a:t>So What Could be done</a:t>
            </a:r>
          </a:p>
          <a:p>
            <a:pPr algn="ctr" eaLnBrk="1" hangingPunct="1">
              <a:spcBef>
                <a:spcPct val="0"/>
              </a:spcBef>
              <a:buFontTx/>
              <a:buNone/>
            </a:pPr>
            <a:r>
              <a:rPr lang="en-US" altLang="en-US" sz="2800" b="1">
                <a:solidFill>
                  <a:srgbClr val="FF0000"/>
                </a:solidFill>
                <a:latin typeface="Times New Roman" pitchFamily="18" charset="0"/>
              </a:rPr>
              <a:t>Adaptation - UNFCCC </a:t>
            </a:r>
          </a:p>
        </p:txBody>
      </p:sp>
      <p:sp>
        <p:nvSpPr>
          <p:cNvPr id="53251" name="Rectangle 3"/>
          <p:cNvSpPr>
            <a:spLocks noChangeArrowheads="1"/>
          </p:cNvSpPr>
          <p:nvPr/>
        </p:nvSpPr>
        <p:spPr bwMode="auto">
          <a:xfrm>
            <a:off x="533400" y="1752600"/>
            <a:ext cx="7924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eaLnBrk="0" hangingPunct="0">
              <a:spcBef>
                <a:spcPct val="20000"/>
              </a:spcBef>
              <a:buChar char="•"/>
              <a:tabLst>
                <a:tab pos="1146175" algn="l"/>
              </a:tabLst>
              <a:defRPr sz="3200">
                <a:solidFill>
                  <a:schemeClr val="tx1"/>
                </a:solidFill>
                <a:latin typeface="Arial" charset="0"/>
                <a:cs typeface="Arial" charset="0"/>
              </a:defRPr>
            </a:lvl1pPr>
            <a:lvl2pPr marL="577850" eaLnBrk="0" hangingPunct="0">
              <a:spcBef>
                <a:spcPct val="20000"/>
              </a:spcBef>
              <a:buChar char="–"/>
              <a:tabLst>
                <a:tab pos="1146175" algn="l"/>
              </a:tabLst>
              <a:defRPr sz="2800">
                <a:solidFill>
                  <a:schemeClr val="tx1"/>
                </a:solidFill>
                <a:latin typeface="Arial" charset="0"/>
                <a:cs typeface="Arial" charset="0"/>
              </a:defRPr>
            </a:lvl2pPr>
            <a:lvl3pPr marL="1212850" indent="-520700" eaLnBrk="0" hangingPunct="0">
              <a:spcBef>
                <a:spcPct val="20000"/>
              </a:spcBef>
              <a:buChar char="•"/>
              <a:tabLst>
                <a:tab pos="1146175" algn="l"/>
              </a:tabLst>
              <a:defRPr sz="2400">
                <a:solidFill>
                  <a:schemeClr val="tx1"/>
                </a:solidFill>
                <a:latin typeface="Arial" charset="0"/>
                <a:cs typeface="Arial" charset="0"/>
              </a:defRPr>
            </a:lvl3pPr>
            <a:lvl4pPr marL="1600200" indent="-228600" eaLnBrk="0" hangingPunct="0">
              <a:spcBef>
                <a:spcPct val="20000"/>
              </a:spcBef>
              <a:buChar char="–"/>
              <a:tabLst>
                <a:tab pos="1146175" algn="l"/>
              </a:tabLst>
              <a:defRPr sz="2000">
                <a:solidFill>
                  <a:schemeClr val="tx1"/>
                </a:solidFill>
                <a:latin typeface="Arial" charset="0"/>
                <a:cs typeface="Arial" charset="0"/>
              </a:defRPr>
            </a:lvl4pPr>
            <a:lvl5pPr marL="2057400" indent="-228600" eaLnBrk="0" hangingPunct="0">
              <a:spcBef>
                <a:spcPct val="20000"/>
              </a:spcBef>
              <a:buChar char="»"/>
              <a:tabLst>
                <a:tab pos="1146175" algn="l"/>
              </a:tabLst>
              <a:defRPr sz="2000">
                <a:solidFill>
                  <a:schemeClr val="tx1"/>
                </a:solidFill>
                <a:latin typeface="Arial" charset="0"/>
                <a:cs typeface="Arial" charset="0"/>
              </a:defRPr>
            </a:lvl5pPr>
            <a:lvl6pPr marL="2514600" indent="-228600" eaLnBrk="0" fontAlgn="base" hangingPunct="0">
              <a:spcBef>
                <a:spcPct val="20000"/>
              </a:spcBef>
              <a:spcAft>
                <a:spcPct val="0"/>
              </a:spcAft>
              <a:buChar char="»"/>
              <a:tabLst>
                <a:tab pos="1146175" algn="l"/>
              </a:tabLst>
              <a:defRPr sz="2000">
                <a:solidFill>
                  <a:schemeClr val="tx1"/>
                </a:solidFill>
                <a:latin typeface="Arial" charset="0"/>
                <a:cs typeface="Arial" charset="0"/>
              </a:defRPr>
            </a:lvl6pPr>
            <a:lvl7pPr marL="2971800" indent="-228600" eaLnBrk="0" fontAlgn="base" hangingPunct="0">
              <a:spcBef>
                <a:spcPct val="20000"/>
              </a:spcBef>
              <a:spcAft>
                <a:spcPct val="0"/>
              </a:spcAft>
              <a:buChar char="»"/>
              <a:tabLst>
                <a:tab pos="1146175" algn="l"/>
              </a:tabLst>
              <a:defRPr sz="2000">
                <a:solidFill>
                  <a:schemeClr val="tx1"/>
                </a:solidFill>
                <a:latin typeface="Arial" charset="0"/>
                <a:cs typeface="Arial" charset="0"/>
              </a:defRPr>
            </a:lvl7pPr>
            <a:lvl8pPr marL="3429000" indent="-228600" eaLnBrk="0" fontAlgn="base" hangingPunct="0">
              <a:spcBef>
                <a:spcPct val="20000"/>
              </a:spcBef>
              <a:spcAft>
                <a:spcPct val="0"/>
              </a:spcAft>
              <a:buChar char="»"/>
              <a:tabLst>
                <a:tab pos="1146175" algn="l"/>
              </a:tabLst>
              <a:defRPr sz="2000">
                <a:solidFill>
                  <a:schemeClr val="tx1"/>
                </a:solidFill>
                <a:latin typeface="Arial" charset="0"/>
                <a:cs typeface="Arial" charset="0"/>
              </a:defRPr>
            </a:lvl8pPr>
            <a:lvl9pPr marL="3886200" indent="-228600" eaLnBrk="0" fontAlgn="base" hangingPunct="0">
              <a:spcBef>
                <a:spcPct val="20000"/>
              </a:spcBef>
              <a:spcAft>
                <a:spcPct val="0"/>
              </a:spcAft>
              <a:buChar char="»"/>
              <a:tabLst>
                <a:tab pos="1146175" algn="l"/>
              </a:tabLst>
              <a:defRPr sz="2000">
                <a:solidFill>
                  <a:schemeClr val="tx1"/>
                </a:solidFill>
                <a:latin typeface="Arial" charset="0"/>
                <a:cs typeface="Arial" charset="0"/>
              </a:defRPr>
            </a:lvl9pPr>
          </a:lstStyle>
          <a:p>
            <a:pPr eaLnBrk="1" hangingPunct="1">
              <a:spcBef>
                <a:spcPct val="0"/>
              </a:spcBef>
              <a:buFontTx/>
              <a:buNone/>
            </a:pPr>
            <a:r>
              <a:rPr lang="en-US" altLang="en-US" sz="2400">
                <a:latin typeface="Times New Roman" pitchFamily="18" charset="0"/>
              </a:rPr>
              <a:t>Investment cost of adaptation</a:t>
            </a:r>
          </a:p>
          <a:p>
            <a:pPr eaLnBrk="1" hangingPunct="1">
              <a:spcBef>
                <a:spcPct val="0"/>
              </a:spcBef>
              <a:buFontTx/>
              <a:buNone/>
            </a:pPr>
            <a:endParaRPr lang="en-US" altLang="en-US" sz="2400">
              <a:latin typeface="Times New Roman" pitchFamily="18" charset="0"/>
            </a:endParaRPr>
          </a:p>
          <a:p>
            <a:pPr eaLnBrk="1" hangingPunct="1">
              <a:spcBef>
                <a:spcPct val="0"/>
              </a:spcBef>
              <a:buFontTx/>
              <a:buNone/>
            </a:pPr>
            <a:r>
              <a:rPr lang="en-US" altLang="en-US" sz="2400">
                <a:latin typeface="Times New Roman" pitchFamily="18" charset="0"/>
              </a:rPr>
              <a:t>Three scenarios</a:t>
            </a:r>
          </a:p>
          <a:p>
            <a:pPr lvl="2" eaLnBrk="1" hangingPunct="1">
              <a:spcBef>
                <a:spcPct val="0"/>
              </a:spcBef>
            </a:pPr>
            <a:r>
              <a:rPr lang="en-US" altLang="en-US">
                <a:latin typeface="Times New Roman" pitchFamily="18" charset="0"/>
              </a:rPr>
              <a:t>Future population growth but no climate change</a:t>
            </a:r>
          </a:p>
          <a:p>
            <a:pPr lvl="2" eaLnBrk="1" hangingPunct="1">
              <a:spcBef>
                <a:spcPct val="0"/>
              </a:spcBef>
            </a:pPr>
            <a:r>
              <a:rPr lang="en-US" altLang="en-US">
                <a:latin typeface="Times New Roman" pitchFamily="18" charset="0"/>
              </a:rPr>
              <a:t>Climate change</a:t>
            </a:r>
          </a:p>
          <a:p>
            <a:pPr lvl="2" eaLnBrk="1" hangingPunct="1">
              <a:spcBef>
                <a:spcPct val="0"/>
              </a:spcBef>
            </a:pPr>
            <a:r>
              <a:rPr lang="en-US" altLang="en-US">
                <a:latin typeface="Times New Roman" pitchFamily="18" charset="0"/>
              </a:rPr>
              <a:t>Mitigated climate change</a:t>
            </a:r>
          </a:p>
          <a:p>
            <a:pPr lvl="2" eaLnBrk="1" hangingPunct="1">
              <a:spcBef>
                <a:spcPct val="0"/>
              </a:spcBef>
            </a:pPr>
            <a:endParaRPr lang="en-US" altLang="en-US">
              <a:latin typeface="Times New Roman" pitchFamily="18" charset="0"/>
            </a:endParaRPr>
          </a:p>
          <a:p>
            <a:pPr lvl="1" eaLnBrk="1" hangingPunct="1">
              <a:spcBef>
                <a:spcPct val="0"/>
              </a:spcBef>
              <a:buFontTx/>
              <a:buNone/>
            </a:pPr>
            <a:endParaRPr lang="en-US" altLang="en-US" sz="2400">
              <a:latin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057400" y="304800"/>
            <a:ext cx="57912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b="1">
                <a:solidFill>
                  <a:srgbClr val="FF0000"/>
                </a:solidFill>
                <a:latin typeface="Times New Roman" pitchFamily="18" charset="0"/>
              </a:rPr>
              <a:t>So What Could be done</a:t>
            </a:r>
          </a:p>
          <a:p>
            <a:pPr algn="ctr" eaLnBrk="1" hangingPunct="1">
              <a:spcBef>
                <a:spcPct val="0"/>
              </a:spcBef>
              <a:buFontTx/>
              <a:buNone/>
            </a:pPr>
            <a:r>
              <a:rPr lang="en-US" altLang="en-US" sz="2800" b="1">
                <a:solidFill>
                  <a:srgbClr val="FF0000"/>
                </a:solidFill>
                <a:latin typeface="Times New Roman" pitchFamily="18" charset="0"/>
              </a:rPr>
              <a:t>Adaptation - UNFCCC </a:t>
            </a:r>
          </a:p>
        </p:txBody>
      </p:sp>
      <p:graphicFrame>
        <p:nvGraphicFramePr>
          <p:cNvPr id="18435" name="Group 3"/>
          <p:cNvGraphicFramePr>
            <a:graphicFrameLocks noGrp="1"/>
          </p:cNvGraphicFramePr>
          <p:nvPr/>
        </p:nvGraphicFramePr>
        <p:xfrm>
          <a:off x="609600" y="1143000"/>
          <a:ext cx="8077200" cy="4267201"/>
        </p:xfrm>
        <a:graphic>
          <a:graphicData uri="http://schemas.openxmlformats.org/drawingml/2006/table">
            <a:tbl>
              <a:tblPr/>
              <a:tblGrid>
                <a:gridCol w="1654175">
                  <a:extLst>
                    <a:ext uri="{9D8B030D-6E8A-4147-A177-3AD203B41FA5}">
                      <a16:colId xmlns:a16="http://schemas.microsoft.com/office/drawing/2014/main" val="20000"/>
                    </a:ext>
                  </a:extLst>
                </a:gridCol>
                <a:gridCol w="1069975">
                  <a:extLst>
                    <a:ext uri="{9D8B030D-6E8A-4147-A177-3AD203B41FA5}">
                      <a16:colId xmlns:a16="http://schemas.microsoft.com/office/drawing/2014/main" val="20001"/>
                    </a:ext>
                  </a:extLst>
                </a:gridCol>
                <a:gridCol w="1071563">
                  <a:extLst>
                    <a:ext uri="{9D8B030D-6E8A-4147-A177-3AD203B41FA5}">
                      <a16:colId xmlns:a16="http://schemas.microsoft.com/office/drawing/2014/main" val="20002"/>
                    </a:ext>
                  </a:extLst>
                </a:gridCol>
                <a:gridCol w="1068387">
                  <a:extLst>
                    <a:ext uri="{9D8B030D-6E8A-4147-A177-3AD203B41FA5}">
                      <a16:colId xmlns:a16="http://schemas.microsoft.com/office/drawing/2014/main" val="20003"/>
                    </a:ext>
                  </a:extLst>
                </a:gridCol>
                <a:gridCol w="1073150">
                  <a:extLst>
                    <a:ext uri="{9D8B030D-6E8A-4147-A177-3AD203B41FA5}">
                      <a16:colId xmlns:a16="http://schemas.microsoft.com/office/drawing/2014/main" val="20004"/>
                    </a:ext>
                  </a:extLst>
                </a:gridCol>
                <a:gridCol w="1068388">
                  <a:extLst>
                    <a:ext uri="{9D8B030D-6E8A-4147-A177-3AD203B41FA5}">
                      <a16:colId xmlns:a16="http://schemas.microsoft.com/office/drawing/2014/main" val="20005"/>
                    </a:ext>
                  </a:extLst>
                </a:gridCol>
                <a:gridCol w="1071562">
                  <a:extLst>
                    <a:ext uri="{9D8B030D-6E8A-4147-A177-3AD203B41FA5}">
                      <a16:colId xmlns:a16="http://schemas.microsoft.com/office/drawing/2014/main" val="20006"/>
                    </a:ext>
                  </a:extLst>
                </a:gridCol>
              </a:tblGrid>
              <a:tr h="777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Primary Only</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cap="flat">
                      <a:noFill/>
                    </a:lnT>
                    <a:lnB>
                      <a:noFill/>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Plus processing</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cap="flat">
                      <a:noFill/>
                    </a:lnR>
                    <a:lnT cap="fla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Today</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BAU Gain</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CC Add</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Mitig CC ADD</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CC Add</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Mitig CC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ADD</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644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AFF Research</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$35,959</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$30,075</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$3,007</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$2,632</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$3,007</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$2,632</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42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AFF Extension</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$6,426</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$547</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$55</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$48</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$55</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$48</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44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AFF Capital Formation</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$124,658</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$118,995</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$2,380</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$2,082</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$9,795</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$8,570</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642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Total</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$167,043</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$149,617</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$5,442</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$4,762</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$12,857</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$11,250</a:t>
                      </a:r>
                      <a:endParaRPr kumimoji="0" lang="en-US" sz="3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4316" name="Text Box 48"/>
          <p:cNvSpPr txBox="1">
            <a:spLocks noChangeArrowheads="1"/>
          </p:cNvSpPr>
          <p:nvPr/>
        </p:nvSpPr>
        <p:spPr bwMode="auto">
          <a:xfrm>
            <a:off x="609600" y="5654675"/>
            <a:ext cx="7410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b="1">
                <a:latin typeface="Times New Roman" pitchFamily="18" charset="0"/>
              </a:rPr>
              <a:t>So with climate change investment level $5 to 13 billion </a:t>
            </a:r>
          </a:p>
          <a:p>
            <a:pPr eaLnBrk="1" hangingPunct="1">
              <a:spcBef>
                <a:spcPct val="0"/>
              </a:spcBef>
              <a:buFontTx/>
              <a:buNone/>
            </a:pPr>
            <a:r>
              <a:rPr lang="en-US" altLang="en-US" sz="2400" b="1">
                <a:latin typeface="Times New Roman" pitchFamily="18" charset="0"/>
              </a:rPr>
              <a:t>per year  to adjust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057400" y="304800"/>
            <a:ext cx="57912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b="1">
                <a:solidFill>
                  <a:srgbClr val="FF0000"/>
                </a:solidFill>
                <a:latin typeface="Times New Roman" pitchFamily="18" charset="0"/>
              </a:rPr>
              <a:t>What Could be done</a:t>
            </a:r>
          </a:p>
          <a:p>
            <a:pPr algn="ctr" eaLnBrk="1" hangingPunct="1">
              <a:spcBef>
                <a:spcPct val="0"/>
              </a:spcBef>
              <a:buFontTx/>
              <a:buNone/>
            </a:pPr>
            <a:r>
              <a:rPr lang="en-US" altLang="en-US" sz="2800" b="1">
                <a:solidFill>
                  <a:srgbClr val="FF0000"/>
                </a:solidFill>
                <a:latin typeface="Times New Roman" pitchFamily="18" charset="0"/>
              </a:rPr>
              <a:t>Adaptation - UNFCCC </a:t>
            </a:r>
          </a:p>
        </p:txBody>
      </p:sp>
      <p:sp>
        <p:nvSpPr>
          <p:cNvPr id="55299" name="Text Box 3"/>
          <p:cNvSpPr txBox="1">
            <a:spLocks noChangeArrowheads="1"/>
          </p:cNvSpPr>
          <p:nvPr/>
        </p:nvSpPr>
        <p:spPr bwMode="auto">
          <a:xfrm>
            <a:off x="685800" y="1752600"/>
            <a:ext cx="799147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b="1">
                <a:latin typeface="Times New Roman" pitchFamily="18" charset="0"/>
              </a:rPr>
              <a:t>So with climate change investment level $5 to 13 billion </a:t>
            </a:r>
          </a:p>
          <a:p>
            <a:pPr eaLnBrk="1" hangingPunct="1">
              <a:spcBef>
                <a:spcPct val="0"/>
              </a:spcBef>
              <a:buFontTx/>
              <a:buNone/>
            </a:pPr>
            <a:r>
              <a:rPr lang="en-US" altLang="en-US" sz="2400" b="1">
                <a:latin typeface="Times New Roman" pitchFamily="18" charset="0"/>
              </a:rPr>
              <a:t>per year  to adjust</a:t>
            </a:r>
          </a:p>
          <a:p>
            <a:pPr eaLnBrk="1" hangingPunct="1">
              <a:spcBef>
                <a:spcPct val="0"/>
              </a:spcBef>
              <a:buFontTx/>
              <a:buNone/>
            </a:pPr>
            <a:endParaRPr lang="en-US" altLang="en-US" sz="2400" b="1">
              <a:latin typeface="Times New Roman" pitchFamily="18" charset="0"/>
            </a:endParaRPr>
          </a:p>
          <a:p>
            <a:pPr eaLnBrk="1" hangingPunct="1">
              <a:spcBef>
                <a:spcPct val="0"/>
              </a:spcBef>
              <a:buFontTx/>
              <a:buNone/>
            </a:pPr>
            <a:r>
              <a:rPr lang="en-US" altLang="en-US" sz="2400" b="1">
                <a:latin typeface="Times New Roman" pitchFamily="18" charset="0"/>
              </a:rPr>
              <a:t>So what</a:t>
            </a:r>
          </a:p>
          <a:p>
            <a:pPr eaLnBrk="1" hangingPunct="1">
              <a:spcBef>
                <a:spcPct val="0"/>
              </a:spcBef>
              <a:buFontTx/>
              <a:buNone/>
            </a:pPr>
            <a:endParaRPr lang="en-US" altLang="en-US" sz="2400" b="1">
              <a:latin typeface="Times New Roman" pitchFamily="18" charset="0"/>
            </a:endParaRPr>
          </a:p>
          <a:p>
            <a:pPr eaLnBrk="1" hangingPunct="1">
              <a:spcBef>
                <a:spcPct val="0"/>
              </a:spcBef>
            </a:pPr>
            <a:r>
              <a:rPr lang="en-US" altLang="en-US" sz="2400" b="1">
                <a:latin typeface="Times New Roman" pitchFamily="18" charset="0"/>
              </a:rPr>
              <a:t>How can this be done better?</a:t>
            </a:r>
          </a:p>
          <a:p>
            <a:pPr eaLnBrk="1" hangingPunct="1">
              <a:spcBef>
                <a:spcPct val="0"/>
              </a:spcBef>
            </a:pPr>
            <a:endParaRPr lang="en-US" altLang="en-US" sz="2400" b="1">
              <a:latin typeface="Times New Roman" pitchFamily="18" charset="0"/>
            </a:endParaRPr>
          </a:p>
          <a:p>
            <a:pPr eaLnBrk="1" hangingPunct="1">
              <a:spcBef>
                <a:spcPct val="0"/>
              </a:spcBef>
            </a:pPr>
            <a:r>
              <a:rPr lang="en-US" altLang="en-US" sz="2400" b="1">
                <a:latin typeface="Times New Roman" pitchFamily="18" charset="0"/>
              </a:rPr>
              <a:t>Does put a number on adaptation needs</a:t>
            </a:r>
          </a:p>
          <a:p>
            <a:pPr eaLnBrk="1" hangingPunct="1">
              <a:spcBef>
                <a:spcPct val="0"/>
              </a:spcBef>
            </a:pPr>
            <a:endParaRPr lang="en-US" altLang="en-US" sz="2400" b="1">
              <a:latin typeface="Times New Roman" pitchFamily="18" charset="0"/>
            </a:endParaRPr>
          </a:p>
          <a:p>
            <a:pPr eaLnBrk="1" hangingPunct="1">
              <a:spcBef>
                <a:spcPct val="0"/>
              </a:spcBef>
            </a:pPr>
            <a:r>
              <a:rPr lang="en-US" altLang="en-US" sz="2400" b="1">
                <a:latin typeface="Times New Roman" pitchFamily="18" charset="0"/>
              </a:rPr>
              <a:t>Double counts some with ag assessments – irrigation</a:t>
            </a:r>
          </a:p>
          <a:p>
            <a:pPr eaLnBrk="1" hangingPunct="1">
              <a:spcBef>
                <a:spcPct val="0"/>
              </a:spcBef>
            </a:pPr>
            <a:endParaRPr lang="en-US" altLang="en-US" sz="2400" b="1">
              <a:latin typeface="Times New Roman" pitchFamily="18" charset="0"/>
            </a:endParaRPr>
          </a:p>
          <a:p>
            <a:pPr eaLnBrk="1" hangingPunct="1">
              <a:spcBef>
                <a:spcPct val="0"/>
              </a:spcBef>
            </a:pPr>
            <a:r>
              <a:rPr lang="en-US" altLang="en-US" sz="2400" b="1">
                <a:latin typeface="Times New Roman" pitchFamily="18" charset="0"/>
              </a:rPr>
              <a:t>Investments are of magnitude of benefits in prior studies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209800" y="2590800"/>
            <a:ext cx="41608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a:latin typeface="Times New Roman" pitchFamily="18" charset="0"/>
              </a:rPr>
              <a:t>Adaptation in IPCC</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8842375" cy="323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47" name="Rectangle 2"/>
          <p:cNvSpPr>
            <a:spLocks noChangeArrowheads="1"/>
          </p:cNvSpPr>
          <p:nvPr/>
        </p:nvSpPr>
        <p:spPr bwMode="auto">
          <a:xfrm>
            <a:off x="1981200" y="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Global Costs</a:t>
            </a:r>
            <a:endParaRPr lang="en-US" altLang="en-US" sz="3600">
              <a:solidFill>
                <a:srgbClr val="FF0000"/>
              </a:solidFill>
            </a:endParaRPr>
          </a:p>
        </p:txBody>
      </p:sp>
      <p:pic>
        <p:nvPicPr>
          <p:cNvPr id="573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657600"/>
            <a:ext cx="228917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228600" y="636588"/>
            <a:ext cx="86106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a:t>Limited evidence indicates a gap between global adaptation needs and funds available</a:t>
            </a:r>
          </a:p>
          <a:p>
            <a:pPr eaLnBrk="1" hangingPunct="1">
              <a:spcBef>
                <a:spcPct val="0"/>
              </a:spcBef>
              <a:buFontTx/>
              <a:buNone/>
            </a:pPr>
            <a:endParaRPr lang="en-US" altLang="en-US" sz="1600"/>
          </a:p>
          <a:p>
            <a:pPr eaLnBrk="1" hangingPunct="1">
              <a:spcBef>
                <a:spcPct val="0"/>
              </a:spcBef>
              <a:buFontTx/>
              <a:buNone/>
            </a:pPr>
            <a:endParaRPr lang="en-US" altLang="en-US" sz="3600"/>
          </a:p>
        </p:txBody>
      </p:sp>
      <p:sp>
        <p:nvSpPr>
          <p:cNvPr id="58371" name="Rectangle 2"/>
          <p:cNvSpPr>
            <a:spLocks noChangeArrowheads="1"/>
          </p:cNvSpPr>
          <p:nvPr/>
        </p:nvSpPr>
        <p:spPr bwMode="auto">
          <a:xfrm>
            <a:off x="1981200" y="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Global Costs</a:t>
            </a:r>
            <a:endParaRPr lang="en-US" altLang="en-US" sz="3600">
              <a:solidFill>
                <a:srgbClr val="FF0000"/>
              </a:solidFill>
            </a:endParaRPr>
          </a:p>
        </p:txBody>
      </p:sp>
      <p:pic>
        <p:nvPicPr>
          <p:cNvPr id="58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85950"/>
            <a:ext cx="38100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3" name="Rectangle 4"/>
          <p:cNvSpPr>
            <a:spLocks noChangeArrowheads="1"/>
          </p:cNvSpPr>
          <p:nvPr/>
        </p:nvSpPr>
        <p:spPr bwMode="auto">
          <a:xfrm>
            <a:off x="4343400" y="1905000"/>
            <a:ext cx="4343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a:t>Global estimates of the need for adaptation funds are variously estimated in the range of US$70 to US$100 billion annually (World Bank, 2010a), but with actual expenditures </a:t>
            </a:r>
            <a:r>
              <a:rPr lang="en-US" altLang="en-US" sz="2400">
                <a:solidFill>
                  <a:srgbClr val="FF0000"/>
                </a:solidFill>
              </a:rPr>
              <a:t>(agriculture)</a:t>
            </a:r>
            <a:r>
              <a:rPr lang="en-US" altLang="en-US" sz="2400"/>
              <a:t> in 2011 estimated at US$244 million (Elbehri et al, 2011), and in 2012 estimated at US$395 </a:t>
            </a:r>
            <a:r>
              <a:rPr lang="da-DK" altLang="en-US" sz="2400"/>
              <a:t>million (Schalatek et al., 2012).</a:t>
            </a:r>
            <a:endParaRPr lang="en-US" altLang="en-US" sz="24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
            <a:ext cx="7162800" cy="671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5" name="Rectangle 4"/>
          <p:cNvSpPr>
            <a:spLocks noChangeArrowheads="1"/>
          </p:cNvSpPr>
          <p:nvPr/>
        </p:nvSpPr>
        <p:spPr bwMode="auto">
          <a:xfrm>
            <a:off x="1981200" y="-36513"/>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Effects and adaptation</a:t>
            </a:r>
            <a:endParaRPr lang="en-US" altLang="en-US" sz="360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63525" y="0"/>
            <a:ext cx="8270875" cy="6770688"/>
          </a:xfrm>
          <a:prstGeom prst="rect">
            <a:avLst/>
          </a:prstGeom>
          <a:noFill/>
          <a:ln w="9525">
            <a:noFill/>
            <a:miter lim="800000"/>
            <a:headEnd/>
            <a:tailEnd/>
          </a:ln>
        </p:spPr>
        <p:txBody>
          <a:bodyPr>
            <a:spAutoFit/>
          </a:bodyPr>
          <a:lstStyle/>
          <a:p>
            <a:pPr marL="687388" indent="-569913" algn="ctr">
              <a:defRPr/>
            </a:pPr>
            <a:r>
              <a:rPr lang="en-US" sz="3600" dirty="0">
                <a:solidFill>
                  <a:schemeClr val="accent2"/>
                </a:solidFill>
              </a:rPr>
              <a:t>Agricultural Manifestations</a:t>
            </a:r>
            <a:r>
              <a:rPr lang="en-US" sz="2800" dirty="0">
                <a:solidFill>
                  <a:srgbClr val="000099"/>
                </a:solidFill>
              </a:rPr>
              <a:t> </a:t>
            </a:r>
            <a:r>
              <a:rPr lang="en-US" sz="3600" dirty="0">
                <a:solidFill>
                  <a:schemeClr val="accent2"/>
                </a:solidFill>
              </a:rPr>
              <a:t>of</a:t>
            </a:r>
            <a:r>
              <a:rPr lang="en-US" sz="2800" dirty="0">
                <a:solidFill>
                  <a:srgbClr val="000099"/>
                </a:solidFill>
              </a:rPr>
              <a:t> </a:t>
            </a:r>
            <a:r>
              <a:rPr lang="en-US" sz="3600" dirty="0">
                <a:solidFill>
                  <a:schemeClr val="accent2"/>
                </a:solidFill>
              </a:rPr>
              <a:t>Risk</a:t>
            </a:r>
            <a:r>
              <a:rPr lang="en-US" sz="2800" dirty="0">
                <a:solidFill>
                  <a:srgbClr val="000099"/>
                </a:solidFill>
              </a:rPr>
              <a:t> </a:t>
            </a:r>
          </a:p>
          <a:p>
            <a:pPr marL="687388" indent="-569913" algn="ctr">
              <a:defRPr/>
            </a:pPr>
            <a:endParaRPr lang="en-US" sz="1000" dirty="0">
              <a:solidFill>
                <a:srgbClr val="000099"/>
              </a:solidFill>
            </a:endParaRPr>
          </a:p>
          <a:p>
            <a:pPr marL="687388" indent="-569913" algn="ctr">
              <a:defRPr/>
            </a:pPr>
            <a:endParaRPr lang="en-US" dirty="0">
              <a:solidFill>
                <a:srgbClr val="000099"/>
              </a:solidFill>
            </a:endParaRPr>
          </a:p>
          <a:p>
            <a:pPr marL="687388" indent="-569913">
              <a:buFontTx/>
              <a:buAutoNum type="arabicParenR"/>
              <a:defRPr/>
            </a:pPr>
            <a:r>
              <a:rPr lang="en-US" sz="2400" dirty="0">
                <a:solidFill>
                  <a:schemeClr val="tx2">
                    <a:lumMod val="50000"/>
                  </a:schemeClr>
                </a:solidFill>
              </a:rPr>
              <a:t>Greater plant water needs </a:t>
            </a:r>
          </a:p>
          <a:p>
            <a:pPr marL="687388" indent="-569913">
              <a:buFontTx/>
              <a:buAutoNum type="arabicParenR"/>
              <a:defRPr/>
            </a:pPr>
            <a:r>
              <a:rPr lang="en-US" sz="2400" dirty="0">
                <a:solidFill>
                  <a:schemeClr val="tx2">
                    <a:lumMod val="50000"/>
                  </a:schemeClr>
                </a:solidFill>
              </a:rPr>
              <a:t>Greater city water needs</a:t>
            </a:r>
          </a:p>
          <a:p>
            <a:pPr marL="687388" indent="-569913">
              <a:buFontTx/>
              <a:buAutoNum type="arabicParenR"/>
              <a:defRPr/>
            </a:pPr>
            <a:r>
              <a:rPr lang="en-US" sz="2400" dirty="0">
                <a:solidFill>
                  <a:schemeClr val="tx2">
                    <a:lumMod val="50000"/>
                  </a:schemeClr>
                </a:solidFill>
              </a:rPr>
              <a:t>More fresh surface water? </a:t>
            </a:r>
          </a:p>
          <a:p>
            <a:pPr marL="687388" indent="-569913">
              <a:buFontTx/>
              <a:buAutoNum type="arabicParenR"/>
              <a:defRPr/>
            </a:pPr>
            <a:r>
              <a:rPr lang="en-US" sz="2400" dirty="0">
                <a:solidFill>
                  <a:schemeClr val="tx2">
                    <a:lumMod val="50000"/>
                  </a:schemeClr>
                </a:solidFill>
              </a:rPr>
              <a:t>More water in infrequent events</a:t>
            </a:r>
          </a:p>
          <a:p>
            <a:pPr marL="687388" indent="-569913">
              <a:buFontTx/>
              <a:buAutoNum type="arabicParenR"/>
              <a:defRPr/>
            </a:pPr>
            <a:r>
              <a:rPr lang="en-US" sz="2400" dirty="0">
                <a:solidFill>
                  <a:schemeClr val="tx2">
                    <a:lumMod val="50000"/>
                  </a:schemeClr>
                </a:solidFill>
              </a:rPr>
              <a:t>More pests</a:t>
            </a:r>
          </a:p>
          <a:p>
            <a:pPr marL="687388" indent="-569913">
              <a:buFontTx/>
              <a:buAutoNum type="arabicParenR"/>
              <a:defRPr/>
            </a:pPr>
            <a:r>
              <a:rPr lang="en-US" sz="2400" dirty="0">
                <a:solidFill>
                  <a:schemeClr val="tx2">
                    <a:lumMod val="50000"/>
                  </a:schemeClr>
                </a:solidFill>
              </a:rPr>
              <a:t>altered grass </a:t>
            </a:r>
          </a:p>
          <a:p>
            <a:pPr marL="687388" indent="-569913">
              <a:buFontTx/>
              <a:buAutoNum type="arabicParenR"/>
              <a:defRPr/>
            </a:pPr>
            <a:r>
              <a:rPr lang="en-US" sz="2400" dirty="0">
                <a:solidFill>
                  <a:schemeClr val="tx2">
                    <a:lumMod val="50000"/>
                  </a:schemeClr>
                </a:solidFill>
              </a:rPr>
              <a:t>Less severe winter and cattle/hogs</a:t>
            </a:r>
          </a:p>
          <a:p>
            <a:pPr marL="687388" indent="-569913">
              <a:buFontTx/>
              <a:buAutoNum type="arabicParenR"/>
              <a:defRPr/>
            </a:pPr>
            <a:r>
              <a:rPr lang="en-US" sz="2400" dirty="0">
                <a:solidFill>
                  <a:schemeClr val="tx2">
                    <a:lumMod val="50000"/>
                  </a:schemeClr>
                </a:solidFill>
              </a:rPr>
              <a:t>Northward crop migrations</a:t>
            </a:r>
          </a:p>
          <a:p>
            <a:pPr marL="687388" indent="-569913">
              <a:buFontTx/>
              <a:buAutoNum type="arabicParenR"/>
              <a:defRPr/>
            </a:pPr>
            <a:r>
              <a:rPr lang="en-US" sz="2400" dirty="0">
                <a:solidFill>
                  <a:schemeClr val="tx2">
                    <a:lumMod val="50000"/>
                  </a:schemeClr>
                </a:solidFill>
              </a:rPr>
              <a:t>Altered water quality</a:t>
            </a:r>
          </a:p>
          <a:p>
            <a:pPr marL="687388" indent="-569913">
              <a:buFontTx/>
              <a:buAutoNum type="arabicParenR"/>
              <a:defRPr/>
            </a:pPr>
            <a:r>
              <a:rPr lang="en-US" sz="2400" dirty="0">
                <a:solidFill>
                  <a:schemeClr val="tx2">
                    <a:lumMod val="50000"/>
                  </a:schemeClr>
                </a:solidFill>
              </a:rPr>
              <a:t>Inundated facilities (not here)</a:t>
            </a:r>
          </a:p>
          <a:p>
            <a:pPr marL="687388" indent="-569913">
              <a:buFontTx/>
              <a:buAutoNum type="arabicParenR"/>
              <a:defRPr/>
            </a:pPr>
            <a:r>
              <a:rPr lang="en-US" sz="2400" dirty="0">
                <a:solidFill>
                  <a:schemeClr val="tx2">
                    <a:lumMod val="50000"/>
                  </a:schemeClr>
                </a:solidFill>
              </a:rPr>
              <a:t>GHG Emissions</a:t>
            </a:r>
          </a:p>
          <a:p>
            <a:pPr marL="687388" indent="-569913">
              <a:buFontTx/>
              <a:buAutoNum type="arabicParenR"/>
              <a:defRPr/>
            </a:pPr>
            <a:r>
              <a:rPr lang="en-US" sz="2400" dirty="0">
                <a:solidFill>
                  <a:schemeClr val="tx2">
                    <a:lumMod val="50000"/>
                  </a:schemeClr>
                </a:solidFill>
              </a:rPr>
              <a:t>Higher priced energy</a:t>
            </a:r>
          </a:p>
          <a:p>
            <a:pPr marL="687388" indent="-569913">
              <a:buFontTx/>
              <a:buAutoNum type="arabicParenR"/>
              <a:defRPr/>
            </a:pPr>
            <a:r>
              <a:rPr lang="en-US" sz="2400" dirty="0">
                <a:solidFill>
                  <a:schemeClr val="tx2">
                    <a:lumMod val="50000"/>
                  </a:schemeClr>
                </a:solidFill>
              </a:rPr>
              <a:t>Earlier lake thaw</a:t>
            </a:r>
          </a:p>
          <a:p>
            <a:pPr marL="687388" indent="-569913">
              <a:buFontTx/>
              <a:buAutoNum type="arabicParenR"/>
              <a:defRPr/>
            </a:pPr>
            <a:r>
              <a:rPr lang="en-US" sz="2400" dirty="0">
                <a:solidFill>
                  <a:schemeClr val="tx2">
                    <a:lumMod val="50000"/>
                  </a:schemeClr>
                </a:solidFill>
              </a:rPr>
              <a:t>Winter access to water transport</a:t>
            </a:r>
          </a:p>
          <a:p>
            <a:pPr marL="687388" indent="-569913">
              <a:buFontTx/>
              <a:buAutoNum type="arabicParenR"/>
              <a:defRPr/>
            </a:pPr>
            <a:endParaRPr lang="en-US" sz="2800" dirty="0">
              <a:solidFill>
                <a:schemeClr val="accent2"/>
              </a:solidFill>
            </a:endParaRPr>
          </a:p>
          <a:p>
            <a:pPr marL="687388" indent="-569913">
              <a:defRPr/>
            </a:pPr>
            <a:endParaRPr lang="en-US" dirty="0">
              <a:solidFill>
                <a:srgbClr val="FF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438" y="5653088"/>
            <a:ext cx="1935162" cy="900112"/>
          </a:xfrm>
          <a:prstGeom prst="rect">
            <a:avLst/>
          </a:prstGeom>
        </p:spPr>
        <p:txBody>
          <a:bodyPr>
            <a:spAutoFit/>
          </a:bodyPr>
          <a:lstStyle/>
          <a:p>
            <a:pPr>
              <a:defRPr/>
            </a:pPr>
            <a:r>
              <a:rPr lang="en-US" sz="1050" b="1" dirty="0"/>
              <a:t>Table TS.4 | </a:t>
            </a:r>
            <a:r>
              <a:rPr lang="en-US" sz="1050" dirty="0"/>
              <a:t>Key </a:t>
            </a:r>
            <a:r>
              <a:rPr lang="en-US" sz="1050" dirty="0" err="1"/>
              <a:t>sectoral</a:t>
            </a:r>
            <a:r>
              <a:rPr lang="en-US" sz="1050" dirty="0"/>
              <a:t> risks from climate change and the potential for reducing risks through adaptation and mitigation. K</a:t>
            </a:r>
          </a:p>
        </p:txBody>
      </p:sp>
      <p:sp>
        <p:nvSpPr>
          <p:cNvPr id="60419" name="Rectangle 4"/>
          <p:cNvSpPr>
            <a:spLocks noChangeArrowheads="1"/>
          </p:cNvSpPr>
          <p:nvPr/>
        </p:nvSpPr>
        <p:spPr bwMode="auto">
          <a:xfrm>
            <a:off x="-1219200" y="152400"/>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Effects </a:t>
            </a:r>
          </a:p>
          <a:p>
            <a:pPr algn="ctr" eaLnBrk="1" hangingPunct="1">
              <a:spcBef>
                <a:spcPct val="0"/>
              </a:spcBef>
              <a:buFontTx/>
              <a:buNone/>
            </a:pPr>
            <a:r>
              <a:rPr lang="en-US" altLang="en-US" sz="3600" b="1">
                <a:solidFill>
                  <a:srgbClr val="FF0000"/>
                </a:solidFill>
              </a:rPr>
              <a:t>and </a:t>
            </a:r>
          </a:p>
          <a:p>
            <a:pPr algn="ctr" eaLnBrk="1" hangingPunct="1">
              <a:spcBef>
                <a:spcPct val="0"/>
              </a:spcBef>
              <a:buFontTx/>
              <a:buNone/>
            </a:pPr>
            <a:r>
              <a:rPr lang="en-US" altLang="en-US" sz="3600" b="1">
                <a:solidFill>
                  <a:srgbClr val="FF0000"/>
                </a:solidFill>
              </a:rPr>
              <a:t>adaptation</a:t>
            </a:r>
            <a:endParaRPr lang="en-US" altLang="en-US" sz="3600">
              <a:solidFill>
                <a:srgbClr val="FF0000"/>
              </a:solidFill>
            </a:endParaRPr>
          </a:p>
        </p:txBody>
      </p:sp>
      <p:pic>
        <p:nvPicPr>
          <p:cNvPr id="604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6200"/>
            <a:ext cx="6934200" cy="673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925" y="-239713"/>
            <a:ext cx="6442075" cy="726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8438" y="5653088"/>
            <a:ext cx="1935162" cy="900112"/>
          </a:xfrm>
          <a:prstGeom prst="rect">
            <a:avLst/>
          </a:prstGeom>
        </p:spPr>
        <p:txBody>
          <a:bodyPr>
            <a:spAutoFit/>
          </a:bodyPr>
          <a:lstStyle/>
          <a:p>
            <a:pPr>
              <a:defRPr/>
            </a:pPr>
            <a:r>
              <a:rPr lang="en-US" sz="1050" b="1" dirty="0"/>
              <a:t>Table TS.4 | </a:t>
            </a:r>
            <a:r>
              <a:rPr lang="en-US" sz="1050" dirty="0"/>
              <a:t>Key </a:t>
            </a:r>
            <a:r>
              <a:rPr lang="en-US" sz="1050" dirty="0" err="1"/>
              <a:t>sectoral</a:t>
            </a:r>
            <a:r>
              <a:rPr lang="en-US" sz="1050" dirty="0"/>
              <a:t> risks from climate change and the potential for reducing risks through adaptation and mitigation. K</a:t>
            </a:r>
          </a:p>
        </p:txBody>
      </p:sp>
      <p:sp>
        <p:nvSpPr>
          <p:cNvPr id="61444" name="Rectangle 7"/>
          <p:cNvSpPr>
            <a:spLocks noChangeArrowheads="1"/>
          </p:cNvSpPr>
          <p:nvPr/>
        </p:nvSpPr>
        <p:spPr bwMode="auto">
          <a:xfrm>
            <a:off x="-1219200" y="152400"/>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Effects </a:t>
            </a:r>
          </a:p>
          <a:p>
            <a:pPr algn="ctr" eaLnBrk="1" hangingPunct="1">
              <a:spcBef>
                <a:spcPct val="0"/>
              </a:spcBef>
              <a:buFontTx/>
              <a:buNone/>
            </a:pPr>
            <a:r>
              <a:rPr lang="en-US" altLang="en-US" sz="3600" b="1">
                <a:solidFill>
                  <a:srgbClr val="FF0000"/>
                </a:solidFill>
              </a:rPr>
              <a:t>and </a:t>
            </a:r>
          </a:p>
          <a:p>
            <a:pPr algn="ctr" eaLnBrk="1" hangingPunct="1">
              <a:spcBef>
                <a:spcPct val="0"/>
              </a:spcBef>
              <a:buFontTx/>
              <a:buNone/>
            </a:pPr>
            <a:r>
              <a:rPr lang="en-US" altLang="en-US" sz="3600" b="1">
                <a:solidFill>
                  <a:srgbClr val="FF0000"/>
                </a:solidFill>
              </a:rPr>
              <a:t>adaptation</a:t>
            </a:r>
            <a:endParaRPr lang="en-US" altLang="en-US" sz="3600">
              <a:solidFill>
                <a:srgbClr val="FF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1981200" y="-36513"/>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0000"/>
                </a:solidFill>
              </a:rPr>
              <a:t>Effects and adaptation</a:t>
            </a:r>
            <a:endParaRPr lang="en-US" altLang="en-US" sz="3600">
              <a:solidFill>
                <a:srgbClr val="FF0000"/>
              </a:solidFill>
            </a:endParaRPr>
          </a:p>
        </p:txBody>
      </p:sp>
      <p:sp>
        <p:nvSpPr>
          <p:cNvPr id="6" name="Rectangle 5"/>
          <p:cNvSpPr/>
          <p:nvPr/>
        </p:nvSpPr>
        <p:spPr>
          <a:xfrm>
            <a:off x="304800" y="6497638"/>
            <a:ext cx="8763000" cy="254000"/>
          </a:xfrm>
          <a:prstGeom prst="rect">
            <a:avLst/>
          </a:prstGeom>
        </p:spPr>
        <p:txBody>
          <a:bodyPr>
            <a:spAutoFit/>
          </a:bodyPr>
          <a:lstStyle/>
          <a:p>
            <a:pPr>
              <a:defRPr/>
            </a:pPr>
            <a:r>
              <a:rPr lang="en-US" sz="1050" b="1" dirty="0"/>
              <a:t>Table TS.4 | </a:t>
            </a:r>
            <a:r>
              <a:rPr lang="en-US" sz="1050" dirty="0"/>
              <a:t>Key </a:t>
            </a:r>
            <a:r>
              <a:rPr lang="en-US" sz="1050" dirty="0" err="1"/>
              <a:t>sectoral</a:t>
            </a:r>
            <a:r>
              <a:rPr lang="en-US" sz="1050" dirty="0"/>
              <a:t> risks from climate change and the potential for reducing risks through adaptation and mitigation. K</a:t>
            </a:r>
          </a:p>
        </p:txBody>
      </p:sp>
      <p:pic>
        <p:nvPicPr>
          <p:cNvPr id="624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143000"/>
            <a:ext cx="9588500" cy="457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8"/>
          <p:cNvSpPr txBox="1">
            <a:spLocks noChangeArrowheads="1"/>
          </p:cNvSpPr>
          <p:nvPr/>
        </p:nvSpPr>
        <p:spPr bwMode="auto">
          <a:xfrm>
            <a:off x="477838" y="981075"/>
            <a:ext cx="762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b="1">
                <a:latin typeface="Times New Roman" pitchFamily="18" charset="0"/>
              </a:rPr>
              <a:t>Just did a study on share of adaptation versus mitigation</a:t>
            </a:r>
          </a:p>
        </p:txBody>
      </p:sp>
      <p:sp>
        <p:nvSpPr>
          <p:cNvPr id="63491" name="Rectangle 50"/>
          <p:cNvSpPr>
            <a:spLocks noChangeArrowheads="1"/>
          </p:cNvSpPr>
          <p:nvPr/>
        </p:nvSpPr>
        <p:spPr bwMode="auto">
          <a:xfrm>
            <a:off x="1117600" y="373063"/>
            <a:ext cx="6523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a:solidFill>
                  <a:schemeClr val="accent2"/>
                </a:solidFill>
              </a:rPr>
              <a:t>Adaptation over time</a:t>
            </a:r>
          </a:p>
        </p:txBody>
      </p:sp>
      <p:pic>
        <p:nvPicPr>
          <p:cNvPr id="63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3" y="1422400"/>
            <a:ext cx="651351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48"/>
          <p:cNvSpPr txBox="1">
            <a:spLocks noChangeArrowheads="1"/>
          </p:cNvSpPr>
          <p:nvPr/>
        </p:nvSpPr>
        <p:spPr bwMode="auto">
          <a:xfrm>
            <a:off x="355600" y="5827713"/>
            <a:ext cx="5505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b="1">
                <a:latin typeface="Times New Roman" pitchFamily="18" charset="0"/>
              </a:rPr>
              <a:t>Adaptation dominates for first 100 years</a:t>
            </a:r>
          </a:p>
        </p:txBody>
      </p:sp>
      <p:sp>
        <p:nvSpPr>
          <p:cNvPr id="38915" name="Rectangle 3"/>
          <p:cNvSpPr>
            <a:spLocks noChangeArrowheads="1"/>
          </p:cNvSpPr>
          <p:nvPr/>
        </p:nvSpPr>
        <p:spPr bwMode="auto">
          <a:xfrm>
            <a:off x="600075" y="6318250"/>
            <a:ext cx="7419975" cy="276225"/>
          </a:xfrm>
          <a:prstGeom prst="rect">
            <a:avLst/>
          </a:prstGeom>
          <a:noFill/>
          <a:ln w="9525">
            <a:noFill/>
            <a:miter lim="800000"/>
            <a:headEnd/>
            <a:tailEnd/>
          </a:ln>
          <a:effectLst/>
        </p:spPr>
        <p:txBody>
          <a:bodyPr anchor="ctr">
            <a:spAutoFit/>
          </a:bodyPr>
          <a:lstStyle/>
          <a:p>
            <a:pPr algn="ctr" eaLnBrk="0" hangingPunct="0">
              <a:defRPr/>
            </a:pPr>
            <a:r>
              <a:rPr lang="en-US" dirty="0">
                <a:ea typeface="SimSun" pitchFamily="2" charset="-122"/>
              </a:rPr>
              <a:t>Wang, W.W. and B.A. McCarl Temporal Investment on Climate Change Adaptation and Mitigation</a:t>
            </a:r>
            <a:endParaRPr lang="en-US" sz="10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63525" y="0"/>
            <a:ext cx="82708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87388" indent="-569913"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a:solidFill>
                  <a:schemeClr val="accent2"/>
                </a:solidFill>
              </a:rPr>
              <a:t>More General Manifestations</a:t>
            </a:r>
            <a:r>
              <a:rPr lang="en-US" altLang="en-US" sz="2800">
                <a:solidFill>
                  <a:srgbClr val="000099"/>
                </a:solidFill>
              </a:rPr>
              <a:t> </a:t>
            </a:r>
            <a:r>
              <a:rPr lang="en-US" altLang="en-US" sz="3600">
                <a:solidFill>
                  <a:schemeClr val="accent2"/>
                </a:solidFill>
              </a:rPr>
              <a:t>of</a:t>
            </a:r>
            <a:r>
              <a:rPr lang="en-US" altLang="en-US" sz="2800">
                <a:solidFill>
                  <a:srgbClr val="000099"/>
                </a:solidFill>
              </a:rPr>
              <a:t> </a:t>
            </a:r>
            <a:r>
              <a:rPr lang="en-US" altLang="en-US" sz="3600">
                <a:solidFill>
                  <a:schemeClr val="accent2"/>
                </a:solidFill>
              </a:rPr>
              <a:t>Risk</a:t>
            </a:r>
            <a:r>
              <a:rPr lang="en-US" altLang="en-US" sz="2800">
                <a:solidFill>
                  <a:srgbClr val="000099"/>
                </a:solidFill>
              </a:rPr>
              <a:t> </a:t>
            </a:r>
          </a:p>
          <a:p>
            <a:pPr algn="ctr" eaLnBrk="1" hangingPunct="1">
              <a:spcBef>
                <a:spcPct val="0"/>
              </a:spcBef>
              <a:buFontTx/>
              <a:buNone/>
            </a:pPr>
            <a:endParaRPr lang="en-US" altLang="en-US" sz="1000">
              <a:solidFill>
                <a:srgbClr val="000099"/>
              </a:solidFill>
            </a:endParaRPr>
          </a:p>
          <a:p>
            <a:pPr eaLnBrk="1" hangingPunct="1">
              <a:spcBef>
                <a:spcPct val="0"/>
              </a:spcBef>
              <a:buFontTx/>
              <a:buNone/>
            </a:pPr>
            <a:endParaRPr lang="en-US" altLang="en-US" sz="1800">
              <a:solidFill>
                <a:srgbClr val="FF0000"/>
              </a:solidFill>
            </a:endParaRP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714375"/>
            <a:ext cx="8829675"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Rectangle 1"/>
          <p:cNvSpPr>
            <a:spLocks noChangeArrowheads="1"/>
          </p:cNvSpPr>
          <p:nvPr/>
        </p:nvSpPr>
        <p:spPr bwMode="auto">
          <a:xfrm>
            <a:off x="762000" y="6164263"/>
            <a:ext cx="807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a:t>From NAS report Adapting to the Impacts of Climate Change http://americasclimatechoices.org/paneladaptation.shtml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2652</TotalTime>
  <Words>4111</Words>
  <Application>Microsoft Office PowerPoint</Application>
  <PresentationFormat>On-screen Show (4:3)</PresentationFormat>
  <Paragraphs>773</Paragraphs>
  <Slides>83</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3" baseType="lpstr">
      <vt:lpstr>ＭＳ Ｐゴシック</vt:lpstr>
      <vt:lpstr>ＭＳ Ｐゴシック</vt:lpstr>
      <vt:lpstr>SimSun</vt:lpstr>
      <vt:lpstr>Arial</vt:lpstr>
      <vt:lpstr>Calibri</vt:lpstr>
      <vt:lpstr>Courier New</vt:lpstr>
      <vt:lpstr>Times</vt:lpstr>
      <vt:lpstr>Times New Roman</vt:lpstr>
      <vt:lpstr>Default Design</vt:lpstr>
      <vt:lpstr>Equation</vt:lpstr>
      <vt:lpstr>PowerPoint Presentation</vt:lpstr>
      <vt:lpstr>PowerPoint Presentation</vt:lpstr>
      <vt:lpstr>PowerPoint Presentation</vt:lpstr>
      <vt:lpstr>PowerPoint Presentation</vt:lpstr>
      <vt:lpstr>Why Adapt - Inevitability </vt:lpstr>
      <vt:lpstr>PowerPoint Presentation</vt:lpstr>
      <vt:lpstr>PowerPoint Presentation</vt:lpstr>
      <vt:lpstr>PowerPoint Presentation</vt:lpstr>
      <vt:lpstr>PowerPoint Presentation</vt:lpstr>
      <vt:lpstr>Science Challenge</vt:lpstr>
      <vt:lpstr>Uncertainty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Literature</vt:lpstr>
      <vt:lpstr>Objectives of this study</vt:lpstr>
      <vt:lpstr>Method</vt:lpstr>
      <vt:lpstr>PowerPoint Presentation</vt:lpstr>
      <vt:lpstr>Data</vt:lpstr>
      <vt:lpstr>Land use allocation and climate</vt:lpstr>
      <vt:lpstr>Projections under climate change</vt:lpstr>
      <vt:lpstr>Projections under climate change </vt:lpstr>
      <vt:lpstr>Changes of the probability of land allocation across regions under climate change</vt:lpstr>
      <vt:lpstr>Conclusions</vt:lpstr>
      <vt:lpstr>PowerPoint Presentation</vt:lpstr>
      <vt:lpstr>Crop choice</vt:lpstr>
      <vt:lpstr>Autonomous actions-- Cattle breeds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 of Adaptation ($ Million) - Mali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Agricultural Economics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bamccarl</dc:creator>
  <cp:lastModifiedBy>Bruce A McCarl</cp:lastModifiedBy>
  <cp:revision>23</cp:revision>
  <cp:lastPrinted>2011-01-19T23:15:25Z</cp:lastPrinted>
  <dcterms:created xsi:type="dcterms:W3CDTF">2009-01-20T03:29:12Z</dcterms:created>
  <dcterms:modified xsi:type="dcterms:W3CDTF">2019-04-16T19:29:59Z</dcterms:modified>
</cp:coreProperties>
</file>