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5"/>
  </p:notesMasterIdLst>
  <p:handoutMasterIdLst>
    <p:handoutMasterId r:id="rId36"/>
  </p:handoutMasterIdLst>
  <p:sldIdLst>
    <p:sldId id="313" r:id="rId2"/>
    <p:sldId id="310" r:id="rId3"/>
    <p:sldId id="598" r:id="rId4"/>
    <p:sldId id="597" r:id="rId5"/>
    <p:sldId id="599" r:id="rId6"/>
    <p:sldId id="600" r:id="rId7"/>
    <p:sldId id="601" r:id="rId8"/>
    <p:sldId id="603" r:id="rId9"/>
    <p:sldId id="602" r:id="rId10"/>
    <p:sldId id="604" r:id="rId11"/>
    <p:sldId id="564" r:id="rId12"/>
    <p:sldId id="605" r:id="rId13"/>
    <p:sldId id="606" r:id="rId14"/>
    <p:sldId id="619" r:id="rId15"/>
    <p:sldId id="620" r:id="rId16"/>
    <p:sldId id="622" r:id="rId17"/>
    <p:sldId id="621" r:id="rId18"/>
    <p:sldId id="612" r:id="rId19"/>
    <p:sldId id="613" r:id="rId20"/>
    <p:sldId id="614" r:id="rId21"/>
    <p:sldId id="561" r:id="rId22"/>
    <p:sldId id="560" r:id="rId23"/>
    <p:sldId id="562" r:id="rId24"/>
    <p:sldId id="566" r:id="rId25"/>
    <p:sldId id="565" r:id="rId26"/>
    <p:sldId id="577" r:id="rId27"/>
    <p:sldId id="594" r:id="rId28"/>
    <p:sldId id="595" r:id="rId29"/>
    <p:sldId id="596" r:id="rId30"/>
    <p:sldId id="585" r:id="rId31"/>
    <p:sldId id="618" r:id="rId32"/>
    <p:sldId id="589" r:id="rId33"/>
    <p:sldId id="590" r:id="rId34"/>
  </p:sldIdLst>
  <p:sldSz cx="9144000" cy="6858000" type="screen4x3"/>
  <p:notesSz cx="6858000" cy="9180513"/>
  <p:defaultTextStyle>
    <a:defPPr>
      <a:defRPr lang="en-US"/>
    </a:defPPr>
    <a:lvl1pPr algn="l" rtl="0" fontAlgn="base">
      <a:spcBef>
        <a:spcPct val="0"/>
      </a:spcBef>
      <a:spcAft>
        <a:spcPct val="0"/>
      </a:spcAft>
      <a:defRPr b="1" u="sng"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b="1" u="sng"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b="1" u="sng"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b="1" u="sng"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b="1" u="sng" kern="1200">
        <a:solidFill>
          <a:schemeClr val="tx1"/>
        </a:solidFill>
        <a:latin typeface="Arial" panose="020B0604020202020204" pitchFamily="34" charset="0"/>
        <a:ea typeface="+mn-ea"/>
        <a:cs typeface="+mn-cs"/>
      </a:defRPr>
    </a:lvl5pPr>
    <a:lvl6pPr marL="2286000" algn="l" defTabSz="914400" rtl="0" eaLnBrk="1" latinLnBrk="0" hangingPunct="1">
      <a:defRPr b="1" u="sng" kern="1200">
        <a:solidFill>
          <a:schemeClr val="tx1"/>
        </a:solidFill>
        <a:latin typeface="Arial" panose="020B0604020202020204" pitchFamily="34" charset="0"/>
        <a:ea typeface="+mn-ea"/>
        <a:cs typeface="+mn-cs"/>
      </a:defRPr>
    </a:lvl6pPr>
    <a:lvl7pPr marL="2743200" algn="l" defTabSz="914400" rtl="0" eaLnBrk="1" latinLnBrk="0" hangingPunct="1">
      <a:defRPr b="1" u="sng" kern="1200">
        <a:solidFill>
          <a:schemeClr val="tx1"/>
        </a:solidFill>
        <a:latin typeface="Arial" panose="020B0604020202020204" pitchFamily="34" charset="0"/>
        <a:ea typeface="+mn-ea"/>
        <a:cs typeface="+mn-cs"/>
      </a:defRPr>
    </a:lvl7pPr>
    <a:lvl8pPr marL="3200400" algn="l" defTabSz="914400" rtl="0" eaLnBrk="1" latinLnBrk="0" hangingPunct="1">
      <a:defRPr b="1" u="sng" kern="1200">
        <a:solidFill>
          <a:schemeClr val="tx1"/>
        </a:solidFill>
        <a:latin typeface="Arial" panose="020B0604020202020204" pitchFamily="34" charset="0"/>
        <a:ea typeface="+mn-ea"/>
        <a:cs typeface="+mn-cs"/>
      </a:defRPr>
    </a:lvl8pPr>
    <a:lvl9pPr marL="3657600" algn="l" defTabSz="914400" rtl="0" eaLnBrk="1" latinLnBrk="0" hangingPunct="1">
      <a:defRPr b="1" u="sng"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06">
          <p15:clr>
            <a:srgbClr val="A4A3A4"/>
          </p15:clr>
        </p15:guide>
        <p15:guide id="2" pos="30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6666FF"/>
    <a:srgbClr val="FFFFCC"/>
    <a:srgbClr val="F2F25A"/>
    <a:srgbClr val="31FFFF"/>
    <a:srgbClr val="FF0000"/>
    <a:srgbClr val="FFCCFF"/>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92" autoAdjust="0"/>
    <p:restoredTop sz="96200" autoAdjust="0"/>
  </p:normalViewPr>
  <p:slideViewPr>
    <p:cSldViewPr snapToGrid="0" showGuides="1">
      <p:cViewPr varScale="1">
        <p:scale>
          <a:sx n="60" d="100"/>
          <a:sy n="60" d="100"/>
        </p:scale>
        <p:origin x="1292" y="48"/>
      </p:cViewPr>
      <p:guideLst>
        <p:guide orient="horz" pos="306"/>
        <p:guide pos="303"/>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2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571" tIns="45286" rIns="90571" bIns="45286" numCol="1" anchor="t" anchorCtr="0" compatLnSpc="1">
            <a:prstTxWarp prst="textNoShape">
              <a:avLst/>
            </a:prstTxWarp>
          </a:bodyPr>
          <a:lstStyle>
            <a:lvl1pPr defTabSz="906463">
              <a:defRPr sz="1200" b="0" u="none" smtClean="0">
                <a:latin typeface="Times New Roman" pitchFamily="18" charset="0"/>
              </a:defRPr>
            </a:lvl1pPr>
          </a:lstStyle>
          <a:p>
            <a:pPr>
              <a:defRPr/>
            </a:pPr>
            <a:endParaRPr lang="en-US"/>
          </a:p>
        </p:txBody>
      </p:sp>
      <p:sp>
        <p:nvSpPr>
          <p:cNvPr id="10243" name="Rectangle 3"/>
          <p:cNvSpPr>
            <a:spLocks noGrp="1" noChangeArrowheads="1"/>
          </p:cNvSpPr>
          <p:nvPr>
            <p:ph type="dt" sz="quarter" idx="1"/>
          </p:nvPr>
        </p:nvSpPr>
        <p:spPr bwMode="auto">
          <a:xfrm>
            <a:off x="3886200" y="0"/>
            <a:ext cx="29718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571" tIns="45286" rIns="90571" bIns="45286" numCol="1" anchor="t" anchorCtr="0" compatLnSpc="1">
            <a:prstTxWarp prst="textNoShape">
              <a:avLst/>
            </a:prstTxWarp>
          </a:bodyPr>
          <a:lstStyle>
            <a:lvl1pPr algn="r" defTabSz="906463">
              <a:defRPr sz="1200" b="0" u="none" smtClean="0">
                <a:latin typeface="Times New Roman" pitchFamily="18" charset="0"/>
              </a:defRPr>
            </a:lvl1pPr>
          </a:lstStyle>
          <a:p>
            <a:pPr>
              <a:defRPr/>
            </a:pPr>
            <a:endParaRPr lang="en-US"/>
          </a:p>
        </p:txBody>
      </p:sp>
      <p:sp>
        <p:nvSpPr>
          <p:cNvPr id="10244" name="Rectangle 4"/>
          <p:cNvSpPr>
            <a:spLocks noGrp="1" noChangeArrowheads="1"/>
          </p:cNvSpPr>
          <p:nvPr>
            <p:ph type="ftr" sz="quarter" idx="2"/>
          </p:nvPr>
        </p:nvSpPr>
        <p:spPr bwMode="auto">
          <a:xfrm>
            <a:off x="0" y="8721725"/>
            <a:ext cx="29718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571" tIns="45286" rIns="90571" bIns="45286" numCol="1" anchor="b" anchorCtr="0" compatLnSpc="1">
            <a:prstTxWarp prst="textNoShape">
              <a:avLst/>
            </a:prstTxWarp>
          </a:bodyPr>
          <a:lstStyle>
            <a:lvl1pPr defTabSz="906463">
              <a:defRPr sz="1200" b="0" u="none" smtClean="0">
                <a:latin typeface="Times New Roman" pitchFamily="18" charset="0"/>
              </a:defRPr>
            </a:lvl1pPr>
          </a:lstStyle>
          <a:p>
            <a:pPr>
              <a:defRPr/>
            </a:pPr>
            <a:endParaRPr lang="en-US"/>
          </a:p>
        </p:txBody>
      </p:sp>
      <p:sp>
        <p:nvSpPr>
          <p:cNvPr id="10245" name="Rectangle 5"/>
          <p:cNvSpPr>
            <a:spLocks noGrp="1" noChangeArrowheads="1"/>
          </p:cNvSpPr>
          <p:nvPr>
            <p:ph type="sldNum" sz="quarter" idx="3"/>
          </p:nvPr>
        </p:nvSpPr>
        <p:spPr bwMode="auto">
          <a:xfrm>
            <a:off x="3886200" y="8721725"/>
            <a:ext cx="29718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571" tIns="45286" rIns="90571" bIns="45286" numCol="1" anchor="b" anchorCtr="0" compatLnSpc="1">
            <a:prstTxWarp prst="textNoShape">
              <a:avLst/>
            </a:prstTxWarp>
          </a:bodyPr>
          <a:lstStyle>
            <a:lvl1pPr algn="r" defTabSz="906463">
              <a:defRPr sz="1200" b="0" u="none">
                <a:latin typeface="Times New Roman" panose="02020603050405020304" pitchFamily="18" charset="0"/>
              </a:defRPr>
            </a:lvl1pPr>
          </a:lstStyle>
          <a:p>
            <a:fld id="{E35775A9-867E-41B9-AC23-FE4FD37EAA1D}"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718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571" tIns="45286" rIns="90571" bIns="45286" numCol="1" anchor="t" anchorCtr="0" compatLnSpc="1">
            <a:prstTxWarp prst="textNoShape">
              <a:avLst/>
            </a:prstTxWarp>
          </a:bodyPr>
          <a:lstStyle>
            <a:lvl1pPr defTabSz="906463">
              <a:defRPr sz="1200" b="0" u="none" smtClean="0">
                <a:latin typeface="Times New Roman" pitchFamily="18" charset="0"/>
              </a:defRPr>
            </a:lvl1pPr>
          </a:lstStyle>
          <a:p>
            <a:pPr>
              <a:defRPr/>
            </a:pPr>
            <a:endParaRPr lang="en-US"/>
          </a:p>
        </p:txBody>
      </p:sp>
      <p:sp>
        <p:nvSpPr>
          <p:cNvPr id="55299" name="Rectangle 3"/>
          <p:cNvSpPr>
            <a:spLocks noGrp="1" noChangeArrowheads="1"/>
          </p:cNvSpPr>
          <p:nvPr>
            <p:ph type="dt" idx="1"/>
          </p:nvPr>
        </p:nvSpPr>
        <p:spPr bwMode="auto">
          <a:xfrm>
            <a:off x="3886200" y="0"/>
            <a:ext cx="29718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571" tIns="45286" rIns="90571" bIns="45286" numCol="1" anchor="t" anchorCtr="0" compatLnSpc="1">
            <a:prstTxWarp prst="textNoShape">
              <a:avLst/>
            </a:prstTxWarp>
          </a:bodyPr>
          <a:lstStyle>
            <a:lvl1pPr algn="r" defTabSz="906463">
              <a:defRPr sz="1200" b="0" u="none" smtClean="0">
                <a:latin typeface="Times New Roman" pitchFamily="18" charset="0"/>
              </a:defRPr>
            </a:lvl1pPr>
          </a:lstStyle>
          <a:p>
            <a:pPr>
              <a:defRPr/>
            </a:pPr>
            <a:endParaRPr lang="en-US"/>
          </a:p>
        </p:txBody>
      </p:sp>
      <p:sp>
        <p:nvSpPr>
          <p:cNvPr id="36868" name="Rectangle 4"/>
          <p:cNvSpPr>
            <a:spLocks noChangeArrowheads="1" noTextEdit="1"/>
          </p:cNvSpPr>
          <p:nvPr>
            <p:ph type="sldImg" idx="2"/>
          </p:nvPr>
        </p:nvSpPr>
        <p:spPr bwMode="auto">
          <a:xfrm>
            <a:off x="1133475" y="688975"/>
            <a:ext cx="4589463" cy="34417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5301" name="Rectangle 5"/>
          <p:cNvSpPr>
            <a:spLocks noGrp="1" noChangeArrowheads="1"/>
          </p:cNvSpPr>
          <p:nvPr>
            <p:ph type="body" sz="quarter" idx="3"/>
          </p:nvPr>
        </p:nvSpPr>
        <p:spPr bwMode="auto">
          <a:xfrm>
            <a:off x="914400" y="4360863"/>
            <a:ext cx="5029200" cy="413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571" tIns="45286" rIns="90571" bIns="452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5302" name="Rectangle 6"/>
          <p:cNvSpPr>
            <a:spLocks noGrp="1" noChangeArrowheads="1"/>
          </p:cNvSpPr>
          <p:nvPr>
            <p:ph type="ftr" sz="quarter" idx="4"/>
          </p:nvPr>
        </p:nvSpPr>
        <p:spPr bwMode="auto">
          <a:xfrm>
            <a:off x="0" y="8721725"/>
            <a:ext cx="29718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571" tIns="45286" rIns="90571" bIns="45286" numCol="1" anchor="b" anchorCtr="0" compatLnSpc="1">
            <a:prstTxWarp prst="textNoShape">
              <a:avLst/>
            </a:prstTxWarp>
          </a:bodyPr>
          <a:lstStyle>
            <a:lvl1pPr defTabSz="906463">
              <a:defRPr sz="1200" b="0" u="none" smtClean="0">
                <a:latin typeface="Times New Roman" pitchFamily="18" charset="0"/>
              </a:defRPr>
            </a:lvl1pPr>
          </a:lstStyle>
          <a:p>
            <a:pPr>
              <a:defRPr/>
            </a:pPr>
            <a:endParaRPr lang="en-US"/>
          </a:p>
        </p:txBody>
      </p:sp>
      <p:sp>
        <p:nvSpPr>
          <p:cNvPr id="55303" name="Rectangle 7"/>
          <p:cNvSpPr>
            <a:spLocks noGrp="1" noChangeArrowheads="1"/>
          </p:cNvSpPr>
          <p:nvPr>
            <p:ph type="sldNum" sz="quarter" idx="5"/>
          </p:nvPr>
        </p:nvSpPr>
        <p:spPr bwMode="auto">
          <a:xfrm>
            <a:off x="3886200" y="8721725"/>
            <a:ext cx="29718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571" tIns="45286" rIns="90571" bIns="45286" numCol="1" anchor="b" anchorCtr="0" compatLnSpc="1">
            <a:prstTxWarp prst="textNoShape">
              <a:avLst/>
            </a:prstTxWarp>
          </a:bodyPr>
          <a:lstStyle>
            <a:lvl1pPr algn="r" defTabSz="906463">
              <a:defRPr sz="1200" b="0" u="none">
                <a:latin typeface="Times New Roman" panose="02020603050405020304" pitchFamily="18" charset="0"/>
              </a:defRPr>
            </a:lvl1pPr>
          </a:lstStyle>
          <a:p>
            <a:fld id="{17D707BD-4B62-4135-AA41-F7508F5BD14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2438400"/>
            <a:ext cx="9147175" cy="1063625"/>
            <a:chOff x="-2" y="1536"/>
            <a:chExt cx="5762" cy="670"/>
          </a:xfrm>
        </p:grpSpPr>
        <p:grpSp>
          <p:nvGrpSpPr>
            <p:cNvPr id="5" name="Group 3"/>
            <p:cNvGrpSpPr>
              <a:grpSpLocks/>
            </p:cNvGrpSpPr>
            <p:nvPr/>
          </p:nvGrpSpPr>
          <p:grpSpPr bwMode="auto">
            <a:xfrm flipH="1">
              <a:off x="-2" y="1562"/>
              <a:ext cx="5762" cy="638"/>
              <a:chOff x="-2" y="1562"/>
              <a:chExt cx="5762" cy="638"/>
            </a:xfrm>
          </p:grpSpPr>
          <p:sp>
            <p:nvSpPr>
              <p:cNvPr id="8" name="Freeform 4"/>
              <p:cNvSpPr>
                <a:spLocks/>
              </p:cNvSpPr>
              <p:nvPr/>
            </p:nvSpPr>
            <p:spPr bwMode="ltGray">
              <a:xfrm rot="-5400000">
                <a:off x="2559" y="-993"/>
                <a:ext cx="624" cy="5745"/>
              </a:xfrm>
              <a:custGeom>
                <a:avLst/>
                <a:gdLst>
                  <a:gd name="T0" fmla="*/ 0 w 1000"/>
                  <a:gd name="T1" fmla="*/ 0 h 720"/>
                  <a:gd name="T2" fmla="*/ 0 w 1000"/>
                  <a:gd name="T3" fmla="*/ 5745 h 720"/>
                  <a:gd name="T4" fmla="*/ 624 w 1000"/>
                  <a:gd name="T5" fmla="*/ 5745 h 720"/>
                  <a:gd name="T6" fmla="*/ 624 w 1000"/>
                  <a:gd name="T7" fmla="*/ 0 h 720"/>
                  <a:gd name="T8" fmla="*/ 0 w 1000"/>
                  <a:gd name="T9" fmla="*/ 0 h 7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00" h="720">
                    <a:moveTo>
                      <a:pt x="0" y="0"/>
                    </a:moveTo>
                    <a:lnTo>
                      <a:pt x="0" y="720"/>
                    </a:lnTo>
                    <a:lnTo>
                      <a:pt x="1000" y="720"/>
                    </a:lnTo>
                    <a:lnTo>
                      <a:pt x="1000" y="0"/>
                    </a:lnTo>
                    <a:lnTo>
                      <a:pt x="0"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9" name="Freeform 5"/>
              <p:cNvSpPr>
                <a:spLocks/>
              </p:cNvSpPr>
              <p:nvPr/>
            </p:nvSpPr>
            <p:spPr bwMode="ltGray">
              <a:xfrm rot="-5400000">
                <a:off x="1323" y="1669"/>
                <a:ext cx="624" cy="421"/>
              </a:xfrm>
              <a:custGeom>
                <a:avLst/>
                <a:gdLst>
                  <a:gd name="T0" fmla="*/ 0 w 624"/>
                  <a:gd name="T1" fmla="*/ 0 h 317"/>
                  <a:gd name="T2" fmla="*/ 0 w 624"/>
                  <a:gd name="T3" fmla="*/ 361 h 317"/>
                  <a:gd name="T4" fmla="*/ 624 w 624"/>
                  <a:gd name="T5" fmla="*/ 361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0" name="Freeform 6"/>
              <p:cNvSpPr>
                <a:spLocks/>
              </p:cNvSpPr>
              <p:nvPr/>
            </p:nvSpPr>
            <p:spPr bwMode="ltGray">
              <a:xfrm rot="-5400000">
                <a:off x="982" y="1669"/>
                <a:ext cx="624" cy="422"/>
              </a:xfrm>
              <a:custGeom>
                <a:avLst/>
                <a:gdLst>
                  <a:gd name="T0" fmla="*/ 0 w 624"/>
                  <a:gd name="T1" fmla="*/ 0 h 317"/>
                  <a:gd name="T2" fmla="*/ 0 w 624"/>
                  <a:gd name="T3" fmla="*/ 362 h 317"/>
                  <a:gd name="T4" fmla="*/ 624 w 624"/>
                  <a:gd name="T5" fmla="*/ 362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1" name="Freeform 7"/>
              <p:cNvSpPr>
                <a:spLocks/>
              </p:cNvSpPr>
              <p:nvPr/>
            </p:nvSpPr>
            <p:spPr bwMode="ltGray">
              <a:xfrm rot="-5400000">
                <a:off x="-57" y="1752"/>
                <a:ext cx="624" cy="255"/>
              </a:xfrm>
              <a:custGeom>
                <a:avLst/>
                <a:gdLst>
                  <a:gd name="T0" fmla="*/ 0 w 624"/>
                  <a:gd name="T1" fmla="*/ 37 h 370"/>
                  <a:gd name="T2" fmla="*/ 0 w 624"/>
                  <a:gd name="T3" fmla="*/ 224 h 370"/>
                  <a:gd name="T4" fmla="*/ 624 w 624"/>
                  <a:gd name="T5" fmla="*/ 224 h 370"/>
                  <a:gd name="T6" fmla="*/ 624 w 624"/>
                  <a:gd name="T7" fmla="*/ 37 h 370"/>
                  <a:gd name="T8" fmla="*/ 384 w 624"/>
                  <a:gd name="T9" fmla="*/ 6 h 370"/>
                  <a:gd name="T10" fmla="*/ 0 w 624"/>
                  <a:gd name="T11" fmla="*/ 37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endParaRPr lang="en-US"/>
              </a:p>
            </p:txBody>
          </p:sp>
          <p:sp>
            <p:nvSpPr>
              <p:cNvPr id="12" name="Freeform 8"/>
              <p:cNvSpPr>
                <a:spLocks/>
              </p:cNvSpPr>
              <p:nvPr/>
            </p:nvSpPr>
            <p:spPr bwMode="ltGray">
              <a:xfrm rot="-5400000">
                <a:off x="664" y="1733"/>
                <a:ext cx="624" cy="294"/>
              </a:xfrm>
              <a:custGeom>
                <a:avLst/>
                <a:gdLst>
                  <a:gd name="T0" fmla="*/ 0 w 624"/>
                  <a:gd name="T1" fmla="*/ 0 h 317"/>
                  <a:gd name="T2" fmla="*/ 0 w 624"/>
                  <a:gd name="T3" fmla="*/ 252 h 317"/>
                  <a:gd name="T4" fmla="*/ 624 w 624"/>
                  <a:gd name="T5" fmla="*/ 252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3" name="Freeform 9"/>
              <p:cNvSpPr>
                <a:spLocks/>
              </p:cNvSpPr>
              <p:nvPr/>
            </p:nvSpPr>
            <p:spPr bwMode="ltGray">
              <a:xfrm rot="-5400000">
                <a:off x="442" y="1699"/>
                <a:ext cx="624" cy="362"/>
              </a:xfrm>
              <a:custGeom>
                <a:avLst/>
                <a:gdLst>
                  <a:gd name="T0" fmla="*/ 0 w 624"/>
                  <a:gd name="T1" fmla="*/ 0 h 272"/>
                  <a:gd name="T2" fmla="*/ 0 w 624"/>
                  <a:gd name="T3" fmla="*/ 362 h 272"/>
                  <a:gd name="T4" fmla="*/ 240 w 624"/>
                  <a:gd name="T5" fmla="*/ 319 h 272"/>
                  <a:gd name="T6" fmla="*/ 624 w 624"/>
                  <a:gd name="T7" fmla="*/ 362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4" name="Freeform 10"/>
              <p:cNvSpPr>
                <a:spLocks/>
              </p:cNvSpPr>
              <p:nvPr/>
            </p:nvSpPr>
            <p:spPr bwMode="ltGray">
              <a:xfrm rot="-5400000">
                <a:off x="156" y="1726"/>
                <a:ext cx="632" cy="315"/>
              </a:xfrm>
              <a:custGeom>
                <a:avLst/>
                <a:gdLst>
                  <a:gd name="T0" fmla="*/ 8 w 632"/>
                  <a:gd name="T1" fmla="*/ 39 h 362"/>
                  <a:gd name="T2" fmla="*/ 8 w 632"/>
                  <a:gd name="T3" fmla="*/ 276 h 362"/>
                  <a:gd name="T4" fmla="*/ 248 w 632"/>
                  <a:gd name="T5" fmla="*/ 276 h 362"/>
                  <a:gd name="T6" fmla="*/ 632 w 632"/>
                  <a:gd name="T7" fmla="*/ 276 h 362"/>
                  <a:gd name="T8" fmla="*/ 632 w 632"/>
                  <a:gd name="T9" fmla="*/ 39 h 362"/>
                  <a:gd name="T10" fmla="*/ 104 w 632"/>
                  <a:gd name="T11" fmla="*/ 39 h 362"/>
                  <a:gd name="T12" fmla="*/ 8 w 632"/>
                  <a:gd name="T13" fmla="*/ 39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5" name="Freeform 11"/>
              <p:cNvSpPr>
                <a:spLocks/>
              </p:cNvSpPr>
              <p:nvPr/>
            </p:nvSpPr>
            <p:spPr bwMode="ltGray">
              <a:xfrm rot="-5400000">
                <a:off x="3211" y="1664"/>
                <a:ext cx="624" cy="421"/>
              </a:xfrm>
              <a:custGeom>
                <a:avLst/>
                <a:gdLst>
                  <a:gd name="T0" fmla="*/ 0 w 624"/>
                  <a:gd name="T1" fmla="*/ 0 h 317"/>
                  <a:gd name="T2" fmla="*/ 0 w 624"/>
                  <a:gd name="T3" fmla="*/ 361 h 317"/>
                  <a:gd name="T4" fmla="*/ 624 w 624"/>
                  <a:gd name="T5" fmla="*/ 361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6" name="Freeform 12"/>
              <p:cNvSpPr>
                <a:spLocks/>
              </p:cNvSpPr>
              <p:nvPr/>
            </p:nvSpPr>
            <p:spPr bwMode="ltGray">
              <a:xfrm rot="-5400000">
                <a:off x="2870" y="1664"/>
                <a:ext cx="624" cy="422"/>
              </a:xfrm>
              <a:custGeom>
                <a:avLst/>
                <a:gdLst>
                  <a:gd name="T0" fmla="*/ 0 w 624"/>
                  <a:gd name="T1" fmla="*/ 0 h 317"/>
                  <a:gd name="T2" fmla="*/ 0 w 624"/>
                  <a:gd name="T3" fmla="*/ 362 h 317"/>
                  <a:gd name="T4" fmla="*/ 624 w 624"/>
                  <a:gd name="T5" fmla="*/ 362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7" name="Freeform 13"/>
              <p:cNvSpPr>
                <a:spLocks/>
              </p:cNvSpPr>
              <p:nvPr/>
            </p:nvSpPr>
            <p:spPr bwMode="ltGray">
              <a:xfrm rot="-5400000">
                <a:off x="1830" y="1747"/>
                <a:ext cx="624" cy="255"/>
              </a:xfrm>
              <a:custGeom>
                <a:avLst/>
                <a:gdLst>
                  <a:gd name="T0" fmla="*/ 0 w 624"/>
                  <a:gd name="T1" fmla="*/ 37 h 370"/>
                  <a:gd name="T2" fmla="*/ 0 w 624"/>
                  <a:gd name="T3" fmla="*/ 224 h 370"/>
                  <a:gd name="T4" fmla="*/ 624 w 624"/>
                  <a:gd name="T5" fmla="*/ 224 h 370"/>
                  <a:gd name="T6" fmla="*/ 624 w 624"/>
                  <a:gd name="T7" fmla="*/ 37 h 370"/>
                  <a:gd name="T8" fmla="*/ 384 w 624"/>
                  <a:gd name="T9" fmla="*/ 6 h 370"/>
                  <a:gd name="T10" fmla="*/ 0 w 624"/>
                  <a:gd name="T11" fmla="*/ 37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endParaRPr lang="en-US"/>
              </a:p>
            </p:txBody>
          </p:sp>
          <p:sp>
            <p:nvSpPr>
              <p:cNvPr id="18" name="Freeform 14"/>
              <p:cNvSpPr>
                <a:spLocks/>
              </p:cNvSpPr>
              <p:nvPr/>
            </p:nvSpPr>
            <p:spPr bwMode="ltGray">
              <a:xfrm rot="-5400000">
                <a:off x="2551" y="1728"/>
                <a:ext cx="624" cy="294"/>
              </a:xfrm>
              <a:custGeom>
                <a:avLst/>
                <a:gdLst>
                  <a:gd name="T0" fmla="*/ 0 w 624"/>
                  <a:gd name="T1" fmla="*/ 0 h 317"/>
                  <a:gd name="T2" fmla="*/ 0 w 624"/>
                  <a:gd name="T3" fmla="*/ 252 h 317"/>
                  <a:gd name="T4" fmla="*/ 624 w 624"/>
                  <a:gd name="T5" fmla="*/ 252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19" name="Freeform 15"/>
              <p:cNvSpPr>
                <a:spLocks/>
              </p:cNvSpPr>
              <p:nvPr/>
            </p:nvSpPr>
            <p:spPr bwMode="ltGray">
              <a:xfrm rot="-5400000">
                <a:off x="2330" y="1694"/>
                <a:ext cx="624" cy="361"/>
              </a:xfrm>
              <a:custGeom>
                <a:avLst/>
                <a:gdLst>
                  <a:gd name="T0" fmla="*/ 0 w 624"/>
                  <a:gd name="T1" fmla="*/ 0 h 272"/>
                  <a:gd name="T2" fmla="*/ 0 w 624"/>
                  <a:gd name="T3" fmla="*/ 361 h 272"/>
                  <a:gd name="T4" fmla="*/ 240 w 624"/>
                  <a:gd name="T5" fmla="*/ 319 h 272"/>
                  <a:gd name="T6" fmla="*/ 624 w 624"/>
                  <a:gd name="T7" fmla="*/ 361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20" name="Freeform 16"/>
              <p:cNvSpPr>
                <a:spLocks/>
              </p:cNvSpPr>
              <p:nvPr/>
            </p:nvSpPr>
            <p:spPr bwMode="ltGray">
              <a:xfrm rot="-5400000">
                <a:off x="2043" y="1721"/>
                <a:ext cx="632" cy="316"/>
              </a:xfrm>
              <a:custGeom>
                <a:avLst/>
                <a:gdLst>
                  <a:gd name="T0" fmla="*/ 8 w 632"/>
                  <a:gd name="T1" fmla="*/ 39 h 362"/>
                  <a:gd name="T2" fmla="*/ 8 w 632"/>
                  <a:gd name="T3" fmla="*/ 277 h 362"/>
                  <a:gd name="T4" fmla="*/ 248 w 632"/>
                  <a:gd name="T5" fmla="*/ 277 h 362"/>
                  <a:gd name="T6" fmla="*/ 632 w 632"/>
                  <a:gd name="T7" fmla="*/ 277 h 362"/>
                  <a:gd name="T8" fmla="*/ 632 w 632"/>
                  <a:gd name="T9" fmla="*/ 39 h 362"/>
                  <a:gd name="T10" fmla="*/ 104 w 632"/>
                  <a:gd name="T11" fmla="*/ 39 h 362"/>
                  <a:gd name="T12" fmla="*/ 8 w 632"/>
                  <a:gd name="T13" fmla="*/ 39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21" name="Freeform 17"/>
              <p:cNvSpPr>
                <a:spLocks/>
              </p:cNvSpPr>
              <p:nvPr/>
            </p:nvSpPr>
            <p:spPr bwMode="ltGray">
              <a:xfrm rot="-5400000">
                <a:off x="4077" y="1669"/>
                <a:ext cx="624" cy="421"/>
              </a:xfrm>
              <a:custGeom>
                <a:avLst/>
                <a:gdLst>
                  <a:gd name="T0" fmla="*/ 0 w 624"/>
                  <a:gd name="T1" fmla="*/ 0 h 317"/>
                  <a:gd name="T2" fmla="*/ 0 w 624"/>
                  <a:gd name="T3" fmla="*/ 361 h 317"/>
                  <a:gd name="T4" fmla="*/ 624 w 624"/>
                  <a:gd name="T5" fmla="*/ 361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22" name="Freeform 18"/>
              <p:cNvSpPr>
                <a:spLocks/>
              </p:cNvSpPr>
              <p:nvPr/>
            </p:nvSpPr>
            <p:spPr bwMode="ltGray">
              <a:xfrm rot="-5400000">
                <a:off x="3736" y="1669"/>
                <a:ext cx="624" cy="422"/>
              </a:xfrm>
              <a:custGeom>
                <a:avLst/>
                <a:gdLst>
                  <a:gd name="T0" fmla="*/ 0 w 624"/>
                  <a:gd name="T1" fmla="*/ 0 h 317"/>
                  <a:gd name="T2" fmla="*/ 0 w 624"/>
                  <a:gd name="T3" fmla="*/ 362 h 317"/>
                  <a:gd name="T4" fmla="*/ 624 w 624"/>
                  <a:gd name="T5" fmla="*/ 362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23" name="Freeform 19"/>
              <p:cNvSpPr>
                <a:spLocks/>
              </p:cNvSpPr>
              <p:nvPr/>
            </p:nvSpPr>
            <p:spPr bwMode="ltGray">
              <a:xfrm rot="-5400000">
                <a:off x="4584" y="1747"/>
                <a:ext cx="624" cy="255"/>
              </a:xfrm>
              <a:custGeom>
                <a:avLst/>
                <a:gdLst>
                  <a:gd name="T0" fmla="*/ 0 w 624"/>
                  <a:gd name="T1" fmla="*/ 37 h 370"/>
                  <a:gd name="T2" fmla="*/ 0 w 624"/>
                  <a:gd name="T3" fmla="*/ 224 h 370"/>
                  <a:gd name="T4" fmla="*/ 624 w 624"/>
                  <a:gd name="T5" fmla="*/ 224 h 370"/>
                  <a:gd name="T6" fmla="*/ 624 w 624"/>
                  <a:gd name="T7" fmla="*/ 37 h 370"/>
                  <a:gd name="T8" fmla="*/ 384 w 624"/>
                  <a:gd name="T9" fmla="*/ 6 h 370"/>
                  <a:gd name="T10" fmla="*/ 0 w 624"/>
                  <a:gd name="T11" fmla="*/ 37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endParaRPr lang="en-US"/>
              </a:p>
            </p:txBody>
          </p:sp>
          <p:sp>
            <p:nvSpPr>
              <p:cNvPr id="24" name="Freeform 20"/>
              <p:cNvSpPr>
                <a:spLocks/>
              </p:cNvSpPr>
              <p:nvPr/>
            </p:nvSpPr>
            <p:spPr bwMode="ltGray">
              <a:xfrm>
                <a:off x="5469" y="1562"/>
                <a:ext cx="291" cy="625"/>
              </a:xfrm>
              <a:custGeom>
                <a:avLst/>
                <a:gdLst>
                  <a:gd name="T0" fmla="*/ 0 w 291"/>
                  <a:gd name="T1" fmla="*/ 624 h 625"/>
                  <a:gd name="T2" fmla="*/ 291 w 291"/>
                  <a:gd name="T3" fmla="*/ 625 h 625"/>
                  <a:gd name="T4" fmla="*/ 291 w 291"/>
                  <a:gd name="T5" fmla="*/ 6 h 625"/>
                  <a:gd name="T6" fmla="*/ 0 w 291"/>
                  <a:gd name="T7" fmla="*/ 0 h 625"/>
                  <a:gd name="T8" fmla="*/ 0 w 291"/>
                  <a:gd name="T9" fmla="*/ 624 h 6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25" name="Freeform 21"/>
              <p:cNvSpPr>
                <a:spLocks/>
              </p:cNvSpPr>
              <p:nvPr/>
            </p:nvSpPr>
            <p:spPr bwMode="ltGray">
              <a:xfrm rot="-5400000">
                <a:off x="5084" y="1694"/>
                <a:ext cx="624" cy="361"/>
              </a:xfrm>
              <a:custGeom>
                <a:avLst/>
                <a:gdLst>
                  <a:gd name="T0" fmla="*/ 0 w 624"/>
                  <a:gd name="T1" fmla="*/ 0 h 272"/>
                  <a:gd name="T2" fmla="*/ 0 w 624"/>
                  <a:gd name="T3" fmla="*/ 361 h 272"/>
                  <a:gd name="T4" fmla="*/ 240 w 624"/>
                  <a:gd name="T5" fmla="*/ 319 h 272"/>
                  <a:gd name="T6" fmla="*/ 624 w 624"/>
                  <a:gd name="T7" fmla="*/ 361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sp>
            <p:nvSpPr>
              <p:cNvPr id="26" name="Freeform 22"/>
              <p:cNvSpPr>
                <a:spLocks/>
              </p:cNvSpPr>
              <p:nvPr/>
            </p:nvSpPr>
            <p:spPr bwMode="ltGray">
              <a:xfrm rot="-5400000">
                <a:off x="4797" y="1721"/>
                <a:ext cx="632" cy="316"/>
              </a:xfrm>
              <a:custGeom>
                <a:avLst/>
                <a:gdLst>
                  <a:gd name="T0" fmla="*/ 8 w 632"/>
                  <a:gd name="T1" fmla="*/ 39 h 362"/>
                  <a:gd name="T2" fmla="*/ 8 w 632"/>
                  <a:gd name="T3" fmla="*/ 277 h 362"/>
                  <a:gd name="T4" fmla="*/ 248 w 632"/>
                  <a:gd name="T5" fmla="*/ 277 h 362"/>
                  <a:gd name="T6" fmla="*/ 632 w 632"/>
                  <a:gd name="T7" fmla="*/ 277 h 362"/>
                  <a:gd name="T8" fmla="*/ 632 w 632"/>
                  <a:gd name="T9" fmla="*/ 39 h 362"/>
                  <a:gd name="T10" fmla="*/ 104 w 632"/>
                  <a:gd name="T11" fmla="*/ 39 h 362"/>
                  <a:gd name="T12" fmla="*/ 8 w 632"/>
                  <a:gd name="T13" fmla="*/ 39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US"/>
              </a:p>
            </p:txBody>
          </p:sp>
        </p:grpSp>
        <p:sp>
          <p:nvSpPr>
            <p:cNvPr id="6" name="Freeform 23"/>
            <p:cNvSpPr>
              <a:spLocks/>
            </p:cNvSpPr>
            <p:nvPr/>
          </p:nvSpPr>
          <p:spPr bwMode="ltGray">
            <a:xfrm flipH="1">
              <a:off x="-2" y="1536"/>
              <a:ext cx="5762" cy="412"/>
            </a:xfrm>
            <a:custGeom>
              <a:avLst/>
              <a:gdLst>
                <a:gd name="T0" fmla="*/ 0 w 5762"/>
                <a:gd name="T1" fmla="*/ 210 h 385"/>
                <a:gd name="T2" fmla="*/ 5762 w 5762"/>
                <a:gd name="T3" fmla="*/ 201 h 385"/>
                <a:gd name="T4" fmla="*/ 5762 w 5762"/>
                <a:gd name="T5" fmla="*/ 4 h 385"/>
                <a:gd name="T6" fmla="*/ 0 w 5762"/>
                <a:gd name="T7" fmla="*/ 0 h 385"/>
                <a:gd name="T8" fmla="*/ 0 w 5762"/>
                <a:gd name="T9" fmla="*/ 210 h 3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5400000" scaled="1"/>
            </a:gradFill>
            <a:ln>
              <a:noFill/>
            </a:ln>
            <a:effectLst/>
            <a:extLst>
              <a:ext uri="{91240B29-F687-4F45-9708-019B960494DF}">
                <a14:hiddenLine xmlns:a14="http://schemas.microsoft.com/office/drawing/2010/main" w="9525" cap="flat">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7" name="Freeform 24"/>
            <p:cNvSpPr>
              <a:spLocks/>
            </p:cNvSpPr>
            <p:nvPr/>
          </p:nvSpPr>
          <p:spPr bwMode="ltGray">
            <a:xfrm flipH="1">
              <a:off x="-2" y="2017"/>
              <a:ext cx="5761" cy="189"/>
            </a:xfrm>
            <a:custGeom>
              <a:avLst/>
              <a:gdLst>
                <a:gd name="T0" fmla="*/ 0 w 5761"/>
                <a:gd name="T1" fmla="*/ 28 h 189"/>
                <a:gd name="T2" fmla="*/ 5761 w 5761"/>
                <a:gd name="T3" fmla="*/ 0 h 189"/>
                <a:gd name="T4" fmla="*/ 5761 w 5761"/>
                <a:gd name="T5" fmla="*/ 189 h 189"/>
                <a:gd name="T6" fmla="*/ 1 w 5761"/>
                <a:gd name="T7" fmla="*/ 189 h 189"/>
                <a:gd name="T8" fmla="*/ 0 w 5761"/>
                <a:gd name="T9" fmla="*/ 28 h 1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5400000" scaled="1"/>
            </a:gradFill>
            <a:ln>
              <a:noFill/>
            </a:ln>
            <a:effectLst/>
            <a:extLst>
              <a:ext uri="{91240B29-F687-4F45-9708-019B960494DF}">
                <a14:hiddenLine xmlns:a14="http://schemas.microsoft.com/office/drawing/2010/main" w="9525" cap="flat">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sp>
        <p:nvSpPr>
          <p:cNvPr id="4121" name="Rectangle 25"/>
          <p:cNvSpPr>
            <a:spLocks noGrp="1" noChangeArrowheads="1"/>
          </p:cNvSpPr>
          <p:nvPr>
            <p:ph type="ctrTitle"/>
          </p:nvPr>
        </p:nvSpPr>
        <p:spPr>
          <a:xfrm>
            <a:off x="1173163" y="198438"/>
            <a:ext cx="7772400" cy="2286000"/>
          </a:xfrm>
        </p:spPr>
        <p:txBody>
          <a:bodyPr anchor="b">
            <a:spAutoFit/>
          </a:bodyPr>
          <a:lstStyle>
            <a:lvl1pPr>
              <a:defRPr sz="7200"/>
            </a:lvl1pPr>
          </a:lstStyle>
          <a:p>
            <a:pPr lvl="0"/>
            <a:r>
              <a:rPr lang="en-US" noProof="0" smtClean="0"/>
              <a:t>Click to edit Master title style</a:t>
            </a:r>
          </a:p>
        </p:txBody>
      </p:sp>
      <p:sp>
        <p:nvSpPr>
          <p:cNvPr id="4122" name="Rectangle 26"/>
          <p:cNvSpPr>
            <a:spLocks noGrp="1" noChangeArrowheads="1"/>
          </p:cNvSpPr>
          <p:nvPr>
            <p:ph type="subTitle" idx="1"/>
          </p:nvPr>
        </p:nvSpPr>
        <p:spPr>
          <a:xfrm>
            <a:off x="1166813" y="3886200"/>
            <a:ext cx="6400800" cy="1752600"/>
          </a:xfrm>
        </p:spPr>
        <p:txBody>
          <a:bodyPr/>
          <a:lstStyle>
            <a:lvl1pPr marL="0" indent="0">
              <a:buFont typeface="Wingdings" pitchFamily="2" charset="2"/>
              <a:buNone/>
              <a:defRPr sz="4000"/>
            </a:lvl1pPr>
          </a:lstStyle>
          <a:p>
            <a:pPr lvl="0"/>
            <a:r>
              <a:rPr lang="en-US" noProof="0" smtClean="0"/>
              <a:t>Click to edit Master subtitle style</a:t>
            </a:r>
          </a:p>
        </p:txBody>
      </p:sp>
      <p:sp>
        <p:nvSpPr>
          <p:cNvPr id="27" name="Rectangle 27"/>
          <p:cNvSpPr>
            <a:spLocks noGrp="1" noChangeArrowheads="1"/>
          </p:cNvSpPr>
          <p:nvPr>
            <p:ph type="dt" sz="half" idx="10"/>
          </p:nvPr>
        </p:nvSpPr>
        <p:spPr>
          <a:xfrm>
            <a:off x="1166813" y="6248400"/>
            <a:ext cx="1905000" cy="457200"/>
          </a:xfrm>
        </p:spPr>
        <p:txBody>
          <a:bodyPr/>
          <a:lstStyle>
            <a:lvl1pPr>
              <a:defRPr smtClean="0">
                <a:solidFill>
                  <a:srgbClr val="000000"/>
                </a:solidFill>
              </a:defRPr>
            </a:lvl1pPr>
          </a:lstStyle>
          <a:p>
            <a:pPr>
              <a:defRPr/>
            </a:pPr>
            <a:endParaRPr lang="en-US"/>
          </a:p>
        </p:txBody>
      </p:sp>
      <p:sp>
        <p:nvSpPr>
          <p:cNvPr id="28" name="Rectangle 28"/>
          <p:cNvSpPr>
            <a:spLocks noGrp="1" noChangeArrowheads="1"/>
          </p:cNvSpPr>
          <p:nvPr>
            <p:ph type="ftr" sz="quarter" idx="11"/>
          </p:nvPr>
        </p:nvSpPr>
        <p:spPr/>
        <p:txBody>
          <a:bodyPr/>
          <a:lstStyle>
            <a:lvl1pPr>
              <a:defRPr smtClean="0">
                <a:solidFill>
                  <a:srgbClr val="000000"/>
                </a:solidFill>
              </a:defRPr>
            </a:lvl1pPr>
          </a:lstStyle>
          <a:p>
            <a:pPr>
              <a:defRPr/>
            </a:pPr>
            <a:endParaRPr lang="en-US"/>
          </a:p>
        </p:txBody>
      </p:sp>
      <p:sp>
        <p:nvSpPr>
          <p:cNvPr id="29" name="Rectangle 29"/>
          <p:cNvSpPr>
            <a:spLocks noGrp="1" noChangeArrowheads="1"/>
          </p:cNvSpPr>
          <p:nvPr>
            <p:ph type="sldNum" sz="quarter" idx="12"/>
          </p:nvPr>
        </p:nvSpPr>
        <p:spPr/>
        <p:txBody>
          <a:bodyPr/>
          <a:lstStyle>
            <a:lvl1pPr>
              <a:defRPr>
                <a:solidFill>
                  <a:srgbClr val="000000"/>
                </a:solidFill>
              </a:defRPr>
            </a:lvl1pPr>
          </a:lstStyle>
          <a:p>
            <a:fld id="{3826F77A-E060-45CD-AE97-4334A94253C5}" type="slidenum">
              <a:rPr lang="en-US" altLang="en-US"/>
              <a:pPr/>
              <a:t>‹#›</a:t>
            </a:fld>
            <a:endParaRPr lang="en-US" altLang="en-US"/>
          </a:p>
        </p:txBody>
      </p:sp>
    </p:spTree>
    <p:extLst>
      <p:ext uri="{BB962C8B-B14F-4D97-AF65-F5344CB8AC3E}">
        <p14:creationId xmlns:p14="http://schemas.microsoft.com/office/powerpoint/2010/main" val="2471288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7"/>
          <p:cNvSpPr>
            <a:spLocks noGrp="1" noChangeArrowheads="1"/>
          </p:cNvSpPr>
          <p:nvPr>
            <p:ph type="dt" sz="half" idx="10"/>
          </p:nvPr>
        </p:nvSpPr>
        <p:spPr>
          <a:ln/>
        </p:spPr>
        <p:txBody>
          <a:bodyPr/>
          <a:lstStyle>
            <a:lvl1pPr>
              <a:defRPr/>
            </a:lvl1pPr>
          </a:lstStyle>
          <a:p>
            <a:pPr>
              <a:defRPr/>
            </a:pPr>
            <a:endParaRPr lang="en-US"/>
          </a:p>
        </p:txBody>
      </p:sp>
      <p:sp>
        <p:nvSpPr>
          <p:cNvPr id="5" name="Rectangle 28"/>
          <p:cNvSpPr>
            <a:spLocks noGrp="1" noChangeArrowheads="1"/>
          </p:cNvSpPr>
          <p:nvPr>
            <p:ph type="ftr" sz="quarter" idx="11"/>
          </p:nvPr>
        </p:nvSpPr>
        <p:spPr>
          <a:ln/>
        </p:spPr>
        <p:txBody>
          <a:bodyPr/>
          <a:lstStyle>
            <a:lvl1pPr>
              <a:defRPr/>
            </a:lvl1pPr>
          </a:lstStyle>
          <a:p>
            <a:pPr>
              <a:defRPr/>
            </a:pPr>
            <a:endParaRPr lang="en-US"/>
          </a:p>
        </p:txBody>
      </p:sp>
      <p:sp>
        <p:nvSpPr>
          <p:cNvPr id="6" name="Rectangle 29"/>
          <p:cNvSpPr>
            <a:spLocks noGrp="1" noChangeArrowheads="1"/>
          </p:cNvSpPr>
          <p:nvPr>
            <p:ph type="sldNum" sz="quarter" idx="12"/>
          </p:nvPr>
        </p:nvSpPr>
        <p:spPr>
          <a:ln/>
        </p:spPr>
        <p:txBody>
          <a:bodyPr/>
          <a:lstStyle>
            <a:lvl1pPr>
              <a:defRPr/>
            </a:lvl1pPr>
          </a:lstStyle>
          <a:p>
            <a:fld id="{CB42808F-D56B-4C22-A42D-13AB166B7D8E}" type="slidenum">
              <a:rPr lang="en-US" altLang="en-US"/>
              <a:pPr/>
              <a:t>‹#›</a:t>
            </a:fld>
            <a:endParaRPr lang="en-US" altLang="en-US"/>
          </a:p>
        </p:txBody>
      </p:sp>
    </p:spTree>
    <p:extLst>
      <p:ext uri="{BB962C8B-B14F-4D97-AF65-F5344CB8AC3E}">
        <p14:creationId xmlns:p14="http://schemas.microsoft.com/office/powerpoint/2010/main" val="2492264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2463" y="4572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3163" y="4572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7"/>
          <p:cNvSpPr>
            <a:spLocks noGrp="1" noChangeArrowheads="1"/>
          </p:cNvSpPr>
          <p:nvPr>
            <p:ph type="dt" sz="half" idx="10"/>
          </p:nvPr>
        </p:nvSpPr>
        <p:spPr>
          <a:ln/>
        </p:spPr>
        <p:txBody>
          <a:bodyPr/>
          <a:lstStyle>
            <a:lvl1pPr>
              <a:defRPr/>
            </a:lvl1pPr>
          </a:lstStyle>
          <a:p>
            <a:pPr>
              <a:defRPr/>
            </a:pPr>
            <a:endParaRPr lang="en-US"/>
          </a:p>
        </p:txBody>
      </p:sp>
      <p:sp>
        <p:nvSpPr>
          <p:cNvPr id="5" name="Rectangle 28"/>
          <p:cNvSpPr>
            <a:spLocks noGrp="1" noChangeArrowheads="1"/>
          </p:cNvSpPr>
          <p:nvPr>
            <p:ph type="ftr" sz="quarter" idx="11"/>
          </p:nvPr>
        </p:nvSpPr>
        <p:spPr>
          <a:ln/>
        </p:spPr>
        <p:txBody>
          <a:bodyPr/>
          <a:lstStyle>
            <a:lvl1pPr>
              <a:defRPr/>
            </a:lvl1pPr>
          </a:lstStyle>
          <a:p>
            <a:pPr>
              <a:defRPr/>
            </a:pPr>
            <a:endParaRPr lang="en-US"/>
          </a:p>
        </p:txBody>
      </p:sp>
      <p:sp>
        <p:nvSpPr>
          <p:cNvPr id="6" name="Rectangle 29"/>
          <p:cNvSpPr>
            <a:spLocks noGrp="1" noChangeArrowheads="1"/>
          </p:cNvSpPr>
          <p:nvPr>
            <p:ph type="sldNum" sz="quarter" idx="12"/>
          </p:nvPr>
        </p:nvSpPr>
        <p:spPr>
          <a:ln/>
        </p:spPr>
        <p:txBody>
          <a:bodyPr/>
          <a:lstStyle>
            <a:lvl1pPr>
              <a:defRPr/>
            </a:lvl1pPr>
          </a:lstStyle>
          <a:p>
            <a:fld id="{38171BAB-3EF9-49C9-804A-6FD922BA1005}" type="slidenum">
              <a:rPr lang="en-US" altLang="en-US"/>
              <a:pPr/>
              <a:t>‹#›</a:t>
            </a:fld>
            <a:endParaRPr lang="en-US" altLang="en-US"/>
          </a:p>
        </p:txBody>
      </p:sp>
    </p:spTree>
    <p:extLst>
      <p:ext uri="{BB962C8B-B14F-4D97-AF65-F5344CB8AC3E}">
        <p14:creationId xmlns:p14="http://schemas.microsoft.com/office/powerpoint/2010/main" val="1416782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7"/>
          <p:cNvSpPr>
            <a:spLocks noGrp="1" noChangeArrowheads="1"/>
          </p:cNvSpPr>
          <p:nvPr>
            <p:ph type="dt" sz="half" idx="10"/>
          </p:nvPr>
        </p:nvSpPr>
        <p:spPr>
          <a:ln/>
        </p:spPr>
        <p:txBody>
          <a:bodyPr/>
          <a:lstStyle>
            <a:lvl1pPr>
              <a:defRPr/>
            </a:lvl1pPr>
          </a:lstStyle>
          <a:p>
            <a:pPr>
              <a:defRPr/>
            </a:pPr>
            <a:endParaRPr lang="en-US"/>
          </a:p>
        </p:txBody>
      </p:sp>
      <p:sp>
        <p:nvSpPr>
          <p:cNvPr id="5" name="Rectangle 28"/>
          <p:cNvSpPr>
            <a:spLocks noGrp="1" noChangeArrowheads="1"/>
          </p:cNvSpPr>
          <p:nvPr>
            <p:ph type="ftr" sz="quarter" idx="11"/>
          </p:nvPr>
        </p:nvSpPr>
        <p:spPr>
          <a:ln/>
        </p:spPr>
        <p:txBody>
          <a:bodyPr/>
          <a:lstStyle>
            <a:lvl1pPr>
              <a:defRPr/>
            </a:lvl1pPr>
          </a:lstStyle>
          <a:p>
            <a:pPr>
              <a:defRPr/>
            </a:pPr>
            <a:endParaRPr lang="en-US"/>
          </a:p>
        </p:txBody>
      </p:sp>
      <p:sp>
        <p:nvSpPr>
          <p:cNvPr id="6" name="Rectangle 29"/>
          <p:cNvSpPr>
            <a:spLocks noGrp="1" noChangeArrowheads="1"/>
          </p:cNvSpPr>
          <p:nvPr>
            <p:ph type="sldNum" sz="quarter" idx="12"/>
          </p:nvPr>
        </p:nvSpPr>
        <p:spPr>
          <a:ln/>
        </p:spPr>
        <p:txBody>
          <a:bodyPr/>
          <a:lstStyle>
            <a:lvl1pPr>
              <a:defRPr/>
            </a:lvl1pPr>
          </a:lstStyle>
          <a:p>
            <a:fld id="{FA7DBEAC-B7D2-4247-BDDC-14EB4339123D}" type="slidenum">
              <a:rPr lang="en-US" altLang="en-US"/>
              <a:pPr/>
              <a:t>‹#›</a:t>
            </a:fld>
            <a:endParaRPr lang="en-US" altLang="en-US"/>
          </a:p>
        </p:txBody>
      </p:sp>
    </p:spTree>
    <p:extLst>
      <p:ext uri="{BB962C8B-B14F-4D97-AF65-F5344CB8AC3E}">
        <p14:creationId xmlns:p14="http://schemas.microsoft.com/office/powerpoint/2010/main" val="81920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7"/>
          <p:cNvSpPr>
            <a:spLocks noGrp="1" noChangeArrowheads="1"/>
          </p:cNvSpPr>
          <p:nvPr>
            <p:ph type="dt" sz="half" idx="10"/>
          </p:nvPr>
        </p:nvSpPr>
        <p:spPr>
          <a:ln/>
        </p:spPr>
        <p:txBody>
          <a:bodyPr/>
          <a:lstStyle>
            <a:lvl1pPr>
              <a:defRPr/>
            </a:lvl1pPr>
          </a:lstStyle>
          <a:p>
            <a:pPr>
              <a:defRPr/>
            </a:pPr>
            <a:endParaRPr lang="en-US"/>
          </a:p>
        </p:txBody>
      </p:sp>
      <p:sp>
        <p:nvSpPr>
          <p:cNvPr id="5" name="Rectangle 28"/>
          <p:cNvSpPr>
            <a:spLocks noGrp="1" noChangeArrowheads="1"/>
          </p:cNvSpPr>
          <p:nvPr>
            <p:ph type="ftr" sz="quarter" idx="11"/>
          </p:nvPr>
        </p:nvSpPr>
        <p:spPr>
          <a:ln/>
        </p:spPr>
        <p:txBody>
          <a:bodyPr/>
          <a:lstStyle>
            <a:lvl1pPr>
              <a:defRPr/>
            </a:lvl1pPr>
          </a:lstStyle>
          <a:p>
            <a:pPr>
              <a:defRPr/>
            </a:pPr>
            <a:endParaRPr lang="en-US"/>
          </a:p>
        </p:txBody>
      </p:sp>
      <p:sp>
        <p:nvSpPr>
          <p:cNvPr id="6" name="Rectangle 29"/>
          <p:cNvSpPr>
            <a:spLocks noGrp="1" noChangeArrowheads="1"/>
          </p:cNvSpPr>
          <p:nvPr>
            <p:ph type="sldNum" sz="quarter" idx="12"/>
          </p:nvPr>
        </p:nvSpPr>
        <p:spPr>
          <a:ln/>
        </p:spPr>
        <p:txBody>
          <a:bodyPr/>
          <a:lstStyle>
            <a:lvl1pPr>
              <a:defRPr/>
            </a:lvl1pPr>
          </a:lstStyle>
          <a:p>
            <a:fld id="{FC5C7530-4BB2-43CB-8D53-0D30BD80F902}" type="slidenum">
              <a:rPr lang="en-US" altLang="en-US"/>
              <a:pPr/>
              <a:t>‹#›</a:t>
            </a:fld>
            <a:endParaRPr lang="en-US" altLang="en-US"/>
          </a:p>
        </p:txBody>
      </p:sp>
    </p:spTree>
    <p:extLst>
      <p:ext uri="{BB962C8B-B14F-4D97-AF65-F5344CB8AC3E}">
        <p14:creationId xmlns:p14="http://schemas.microsoft.com/office/powerpoint/2010/main" val="3032487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31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355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7"/>
          <p:cNvSpPr>
            <a:spLocks noGrp="1" noChangeArrowheads="1"/>
          </p:cNvSpPr>
          <p:nvPr>
            <p:ph type="dt" sz="half" idx="10"/>
          </p:nvPr>
        </p:nvSpPr>
        <p:spPr>
          <a:ln/>
        </p:spPr>
        <p:txBody>
          <a:bodyPr/>
          <a:lstStyle>
            <a:lvl1pPr>
              <a:defRPr/>
            </a:lvl1pPr>
          </a:lstStyle>
          <a:p>
            <a:pPr>
              <a:defRPr/>
            </a:pPr>
            <a:endParaRPr lang="en-US"/>
          </a:p>
        </p:txBody>
      </p:sp>
      <p:sp>
        <p:nvSpPr>
          <p:cNvPr id="6" name="Rectangle 28"/>
          <p:cNvSpPr>
            <a:spLocks noGrp="1" noChangeArrowheads="1"/>
          </p:cNvSpPr>
          <p:nvPr>
            <p:ph type="ftr" sz="quarter" idx="11"/>
          </p:nvPr>
        </p:nvSpPr>
        <p:spPr>
          <a:ln/>
        </p:spPr>
        <p:txBody>
          <a:bodyPr/>
          <a:lstStyle>
            <a:lvl1pPr>
              <a:defRPr/>
            </a:lvl1pPr>
          </a:lstStyle>
          <a:p>
            <a:pPr>
              <a:defRPr/>
            </a:pPr>
            <a:endParaRPr lang="en-US"/>
          </a:p>
        </p:txBody>
      </p:sp>
      <p:sp>
        <p:nvSpPr>
          <p:cNvPr id="7" name="Rectangle 29"/>
          <p:cNvSpPr>
            <a:spLocks noGrp="1" noChangeArrowheads="1"/>
          </p:cNvSpPr>
          <p:nvPr>
            <p:ph type="sldNum" sz="quarter" idx="12"/>
          </p:nvPr>
        </p:nvSpPr>
        <p:spPr>
          <a:ln/>
        </p:spPr>
        <p:txBody>
          <a:bodyPr/>
          <a:lstStyle>
            <a:lvl1pPr>
              <a:defRPr/>
            </a:lvl1pPr>
          </a:lstStyle>
          <a:p>
            <a:fld id="{C9427A39-0270-46C3-AD22-3C4DF85DE8E6}" type="slidenum">
              <a:rPr lang="en-US" altLang="en-US"/>
              <a:pPr/>
              <a:t>‹#›</a:t>
            </a:fld>
            <a:endParaRPr lang="en-US" altLang="en-US"/>
          </a:p>
        </p:txBody>
      </p:sp>
    </p:spTree>
    <p:extLst>
      <p:ext uri="{BB962C8B-B14F-4D97-AF65-F5344CB8AC3E}">
        <p14:creationId xmlns:p14="http://schemas.microsoft.com/office/powerpoint/2010/main" val="1045091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7"/>
          <p:cNvSpPr>
            <a:spLocks noGrp="1" noChangeArrowheads="1"/>
          </p:cNvSpPr>
          <p:nvPr>
            <p:ph type="dt" sz="half" idx="10"/>
          </p:nvPr>
        </p:nvSpPr>
        <p:spPr>
          <a:ln/>
        </p:spPr>
        <p:txBody>
          <a:bodyPr/>
          <a:lstStyle>
            <a:lvl1pPr>
              <a:defRPr/>
            </a:lvl1pPr>
          </a:lstStyle>
          <a:p>
            <a:pPr>
              <a:defRPr/>
            </a:pPr>
            <a:endParaRPr lang="en-US"/>
          </a:p>
        </p:txBody>
      </p:sp>
      <p:sp>
        <p:nvSpPr>
          <p:cNvPr id="8" name="Rectangle 28"/>
          <p:cNvSpPr>
            <a:spLocks noGrp="1" noChangeArrowheads="1"/>
          </p:cNvSpPr>
          <p:nvPr>
            <p:ph type="ftr" sz="quarter" idx="11"/>
          </p:nvPr>
        </p:nvSpPr>
        <p:spPr>
          <a:ln/>
        </p:spPr>
        <p:txBody>
          <a:bodyPr/>
          <a:lstStyle>
            <a:lvl1pPr>
              <a:defRPr/>
            </a:lvl1pPr>
          </a:lstStyle>
          <a:p>
            <a:pPr>
              <a:defRPr/>
            </a:pPr>
            <a:endParaRPr lang="en-US"/>
          </a:p>
        </p:txBody>
      </p:sp>
      <p:sp>
        <p:nvSpPr>
          <p:cNvPr id="9" name="Rectangle 29"/>
          <p:cNvSpPr>
            <a:spLocks noGrp="1" noChangeArrowheads="1"/>
          </p:cNvSpPr>
          <p:nvPr>
            <p:ph type="sldNum" sz="quarter" idx="12"/>
          </p:nvPr>
        </p:nvSpPr>
        <p:spPr>
          <a:ln/>
        </p:spPr>
        <p:txBody>
          <a:bodyPr/>
          <a:lstStyle>
            <a:lvl1pPr>
              <a:defRPr/>
            </a:lvl1pPr>
          </a:lstStyle>
          <a:p>
            <a:fld id="{43C78AF6-933E-4E84-8BE5-A56CD7E97F81}" type="slidenum">
              <a:rPr lang="en-US" altLang="en-US"/>
              <a:pPr/>
              <a:t>‹#›</a:t>
            </a:fld>
            <a:endParaRPr lang="en-US" altLang="en-US"/>
          </a:p>
        </p:txBody>
      </p:sp>
    </p:spTree>
    <p:extLst>
      <p:ext uri="{BB962C8B-B14F-4D97-AF65-F5344CB8AC3E}">
        <p14:creationId xmlns:p14="http://schemas.microsoft.com/office/powerpoint/2010/main" val="1990500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7"/>
          <p:cNvSpPr>
            <a:spLocks noGrp="1" noChangeArrowheads="1"/>
          </p:cNvSpPr>
          <p:nvPr>
            <p:ph type="dt" sz="half" idx="10"/>
          </p:nvPr>
        </p:nvSpPr>
        <p:spPr>
          <a:ln/>
        </p:spPr>
        <p:txBody>
          <a:bodyPr/>
          <a:lstStyle>
            <a:lvl1pPr>
              <a:defRPr/>
            </a:lvl1pPr>
          </a:lstStyle>
          <a:p>
            <a:pPr>
              <a:defRPr/>
            </a:pPr>
            <a:endParaRPr lang="en-US"/>
          </a:p>
        </p:txBody>
      </p:sp>
      <p:sp>
        <p:nvSpPr>
          <p:cNvPr id="4" name="Rectangle 28"/>
          <p:cNvSpPr>
            <a:spLocks noGrp="1" noChangeArrowheads="1"/>
          </p:cNvSpPr>
          <p:nvPr>
            <p:ph type="ftr" sz="quarter" idx="11"/>
          </p:nvPr>
        </p:nvSpPr>
        <p:spPr>
          <a:ln/>
        </p:spPr>
        <p:txBody>
          <a:bodyPr/>
          <a:lstStyle>
            <a:lvl1pPr>
              <a:defRPr/>
            </a:lvl1pPr>
          </a:lstStyle>
          <a:p>
            <a:pPr>
              <a:defRPr/>
            </a:pPr>
            <a:endParaRPr lang="en-US"/>
          </a:p>
        </p:txBody>
      </p:sp>
      <p:sp>
        <p:nvSpPr>
          <p:cNvPr id="5" name="Rectangle 29"/>
          <p:cNvSpPr>
            <a:spLocks noGrp="1" noChangeArrowheads="1"/>
          </p:cNvSpPr>
          <p:nvPr>
            <p:ph type="sldNum" sz="quarter" idx="12"/>
          </p:nvPr>
        </p:nvSpPr>
        <p:spPr>
          <a:ln/>
        </p:spPr>
        <p:txBody>
          <a:bodyPr/>
          <a:lstStyle>
            <a:lvl1pPr>
              <a:defRPr/>
            </a:lvl1pPr>
          </a:lstStyle>
          <a:p>
            <a:fld id="{8452E627-1CD9-42AF-8540-C6158AE2F079}" type="slidenum">
              <a:rPr lang="en-US" altLang="en-US"/>
              <a:pPr/>
              <a:t>‹#›</a:t>
            </a:fld>
            <a:endParaRPr lang="en-US" altLang="en-US"/>
          </a:p>
        </p:txBody>
      </p:sp>
    </p:spTree>
    <p:extLst>
      <p:ext uri="{BB962C8B-B14F-4D97-AF65-F5344CB8AC3E}">
        <p14:creationId xmlns:p14="http://schemas.microsoft.com/office/powerpoint/2010/main" val="2496138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7"/>
          <p:cNvSpPr>
            <a:spLocks noGrp="1" noChangeArrowheads="1"/>
          </p:cNvSpPr>
          <p:nvPr>
            <p:ph type="dt" sz="half" idx="10"/>
          </p:nvPr>
        </p:nvSpPr>
        <p:spPr>
          <a:ln/>
        </p:spPr>
        <p:txBody>
          <a:bodyPr/>
          <a:lstStyle>
            <a:lvl1pPr>
              <a:defRPr/>
            </a:lvl1pPr>
          </a:lstStyle>
          <a:p>
            <a:pPr>
              <a:defRPr/>
            </a:pPr>
            <a:endParaRPr lang="en-US"/>
          </a:p>
        </p:txBody>
      </p:sp>
      <p:sp>
        <p:nvSpPr>
          <p:cNvPr id="3" name="Rectangle 28"/>
          <p:cNvSpPr>
            <a:spLocks noGrp="1" noChangeArrowheads="1"/>
          </p:cNvSpPr>
          <p:nvPr>
            <p:ph type="ftr" sz="quarter" idx="11"/>
          </p:nvPr>
        </p:nvSpPr>
        <p:spPr>
          <a:ln/>
        </p:spPr>
        <p:txBody>
          <a:bodyPr/>
          <a:lstStyle>
            <a:lvl1pPr>
              <a:defRPr/>
            </a:lvl1pPr>
          </a:lstStyle>
          <a:p>
            <a:pPr>
              <a:defRPr/>
            </a:pPr>
            <a:endParaRPr lang="en-US"/>
          </a:p>
        </p:txBody>
      </p:sp>
      <p:sp>
        <p:nvSpPr>
          <p:cNvPr id="4" name="Rectangle 29"/>
          <p:cNvSpPr>
            <a:spLocks noGrp="1" noChangeArrowheads="1"/>
          </p:cNvSpPr>
          <p:nvPr>
            <p:ph type="sldNum" sz="quarter" idx="12"/>
          </p:nvPr>
        </p:nvSpPr>
        <p:spPr>
          <a:ln/>
        </p:spPr>
        <p:txBody>
          <a:bodyPr/>
          <a:lstStyle>
            <a:lvl1pPr>
              <a:defRPr/>
            </a:lvl1pPr>
          </a:lstStyle>
          <a:p>
            <a:fld id="{2EA18D4B-BB4A-4905-8E8C-799E3FD6C310}" type="slidenum">
              <a:rPr lang="en-US" altLang="en-US"/>
              <a:pPr/>
              <a:t>‹#›</a:t>
            </a:fld>
            <a:endParaRPr lang="en-US" altLang="en-US"/>
          </a:p>
        </p:txBody>
      </p:sp>
    </p:spTree>
    <p:extLst>
      <p:ext uri="{BB962C8B-B14F-4D97-AF65-F5344CB8AC3E}">
        <p14:creationId xmlns:p14="http://schemas.microsoft.com/office/powerpoint/2010/main" val="1247139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7"/>
          <p:cNvSpPr>
            <a:spLocks noGrp="1" noChangeArrowheads="1"/>
          </p:cNvSpPr>
          <p:nvPr>
            <p:ph type="dt" sz="half" idx="10"/>
          </p:nvPr>
        </p:nvSpPr>
        <p:spPr>
          <a:ln/>
        </p:spPr>
        <p:txBody>
          <a:bodyPr/>
          <a:lstStyle>
            <a:lvl1pPr>
              <a:defRPr/>
            </a:lvl1pPr>
          </a:lstStyle>
          <a:p>
            <a:pPr>
              <a:defRPr/>
            </a:pPr>
            <a:endParaRPr lang="en-US"/>
          </a:p>
        </p:txBody>
      </p:sp>
      <p:sp>
        <p:nvSpPr>
          <p:cNvPr id="6" name="Rectangle 28"/>
          <p:cNvSpPr>
            <a:spLocks noGrp="1" noChangeArrowheads="1"/>
          </p:cNvSpPr>
          <p:nvPr>
            <p:ph type="ftr" sz="quarter" idx="11"/>
          </p:nvPr>
        </p:nvSpPr>
        <p:spPr>
          <a:ln/>
        </p:spPr>
        <p:txBody>
          <a:bodyPr/>
          <a:lstStyle>
            <a:lvl1pPr>
              <a:defRPr/>
            </a:lvl1pPr>
          </a:lstStyle>
          <a:p>
            <a:pPr>
              <a:defRPr/>
            </a:pPr>
            <a:endParaRPr lang="en-US"/>
          </a:p>
        </p:txBody>
      </p:sp>
      <p:sp>
        <p:nvSpPr>
          <p:cNvPr id="7" name="Rectangle 29"/>
          <p:cNvSpPr>
            <a:spLocks noGrp="1" noChangeArrowheads="1"/>
          </p:cNvSpPr>
          <p:nvPr>
            <p:ph type="sldNum" sz="quarter" idx="12"/>
          </p:nvPr>
        </p:nvSpPr>
        <p:spPr>
          <a:ln/>
        </p:spPr>
        <p:txBody>
          <a:bodyPr/>
          <a:lstStyle>
            <a:lvl1pPr>
              <a:defRPr/>
            </a:lvl1pPr>
          </a:lstStyle>
          <a:p>
            <a:fld id="{AB753ED5-8E18-4C80-A2D9-0A1739B8C772}" type="slidenum">
              <a:rPr lang="en-US" altLang="en-US"/>
              <a:pPr/>
              <a:t>‹#›</a:t>
            </a:fld>
            <a:endParaRPr lang="en-US" altLang="en-US"/>
          </a:p>
        </p:txBody>
      </p:sp>
    </p:spTree>
    <p:extLst>
      <p:ext uri="{BB962C8B-B14F-4D97-AF65-F5344CB8AC3E}">
        <p14:creationId xmlns:p14="http://schemas.microsoft.com/office/powerpoint/2010/main" val="2313221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7"/>
          <p:cNvSpPr>
            <a:spLocks noGrp="1" noChangeArrowheads="1"/>
          </p:cNvSpPr>
          <p:nvPr>
            <p:ph type="dt" sz="half" idx="10"/>
          </p:nvPr>
        </p:nvSpPr>
        <p:spPr>
          <a:ln/>
        </p:spPr>
        <p:txBody>
          <a:bodyPr/>
          <a:lstStyle>
            <a:lvl1pPr>
              <a:defRPr/>
            </a:lvl1pPr>
          </a:lstStyle>
          <a:p>
            <a:pPr>
              <a:defRPr/>
            </a:pPr>
            <a:endParaRPr lang="en-US"/>
          </a:p>
        </p:txBody>
      </p:sp>
      <p:sp>
        <p:nvSpPr>
          <p:cNvPr id="6" name="Rectangle 28"/>
          <p:cNvSpPr>
            <a:spLocks noGrp="1" noChangeArrowheads="1"/>
          </p:cNvSpPr>
          <p:nvPr>
            <p:ph type="ftr" sz="quarter" idx="11"/>
          </p:nvPr>
        </p:nvSpPr>
        <p:spPr>
          <a:ln/>
        </p:spPr>
        <p:txBody>
          <a:bodyPr/>
          <a:lstStyle>
            <a:lvl1pPr>
              <a:defRPr/>
            </a:lvl1pPr>
          </a:lstStyle>
          <a:p>
            <a:pPr>
              <a:defRPr/>
            </a:pPr>
            <a:endParaRPr lang="en-US"/>
          </a:p>
        </p:txBody>
      </p:sp>
      <p:sp>
        <p:nvSpPr>
          <p:cNvPr id="7" name="Rectangle 29"/>
          <p:cNvSpPr>
            <a:spLocks noGrp="1" noChangeArrowheads="1"/>
          </p:cNvSpPr>
          <p:nvPr>
            <p:ph type="sldNum" sz="quarter" idx="12"/>
          </p:nvPr>
        </p:nvSpPr>
        <p:spPr>
          <a:ln/>
        </p:spPr>
        <p:txBody>
          <a:bodyPr/>
          <a:lstStyle>
            <a:lvl1pPr>
              <a:defRPr/>
            </a:lvl1pPr>
          </a:lstStyle>
          <a:p>
            <a:fld id="{AB4BA917-12BF-4C36-B3BF-3F4A92A2472B}" type="slidenum">
              <a:rPr lang="en-US" altLang="en-US"/>
              <a:pPr/>
              <a:t>‹#›</a:t>
            </a:fld>
            <a:endParaRPr lang="en-US" altLang="en-US"/>
          </a:p>
        </p:txBody>
      </p:sp>
    </p:spTree>
    <p:extLst>
      <p:ext uri="{BB962C8B-B14F-4D97-AF65-F5344CB8AC3E}">
        <p14:creationId xmlns:p14="http://schemas.microsoft.com/office/powerpoint/2010/main" val="550039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5"/>
          <p:cNvSpPr>
            <a:spLocks noGrp="1" noChangeArrowheads="1"/>
          </p:cNvSpPr>
          <p:nvPr>
            <p:ph type="title"/>
          </p:nvPr>
        </p:nvSpPr>
        <p:spPr bwMode="auto">
          <a:xfrm>
            <a:off x="1173163" y="4572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26"/>
          <p:cNvSpPr>
            <a:spLocks noGrp="1" noChangeArrowheads="1"/>
          </p:cNvSpPr>
          <p:nvPr>
            <p:ph type="body" idx="1"/>
          </p:nvPr>
        </p:nvSpPr>
        <p:spPr bwMode="auto">
          <a:xfrm>
            <a:off x="1173163"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99" name="Rectangle 27"/>
          <p:cNvSpPr>
            <a:spLocks noGrp="1" noChangeArrowheads="1"/>
          </p:cNvSpPr>
          <p:nvPr>
            <p:ph type="dt" sz="half" idx="2"/>
          </p:nvPr>
        </p:nvSpPr>
        <p:spPr bwMode="auto">
          <a:xfrm>
            <a:off x="1173163" y="6265863"/>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50000"/>
              </a:spcBef>
              <a:defRPr sz="1400" b="0" u="none" smtClean="0">
                <a:latin typeface="Arial" charset="0"/>
              </a:defRPr>
            </a:lvl1pPr>
          </a:lstStyle>
          <a:p>
            <a:pPr>
              <a:defRPr/>
            </a:pPr>
            <a:endParaRPr lang="en-US"/>
          </a:p>
        </p:txBody>
      </p:sp>
      <p:sp>
        <p:nvSpPr>
          <p:cNvPr id="3100" name="Rectangle 28"/>
          <p:cNvSpPr>
            <a:spLocks noGrp="1" noChangeArrowheads="1"/>
          </p:cNvSpPr>
          <p:nvPr>
            <p:ph type="ftr" sz="quarter" idx="3"/>
          </p:nvPr>
        </p:nvSpPr>
        <p:spPr bwMode="auto">
          <a:xfrm>
            <a:off x="35814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spcBef>
                <a:spcPct val="50000"/>
              </a:spcBef>
              <a:defRPr sz="1400" b="0" u="none" smtClean="0">
                <a:latin typeface="Arial" charset="0"/>
              </a:defRPr>
            </a:lvl1pPr>
          </a:lstStyle>
          <a:p>
            <a:pPr>
              <a:defRPr/>
            </a:pPr>
            <a:endParaRPr lang="en-US"/>
          </a:p>
        </p:txBody>
      </p:sp>
      <p:sp>
        <p:nvSpPr>
          <p:cNvPr id="3101" name="Rectangle 29"/>
          <p:cNvSpPr>
            <a:spLocks noGrp="1" noChangeArrowheads="1"/>
          </p:cNvSpPr>
          <p:nvPr>
            <p:ph type="sldNum" sz="quarter" idx="4"/>
          </p:nvPr>
        </p:nvSpPr>
        <p:spPr bwMode="auto">
          <a:xfrm>
            <a:off x="70104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50000"/>
              </a:spcBef>
              <a:defRPr sz="1400" b="0" u="none"/>
            </a:lvl1pPr>
          </a:lstStyle>
          <a:p>
            <a:fld id="{45DBC44A-C0CE-4866-BF80-60868DEA82C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8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6.emf"/><Relationship Id="rId4" Type="http://schemas.openxmlformats.org/officeDocument/2006/relationships/oleObject" Target="../embeddings/oleObject3.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8.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hyperlink" Target="http://www.ipcc.ch/"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ipcc.ch/pub/un/syreng/spm.pdf" TargetMode="External"/><Relationship Id="rId2" Type="http://schemas.openxmlformats.org/officeDocument/2006/relationships/hyperlink" Target="http://www.usgcrp.go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ChangeArrowheads="1"/>
          </p:cNvSpPr>
          <p:nvPr/>
        </p:nvSpPr>
        <p:spPr bwMode="auto">
          <a:xfrm>
            <a:off x="338138" y="285750"/>
            <a:ext cx="8486775" cy="5649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0" hangingPunct="0">
              <a:lnSpc>
                <a:spcPct val="130000"/>
              </a:lnSpc>
              <a:tabLst>
                <a:tab pos="1143000" algn="l"/>
              </a:tabLst>
              <a:defRPr/>
            </a:pPr>
            <a:r>
              <a:rPr lang="en-US" sz="2600" u="none" dirty="0">
                <a:solidFill>
                  <a:srgbClr val="FF0000"/>
                </a:solidFill>
                <a:effectLst>
                  <a:outerShdw blurRad="38100" dist="38100" dir="2700000" algn="tl">
                    <a:srgbClr val="C0C0C0"/>
                  </a:outerShdw>
                </a:effectLst>
                <a:latin typeface="Arial" charset="0"/>
                <a:cs typeface="Arial" charset="0"/>
              </a:rPr>
              <a:t>Co-Effects of CC and GHG Mitigation Policies</a:t>
            </a:r>
          </a:p>
          <a:p>
            <a:pPr algn="ctr" eaLnBrk="0" hangingPunct="0">
              <a:lnSpc>
                <a:spcPct val="130000"/>
              </a:lnSpc>
              <a:tabLst>
                <a:tab pos="1143000" algn="l"/>
              </a:tabLst>
              <a:defRPr/>
            </a:pPr>
            <a:endParaRPr lang="en-US" sz="2800" u="none" dirty="0">
              <a:solidFill>
                <a:srgbClr val="3333FF"/>
              </a:solidFill>
              <a:effectLst>
                <a:outerShdw blurRad="38100" dist="38100" dir="2700000" algn="tl">
                  <a:srgbClr val="C0C0C0"/>
                </a:outerShdw>
              </a:effectLst>
              <a:latin typeface="Arial" charset="0"/>
              <a:cs typeface="Times New Roman" pitchFamily="18" charset="0"/>
            </a:endParaRPr>
          </a:p>
          <a:p>
            <a:pPr algn="ctr" eaLnBrk="0" hangingPunct="0">
              <a:lnSpc>
                <a:spcPct val="130000"/>
              </a:lnSpc>
              <a:tabLst>
                <a:tab pos="1143000" algn="l"/>
              </a:tabLst>
              <a:defRPr/>
            </a:pPr>
            <a:endParaRPr lang="en-US" sz="2800" u="none" dirty="0">
              <a:solidFill>
                <a:srgbClr val="3333FF"/>
              </a:solidFill>
              <a:effectLst>
                <a:outerShdw blurRad="38100" dist="38100" dir="2700000" algn="tl">
                  <a:srgbClr val="C0C0C0"/>
                </a:outerShdw>
              </a:effectLst>
              <a:latin typeface="Arial" charset="0"/>
              <a:cs typeface="Times New Roman" pitchFamily="18" charset="0"/>
            </a:endParaRPr>
          </a:p>
          <a:p>
            <a:pPr algn="ctr" eaLnBrk="0" hangingPunct="0">
              <a:lnSpc>
                <a:spcPct val="130000"/>
              </a:lnSpc>
              <a:tabLst>
                <a:tab pos="1143000" algn="l"/>
              </a:tabLst>
              <a:defRPr/>
            </a:pPr>
            <a:endParaRPr lang="en-US" sz="2600" u="none" dirty="0">
              <a:solidFill>
                <a:srgbClr val="3333CC"/>
              </a:solidFill>
              <a:effectLst>
                <a:outerShdw blurRad="38100" dist="38100" dir="2700000" algn="tl">
                  <a:srgbClr val="C0C0C0"/>
                </a:outerShdw>
              </a:effectLst>
              <a:latin typeface="Arial" charset="0"/>
              <a:cs typeface="Arial" charset="0"/>
            </a:endParaRPr>
          </a:p>
        </p:txBody>
      </p:sp>
      <p:sp>
        <p:nvSpPr>
          <p:cNvPr id="3075" name="Rectangle 7"/>
          <p:cNvSpPr txBox="1">
            <a:spLocks noChangeArrowheads="1"/>
          </p:cNvSpPr>
          <p:nvPr/>
        </p:nvSpPr>
        <p:spPr bwMode="auto">
          <a:xfrm>
            <a:off x="690563" y="1795463"/>
            <a:ext cx="7721600" cy="153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eaLnBrk="1" hangingPunct="1">
              <a:spcBef>
                <a:spcPct val="20000"/>
              </a:spcBef>
              <a:buClr>
                <a:schemeClr val="accent1"/>
              </a:buClr>
              <a:buSzPct val="80000"/>
              <a:buFont typeface="Wingdings" panose="05000000000000000000" pitchFamily="2" charset="2"/>
              <a:buNone/>
            </a:pPr>
            <a:r>
              <a:rPr kumimoji="1" lang="en-US" altLang="en-US" sz="2800">
                <a:solidFill>
                  <a:schemeClr val="accent2"/>
                </a:solidFill>
                <a:cs typeface="Times New Roman" panose="02020603050405020304" pitchFamily="18" charset="0"/>
              </a:rPr>
              <a:t>Bruce McCarl</a:t>
            </a:r>
          </a:p>
          <a:p>
            <a:pPr algn="ctr" eaLnBrk="1" hangingPunct="1">
              <a:spcBef>
                <a:spcPct val="20000"/>
              </a:spcBef>
              <a:buClr>
                <a:schemeClr val="accent1"/>
              </a:buClr>
              <a:buSzPct val="80000"/>
              <a:buFont typeface="Wingdings" panose="05000000000000000000" pitchFamily="2" charset="2"/>
              <a:buNone/>
            </a:pPr>
            <a:r>
              <a:rPr kumimoji="1" lang="en-US" altLang="en-US" sz="2800">
                <a:solidFill>
                  <a:schemeClr val="accent2"/>
                </a:solidFill>
                <a:cs typeface="Times New Roman" panose="02020603050405020304" pitchFamily="18" charset="0"/>
              </a:rPr>
              <a:t>Distinguished and Regents Professor of Agricultural Economics </a:t>
            </a:r>
          </a:p>
          <a:p>
            <a:pPr algn="ctr" eaLnBrk="1" hangingPunct="1">
              <a:spcBef>
                <a:spcPct val="20000"/>
              </a:spcBef>
              <a:buClr>
                <a:schemeClr val="accent1"/>
              </a:buClr>
              <a:buSzPct val="80000"/>
              <a:buFont typeface="Wingdings" panose="05000000000000000000" pitchFamily="2" charset="2"/>
              <a:buNone/>
            </a:pPr>
            <a:r>
              <a:rPr kumimoji="1" lang="en-US" altLang="en-US" sz="2800">
                <a:solidFill>
                  <a:schemeClr val="accent2"/>
                </a:solidFill>
                <a:cs typeface="Times New Roman" panose="02020603050405020304" pitchFamily="18" charset="0"/>
              </a:rPr>
              <a:t>Texas A&amp;M University</a:t>
            </a:r>
          </a:p>
        </p:txBody>
      </p:sp>
      <p:sp>
        <p:nvSpPr>
          <p:cNvPr id="3076" name="Rectangle 8"/>
          <p:cNvSpPr>
            <a:spLocks noChangeArrowheads="1"/>
          </p:cNvSpPr>
          <p:nvPr/>
        </p:nvSpPr>
        <p:spPr bwMode="auto">
          <a:xfrm>
            <a:off x="793750" y="4179888"/>
            <a:ext cx="7515225" cy="150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endParaRPr kumimoji="1" lang="en-US" altLang="en-US" sz="1200">
              <a:solidFill>
                <a:schemeClr val="bg2"/>
              </a:solidFill>
              <a:cs typeface="Times New Roman" panose="02020603050405020304" pitchFamily="18" charset="0"/>
            </a:endParaRPr>
          </a:p>
          <a:p>
            <a:pPr algn="ctr"/>
            <a:r>
              <a:rPr lang="en-US" altLang="en-US" sz="2000"/>
              <a:t>Presented at</a:t>
            </a:r>
          </a:p>
          <a:p>
            <a:pPr algn="ctr"/>
            <a:r>
              <a:rPr lang="en-US" altLang="en-US" sz="2000">
                <a:cs typeface="Times New Roman" panose="02020603050405020304" pitchFamily="18" charset="0"/>
              </a:rPr>
              <a:t>Climate Change Segment of Advanced Resources Class</a:t>
            </a:r>
          </a:p>
          <a:p>
            <a:pPr algn="ctr"/>
            <a:r>
              <a:rPr lang="en-US" altLang="en-US" sz="2000">
                <a:cs typeface="Times New Roman" panose="02020603050405020304" pitchFamily="18" charset="0"/>
              </a:rPr>
              <a:t>College Station, </a:t>
            </a:r>
          </a:p>
          <a:p>
            <a:pPr algn="ctr"/>
            <a:r>
              <a:rPr lang="en-US" altLang="en-US" sz="2000">
                <a:cs typeface="Times New Roman" panose="02020603050405020304" pitchFamily="18" charset="0"/>
              </a:rPr>
              <a:t>Feb 2011</a:t>
            </a:r>
            <a:endParaRPr kumimoji="1" lang="en-US" altLang="en-US" sz="200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Line 2"/>
          <p:cNvSpPr>
            <a:spLocks noChangeShapeType="1"/>
          </p:cNvSpPr>
          <p:nvPr/>
        </p:nvSpPr>
        <p:spPr bwMode="auto">
          <a:xfrm>
            <a:off x="422275" y="549275"/>
            <a:ext cx="8274050" cy="0"/>
          </a:xfrm>
          <a:prstGeom prst="line">
            <a:avLst/>
          </a:prstGeom>
          <a:noFill/>
          <a:ln w="381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5971" name="Text Box 3"/>
          <p:cNvSpPr txBox="1">
            <a:spLocks noChangeArrowheads="1"/>
          </p:cNvSpPr>
          <p:nvPr/>
        </p:nvSpPr>
        <p:spPr bwMode="auto">
          <a:xfrm>
            <a:off x="571500" y="101600"/>
            <a:ext cx="31242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200" u="none">
                <a:solidFill>
                  <a:srgbClr val="FF0000"/>
                </a:solidFill>
                <a:effectLst>
                  <a:outerShdw blurRad="38100" dist="38100" dir="2700000" algn="tl">
                    <a:srgbClr val="C0C0C0"/>
                  </a:outerShdw>
                </a:effectLst>
                <a:latin typeface="Arial" charset="0"/>
              </a:rPr>
              <a:t>Do Co-Effects Matter?</a:t>
            </a:r>
          </a:p>
        </p:txBody>
      </p:sp>
      <p:sp>
        <p:nvSpPr>
          <p:cNvPr id="12292" name="Rectangle 4"/>
          <p:cNvSpPr>
            <a:spLocks noChangeArrowheads="1"/>
          </p:cNvSpPr>
          <p:nvPr/>
        </p:nvSpPr>
        <p:spPr bwMode="auto">
          <a:xfrm>
            <a:off x="395288" y="660400"/>
            <a:ext cx="8389937" cy="577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735013" eaLnBrk="0" hangingPunct="0">
              <a:tabLst>
                <a:tab pos="735013" algn="l"/>
              </a:tabLst>
              <a:defRPr b="1" u="sng">
                <a:solidFill>
                  <a:schemeClr val="tx1"/>
                </a:solidFill>
                <a:latin typeface="Arial" panose="020B0604020202020204" pitchFamily="34" charset="0"/>
              </a:defRPr>
            </a:lvl1pPr>
            <a:lvl2pPr marL="635000" indent="-455613" defTabSz="735013" eaLnBrk="0" hangingPunct="0">
              <a:tabLst>
                <a:tab pos="735013" algn="l"/>
              </a:tabLst>
              <a:defRPr b="1" u="sng">
                <a:solidFill>
                  <a:schemeClr val="tx1"/>
                </a:solidFill>
                <a:latin typeface="Arial" panose="020B0604020202020204" pitchFamily="34" charset="0"/>
              </a:defRPr>
            </a:lvl2pPr>
            <a:lvl3pPr marL="1143000" indent="-228600" defTabSz="735013" eaLnBrk="0" hangingPunct="0">
              <a:tabLst>
                <a:tab pos="735013" algn="l"/>
              </a:tabLst>
              <a:defRPr b="1" u="sng">
                <a:solidFill>
                  <a:schemeClr val="tx1"/>
                </a:solidFill>
                <a:latin typeface="Arial" panose="020B0604020202020204" pitchFamily="34" charset="0"/>
              </a:defRPr>
            </a:lvl3pPr>
            <a:lvl4pPr marL="1600200" indent="-228600" defTabSz="735013" eaLnBrk="0" hangingPunct="0">
              <a:tabLst>
                <a:tab pos="735013" algn="l"/>
              </a:tabLst>
              <a:defRPr b="1" u="sng">
                <a:solidFill>
                  <a:schemeClr val="tx1"/>
                </a:solidFill>
                <a:latin typeface="Arial" panose="020B0604020202020204" pitchFamily="34" charset="0"/>
              </a:defRPr>
            </a:lvl4pPr>
            <a:lvl5pPr marL="2057400" indent="-228600" defTabSz="735013" eaLnBrk="0" hangingPunct="0">
              <a:tabLst>
                <a:tab pos="735013" algn="l"/>
              </a:tabLst>
              <a:defRPr b="1" u="sng">
                <a:solidFill>
                  <a:schemeClr val="tx1"/>
                </a:solidFill>
                <a:latin typeface="Arial" panose="020B0604020202020204" pitchFamily="34" charset="0"/>
              </a:defRPr>
            </a:lvl5pPr>
            <a:lvl6pPr marL="2514600" indent="-228600" defTabSz="735013" eaLnBrk="0" fontAlgn="base" hangingPunct="0">
              <a:spcBef>
                <a:spcPct val="0"/>
              </a:spcBef>
              <a:spcAft>
                <a:spcPct val="0"/>
              </a:spcAft>
              <a:tabLst>
                <a:tab pos="735013" algn="l"/>
              </a:tabLst>
              <a:defRPr b="1" u="sng">
                <a:solidFill>
                  <a:schemeClr val="tx1"/>
                </a:solidFill>
                <a:latin typeface="Arial" panose="020B0604020202020204" pitchFamily="34" charset="0"/>
              </a:defRPr>
            </a:lvl6pPr>
            <a:lvl7pPr marL="2971800" indent="-228600" defTabSz="735013" eaLnBrk="0" fontAlgn="base" hangingPunct="0">
              <a:spcBef>
                <a:spcPct val="0"/>
              </a:spcBef>
              <a:spcAft>
                <a:spcPct val="0"/>
              </a:spcAft>
              <a:tabLst>
                <a:tab pos="735013" algn="l"/>
              </a:tabLst>
              <a:defRPr b="1" u="sng">
                <a:solidFill>
                  <a:schemeClr val="tx1"/>
                </a:solidFill>
                <a:latin typeface="Arial" panose="020B0604020202020204" pitchFamily="34" charset="0"/>
              </a:defRPr>
            </a:lvl7pPr>
            <a:lvl8pPr marL="3429000" indent="-228600" defTabSz="735013" eaLnBrk="0" fontAlgn="base" hangingPunct="0">
              <a:spcBef>
                <a:spcPct val="0"/>
              </a:spcBef>
              <a:spcAft>
                <a:spcPct val="0"/>
              </a:spcAft>
              <a:tabLst>
                <a:tab pos="735013" algn="l"/>
              </a:tabLst>
              <a:defRPr b="1" u="sng">
                <a:solidFill>
                  <a:schemeClr val="tx1"/>
                </a:solidFill>
                <a:latin typeface="Arial" panose="020B0604020202020204" pitchFamily="34" charset="0"/>
              </a:defRPr>
            </a:lvl8pPr>
            <a:lvl9pPr marL="3886200" indent="-228600" defTabSz="735013" eaLnBrk="0" fontAlgn="base" hangingPunct="0">
              <a:spcBef>
                <a:spcPct val="0"/>
              </a:spcBef>
              <a:spcAft>
                <a:spcPct val="0"/>
              </a:spcAft>
              <a:tabLst>
                <a:tab pos="735013" algn="l"/>
              </a:tabLst>
              <a:defRPr b="1" u="sng">
                <a:solidFill>
                  <a:schemeClr val="tx1"/>
                </a:solidFill>
                <a:latin typeface="Arial" panose="020B0604020202020204" pitchFamily="34" charset="0"/>
              </a:defRPr>
            </a:lvl9pPr>
          </a:lstStyle>
          <a:p>
            <a:pPr lvl="1" eaLnBrk="1" hangingPunct="1">
              <a:lnSpc>
                <a:spcPct val="150000"/>
              </a:lnSpc>
              <a:spcBef>
                <a:spcPct val="50000"/>
              </a:spcBef>
              <a:buClr>
                <a:srgbClr val="FF3300"/>
              </a:buClr>
              <a:buSzPct val="85000"/>
              <a:buFont typeface="Wingdings" panose="05000000000000000000" pitchFamily="2" charset="2"/>
              <a:buChar char="q"/>
            </a:pPr>
            <a:r>
              <a:rPr lang="en-US" altLang="en-US" u="none">
                <a:cs typeface="Times New Roman" panose="02020603050405020304" pitchFamily="18" charset="0"/>
              </a:rPr>
              <a:t>Inclusion of CO-Effects will affect overall mitigation assessment.</a:t>
            </a:r>
          </a:p>
          <a:p>
            <a:pPr eaLnBrk="1" hangingPunct="1"/>
            <a:endParaRPr lang="en-US" altLang="en-US" u="none"/>
          </a:p>
          <a:p>
            <a:pPr eaLnBrk="1" hangingPunct="1"/>
            <a:r>
              <a:rPr lang="en-US" altLang="en-US" u="none"/>
              <a:t>The social optimal output is at the quantity where</a:t>
            </a:r>
          </a:p>
          <a:p>
            <a:pPr eaLnBrk="1" hangingPunct="1"/>
            <a:endParaRPr lang="en-US" altLang="en-US" u="none">
              <a:cs typeface="Times New Roman" panose="02020603050405020304" pitchFamily="18" charset="0"/>
            </a:endParaRPr>
          </a:p>
          <a:p>
            <a:pPr eaLnBrk="1" hangingPunct="1"/>
            <a:r>
              <a:rPr lang="en-US" altLang="en-US" u="none">
                <a:cs typeface="Times New Roman" panose="02020603050405020304" pitchFamily="18" charset="0"/>
              </a:rPr>
              <a:t>SOCIAL BENEFITS	=   SOCIAL COSTS</a:t>
            </a:r>
          </a:p>
          <a:p>
            <a:pPr eaLnBrk="1" hangingPunct="1"/>
            <a:r>
              <a:rPr lang="en-US" altLang="en-US" u="none">
                <a:cs typeface="Times New Roman" panose="02020603050405020304" pitchFamily="18" charset="0"/>
              </a:rPr>
              <a:t>SOCIAL COSTS  	=  PRIVATE COST  -  </a:t>
            </a:r>
            <a:r>
              <a:rPr lang="en-US" altLang="en-US" u="none">
                <a:solidFill>
                  <a:srgbClr val="3333CC"/>
                </a:solidFill>
                <a:cs typeface="Times New Roman" panose="02020603050405020304" pitchFamily="18" charset="0"/>
              </a:rPr>
              <a:t>EXTERNALITY BENEFITS/COSTS</a:t>
            </a:r>
          </a:p>
          <a:p>
            <a:pPr eaLnBrk="1" hangingPunct="1"/>
            <a:endParaRPr lang="en-US" altLang="en-US" u="none"/>
          </a:p>
          <a:p>
            <a:pPr eaLnBrk="1" hangingPunct="1"/>
            <a:r>
              <a:rPr lang="en-US" altLang="en-US" u="none">
                <a:solidFill>
                  <a:srgbClr val="FF0000"/>
                </a:solidFill>
              </a:rPr>
              <a:t>Problem: how to get the accurate measures of these externalities?</a:t>
            </a:r>
            <a:r>
              <a:rPr lang="en-US" altLang="en-US" u="none"/>
              <a:t> </a:t>
            </a:r>
          </a:p>
          <a:p>
            <a:pPr eaLnBrk="1" hangingPunct="1">
              <a:lnSpc>
                <a:spcPct val="50000"/>
              </a:lnSpc>
            </a:pPr>
            <a:endParaRPr lang="en-US" altLang="en-US" u="none"/>
          </a:p>
          <a:p>
            <a:pPr eaLnBrk="1" hangingPunct="1"/>
            <a:r>
              <a:rPr lang="en-US" altLang="en-US" u="none"/>
              <a:t>These externalities can over- or underestimate social welfare gain under different mitigation policies.</a:t>
            </a:r>
          </a:p>
          <a:p>
            <a:pPr eaLnBrk="1" hangingPunct="1">
              <a:lnSpc>
                <a:spcPct val="130000"/>
              </a:lnSpc>
            </a:pPr>
            <a:endParaRPr lang="en-US" altLang="en-US" u="none">
              <a:cs typeface="Times New Roman" panose="02020603050405020304" pitchFamily="18" charset="0"/>
            </a:endParaRPr>
          </a:p>
          <a:p>
            <a:pPr eaLnBrk="1" hangingPunct="1">
              <a:lnSpc>
                <a:spcPct val="130000"/>
              </a:lnSpc>
            </a:pPr>
            <a:r>
              <a:rPr lang="en-US" altLang="en-US" u="none">
                <a:cs typeface="Times New Roman" panose="02020603050405020304" pitchFamily="18" charset="0"/>
              </a:rPr>
              <a:t>Suppose that the social costs  for 2 mitigation policies is such that</a:t>
            </a:r>
          </a:p>
          <a:p>
            <a:pPr eaLnBrk="1" hangingPunct="1">
              <a:lnSpc>
                <a:spcPct val="130000"/>
              </a:lnSpc>
            </a:pPr>
            <a:r>
              <a:rPr lang="en-US" altLang="en-US" u="none">
                <a:cs typeface="Times New Roman" panose="02020603050405020304" pitchFamily="18" charset="0"/>
              </a:rPr>
              <a:t>	</a:t>
            </a:r>
            <a:r>
              <a:rPr lang="en-US" altLang="en-US" u="none">
                <a:solidFill>
                  <a:srgbClr val="FF0000"/>
                </a:solidFill>
                <a:cs typeface="Times New Roman" panose="02020603050405020304" pitchFamily="18" charset="0"/>
              </a:rPr>
              <a:t>SC1  &gt; SC2</a:t>
            </a:r>
            <a:r>
              <a:rPr lang="en-US" altLang="en-US" u="none">
                <a:cs typeface="Times New Roman" panose="02020603050405020304" pitchFamily="18" charset="0"/>
              </a:rPr>
              <a:t> 	so society favors mitigation 2</a:t>
            </a:r>
          </a:p>
          <a:p>
            <a:pPr eaLnBrk="1" hangingPunct="1">
              <a:lnSpc>
                <a:spcPct val="130000"/>
              </a:lnSpc>
            </a:pPr>
            <a:r>
              <a:rPr lang="en-US" altLang="en-US" u="none">
                <a:cs typeface="Times New Roman" panose="02020603050405020304" pitchFamily="18" charset="0"/>
              </a:rPr>
              <a:t>But the order of the private costs is reversed</a:t>
            </a:r>
          </a:p>
          <a:p>
            <a:pPr eaLnBrk="1" hangingPunct="1">
              <a:lnSpc>
                <a:spcPct val="130000"/>
              </a:lnSpc>
            </a:pPr>
            <a:r>
              <a:rPr lang="en-US" altLang="en-US" u="none">
                <a:cs typeface="Times New Roman" panose="02020603050405020304" pitchFamily="18" charset="0"/>
              </a:rPr>
              <a:t>	</a:t>
            </a:r>
            <a:r>
              <a:rPr lang="en-US" altLang="en-US" u="none">
                <a:solidFill>
                  <a:srgbClr val="FF0000"/>
                </a:solidFill>
                <a:cs typeface="Times New Roman" panose="02020603050405020304" pitchFamily="18" charset="0"/>
              </a:rPr>
              <a:t>PC2  &gt;  PC1</a:t>
            </a:r>
            <a:r>
              <a:rPr lang="en-US" altLang="en-US" u="none">
                <a:cs typeface="Times New Roman" panose="02020603050405020304" pitchFamily="18" charset="0"/>
              </a:rPr>
              <a:t>	so private groups prefer mitigation 1</a:t>
            </a:r>
          </a:p>
          <a:p>
            <a:pPr eaLnBrk="1" hangingPunct="1">
              <a:lnSpc>
                <a:spcPct val="130000"/>
              </a:lnSpc>
            </a:pPr>
            <a:r>
              <a:rPr lang="en-US" altLang="en-US" u="none">
                <a:solidFill>
                  <a:srgbClr val="FF0000"/>
                </a:solidFill>
                <a:cs typeface="Times New Roman" panose="02020603050405020304" pitchFamily="18" charset="0"/>
              </a:rPr>
              <a:t>Numerical Example:</a:t>
            </a:r>
          </a:p>
          <a:p>
            <a:pPr eaLnBrk="1" hangingPunct="1">
              <a:lnSpc>
                <a:spcPct val="130000"/>
              </a:lnSpc>
            </a:pPr>
            <a:r>
              <a:rPr lang="en-US" altLang="en-US" u="none">
                <a:cs typeface="Times New Roman" panose="02020603050405020304" pitchFamily="18" charset="0"/>
              </a:rPr>
              <a:t>	SC1 =150 ,  but PC1 = 50 + Externality = 100</a:t>
            </a:r>
          </a:p>
          <a:p>
            <a:pPr eaLnBrk="1" hangingPunct="1">
              <a:lnSpc>
                <a:spcPct val="130000"/>
              </a:lnSpc>
            </a:pPr>
            <a:r>
              <a:rPr lang="en-US" altLang="en-US" u="none">
                <a:cs typeface="Times New Roman" panose="02020603050405020304" pitchFamily="18" charset="0"/>
              </a:rPr>
              <a:t>	SC2 =100 ,  but PC2 = 100 + no Externality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fld id="{79EEEDE4-4C85-482D-9212-39115A22E710}" type="slidenum">
              <a:rPr lang="en-US" altLang="zh-CN" b="0" u="none">
                <a:ea typeface="宋体" panose="02010600030101010101" pitchFamily="2" charset="-122"/>
              </a:rPr>
              <a:pPr eaLnBrk="1" hangingPunct="1"/>
              <a:t>11</a:t>
            </a:fld>
            <a:endParaRPr lang="en-US" altLang="zh-CN" b="0" u="none">
              <a:ea typeface="宋体" panose="02010600030101010101" pitchFamily="2" charset="-122"/>
            </a:endParaRPr>
          </a:p>
        </p:txBody>
      </p:sp>
      <p:sp>
        <p:nvSpPr>
          <p:cNvPr id="11267" name="Rectangle 2"/>
          <p:cNvSpPr>
            <a:spLocks noGrp="1" noChangeArrowheads="1"/>
          </p:cNvSpPr>
          <p:nvPr>
            <p:ph type="title"/>
          </p:nvPr>
        </p:nvSpPr>
        <p:spPr>
          <a:xfrm>
            <a:off x="1028700" y="0"/>
            <a:ext cx="7772400" cy="1143000"/>
          </a:xfrm>
        </p:spPr>
        <p:txBody>
          <a:bodyPr/>
          <a:lstStyle/>
          <a:p>
            <a:pPr eaLnBrk="1" hangingPunct="1">
              <a:defRPr/>
            </a:pPr>
            <a:r>
              <a:rPr lang="en-US" altLang="zh-CN" sz="2200" b="1" kern="1200" dirty="0" smtClean="0">
                <a:solidFill>
                  <a:srgbClr val="FF0000"/>
                </a:solidFill>
                <a:effectLst>
                  <a:outerShdw blurRad="38100" dist="38100" dir="2700000" algn="tl">
                    <a:srgbClr val="C0C0C0"/>
                  </a:outerShdw>
                </a:effectLst>
                <a:latin typeface="Arial" charset="0"/>
                <a:ea typeface="+mn-ea"/>
                <a:cs typeface="+mn-cs"/>
              </a:rPr>
              <a:t>Co-effects of Emission Reductions by Energy Sector</a:t>
            </a:r>
          </a:p>
        </p:txBody>
      </p:sp>
      <p:sp>
        <p:nvSpPr>
          <p:cNvPr id="13316" name="Rectangle 3"/>
          <p:cNvSpPr>
            <a:spLocks noGrp="1" noChangeArrowheads="1"/>
          </p:cNvSpPr>
          <p:nvPr>
            <p:ph type="body" idx="1"/>
          </p:nvPr>
        </p:nvSpPr>
        <p:spPr>
          <a:xfrm>
            <a:off x="457200" y="2205038"/>
            <a:ext cx="8229600" cy="3925887"/>
          </a:xfrm>
        </p:spPr>
        <p:txBody>
          <a:bodyPr/>
          <a:lstStyle/>
          <a:p>
            <a:pPr lvl="1" eaLnBrk="1" hangingPunct="1"/>
            <a:r>
              <a:rPr lang="en-US" altLang="zh-CN" smtClean="0">
                <a:ea typeface="宋体" panose="02010600030101010101" pitchFamily="2" charset="-122"/>
              </a:rPr>
              <a:t>Coal use releases sulfur dioxide, particulates, chemicals that contribute to air pollution including ozone</a:t>
            </a:r>
          </a:p>
          <a:p>
            <a:pPr lvl="1" eaLnBrk="1" hangingPunct="1"/>
            <a:r>
              <a:rPr lang="en-US" altLang="zh-CN" smtClean="0">
                <a:ea typeface="宋体" panose="02010600030101010101" pitchFamily="2" charset="-122"/>
              </a:rPr>
              <a:t>$10 per ton carbon tax could result in $3 health benefit from associated NOx reductions (Burtraw, 1999)</a:t>
            </a:r>
          </a:p>
          <a:p>
            <a:pPr lvl="1" eaLnBrk="1" hangingPunct="1"/>
            <a:r>
              <a:rPr lang="en-US" altLang="zh-CN" smtClean="0">
                <a:ea typeface="宋体" panose="02010600030101010101" pitchFamily="2" charset="-122"/>
              </a:rPr>
              <a:t>Approximate by using marginal costs as social willingness to pay, 15$ per ton of CO</a:t>
            </a:r>
            <a:r>
              <a:rPr lang="en-US" altLang="zh-CN" sz="2000" smtClean="0">
                <a:ea typeface="宋体" panose="02010600030101010101" pitchFamily="2" charset="-122"/>
              </a:rPr>
              <a:t>2</a:t>
            </a:r>
            <a:r>
              <a:rPr lang="en-US" altLang="zh-CN" smtClean="0">
                <a:ea typeface="宋体" panose="02010600030101010101" pitchFamily="2" charset="-122"/>
              </a:rPr>
              <a:t> (EIA, 1995).</a:t>
            </a:r>
          </a:p>
          <a:p>
            <a:pPr eaLnBrk="1" hangingPunct="1">
              <a:buFont typeface="Wingdings" panose="05000000000000000000" pitchFamily="2" charset="2"/>
              <a:buNone/>
            </a:pPr>
            <a:endParaRPr lang="en-US" altLang="zh-CN" smtClean="0">
              <a:ea typeface="宋体" panose="02010600030101010101" pitchFamily="2"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Line 2"/>
          <p:cNvSpPr>
            <a:spLocks noChangeShapeType="1"/>
          </p:cNvSpPr>
          <p:nvPr/>
        </p:nvSpPr>
        <p:spPr bwMode="auto">
          <a:xfrm>
            <a:off x="422275" y="611188"/>
            <a:ext cx="8274050" cy="0"/>
          </a:xfrm>
          <a:prstGeom prst="line">
            <a:avLst/>
          </a:prstGeom>
          <a:noFill/>
          <a:ln w="381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9107" name="Text Box 3"/>
          <p:cNvSpPr txBox="1">
            <a:spLocks noChangeArrowheads="1"/>
          </p:cNvSpPr>
          <p:nvPr/>
        </p:nvSpPr>
        <p:spPr bwMode="auto">
          <a:xfrm>
            <a:off x="571500" y="163513"/>
            <a:ext cx="4587875"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200" u="none">
                <a:solidFill>
                  <a:srgbClr val="FF0000"/>
                </a:solidFill>
                <a:effectLst>
                  <a:outerShdw blurRad="38100" dist="38100" dir="2700000" algn="tl">
                    <a:srgbClr val="C0C0C0"/>
                  </a:outerShdw>
                </a:effectLst>
                <a:latin typeface="Arial" charset="0"/>
              </a:rPr>
              <a:t>Measure and Quantify Co-Effects</a:t>
            </a:r>
          </a:p>
        </p:txBody>
      </p:sp>
      <p:sp>
        <p:nvSpPr>
          <p:cNvPr id="14340" name="Rectangle 4"/>
          <p:cNvSpPr>
            <a:spLocks noChangeArrowheads="1"/>
          </p:cNvSpPr>
          <p:nvPr/>
        </p:nvSpPr>
        <p:spPr bwMode="auto">
          <a:xfrm>
            <a:off x="395288" y="681038"/>
            <a:ext cx="8450262" cy="5459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735013" eaLnBrk="0" hangingPunct="0">
              <a:tabLst>
                <a:tab pos="635000" algn="l"/>
              </a:tabLst>
              <a:defRPr b="1" u="sng">
                <a:solidFill>
                  <a:schemeClr val="tx1"/>
                </a:solidFill>
                <a:latin typeface="Arial" panose="020B0604020202020204" pitchFamily="34" charset="0"/>
              </a:defRPr>
            </a:lvl1pPr>
            <a:lvl2pPr marL="635000" indent="-357188" defTabSz="735013" eaLnBrk="0" hangingPunct="0">
              <a:tabLst>
                <a:tab pos="635000" algn="l"/>
              </a:tabLst>
              <a:defRPr b="1" u="sng">
                <a:solidFill>
                  <a:schemeClr val="tx1"/>
                </a:solidFill>
                <a:latin typeface="Arial" panose="020B0604020202020204" pitchFamily="34" charset="0"/>
              </a:defRPr>
            </a:lvl2pPr>
            <a:lvl3pPr marL="1143000" indent="-228600" defTabSz="735013" eaLnBrk="0" hangingPunct="0">
              <a:tabLst>
                <a:tab pos="635000" algn="l"/>
              </a:tabLst>
              <a:defRPr b="1" u="sng">
                <a:solidFill>
                  <a:schemeClr val="tx1"/>
                </a:solidFill>
                <a:latin typeface="Arial" panose="020B0604020202020204" pitchFamily="34" charset="0"/>
              </a:defRPr>
            </a:lvl3pPr>
            <a:lvl4pPr marL="1600200" indent="-228600" defTabSz="735013" eaLnBrk="0" hangingPunct="0">
              <a:tabLst>
                <a:tab pos="635000" algn="l"/>
              </a:tabLst>
              <a:defRPr b="1" u="sng">
                <a:solidFill>
                  <a:schemeClr val="tx1"/>
                </a:solidFill>
                <a:latin typeface="Arial" panose="020B0604020202020204" pitchFamily="34" charset="0"/>
              </a:defRPr>
            </a:lvl4pPr>
            <a:lvl5pPr marL="2057400" indent="-228600" defTabSz="735013" eaLnBrk="0" hangingPunct="0">
              <a:tabLst>
                <a:tab pos="635000" algn="l"/>
              </a:tabLst>
              <a:defRPr b="1" u="sng">
                <a:solidFill>
                  <a:schemeClr val="tx1"/>
                </a:solidFill>
                <a:latin typeface="Arial" panose="020B0604020202020204" pitchFamily="34" charset="0"/>
              </a:defRPr>
            </a:lvl5pPr>
            <a:lvl6pPr marL="2514600" indent="-228600" defTabSz="735013" eaLnBrk="0" fontAlgn="base" hangingPunct="0">
              <a:spcBef>
                <a:spcPct val="0"/>
              </a:spcBef>
              <a:spcAft>
                <a:spcPct val="0"/>
              </a:spcAft>
              <a:tabLst>
                <a:tab pos="635000" algn="l"/>
              </a:tabLst>
              <a:defRPr b="1" u="sng">
                <a:solidFill>
                  <a:schemeClr val="tx1"/>
                </a:solidFill>
                <a:latin typeface="Arial" panose="020B0604020202020204" pitchFamily="34" charset="0"/>
              </a:defRPr>
            </a:lvl6pPr>
            <a:lvl7pPr marL="2971800" indent="-228600" defTabSz="735013" eaLnBrk="0" fontAlgn="base" hangingPunct="0">
              <a:spcBef>
                <a:spcPct val="0"/>
              </a:spcBef>
              <a:spcAft>
                <a:spcPct val="0"/>
              </a:spcAft>
              <a:tabLst>
                <a:tab pos="635000" algn="l"/>
              </a:tabLst>
              <a:defRPr b="1" u="sng">
                <a:solidFill>
                  <a:schemeClr val="tx1"/>
                </a:solidFill>
                <a:latin typeface="Arial" panose="020B0604020202020204" pitchFamily="34" charset="0"/>
              </a:defRPr>
            </a:lvl7pPr>
            <a:lvl8pPr marL="3429000" indent="-228600" defTabSz="735013" eaLnBrk="0" fontAlgn="base" hangingPunct="0">
              <a:spcBef>
                <a:spcPct val="0"/>
              </a:spcBef>
              <a:spcAft>
                <a:spcPct val="0"/>
              </a:spcAft>
              <a:tabLst>
                <a:tab pos="635000" algn="l"/>
              </a:tabLst>
              <a:defRPr b="1" u="sng">
                <a:solidFill>
                  <a:schemeClr val="tx1"/>
                </a:solidFill>
                <a:latin typeface="Arial" panose="020B0604020202020204" pitchFamily="34" charset="0"/>
              </a:defRPr>
            </a:lvl8pPr>
            <a:lvl9pPr marL="3886200" indent="-228600" defTabSz="735013" eaLnBrk="0" fontAlgn="base" hangingPunct="0">
              <a:spcBef>
                <a:spcPct val="0"/>
              </a:spcBef>
              <a:spcAft>
                <a:spcPct val="0"/>
              </a:spcAft>
              <a:tabLst>
                <a:tab pos="635000" algn="l"/>
              </a:tabLst>
              <a:defRPr b="1" u="sng">
                <a:solidFill>
                  <a:schemeClr val="tx1"/>
                </a:solidFill>
                <a:latin typeface="Arial" panose="020B0604020202020204" pitchFamily="34" charset="0"/>
              </a:defRPr>
            </a:lvl9pPr>
          </a:lstStyle>
          <a:p>
            <a:pPr eaLnBrk="1" hangingPunct="1">
              <a:lnSpc>
                <a:spcPct val="130000"/>
              </a:lnSpc>
              <a:spcBef>
                <a:spcPct val="30000"/>
              </a:spcBef>
              <a:buClr>
                <a:srgbClr val="FF3300"/>
              </a:buClr>
              <a:buSzPct val="85000"/>
              <a:buFont typeface="Wingdings" panose="05000000000000000000" pitchFamily="2" charset="2"/>
              <a:buNone/>
            </a:pPr>
            <a:r>
              <a:rPr lang="en-US" altLang="en-US" u="none">
                <a:solidFill>
                  <a:srgbClr val="3333CC"/>
                </a:solidFill>
                <a:cs typeface="Times New Roman" panose="02020603050405020304" pitchFamily="18" charset="0"/>
              </a:rPr>
              <a:t>Quantitative Indicators</a:t>
            </a:r>
          </a:p>
          <a:p>
            <a:pPr lvl="1" eaLnBrk="1" hangingPunct="1">
              <a:lnSpc>
                <a:spcPct val="130000"/>
              </a:lnSpc>
              <a:spcBef>
                <a:spcPct val="30000"/>
              </a:spcBef>
              <a:buClr>
                <a:srgbClr val="FF3300"/>
              </a:buClr>
              <a:buSzPct val="85000"/>
              <a:buFont typeface="Wingdings" panose="05000000000000000000" pitchFamily="2" charset="2"/>
              <a:buChar char="q"/>
            </a:pPr>
            <a:r>
              <a:rPr lang="en-US" altLang="en-US" u="none">
                <a:cs typeface="Times New Roman" panose="02020603050405020304" pitchFamily="18" charset="0"/>
              </a:rPr>
              <a:t>Although some Co-Effects are not monetized, quantitative indicators are useful. </a:t>
            </a:r>
          </a:p>
          <a:p>
            <a:pPr lvl="1" eaLnBrk="1" hangingPunct="1">
              <a:lnSpc>
                <a:spcPct val="130000"/>
              </a:lnSpc>
              <a:spcBef>
                <a:spcPct val="30000"/>
              </a:spcBef>
              <a:buClr>
                <a:srgbClr val="FF3300"/>
              </a:buClr>
              <a:buSzPct val="85000"/>
              <a:buFont typeface="Wingdings" panose="05000000000000000000" pitchFamily="2" charset="2"/>
              <a:buChar char="q"/>
            </a:pPr>
            <a:r>
              <a:rPr lang="en-US" altLang="en-US" u="none">
                <a:cs typeface="Times New Roman" panose="02020603050405020304" pitchFamily="18" charset="0"/>
              </a:rPr>
              <a:t>Use biophysical simulation or other air/water quality simulation models such as EPIC, CENTURY, SWAT, NWPCAM</a:t>
            </a:r>
          </a:p>
          <a:p>
            <a:pPr lvl="1" eaLnBrk="1" hangingPunct="1">
              <a:lnSpc>
                <a:spcPct val="130000"/>
              </a:lnSpc>
              <a:spcBef>
                <a:spcPct val="30000"/>
              </a:spcBef>
              <a:buClr>
                <a:srgbClr val="FF3300"/>
              </a:buClr>
              <a:buSzPct val="85000"/>
              <a:buFont typeface="Wingdings" panose="05000000000000000000" pitchFamily="2" charset="2"/>
              <a:buNone/>
            </a:pPr>
            <a:r>
              <a:rPr lang="en-US" altLang="en-US" u="none">
                <a:cs typeface="Times New Roman" panose="02020603050405020304" pitchFamily="18" charset="0"/>
              </a:rPr>
              <a:t>	</a:t>
            </a:r>
          </a:p>
          <a:p>
            <a:pPr lvl="1" eaLnBrk="1" hangingPunct="1">
              <a:lnSpc>
                <a:spcPct val="130000"/>
              </a:lnSpc>
              <a:spcBef>
                <a:spcPct val="30000"/>
              </a:spcBef>
              <a:buClr>
                <a:srgbClr val="FF3300"/>
              </a:buClr>
              <a:buSzPct val="85000"/>
              <a:buFont typeface="Wingdings" panose="05000000000000000000" pitchFamily="2" charset="2"/>
              <a:buNone/>
            </a:pPr>
            <a:r>
              <a:rPr lang="en-US" altLang="en-US" u="none">
                <a:cs typeface="Times New Roman" panose="02020603050405020304" pitchFamily="18" charset="0"/>
              </a:rPr>
              <a:t>				                	</a:t>
            </a:r>
            <a:r>
              <a:rPr lang="en-US" altLang="en-US" u="none">
                <a:solidFill>
                  <a:srgbClr val="FF0000"/>
                </a:solidFill>
                <a:cs typeface="Times New Roman" panose="02020603050405020304" pitchFamily="18" charset="0"/>
              </a:rPr>
              <a:t>EPIC						</a:t>
            </a:r>
          </a:p>
        </p:txBody>
      </p:sp>
      <p:graphicFrame>
        <p:nvGraphicFramePr>
          <p:cNvPr id="14341" name="Object 5"/>
          <p:cNvGraphicFramePr>
            <a:graphicFrameLocks noChangeAspect="1"/>
          </p:cNvGraphicFramePr>
          <p:nvPr/>
        </p:nvGraphicFramePr>
        <p:xfrm>
          <a:off x="2144713" y="3644900"/>
          <a:ext cx="4514850" cy="2890838"/>
        </p:xfrm>
        <a:graphic>
          <a:graphicData uri="http://schemas.openxmlformats.org/presentationml/2006/ole">
            <mc:AlternateContent xmlns:mc="http://schemas.openxmlformats.org/markup-compatibility/2006">
              <mc:Choice xmlns:v="urn:schemas-microsoft-com:vml" Requires="v">
                <p:oleObj spid="_x0000_s14342" name="Slide" r:id="rId3" imgW="4486275" imgH="3363913" progId="PowerPoint.Slide.8">
                  <p:embed/>
                </p:oleObj>
              </mc:Choice>
              <mc:Fallback>
                <p:oleObj name="Slide" r:id="rId3" imgW="4486275" imgH="3363913" progId="PowerPoint.Slide.8">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4713" y="3644900"/>
                        <a:ext cx="4514850" cy="289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Line 2"/>
          <p:cNvSpPr>
            <a:spLocks noChangeShapeType="1"/>
          </p:cNvSpPr>
          <p:nvPr/>
        </p:nvSpPr>
        <p:spPr bwMode="auto">
          <a:xfrm>
            <a:off x="422275" y="611188"/>
            <a:ext cx="8274050" cy="0"/>
          </a:xfrm>
          <a:prstGeom prst="line">
            <a:avLst/>
          </a:prstGeom>
          <a:noFill/>
          <a:ln w="381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9283" name="Text Box 3"/>
          <p:cNvSpPr txBox="1">
            <a:spLocks noChangeArrowheads="1"/>
          </p:cNvSpPr>
          <p:nvPr/>
        </p:nvSpPr>
        <p:spPr bwMode="auto">
          <a:xfrm>
            <a:off x="571500" y="163513"/>
            <a:ext cx="4587875"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200" u="none">
                <a:solidFill>
                  <a:srgbClr val="FF0000"/>
                </a:solidFill>
                <a:effectLst>
                  <a:outerShdw blurRad="38100" dist="38100" dir="2700000" algn="tl">
                    <a:srgbClr val="C0C0C0"/>
                  </a:outerShdw>
                </a:effectLst>
                <a:latin typeface="Arial" charset="0"/>
              </a:rPr>
              <a:t>Measure and Quantify Co-Effects</a:t>
            </a:r>
          </a:p>
        </p:txBody>
      </p:sp>
      <p:sp>
        <p:nvSpPr>
          <p:cNvPr id="15364" name="Rectangle 4"/>
          <p:cNvSpPr>
            <a:spLocks noChangeArrowheads="1"/>
          </p:cNvSpPr>
          <p:nvPr/>
        </p:nvSpPr>
        <p:spPr bwMode="auto">
          <a:xfrm>
            <a:off x="436563" y="763588"/>
            <a:ext cx="8534400" cy="5459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735013" eaLnBrk="0" hangingPunct="0">
              <a:tabLst>
                <a:tab pos="635000" algn="l"/>
              </a:tabLst>
              <a:defRPr b="1" u="sng">
                <a:solidFill>
                  <a:schemeClr val="tx1"/>
                </a:solidFill>
                <a:latin typeface="Arial" panose="020B0604020202020204" pitchFamily="34" charset="0"/>
              </a:defRPr>
            </a:lvl1pPr>
            <a:lvl2pPr marL="635000" indent="-357188" defTabSz="735013" eaLnBrk="0" hangingPunct="0">
              <a:tabLst>
                <a:tab pos="635000" algn="l"/>
              </a:tabLst>
              <a:defRPr b="1" u="sng">
                <a:solidFill>
                  <a:schemeClr val="tx1"/>
                </a:solidFill>
                <a:latin typeface="Arial" panose="020B0604020202020204" pitchFamily="34" charset="0"/>
              </a:defRPr>
            </a:lvl2pPr>
            <a:lvl3pPr marL="1143000" indent="-228600" defTabSz="735013" eaLnBrk="0" hangingPunct="0">
              <a:tabLst>
                <a:tab pos="635000" algn="l"/>
              </a:tabLst>
              <a:defRPr b="1" u="sng">
                <a:solidFill>
                  <a:schemeClr val="tx1"/>
                </a:solidFill>
                <a:latin typeface="Arial" panose="020B0604020202020204" pitchFamily="34" charset="0"/>
              </a:defRPr>
            </a:lvl3pPr>
            <a:lvl4pPr marL="1600200" indent="-228600" defTabSz="735013" eaLnBrk="0" hangingPunct="0">
              <a:tabLst>
                <a:tab pos="635000" algn="l"/>
              </a:tabLst>
              <a:defRPr b="1" u="sng">
                <a:solidFill>
                  <a:schemeClr val="tx1"/>
                </a:solidFill>
                <a:latin typeface="Arial" panose="020B0604020202020204" pitchFamily="34" charset="0"/>
              </a:defRPr>
            </a:lvl4pPr>
            <a:lvl5pPr marL="2057400" indent="-228600" defTabSz="735013" eaLnBrk="0" hangingPunct="0">
              <a:tabLst>
                <a:tab pos="635000" algn="l"/>
              </a:tabLst>
              <a:defRPr b="1" u="sng">
                <a:solidFill>
                  <a:schemeClr val="tx1"/>
                </a:solidFill>
                <a:latin typeface="Arial" panose="020B0604020202020204" pitchFamily="34" charset="0"/>
              </a:defRPr>
            </a:lvl5pPr>
            <a:lvl6pPr marL="2514600" indent="-228600" defTabSz="735013" eaLnBrk="0" fontAlgn="base" hangingPunct="0">
              <a:spcBef>
                <a:spcPct val="0"/>
              </a:spcBef>
              <a:spcAft>
                <a:spcPct val="0"/>
              </a:spcAft>
              <a:tabLst>
                <a:tab pos="635000" algn="l"/>
              </a:tabLst>
              <a:defRPr b="1" u="sng">
                <a:solidFill>
                  <a:schemeClr val="tx1"/>
                </a:solidFill>
                <a:latin typeface="Arial" panose="020B0604020202020204" pitchFamily="34" charset="0"/>
              </a:defRPr>
            </a:lvl6pPr>
            <a:lvl7pPr marL="2971800" indent="-228600" defTabSz="735013" eaLnBrk="0" fontAlgn="base" hangingPunct="0">
              <a:spcBef>
                <a:spcPct val="0"/>
              </a:spcBef>
              <a:spcAft>
                <a:spcPct val="0"/>
              </a:spcAft>
              <a:tabLst>
                <a:tab pos="635000" algn="l"/>
              </a:tabLst>
              <a:defRPr b="1" u="sng">
                <a:solidFill>
                  <a:schemeClr val="tx1"/>
                </a:solidFill>
                <a:latin typeface="Arial" panose="020B0604020202020204" pitchFamily="34" charset="0"/>
              </a:defRPr>
            </a:lvl7pPr>
            <a:lvl8pPr marL="3429000" indent="-228600" defTabSz="735013" eaLnBrk="0" fontAlgn="base" hangingPunct="0">
              <a:spcBef>
                <a:spcPct val="0"/>
              </a:spcBef>
              <a:spcAft>
                <a:spcPct val="0"/>
              </a:spcAft>
              <a:tabLst>
                <a:tab pos="635000" algn="l"/>
              </a:tabLst>
              <a:defRPr b="1" u="sng">
                <a:solidFill>
                  <a:schemeClr val="tx1"/>
                </a:solidFill>
                <a:latin typeface="Arial" panose="020B0604020202020204" pitchFamily="34" charset="0"/>
              </a:defRPr>
            </a:lvl8pPr>
            <a:lvl9pPr marL="3886200" indent="-228600" defTabSz="735013" eaLnBrk="0" fontAlgn="base" hangingPunct="0">
              <a:spcBef>
                <a:spcPct val="0"/>
              </a:spcBef>
              <a:spcAft>
                <a:spcPct val="0"/>
              </a:spcAft>
              <a:tabLst>
                <a:tab pos="635000" algn="l"/>
              </a:tabLst>
              <a:defRPr b="1" u="sng">
                <a:solidFill>
                  <a:schemeClr val="tx1"/>
                </a:solidFill>
                <a:latin typeface="Arial" panose="020B0604020202020204" pitchFamily="34" charset="0"/>
              </a:defRPr>
            </a:lvl9pPr>
          </a:lstStyle>
          <a:p>
            <a:pPr eaLnBrk="1" hangingPunct="1">
              <a:lnSpc>
                <a:spcPct val="130000"/>
              </a:lnSpc>
              <a:spcBef>
                <a:spcPct val="30000"/>
              </a:spcBef>
              <a:buClr>
                <a:srgbClr val="FF3300"/>
              </a:buClr>
              <a:buSzPct val="85000"/>
              <a:buFont typeface="Wingdings" panose="05000000000000000000" pitchFamily="2" charset="2"/>
              <a:buNone/>
            </a:pPr>
            <a:r>
              <a:rPr lang="en-US" altLang="en-US" u="none">
                <a:solidFill>
                  <a:srgbClr val="3333CC"/>
                </a:solidFill>
                <a:cs typeface="Times New Roman" panose="02020603050405020304" pitchFamily="18" charset="0"/>
              </a:rPr>
              <a:t>Monetization</a:t>
            </a:r>
          </a:p>
          <a:p>
            <a:pPr lvl="1" eaLnBrk="1" hangingPunct="1">
              <a:lnSpc>
                <a:spcPct val="130000"/>
              </a:lnSpc>
              <a:spcBef>
                <a:spcPct val="30000"/>
              </a:spcBef>
              <a:buClr>
                <a:srgbClr val="FF3300"/>
              </a:buClr>
              <a:buSzPct val="85000"/>
              <a:buFont typeface="Wingdings" panose="05000000000000000000" pitchFamily="2" charset="2"/>
              <a:buChar char="q"/>
            </a:pPr>
            <a:r>
              <a:rPr lang="en-US" altLang="en-US" u="none"/>
              <a:t>Development of methods to quantify Co-Effects in terms of dollar values</a:t>
            </a:r>
          </a:p>
          <a:p>
            <a:pPr lvl="1" eaLnBrk="1" hangingPunct="1">
              <a:lnSpc>
                <a:spcPct val="130000"/>
              </a:lnSpc>
              <a:spcBef>
                <a:spcPct val="30000"/>
              </a:spcBef>
              <a:buClr>
                <a:srgbClr val="FF3300"/>
              </a:buClr>
              <a:buSzPct val="85000"/>
              <a:buFont typeface="Wingdings" panose="05000000000000000000" pitchFamily="2" charset="2"/>
              <a:buChar char="q"/>
            </a:pPr>
            <a:r>
              <a:rPr lang="en-US" altLang="en-US" u="none">
                <a:cs typeface="Times New Roman" panose="02020603050405020304" pitchFamily="18" charset="0"/>
              </a:rPr>
              <a:t>Econometric techniques such as non-market valuation, ricardian model, etc.</a:t>
            </a:r>
          </a:p>
          <a:p>
            <a:pPr lvl="1" eaLnBrk="1" hangingPunct="1">
              <a:lnSpc>
                <a:spcPct val="130000"/>
              </a:lnSpc>
              <a:spcBef>
                <a:spcPct val="30000"/>
              </a:spcBef>
              <a:buClr>
                <a:srgbClr val="FF3300"/>
              </a:buClr>
              <a:buSzPct val="85000"/>
              <a:buFont typeface="Wingdings" panose="05000000000000000000" pitchFamily="2" charset="2"/>
              <a:buNone/>
            </a:pPr>
            <a:r>
              <a:rPr lang="en-US" altLang="en-US" u="none">
                <a:cs typeface="Times New Roman" panose="02020603050405020304" pitchFamily="18" charset="0"/>
              </a:rPr>
              <a:t>	</a:t>
            </a:r>
          </a:p>
          <a:p>
            <a:pPr lvl="1" eaLnBrk="1" hangingPunct="1">
              <a:lnSpc>
                <a:spcPct val="130000"/>
              </a:lnSpc>
              <a:spcBef>
                <a:spcPct val="30000"/>
              </a:spcBef>
              <a:buClr>
                <a:srgbClr val="FF3300"/>
              </a:buClr>
              <a:buSzPct val="85000"/>
              <a:buFont typeface="Wingdings" panose="05000000000000000000" pitchFamily="2" charset="2"/>
              <a:buNone/>
            </a:pPr>
            <a:endParaRPr lang="en-US" altLang="en-US" u="none">
              <a:cs typeface="Times New Roman" panose="02020603050405020304" pitchFamily="18" charset="0"/>
            </a:endParaRPr>
          </a:p>
          <a:p>
            <a:pPr lvl="1" eaLnBrk="1" hangingPunct="1">
              <a:lnSpc>
                <a:spcPct val="130000"/>
              </a:lnSpc>
              <a:spcBef>
                <a:spcPct val="30000"/>
              </a:spcBef>
              <a:buClr>
                <a:srgbClr val="FF3300"/>
              </a:buClr>
              <a:buSzPct val="85000"/>
              <a:buFont typeface="Wingdings" panose="05000000000000000000" pitchFamily="2" charset="2"/>
              <a:buNone/>
            </a:pPr>
            <a:endParaRPr lang="en-US" altLang="en-US" u="none">
              <a:cs typeface="Times New Roman" panose="02020603050405020304" pitchFamily="18" charset="0"/>
            </a:endParaRPr>
          </a:p>
          <a:p>
            <a:pPr lvl="1" eaLnBrk="1" hangingPunct="1">
              <a:lnSpc>
                <a:spcPct val="130000"/>
              </a:lnSpc>
              <a:spcBef>
                <a:spcPct val="30000"/>
              </a:spcBef>
              <a:buClr>
                <a:srgbClr val="FF3300"/>
              </a:buClr>
              <a:buSzPct val="85000"/>
              <a:buFont typeface="Wingdings" panose="05000000000000000000" pitchFamily="2" charset="2"/>
              <a:buNone/>
            </a:pPr>
            <a:endParaRPr lang="en-US" altLang="en-US" u="none">
              <a:cs typeface="Times New Roman" panose="02020603050405020304" pitchFamily="18" charset="0"/>
            </a:endParaRPr>
          </a:p>
          <a:p>
            <a:pPr eaLnBrk="1" hangingPunct="1">
              <a:lnSpc>
                <a:spcPct val="130000"/>
              </a:lnSpc>
              <a:spcBef>
                <a:spcPct val="60000"/>
              </a:spcBef>
              <a:buClr>
                <a:srgbClr val="FF3300"/>
              </a:buClr>
              <a:buSzPct val="85000"/>
              <a:buFont typeface="Wingdings" panose="05000000000000000000" pitchFamily="2" charset="2"/>
              <a:buNone/>
            </a:pPr>
            <a:r>
              <a:rPr lang="en-US" altLang="en-US" u="none">
                <a:cs typeface="Times New Roman" panose="02020603050405020304" pitchFamily="18" charset="0"/>
              </a:rPr>
              <a:t>Note that:  	If a policy focuses on the environmental quality and in doing 			so this policy affects the CC, then now the CC effects are 				considered Co-Effects to this policy.</a:t>
            </a:r>
          </a:p>
          <a:p>
            <a:pPr eaLnBrk="1" hangingPunct="1">
              <a:lnSpc>
                <a:spcPct val="130000"/>
              </a:lnSpc>
              <a:spcBef>
                <a:spcPct val="60000"/>
              </a:spcBef>
              <a:buClr>
                <a:srgbClr val="FF3300"/>
              </a:buClr>
              <a:buSzPct val="85000"/>
              <a:buFont typeface="Wingdings" panose="05000000000000000000" pitchFamily="2" charset="2"/>
              <a:buNone/>
            </a:pPr>
            <a:r>
              <a:rPr lang="en-GB" altLang="en-US" u="none">
                <a:cs typeface="Times New Roman" panose="02020603050405020304" pitchFamily="18" charset="0"/>
              </a:rPr>
              <a:t>			For example, a policy focusing on cutting air pollution also 				benefits the climate through reduction of GHG emissions.</a:t>
            </a:r>
            <a:endParaRPr lang="en-US" altLang="en-US" u="none">
              <a:solidFill>
                <a:srgbClr val="FF0000"/>
              </a:solidFill>
              <a:cs typeface="Times New Roman" panose="02020603050405020304" pitchFamily="18" charset="0"/>
            </a:endParaRPr>
          </a:p>
        </p:txBody>
      </p:sp>
      <p:sp>
        <p:nvSpPr>
          <p:cNvPr id="15365" name="Rectangle 5"/>
          <p:cNvSpPr>
            <a:spLocks noChangeArrowheads="1"/>
          </p:cNvSpPr>
          <p:nvPr/>
        </p:nvSpPr>
        <p:spPr bwMode="auto">
          <a:xfrm>
            <a:off x="2590800" y="2897188"/>
            <a:ext cx="4017963" cy="16240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79388" indent="-179388" defTabSz="735013" eaLnBrk="0" hangingPunct="0">
              <a:tabLst>
                <a:tab pos="635000" algn="l"/>
              </a:tabLst>
              <a:defRPr b="1" u="sng">
                <a:solidFill>
                  <a:schemeClr val="tx1"/>
                </a:solidFill>
                <a:latin typeface="Arial" panose="020B0604020202020204" pitchFamily="34" charset="0"/>
              </a:defRPr>
            </a:lvl1pPr>
            <a:lvl2pPr marL="742950" indent="-285750" defTabSz="735013" eaLnBrk="0" hangingPunct="0">
              <a:tabLst>
                <a:tab pos="635000" algn="l"/>
              </a:tabLst>
              <a:defRPr b="1" u="sng">
                <a:solidFill>
                  <a:schemeClr val="tx1"/>
                </a:solidFill>
                <a:latin typeface="Arial" panose="020B0604020202020204" pitchFamily="34" charset="0"/>
              </a:defRPr>
            </a:lvl2pPr>
            <a:lvl3pPr marL="1143000" indent="-228600" defTabSz="735013" eaLnBrk="0" hangingPunct="0">
              <a:tabLst>
                <a:tab pos="635000" algn="l"/>
              </a:tabLst>
              <a:defRPr b="1" u="sng">
                <a:solidFill>
                  <a:schemeClr val="tx1"/>
                </a:solidFill>
                <a:latin typeface="Arial" panose="020B0604020202020204" pitchFamily="34" charset="0"/>
              </a:defRPr>
            </a:lvl3pPr>
            <a:lvl4pPr marL="1600200" indent="-228600" defTabSz="735013" eaLnBrk="0" hangingPunct="0">
              <a:tabLst>
                <a:tab pos="635000" algn="l"/>
              </a:tabLst>
              <a:defRPr b="1" u="sng">
                <a:solidFill>
                  <a:schemeClr val="tx1"/>
                </a:solidFill>
                <a:latin typeface="Arial" panose="020B0604020202020204" pitchFamily="34" charset="0"/>
              </a:defRPr>
            </a:lvl4pPr>
            <a:lvl5pPr marL="2057400" indent="-228600" defTabSz="735013" eaLnBrk="0" hangingPunct="0">
              <a:tabLst>
                <a:tab pos="635000" algn="l"/>
              </a:tabLst>
              <a:defRPr b="1" u="sng">
                <a:solidFill>
                  <a:schemeClr val="tx1"/>
                </a:solidFill>
                <a:latin typeface="Arial" panose="020B0604020202020204" pitchFamily="34" charset="0"/>
              </a:defRPr>
            </a:lvl5pPr>
            <a:lvl6pPr marL="2514600" indent="-228600" defTabSz="735013" eaLnBrk="0" fontAlgn="base" hangingPunct="0">
              <a:spcBef>
                <a:spcPct val="0"/>
              </a:spcBef>
              <a:spcAft>
                <a:spcPct val="0"/>
              </a:spcAft>
              <a:tabLst>
                <a:tab pos="635000" algn="l"/>
              </a:tabLst>
              <a:defRPr b="1" u="sng">
                <a:solidFill>
                  <a:schemeClr val="tx1"/>
                </a:solidFill>
                <a:latin typeface="Arial" panose="020B0604020202020204" pitchFamily="34" charset="0"/>
              </a:defRPr>
            </a:lvl6pPr>
            <a:lvl7pPr marL="2971800" indent="-228600" defTabSz="735013" eaLnBrk="0" fontAlgn="base" hangingPunct="0">
              <a:spcBef>
                <a:spcPct val="0"/>
              </a:spcBef>
              <a:spcAft>
                <a:spcPct val="0"/>
              </a:spcAft>
              <a:tabLst>
                <a:tab pos="635000" algn="l"/>
              </a:tabLst>
              <a:defRPr b="1" u="sng">
                <a:solidFill>
                  <a:schemeClr val="tx1"/>
                </a:solidFill>
                <a:latin typeface="Arial" panose="020B0604020202020204" pitchFamily="34" charset="0"/>
              </a:defRPr>
            </a:lvl7pPr>
            <a:lvl8pPr marL="3429000" indent="-228600" defTabSz="735013" eaLnBrk="0" fontAlgn="base" hangingPunct="0">
              <a:spcBef>
                <a:spcPct val="0"/>
              </a:spcBef>
              <a:spcAft>
                <a:spcPct val="0"/>
              </a:spcAft>
              <a:tabLst>
                <a:tab pos="635000" algn="l"/>
              </a:tabLst>
              <a:defRPr b="1" u="sng">
                <a:solidFill>
                  <a:schemeClr val="tx1"/>
                </a:solidFill>
                <a:latin typeface="Arial" panose="020B0604020202020204" pitchFamily="34" charset="0"/>
              </a:defRPr>
            </a:lvl8pPr>
            <a:lvl9pPr marL="3886200" indent="-228600" defTabSz="735013" eaLnBrk="0" fontAlgn="base" hangingPunct="0">
              <a:spcBef>
                <a:spcPct val="0"/>
              </a:spcBef>
              <a:spcAft>
                <a:spcPct val="0"/>
              </a:spcAft>
              <a:tabLst>
                <a:tab pos="635000" algn="l"/>
              </a:tabLst>
              <a:defRPr b="1" u="sng">
                <a:solidFill>
                  <a:schemeClr val="tx1"/>
                </a:solidFill>
                <a:latin typeface="Arial" panose="020B0604020202020204" pitchFamily="34" charset="0"/>
              </a:defRPr>
            </a:lvl9pPr>
          </a:lstStyle>
          <a:p>
            <a:pPr eaLnBrk="1" hangingPunct="1">
              <a:lnSpc>
                <a:spcPct val="130000"/>
              </a:lnSpc>
              <a:spcBef>
                <a:spcPct val="30000"/>
              </a:spcBef>
              <a:buClr>
                <a:srgbClr val="FF3300"/>
              </a:buClr>
              <a:buSzPct val="85000"/>
              <a:buFont typeface="Wingdings" panose="05000000000000000000" pitchFamily="2" charset="2"/>
              <a:buNone/>
            </a:pPr>
            <a:r>
              <a:rPr lang="en-US" altLang="en-US" sz="1700" u="none">
                <a:solidFill>
                  <a:srgbClr val="3333CC"/>
                </a:solidFill>
                <a:cs typeface="Times New Roman" panose="02020603050405020304" pitchFamily="18" charset="0"/>
              </a:rPr>
              <a:t>	Would you be willing to pay __$ on an annual basis for a management program designed to preserve endangered species XX?</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2"/>
          </p:nvPr>
        </p:nvSpPr>
        <p:spPr>
          <a:noFill/>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fld id="{F6C2BE34-9DCC-423D-A85C-3469D0D184AE}" type="slidenum">
              <a:rPr lang="en-US" altLang="zh-CN" b="0" u="none">
                <a:ea typeface="宋体" panose="02010600030101010101" pitchFamily="2" charset="-122"/>
              </a:rPr>
              <a:pPr eaLnBrk="1" hangingPunct="1"/>
              <a:t>14</a:t>
            </a:fld>
            <a:endParaRPr lang="en-US" altLang="zh-CN" b="0" u="none">
              <a:ea typeface="宋体" panose="02010600030101010101" pitchFamily="2" charset="-122"/>
            </a:endParaRPr>
          </a:p>
        </p:txBody>
      </p:sp>
      <p:sp>
        <p:nvSpPr>
          <p:cNvPr id="16387" name="Rectangle 2"/>
          <p:cNvSpPr>
            <a:spLocks noChangeAspect="1" noChangeArrowheads="1"/>
          </p:cNvSpPr>
          <p:nvPr/>
        </p:nvSpPr>
        <p:spPr bwMode="auto">
          <a:xfrm>
            <a:off x="534988" y="2089150"/>
            <a:ext cx="1168400" cy="585788"/>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eaLnBrk="1" hangingPunct="1"/>
            <a:r>
              <a:rPr lang="en-US" altLang="zh-CN" sz="1400" u="none">
                <a:ea typeface="宋体" panose="02010600030101010101" pitchFamily="2" charset="-122"/>
              </a:rPr>
              <a:t>ASMGHG</a:t>
            </a:r>
          </a:p>
        </p:txBody>
      </p:sp>
      <p:sp>
        <p:nvSpPr>
          <p:cNvPr id="16388" name="Oval 3"/>
          <p:cNvSpPr>
            <a:spLocks noChangeAspect="1" noChangeArrowheads="1"/>
          </p:cNvSpPr>
          <p:nvPr/>
        </p:nvSpPr>
        <p:spPr bwMode="auto">
          <a:xfrm>
            <a:off x="717550" y="846138"/>
            <a:ext cx="825500" cy="855662"/>
          </a:xfrm>
          <a:prstGeom prst="ellipse">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eaLnBrk="1" hangingPunct="1"/>
            <a:r>
              <a:rPr lang="en-US" altLang="zh-CN" sz="1400" u="none">
                <a:ea typeface="宋体" panose="02010600030101010101" pitchFamily="2" charset="-122"/>
              </a:rPr>
              <a:t>Carbon </a:t>
            </a:r>
          </a:p>
          <a:p>
            <a:pPr algn="ctr" eaLnBrk="1" hangingPunct="1"/>
            <a:r>
              <a:rPr lang="en-US" altLang="zh-CN" sz="1400" u="none">
                <a:ea typeface="宋体" panose="02010600030101010101" pitchFamily="2" charset="-122"/>
              </a:rPr>
              <a:t>Prices</a:t>
            </a:r>
          </a:p>
        </p:txBody>
      </p:sp>
      <p:sp>
        <p:nvSpPr>
          <p:cNvPr id="16389" name="Line 4"/>
          <p:cNvSpPr>
            <a:spLocks noChangeAspect="1" noChangeShapeType="1"/>
          </p:cNvSpPr>
          <p:nvPr/>
        </p:nvSpPr>
        <p:spPr bwMode="auto">
          <a:xfrm>
            <a:off x="1144588" y="1700213"/>
            <a:ext cx="1587" cy="371475"/>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90" name="AutoShape 5"/>
          <p:cNvSpPr>
            <a:spLocks noChangeAspect="1" noChangeArrowheads="1"/>
          </p:cNvSpPr>
          <p:nvPr/>
        </p:nvSpPr>
        <p:spPr bwMode="auto">
          <a:xfrm>
            <a:off x="1908175" y="1557338"/>
            <a:ext cx="1076325" cy="1550987"/>
          </a:xfrm>
          <a:prstGeom prst="foldedCorner">
            <a:avLst>
              <a:gd name="adj" fmla="val 12500"/>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eaLnBrk="1" hangingPunct="1"/>
            <a:r>
              <a:rPr lang="en-US" altLang="zh-CN" sz="1400" u="none">
                <a:ea typeface="宋体" panose="02010600030101010101" pitchFamily="2" charset="-122"/>
              </a:rPr>
              <a:t>Regional</a:t>
            </a:r>
          </a:p>
          <a:p>
            <a:pPr algn="ctr" eaLnBrk="1" hangingPunct="1"/>
            <a:r>
              <a:rPr lang="en-US" altLang="zh-CN" sz="1400" u="none">
                <a:ea typeface="宋体" panose="02010600030101010101" pitchFamily="2" charset="-122"/>
              </a:rPr>
              <a:t>Crop Mix</a:t>
            </a:r>
          </a:p>
          <a:p>
            <a:pPr algn="ctr" eaLnBrk="1" hangingPunct="1"/>
            <a:r>
              <a:rPr lang="en-US" altLang="zh-CN" sz="1400" u="none">
                <a:ea typeface="宋体" panose="02010600030101010101" pitchFamily="2" charset="-122"/>
              </a:rPr>
              <a:t>input use</a:t>
            </a:r>
          </a:p>
          <a:p>
            <a:pPr algn="ctr" eaLnBrk="1" hangingPunct="1"/>
            <a:r>
              <a:rPr lang="en-US" altLang="zh-CN" sz="1400" u="none">
                <a:ea typeface="宋体" panose="02010600030101010101" pitchFamily="2" charset="-122"/>
              </a:rPr>
              <a:t>Env loads</a:t>
            </a:r>
          </a:p>
        </p:txBody>
      </p:sp>
      <p:sp>
        <p:nvSpPr>
          <p:cNvPr id="16391" name="Oval 6"/>
          <p:cNvSpPr>
            <a:spLocks noChangeAspect="1" noChangeArrowheads="1"/>
          </p:cNvSpPr>
          <p:nvPr/>
        </p:nvSpPr>
        <p:spPr bwMode="auto">
          <a:xfrm>
            <a:off x="717550" y="3071813"/>
            <a:ext cx="865188" cy="796925"/>
          </a:xfrm>
          <a:prstGeom prst="ellipse">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eaLnBrk="1" hangingPunct="1"/>
            <a:r>
              <a:rPr lang="en-US" altLang="zh-CN" sz="1400" u="none">
                <a:ea typeface="宋体" panose="02010600030101010101" pitchFamily="2" charset="-122"/>
              </a:rPr>
              <a:t>EPIC</a:t>
            </a:r>
          </a:p>
          <a:p>
            <a:pPr algn="ctr" eaLnBrk="1" hangingPunct="1"/>
            <a:r>
              <a:rPr lang="en-US" altLang="zh-CN" sz="1400" u="none">
                <a:ea typeface="宋体" panose="02010600030101010101" pitchFamily="2" charset="-122"/>
              </a:rPr>
              <a:t>Runoff </a:t>
            </a:r>
          </a:p>
          <a:p>
            <a:pPr algn="ctr" eaLnBrk="1" hangingPunct="1"/>
            <a:r>
              <a:rPr lang="en-US" altLang="zh-CN" sz="1400" u="none">
                <a:ea typeface="宋体" panose="02010600030101010101" pitchFamily="2" charset="-122"/>
              </a:rPr>
              <a:t>Sim.</a:t>
            </a:r>
          </a:p>
        </p:txBody>
      </p:sp>
      <p:sp>
        <p:nvSpPr>
          <p:cNvPr id="16392" name="Line 8"/>
          <p:cNvSpPr>
            <a:spLocks noChangeAspect="1" noChangeShapeType="1"/>
          </p:cNvSpPr>
          <p:nvPr/>
        </p:nvSpPr>
        <p:spPr bwMode="auto">
          <a:xfrm>
            <a:off x="2987675" y="2349500"/>
            <a:ext cx="230188"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93" name="Line 9"/>
          <p:cNvSpPr>
            <a:spLocks noChangeAspect="1" noChangeShapeType="1"/>
          </p:cNvSpPr>
          <p:nvPr/>
        </p:nvSpPr>
        <p:spPr bwMode="auto">
          <a:xfrm flipV="1">
            <a:off x="1146175" y="2689225"/>
            <a:ext cx="0" cy="33020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94" name="Line 10"/>
          <p:cNvSpPr>
            <a:spLocks noChangeAspect="1" noChangeShapeType="1"/>
          </p:cNvSpPr>
          <p:nvPr/>
        </p:nvSpPr>
        <p:spPr bwMode="auto">
          <a:xfrm>
            <a:off x="5508625" y="2349500"/>
            <a:ext cx="549275"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8732" name="Text Box 12"/>
          <p:cNvSpPr txBox="1">
            <a:spLocks noChangeArrowheads="1"/>
          </p:cNvSpPr>
          <p:nvPr/>
        </p:nvSpPr>
        <p:spPr bwMode="auto">
          <a:xfrm>
            <a:off x="539750" y="260350"/>
            <a:ext cx="5737225"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zh-CN" sz="2200" u="none">
                <a:solidFill>
                  <a:srgbClr val="FF0000"/>
                </a:solidFill>
                <a:effectLst>
                  <a:outerShdw blurRad="38100" dist="38100" dir="2700000" algn="tl">
                    <a:srgbClr val="C0C0C0"/>
                  </a:outerShdw>
                </a:effectLst>
                <a:latin typeface="Arial" charset="0"/>
              </a:rPr>
              <a:t>Case Studies of Co-Effects: </a:t>
            </a:r>
            <a:r>
              <a:rPr lang="en-US" altLang="zh-CN" sz="2200" u="none">
                <a:effectLst>
                  <a:outerShdw blurRad="38100" dist="38100" dir="2700000" algn="tl">
                    <a:srgbClr val="C0C0C0"/>
                  </a:outerShdw>
                </a:effectLst>
                <a:latin typeface="Arial" charset="0"/>
              </a:rPr>
              <a:t>Water Quality</a:t>
            </a:r>
          </a:p>
        </p:txBody>
      </p:sp>
      <p:sp>
        <p:nvSpPr>
          <p:cNvPr id="16396" name="Oval 13"/>
          <p:cNvSpPr>
            <a:spLocks noChangeArrowheads="1"/>
          </p:cNvSpPr>
          <p:nvPr/>
        </p:nvSpPr>
        <p:spPr bwMode="auto">
          <a:xfrm>
            <a:off x="7694613" y="1630363"/>
            <a:ext cx="1133475" cy="1073150"/>
          </a:xfrm>
          <a:prstGeom prst="ellipse">
            <a:avLst/>
          </a:prstGeom>
          <a:solidFill>
            <a:srgbClr val="FFFF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eaLnBrk="1" hangingPunct="1"/>
            <a:r>
              <a:rPr lang="en-US" altLang="zh-CN" sz="1400" u="none">
                <a:solidFill>
                  <a:schemeClr val="accent2"/>
                </a:solidFill>
                <a:ea typeface="宋体" panose="02010600030101010101" pitchFamily="2" charset="-122"/>
              </a:rPr>
              <a:t>Water</a:t>
            </a:r>
          </a:p>
          <a:p>
            <a:pPr algn="ctr" eaLnBrk="1" hangingPunct="1"/>
            <a:r>
              <a:rPr lang="en-US" altLang="zh-CN" sz="1400" u="none">
                <a:solidFill>
                  <a:schemeClr val="accent2"/>
                </a:solidFill>
                <a:ea typeface="宋体" panose="02010600030101010101" pitchFamily="2" charset="-122"/>
              </a:rPr>
              <a:t>Quality</a:t>
            </a:r>
          </a:p>
          <a:p>
            <a:pPr algn="ctr" eaLnBrk="1" hangingPunct="1"/>
            <a:r>
              <a:rPr lang="en-US" altLang="zh-CN" sz="1400" u="none">
                <a:solidFill>
                  <a:schemeClr val="accent2"/>
                </a:solidFill>
                <a:ea typeface="宋体" panose="02010600030101010101" pitchFamily="2" charset="-122"/>
              </a:rPr>
              <a:t>Index</a:t>
            </a:r>
          </a:p>
        </p:txBody>
      </p:sp>
      <p:sp>
        <p:nvSpPr>
          <p:cNvPr id="16397" name="Line 14"/>
          <p:cNvSpPr>
            <a:spLocks noChangeShapeType="1"/>
          </p:cNvSpPr>
          <p:nvPr/>
        </p:nvSpPr>
        <p:spPr bwMode="auto">
          <a:xfrm>
            <a:off x="7265988" y="2344738"/>
            <a:ext cx="417512"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6398" name="Text Box 15"/>
          <p:cNvSpPr txBox="1">
            <a:spLocks noChangeArrowheads="1"/>
          </p:cNvSpPr>
          <p:nvPr/>
        </p:nvSpPr>
        <p:spPr bwMode="auto">
          <a:xfrm>
            <a:off x="5862638" y="828675"/>
            <a:ext cx="31035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5750" indent="-285750"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spcBef>
                <a:spcPct val="60000"/>
              </a:spcBef>
              <a:buClr>
                <a:srgbClr val="9B3238"/>
              </a:buClr>
              <a:buSzPct val="80000"/>
              <a:buFont typeface="Monotype Sorts" pitchFamily="2" charset="2"/>
              <a:buNone/>
            </a:pPr>
            <a:r>
              <a:rPr lang="en-US" altLang="zh-CN" sz="1400" u="none">
                <a:solidFill>
                  <a:srgbClr val="FF0000"/>
                </a:solidFill>
                <a:ea typeface="宋体" panose="02010600030101010101" pitchFamily="2" charset="-122"/>
              </a:rPr>
              <a:t>Reference:</a:t>
            </a:r>
            <a:r>
              <a:rPr lang="en-US" altLang="zh-CN" sz="1400" u="none">
                <a:solidFill>
                  <a:srgbClr val="2F4F88"/>
                </a:solidFill>
                <a:ea typeface="宋体" panose="02010600030101010101" pitchFamily="2" charset="-122"/>
              </a:rPr>
              <a:t> Pattanayak et al. 2002</a:t>
            </a:r>
          </a:p>
        </p:txBody>
      </p:sp>
      <p:sp>
        <p:nvSpPr>
          <p:cNvPr id="16399" name="Rectangle 16"/>
          <p:cNvSpPr>
            <a:spLocks noChangeArrowheads="1"/>
          </p:cNvSpPr>
          <p:nvPr/>
        </p:nvSpPr>
        <p:spPr bwMode="auto">
          <a:xfrm>
            <a:off x="468313" y="4005263"/>
            <a:ext cx="8229600" cy="197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09600" indent="-609600"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spcBef>
                <a:spcPct val="30000"/>
              </a:spcBef>
              <a:buClr>
                <a:srgbClr val="FF0000"/>
              </a:buClr>
              <a:buFont typeface="Wingdings" panose="05000000000000000000" pitchFamily="2" charset="2"/>
              <a:buChar char="q"/>
            </a:pPr>
            <a:r>
              <a:rPr lang="en-US" altLang="zh-CN" sz="1700" u="none">
                <a:ea typeface="宋体" panose="02010600030101010101" pitchFamily="2" charset="-122"/>
              </a:rPr>
              <a:t>Run ASMGHG at GHG prices of  $25, and $50/tonne CE</a:t>
            </a:r>
          </a:p>
          <a:p>
            <a:pPr eaLnBrk="1" hangingPunct="1">
              <a:spcBef>
                <a:spcPct val="30000"/>
              </a:spcBef>
              <a:buClr>
                <a:srgbClr val="FF0000"/>
              </a:buClr>
              <a:buFont typeface="Wingdings" panose="05000000000000000000" pitchFamily="2" charset="2"/>
              <a:buChar char="q"/>
            </a:pPr>
            <a:r>
              <a:rPr lang="en-US" altLang="zh-CN" sz="1700" u="none">
                <a:ea typeface="宋体" panose="02010600030101010101" pitchFamily="2" charset="-122"/>
              </a:rPr>
              <a:t>Link NWPCAM to ASMGHG outputs</a:t>
            </a:r>
          </a:p>
          <a:p>
            <a:pPr eaLnBrk="1" hangingPunct="1">
              <a:spcBef>
                <a:spcPct val="30000"/>
              </a:spcBef>
              <a:buClr>
                <a:srgbClr val="FF0000"/>
              </a:buClr>
              <a:buFont typeface="Wingdings" panose="05000000000000000000" pitchFamily="2" charset="2"/>
              <a:buChar char="q"/>
            </a:pPr>
            <a:r>
              <a:rPr lang="en-US" altLang="zh-CN" sz="1700" u="none">
                <a:ea typeface="宋体" panose="02010600030101010101" pitchFamily="2" charset="-122"/>
              </a:rPr>
              <a:t>Run NWPCAM at elevated loadings corresponding to 2 GHG prices ($25 and $50)</a:t>
            </a:r>
          </a:p>
          <a:p>
            <a:pPr eaLnBrk="1" hangingPunct="1">
              <a:spcBef>
                <a:spcPct val="30000"/>
              </a:spcBef>
              <a:buClr>
                <a:srgbClr val="FF0000"/>
              </a:buClr>
              <a:buFont typeface="Wingdings" panose="05000000000000000000" pitchFamily="2" charset="2"/>
              <a:buChar char="q"/>
            </a:pPr>
            <a:r>
              <a:rPr lang="en-US" altLang="zh-CN" sz="1700" u="none">
                <a:ea typeface="宋体" panose="02010600030101010101" pitchFamily="2" charset="-122"/>
              </a:rPr>
              <a:t>Estimate WQI at two levels</a:t>
            </a:r>
          </a:p>
          <a:p>
            <a:pPr eaLnBrk="1" hangingPunct="1">
              <a:spcBef>
                <a:spcPct val="30000"/>
              </a:spcBef>
              <a:buClr>
                <a:srgbClr val="FF0000"/>
              </a:buClr>
              <a:buFont typeface="Wingdings" panose="05000000000000000000" pitchFamily="2" charset="2"/>
              <a:buChar char="q"/>
            </a:pPr>
            <a:r>
              <a:rPr lang="en-US" altLang="zh-CN" sz="1700" u="none">
                <a:ea typeface="宋体" panose="02010600030101010101" pitchFamily="2" charset="-122"/>
              </a:rPr>
              <a:t>Compute</a:t>
            </a:r>
          </a:p>
        </p:txBody>
      </p:sp>
      <p:graphicFrame>
        <p:nvGraphicFramePr>
          <p:cNvPr id="16400" name="Object 17"/>
          <p:cNvGraphicFramePr>
            <a:graphicFrameLocks noChangeAspect="1"/>
          </p:cNvGraphicFramePr>
          <p:nvPr/>
        </p:nvGraphicFramePr>
        <p:xfrm>
          <a:off x="2339975" y="5445125"/>
          <a:ext cx="3802063" cy="696913"/>
        </p:xfrm>
        <a:graphic>
          <a:graphicData uri="http://schemas.openxmlformats.org/presentationml/2006/ole">
            <mc:AlternateContent xmlns:mc="http://schemas.openxmlformats.org/markup-compatibility/2006">
              <mc:Choice xmlns:v="urn:schemas-microsoft-com:vml" Requires="v">
                <p:oleObj spid="_x0000_s16408" name="Equation" r:id="rId3" imgW="2286000" imgH="419100" progId="Equation.3">
                  <p:embed/>
                </p:oleObj>
              </mc:Choice>
              <mc:Fallback>
                <p:oleObj name="Equation" r:id="rId3" imgW="2286000" imgH="419100" progId="Equation.3">
                  <p:embed/>
                  <p:pic>
                    <p:nvPicPr>
                      <p:cNvPr id="0" name="Object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9975" y="5445125"/>
                        <a:ext cx="3802063" cy="696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401" name="Line 18"/>
          <p:cNvSpPr>
            <a:spLocks noChangeAspect="1" noChangeShapeType="1"/>
          </p:cNvSpPr>
          <p:nvPr/>
        </p:nvSpPr>
        <p:spPr bwMode="auto">
          <a:xfrm>
            <a:off x="1692275" y="2349500"/>
            <a:ext cx="219075"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02" name="Rectangle 19"/>
          <p:cNvSpPr>
            <a:spLocks noChangeAspect="1" noChangeArrowheads="1"/>
          </p:cNvSpPr>
          <p:nvPr/>
        </p:nvSpPr>
        <p:spPr bwMode="auto">
          <a:xfrm>
            <a:off x="6042025" y="1662113"/>
            <a:ext cx="1166813" cy="1041400"/>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eaLnBrk="1" hangingPunct="1"/>
            <a:r>
              <a:rPr lang="en-US" altLang="zh-CN" sz="1400" u="none">
                <a:ea typeface="宋体" panose="02010600030101010101" pitchFamily="2" charset="-122"/>
              </a:rPr>
              <a:t>NWPCAM</a:t>
            </a:r>
          </a:p>
        </p:txBody>
      </p:sp>
      <p:sp>
        <p:nvSpPr>
          <p:cNvPr id="16403" name="Rectangle 27"/>
          <p:cNvSpPr>
            <a:spLocks noChangeAspect="1" noChangeArrowheads="1"/>
          </p:cNvSpPr>
          <p:nvPr/>
        </p:nvSpPr>
        <p:spPr bwMode="auto">
          <a:xfrm>
            <a:off x="3203575" y="2133600"/>
            <a:ext cx="1166813" cy="1041400"/>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eaLnBrk="1" hangingPunct="1"/>
            <a:r>
              <a:rPr lang="en-US" altLang="zh-CN" sz="1400" u="none">
                <a:latin typeface="Times New Roman" panose="02020603050405020304" pitchFamily="18" charset="0"/>
                <a:ea typeface="宋体" panose="02010600030101010101" pitchFamily="2" charset="-122"/>
              </a:rPr>
              <a:t>Regionalizing </a:t>
            </a:r>
          </a:p>
          <a:p>
            <a:pPr algn="ctr" eaLnBrk="1" hangingPunct="1"/>
            <a:r>
              <a:rPr lang="en-US" altLang="zh-CN" sz="1400" u="none">
                <a:latin typeface="Times New Roman" panose="02020603050405020304" pitchFamily="18" charset="0"/>
                <a:ea typeface="宋体" panose="02010600030101010101" pitchFamily="2" charset="-122"/>
              </a:rPr>
              <a:t>Model</a:t>
            </a:r>
          </a:p>
        </p:txBody>
      </p:sp>
      <p:sp>
        <p:nvSpPr>
          <p:cNvPr id="16404" name="Oval 28"/>
          <p:cNvSpPr>
            <a:spLocks noChangeAspect="1" noChangeArrowheads="1"/>
          </p:cNvSpPr>
          <p:nvPr/>
        </p:nvSpPr>
        <p:spPr bwMode="auto">
          <a:xfrm>
            <a:off x="2916238" y="765175"/>
            <a:ext cx="1441450" cy="1079500"/>
          </a:xfrm>
          <a:prstGeom prst="ellipse">
            <a:avLst/>
          </a:prstGeom>
          <a:solidFill>
            <a:srgbClr val="BFE3E7"/>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eaLnBrk="1" hangingPunct="1"/>
            <a:r>
              <a:rPr lang="en-US" altLang="zh-CN" sz="1400" u="none">
                <a:latin typeface="Times New Roman" panose="02020603050405020304" pitchFamily="18" charset="0"/>
                <a:ea typeface="宋体" panose="02010600030101010101" pitchFamily="2" charset="-122"/>
              </a:rPr>
              <a:t>Ag Census    </a:t>
            </a:r>
          </a:p>
          <a:p>
            <a:pPr algn="ctr" eaLnBrk="1" hangingPunct="1"/>
            <a:r>
              <a:rPr lang="en-US" altLang="zh-CN" sz="1400" u="none">
                <a:latin typeface="Times New Roman" panose="02020603050405020304" pitchFamily="18" charset="0"/>
                <a:ea typeface="宋体" panose="02010600030101010101" pitchFamily="2" charset="-122"/>
              </a:rPr>
              <a:t>NRI               </a:t>
            </a:r>
          </a:p>
          <a:p>
            <a:pPr algn="ctr" eaLnBrk="1" hangingPunct="1"/>
            <a:r>
              <a:rPr lang="en-US" altLang="zh-CN" sz="1400" u="none">
                <a:latin typeface="Times New Roman" panose="02020603050405020304" pitchFamily="18" charset="0"/>
                <a:ea typeface="宋体" panose="02010600030101010101" pitchFamily="2" charset="-122"/>
              </a:rPr>
              <a:t>State Annual </a:t>
            </a:r>
          </a:p>
          <a:p>
            <a:pPr algn="ctr" eaLnBrk="1" hangingPunct="1"/>
            <a:r>
              <a:rPr lang="en-US" altLang="zh-CN" sz="1400" u="none">
                <a:latin typeface="Times New Roman" panose="02020603050405020304" pitchFamily="18" charset="0"/>
                <a:ea typeface="宋体" panose="02010600030101010101" pitchFamily="2" charset="-122"/>
              </a:rPr>
              <a:t>Crop Acreage</a:t>
            </a:r>
          </a:p>
        </p:txBody>
      </p:sp>
      <p:sp>
        <p:nvSpPr>
          <p:cNvPr id="16405" name="AutoShape 29"/>
          <p:cNvSpPr>
            <a:spLocks noChangeAspect="1" noChangeArrowheads="1"/>
          </p:cNvSpPr>
          <p:nvPr/>
        </p:nvSpPr>
        <p:spPr bwMode="auto">
          <a:xfrm>
            <a:off x="4572000" y="1700213"/>
            <a:ext cx="1076325" cy="1271587"/>
          </a:xfrm>
          <a:prstGeom prst="foldedCorner">
            <a:avLst>
              <a:gd name="adj" fmla="val 12500"/>
            </a:avLst>
          </a:prstGeom>
          <a:solidFill>
            <a:srgbClr val="00FF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eaLnBrk="1" hangingPunct="1"/>
            <a:r>
              <a:rPr lang="en-US" altLang="zh-CN" sz="1400" u="none">
                <a:latin typeface="Times New Roman" panose="02020603050405020304" pitchFamily="18" charset="0"/>
                <a:ea typeface="宋体" panose="02010600030101010101" pitchFamily="2" charset="-122"/>
              </a:rPr>
              <a:t>County</a:t>
            </a:r>
          </a:p>
          <a:p>
            <a:pPr algn="ctr" eaLnBrk="1" hangingPunct="1"/>
            <a:r>
              <a:rPr lang="en-US" altLang="zh-CN" sz="1400" u="none">
                <a:latin typeface="Times New Roman" panose="02020603050405020304" pitchFamily="18" charset="0"/>
                <a:ea typeface="宋体" panose="02010600030101010101" pitchFamily="2" charset="-122"/>
              </a:rPr>
              <a:t>Crop Mix</a:t>
            </a:r>
          </a:p>
          <a:p>
            <a:pPr algn="ctr" eaLnBrk="1" hangingPunct="1"/>
            <a:r>
              <a:rPr lang="en-US" altLang="zh-CN" sz="1400" u="none">
                <a:latin typeface="Times New Roman" panose="02020603050405020304" pitchFamily="18" charset="0"/>
                <a:ea typeface="宋体" panose="02010600030101010101" pitchFamily="2" charset="-122"/>
              </a:rPr>
              <a:t>and </a:t>
            </a:r>
          </a:p>
          <a:p>
            <a:pPr algn="ctr" eaLnBrk="1" hangingPunct="1"/>
            <a:r>
              <a:rPr lang="en-US" altLang="zh-CN" sz="1400" u="none">
                <a:latin typeface="Times New Roman" panose="02020603050405020304" pitchFamily="18" charset="0"/>
                <a:ea typeface="宋体" panose="02010600030101010101" pitchFamily="2" charset="-122"/>
              </a:rPr>
              <a:t>percent loads</a:t>
            </a:r>
          </a:p>
        </p:txBody>
      </p:sp>
      <p:sp>
        <p:nvSpPr>
          <p:cNvPr id="16406" name="Line 36"/>
          <p:cNvSpPr>
            <a:spLocks noChangeAspect="1" noChangeShapeType="1"/>
          </p:cNvSpPr>
          <p:nvPr/>
        </p:nvSpPr>
        <p:spPr bwMode="auto">
          <a:xfrm>
            <a:off x="4356100" y="2349500"/>
            <a:ext cx="188913"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07" name="Line 37"/>
          <p:cNvSpPr>
            <a:spLocks noChangeShapeType="1"/>
          </p:cNvSpPr>
          <p:nvPr/>
        </p:nvSpPr>
        <p:spPr bwMode="auto">
          <a:xfrm>
            <a:off x="3635375" y="1844675"/>
            <a:ext cx="0" cy="288925"/>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2"/>
          </p:nvPr>
        </p:nvSpPr>
        <p:spPr>
          <a:noFill/>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fld id="{F342AFF5-EBFF-49C1-B226-E358680DEBE5}" type="slidenum">
              <a:rPr lang="en-US" altLang="zh-CN" b="0" u="none">
                <a:ea typeface="宋体" panose="02010600030101010101" pitchFamily="2" charset="-122"/>
              </a:rPr>
              <a:pPr eaLnBrk="1" hangingPunct="1"/>
              <a:t>15</a:t>
            </a:fld>
            <a:endParaRPr lang="en-US" altLang="zh-CN" b="0" u="none">
              <a:ea typeface="宋体" panose="02010600030101010101" pitchFamily="2" charset="-122"/>
            </a:endParaRPr>
          </a:p>
        </p:txBody>
      </p:sp>
      <p:sp>
        <p:nvSpPr>
          <p:cNvPr id="160770" name="Text Box 2"/>
          <p:cNvSpPr txBox="1">
            <a:spLocks noChangeArrowheads="1"/>
          </p:cNvSpPr>
          <p:nvPr/>
        </p:nvSpPr>
        <p:spPr bwMode="auto">
          <a:xfrm>
            <a:off x="539750" y="260350"/>
            <a:ext cx="5737225"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zh-CN" sz="2200">
                <a:solidFill>
                  <a:srgbClr val="FF0000"/>
                </a:solidFill>
                <a:effectLst>
                  <a:outerShdw blurRad="38100" dist="38100" dir="2700000" algn="tl">
                    <a:srgbClr val="C0C0C0"/>
                  </a:outerShdw>
                </a:effectLst>
                <a:latin typeface="Arial" charset="0"/>
              </a:rPr>
              <a:t>Case Studies of Co-Effects: </a:t>
            </a:r>
            <a:r>
              <a:rPr lang="en-US" altLang="zh-CN" sz="2200">
                <a:effectLst>
                  <a:outerShdw blurRad="38100" dist="38100" dir="2700000" algn="tl">
                    <a:srgbClr val="C0C0C0"/>
                  </a:outerShdw>
                </a:effectLst>
                <a:latin typeface="Arial" charset="0"/>
              </a:rPr>
              <a:t>Water Quality</a:t>
            </a:r>
          </a:p>
        </p:txBody>
      </p:sp>
      <p:sp>
        <p:nvSpPr>
          <p:cNvPr id="17412" name="Rectangle 3"/>
          <p:cNvSpPr>
            <a:spLocks noChangeArrowheads="1"/>
          </p:cNvSpPr>
          <p:nvPr/>
        </p:nvSpPr>
        <p:spPr bwMode="auto">
          <a:xfrm>
            <a:off x="395288" y="836613"/>
            <a:ext cx="7993062" cy="5580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b="1" u="sng">
                <a:solidFill>
                  <a:schemeClr val="tx1"/>
                </a:solidFill>
                <a:latin typeface="Arial" panose="020B0604020202020204" pitchFamily="34" charset="0"/>
              </a:defRPr>
            </a:lvl1pPr>
            <a:lvl2pPr marL="1031875" indent="-3365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spcBef>
                <a:spcPct val="30000"/>
              </a:spcBef>
              <a:buClr>
                <a:srgbClr val="FF0000"/>
              </a:buClr>
              <a:buFont typeface="Wingdings" panose="05000000000000000000" pitchFamily="2" charset="2"/>
              <a:buNone/>
            </a:pPr>
            <a:r>
              <a:rPr lang="en-US" altLang="zh-CN" sz="2200" u="none">
                <a:solidFill>
                  <a:srgbClr val="3333CC"/>
                </a:solidFill>
                <a:ea typeface="宋体" panose="02010600030101010101" pitchFamily="2" charset="-122"/>
              </a:rPr>
              <a:t>Overall Results:</a:t>
            </a:r>
          </a:p>
          <a:p>
            <a:pPr eaLnBrk="1" hangingPunct="1">
              <a:spcBef>
                <a:spcPct val="100000"/>
              </a:spcBef>
              <a:buClr>
                <a:srgbClr val="FF0000"/>
              </a:buClr>
              <a:buSzPct val="85000"/>
              <a:buFont typeface="Wingdings" panose="05000000000000000000" pitchFamily="2" charset="2"/>
              <a:buChar char="q"/>
            </a:pPr>
            <a:r>
              <a:rPr lang="en-US" altLang="zh-CN" u="none">
                <a:ea typeface="宋体" panose="02010600030101010101" pitchFamily="2" charset="-122"/>
              </a:rPr>
              <a:t>Economic</a:t>
            </a:r>
          </a:p>
          <a:p>
            <a:pPr lvl="1" eaLnBrk="1" hangingPunct="1">
              <a:spcBef>
                <a:spcPct val="30000"/>
              </a:spcBef>
              <a:buClr>
                <a:srgbClr val="9B3238"/>
              </a:buClr>
              <a:buSzPct val="80000"/>
              <a:buFont typeface="Monotype Sorts" pitchFamily="2" charset="2"/>
              <a:buChar char="l"/>
            </a:pPr>
            <a:r>
              <a:rPr lang="en-US" altLang="zh-CN" u="none">
                <a:solidFill>
                  <a:srgbClr val="0000CC"/>
                </a:solidFill>
                <a:ea typeface="宋体" panose="02010600030101010101" pitchFamily="2" charset="-122"/>
              </a:rPr>
              <a:t>Agricultural production declines (2-4%) and prices increase (3-8%)</a:t>
            </a:r>
          </a:p>
          <a:p>
            <a:pPr lvl="1" eaLnBrk="1" hangingPunct="1">
              <a:spcBef>
                <a:spcPct val="30000"/>
              </a:spcBef>
              <a:buClr>
                <a:srgbClr val="FF0000"/>
              </a:buClr>
              <a:buFontTx/>
              <a:buChar char="•"/>
            </a:pPr>
            <a:r>
              <a:rPr lang="en-US" altLang="zh-CN" u="none">
                <a:solidFill>
                  <a:srgbClr val="0000CC"/>
                </a:solidFill>
                <a:ea typeface="宋体" panose="02010600030101010101" pitchFamily="2" charset="-122"/>
              </a:rPr>
              <a:t>CS decreases, PS increases, Export earnings fall (3 – 5%).</a:t>
            </a:r>
          </a:p>
          <a:p>
            <a:pPr eaLnBrk="1" hangingPunct="1">
              <a:spcBef>
                <a:spcPct val="30000"/>
              </a:spcBef>
              <a:buClr>
                <a:srgbClr val="FF0000"/>
              </a:buClr>
              <a:buSzPct val="85000"/>
              <a:buFont typeface="Wingdings" panose="05000000000000000000" pitchFamily="2" charset="2"/>
              <a:buChar char="q"/>
            </a:pPr>
            <a:r>
              <a:rPr lang="en-US" altLang="zh-CN" u="none">
                <a:ea typeface="宋体" panose="02010600030101010101" pitchFamily="2" charset="-122"/>
              </a:rPr>
              <a:t>GHG (not co-effects)</a:t>
            </a:r>
          </a:p>
          <a:p>
            <a:pPr lvl="1" eaLnBrk="1" hangingPunct="1">
              <a:spcBef>
                <a:spcPct val="30000"/>
              </a:spcBef>
              <a:buClr>
                <a:srgbClr val="FF0000"/>
              </a:buClr>
              <a:buFontTx/>
              <a:buChar char="•"/>
            </a:pPr>
            <a:r>
              <a:rPr lang="en-US" altLang="zh-CN" u="none">
                <a:ea typeface="宋体" panose="02010600030101010101" pitchFamily="2" charset="-122"/>
              </a:rPr>
              <a:t>National GHG emissions decline (89 and 156 MMTCE/yr under $25 and $50 /ton CE, respectively).</a:t>
            </a:r>
          </a:p>
          <a:p>
            <a:pPr lvl="1" eaLnBrk="1" hangingPunct="1">
              <a:spcBef>
                <a:spcPct val="30000"/>
              </a:spcBef>
              <a:buClr>
                <a:srgbClr val="FF0000"/>
              </a:buClr>
              <a:buFontTx/>
              <a:buChar char="•"/>
            </a:pPr>
            <a:r>
              <a:rPr lang="en-US" altLang="zh-CN" u="none">
                <a:ea typeface="宋体" panose="02010600030101010101" pitchFamily="2" charset="-122"/>
              </a:rPr>
              <a:t>Agriculture becomes a net sink at high GHG price.</a:t>
            </a:r>
          </a:p>
          <a:p>
            <a:pPr lvl="1" eaLnBrk="1" hangingPunct="1">
              <a:spcBef>
                <a:spcPct val="30000"/>
              </a:spcBef>
              <a:buClr>
                <a:srgbClr val="FF0000"/>
              </a:buClr>
              <a:buFontTx/>
              <a:buChar char="•"/>
            </a:pPr>
            <a:r>
              <a:rPr lang="en-US" altLang="zh-CN" sz="2000" u="none">
                <a:ea typeface="宋体" panose="02010600030101010101" pitchFamily="2" charset="-122"/>
              </a:rPr>
              <a:t>Low C price</a:t>
            </a:r>
            <a:r>
              <a:rPr lang="en-US" altLang="zh-CN" u="none">
                <a:ea typeface="宋体" panose="02010600030101010101" pitchFamily="2" charset="-122"/>
              </a:rPr>
              <a:t>	</a:t>
            </a:r>
            <a:r>
              <a:rPr lang="en-US" altLang="zh-CN" sz="2000" u="none">
                <a:ea typeface="宋体" panose="02010600030101010101" pitchFamily="2" charset="-122"/>
              </a:rPr>
              <a:t>=&gt; </a:t>
            </a:r>
            <a:r>
              <a:rPr lang="en-US" altLang="zh-CN" u="none">
                <a:ea typeface="宋体" panose="02010600030101010101" pitchFamily="2" charset="-122"/>
              </a:rPr>
              <a:t>Low/no till cropland management </a:t>
            </a:r>
          </a:p>
          <a:p>
            <a:pPr lvl="1" eaLnBrk="1" hangingPunct="1">
              <a:spcBef>
                <a:spcPct val="30000"/>
              </a:spcBef>
              <a:buClr>
                <a:srgbClr val="FF0000"/>
              </a:buClr>
              <a:buFontTx/>
              <a:buChar char="•"/>
            </a:pPr>
            <a:r>
              <a:rPr lang="en-US" altLang="zh-CN" sz="2000" u="none">
                <a:ea typeface="宋体" panose="02010600030101010101" pitchFamily="2" charset="-122"/>
              </a:rPr>
              <a:t>High C price </a:t>
            </a:r>
            <a:r>
              <a:rPr lang="en-US" altLang="zh-CN" u="none">
                <a:ea typeface="宋体" panose="02010600030101010101" pitchFamily="2" charset="-122"/>
              </a:rPr>
              <a:t>	</a:t>
            </a:r>
            <a:r>
              <a:rPr lang="en-US" altLang="zh-CN" sz="2000" u="none">
                <a:ea typeface="宋体" panose="02010600030101010101" pitchFamily="2" charset="-122"/>
              </a:rPr>
              <a:t>=&gt; Biofuel offsets and afforestation</a:t>
            </a:r>
            <a:endParaRPr lang="en-US" altLang="zh-CN" u="none">
              <a:ea typeface="宋体" panose="02010600030101010101" pitchFamily="2" charset="-122"/>
            </a:endParaRPr>
          </a:p>
          <a:p>
            <a:pPr eaLnBrk="1" hangingPunct="1">
              <a:spcBef>
                <a:spcPct val="30000"/>
              </a:spcBef>
              <a:buClr>
                <a:srgbClr val="FF0000"/>
              </a:buClr>
              <a:buSzPct val="85000"/>
              <a:buFont typeface="Wingdings" panose="05000000000000000000" pitchFamily="2" charset="2"/>
              <a:buChar char="q"/>
            </a:pPr>
            <a:r>
              <a:rPr lang="en-US" altLang="zh-CN" u="none">
                <a:ea typeface="宋体" panose="02010600030101010101" pitchFamily="2" charset="-122"/>
              </a:rPr>
              <a:t>Land use </a:t>
            </a:r>
          </a:p>
          <a:p>
            <a:pPr lvl="1" eaLnBrk="1" hangingPunct="1">
              <a:spcBef>
                <a:spcPct val="30000"/>
              </a:spcBef>
              <a:buClr>
                <a:srgbClr val="FF0000"/>
              </a:buClr>
              <a:buFontTx/>
              <a:buChar char="•"/>
            </a:pPr>
            <a:r>
              <a:rPr lang="en-US" altLang="zh-CN" u="none">
                <a:ea typeface="宋体" panose="02010600030101010101" pitchFamily="2" charset="-122"/>
              </a:rPr>
              <a:t>Traditionally cropped lands decline</a:t>
            </a:r>
            <a:r>
              <a:rPr lang="en-US" altLang="zh-CN" u="none">
                <a:solidFill>
                  <a:srgbClr val="2F4F88"/>
                </a:solidFill>
                <a:ea typeface="宋体" panose="02010600030101010101" pitchFamily="2" charset="-122"/>
              </a:rPr>
              <a:t>(0.1 – 6%)</a:t>
            </a:r>
            <a:endParaRPr lang="en-US" altLang="zh-CN" u="none">
              <a:ea typeface="宋体" panose="02010600030101010101" pitchFamily="2" charset="-122"/>
            </a:endParaRPr>
          </a:p>
          <a:p>
            <a:pPr lvl="1" eaLnBrk="1" hangingPunct="1">
              <a:spcBef>
                <a:spcPct val="30000"/>
              </a:spcBef>
              <a:buClr>
                <a:srgbClr val="FF0000"/>
              </a:buClr>
              <a:buFontTx/>
              <a:buChar char="•"/>
            </a:pPr>
            <a:r>
              <a:rPr lang="en-US" altLang="zh-CN" u="none">
                <a:ea typeface="宋体" panose="02010600030101010101" pitchFamily="2" charset="-122"/>
              </a:rPr>
              <a:t>Irrigated lands decline</a:t>
            </a:r>
            <a:r>
              <a:rPr lang="en-US" altLang="zh-CN" u="none">
                <a:solidFill>
                  <a:srgbClr val="2F4F88"/>
                </a:solidFill>
                <a:ea typeface="宋体" panose="02010600030101010101" pitchFamily="2" charset="-122"/>
              </a:rPr>
              <a:t>(3 – 7 %)</a:t>
            </a:r>
            <a:endParaRPr lang="en-US" altLang="zh-CN" u="none">
              <a:ea typeface="宋体" panose="02010600030101010101" pitchFamily="2" charset="-122"/>
            </a:endParaRPr>
          </a:p>
          <a:p>
            <a:pPr lvl="1" eaLnBrk="1" hangingPunct="1">
              <a:spcBef>
                <a:spcPct val="30000"/>
              </a:spcBef>
              <a:buClr>
                <a:srgbClr val="FF0000"/>
              </a:buClr>
              <a:buFontTx/>
              <a:buChar char="•"/>
            </a:pPr>
            <a:r>
              <a:rPr lang="en-US" altLang="zh-CN" u="none">
                <a:ea typeface="宋体" panose="02010600030101010101" pitchFamily="2" charset="-122"/>
              </a:rPr>
              <a:t>Afforestation increases</a:t>
            </a:r>
            <a:r>
              <a:rPr lang="en-US" altLang="zh-CN" u="none">
                <a:solidFill>
                  <a:srgbClr val="2F4F88"/>
                </a:solidFill>
                <a:ea typeface="宋体" panose="02010600030101010101" pitchFamily="2" charset="-122"/>
              </a:rPr>
              <a:t>(5 – 12 million acres)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xfrm>
            <a:off x="1173163" y="6265863"/>
            <a:ext cx="1905000" cy="457200"/>
          </a:xfrm>
          <a:noFill/>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l" eaLnBrk="1" hangingPunct="1"/>
            <a:fld id="{C27253F9-C1AC-45C3-9FB0-57803CEB7717}" type="slidenum">
              <a:rPr lang="en-US" altLang="en-US" b="0" u="none"/>
              <a:pPr algn="l" eaLnBrk="1" hangingPunct="1"/>
              <a:t>16</a:t>
            </a:fld>
            <a:endParaRPr lang="en-US" altLang="en-US" b="0" u="none"/>
          </a:p>
        </p:txBody>
      </p:sp>
      <p:pic>
        <p:nvPicPr>
          <p:cNvPr id="18435" name="Picture 2" descr="Fig 3-1 nationsc1-fig3"/>
          <p:cNvPicPr>
            <a:picLocks noChangeAspect="1" noChangeArrowheads="1"/>
          </p:cNvPicPr>
          <p:nvPr/>
        </p:nvPicPr>
        <p:blipFill>
          <a:blip r:embed="rId2">
            <a:extLst>
              <a:ext uri="{28A0092B-C50C-407E-A947-70E740481C1C}">
                <a14:useLocalDpi xmlns:a14="http://schemas.microsoft.com/office/drawing/2010/main" val="0"/>
              </a:ext>
            </a:extLst>
          </a:blip>
          <a:srcRect b="4350"/>
          <a:stretch>
            <a:fillRect/>
          </a:stretch>
        </p:blipFill>
        <p:spPr bwMode="auto">
          <a:xfrm>
            <a:off x="457200" y="889000"/>
            <a:ext cx="8077200" cy="596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Text Box 3"/>
          <p:cNvSpPr txBox="1">
            <a:spLocks noChangeArrowheads="1"/>
          </p:cNvSpPr>
          <p:nvPr/>
        </p:nvSpPr>
        <p:spPr bwMode="auto">
          <a:xfrm>
            <a:off x="533400" y="1462088"/>
            <a:ext cx="82296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a:spcBef>
                <a:spcPct val="50000"/>
              </a:spcBef>
            </a:pPr>
            <a:r>
              <a:rPr lang="en-US" altLang="en-US"/>
              <a:t>Preliminary Results, at $25/tC</a:t>
            </a:r>
          </a:p>
        </p:txBody>
      </p:sp>
      <p:sp>
        <p:nvSpPr>
          <p:cNvPr id="18437" name="Text Box 4"/>
          <p:cNvSpPr txBox="1">
            <a:spLocks noChangeArrowheads="1"/>
          </p:cNvSpPr>
          <p:nvPr/>
        </p:nvSpPr>
        <p:spPr bwMode="auto">
          <a:xfrm>
            <a:off x="6324600" y="6477000"/>
            <a:ext cx="2743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r">
              <a:spcBef>
                <a:spcPct val="50000"/>
              </a:spcBef>
            </a:pPr>
            <a:r>
              <a:rPr lang="en-US" altLang="en-US" sz="1400"/>
              <a:t>Source: Pattanayak et al. 2002</a:t>
            </a:r>
            <a:endParaRPr lang="en-US" altLang="en-US" sz="1200"/>
          </a:p>
        </p:txBody>
      </p:sp>
      <p:sp>
        <p:nvSpPr>
          <p:cNvPr id="18438" name="Rectangle 5"/>
          <p:cNvSpPr>
            <a:spLocks noGrp="1" noChangeArrowheads="1"/>
          </p:cNvSpPr>
          <p:nvPr>
            <p:ph type="title"/>
          </p:nvPr>
        </p:nvSpPr>
        <p:spPr>
          <a:xfrm>
            <a:off x="1524000" y="157163"/>
            <a:ext cx="7620000" cy="1325562"/>
          </a:xfrm>
        </p:spPr>
        <p:txBody>
          <a:bodyPr/>
          <a:lstStyle/>
          <a:p>
            <a:pPr eaLnBrk="1" hangingPunct="1"/>
            <a:r>
              <a:rPr lang="en-US" altLang="en-US" sz="3000" smtClean="0"/>
              <a:t>Co-Benefits: Water Quality Changes due to Changes in Cropland Management and Afforestation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2"/>
          </p:nvPr>
        </p:nvSpPr>
        <p:spPr>
          <a:noFill/>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fld id="{2F692A32-5B3C-4E68-AFD6-F89C8ED8925D}" type="slidenum">
              <a:rPr lang="en-US" altLang="zh-CN" b="0" u="none">
                <a:ea typeface="宋体" panose="02010600030101010101" pitchFamily="2" charset="-122"/>
              </a:rPr>
              <a:pPr eaLnBrk="1" hangingPunct="1"/>
              <a:t>17</a:t>
            </a:fld>
            <a:endParaRPr lang="en-US" altLang="zh-CN" b="0" u="none">
              <a:ea typeface="宋体" panose="02010600030101010101" pitchFamily="2" charset="-122"/>
            </a:endParaRPr>
          </a:p>
        </p:txBody>
      </p:sp>
      <p:sp>
        <p:nvSpPr>
          <p:cNvPr id="161794" name="Text Box 2"/>
          <p:cNvSpPr txBox="1">
            <a:spLocks noChangeArrowheads="1"/>
          </p:cNvSpPr>
          <p:nvPr/>
        </p:nvSpPr>
        <p:spPr bwMode="auto">
          <a:xfrm>
            <a:off x="395288" y="260350"/>
            <a:ext cx="5737225"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zh-CN" sz="2200">
                <a:solidFill>
                  <a:srgbClr val="FF0000"/>
                </a:solidFill>
                <a:effectLst>
                  <a:outerShdw blurRad="38100" dist="38100" dir="2700000" algn="tl">
                    <a:srgbClr val="C0C0C0"/>
                  </a:outerShdw>
                </a:effectLst>
                <a:latin typeface="Arial" charset="0"/>
              </a:rPr>
              <a:t>Case Studies of Co-Effects: </a:t>
            </a:r>
            <a:r>
              <a:rPr lang="en-US" altLang="zh-CN" sz="2200">
                <a:effectLst>
                  <a:outerShdw blurRad="38100" dist="38100" dir="2700000" algn="tl">
                    <a:srgbClr val="C0C0C0"/>
                  </a:outerShdw>
                </a:effectLst>
                <a:latin typeface="Arial" charset="0"/>
              </a:rPr>
              <a:t>Water Quality</a:t>
            </a:r>
          </a:p>
        </p:txBody>
      </p:sp>
      <p:sp>
        <p:nvSpPr>
          <p:cNvPr id="19460" name="Rectangle 3"/>
          <p:cNvSpPr>
            <a:spLocks noChangeArrowheads="1"/>
          </p:cNvSpPr>
          <p:nvPr/>
        </p:nvSpPr>
        <p:spPr bwMode="auto">
          <a:xfrm>
            <a:off x="611188" y="1052513"/>
            <a:ext cx="8229600" cy="470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b="1" u="sng">
                <a:solidFill>
                  <a:schemeClr val="tx1"/>
                </a:solidFill>
                <a:latin typeface="Arial" panose="020B0604020202020204" pitchFamily="34" charset="0"/>
              </a:defRPr>
            </a:lvl1pPr>
            <a:lvl2pPr marL="1031875" indent="-3365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spcBef>
                <a:spcPct val="30000"/>
              </a:spcBef>
              <a:buClr>
                <a:srgbClr val="FF0000"/>
              </a:buClr>
              <a:buFont typeface="Wingdings" panose="05000000000000000000" pitchFamily="2" charset="2"/>
              <a:buNone/>
            </a:pPr>
            <a:r>
              <a:rPr lang="en-US" altLang="zh-CN" sz="2200" u="none">
                <a:solidFill>
                  <a:srgbClr val="3333CC"/>
                </a:solidFill>
                <a:ea typeface="宋体" panose="02010600030101010101" pitchFamily="2" charset="-122"/>
              </a:rPr>
              <a:t>Overall Results:</a:t>
            </a:r>
          </a:p>
          <a:p>
            <a:pPr eaLnBrk="1" hangingPunct="1">
              <a:spcBef>
                <a:spcPct val="50000"/>
              </a:spcBef>
              <a:buClr>
                <a:srgbClr val="FF0000"/>
              </a:buClr>
              <a:buSzPct val="85000"/>
              <a:buFont typeface="Wingdings" panose="05000000000000000000" pitchFamily="2" charset="2"/>
              <a:buChar char="q"/>
            </a:pPr>
            <a:r>
              <a:rPr lang="en-US" altLang="zh-CN" u="none">
                <a:ea typeface="宋体" panose="02010600030101010101" pitchFamily="2" charset="-122"/>
              </a:rPr>
              <a:t>Loadings</a:t>
            </a:r>
          </a:p>
          <a:p>
            <a:pPr lvl="1" eaLnBrk="1" hangingPunct="1">
              <a:spcBef>
                <a:spcPct val="30000"/>
              </a:spcBef>
              <a:buClr>
                <a:srgbClr val="FF0000"/>
              </a:buClr>
              <a:buFontTx/>
              <a:buChar char="•"/>
            </a:pPr>
            <a:r>
              <a:rPr lang="en-US" altLang="zh-CN" u="none">
                <a:ea typeface="宋体" panose="02010600030101010101" pitchFamily="2" charset="-122"/>
              </a:rPr>
              <a:t>N and P decline at low price</a:t>
            </a:r>
          </a:p>
          <a:p>
            <a:pPr lvl="1" eaLnBrk="1" hangingPunct="1">
              <a:spcBef>
                <a:spcPct val="30000"/>
              </a:spcBef>
              <a:buClr>
                <a:srgbClr val="FF0000"/>
              </a:buClr>
              <a:buFontTx/>
              <a:buChar char="•"/>
            </a:pPr>
            <a:r>
              <a:rPr lang="en-US" altLang="zh-CN" u="none">
                <a:ea typeface="宋体" panose="02010600030101010101" pitchFamily="2" charset="-122"/>
              </a:rPr>
              <a:t>All loadings decline at high price</a:t>
            </a:r>
          </a:p>
          <a:p>
            <a:pPr lvl="1" eaLnBrk="1" hangingPunct="1">
              <a:spcBef>
                <a:spcPct val="30000"/>
              </a:spcBef>
              <a:buClr>
                <a:srgbClr val="FF0000"/>
              </a:buClr>
              <a:buFontTx/>
              <a:buChar char="•"/>
            </a:pPr>
            <a:r>
              <a:rPr lang="en-US" altLang="zh-CN" u="none">
                <a:ea typeface="宋体" panose="02010600030101010101" pitchFamily="2" charset="-122"/>
              </a:rPr>
              <a:t>Erosion reductions most dramatic</a:t>
            </a:r>
          </a:p>
          <a:p>
            <a:pPr eaLnBrk="1" hangingPunct="1">
              <a:spcBef>
                <a:spcPct val="50000"/>
              </a:spcBef>
              <a:buClr>
                <a:srgbClr val="FF0000"/>
              </a:buClr>
              <a:buSzPct val="85000"/>
              <a:buFont typeface="Wingdings" panose="05000000000000000000" pitchFamily="2" charset="2"/>
              <a:buChar char="q"/>
            </a:pPr>
            <a:r>
              <a:rPr lang="en-US" altLang="zh-CN" u="none">
                <a:ea typeface="宋体" panose="02010600030101010101" pitchFamily="2" charset="-122"/>
              </a:rPr>
              <a:t>National WQ increased nearly 2%</a:t>
            </a:r>
          </a:p>
          <a:p>
            <a:pPr eaLnBrk="1" hangingPunct="1">
              <a:spcBef>
                <a:spcPct val="150000"/>
              </a:spcBef>
              <a:buClr>
                <a:srgbClr val="FF0000"/>
              </a:buClr>
              <a:buFont typeface="Wingdings" panose="05000000000000000000" pitchFamily="2" charset="2"/>
              <a:buNone/>
            </a:pPr>
            <a:r>
              <a:rPr lang="en-US" altLang="zh-CN" sz="2200" u="none">
                <a:solidFill>
                  <a:srgbClr val="3333CC"/>
                </a:solidFill>
                <a:ea typeface="宋体" panose="02010600030101010101" pitchFamily="2" charset="-122"/>
              </a:rPr>
              <a:t>Future Extensions</a:t>
            </a:r>
            <a:r>
              <a:rPr lang="en-US" altLang="zh-CN" u="none">
                <a:ea typeface="宋体" panose="02010600030101010101" pitchFamily="2" charset="-122"/>
              </a:rPr>
              <a:t> </a:t>
            </a:r>
            <a:r>
              <a:rPr lang="en-US" altLang="zh-CN" sz="2200" u="none">
                <a:solidFill>
                  <a:srgbClr val="3333CC"/>
                </a:solidFill>
                <a:ea typeface="宋体" panose="02010600030101010101" pitchFamily="2" charset="-122"/>
              </a:rPr>
              <a:t>:</a:t>
            </a:r>
          </a:p>
          <a:p>
            <a:pPr eaLnBrk="1" hangingPunct="1">
              <a:spcBef>
                <a:spcPct val="50000"/>
              </a:spcBef>
              <a:buClr>
                <a:srgbClr val="FF0000"/>
              </a:buClr>
              <a:buSzPct val="85000"/>
              <a:buFont typeface="Wingdings" panose="05000000000000000000" pitchFamily="2" charset="2"/>
              <a:buChar char="q"/>
            </a:pPr>
            <a:r>
              <a:rPr lang="en-US" altLang="zh-CN" u="none">
                <a:ea typeface="宋体" panose="02010600030101010101" pitchFamily="2" charset="-122"/>
              </a:rPr>
              <a:t>Co-effects</a:t>
            </a:r>
          </a:p>
          <a:p>
            <a:pPr lvl="1" eaLnBrk="1" hangingPunct="1">
              <a:spcBef>
                <a:spcPct val="30000"/>
              </a:spcBef>
              <a:buClr>
                <a:srgbClr val="FF0000"/>
              </a:buClr>
              <a:buFontTx/>
              <a:buChar char="•"/>
            </a:pPr>
            <a:r>
              <a:rPr lang="en-US" altLang="zh-CN" u="none">
                <a:ea typeface="宋体" panose="02010600030101010101" pitchFamily="2" charset="-122"/>
              </a:rPr>
              <a:t>Monetized</a:t>
            </a:r>
          </a:p>
          <a:p>
            <a:pPr lvl="1" eaLnBrk="1" hangingPunct="1">
              <a:spcBef>
                <a:spcPct val="30000"/>
              </a:spcBef>
              <a:buClr>
                <a:srgbClr val="FF0000"/>
              </a:buClr>
              <a:buFontTx/>
              <a:buChar char="•"/>
            </a:pPr>
            <a:r>
              <a:rPr lang="en-US" altLang="zh-CN" u="none">
                <a:ea typeface="宋体" panose="02010600030101010101" pitchFamily="2" charset="-122"/>
              </a:rPr>
              <a:t>Multiple co-effects – biodiversity</a:t>
            </a:r>
          </a:p>
          <a:p>
            <a:pPr eaLnBrk="1" hangingPunct="1">
              <a:spcBef>
                <a:spcPct val="50000"/>
              </a:spcBef>
              <a:buClr>
                <a:srgbClr val="FF0000"/>
              </a:buClr>
              <a:buSzPct val="85000"/>
              <a:buFont typeface="Wingdings" panose="05000000000000000000" pitchFamily="2" charset="2"/>
              <a:buChar char="q"/>
            </a:pPr>
            <a:r>
              <a:rPr lang="en-US" altLang="zh-CN" u="none">
                <a:ea typeface="宋体" panose="02010600030101010101" pitchFamily="2" charset="-122"/>
              </a:rPr>
              <a:t>Omitted loadings in forestry and livestock</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42" name="Text Box 2"/>
          <p:cNvSpPr txBox="1">
            <a:spLocks noChangeArrowheads="1"/>
          </p:cNvSpPr>
          <p:nvPr/>
        </p:nvSpPr>
        <p:spPr bwMode="auto">
          <a:xfrm>
            <a:off x="571500" y="80963"/>
            <a:ext cx="6461125"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200" u="none">
                <a:solidFill>
                  <a:srgbClr val="FF0000"/>
                </a:solidFill>
                <a:effectLst>
                  <a:outerShdw blurRad="38100" dist="38100" dir="2700000" algn="tl">
                    <a:srgbClr val="C0C0C0"/>
                  </a:outerShdw>
                </a:effectLst>
                <a:latin typeface="Arial" charset="0"/>
              </a:rPr>
              <a:t>Case Studies of Co-Effects: </a:t>
            </a:r>
            <a:r>
              <a:rPr lang="en-US" u="none">
                <a:effectLst>
                  <a:outerShdw blurRad="38100" dist="38100" dir="2700000" algn="tl">
                    <a:srgbClr val="C0C0C0"/>
                  </a:outerShdw>
                </a:effectLst>
                <a:latin typeface="Arial" charset="0"/>
              </a:rPr>
              <a:t>Environmental benefits</a:t>
            </a:r>
          </a:p>
        </p:txBody>
      </p:sp>
      <p:sp>
        <p:nvSpPr>
          <p:cNvPr id="20483" name="Line 3"/>
          <p:cNvSpPr>
            <a:spLocks noChangeShapeType="1"/>
          </p:cNvSpPr>
          <p:nvPr/>
        </p:nvSpPr>
        <p:spPr bwMode="auto">
          <a:xfrm>
            <a:off x="422275" y="528638"/>
            <a:ext cx="8274050" cy="0"/>
          </a:xfrm>
          <a:prstGeom prst="line">
            <a:avLst/>
          </a:prstGeom>
          <a:noFill/>
          <a:ln w="381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4" name="Rectangle 6"/>
          <p:cNvSpPr>
            <a:spLocks noChangeArrowheads="1"/>
          </p:cNvSpPr>
          <p:nvPr/>
        </p:nvSpPr>
        <p:spPr bwMode="auto">
          <a:xfrm>
            <a:off x="450850" y="1312863"/>
            <a:ext cx="1866900" cy="822325"/>
          </a:xfrm>
          <a:prstGeom prst="rect">
            <a:avLst/>
          </a:prstGeom>
          <a:solidFill>
            <a:srgbClr val="FFFF99"/>
          </a:solidFill>
          <a:ln w="38100">
            <a:solidFill>
              <a:srgbClr val="FF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eaLnBrk="1" hangingPunct="1"/>
            <a:r>
              <a:rPr lang="en-US" altLang="en-US" sz="1400" u="none"/>
              <a:t>Estimate</a:t>
            </a:r>
          </a:p>
          <a:p>
            <a:pPr algn="ctr" eaLnBrk="1" hangingPunct="1"/>
            <a:r>
              <a:rPr lang="en-US" altLang="en-US" sz="1400" u="none"/>
              <a:t>Land Use</a:t>
            </a:r>
          </a:p>
        </p:txBody>
      </p:sp>
      <p:sp>
        <p:nvSpPr>
          <p:cNvPr id="20485" name="Rectangle 8"/>
          <p:cNvSpPr>
            <a:spLocks noChangeArrowheads="1"/>
          </p:cNvSpPr>
          <p:nvPr/>
        </p:nvSpPr>
        <p:spPr bwMode="auto">
          <a:xfrm>
            <a:off x="450850" y="2624138"/>
            <a:ext cx="1866900" cy="823912"/>
          </a:xfrm>
          <a:prstGeom prst="rect">
            <a:avLst/>
          </a:prstGeom>
          <a:solidFill>
            <a:srgbClr val="FFFF99"/>
          </a:solidFill>
          <a:ln w="38100">
            <a:solidFill>
              <a:srgbClr val="FF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eaLnBrk="1" hangingPunct="1"/>
            <a:r>
              <a:rPr lang="en-US" altLang="en-US" sz="1400" u="none"/>
              <a:t>Get Acres of</a:t>
            </a:r>
          </a:p>
          <a:p>
            <a:pPr algn="ctr" eaLnBrk="1" hangingPunct="1"/>
            <a:r>
              <a:rPr lang="en-US" altLang="en-US" sz="1400" u="none"/>
              <a:t>Afforested</a:t>
            </a:r>
          </a:p>
          <a:p>
            <a:pPr algn="ctr" eaLnBrk="1" hangingPunct="1"/>
            <a:r>
              <a:rPr lang="en-US" altLang="en-US" sz="1400" u="none"/>
              <a:t>Land</a:t>
            </a:r>
          </a:p>
        </p:txBody>
      </p:sp>
      <p:sp>
        <p:nvSpPr>
          <p:cNvPr id="20486" name="Rectangle 11"/>
          <p:cNvSpPr>
            <a:spLocks noChangeArrowheads="1"/>
          </p:cNvSpPr>
          <p:nvPr/>
        </p:nvSpPr>
        <p:spPr bwMode="auto">
          <a:xfrm>
            <a:off x="461963" y="4073525"/>
            <a:ext cx="1863725" cy="822325"/>
          </a:xfrm>
          <a:prstGeom prst="rect">
            <a:avLst/>
          </a:prstGeom>
          <a:solidFill>
            <a:srgbClr val="FFFF99"/>
          </a:solidFill>
          <a:ln w="38100">
            <a:solidFill>
              <a:srgbClr val="FF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eaLnBrk="1" hangingPunct="1"/>
            <a:r>
              <a:rPr lang="en-US" altLang="en-US" sz="1400" u="none"/>
              <a:t>Determine</a:t>
            </a:r>
          </a:p>
          <a:p>
            <a:pPr algn="ctr" eaLnBrk="1" hangingPunct="1"/>
            <a:r>
              <a:rPr lang="en-US" altLang="en-US" sz="1400" u="none"/>
              <a:t>C Seq.&amp; Environ.</a:t>
            </a:r>
          </a:p>
          <a:p>
            <a:pPr algn="ctr" eaLnBrk="1" hangingPunct="1"/>
            <a:r>
              <a:rPr lang="en-US" altLang="en-US" sz="1400" u="none"/>
              <a:t>Characteristics</a:t>
            </a:r>
          </a:p>
        </p:txBody>
      </p:sp>
      <p:sp>
        <p:nvSpPr>
          <p:cNvPr id="20487" name="AutoShape 16"/>
          <p:cNvSpPr>
            <a:spLocks noChangeArrowheads="1"/>
          </p:cNvSpPr>
          <p:nvPr/>
        </p:nvSpPr>
        <p:spPr bwMode="auto">
          <a:xfrm rot="5400000">
            <a:off x="1200150" y="2149475"/>
            <a:ext cx="322263" cy="379413"/>
          </a:xfrm>
          <a:prstGeom prst="rightArrow">
            <a:avLst>
              <a:gd name="adj1" fmla="val 50000"/>
              <a:gd name="adj2" fmla="val 25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endParaRPr lang="en-US" altLang="en-US"/>
          </a:p>
        </p:txBody>
      </p:sp>
      <p:sp>
        <p:nvSpPr>
          <p:cNvPr id="20488" name="Rectangle 39"/>
          <p:cNvSpPr>
            <a:spLocks noChangeArrowheads="1"/>
          </p:cNvSpPr>
          <p:nvPr/>
        </p:nvSpPr>
        <p:spPr bwMode="auto">
          <a:xfrm>
            <a:off x="431800" y="5513388"/>
            <a:ext cx="1866900" cy="822325"/>
          </a:xfrm>
          <a:prstGeom prst="rect">
            <a:avLst/>
          </a:prstGeom>
          <a:solidFill>
            <a:srgbClr val="FFFF99"/>
          </a:solidFill>
          <a:ln w="38100">
            <a:solidFill>
              <a:srgbClr val="FF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eaLnBrk="1" hangingPunct="1"/>
            <a:r>
              <a:rPr lang="en-US" altLang="en-US" sz="1400" u="none"/>
              <a:t>Estimate </a:t>
            </a:r>
          </a:p>
          <a:p>
            <a:pPr algn="ctr" eaLnBrk="1" hangingPunct="1"/>
            <a:r>
              <a:rPr lang="en-US" altLang="en-US" sz="1400" u="none"/>
              <a:t>Environ.</a:t>
            </a:r>
          </a:p>
          <a:p>
            <a:pPr algn="ctr" eaLnBrk="1" hangingPunct="1"/>
            <a:r>
              <a:rPr lang="en-US" altLang="en-US" sz="1400" u="none"/>
              <a:t>Benefits</a:t>
            </a:r>
          </a:p>
        </p:txBody>
      </p:sp>
      <p:sp>
        <p:nvSpPr>
          <p:cNvPr id="20489" name="AutoShape 60"/>
          <p:cNvSpPr>
            <a:spLocks noChangeArrowheads="1"/>
          </p:cNvSpPr>
          <p:nvPr/>
        </p:nvSpPr>
        <p:spPr bwMode="auto">
          <a:xfrm rot="5400000">
            <a:off x="1200150" y="3597275"/>
            <a:ext cx="322263" cy="379413"/>
          </a:xfrm>
          <a:prstGeom prst="rightArrow">
            <a:avLst>
              <a:gd name="adj1" fmla="val 50000"/>
              <a:gd name="adj2" fmla="val 25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endParaRPr lang="en-US" altLang="en-US"/>
          </a:p>
        </p:txBody>
      </p:sp>
      <p:sp>
        <p:nvSpPr>
          <p:cNvPr id="20490" name="AutoShape 62"/>
          <p:cNvSpPr>
            <a:spLocks noChangeArrowheads="1"/>
          </p:cNvSpPr>
          <p:nvPr/>
        </p:nvSpPr>
        <p:spPr bwMode="auto">
          <a:xfrm rot="5400000">
            <a:off x="1200150" y="5045075"/>
            <a:ext cx="322263" cy="379413"/>
          </a:xfrm>
          <a:prstGeom prst="rightArrow">
            <a:avLst>
              <a:gd name="adj1" fmla="val 50000"/>
              <a:gd name="adj2" fmla="val 25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endParaRPr lang="en-US" altLang="en-US"/>
          </a:p>
        </p:txBody>
      </p:sp>
      <p:sp>
        <p:nvSpPr>
          <p:cNvPr id="624703" name="Text Box 63"/>
          <p:cNvSpPr txBox="1">
            <a:spLocks noChangeArrowheads="1"/>
          </p:cNvSpPr>
          <p:nvPr/>
        </p:nvSpPr>
        <p:spPr bwMode="auto">
          <a:xfrm>
            <a:off x="269875" y="758825"/>
            <a:ext cx="2406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u="none">
                <a:solidFill>
                  <a:srgbClr val="3333CC"/>
                </a:solidFill>
                <a:effectLst>
                  <a:outerShdw blurRad="38100" dist="38100" dir="2700000" algn="tl">
                    <a:srgbClr val="C0C0C0"/>
                  </a:outerShdw>
                </a:effectLst>
                <a:latin typeface="Arial" charset="0"/>
              </a:rPr>
              <a:t>Empirical Procedure</a:t>
            </a:r>
          </a:p>
        </p:txBody>
      </p:sp>
      <p:sp>
        <p:nvSpPr>
          <p:cNvPr id="20492" name="Rectangle 64"/>
          <p:cNvSpPr>
            <a:spLocks noChangeArrowheads="1"/>
          </p:cNvSpPr>
          <p:nvPr/>
        </p:nvSpPr>
        <p:spPr bwMode="auto">
          <a:xfrm>
            <a:off x="2538413" y="1287463"/>
            <a:ext cx="63579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buClr>
                <a:srgbClr val="FF0000"/>
              </a:buClr>
              <a:buSzPct val="85000"/>
              <a:buFont typeface="Wingdings" panose="05000000000000000000" pitchFamily="2" charset="2"/>
              <a:buNone/>
            </a:pPr>
            <a:r>
              <a:rPr lang="en-US" altLang="en-US" sz="1500" u="none"/>
              <a:t>Land</a:t>
            </a:r>
            <a:r>
              <a:rPr lang="en-US" altLang="en-US" sz="1500" u="none" baseline="-25000"/>
              <a:t>ik</a:t>
            </a:r>
            <a:r>
              <a:rPr lang="en-US" altLang="en-US" sz="1500" u="none"/>
              <a:t> = f</a:t>
            </a:r>
            <a:r>
              <a:rPr lang="en-US" altLang="en-US" sz="1500" u="none" baseline="-25000"/>
              <a:t>ik </a:t>
            </a:r>
            <a:r>
              <a:rPr lang="en-US" altLang="en-US" sz="1500" u="none"/>
              <a:t>(net return, population density, land quality )</a:t>
            </a:r>
          </a:p>
          <a:p>
            <a:pPr eaLnBrk="1" hangingPunct="1">
              <a:buClr>
                <a:srgbClr val="FF0000"/>
              </a:buClr>
              <a:buSzPct val="85000"/>
              <a:buFont typeface="Wingdings" panose="05000000000000000000" pitchFamily="2" charset="2"/>
              <a:buNone/>
            </a:pPr>
            <a:r>
              <a:rPr lang="en-US" altLang="en-US" sz="1500" u="none"/>
              <a:t>f</a:t>
            </a:r>
            <a:r>
              <a:rPr lang="en-US" altLang="en-US" sz="1500" u="none" baseline="-25000"/>
              <a:t>ik</a:t>
            </a:r>
            <a:r>
              <a:rPr lang="en-US" altLang="en-US" sz="1500" u="none"/>
              <a:t> = logistic function using SUR procedure </a:t>
            </a:r>
          </a:p>
          <a:p>
            <a:pPr eaLnBrk="1" hangingPunct="1">
              <a:buClr>
                <a:srgbClr val="FF0000"/>
              </a:buClr>
              <a:buSzPct val="85000"/>
              <a:buFont typeface="Wingdings" panose="05000000000000000000" pitchFamily="2" charset="2"/>
              <a:buNone/>
            </a:pPr>
            <a:r>
              <a:rPr lang="en-US" altLang="en-US" sz="1500" u="none"/>
              <a:t>Net return to forest=&gt; + effect on the forest but – on  the agriculture</a:t>
            </a:r>
          </a:p>
          <a:p>
            <a:pPr eaLnBrk="1" hangingPunct="1">
              <a:buClr>
                <a:srgbClr val="FF0000"/>
              </a:buClr>
              <a:buSzPct val="85000"/>
              <a:buFont typeface="Wingdings" panose="05000000000000000000" pitchFamily="2" charset="2"/>
              <a:buNone/>
            </a:pPr>
            <a:r>
              <a:rPr lang="en-US" altLang="en-US" sz="1500" u="none"/>
              <a:t>Net return to Ag     =&gt; –  effect on the forest but + on  the agriculture</a:t>
            </a:r>
          </a:p>
        </p:txBody>
      </p:sp>
      <p:sp>
        <p:nvSpPr>
          <p:cNvPr id="20493" name="Rectangle 65"/>
          <p:cNvSpPr>
            <a:spLocks noChangeArrowheads="1"/>
          </p:cNvSpPr>
          <p:nvPr/>
        </p:nvSpPr>
        <p:spPr bwMode="auto">
          <a:xfrm>
            <a:off x="2538413" y="2487613"/>
            <a:ext cx="63579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buClr>
                <a:srgbClr val="FF0000"/>
              </a:buClr>
              <a:buSzPct val="85000"/>
              <a:buFont typeface="Wingdings" panose="05000000000000000000" pitchFamily="2" charset="2"/>
              <a:buNone/>
            </a:pPr>
            <a:r>
              <a:rPr lang="en-US" altLang="en-US" sz="1500" u="none"/>
              <a:t>Five values of subsidies are used to achieve conversion of 5%, 10%, 15%, 20%, and 25% of the baseline ag land.  Average costs for afforestation rise from $200 (5% conversion) to $600 per acre (25% conversion).</a:t>
            </a:r>
          </a:p>
        </p:txBody>
      </p:sp>
      <p:sp>
        <p:nvSpPr>
          <p:cNvPr id="20494" name="Rectangle 66"/>
          <p:cNvSpPr>
            <a:spLocks noChangeArrowheads="1"/>
          </p:cNvSpPr>
          <p:nvPr/>
        </p:nvSpPr>
        <p:spPr bwMode="auto">
          <a:xfrm>
            <a:off x="2538413" y="3916363"/>
            <a:ext cx="6357937" cy="1235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buClr>
                <a:srgbClr val="FF0000"/>
              </a:buClr>
              <a:buSzPct val="85000"/>
              <a:buFont typeface="Wingdings" panose="05000000000000000000" pitchFamily="2" charset="2"/>
              <a:buNone/>
            </a:pPr>
            <a:r>
              <a:rPr lang="en-US" altLang="en-US" sz="1500" u="none"/>
              <a:t>Using Birdsey forest carbon function to estimate additional C seq. through afforestation.  Using the Natural Resource Inventory (NRI) and the Soil Interpretation Record System (SOILS5)  to predict locations, agricultural land conversion, and environmental characteristics (e.g. soil type, permeability).  </a:t>
            </a:r>
          </a:p>
        </p:txBody>
      </p:sp>
      <p:sp>
        <p:nvSpPr>
          <p:cNvPr id="20495" name="Rectangle 67"/>
          <p:cNvSpPr>
            <a:spLocks noChangeArrowheads="1"/>
          </p:cNvSpPr>
          <p:nvPr/>
        </p:nvSpPr>
        <p:spPr bwMode="auto">
          <a:xfrm>
            <a:off x="2538413" y="5326063"/>
            <a:ext cx="6357937" cy="1235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tabLst>
                <a:tab pos="738188" algn="l"/>
                <a:tab pos="2119313" algn="l"/>
                <a:tab pos="2565400" algn="l"/>
                <a:tab pos="2798763" algn="l"/>
                <a:tab pos="3090863" algn="l"/>
              </a:tabLst>
              <a:defRPr b="1" u="sng">
                <a:solidFill>
                  <a:schemeClr val="tx1"/>
                </a:solidFill>
                <a:latin typeface="Arial" panose="020B0604020202020204" pitchFamily="34" charset="0"/>
              </a:defRPr>
            </a:lvl1pPr>
            <a:lvl2pPr marL="742950" indent="-285750" eaLnBrk="0" hangingPunct="0">
              <a:tabLst>
                <a:tab pos="738188" algn="l"/>
                <a:tab pos="2119313" algn="l"/>
                <a:tab pos="2565400" algn="l"/>
                <a:tab pos="2798763" algn="l"/>
                <a:tab pos="3090863" algn="l"/>
              </a:tabLst>
              <a:defRPr b="1" u="sng">
                <a:solidFill>
                  <a:schemeClr val="tx1"/>
                </a:solidFill>
                <a:latin typeface="Arial" panose="020B0604020202020204" pitchFamily="34" charset="0"/>
              </a:defRPr>
            </a:lvl2pPr>
            <a:lvl3pPr marL="1143000" indent="-228600" eaLnBrk="0" hangingPunct="0">
              <a:tabLst>
                <a:tab pos="738188" algn="l"/>
                <a:tab pos="2119313" algn="l"/>
                <a:tab pos="2565400" algn="l"/>
                <a:tab pos="2798763" algn="l"/>
                <a:tab pos="3090863" algn="l"/>
              </a:tabLst>
              <a:defRPr b="1" u="sng">
                <a:solidFill>
                  <a:schemeClr val="tx1"/>
                </a:solidFill>
                <a:latin typeface="Arial" panose="020B0604020202020204" pitchFamily="34" charset="0"/>
              </a:defRPr>
            </a:lvl3pPr>
            <a:lvl4pPr marL="1600200" indent="-228600" eaLnBrk="0" hangingPunct="0">
              <a:tabLst>
                <a:tab pos="738188" algn="l"/>
                <a:tab pos="2119313" algn="l"/>
                <a:tab pos="2565400" algn="l"/>
                <a:tab pos="2798763" algn="l"/>
                <a:tab pos="3090863" algn="l"/>
              </a:tabLst>
              <a:defRPr b="1" u="sng">
                <a:solidFill>
                  <a:schemeClr val="tx1"/>
                </a:solidFill>
                <a:latin typeface="Arial" panose="020B0604020202020204" pitchFamily="34" charset="0"/>
              </a:defRPr>
            </a:lvl4pPr>
            <a:lvl5pPr marL="2057400" indent="-228600" eaLnBrk="0" hangingPunct="0">
              <a:tabLst>
                <a:tab pos="738188" algn="l"/>
                <a:tab pos="2119313" algn="l"/>
                <a:tab pos="2565400" algn="l"/>
                <a:tab pos="2798763" algn="l"/>
                <a:tab pos="3090863" algn="l"/>
              </a:tabLst>
              <a:defRPr b="1" u="sng">
                <a:solidFill>
                  <a:schemeClr val="tx1"/>
                </a:solidFill>
                <a:latin typeface="Arial" panose="020B0604020202020204" pitchFamily="34" charset="0"/>
              </a:defRPr>
            </a:lvl5pPr>
            <a:lvl6pPr marL="2514600" indent="-228600" eaLnBrk="0" fontAlgn="base" hangingPunct="0">
              <a:spcBef>
                <a:spcPct val="0"/>
              </a:spcBef>
              <a:spcAft>
                <a:spcPct val="0"/>
              </a:spcAft>
              <a:tabLst>
                <a:tab pos="738188" algn="l"/>
                <a:tab pos="2119313" algn="l"/>
                <a:tab pos="2565400" algn="l"/>
                <a:tab pos="2798763" algn="l"/>
                <a:tab pos="3090863" algn="l"/>
              </a:tabLst>
              <a:defRPr b="1" u="sng">
                <a:solidFill>
                  <a:schemeClr val="tx1"/>
                </a:solidFill>
                <a:latin typeface="Arial" panose="020B0604020202020204" pitchFamily="34" charset="0"/>
              </a:defRPr>
            </a:lvl6pPr>
            <a:lvl7pPr marL="2971800" indent="-228600" eaLnBrk="0" fontAlgn="base" hangingPunct="0">
              <a:spcBef>
                <a:spcPct val="0"/>
              </a:spcBef>
              <a:spcAft>
                <a:spcPct val="0"/>
              </a:spcAft>
              <a:tabLst>
                <a:tab pos="738188" algn="l"/>
                <a:tab pos="2119313" algn="l"/>
                <a:tab pos="2565400" algn="l"/>
                <a:tab pos="2798763" algn="l"/>
                <a:tab pos="3090863" algn="l"/>
              </a:tabLst>
              <a:defRPr b="1" u="sng">
                <a:solidFill>
                  <a:schemeClr val="tx1"/>
                </a:solidFill>
                <a:latin typeface="Arial" panose="020B0604020202020204" pitchFamily="34" charset="0"/>
              </a:defRPr>
            </a:lvl7pPr>
            <a:lvl8pPr marL="3429000" indent="-228600" eaLnBrk="0" fontAlgn="base" hangingPunct="0">
              <a:spcBef>
                <a:spcPct val="0"/>
              </a:spcBef>
              <a:spcAft>
                <a:spcPct val="0"/>
              </a:spcAft>
              <a:tabLst>
                <a:tab pos="738188" algn="l"/>
                <a:tab pos="2119313" algn="l"/>
                <a:tab pos="2565400" algn="l"/>
                <a:tab pos="2798763" algn="l"/>
                <a:tab pos="3090863" algn="l"/>
              </a:tabLst>
              <a:defRPr b="1" u="sng">
                <a:solidFill>
                  <a:schemeClr val="tx1"/>
                </a:solidFill>
                <a:latin typeface="Arial" panose="020B0604020202020204" pitchFamily="34" charset="0"/>
              </a:defRPr>
            </a:lvl8pPr>
            <a:lvl9pPr marL="3886200" indent="-228600" eaLnBrk="0" fontAlgn="base" hangingPunct="0">
              <a:spcBef>
                <a:spcPct val="0"/>
              </a:spcBef>
              <a:spcAft>
                <a:spcPct val="0"/>
              </a:spcAft>
              <a:tabLst>
                <a:tab pos="738188" algn="l"/>
                <a:tab pos="2119313" algn="l"/>
                <a:tab pos="2565400" algn="l"/>
                <a:tab pos="2798763" algn="l"/>
                <a:tab pos="3090863" algn="l"/>
              </a:tabLst>
              <a:defRPr b="1" u="sng">
                <a:solidFill>
                  <a:schemeClr val="tx1"/>
                </a:solidFill>
                <a:latin typeface="Arial" panose="020B0604020202020204" pitchFamily="34" charset="0"/>
              </a:defRPr>
            </a:lvl9pPr>
          </a:lstStyle>
          <a:p>
            <a:pPr eaLnBrk="1" hangingPunct="1">
              <a:buClr>
                <a:srgbClr val="FF0000"/>
              </a:buClr>
              <a:buSzPct val="85000"/>
              <a:buFont typeface="Wingdings" panose="05000000000000000000" pitchFamily="2" charset="2"/>
              <a:buNone/>
            </a:pPr>
            <a:r>
              <a:rPr lang="en-US" altLang="en-US" sz="1500" u="none"/>
              <a:t>Using estimation from previous studies to quantify environmental benefits.  Under 25% conversion scenario</a:t>
            </a:r>
          </a:p>
          <a:p>
            <a:pPr eaLnBrk="1" hangingPunct="1">
              <a:buClr>
                <a:srgbClr val="FF0000"/>
              </a:buClr>
              <a:buSzPct val="85000"/>
              <a:buFont typeface="Wingdings" panose="05000000000000000000" pitchFamily="2" charset="2"/>
              <a:buNone/>
            </a:pPr>
            <a:r>
              <a:rPr lang="en-US" altLang="en-US" sz="1500" u="none"/>
              <a:t>  =&gt; soil erosion benefits      		=	32-42% of cost of Cseq. program</a:t>
            </a:r>
          </a:p>
          <a:p>
            <a:pPr eaLnBrk="1" hangingPunct="1">
              <a:buClr>
                <a:srgbClr val="FF0000"/>
              </a:buClr>
              <a:buSzPct val="85000"/>
              <a:buFont typeface="Wingdings" panose="05000000000000000000" pitchFamily="2" charset="2"/>
              <a:buNone/>
            </a:pPr>
            <a:r>
              <a:rPr lang="en-US" altLang="en-US" sz="1500" u="none"/>
              <a:t>  =&gt; wildlife habitat benefits 		=	25% of cost of Cseq. program</a:t>
            </a:r>
          </a:p>
          <a:p>
            <a:pPr eaLnBrk="1" hangingPunct="1">
              <a:buClr>
                <a:srgbClr val="FF0000"/>
              </a:buClr>
              <a:buSzPct val="85000"/>
              <a:buFont typeface="Wingdings" panose="05000000000000000000" pitchFamily="2" charset="2"/>
              <a:buNone/>
            </a:pPr>
            <a:r>
              <a:rPr lang="en-US" altLang="en-US" sz="1500" u="none"/>
              <a:t>  =&gt; non-consumptive use benefits =25% of cost of Cseq. program</a:t>
            </a:r>
          </a:p>
        </p:txBody>
      </p:sp>
      <p:sp>
        <p:nvSpPr>
          <p:cNvPr id="20496" name="Text Box 68"/>
          <p:cNvSpPr txBox="1">
            <a:spLocks noChangeArrowheads="1"/>
          </p:cNvSpPr>
          <p:nvPr/>
        </p:nvSpPr>
        <p:spPr bwMode="auto">
          <a:xfrm>
            <a:off x="5862638" y="733425"/>
            <a:ext cx="31035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5750" indent="-285750"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spcBef>
                <a:spcPct val="60000"/>
              </a:spcBef>
              <a:buClr>
                <a:srgbClr val="9B3238"/>
              </a:buClr>
              <a:buSzPct val="80000"/>
              <a:buFont typeface="Monotype Sorts" pitchFamily="2" charset="2"/>
              <a:buNone/>
            </a:pPr>
            <a:r>
              <a:rPr lang="en-US" altLang="en-US" sz="1400" u="none">
                <a:solidFill>
                  <a:srgbClr val="FF0000"/>
                </a:solidFill>
              </a:rPr>
              <a:t>Reference:</a:t>
            </a:r>
            <a:r>
              <a:rPr lang="en-US" altLang="en-US" sz="1400" u="none">
                <a:solidFill>
                  <a:srgbClr val="2F4F88"/>
                </a:solidFill>
              </a:rPr>
              <a:t> Plantinga and Wu 2003</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690" name="Text Box 2"/>
          <p:cNvSpPr txBox="1">
            <a:spLocks noChangeArrowheads="1"/>
          </p:cNvSpPr>
          <p:nvPr/>
        </p:nvSpPr>
        <p:spPr bwMode="auto">
          <a:xfrm>
            <a:off x="571500" y="80963"/>
            <a:ext cx="6461125"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200" u="none">
                <a:solidFill>
                  <a:srgbClr val="FF0000"/>
                </a:solidFill>
                <a:effectLst>
                  <a:outerShdw blurRad="38100" dist="38100" dir="2700000" algn="tl">
                    <a:srgbClr val="C0C0C0"/>
                  </a:outerShdw>
                </a:effectLst>
                <a:latin typeface="Arial" charset="0"/>
              </a:rPr>
              <a:t>Case Studies of Co-Effects: </a:t>
            </a:r>
            <a:r>
              <a:rPr lang="en-US" u="none">
                <a:effectLst>
                  <a:outerShdw blurRad="38100" dist="38100" dir="2700000" algn="tl">
                    <a:srgbClr val="C0C0C0"/>
                  </a:outerShdw>
                </a:effectLst>
                <a:latin typeface="Arial" charset="0"/>
              </a:rPr>
              <a:t>Environmental benefits</a:t>
            </a:r>
          </a:p>
        </p:txBody>
      </p:sp>
      <p:sp>
        <p:nvSpPr>
          <p:cNvPr id="21507" name="Line 3"/>
          <p:cNvSpPr>
            <a:spLocks noChangeShapeType="1"/>
          </p:cNvSpPr>
          <p:nvPr/>
        </p:nvSpPr>
        <p:spPr bwMode="auto">
          <a:xfrm>
            <a:off x="422275" y="528638"/>
            <a:ext cx="8274050" cy="0"/>
          </a:xfrm>
          <a:prstGeom prst="line">
            <a:avLst/>
          </a:prstGeom>
          <a:noFill/>
          <a:ln w="381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26699" name="Text Box 11"/>
          <p:cNvSpPr txBox="1">
            <a:spLocks noChangeArrowheads="1"/>
          </p:cNvSpPr>
          <p:nvPr/>
        </p:nvSpPr>
        <p:spPr bwMode="auto">
          <a:xfrm>
            <a:off x="269875" y="733425"/>
            <a:ext cx="1341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000" u="none">
                <a:solidFill>
                  <a:srgbClr val="3333CC"/>
                </a:solidFill>
                <a:effectLst>
                  <a:outerShdw blurRad="38100" dist="38100" dir="2700000" algn="tl">
                    <a:srgbClr val="C0C0C0"/>
                  </a:outerShdw>
                </a:effectLst>
                <a:latin typeface="Arial" charset="0"/>
              </a:rPr>
              <a:t>Remarks:</a:t>
            </a:r>
          </a:p>
        </p:txBody>
      </p:sp>
      <p:sp>
        <p:nvSpPr>
          <p:cNvPr id="21509" name="Rectangle 12"/>
          <p:cNvSpPr>
            <a:spLocks noChangeArrowheads="1"/>
          </p:cNvSpPr>
          <p:nvPr/>
        </p:nvSpPr>
        <p:spPr bwMode="auto">
          <a:xfrm>
            <a:off x="301625" y="1287463"/>
            <a:ext cx="8594725" cy="3802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tabLst>
                <a:tab pos="504825" algn="l"/>
                <a:tab pos="1477963" algn="l"/>
                <a:tab pos="1711325" algn="l"/>
                <a:tab pos="4800600" algn="l"/>
                <a:tab pos="5033963" algn="l"/>
                <a:tab pos="5656263" algn="l"/>
                <a:tab pos="7153275" algn="l"/>
              </a:tabLst>
              <a:defRPr b="1" u="sng">
                <a:solidFill>
                  <a:schemeClr val="tx1"/>
                </a:solidFill>
                <a:latin typeface="Arial" panose="020B0604020202020204" pitchFamily="34" charset="0"/>
              </a:defRPr>
            </a:lvl1pPr>
            <a:lvl2pPr marL="742950" indent="-285750" eaLnBrk="0" hangingPunct="0">
              <a:tabLst>
                <a:tab pos="504825" algn="l"/>
                <a:tab pos="1477963" algn="l"/>
                <a:tab pos="1711325" algn="l"/>
                <a:tab pos="4800600" algn="l"/>
                <a:tab pos="5033963" algn="l"/>
                <a:tab pos="5656263" algn="l"/>
                <a:tab pos="7153275" algn="l"/>
              </a:tabLst>
              <a:defRPr b="1" u="sng">
                <a:solidFill>
                  <a:schemeClr val="tx1"/>
                </a:solidFill>
                <a:latin typeface="Arial" panose="020B0604020202020204" pitchFamily="34" charset="0"/>
              </a:defRPr>
            </a:lvl2pPr>
            <a:lvl3pPr marL="1143000" indent="-228600" eaLnBrk="0" hangingPunct="0">
              <a:tabLst>
                <a:tab pos="504825" algn="l"/>
                <a:tab pos="1477963" algn="l"/>
                <a:tab pos="1711325" algn="l"/>
                <a:tab pos="4800600" algn="l"/>
                <a:tab pos="5033963" algn="l"/>
                <a:tab pos="5656263" algn="l"/>
                <a:tab pos="7153275" algn="l"/>
              </a:tabLst>
              <a:defRPr b="1" u="sng">
                <a:solidFill>
                  <a:schemeClr val="tx1"/>
                </a:solidFill>
                <a:latin typeface="Arial" panose="020B0604020202020204" pitchFamily="34" charset="0"/>
              </a:defRPr>
            </a:lvl3pPr>
            <a:lvl4pPr marL="1600200" indent="-228600" eaLnBrk="0" hangingPunct="0">
              <a:tabLst>
                <a:tab pos="504825" algn="l"/>
                <a:tab pos="1477963" algn="l"/>
                <a:tab pos="1711325" algn="l"/>
                <a:tab pos="4800600" algn="l"/>
                <a:tab pos="5033963" algn="l"/>
                <a:tab pos="5656263" algn="l"/>
                <a:tab pos="7153275" algn="l"/>
              </a:tabLst>
              <a:defRPr b="1" u="sng">
                <a:solidFill>
                  <a:schemeClr val="tx1"/>
                </a:solidFill>
                <a:latin typeface="Arial" panose="020B0604020202020204" pitchFamily="34" charset="0"/>
              </a:defRPr>
            </a:lvl4pPr>
            <a:lvl5pPr marL="2057400" indent="-228600" eaLnBrk="0" hangingPunct="0">
              <a:tabLst>
                <a:tab pos="504825" algn="l"/>
                <a:tab pos="1477963" algn="l"/>
                <a:tab pos="1711325" algn="l"/>
                <a:tab pos="4800600" algn="l"/>
                <a:tab pos="5033963" algn="l"/>
                <a:tab pos="5656263" algn="l"/>
                <a:tab pos="7153275" algn="l"/>
              </a:tabLst>
              <a:defRPr b="1" u="sng">
                <a:solidFill>
                  <a:schemeClr val="tx1"/>
                </a:solidFill>
                <a:latin typeface="Arial" panose="020B0604020202020204" pitchFamily="34" charset="0"/>
              </a:defRPr>
            </a:lvl5pPr>
            <a:lvl6pPr marL="2514600" indent="-228600" eaLnBrk="0" fontAlgn="base" hangingPunct="0">
              <a:spcBef>
                <a:spcPct val="0"/>
              </a:spcBef>
              <a:spcAft>
                <a:spcPct val="0"/>
              </a:spcAft>
              <a:tabLst>
                <a:tab pos="504825" algn="l"/>
                <a:tab pos="1477963" algn="l"/>
                <a:tab pos="1711325" algn="l"/>
                <a:tab pos="4800600" algn="l"/>
                <a:tab pos="5033963" algn="l"/>
                <a:tab pos="5656263" algn="l"/>
                <a:tab pos="7153275" algn="l"/>
              </a:tabLst>
              <a:defRPr b="1" u="sng">
                <a:solidFill>
                  <a:schemeClr val="tx1"/>
                </a:solidFill>
                <a:latin typeface="Arial" panose="020B0604020202020204" pitchFamily="34" charset="0"/>
              </a:defRPr>
            </a:lvl6pPr>
            <a:lvl7pPr marL="2971800" indent="-228600" eaLnBrk="0" fontAlgn="base" hangingPunct="0">
              <a:spcBef>
                <a:spcPct val="0"/>
              </a:spcBef>
              <a:spcAft>
                <a:spcPct val="0"/>
              </a:spcAft>
              <a:tabLst>
                <a:tab pos="504825" algn="l"/>
                <a:tab pos="1477963" algn="l"/>
                <a:tab pos="1711325" algn="l"/>
                <a:tab pos="4800600" algn="l"/>
                <a:tab pos="5033963" algn="l"/>
                <a:tab pos="5656263" algn="l"/>
                <a:tab pos="7153275" algn="l"/>
              </a:tabLst>
              <a:defRPr b="1" u="sng">
                <a:solidFill>
                  <a:schemeClr val="tx1"/>
                </a:solidFill>
                <a:latin typeface="Arial" panose="020B0604020202020204" pitchFamily="34" charset="0"/>
              </a:defRPr>
            </a:lvl7pPr>
            <a:lvl8pPr marL="3429000" indent="-228600" eaLnBrk="0" fontAlgn="base" hangingPunct="0">
              <a:spcBef>
                <a:spcPct val="0"/>
              </a:spcBef>
              <a:spcAft>
                <a:spcPct val="0"/>
              </a:spcAft>
              <a:tabLst>
                <a:tab pos="504825" algn="l"/>
                <a:tab pos="1477963" algn="l"/>
                <a:tab pos="1711325" algn="l"/>
                <a:tab pos="4800600" algn="l"/>
                <a:tab pos="5033963" algn="l"/>
                <a:tab pos="5656263" algn="l"/>
                <a:tab pos="7153275" algn="l"/>
              </a:tabLst>
              <a:defRPr b="1" u="sng">
                <a:solidFill>
                  <a:schemeClr val="tx1"/>
                </a:solidFill>
                <a:latin typeface="Arial" panose="020B0604020202020204" pitchFamily="34" charset="0"/>
              </a:defRPr>
            </a:lvl8pPr>
            <a:lvl9pPr marL="3886200" indent="-228600" eaLnBrk="0" fontAlgn="base" hangingPunct="0">
              <a:spcBef>
                <a:spcPct val="0"/>
              </a:spcBef>
              <a:spcAft>
                <a:spcPct val="0"/>
              </a:spcAft>
              <a:tabLst>
                <a:tab pos="504825" algn="l"/>
                <a:tab pos="1477963" algn="l"/>
                <a:tab pos="1711325" algn="l"/>
                <a:tab pos="4800600" algn="l"/>
                <a:tab pos="5033963" algn="l"/>
                <a:tab pos="5656263" algn="l"/>
                <a:tab pos="7153275" algn="l"/>
              </a:tabLst>
              <a:defRPr b="1" u="sng">
                <a:solidFill>
                  <a:schemeClr val="tx1"/>
                </a:solidFill>
                <a:latin typeface="Arial" panose="020B0604020202020204" pitchFamily="34" charset="0"/>
              </a:defRPr>
            </a:lvl9pPr>
          </a:lstStyle>
          <a:p>
            <a:pPr eaLnBrk="1" hangingPunct="1">
              <a:lnSpc>
                <a:spcPct val="130000"/>
              </a:lnSpc>
              <a:buClr>
                <a:srgbClr val="FF0000"/>
              </a:buClr>
              <a:buSzPct val="85000"/>
              <a:buFont typeface="Wingdings" panose="05000000000000000000" pitchFamily="2" charset="2"/>
              <a:buNone/>
            </a:pPr>
            <a:r>
              <a:rPr lang="en-US" altLang="en-US" u="none"/>
              <a:t>(1).	Co-Benefits appear to be substantial.</a:t>
            </a:r>
          </a:p>
          <a:p>
            <a:pPr eaLnBrk="1" hangingPunct="1">
              <a:lnSpc>
                <a:spcPct val="130000"/>
              </a:lnSpc>
              <a:spcBef>
                <a:spcPct val="50000"/>
              </a:spcBef>
              <a:buClr>
                <a:srgbClr val="FF0000"/>
              </a:buClr>
              <a:buSzPct val="85000"/>
              <a:buFont typeface="Wingdings" panose="05000000000000000000" pitchFamily="2" charset="2"/>
              <a:buNone/>
            </a:pPr>
            <a:r>
              <a:rPr lang="en-US" altLang="en-US" u="none"/>
              <a:t>	Soil erosion + Wildlife habitat (Use Value)	+Non-Use Value  </a:t>
            </a:r>
            <a:r>
              <a:rPr lang="en-US" altLang="en-US" u="none">
                <a:sym typeface="Wingdings" panose="05000000000000000000" pitchFamily="2" charset="2"/>
              </a:rPr>
              <a:t> </a:t>
            </a:r>
            <a:r>
              <a:rPr lang="en-US" altLang="en-US" u="none">
                <a:solidFill>
                  <a:srgbClr val="3333CC"/>
                </a:solidFill>
                <a:sym typeface="Wingdings" panose="05000000000000000000" pitchFamily="2" charset="2"/>
              </a:rPr>
              <a:t>Cseq Cost</a:t>
            </a:r>
            <a:r>
              <a:rPr lang="en-US" altLang="en-US" u="none"/>
              <a:t>       	   $42 M         +            $30 M	    +       $31 M      	</a:t>
            </a:r>
            <a:r>
              <a:rPr lang="en-US" altLang="en-US" u="none">
                <a:solidFill>
                  <a:srgbClr val="3333CC"/>
                </a:solidFill>
              </a:rPr>
              <a:t>$101-132M</a:t>
            </a:r>
          </a:p>
          <a:p>
            <a:pPr eaLnBrk="1" hangingPunct="1">
              <a:lnSpc>
                <a:spcPct val="130000"/>
              </a:lnSpc>
              <a:buClr>
                <a:srgbClr val="FF0000"/>
              </a:buClr>
              <a:buSzPct val="85000"/>
              <a:buFont typeface="Wingdings" panose="05000000000000000000" pitchFamily="2" charset="2"/>
              <a:buNone/>
            </a:pPr>
            <a:r>
              <a:rPr lang="en-US" altLang="en-US" u="none"/>
              <a:t>	(under 25% conversion scenario)</a:t>
            </a:r>
          </a:p>
          <a:p>
            <a:pPr eaLnBrk="1" hangingPunct="1">
              <a:lnSpc>
                <a:spcPct val="130000"/>
              </a:lnSpc>
              <a:buClr>
                <a:srgbClr val="FF0000"/>
              </a:buClr>
              <a:buSzPct val="85000"/>
              <a:buFont typeface="Wingdings" panose="05000000000000000000" pitchFamily="2" charset="2"/>
              <a:buNone/>
            </a:pPr>
            <a:endParaRPr lang="en-US" altLang="en-US" u="none"/>
          </a:p>
          <a:p>
            <a:pPr eaLnBrk="1" hangingPunct="1">
              <a:lnSpc>
                <a:spcPct val="130000"/>
              </a:lnSpc>
              <a:buClr>
                <a:srgbClr val="FF0000"/>
              </a:buClr>
              <a:buSzPct val="85000"/>
              <a:buFont typeface="Wingdings" panose="05000000000000000000" pitchFamily="2" charset="2"/>
              <a:buNone/>
            </a:pPr>
            <a:r>
              <a:rPr lang="en-US" altLang="en-US" u="none"/>
              <a:t>(2).	The number of potential co-benefits and co-costs are not included (e.g. 	water quality improvement, negative effects on wildlife habitat).</a:t>
            </a:r>
          </a:p>
          <a:p>
            <a:pPr eaLnBrk="1" hangingPunct="1">
              <a:lnSpc>
                <a:spcPct val="130000"/>
              </a:lnSpc>
              <a:buClr>
                <a:srgbClr val="FF0000"/>
              </a:buClr>
              <a:buSzPct val="85000"/>
              <a:buFont typeface="Wingdings" panose="05000000000000000000" pitchFamily="2" charset="2"/>
              <a:buNone/>
            </a:pPr>
            <a:endParaRPr lang="en-US" altLang="en-US" u="none"/>
          </a:p>
          <a:p>
            <a:pPr eaLnBrk="1" hangingPunct="1">
              <a:lnSpc>
                <a:spcPct val="130000"/>
              </a:lnSpc>
              <a:buClr>
                <a:srgbClr val="FF0000"/>
              </a:buClr>
              <a:buSzPct val="85000"/>
              <a:buFont typeface="Wingdings" panose="05000000000000000000" pitchFamily="2" charset="2"/>
              <a:buNone/>
            </a:pPr>
            <a:r>
              <a:rPr lang="en-US" altLang="en-US" u="none"/>
              <a:t>(3).	Unrealistic fixed prices assumption on timber and agricultural products</a:t>
            </a:r>
          </a:p>
          <a:p>
            <a:pPr eaLnBrk="1" hangingPunct="1">
              <a:lnSpc>
                <a:spcPct val="130000"/>
              </a:lnSpc>
              <a:buClr>
                <a:srgbClr val="FF0000"/>
              </a:buClr>
              <a:buSzPct val="85000"/>
              <a:buFont typeface="Wingdings" panose="05000000000000000000" pitchFamily="2" charset="2"/>
              <a:buNone/>
            </a:pPr>
            <a:endParaRPr lang="en-US" altLang="en-US" u="none">
              <a:solidFill>
                <a:srgbClr val="3333C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16"/>
          <p:cNvSpPr>
            <a:spLocks noChangeShapeType="1"/>
          </p:cNvSpPr>
          <p:nvPr/>
        </p:nvSpPr>
        <p:spPr bwMode="auto">
          <a:xfrm>
            <a:off x="422275" y="611188"/>
            <a:ext cx="8274050" cy="0"/>
          </a:xfrm>
          <a:prstGeom prst="line">
            <a:avLst/>
          </a:prstGeom>
          <a:noFill/>
          <a:ln w="381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697" name="Text Box 17"/>
          <p:cNvSpPr txBox="1">
            <a:spLocks noChangeArrowheads="1"/>
          </p:cNvSpPr>
          <p:nvPr/>
        </p:nvSpPr>
        <p:spPr bwMode="auto">
          <a:xfrm>
            <a:off x="571500" y="163513"/>
            <a:ext cx="2720975"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200" u="none" dirty="0">
                <a:solidFill>
                  <a:srgbClr val="FF0000"/>
                </a:solidFill>
                <a:effectLst>
                  <a:outerShdw blurRad="38100" dist="38100" dir="2700000" algn="tl">
                    <a:srgbClr val="C0C0C0"/>
                  </a:outerShdw>
                </a:effectLst>
                <a:latin typeface="Arial" charset="0"/>
              </a:rPr>
              <a:t>Discussion Outline</a:t>
            </a:r>
          </a:p>
        </p:txBody>
      </p:sp>
      <p:sp>
        <p:nvSpPr>
          <p:cNvPr id="4100" name="Rectangle 18"/>
          <p:cNvSpPr>
            <a:spLocks noChangeArrowheads="1"/>
          </p:cNvSpPr>
          <p:nvPr/>
        </p:nvSpPr>
        <p:spPr bwMode="auto">
          <a:xfrm>
            <a:off x="395288" y="763588"/>
            <a:ext cx="8450262" cy="5459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95325" indent="-457200" defTabSz="735013" eaLnBrk="0" hangingPunct="0">
              <a:tabLst>
                <a:tab pos="735013" algn="l"/>
              </a:tabLst>
              <a:defRPr b="1" u="sng">
                <a:solidFill>
                  <a:schemeClr val="tx1"/>
                </a:solidFill>
                <a:latin typeface="Arial" panose="020B0604020202020204" pitchFamily="34" charset="0"/>
              </a:defRPr>
            </a:lvl1pPr>
            <a:lvl2pPr marL="742950" indent="-285750" defTabSz="735013" eaLnBrk="0" hangingPunct="0">
              <a:tabLst>
                <a:tab pos="735013" algn="l"/>
              </a:tabLst>
              <a:defRPr b="1" u="sng">
                <a:solidFill>
                  <a:schemeClr val="tx1"/>
                </a:solidFill>
                <a:latin typeface="Arial" panose="020B0604020202020204" pitchFamily="34" charset="0"/>
              </a:defRPr>
            </a:lvl2pPr>
            <a:lvl3pPr marL="1143000" indent="-228600" defTabSz="735013" eaLnBrk="0" hangingPunct="0">
              <a:tabLst>
                <a:tab pos="735013" algn="l"/>
              </a:tabLst>
              <a:defRPr b="1" u="sng">
                <a:solidFill>
                  <a:schemeClr val="tx1"/>
                </a:solidFill>
                <a:latin typeface="Arial" panose="020B0604020202020204" pitchFamily="34" charset="0"/>
              </a:defRPr>
            </a:lvl3pPr>
            <a:lvl4pPr marL="1600200" indent="-228600" defTabSz="735013" eaLnBrk="0" hangingPunct="0">
              <a:tabLst>
                <a:tab pos="735013" algn="l"/>
              </a:tabLst>
              <a:defRPr b="1" u="sng">
                <a:solidFill>
                  <a:schemeClr val="tx1"/>
                </a:solidFill>
                <a:latin typeface="Arial" panose="020B0604020202020204" pitchFamily="34" charset="0"/>
              </a:defRPr>
            </a:lvl4pPr>
            <a:lvl5pPr marL="2057400" indent="-228600" defTabSz="735013" eaLnBrk="0" hangingPunct="0">
              <a:tabLst>
                <a:tab pos="735013" algn="l"/>
              </a:tabLst>
              <a:defRPr b="1" u="sng">
                <a:solidFill>
                  <a:schemeClr val="tx1"/>
                </a:solidFill>
                <a:latin typeface="Arial" panose="020B0604020202020204" pitchFamily="34" charset="0"/>
              </a:defRPr>
            </a:lvl5pPr>
            <a:lvl6pPr marL="2514600" indent="-228600" defTabSz="735013" eaLnBrk="0" fontAlgn="base" hangingPunct="0">
              <a:spcBef>
                <a:spcPct val="0"/>
              </a:spcBef>
              <a:spcAft>
                <a:spcPct val="0"/>
              </a:spcAft>
              <a:tabLst>
                <a:tab pos="735013" algn="l"/>
              </a:tabLst>
              <a:defRPr b="1" u="sng">
                <a:solidFill>
                  <a:schemeClr val="tx1"/>
                </a:solidFill>
                <a:latin typeface="Arial" panose="020B0604020202020204" pitchFamily="34" charset="0"/>
              </a:defRPr>
            </a:lvl6pPr>
            <a:lvl7pPr marL="2971800" indent="-228600" defTabSz="735013" eaLnBrk="0" fontAlgn="base" hangingPunct="0">
              <a:spcBef>
                <a:spcPct val="0"/>
              </a:spcBef>
              <a:spcAft>
                <a:spcPct val="0"/>
              </a:spcAft>
              <a:tabLst>
                <a:tab pos="735013" algn="l"/>
              </a:tabLst>
              <a:defRPr b="1" u="sng">
                <a:solidFill>
                  <a:schemeClr val="tx1"/>
                </a:solidFill>
                <a:latin typeface="Arial" panose="020B0604020202020204" pitchFamily="34" charset="0"/>
              </a:defRPr>
            </a:lvl7pPr>
            <a:lvl8pPr marL="3429000" indent="-228600" defTabSz="735013" eaLnBrk="0" fontAlgn="base" hangingPunct="0">
              <a:spcBef>
                <a:spcPct val="0"/>
              </a:spcBef>
              <a:spcAft>
                <a:spcPct val="0"/>
              </a:spcAft>
              <a:tabLst>
                <a:tab pos="735013" algn="l"/>
              </a:tabLst>
              <a:defRPr b="1" u="sng">
                <a:solidFill>
                  <a:schemeClr val="tx1"/>
                </a:solidFill>
                <a:latin typeface="Arial" panose="020B0604020202020204" pitchFamily="34" charset="0"/>
              </a:defRPr>
            </a:lvl8pPr>
            <a:lvl9pPr marL="3886200" indent="-228600" defTabSz="735013" eaLnBrk="0" fontAlgn="base" hangingPunct="0">
              <a:spcBef>
                <a:spcPct val="0"/>
              </a:spcBef>
              <a:spcAft>
                <a:spcPct val="0"/>
              </a:spcAft>
              <a:tabLst>
                <a:tab pos="735013" algn="l"/>
              </a:tabLst>
              <a:defRPr b="1" u="sng">
                <a:solidFill>
                  <a:schemeClr val="tx1"/>
                </a:solidFill>
                <a:latin typeface="Arial" panose="020B0604020202020204" pitchFamily="34" charset="0"/>
              </a:defRPr>
            </a:lvl9pPr>
          </a:lstStyle>
          <a:p>
            <a:pPr eaLnBrk="1" hangingPunct="1">
              <a:lnSpc>
                <a:spcPct val="150000"/>
              </a:lnSpc>
              <a:spcBef>
                <a:spcPct val="50000"/>
              </a:spcBef>
              <a:buClr>
                <a:srgbClr val="FF3300"/>
              </a:buClr>
              <a:buSzPct val="85000"/>
              <a:buFont typeface="Wingdings" panose="05000000000000000000" pitchFamily="2" charset="2"/>
              <a:buChar char="q"/>
            </a:pPr>
            <a:r>
              <a:rPr lang="en-US" altLang="en-US" sz="2000" u="none">
                <a:cs typeface="Times New Roman" panose="02020603050405020304" pitchFamily="18" charset="0"/>
              </a:rPr>
              <a:t>What are Co-Effects of CC and GHG mitigation Policies?</a:t>
            </a:r>
          </a:p>
          <a:p>
            <a:pPr eaLnBrk="1" hangingPunct="1">
              <a:lnSpc>
                <a:spcPct val="150000"/>
              </a:lnSpc>
              <a:spcBef>
                <a:spcPct val="50000"/>
              </a:spcBef>
              <a:buClr>
                <a:srgbClr val="FF3300"/>
              </a:buClr>
              <a:buSzPct val="85000"/>
              <a:buFont typeface="Wingdings" panose="05000000000000000000" pitchFamily="2" charset="2"/>
              <a:buChar char="q"/>
            </a:pPr>
            <a:r>
              <a:rPr lang="en-US" altLang="en-US" sz="2000" u="none">
                <a:cs typeface="Times New Roman" panose="02020603050405020304" pitchFamily="18" charset="0"/>
              </a:rPr>
              <a:t>Do Co-Effects Matter?</a:t>
            </a:r>
          </a:p>
          <a:p>
            <a:pPr eaLnBrk="1" hangingPunct="1">
              <a:lnSpc>
                <a:spcPct val="150000"/>
              </a:lnSpc>
              <a:spcBef>
                <a:spcPct val="50000"/>
              </a:spcBef>
              <a:buClr>
                <a:srgbClr val="FF3300"/>
              </a:buClr>
              <a:buSzPct val="85000"/>
              <a:buFont typeface="Wingdings" panose="05000000000000000000" pitchFamily="2" charset="2"/>
              <a:buChar char="q"/>
            </a:pPr>
            <a:r>
              <a:rPr lang="en-US" altLang="en-US" sz="2000" u="none">
                <a:cs typeface="Times New Roman" panose="02020603050405020304" pitchFamily="18" charset="0"/>
              </a:rPr>
              <a:t>Ways to Measure and Quantify Co-Effects</a:t>
            </a:r>
          </a:p>
          <a:p>
            <a:pPr eaLnBrk="1" hangingPunct="1">
              <a:lnSpc>
                <a:spcPct val="150000"/>
              </a:lnSpc>
              <a:spcBef>
                <a:spcPct val="50000"/>
              </a:spcBef>
              <a:buClr>
                <a:srgbClr val="FF3300"/>
              </a:buClr>
              <a:buSzPct val="85000"/>
              <a:buFont typeface="Wingdings" panose="05000000000000000000" pitchFamily="2" charset="2"/>
              <a:buNone/>
            </a:pPr>
            <a:r>
              <a:rPr lang="en-US" altLang="en-US" sz="2000" u="none">
                <a:cs typeface="Times New Roman" panose="02020603050405020304" pitchFamily="18" charset="0"/>
              </a:rPr>
              <a:t>		(EPIC, CENTURY, NWPCAM, Econometric techniques)</a:t>
            </a:r>
          </a:p>
          <a:p>
            <a:pPr eaLnBrk="1" hangingPunct="1">
              <a:lnSpc>
                <a:spcPct val="150000"/>
              </a:lnSpc>
              <a:spcBef>
                <a:spcPct val="50000"/>
              </a:spcBef>
              <a:buClr>
                <a:srgbClr val="FF3300"/>
              </a:buClr>
              <a:buSzPct val="85000"/>
              <a:buFont typeface="Wingdings" panose="05000000000000000000" pitchFamily="2" charset="2"/>
              <a:buChar char="q"/>
            </a:pPr>
            <a:r>
              <a:rPr lang="en-US" altLang="en-US" sz="2000" u="none">
                <a:cs typeface="Times New Roman" panose="02020603050405020304" pitchFamily="18" charset="0"/>
              </a:rPr>
              <a:t>Case Studies of Co-Effects e.g. water quality, soil erosion, wildlife habitat, and  biodiversity</a:t>
            </a:r>
          </a:p>
          <a:p>
            <a:pPr eaLnBrk="1" hangingPunct="1">
              <a:lnSpc>
                <a:spcPct val="150000"/>
              </a:lnSpc>
              <a:spcBef>
                <a:spcPct val="50000"/>
              </a:spcBef>
              <a:buClr>
                <a:srgbClr val="FF3300"/>
              </a:buClr>
              <a:buSzPct val="85000"/>
              <a:buFont typeface="Wingdings" panose="05000000000000000000" pitchFamily="2" charset="2"/>
              <a:buChar char="q"/>
            </a:pPr>
            <a:r>
              <a:rPr lang="en-US" altLang="en-US" sz="2000" u="none">
                <a:cs typeface="Times New Roman" panose="02020603050405020304" pitchFamily="18" charset="0"/>
              </a:rPr>
              <a:t>Government Intervention</a:t>
            </a:r>
          </a:p>
          <a:p>
            <a:pPr eaLnBrk="1" hangingPunct="1">
              <a:lnSpc>
                <a:spcPct val="150000"/>
              </a:lnSpc>
              <a:spcBef>
                <a:spcPct val="50000"/>
              </a:spcBef>
              <a:buClr>
                <a:srgbClr val="FF3300"/>
              </a:buClr>
              <a:buSzPct val="85000"/>
              <a:buFont typeface="Wingdings" panose="05000000000000000000" pitchFamily="2" charset="2"/>
              <a:buChar char="q"/>
            </a:pPr>
            <a:r>
              <a:rPr lang="en-US" altLang="en-US" sz="2000" u="none">
                <a:cs typeface="Times New Roman" panose="02020603050405020304" pitchFamily="18" charset="0"/>
              </a:rPr>
              <a:t>Policy Design for Co-Effects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8" name="Text Box 6"/>
          <p:cNvSpPr txBox="1">
            <a:spLocks noChangeArrowheads="1"/>
          </p:cNvSpPr>
          <p:nvPr/>
        </p:nvSpPr>
        <p:spPr bwMode="auto">
          <a:xfrm>
            <a:off x="571500" y="80963"/>
            <a:ext cx="5535613"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200" u="none" dirty="0">
                <a:solidFill>
                  <a:srgbClr val="FF0000"/>
                </a:solidFill>
                <a:effectLst>
                  <a:outerShdw blurRad="38100" dist="38100" dir="2700000" algn="tl">
                    <a:srgbClr val="C0C0C0"/>
                  </a:outerShdw>
                </a:effectLst>
                <a:latin typeface="Arial" charset="0"/>
              </a:rPr>
              <a:t>Case Studies of Co-Effects: </a:t>
            </a:r>
            <a:r>
              <a:rPr lang="en-US" sz="2200" u="none" dirty="0">
                <a:effectLst>
                  <a:outerShdw blurRad="38100" dist="38100" dir="2700000" algn="tl">
                    <a:srgbClr val="C0C0C0"/>
                  </a:outerShdw>
                </a:effectLst>
                <a:latin typeface="Arial" charset="0"/>
              </a:rPr>
              <a:t>Biodiversity</a:t>
            </a:r>
          </a:p>
        </p:txBody>
      </p:sp>
      <p:sp>
        <p:nvSpPr>
          <p:cNvPr id="22531" name="Rectangle 7"/>
          <p:cNvSpPr>
            <a:spLocks noChangeArrowheads="1"/>
          </p:cNvSpPr>
          <p:nvPr/>
        </p:nvSpPr>
        <p:spPr bwMode="auto">
          <a:xfrm>
            <a:off x="523875" y="3184525"/>
            <a:ext cx="8229600" cy="349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defTabSz="908050" eaLnBrk="0" hangingPunct="0">
              <a:tabLst>
                <a:tab pos="2976563" algn="l"/>
                <a:tab pos="3651250" algn="l"/>
              </a:tabLst>
              <a:defRPr b="1" u="sng">
                <a:solidFill>
                  <a:schemeClr val="tx1"/>
                </a:solidFill>
                <a:latin typeface="Arial" panose="020B0604020202020204" pitchFamily="34" charset="0"/>
              </a:defRPr>
            </a:lvl1pPr>
            <a:lvl2pPr marL="742950" indent="-285750" defTabSz="908050" eaLnBrk="0" hangingPunct="0">
              <a:tabLst>
                <a:tab pos="2976563" algn="l"/>
                <a:tab pos="3651250" algn="l"/>
              </a:tabLst>
              <a:defRPr b="1" u="sng">
                <a:solidFill>
                  <a:schemeClr val="tx1"/>
                </a:solidFill>
                <a:latin typeface="Arial" panose="020B0604020202020204" pitchFamily="34" charset="0"/>
              </a:defRPr>
            </a:lvl2pPr>
            <a:lvl3pPr marL="1143000" indent="-228600" defTabSz="908050" eaLnBrk="0" hangingPunct="0">
              <a:tabLst>
                <a:tab pos="2976563" algn="l"/>
                <a:tab pos="3651250" algn="l"/>
              </a:tabLst>
              <a:defRPr b="1" u="sng">
                <a:solidFill>
                  <a:schemeClr val="tx1"/>
                </a:solidFill>
                <a:latin typeface="Arial" panose="020B0604020202020204" pitchFamily="34" charset="0"/>
              </a:defRPr>
            </a:lvl3pPr>
            <a:lvl4pPr marL="1600200" indent="-228600" defTabSz="908050" eaLnBrk="0" hangingPunct="0">
              <a:tabLst>
                <a:tab pos="2976563" algn="l"/>
                <a:tab pos="3651250" algn="l"/>
              </a:tabLst>
              <a:defRPr b="1" u="sng">
                <a:solidFill>
                  <a:schemeClr val="tx1"/>
                </a:solidFill>
                <a:latin typeface="Arial" panose="020B0604020202020204" pitchFamily="34" charset="0"/>
              </a:defRPr>
            </a:lvl4pPr>
            <a:lvl5pPr marL="2057400" indent="-228600" defTabSz="908050" eaLnBrk="0" hangingPunct="0">
              <a:tabLst>
                <a:tab pos="2976563" algn="l"/>
                <a:tab pos="3651250" algn="l"/>
              </a:tabLst>
              <a:defRPr b="1" u="sng">
                <a:solidFill>
                  <a:schemeClr val="tx1"/>
                </a:solidFill>
                <a:latin typeface="Arial" panose="020B0604020202020204" pitchFamily="34" charset="0"/>
              </a:defRPr>
            </a:lvl5pPr>
            <a:lvl6pPr marL="2514600" indent="-228600" defTabSz="908050" eaLnBrk="0" fontAlgn="base" hangingPunct="0">
              <a:spcBef>
                <a:spcPct val="0"/>
              </a:spcBef>
              <a:spcAft>
                <a:spcPct val="0"/>
              </a:spcAft>
              <a:tabLst>
                <a:tab pos="2976563" algn="l"/>
                <a:tab pos="3651250" algn="l"/>
              </a:tabLst>
              <a:defRPr b="1" u="sng">
                <a:solidFill>
                  <a:schemeClr val="tx1"/>
                </a:solidFill>
                <a:latin typeface="Arial" panose="020B0604020202020204" pitchFamily="34" charset="0"/>
              </a:defRPr>
            </a:lvl6pPr>
            <a:lvl7pPr marL="2971800" indent="-228600" defTabSz="908050" eaLnBrk="0" fontAlgn="base" hangingPunct="0">
              <a:spcBef>
                <a:spcPct val="0"/>
              </a:spcBef>
              <a:spcAft>
                <a:spcPct val="0"/>
              </a:spcAft>
              <a:tabLst>
                <a:tab pos="2976563" algn="l"/>
                <a:tab pos="3651250" algn="l"/>
              </a:tabLst>
              <a:defRPr b="1" u="sng">
                <a:solidFill>
                  <a:schemeClr val="tx1"/>
                </a:solidFill>
                <a:latin typeface="Arial" panose="020B0604020202020204" pitchFamily="34" charset="0"/>
              </a:defRPr>
            </a:lvl7pPr>
            <a:lvl8pPr marL="3429000" indent="-228600" defTabSz="908050" eaLnBrk="0" fontAlgn="base" hangingPunct="0">
              <a:spcBef>
                <a:spcPct val="0"/>
              </a:spcBef>
              <a:spcAft>
                <a:spcPct val="0"/>
              </a:spcAft>
              <a:tabLst>
                <a:tab pos="2976563" algn="l"/>
                <a:tab pos="3651250" algn="l"/>
              </a:tabLst>
              <a:defRPr b="1" u="sng">
                <a:solidFill>
                  <a:schemeClr val="tx1"/>
                </a:solidFill>
                <a:latin typeface="Arial" panose="020B0604020202020204" pitchFamily="34" charset="0"/>
              </a:defRPr>
            </a:lvl8pPr>
            <a:lvl9pPr marL="3886200" indent="-228600" defTabSz="908050" eaLnBrk="0" fontAlgn="base" hangingPunct="0">
              <a:spcBef>
                <a:spcPct val="0"/>
              </a:spcBef>
              <a:spcAft>
                <a:spcPct val="0"/>
              </a:spcAft>
              <a:tabLst>
                <a:tab pos="2976563" algn="l"/>
                <a:tab pos="3651250" algn="l"/>
              </a:tabLst>
              <a:defRPr b="1" u="sng">
                <a:solidFill>
                  <a:schemeClr val="tx1"/>
                </a:solidFill>
                <a:latin typeface="Arial" panose="020B0604020202020204" pitchFamily="34" charset="0"/>
              </a:defRPr>
            </a:lvl9pPr>
          </a:lstStyle>
          <a:p>
            <a:pPr eaLnBrk="1" hangingPunct="1">
              <a:lnSpc>
                <a:spcPct val="110000"/>
              </a:lnSpc>
              <a:spcBef>
                <a:spcPct val="50000"/>
              </a:spcBef>
              <a:buClr>
                <a:srgbClr val="FF0000"/>
              </a:buClr>
              <a:buSzPct val="85000"/>
              <a:buFont typeface="Wingdings" panose="05000000000000000000" pitchFamily="2" charset="2"/>
              <a:buChar char="q"/>
            </a:pPr>
            <a:r>
              <a:rPr lang="en-US" altLang="en-US" u="none"/>
              <a:t>Study of land use changes impacts on biodiversity in South Carolina, Maine, and Southern Wisconsin</a:t>
            </a:r>
          </a:p>
          <a:p>
            <a:pPr eaLnBrk="1" hangingPunct="1">
              <a:lnSpc>
                <a:spcPct val="110000"/>
              </a:lnSpc>
              <a:spcBef>
                <a:spcPct val="50000"/>
              </a:spcBef>
              <a:buClr>
                <a:srgbClr val="FF0000"/>
              </a:buClr>
              <a:buSzPct val="85000"/>
              <a:buFont typeface="Wingdings" panose="05000000000000000000" pitchFamily="2" charset="2"/>
              <a:buChar char="q"/>
            </a:pPr>
            <a:r>
              <a:rPr lang="en-US" altLang="en-US" u="none"/>
              <a:t>Two types of land use 	=&gt; 	agricultural and Forestry lands</a:t>
            </a:r>
          </a:p>
          <a:p>
            <a:pPr eaLnBrk="1" hangingPunct="1">
              <a:lnSpc>
                <a:spcPct val="110000"/>
              </a:lnSpc>
              <a:spcBef>
                <a:spcPct val="50000"/>
              </a:spcBef>
              <a:buClr>
                <a:srgbClr val="FF0000"/>
              </a:buClr>
              <a:buSzPct val="85000"/>
              <a:buFont typeface="Wingdings" panose="05000000000000000000" pitchFamily="2" charset="2"/>
              <a:buChar char="q"/>
            </a:pPr>
            <a:r>
              <a:rPr lang="en-US" altLang="en-US" u="none"/>
              <a:t>Two types of birds 	=&gt;  	farmland and forest birds (651 species)</a:t>
            </a:r>
          </a:p>
          <a:p>
            <a:pPr eaLnBrk="1" hangingPunct="1">
              <a:lnSpc>
                <a:spcPct val="110000"/>
              </a:lnSpc>
              <a:spcBef>
                <a:spcPct val="50000"/>
              </a:spcBef>
              <a:buClr>
                <a:srgbClr val="FF0000"/>
              </a:buClr>
              <a:buSzPct val="85000"/>
              <a:buFont typeface="Wingdings" panose="05000000000000000000" pitchFamily="2" charset="2"/>
              <a:buChar char="q"/>
            </a:pPr>
            <a:r>
              <a:rPr lang="en-US" altLang="en-US" u="none"/>
              <a:t>Using an econometric model to estimate land use changes due to afforestation subsidies </a:t>
            </a:r>
          </a:p>
          <a:p>
            <a:pPr eaLnBrk="1" hangingPunct="1">
              <a:lnSpc>
                <a:spcPct val="110000"/>
              </a:lnSpc>
              <a:spcBef>
                <a:spcPct val="50000"/>
              </a:spcBef>
              <a:buClr>
                <a:srgbClr val="FF0000"/>
              </a:buClr>
              <a:buSzPct val="85000"/>
              <a:buFont typeface="Wingdings" panose="05000000000000000000" pitchFamily="2" charset="2"/>
              <a:buChar char="q"/>
            </a:pPr>
            <a:r>
              <a:rPr lang="en-US" altLang="en-US" u="none"/>
              <a:t>Achieving a 10% reduction in agricultural land by giving afforestation subsidies as an incentive</a:t>
            </a:r>
          </a:p>
          <a:p>
            <a:pPr eaLnBrk="1" hangingPunct="1">
              <a:lnSpc>
                <a:spcPct val="110000"/>
              </a:lnSpc>
              <a:spcBef>
                <a:spcPct val="50000"/>
              </a:spcBef>
              <a:buClr>
                <a:srgbClr val="FF0000"/>
              </a:buClr>
              <a:buSzPct val="85000"/>
              <a:buFont typeface="Wingdings" panose="05000000000000000000" pitchFamily="2" charset="2"/>
              <a:buChar char="q"/>
            </a:pPr>
            <a:r>
              <a:rPr lang="en-US" altLang="en-US" u="none"/>
              <a:t>Using an estimated land use change to estimate bird abundance</a:t>
            </a:r>
          </a:p>
        </p:txBody>
      </p:sp>
      <p:sp>
        <p:nvSpPr>
          <p:cNvPr id="22532" name="Line 8"/>
          <p:cNvSpPr>
            <a:spLocks noChangeShapeType="1"/>
          </p:cNvSpPr>
          <p:nvPr/>
        </p:nvSpPr>
        <p:spPr bwMode="auto">
          <a:xfrm>
            <a:off x="422275" y="528638"/>
            <a:ext cx="8274050" cy="0"/>
          </a:xfrm>
          <a:prstGeom prst="line">
            <a:avLst/>
          </a:prstGeom>
          <a:noFill/>
          <a:ln w="381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22533"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013" y="622300"/>
            <a:ext cx="2857500" cy="187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4" name="Text Box 15"/>
          <p:cNvSpPr txBox="1">
            <a:spLocks noChangeArrowheads="1"/>
          </p:cNvSpPr>
          <p:nvPr/>
        </p:nvSpPr>
        <p:spPr bwMode="auto">
          <a:xfrm>
            <a:off x="4332288" y="2673350"/>
            <a:ext cx="46196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5750" indent="-285750"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spcBef>
                <a:spcPct val="60000"/>
              </a:spcBef>
              <a:buClr>
                <a:srgbClr val="9B3238"/>
              </a:buClr>
              <a:buSzPct val="80000"/>
              <a:buFont typeface="Monotype Sorts" pitchFamily="2" charset="2"/>
              <a:buNone/>
            </a:pPr>
            <a:r>
              <a:rPr lang="en-US" altLang="en-US" sz="1400" u="none">
                <a:solidFill>
                  <a:srgbClr val="FF0000"/>
                </a:solidFill>
              </a:rPr>
              <a:t>Reference</a:t>
            </a:r>
            <a:r>
              <a:rPr lang="en-US" altLang="en-US" sz="1400" u="none"/>
              <a:t>: Matthews, O’Connor, and Plantinga 2002</a:t>
            </a:r>
          </a:p>
        </p:txBody>
      </p:sp>
      <p:graphicFrame>
        <p:nvGraphicFramePr>
          <p:cNvPr id="22535" name="Object 16"/>
          <p:cNvGraphicFramePr>
            <a:graphicFrameLocks noChangeAspect="1"/>
          </p:cNvGraphicFramePr>
          <p:nvPr/>
        </p:nvGraphicFramePr>
        <p:xfrm>
          <a:off x="3582988" y="647700"/>
          <a:ext cx="5380037" cy="1984375"/>
        </p:xfrm>
        <a:graphic>
          <a:graphicData uri="http://schemas.openxmlformats.org/presentationml/2006/ole">
            <mc:AlternateContent xmlns:mc="http://schemas.openxmlformats.org/markup-compatibility/2006">
              <mc:Choice xmlns:v="urn:schemas-microsoft-com:vml" Requires="v">
                <p:oleObj spid="_x0000_s22536" name="Worksheet" r:id="rId4" imgW="3867421" imgH="1305407" progId="Excel.Sheet.8">
                  <p:embed/>
                </p:oleObj>
              </mc:Choice>
              <mc:Fallback>
                <p:oleObj name="Worksheet" r:id="rId4" imgW="3867421" imgH="1305407" progId="Excel.Sheet.8">
                  <p:embed/>
                  <p:pic>
                    <p:nvPicPr>
                      <p:cNvPr id="0" name="Object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2988" y="647700"/>
                        <a:ext cx="5380037" cy="19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fld id="{3FD0CE3F-F84A-4AFF-987A-1A3B56992C56}" type="slidenum">
              <a:rPr lang="en-US" altLang="zh-CN" b="0" u="none">
                <a:ea typeface="宋体" panose="02010600030101010101" pitchFamily="2" charset="-122"/>
              </a:rPr>
              <a:pPr eaLnBrk="1" hangingPunct="1"/>
              <a:t>21</a:t>
            </a:fld>
            <a:endParaRPr lang="en-US" altLang="zh-CN" b="0" u="none">
              <a:ea typeface="宋体" panose="02010600030101010101" pitchFamily="2" charset="-122"/>
            </a:endParaRPr>
          </a:p>
        </p:txBody>
      </p:sp>
      <p:sp>
        <p:nvSpPr>
          <p:cNvPr id="8195" name="Rectangle 2"/>
          <p:cNvSpPr>
            <a:spLocks noGrp="1" noChangeArrowheads="1"/>
          </p:cNvSpPr>
          <p:nvPr>
            <p:ph type="title"/>
          </p:nvPr>
        </p:nvSpPr>
        <p:spPr>
          <a:xfrm>
            <a:off x="568325" y="158750"/>
            <a:ext cx="7772400" cy="1143000"/>
          </a:xfrm>
        </p:spPr>
        <p:txBody>
          <a:bodyPr/>
          <a:lstStyle/>
          <a:p>
            <a:pPr marL="800100" indent="-800100" eaLnBrk="1" hangingPunct="1">
              <a:defRPr/>
            </a:pPr>
            <a:r>
              <a:rPr lang="en-US" altLang="zh-CN" sz="2200" b="1" kern="1200" dirty="0" smtClean="0">
                <a:solidFill>
                  <a:srgbClr val="FF0000"/>
                </a:solidFill>
                <a:effectLst>
                  <a:outerShdw blurRad="38100" dist="38100" dir="2700000" algn="tl">
                    <a:srgbClr val="C0C0C0"/>
                  </a:outerShdw>
                </a:effectLst>
                <a:latin typeface="Arial" charset="0"/>
                <a:ea typeface="+mn-ea"/>
                <a:cs typeface="+mn-cs"/>
              </a:rPr>
              <a:t>Negative the net Co-benefits (CB) </a:t>
            </a:r>
            <a:br>
              <a:rPr lang="en-US" altLang="zh-CN" sz="2200" b="1" kern="1200" dirty="0" smtClean="0">
                <a:solidFill>
                  <a:srgbClr val="FF0000"/>
                </a:solidFill>
                <a:effectLst>
                  <a:outerShdw blurRad="38100" dist="38100" dir="2700000" algn="tl">
                    <a:srgbClr val="C0C0C0"/>
                  </a:outerShdw>
                </a:effectLst>
                <a:latin typeface="Arial" charset="0"/>
                <a:ea typeface="+mn-ea"/>
                <a:cs typeface="+mn-cs"/>
              </a:rPr>
            </a:br>
            <a:endParaRPr lang="en-US" altLang="zh-CN" sz="2200" b="1" kern="1200" dirty="0" smtClean="0">
              <a:solidFill>
                <a:srgbClr val="FF0000"/>
              </a:solidFill>
              <a:effectLst>
                <a:outerShdw blurRad="38100" dist="38100" dir="2700000" algn="tl">
                  <a:srgbClr val="C0C0C0"/>
                </a:outerShdw>
              </a:effectLst>
              <a:latin typeface="Arial" charset="0"/>
              <a:ea typeface="+mn-ea"/>
              <a:cs typeface="+mn-cs"/>
            </a:endParaRPr>
          </a:p>
        </p:txBody>
      </p:sp>
      <p:sp>
        <p:nvSpPr>
          <p:cNvPr id="23556" name="Rectangle 3"/>
          <p:cNvSpPr>
            <a:spLocks noGrp="1" noChangeArrowheads="1"/>
          </p:cNvSpPr>
          <p:nvPr>
            <p:ph type="body" idx="1"/>
          </p:nvPr>
        </p:nvSpPr>
        <p:spPr>
          <a:xfrm>
            <a:off x="604838" y="1271588"/>
            <a:ext cx="7772400" cy="4114800"/>
          </a:xfrm>
        </p:spPr>
        <p:txBody>
          <a:bodyPr/>
          <a:lstStyle/>
          <a:p>
            <a:pPr eaLnBrk="1" hangingPunct="1">
              <a:lnSpc>
                <a:spcPct val="90000"/>
              </a:lnSpc>
            </a:pPr>
            <a:endParaRPr lang="en-US" altLang="zh-CN" smtClean="0">
              <a:ea typeface="宋体" panose="02010600030101010101" pitchFamily="2" charset="-122"/>
            </a:endParaRPr>
          </a:p>
          <a:p>
            <a:pPr eaLnBrk="1" hangingPunct="1">
              <a:lnSpc>
                <a:spcPct val="90000"/>
              </a:lnSpc>
            </a:pPr>
            <a:endParaRPr lang="en-US" altLang="zh-CN" smtClean="0">
              <a:ea typeface="宋体" panose="02010600030101010101" pitchFamily="2" charset="-122"/>
            </a:endParaRPr>
          </a:p>
          <a:p>
            <a:pPr eaLnBrk="1" hangingPunct="1">
              <a:lnSpc>
                <a:spcPct val="90000"/>
              </a:lnSpc>
            </a:pPr>
            <a:r>
              <a:rPr lang="en-US" altLang="zh-CN" sz="2400" smtClean="0">
                <a:ea typeface="宋体" panose="02010600030101010101" pitchFamily="2" charset="-122"/>
              </a:rPr>
              <a:t>Some co-effects are beneficial and can help offset the costs of producing practices from a social perspective</a:t>
            </a:r>
            <a:r>
              <a:rPr lang="en-US" altLang="zh-CN" smtClean="0">
                <a:ea typeface="宋体" panose="02010600030101010101" pitchFamily="2" charset="-122"/>
              </a:rPr>
              <a:t> </a:t>
            </a:r>
          </a:p>
          <a:p>
            <a:pPr lvl="1" eaLnBrk="1" hangingPunct="1">
              <a:lnSpc>
                <a:spcPct val="90000"/>
              </a:lnSpc>
            </a:pPr>
            <a:r>
              <a:rPr lang="en-US" altLang="zh-CN" sz="1800" smtClean="0">
                <a:ea typeface="宋体" panose="02010600030101010101" pitchFamily="2" charset="-122"/>
              </a:rPr>
              <a:t>eg: Improving water quality from low tillage</a:t>
            </a:r>
          </a:p>
          <a:p>
            <a:pPr lvl="1" eaLnBrk="1" hangingPunct="1">
              <a:lnSpc>
                <a:spcPct val="90000"/>
              </a:lnSpc>
            </a:pPr>
            <a:r>
              <a:rPr lang="en-US" altLang="zh-CN" sz="1800" smtClean="0">
                <a:ea typeface="宋体" panose="02010600030101010101" pitchFamily="2" charset="-122"/>
              </a:rPr>
              <a:t>eg.: Enhancing producer incomes from conversion of cropland to grasslands </a:t>
            </a:r>
          </a:p>
          <a:p>
            <a:pPr eaLnBrk="1" hangingPunct="1">
              <a:lnSpc>
                <a:spcPct val="90000"/>
              </a:lnSpc>
            </a:pPr>
            <a:r>
              <a:rPr lang="en-US" altLang="zh-CN" sz="2400" smtClean="0">
                <a:ea typeface="宋体" panose="02010600030101010101" pitchFamily="2" charset="-122"/>
              </a:rPr>
              <a:t>The co-benefits likely to be partially offset by co-costs  </a:t>
            </a:r>
          </a:p>
          <a:p>
            <a:pPr lvl="1" eaLnBrk="1" hangingPunct="1">
              <a:lnSpc>
                <a:spcPct val="90000"/>
              </a:lnSpc>
            </a:pPr>
            <a:r>
              <a:rPr lang="en-US" altLang="zh-CN" sz="1800" smtClean="0">
                <a:ea typeface="宋体" panose="02010600030101010101" pitchFamily="2" charset="-122"/>
              </a:rPr>
              <a:t>Expanded emissions in the energy sector vs. the offsets gained from CS</a:t>
            </a:r>
          </a:p>
          <a:p>
            <a:pPr eaLnBrk="1" hangingPunct="1">
              <a:lnSpc>
                <a:spcPct val="90000"/>
              </a:lnSpc>
            </a:pPr>
            <a:r>
              <a:rPr lang="en-US" altLang="zh-CN" sz="2400" smtClean="0">
                <a:ea typeface="宋体" panose="02010600030101010101" pitchFamily="2" charset="-122"/>
              </a:rPr>
              <a:t>Co-effect are relevant in all sectors of the economy </a:t>
            </a:r>
            <a:r>
              <a:rPr lang="en-US" altLang="zh-CN" sz="2400" smtClean="0">
                <a:ea typeface="宋体" panose="02010600030101010101" pitchFamily="2" charset="-122"/>
                <a:sym typeface="Wingdings" panose="05000000000000000000" pitchFamily="2" charset="2"/>
              </a:rPr>
              <a:t> accounting needs to be evenhanded</a:t>
            </a:r>
            <a:r>
              <a:rPr lang="en-US" altLang="zh-CN" smtClean="0">
                <a:ea typeface="宋体" panose="02010600030101010101" pitchFamily="2" charset="-122"/>
                <a:sym typeface="Wingdings" panose="05000000000000000000" pitchFamily="2" charset="2"/>
              </a:rPr>
              <a:t> </a:t>
            </a:r>
            <a:r>
              <a:rPr lang="en-US" altLang="zh-CN" sz="2400" smtClean="0">
                <a:ea typeface="宋体" panose="02010600030101010101" pitchFamily="2" charset="-122"/>
              </a:rPr>
              <a:t> </a:t>
            </a:r>
          </a:p>
        </p:txBody>
      </p:sp>
      <p:sp>
        <p:nvSpPr>
          <p:cNvPr id="2355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endParaRPr lang="en-US" altLang="en-US"/>
          </a:p>
        </p:txBody>
      </p:sp>
      <p:graphicFrame>
        <p:nvGraphicFramePr>
          <p:cNvPr id="23558" name="Object 5"/>
          <p:cNvGraphicFramePr>
            <a:graphicFrameLocks noChangeAspect="1"/>
          </p:cNvGraphicFramePr>
          <p:nvPr/>
        </p:nvGraphicFramePr>
        <p:xfrm>
          <a:off x="611188" y="1400175"/>
          <a:ext cx="7489825" cy="792163"/>
        </p:xfrm>
        <a:graphic>
          <a:graphicData uri="http://schemas.openxmlformats.org/presentationml/2006/ole">
            <mc:AlternateContent xmlns:mc="http://schemas.openxmlformats.org/markup-compatibility/2006">
              <mc:Choice xmlns:v="urn:schemas-microsoft-com:vml" Requires="v">
                <p:oleObj spid="_x0000_s23560" name="Equation" r:id="rId3" imgW="4152900" imgH="495300" progId="Equation.3">
                  <p:embed/>
                </p:oleObj>
              </mc:Choice>
              <mc:Fallback>
                <p:oleObj name="Equation" r:id="rId3" imgW="4152900" imgH="4953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1400175"/>
                        <a:ext cx="7489825"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559" name="Text Box 6"/>
          <p:cNvSpPr txBox="1">
            <a:spLocks noChangeArrowheads="1"/>
          </p:cNvSpPr>
          <p:nvPr/>
        </p:nvSpPr>
        <p:spPr bwMode="auto">
          <a:xfrm>
            <a:off x="684213" y="6229350"/>
            <a:ext cx="7656512"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5750" indent="-285750"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spcBef>
                <a:spcPct val="60000"/>
              </a:spcBef>
              <a:buClr>
                <a:srgbClr val="9B3238"/>
              </a:buClr>
              <a:buSzPct val="80000"/>
              <a:buFont typeface="Monotype Sorts" pitchFamily="2" charset="2"/>
              <a:buNone/>
            </a:pPr>
            <a:r>
              <a:rPr lang="en-US" altLang="zh-CN" sz="1400">
                <a:solidFill>
                  <a:srgbClr val="FF0000"/>
                </a:solidFill>
                <a:ea typeface="宋体" panose="02010600030101010101" pitchFamily="2" charset="-122"/>
              </a:rPr>
              <a:t>Reference: </a:t>
            </a:r>
            <a:r>
              <a:rPr lang="en-US" altLang="zh-CN" sz="1200">
                <a:ea typeface="宋体" panose="02010600030101010101" pitchFamily="2" charset="-122"/>
              </a:rPr>
              <a:t>McCarl.B.A , Tanveer A. B , Man,K. Kim, Cost of Carbon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fld id="{CDBD066E-A0C4-47ED-860A-0AF891459E1A}" type="slidenum">
              <a:rPr lang="en-US" altLang="zh-CN" b="0" u="none">
                <a:ea typeface="宋体" panose="02010600030101010101" pitchFamily="2" charset="-122"/>
              </a:rPr>
              <a:pPr eaLnBrk="1" hangingPunct="1"/>
              <a:t>22</a:t>
            </a:fld>
            <a:endParaRPr lang="en-US" altLang="zh-CN" b="0" u="none">
              <a:ea typeface="宋体" panose="02010600030101010101" pitchFamily="2" charset="-122"/>
            </a:endParaRPr>
          </a:p>
        </p:txBody>
      </p:sp>
      <p:sp>
        <p:nvSpPr>
          <p:cNvPr id="7171" name="Rectangle 2"/>
          <p:cNvSpPr>
            <a:spLocks noGrp="1" noChangeArrowheads="1"/>
          </p:cNvSpPr>
          <p:nvPr>
            <p:ph type="title"/>
          </p:nvPr>
        </p:nvSpPr>
        <p:spPr>
          <a:xfrm>
            <a:off x="673100" y="174625"/>
            <a:ext cx="8229600" cy="558800"/>
          </a:xfrm>
        </p:spPr>
        <p:txBody>
          <a:bodyPr/>
          <a:lstStyle/>
          <a:p>
            <a:pPr eaLnBrk="1" hangingPunct="1">
              <a:defRPr/>
            </a:pPr>
            <a:r>
              <a:rPr lang="en-US" altLang="zh-CN" sz="2200" b="1" kern="1200" dirty="0" smtClean="0">
                <a:solidFill>
                  <a:srgbClr val="FF0000"/>
                </a:solidFill>
                <a:effectLst>
                  <a:outerShdw blurRad="38100" dist="38100" dir="2700000" algn="tl">
                    <a:srgbClr val="C0C0C0"/>
                  </a:outerShdw>
                </a:effectLst>
                <a:latin typeface="Arial" charset="0"/>
                <a:ea typeface="+mn-ea"/>
                <a:cs typeface="+mn-cs"/>
              </a:rPr>
              <a:t>Examples about potential ancillary benefits or costs </a:t>
            </a:r>
            <a:r>
              <a:rPr lang="en-US" altLang="zh-CN" sz="2400" dirty="0" smtClean="0"/>
              <a:t/>
            </a:r>
            <a:br>
              <a:rPr lang="en-US" altLang="zh-CN" sz="2400" dirty="0" smtClean="0"/>
            </a:br>
            <a:endParaRPr lang="en-US" altLang="zh-CN" sz="2400" dirty="0" smtClean="0"/>
          </a:p>
        </p:txBody>
      </p:sp>
      <p:sp>
        <p:nvSpPr>
          <p:cNvPr id="24580" name="Rectangle 3"/>
          <p:cNvSpPr>
            <a:spLocks noGrp="1" noChangeArrowheads="1"/>
          </p:cNvSpPr>
          <p:nvPr>
            <p:ph type="body" idx="1"/>
          </p:nvPr>
        </p:nvSpPr>
        <p:spPr>
          <a:xfrm>
            <a:off x="457200" y="908050"/>
            <a:ext cx="8229600" cy="5222875"/>
          </a:xfrm>
        </p:spPr>
        <p:txBody>
          <a:bodyPr/>
          <a:lstStyle/>
          <a:p>
            <a:pPr eaLnBrk="1" hangingPunct="1">
              <a:lnSpc>
                <a:spcPct val="90000"/>
              </a:lnSpc>
            </a:pPr>
            <a:r>
              <a:rPr lang="en-US" altLang="zh-CN" sz="2000" smtClean="0">
                <a:solidFill>
                  <a:srgbClr val="0000CC"/>
                </a:solidFill>
                <a:ea typeface="宋体" panose="02010600030101010101" pitchFamily="2" charset="-122"/>
              </a:rPr>
              <a:t>Particle pollution </a:t>
            </a:r>
            <a:r>
              <a:rPr lang="en-US" altLang="zh-CN" sz="2000" smtClean="0">
                <a:solidFill>
                  <a:srgbClr val="0000CC"/>
                </a:solidFill>
                <a:ea typeface="宋体" panose="02010600030101010101" pitchFamily="2" charset="-122"/>
                <a:sym typeface="Wingdings" panose="05000000000000000000" pitchFamily="2" charset="2"/>
              </a:rPr>
              <a:t></a:t>
            </a:r>
            <a:r>
              <a:rPr lang="en-US" altLang="zh-CN" sz="2000" smtClean="0">
                <a:solidFill>
                  <a:srgbClr val="0000CC"/>
                </a:solidFill>
                <a:ea typeface="宋体" panose="02010600030101010101" pitchFamily="2" charset="-122"/>
              </a:rPr>
              <a:t> fossil fuel use </a:t>
            </a:r>
          </a:p>
          <a:p>
            <a:pPr eaLnBrk="1" hangingPunct="1">
              <a:lnSpc>
                <a:spcPct val="90000"/>
              </a:lnSpc>
            </a:pPr>
            <a:r>
              <a:rPr lang="en-US" altLang="zh-CN" sz="2000" smtClean="0">
                <a:solidFill>
                  <a:srgbClr val="0000CC"/>
                </a:solidFill>
                <a:ea typeface="宋体" panose="02010600030101010101" pitchFamily="2" charset="-122"/>
              </a:rPr>
              <a:t>Recreational sites </a:t>
            </a:r>
            <a:r>
              <a:rPr lang="en-US" altLang="zh-CN" sz="2000" smtClean="0">
                <a:solidFill>
                  <a:srgbClr val="0000CC"/>
                </a:solidFill>
                <a:ea typeface="宋体" panose="02010600030101010101" pitchFamily="2" charset="-122"/>
                <a:sym typeface="Wingdings" panose="05000000000000000000" pitchFamily="2" charset="2"/>
              </a:rPr>
              <a:t></a:t>
            </a:r>
            <a:r>
              <a:rPr lang="en-US" altLang="zh-CN" sz="2000" smtClean="0">
                <a:solidFill>
                  <a:srgbClr val="0000CC"/>
                </a:solidFill>
                <a:ea typeface="宋体" panose="02010600030101010101" pitchFamily="2" charset="-122"/>
              </a:rPr>
              <a:t> reforestation programs </a:t>
            </a:r>
          </a:p>
          <a:p>
            <a:pPr eaLnBrk="1" hangingPunct="1">
              <a:lnSpc>
                <a:spcPct val="90000"/>
              </a:lnSpc>
            </a:pPr>
            <a:r>
              <a:rPr lang="en-US" altLang="zh-CN" sz="2000" smtClean="0">
                <a:solidFill>
                  <a:srgbClr val="0000CC"/>
                </a:solidFill>
                <a:ea typeface="宋体" panose="02010600030101010101" pitchFamily="2" charset="-122"/>
              </a:rPr>
              <a:t>Technological efficiency </a:t>
            </a:r>
            <a:r>
              <a:rPr lang="en-US" altLang="zh-CN" sz="2000" smtClean="0">
                <a:solidFill>
                  <a:srgbClr val="0000CC"/>
                </a:solidFill>
                <a:ea typeface="宋体" panose="02010600030101010101" pitchFamily="2" charset="-122"/>
                <a:sym typeface="Wingdings" panose="05000000000000000000" pitchFamily="2" charset="2"/>
              </a:rPr>
              <a:t></a:t>
            </a:r>
            <a:r>
              <a:rPr lang="en-US" altLang="zh-CN" sz="2000" smtClean="0">
                <a:solidFill>
                  <a:srgbClr val="0000CC"/>
                </a:solidFill>
                <a:ea typeface="宋体" panose="02010600030101010101" pitchFamily="2" charset="-122"/>
              </a:rPr>
              <a:t> new technologies and unit costs fall</a:t>
            </a:r>
          </a:p>
          <a:p>
            <a:pPr eaLnBrk="1" hangingPunct="1">
              <a:lnSpc>
                <a:spcPct val="90000"/>
              </a:lnSpc>
            </a:pPr>
            <a:r>
              <a:rPr lang="en-US" altLang="zh-CN" sz="2000" smtClean="0">
                <a:solidFill>
                  <a:srgbClr val="0000CC"/>
                </a:solidFill>
                <a:ea typeface="宋体" panose="02010600030101010101" pitchFamily="2" charset="-122"/>
              </a:rPr>
              <a:t>Welfare </a:t>
            </a:r>
            <a:r>
              <a:rPr lang="en-US" altLang="zh-CN" sz="2000" smtClean="0">
                <a:solidFill>
                  <a:srgbClr val="0000CC"/>
                </a:solidFill>
                <a:ea typeface="宋体" panose="02010600030101010101" pitchFamily="2" charset="-122"/>
                <a:sym typeface="Wingdings" panose="05000000000000000000" pitchFamily="2" charset="2"/>
              </a:rPr>
              <a:t></a:t>
            </a:r>
            <a:r>
              <a:rPr lang="en-US" altLang="zh-CN" sz="2000" smtClean="0">
                <a:solidFill>
                  <a:srgbClr val="0000CC"/>
                </a:solidFill>
                <a:ea typeface="宋体" panose="02010600030101010101" pitchFamily="2" charset="-122"/>
              </a:rPr>
              <a:t> carbon taxation</a:t>
            </a:r>
          </a:p>
          <a:p>
            <a:pPr eaLnBrk="1" hangingPunct="1">
              <a:lnSpc>
                <a:spcPct val="90000"/>
              </a:lnSpc>
            </a:pPr>
            <a:r>
              <a:rPr lang="en-US" altLang="zh-CN" sz="2000" smtClean="0">
                <a:solidFill>
                  <a:srgbClr val="0000CC"/>
                </a:solidFill>
                <a:ea typeface="宋体" panose="02010600030101010101" pitchFamily="2" charset="-122"/>
              </a:rPr>
              <a:t>Road-use related mortality </a:t>
            </a:r>
            <a:r>
              <a:rPr lang="en-US" altLang="zh-CN" sz="2000" smtClean="0">
                <a:solidFill>
                  <a:srgbClr val="0000CC"/>
                </a:solidFill>
                <a:ea typeface="宋体" panose="02010600030101010101" pitchFamily="2" charset="-122"/>
                <a:sym typeface="Wingdings" panose="05000000000000000000" pitchFamily="2" charset="2"/>
              </a:rPr>
              <a:t></a:t>
            </a:r>
            <a:r>
              <a:rPr lang="en-US" altLang="zh-CN" sz="2000" smtClean="0">
                <a:solidFill>
                  <a:srgbClr val="0000CC"/>
                </a:solidFill>
                <a:ea typeface="宋体" panose="02010600030101010101" pitchFamily="2" charset="-122"/>
              </a:rPr>
              <a:t> public transport</a:t>
            </a:r>
          </a:p>
          <a:p>
            <a:pPr eaLnBrk="1" hangingPunct="1">
              <a:lnSpc>
                <a:spcPct val="90000"/>
              </a:lnSpc>
            </a:pPr>
            <a:r>
              <a:rPr lang="en-US" altLang="zh-CN" sz="2000" smtClean="0">
                <a:solidFill>
                  <a:srgbClr val="0000CC"/>
                </a:solidFill>
                <a:ea typeface="宋体" panose="02010600030101010101" pitchFamily="2" charset="-122"/>
              </a:rPr>
              <a:t>Congestion </a:t>
            </a:r>
            <a:r>
              <a:rPr lang="en-US" altLang="zh-CN" sz="2000" smtClean="0">
                <a:solidFill>
                  <a:srgbClr val="0000CC"/>
                </a:solidFill>
                <a:ea typeface="宋体" panose="02010600030101010101" pitchFamily="2" charset="-122"/>
                <a:sym typeface="Wingdings" panose="05000000000000000000" pitchFamily="2" charset="2"/>
              </a:rPr>
              <a:t></a:t>
            </a:r>
            <a:r>
              <a:rPr lang="en-US" altLang="zh-CN" sz="2000" smtClean="0">
                <a:solidFill>
                  <a:srgbClr val="0000CC"/>
                </a:solidFill>
                <a:ea typeface="宋体" panose="02010600030101010101" pitchFamily="2" charset="-122"/>
              </a:rPr>
              <a:t> public transport </a:t>
            </a:r>
          </a:p>
          <a:p>
            <a:pPr eaLnBrk="1" hangingPunct="1">
              <a:lnSpc>
                <a:spcPct val="90000"/>
              </a:lnSpc>
            </a:pPr>
            <a:r>
              <a:rPr lang="en-US" altLang="zh-CN" sz="2000" smtClean="0">
                <a:solidFill>
                  <a:srgbClr val="0000CC"/>
                </a:solidFill>
                <a:ea typeface="宋体" panose="02010600030101010101" pitchFamily="2" charset="-122"/>
              </a:rPr>
              <a:t>Employment </a:t>
            </a:r>
            <a:r>
              <a:rPr lang="en-US" altLang="zh-CN" sz="2000" smtClean="0">
                <a:solidFill>
                  <a:srgbClr val="0000CC"/>
                </a:solidFill>
                <a:ea typeface="宋体" panose="02010600030101010101" pitchFamily="2" charset="-122"/>
                <a:sym typeface="Wingdings" panose="05000000000000000000" pitchFamily="2" charset="2"/>
              </a:rPr>
              <a:t></a:t>
            </a:r>
            <a:r>
              <a:rPr lang="en-US" altLang="zh-CN" sz="2000" smtClean="0">
                <a:solidFill>
                  <a:srgbClr val="0000CC"/>
                </a:solidFill>
                <a:ea typeface="宋体" panose="02010600030101010101" pitchFamily="2" charset="-122"/>
              </a:rPr>
              <a:t> GHG projects with excess supply of labor </a:t>
            </a:r>
          </a:p>
          <a:p>
            <a:pPr eaLnBrk="1" hangingPunct="1">
              <a:lnSpc>
                <a:spcPct val="90000"/>
              </a:lnSpc>
            </a:pPr>
            <a:endParaRPr lang="en-US" altLang="zh-CN" sz="2000" smtClean="0">
              <a:solidFill>
                <a:srgbClr val="0000CC"/>
              </a:solidFill>
              <a:ea typeface="宋体" panose="02010600030101010101" pitchFamily="2" charset="-122"/>
            </a:endParaRPr>
          </a:p>
          <a:p>
            <a:pPr eaLnBrk="1" hangingPunct="1">
              <a:lnSpc>
                <a:spcPct val="90000"/>
              </a:lnSpc>
            </a:pPr>
            <a:r>
              <a:rPr lang="en-US" altLang="zh-CN" sz="2000" smtClean="0">
                <a:solidFill>
                  <a:srgbClr val="FF0000"/>
                </a:solidFill>
                <a:ea typeface="宋体" panose="02010600030101010101" pitchFamily="2" charset="-122"/>
              </a:rPr>
              <a:t>Higher electricity prices </a:t>
            </a:r>
            <a:r>
              <a:rPr lang="en-US" altLang="zh-CN" sz="2000" smtClean="0">
                <a:solidFill>
                  <a:srgbClr val="FF0000"/>
                </a:solidFill>
                <a:ea typeface="宋体" panose="02010600030101010101" pitchFamily="2" charset="-122"/>
                <a:sym typeface="Wingdings" panose="05000000000000000000" pitchFamily="2" charset="2"/>
              </a:rPr>
              <a:t></a:t>
            </a:r>
            <a:r>
              <a:rPr lang="en-US" altLang="zh-CN" sz="2000" smtClean="0">
                <a:solidFill>
                  <a:srgbClr val="FF0000"/>
                </a:solidFill>
                <a:ea typeface="宋体" panose="02010600030101010101" pitchFamily="2" charset="-122"/>
              </a:rPr>
              <a:t>reductions in electricity </a:t>
            </a:r>
            <a:r>
              <a:rPr lang="en-US" altLang="zh-CN" sz="2000" smtClean="0">
                <a:solidFill>
                  <a:srgbClr val="FF0000"/>
                </a:solidFill>
                <a:ea typeface="宋体" panose="02010600030101010101" pitchFamily="2" charset="-122"/>
                <a:sym typeface="Wingdings" panose="05000000000000000000" pitchFamily="2" charset="2"/>
              </a:rPr>
              <a:t></a:t>
            </a:r>
            <a:r>
              <a:rPr lang="en-US" altLang="zh-CN" sz="2000" smtClean="0">
                <a:solidFill>
                  <a:srgbClr val="FF0000"/>
                </a:solidFill>
                <a:ea typeface="宋体" panose="02010600030101010101" pitchFamily="2" charset="-122"/>
              </a:rPr>
              <a:t> reduce educational opportunities for children </a:t>
            </a:r>
          </a:p>
          <a:p>
            <a:pPr eaLnBrk="1" hangingPunct="1">
              <a:lnSpc>
                <a:spcPct val="90000"/>
              </a:lnSpc>
            </a:pPr>
            <a:endParaRPr lang="en-US" altLang="zh-CN" sz="2000" smtClean="0">
              <a:solidFill>
                <a:srgbClr val="FF0000"/>
              </a:solidFill>
              <a:ea typeface="宋体" panose="02010600030101010101" pitchFamily="2" charset="-122"/>
            </a:endParaRPr>
          </a:p>
          <a:p>
            <a:pPr eaLnBrk="1" hangingPunct="1">
              <a:lnSpc>
                <a:spcPct val="90000"/>
              </a:lnSpc>
            </a:pPr>
            <a:r>
              <a:rPr lang="en-US" altLang="zh-CN" sz="2000" smtClean="0">
                <a:solidFill>
                  <a:srgbClr val="FF0000"/>
                </a:solidFill>
                <a:ea typeface="宋体" panose="02010600030101010101" pitchFamily="2" charset="-122"/>
              </a:rPr>
              <a:t>Reduced electrification rates </a:t>
            </a:r>
            <a:r>
              <a:rPr lang="en-US" altLang="zh-CN" sz="2000" smtClean="0">
                <a:solidFill>
                  <a:srgbClr val="FF0000"/>
                </a:solidFill>
                <a:ea typeface="宋体" panose="02010600030101010101" pitchFamily="2" charset="-122"/>
                <a:sym typeface="Wingdings" panose="05000000000000000000" pitchFamily="2" charset="2"/>
              </a:rPr>
              <a:t></a:t>
            </a:r>
            <a:r>
              <a:rPr lang="en-US" altLang="zh-CN" sz="2000" smtClean="0">
                <a:solidFill>
                  <a:srgbClr val="FF0000"/>
                </a:solidFill>
                <a:ea typeface="宋体" panose="02010600030101010101" pitchFamily="2" charset="-122"/>
              </a:rPr>
              <a:t> increases in household air pollution</a:t>
            </a:r>
          </a:p>
          <a:p>
            <a:pPr eaLnBrk="1" hangingPunct="1">
              <a:lnSpc>
                <a:spcPct val="90000"/>
              </a:lnSpc>
            </a:pPr>
            <a:endParaRPr lang="en-US" altLang="zh-CN" sz="2000" smtClean="0">
              <a:solidFill>
                <a:srgbClr val="FF0000"/>
              </a:solidFill>
              <a:ea typeface="宋体" panose="02010600030101010101" pitchFamily="2" charset="-122"/>
            </a:endParaRPr>
          </a:p>
          <a:p>
            <a:pPr eaLnBrk="1" hangingPunct="1">
              <a:lnSpc>
                <a:spcPct val="90000"/>
              </a:lnSpc>
            </a:pPr>
            <a:r>
              <a:rPr lang="en-US" altLang="zh-CN" sz="2000" smtClean="0">
                <a:solidFill>
                  <a:srgbClr val="FF0000"/>
                </a:solidFill>
                <a:ea typeface="宋体" panose="02010600030101010101" pitchFamily="2" charset="-122"/>
              </a:rPr>
              <a:t>Costs associated with ghg projects </a:t>
            </a:r>
            <a:r>
              <a:rPr lang="en-US" altLang="zh-CN" sz="2000" smtClean="0">
                <a:solidFill>
                  <a:srgbClr val="FF0000"/>
                </a:solidFill>
                <a:ea typeface="宋体" panose="02010600030101010101" pitchFamily="2" charset="-122"/>
                <a:sym typeface="Wingdings" panose="05000000000000000000" pitchFamily="2" charset="2"/>
              </a:rPr>
              <a:t> </a:t>
            </a:r>
            <a:r>
              <a:rPr lang="en-US" altLang="zh-CN" sz="2000" smtClean="0">
                <a:solidFill>
                  <a:srgbClr val="FF0000"/>
                </a:solidFill>
                <a:ea typeface="宋体" panose="02010600030101010101" pitchFamily="2" charset="-122"/>
              </a:rPr>
              <a:t>decreased economic activity </a:t>
            </a:r>
            <a:r>
              <a:rPr lang="en-US" altLang="zh-CN" sz="2000" smtClean="0">
                <a:solidFill>
                  <a:srgbClr val="FF0000"/>
                </a:solidFill>
                <a:ea typeface="宋体" panose="02010600030101010101" pitchFamily="2" charset="-122"/>
                <a:sym typeface="Wingdings" panose="05000000000000000000" pitchFamily="2" charset="2"/>
              </a:rPr>
              <a:t></a:t>
            </a:r>
            <a:r>
              <a:rPr lang="en-US" altLang="zh-CN" sz="2000" smtClean="0">
                <a:solidFill>
                  <a:srgbClr val="FF0000"/>
                </a:solidFill>
                <a:ea typeface="宋体" panose="02010600030101010101" pitchFamily="2" charset="-122"/>
              </a:rPr>
              <a:t> decline in employment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fld id="{B48DB489-135F-45E5-B86C-5D2374822FBA}" type="slidenum">
              <a:rPr lang="en-US" altLang="zh-CN" b="0" u="none">
                <a:ea typeface="宋体" panose="02010600030101010101" pitchFamily="2" charset="-122"/>
              </a:rPr>
              <a:pPr eaLnBrk="1" hangingPunct="1"/>
              <a:t>23</a:t>
            </a:fld>
            <a:endParaRPr lang="en-US" altLang="zh-CN" b="0" u="none">
              <a:ea typeface="宋体" panose="02010600030101010101" pitchFamily="2" charset="-122"/>
            </a:endParaRPr>
          </a:p>
        </p:txBody>
      </p:sp>
      <p:sp>
        <p:nvSpPr>
          <p:cNvPr id="9219" name="Rectangle 2"/>
          <p:cNvSpPr>
            <a:spLocks noGrp="1" noChangeArrowheads="1"/>
          </p:cNvSpPr>
          <p:nvPr>
            <p:ph type="title"/>
          </p:nvPr>
        </p:nvSpPr>
        <p:spPr/>
        <p:txBody>
          <a:bodyPr/>
          <a:lstStyle/>
          <a:p>
            <a:pPr eaLnBrk="1" hangingPunct="1">
              <a:defRPr/>
            </a:pPr>
            <a:r>
              <a:rPr lang="en-US" altLang="zh-CN" sz="2200" b="1" kern="1200" dirty="0" smtClean="0">
                <a:solidFill>
                  <a:srgbClr val="FF0000"/>
                </a:solidFill>
                <a:effectLst>
                  <a:outerShdw blurRad="38100" dist="38100" dir="2700000" algn="tl">
                    <a:srgbClr val="C0C0C0"/>
                  </a:outerShdw>
                </a:effectLst>
                <a:latin typeface="Arial" charset="0"/>
                <a:ea typeface="+mn-ea"/>
                <a:cs typeface="+mn-cs"/>
              </a:rPr>
              <a:t>Co-effects from Agriculture and Forestry Sequestration</a:t>
            </a:r>
          </a:p>
        </p:txBody>
      </p:sp>
      <p:sp>
        <p:nvSpPr>
          <p:cNvPr id="25604" name="Rectangle 3"/>
          <p:cNvSpPr>
            <a:spLocks noGrp="1" noChangeArrowheads="1"/>
          </p:cNvSpPr>
          <p:nvPr>
            <p:ph type="body" idx="1"/>
          </p:nvPr>
        </p:nvSpPr>
        <p:spPr>
          <a:xfrm>
            <a:off x="323850" y="1712913"/>
            <a:ext cx="7772400" cy="4691062"/>
          </a:xfrm>
        </p:spPr>
        <p:txBody>
          <a:bodyPr/>
          <a:lstStyle/>
          <a:p>
            <a:pPr lvl="2" eaLnBrk="1" hangingPunct="1">
              <a:buFont typeface="Wingdings" panose="05000000000000000000" pitchFamily="2" charset="2"/>
              <a:buBlip>
                <a:blip r:embed="rId2"/>
              </a:buBlip>
            </a:pPr>
            <a:r>
              <a:rPr lang="en-US" altLang="zh-CN" sz="2600" smtClean="0">
                <a:ea typeface="宋体" panose="02010600030101010101" pitchFamily="2" charset="-122"/>
                <a:sym typeface="Symbol" panose="05050102010706020507" pitchFamily="18" charset="2"/>
              </a:rPr>
              <a:t>Watson 2000: co-benefits </a:t>
            </a:r>
          </a:p>
          <a:p>
            <a:pPr lvl="3" eaLnBrk="1" hangingPunct="1"/>
            <a:r>
              <a:rPr lang="en-US" altLang="zh-CN" smtClean="0">
                <a:ea typeface="宋体" panose="02010600030101010101" pitchFamily="2" charset="-122"/>
              </a:rPr>
              <a:t>soil productivity could be  improved through increased capacity to retain water and nutrients</a:t>
            </a:r>
          </a:p>
          <a:p>
            <a:pPr lvl="3" eaLnBrk="1" hangingPunct="1"/>
            <a:r>
              <a:rPr lang="en-US" altLang="zh-CN" smtClean="0">
                <a:ea typeface="宋体" panose="02010600030101010101" pitchFamily="2" charset="-122"/>
              </a:rPr>
              <a:t>long-lived valuable products (wood) are produced</a:t>
            </a:r>
          </a:p>
          <a:p>
            <a:pPr lvl="3" eaLnBrk="1" hangingPunct="1"/>
            <a:r>
              <a:rPr lang="en-US" altLang="zh-CN" smtClean="0">
                <a:ea typeface="宋体" panose="02010600030101010101" pitchFamily="2" charset="-122"/>
              </a:rPr>
              <a:t>marginal lands could be improved and riparian ecosystems restored</a:t>
            </a:r>
          </a:p>
          <a:p>
            <a:pPr lvl="3" eaLnBrk="1" hangingPunct="1"/>
            <a:r>
              <a:rPr lang="en-US" altLang="zh-CN" smtClean="0">
                <a:ea typeface="宋体" panose="02010600030101010101" pitchFamily="2" charset="-122"/>
              </a:rPr>
              <a:t>Erosion reduction</a:t>
            </a:r>
            <a:endParaRPr lang="en-US" altLang="zh-CN" sz="2400" smtClean="0">
              <a:ea typeface="宋体" panose="02010600030101010101" pitchFamily="2" charset="-122"/>
              <a:sym typeface="Symbol" panose="05050102010706020507" pitchFamily="18" charset="2"/>
            </a:endParaRPr>
          </a:p>
          <a:p>
            <a:pPr lvl="2" eaLnBrk="1" hangingPunct="1">
              <a:buFont typeface="Wingdings" panose="05000000000000000000" pitchFamily="2" charset="2"/>
              <a:buBlip>
                <a:blip r:embed="rId2"/>
              </a:buBlip>
            </a:pPr>
            <a:r>
              <a:rPr lang="en-US" altLang="zh-CN" sz="2800" smtClean="0">
                <a:ea typeface="宋体" panose="02010600030101010101" pitchFamily="2" charset="-122"/>
              </a:rPr>
              <a:t>Antle 2000</a:t>
            </a:r>
            <a:endParaRPr lang="en-US" altLang="zh-CN" sz="2800" smtClean="0">
              <a:ea typeface="宋体" panose="02010600030101010101" pitchFamily="2" charset="-122"/>
              <a:sym typeface="Symbol" panose="05050102010706020507" pitchFamily="18" charset="2"/>
            </a:endParaRPr>
          </a:p>
          <a:p>
            <a:pPr lvl="3" eaLnBrk="1" hangingPunct="1"/>
            <a:r>
              <a:rPr lang="en-US" altLang="zh-CN" smtClean="0">
                <a:ea typeface="宋体" panose="02010600030101010101" pitchFamily="2" charset="-122"/>
              </a:rPr>
              <a:t>Reduced erosion, improved land quality, water quality, recreation sites, bio-diversity, farmer income support .</a:t>
            </a:r>
          </a:p>
          <a:p>
            <a:pPr lvl="1" eaLnBrk="1" hangingPunct="1"/>
            <a:endParaRPr lang="en-US" altLang="zh-CN" smtClean="0">
              <a:ea typeface="宋体" panose="02010600030101010101" pitchFamily="2" charset="-122"/>
            </a:endParaRPr>
          </a:p>
          <a:p>
            <a:pPr lvl="3" eaLnBrk="1" hangingPunct="1">
              <a:buFont typeface="Wingdings" panose="05000000000000000000" pitchFamily="2" charset="2"/>
              <a:buBlip>
                <a:blip r:embed="rId2"/>
              </a:buBlip>
            </a:pPr>
            <a:endParaRPr lang="en-US" altLang="zh-CN" smtClean="0">
              <a:ea typeface="宋体" panose="02010600030101010101" pitchFamily="2" charset="-122"/>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fld id="{55E85FD8-DD12-4589-8ACE-308B96074E7C}" type="slidenum">
              <a:rPr lang="en-US" altLang="zh-CN" b="0" u="none">
                <a:ea typeface="宋体" panose="02010600030101010101" pitchFamily="2" charset="-122"/>
              </a:rPr>
              <a:pPr eaLnBrk="1" hangingPunct="1"/>
              <a:t>24</a:t>
            </a:fld>
            <a:endParaRPr lang="en-US" altLang="zh-CN" b="0" u="none">
              <a:ea typeface="宋体" panose="02010600030101010101" pitchFamily="2" charset="-122"/>
            </a:endParaRPr>
          </a:p>
        </p:txBody>
      </p:sp>
      <p:pic>
        <p:nvPicPr>
          <p:cNvPr id="26627"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539750" y="0"/>
            <a:ext cx="8229600" cy="3860800"/>
          </a:xfrm>
        </p:spPr>
      </p:pic>
      <p:sp>
        <p:nvSpPr>
          <p:cNvPr id="26628" name="Rectangle 4"/>
          <p:cNvSpPr>
            <a:spLocks noChangeArrowheads="1"/>
          </p:cNvSpPr>
          <p:nvPr/>
        </p:nvSpPr>
        <p:spPr bwMode="auto">
          <a:xfrm>
            <a:off x="611188" y="3933825"/>
            <a:ext cx="8229600" cy="2557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lnSpc>
                <a:spcPct val="80000"/>
              </a:lnSpc>
              <a:spcBef>
                <a:spcPct val="20000"/>
              </a:spcBef>
              <a:buClr>
                <a:schemeClr val="accent1"/>
              </a:buClr>
              <a:buSzPct val="65000"/>
              <a:buFont typeface="Wingdings" panose="05000000000000000000" pitchFamily="2" charset="2"/>
              <a:buNone/>
            </a:pPr>
            <a:r>
              <a:rPr lang="en-US" altLang="zh-CN" sz="1400">
                <a:ea typeface="宋体" panose="02010600030101010101" pitchFamily="2" charset="-122"/>
              </a:rPr>
              <a:t>AM: Assessed in monetary terms  AP: Assessed in physical terms, possibly partly in monetary terms.</a:t>
            </a:r>
          </a:p>
          <a:p>
            <a:pPr eaLnBrk="1" hangingPunct="1">
              <a:lnSpc>
                <a:spcPct val="80000"/>
              </a:lnSpc>
              <a:spcBef>
                <a:spcPct val="20000"/>
              </a:spcBef>
              <a:buClr>
                <a:schemeClr val="accent1"/>
              </a:buClr>
              <a:buSzPct val="65000"/>
              <a:buFont typeface="Wingdings" panose="05000000000000000000" pitchFamily="2" charset="2"/>
              <a:buNone/>
            </a:pPr>
            <a:r>
              <a:rPr lang="en-US" altLang="zh-CN" sz="1400">
                <a:ea typeface="宋体" panose="02010600030101010101" pitchFamily="2" charset="-122"/>
              </a:rPr>
              <a:t>NA: Not assessed, they may be important.  NE: No effect of significance is anticipated.</a:t>
            </a:r>
          </a:p>
          <a:p>
            <a:pPr eaLnBrk="1" hangingPunct="1">
              <a:lnSpc>
                <a:spcPct val="80000"/>
              </a:lnSpc>
              <a:spcBef>
                <a:spcPct val="20000"/>
              </a:spcBef>
              <a:buClr>
                <a:schemeClr val="accent1"/>
              </a:buClr>
              <a:buSzPct val="65000"/>
              <a:buFont typeface="Wingdings" panose="05000000000000000000" pitchFamily="2" charset="2"/>
              <a:buNone/>
            </a:pPr>
            <a:r>
              <a:rPr lang="en-US" altLang="zh-CN" sz="1400">
                <a:ea typeface="宋体" panose="02010600030101010101" pitchFamily="2" charset="-122"/>
              </a:rPr>
              <a:t>1. SO2 and NOx include acid deposition impacts.</a:t>
            </a:r>
          </a:p>
          <a:p>
            <a:pPr eaLnBrk="1" hangingPunct="1">
              <a:lnSpc>
                <a:spcPct val="80000"/>
              </a:lnSpc>
              <a:spcBef>
                <a:spcPct val="20000"/>
              </a:spcBef>
              <a:buClr>
                <a:schemeClr val="accent1"/>
              </a:buClr>
              <a:buSzPct val="65000"/>
              <a:buFont typeface="Wingdings" panose="05000000000000000000" pitchFamily="2" charset="2"/>
              <a:buNone/>
            </a:pPr>
            <a:r>
              <a:rPr lang="en-US" altLang="zh-CN" sz="1400">
                <a:ea typeface="宋体" panose="02010600030101010101" pitchFamily="2" charset="-122"/>
              </a:rPr>
              <a:t>2. Effects of PM10, NOx and SO2 on amenity arise with respect to visibility. In previous studies these have not been found to be significance in Europe, although they are important in the US.</a:t>
            </a:r>
          </a:p>
          <a:p>
            <a:pPr eaLnBrk="1" hangingPunct="1">
              <a:lnSpc>
                <a:spcPct val="80000"/>
              </a:lnSpc>
              <a:spcBef>
                <a:spcPct val="20000"/>
              </a:spcBef>
              <a:buClr>
                <a:schemeClr val="accent1"/>
              </a:buClr>
              <a:buSzPct val="65000"/>
              <a:buFont typeface="Wingdings" panose="05000000000000000000" pitchFamily="2" charset="2"/>
              <a:buNone/>
            </a:pPr>
            <a:r>
              <a:rPr lang="en-US" altLang="zh-CN" sz="1400">
                <a:ea typeface="宋体" panose="02010600030101010101" pitchFamily="2" charset="-122"/>
              </a:rPr>
              <a:t>3. Routine operations generate externalities through mining accidents, transport accidents, power generation accidents, construction and dismantling accidents and occupation health impacts. All these involve mortality and morbidity effects.</a:t>
            </a:r>
          </a:p>
          <a:p>
            <a:pPr eaLnBrk="1" hangingPunct="1">
              <a:lnSpc>
                <a:spcPct val="80000"/>
              </a:lnSpc>
              <a:spcBef>
                <a:spcPct val="20000"/>
              </a:spcBef>
              <a:buClr>
                <a:schemeClr val="accent1"/>
              </a:buClr>
              <a:buSzPct val="65000"/>
              <a:buFont typeface="Wingdings" panose="05000000000000000000" pitchFamily="2" charset="2"/>
              <a:buNone/>
            </a:pPr>
            <a:r>
              <a:rPr lang="en-US" altLang="zh-CN" sz="1400">
                <a:ea typeface="宋体" panose="02010600030101010101" pitchFamily="2" charset="-122"/>
              </a:rPr>
              <a:t>4. Water pollution effects include impacts of mining (including solid wastes) on ground and surface water, power plant emissions to water bodies, acid deposition and its impacts on lakes and rivers (partly quantified).</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fld id="{493DF173-CDF4-4C6E-A8BD-8AD8295452AD}" type="slidenum">
              <a:rPr lang="en-US" altLang="zh-CN" b="0" u="none">
                <a:ea typeface="宋体" panose="02010600030101010101" pitchFamily="2" charset="-122"/>
              </a:rPr>
              <a:pPr eaLnBrk="1" hangingPunct="1"/>
              <a:t>25</a:t>
            </a:fld>
            <a:endParaRPr lang="en-US" altLang="zh-CN" b="0" u="none">
              <a:ea typeface="宋体" panose="02010600030101010101" pitchFamily="2" charset="-122"/>
            </a:endParaRPr>
          </a:p>
        </p:txBody>
      </p:sp>
      <p:sp>
        <p:nvSpPr>
          <p:cNvPr id="12291" name="Rectangle 2"/>
          <p:cNvSpPr>
            <a:spLocks noGrp="1" noChangeArrowheads="1"/>
          </p:cNvSpPr>
          <p:nvPr>
            <p:ph type="title"/>
          </p:nvPr>
        </p:nvSpPr>
        <p:spPr>
          <a:xfrm>
            <a:off x="873125" y="-125413"/>
            <a:ext cx="7772400" cy="1143001"/>
          </a:xfrm>
        </p:spPr>
        <p:txBody>
          <a:bodyPr/>
          <a:lstStyle/>
          <a:p>
            <a:pPr algn="ctr" eaLnBrk="1" hangingPunct="1">
              <a:defRPr/>
            </a:pPr>
            <a:r>
              <a:rPr lang="en-US" altLang="zh-CN" sz="2200" b="1" kern="1200" dirty="0" smtClean="0">
                <a:solidFill>
                  <a:srgbClr val="FF0000"/>
                </a:solidFill>
                <a:effectLst>
                  <a:outerShdw blurRad="38100" dist="38100" dir="2700000" algn="tl">
                    <a:srgbClr val="C0C0C0"/>
                  </a:outerShdw>
                </a:effectLst>
                <a:latin typeface="Arial" charset="0"/>
                <a:ea typeface="+mn-ea"/>
                <a:cs typeface="+mn-cs"/>
              </a:rPr>
              <a:t>Co-effects consider or not?</a:t>
            </a:r>
          </a:p>
        </p:txBody>
      </p:sp>
      <p:sp>
        <p:nvSpPr>
          <p:cNvPr id="27652" name="Rectangle 3"/>
          <p:cNvSpPr>
            <a:spLocks noGrp="1" noChangeArrowheads="1"/>
          </p:cNvSpPr>
          <p:nvPr>
            <p:ph type="body" idx="1"/>
          </p:nvPr>
        </p:nvSpPr>
        <p:spPr>
          <a:xfrm>
            <a:off x="173038" y="1025525"/>
            <a:ext cx="8970962" cy="5532438"/>
          </a:xfrm>
        </p:spPr>
        <p:txBody>
          <a:bodyPr/>
          <a:lstStyle/>
          <a:p>
            <a:pPr eaLnBrk="1" hangingPunct="1">
              <a:lnSpc>
                <a:spcPct val="80000"/>
              </a:lnSpc>
            </a:pPr>
            <a:r>
              <a:rPr lang="en-US" altLang="zh-CN" sz="2800" smtClean="0">
                <a:ea typeface="宋体" panose="02010600030101010101" pitchFamily="2" charset="-122"/>
              </a:rPr>
              <a:t>Consideration could speed up implementation</a:t>
            </a:r>
          </a:p>
          <a:p>
            <a:pPr lvl="1" eaLnBrk="1" hangingPunct="1">
              <a:lnSpc>
                <a:spcPct val="80000"/>
              </a:lnSpc>
            </a:pPr>
            <a:r>
              <a:rPr lang="en-US" altLang="zh-CN" smtClean="0">
                <a:ea typeface="宋体" panose="02010600030101010101" pitchFamily="2" charset="-122"/>
              </a:rPr>
              <a:t>High cost of climate change mitigation might be largely offset by ancillary benefits </a:t>
            </a:r>
          </a:p>
          <a:p>
            <a:pPr lvl="1" eaLnBrk="1" hangingPunct="1">
              <a:lnSpc>
                <a:spcPct val="80000"/>
              </a:lnSpc>
            </a:pPr>
            <a:endParaRPr lang="en-US" altLang="zh-CN" smtClean="0">
              <a:ea typeface="宋体" panose="02010600030101010101" pitchFamily="2" charset="-122"/>
            </a:endParaRPr>
          </a:p>
          <a:p>
            <a:pPr eaLnBrk="1" hangingPunct="1">
              <a:lnSpc>
                <a:spcPct val="80000"/>
              </a:lnSpc>
            </a:pPr>
            <a:r>
              <a:rPr lang="en-US" altLang="zh-CN" sz="2800" smtClean="0">
                <a:ea typeface="宋体" panose="02010600030101010101" pitchFamily="2" charset="-122"/>
              </a:rPr>
              <a:t>Policy benefits of incorporating co-effects</a:t>
            </a:r>
          </a:p>
          <a:p>
            <a:pPr lvl="1" eaLnBrk="1" hangingPunct="1">
              <a:lnSpc>
                <a:spcPct val="80000"/>
              </a:lnSpc>
            </a:pPr>
            <a:r>
              <a:rPr lang="en-US" altLang="zh-CN" smtClean="0">
                <a:ea typeface="宋体" panose="02010600030101010101" pitchFamily="2" charset="-122"/>
              </a:rPr>
              <a:t>Design policy on inclusive set of effects</a:t>
            </a:r>
          </a:p>
          <a:p>
            <a:pPr lvl="1" eaLnBrk="1" hangingPunct="1">
              <a:lnSpc>
                <a:spcPct val="80000"/>
              </a:lnSpc>
            </a:pPr>
            <a:r>
              <a:rPr lang="en-US" altLang="zh-CN" smtClean="0">
                <a:ea typeface="宋体" panose="02010600030101010101" pitchFamily="2" charset="-122"/>
              </a:rPr>
              <a:t>Support GHG initiatives with broader environmental co-effects (</a:t>
            </a:r>
            <a:r>
              <a:rPr lang="en-US" altLang="zh-CN" smtClean="0">
                <a:latin typeface="Myriad Pro"/>
                <a:ea typeface="宋体" panose="02010600030101010101" pitchFamily="2" charset="-122"/>
              </a:rPr>
              <a:t>“</a:t>
            </a:r>
            <a:r>
              <a:rPr lang="en-US" altLang="zh-CN" smtClean="0">
                <a:ea typeface="宋体" panose="02010600030101010101" pitchFamily="2" charset="-122"/>
              </a:rPr>
              <a:t>no regrets</a:t>
            </a:r>
            <a:r>
              <a:rPr lang="en-US" altLang="zh-CN" smtClean="0">
                <a:latin typeface="Myriad Pro"/>
                <a:ea typeface="宋体" panose="02010600030101010101" pitchFamily="2" charset="-122"/>
              </a:rPr>
              <a:t>”</a:t>
            </a:r>
            <a:r>
              <a:rPr lang="en-US" altLang="zh-CN" smtClean="0">
                <a:ea typeface="宋体" panose="02010600030101010101" pitchFamily="2" charset="-122"/>
              </a:rPr>
              <a:t>) </a:t>
            </a:r>
          </a:p>
          <a:p>
            <a:pPr lvl="1" eaLnBrk="1" hangingPunct="1">
              <a:lnSpc>
                <a:spcPct val="80000"/>
              </a:lnSpc>
            </a:pPr>
            <a:r>
              <a:rPr lang="en-US" altLang="zh-CN" smtClean="0">
                <a:ea typeface="宋体" panose="02010600030101010101" pitchFamily="2" charset="-122"/>
              </a:rPr>
              <a:t>Justify interventions in favor of terrestrial activities</a:t>
            </a:r>
          </a:p>
          <a:p>
            <a:pPr eaLnBrk="1" hangingPunct="1">
              <a:lnSpc>
                <a:spcPct val="80000"/>
              </a:lnSpc>
            </a:pPr>
            <a:endParaRPr lang="en-US" altLang="zh-CN" sz="2800" smtClean="0">
              <a:ea typeface="宋体" panose="02010600030101010101" pitchFamily="2" charset="-122"/>
            </a:endParaRPr>
          </a:p>
          <a:p>
            <a:pPr eaLnBrk="1" hangingPunct="1">
              <a:lnSpc>
                <a:spcPct val="80000"/>
              </a:lnSpc>
            </a:pPr>
            <a:r>
              <a:rPr lang="en-US" altLang="zh-CN" sz="2800" smtClean="0">
                <a:ea typeface="宋体" panose="02010600030101010101" pitchFamily="2" charset="-122"/>
              </a:rPr>
              <a:t>Safely ignored</a:t>
            </a:r>
          </a:p>
          <a:p>
            <a:pPr lvl="1" eaLnBrk="1" hangingPunct="1">
              <a:lnSpc>
                <a:spcPct val="80000"/>
              </a:lnSpc>
            </a:pPr>
            <a:r>
              <a:rPr lang="en-US" altLang="zh-CN" smtClean="0">
                <a:ea typeface="宋体" panose="02010600030101010101" pitchFamily="2" charset="-122"/>
              </a:rPr>
              <a:t>If these effects are “small” relative to the other costs or the benefits of reducing GHGs </a:t>
            </a:r>
          </a:p>
          <a:p>
            <a:pPr lvl="1" eaLnBrk="1" hangingPunct="1">
              <a:lnSpc>
                <a:spcPct val="80000"/>
              </a:lnSpc>
            </a:pPr>
            <a:r>
              <a:rPr lang="en-US" altLang="zh-CN" smtClean="0">
                <a:ea typeface="宋体" panose="02010600030101010101" pitchFamily="2" charset="-122"/>
              </a:rPr>
              <a:t>Simplifies an already complex debate.</a:t>
            </a:r>
          </a:p>
          <a:p>
            <a:pPr eaLnBrk="1" hangingPunct="1">
              <a:lnSpc>
                <a:spcPct val="80000"/>
              </a:lnSpc>
            </a:pPr>
            <a:endParaRPr lang="en-US" altLang="zh-CN" sz="2400" smtClean="0">
              <a:ea typeface="宋体" panose="02010600030101010101" pitchFamily="2" charset="-122"/>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fld id="{2EB4B6BD-CFD2-40BF-9560-1748015D2262}" type="slidenum">
              <a:rPr lang="en-US" altLang="zh-CN" b="0" u="none">
                <a:ea typeface="宋体" panose="02010600030101010101" pitchFamily="2" charset="-122"/>
              </a:rPr>
              <a:pPr eaLnBrk="1" hangingPunct="1"/>
              <a:t>26</a:t>
            </a:fld>
            <a:endParaRPr lang="en-US" altLang="zh-CN" b="0" u="none">
              <a:ea typeface="宋体" panose="02010600030101010101" pitchFamily="2" charset="-122"/>
            </a:endParaRPr>
          </a:p>
        </p:txBody>
      </p:sp>
      <p:sp>
        <p:nvSpPr>
          <p:cNvPr id="24579" name="Rectangle 2"/>
          <p:cNvSpPr>
            <a:spLocks noGrp="1" noChangeArrowheads="1"/>
          </p:cNvSpPr>
          <p:nvPr>
            <p:ph type="title"/>
          </p:nvPr>
        </p:nvSpPr>
        <p:spPr>
          <a:xfrm>
            <a:off x="685800" y="228600"/>
            <a:ext cx="7772400" cy="685800"/>
          </a:xfrm>
        </p:spPr>
        <p:txBody>
          <a:bodyPr/>
          <a:lstStyle/>
          <a:p>
            <a:pPr algn="ctr" eaLnBrk="1" hangingPunct="1">
              <a:defRPr/>
            </a:pPr>
            <a:r>
              <a:rPr lang="en-US" altLang="zh-CN" sz="2200" b="1" kern="1200" dirty="0" smtClean="0">
                <a:solidFill>
                  <a:srgbClr val="FF0000"/>
                </a:solidFill>
                <a:effectLst>
                  <a:outerShdw blurRad="38100" dist="38100" dir="2700000" algn="tl">
                    <a:srgbClr val="C0C0C0"/>
                  </a:outerShdw>
                </a:effectLst>
                <a:latin typeface="Arial" charset="0"/>
                <a:ea typeface="+mn-ea"/>
                <a:cs typeface="+mn-cs"/>
              </a:rPr>
              <a:t>Co-effects</a:t>
            </a:r>
            <a:r>
              <a:rPr lang="en-US" altLang="zh-CN" dirty="0" smtClean="0"/>
              <a:t> </a:t>
            </a:r>
          </a:p>
        </p:txBody>
      </p:sp>
      <p:sp>
        <p:nvSpPr>
          <p:cNvPr id="28676" name="Rectangle 3"/>
          <p:cNvSpPr>
            <a:spLocks noChangeArrowheads="1"/>
          </p:cNvSpPr>
          <p:nvPr/>
        </p:nvSpPr>
        <p:spPr bwMode="auto">
          <a:xfrm>
            <a:off x="1752600" y="1219200"/>
            <a:ext cx="2590800" cy="762000"/>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a:r>
              <a:rPr lang="en-US" altLang="zh-CN" sz="2400">
                <a:latin typeface="Times New Roman" panose="02020603050405020304" pitchFamily="18" charset="0"/>
                <a:ea typeface="宋体" panose="02010600030101010101" pitchFamily="2" charset="-122"/>
              </a:rPr>
              <a:t>GHGE Mitigation</a:t>
            </a:r>
          </a:p>
        </p:txBody>
      </p:sp>
      <p:sp>
        <p:nvSpPr>
          <p:cNvPr id="28677" name="AutoShape 4"/>
          <p:cNvSpPr>
            <a:spLocks noChangeArrowheads="1"/>
          </p:cNvSpPr>
          <p:nvPr/>
        </p:nvSpPr>
        <p:spPr bwMode="auto">
          <a:xfrm>
            <a:off x="4724400" y="1371600"/>
            <a:ext cx="1676400" cy="533400"/>
          </a:xfrm>
          <a:prstGeom prst="notchedRightArrow">
            <a:avLst>
              <a:gd name="adj1" fmla="val 13019"/>
              <a:gd name="adj2" fmla="val 90604"/>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endParaRPr lang="en-US" altLang="en-US"/>
          </a:p>
        </p:txBody>
      </p:sp>
      <p:sp>
        <p:nvSpPr>
          <p:cNvPr id="28678" name="Oval 5"/>
          <p:cNvSpPr>
            <a:spLocks noChangeArrowheads="1"/>
          </p:cNvSpPr>
          <p:nvPr/>
        </p:nvSpPr>
        <p:spPr bwMode="auto">
          <a:xfrm>
            <a:off x="6553200" y="1447800"/>
            <a:ext cx="1600200" cy="533400"/>
          </a:xfrm>
          <a:prstGeom prst="ellipse">
            <a:avLst/>
          </a:prstGeom>
          <a:solidFill>
            <a:srgbClr val="DDDDDD"/>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a:r>
              <a:rPr lang="en-US" altLang="zh-CN" sz="2400">
                <a:latin typeface="Times New Roman" panose="02020603050405020304" pitchFamily="18" charset="0"/>
                <a:ea typeface="宋体" panose="02010600030101010101" pitchFamily="2" charset="-122"/>
              </a:rPr>
              <a:t>Co-effects</a:t>
            </a:r>
          </a:p>
        </p:txBody>
      </p:sp>
      <p:sp>
        <p:nvSpPr>
          <p:cNvPr id="28679" name="Rectangle 6"/>
          <p:cNvSpPr>
            <a:spLocks noChangeArrowheads="1"/>
          </p:cNvSpPr>
          <p:nvPr/>
        </p:nvSpPr>
        <p:spPr bwMode="auto">
          <a:xfrm>
            <a:off x="762000" y="3048000"/>
            <a:ext cx="2133600" cy="838200"/>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a:r>
              <a:rPr lang="en-US" altLang="zh-CN" sz="2400">
                <a:latin typeface="Times New Roman" panose="02020603050405020304" pitchFamily="18" charset="0"/>
                <a:ea typeface="宋体" panose="02010600030101010101" pitchFamily="2" charset="-122"/>
              </a:rPr>
              <a:t>Agricultural </a:t>
            </a:r>
          </a:p>
          <a:p>
            <a:pPr algn="ctr"/>
            <a:r>
              <a:rPr lang="en-US" altLang="zh-CN" sz="2400">
                <a:latin typeface="Times New Roman" panose="02020603050405020304" pitchFamily="18" charset="0"/>
                <a:ea typeface="宋体" panose="02010600030101010101" pitchFamily="2" charset="-122"/>
              </a:rPr>
              <a:t>Involvement</a:t>
            </a:r>
          </a:p>
        </p:txBody>
      </p:sp>
      <p:sp>
        <p:nvSpPr>
          <p:cNvPr id="28680" name="Rectangle 7"/>
          <p:cNvSpPr>
            <a:spLocks noChangeArrowheads="1"/>
          </p:cNvSpPr>
          <p:nvPr/>
        </p:nvSpPr>
        <p:spPr bwMode="auto">
          <a:xfrm>
            <a:off x="3429000" y="3048000"/>
            <a:ext cx="2209800" cy="838200"/>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a:r>
              <a:rPr lang="en-US" altLang="zh-CN" sz="2400">
                <a:latin typeface="Times New Roman" panose="02020603050405020304" pitchFamily="18" charset="0"/>
                <a:ea typeface="宋体" panose="02010600030101010101" pitchFamily="2" charset="-122"/>
              </a:rPr>
              <a:t>Mitigation in </a:t>
            </a:r>
          </a:p>
          <a:p>
            <a:pPr algn="ctr"/>
            <a:r>
              <a:rPr lang="en-US" altLang="zh-CN" sz="2400">
                <a:latin typeface="Times New Roman" panose="02020603050405020304" pitchFamily="18" charset="0"/>
                <a:ea typeface="宋体" panose="02010600030101010101" pitchFamily="2" charset="-122"/>
              </a:rPr>
              <a:t>Energy Sector</a:t>
            </a:r>
          </a:p>
        </p:txBody>
      </p:sp>
      <p:cxnSp>
        <p:nvCxnSpPr>
          <p:cNvPr id="28681" name="AutoShape 8"/>
          <p:cNvCxnSpPr>
            <a:cxnSpLocks noChangeShapeType="1"/>
            <a:stCxn id="28679" idx="0"/>
          </p:cNvCxnSpPr>
          <p:nvPr/>
        </p:nvCxnSpPr>
        <p:spPr bwMode="auto">
          <a:xfrm flipV="1">
            <a:off x="1828800" y="1981200"/>
            <a:ext cx="914400" cy="1066800"/>
          </a:xfrm>
          <a:prstGeom prst="straightConnector1">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682" name="Line 9"/>
          <p:cNvSpPr>
            <a:spLocks noChangeShapeType="1"/>
          </p:cNvSpPr>
          <p:nvPr/>
        </p:nvSpPr>
        <p:spPr bwMode="auto">
          <a:xfrm flipH="1" flipV="1">
            <a:off x="3048000" y="1981200"/>
            <a:ext cx="10668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3" name="Oval 10"/>
          <p:cNvSpPr>
            <a:spLocks noChangeArrowheads="1"/>
          </p:cNvSpPr>
          <p:nvPr/>
        </p:nvSpPr>
        <p:spPr bwMode="auto">
          <a:xfrm>
            <a:off x="533400" y="4953000"/>
            <a:ext cx="2362200" cy="533400"/>
          </a:xfrm>
          <a:prstGeom prst="ellipse">
            <a:avLst/>
          </a:prstGeom>
          <a:solidFill>
            <a:srgbClr val="CC3300"/>
          </a:solidFill>
          <a:ln w="9525">
            <a:solidFill>
              <a:srgbClr val="CC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a:r>
              <a:rPr lang="en-US" altLang="zh-CN" sz="2400">
                <a:latin typeface="Times New Roman" panose="02020603050405020304" pitchFamily="18" charset="0"/>
                <a:ea typeface="宋体" panose="02010600030101010101" pitchFamily="2" charset="-122"/>
              </a:rPr>
              <a:t>Co-effects</a:t>
            </a:r>
          </a:p>
        </p:txBody>
      </p:sp>
      <p:sp>
        <p:nvSpPr>
          <p:cNvPr id="28684" name="Oval 11"/>
          <p:cNvSpPr>
            <a:spLocks noChangeArrowheads="1"/>
          </p:cNvSpPr>
          <p:nvPr/>
        </p:nvSpPr>
        <p:spPr bwMode="auto">
          <a:xfrm>
            <a:off x="3429000" y="5029200"/>
            <a:ext cx="2286000" cy="533400"/>
          </a:xfrm>
          <a:prstGeom prst="ellipse">
            <a:avLst/>
          </a:prstGeom>
          <a:solidFill>
            <a:srgbClr val="DDDDDD"/>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a:r>
              <a:rPr lang="en-US" altLang="zh-CN" sz="2400">
                <a:latin typeface="Times New Roman" panose="02020603050405020304" pitchFamily="18" charset="0"/>
                <a:ea typeface="宋体" panose="02010600030101010101" pitchFamily="2" charset="-122"/>
              </a:rPr>
              <a:t>Co-effects</a:t>
            </a:r>
          </a:p>
        </p:txBody>
      </p:sp>
      <p:sp>
        <p:nvSpPr>
          <p:cNvPr id="28685" name="Line 12"/>
          <p:cNvSpPr>
            <a:spLocks noChangeShapeType="1"/>
          </p:cNvSpPr>
          <p:nvPr/>
        </p:nvSpPr>
        <p:spPr bwMode="auto">
          <a:xfrm>
            <a:off x="1752600" y="3886200"/>
            <a:ext cx="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6" name="Line 13"/>
          <p:cNvSpPr>
            <a:spLocks noChangeShapeType="1"/>
          </p:cNvSpPr>
          <p:nvPr/>
        </p:nvSpPr>
        <p:spPr bwMode="auto">
          <a:xfrm>
            <a:off x="4572000" y="3886200"/>
            <a:ext cx="0" cy="1143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7" name="Rectangle 14"/>
          <p:cNvSpPr>
            <a:spLocks noChangeArrowheads="1"/>
          </p:cNvSpPr>
          <p:nvPr/>
        </p:nvSpPr>
        <p:spPr bwMode="auto">
          <a:xfrm>
            <a:off x="6172200" y="3048000"/>
            <a:ext cx="2209800" cy="457200"/>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a:r>
              <a:rPr lang="en-US" altLang="zh-CN" sz="2400">
                <a:latin typeface="Times New Roman" panose="02020603050405020304" pitchFamily="18" charset="0"/>
                <a:ea typeface="宋体" panose="02010600030101010101" pitchFamily="2" charset="-122"/>
              </a:rPr>
              <a:t>Transportation</a:t>
            </a:r>
          </a:p>
        </p:txBody>
      </p:sp>
      <p:sp>
        <p:nvSpPr>
          <p:cNvPr id="28688" name="Line 15"/>
          <p:cNvSpPr>
            <a:spLocks noChangeShapeType="1"/>
          </p:cNvSpPr>
          <p:nvPr/>
        </p:nvSpPr>
        <p:spPr bwMode="auto">
          <a:xfrm flipH="1" flipV="1">
            <a:off x="3886200" y="1981200"/>
            <a:ext cx="281940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9" name="Oval 16"/>
          <p:cNvSpPr>
            <a:spLocks noChangeArrowheads="1"/>
          </p:cNvSpPr>
          <p:nvPr/>
        </p:nvSpPr>
        <p:spPr bwMode="auto">
          <a:xfrm>
            <a:off x="6248400" y="5029200"/>
            <a:ext cx="2286000" cy="533400"/>
          </a:xfrm>
          <a:prstGeom prst="ellipse">
            <a:avLst/>
          </a:prstGeom>
          <a:solidFill>
            <a:srgbClr val="DDDDDD"/>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a:r>
              <a:rPr lang="en-US" altLang="zh-CN" sz="2400">
                <a:latin typeface="Times New Roman" panose="02020603050405020304" pitchFamily="18" charset="0"/>
                <a:ea typeface="宋体" panose="02010600030101010101" pitchFamily="2" charset="-122"/>
              </a:rPr>
              <a:t>Co-effects</a:t>
            </a:r>
          </a:p>
        </p:txBody>
      </p:sp>
      <p:sp>
        <p:nvSpPr>
          <p:cNvPr id="28690" name="Line 17"/>
          <p:cNvSpPr>
            <a:spLocks noChangeShapeType="1"/>
          </p:cNvSpPr>
          <p:nvPr/>
        </p:nvSpPr>
        <p:spPr bwMode="auto">
          <a:xfrm>
            <a:off x="7315200" y="3505200"/>
            <a:ext cx="0" cy="1524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p:cNvSpPr>
            <a:spLocks noGrp="1"/>
          </p:cNvSpPr>
          <p:nvPr>
            <p:ph type="sldNum" sz="quarter" idx="12"/>
          </p:nvPr>
        </p:nvSpPr>
        <p:spPr>
          <a:noFill/>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fld id="{EC5BB537-B4BE-452F-B106-8822B056AC19}" type="slidenum">
              <a:rPr lang="en-US" altLang="zh-CN" b="0" u="none">
                <a:ea typeface="宋体" panose="02010600030101010101" pitchFamily="2" charset="-122"/>
              </a:rPr>
              <a:pPr eaLnBrk="1" hangingPunct="1"/>
              <a:t>27</a:t>
            </a:fld>
            <a:endParaRPr lang="en-US" altLang="zh-CN" b="0" u="none">
              <a:ea typeface="宋体" panose="02010600030101010101" pitchFamily="2" charset="-122"/>
            </a:endParaRPr>
          </a:p>
        </p:txBody>
      </p:sp>
      <p:sp>
        <p:nvSpPr>
          <p:cNvPr id="16387" name="Rectangle 2"/>
          <p:cNvSpPr>
            <a:spLocks noGrp="1" noChangeArrowheads="1"/>
          </p:cNvSpPr>
          <p:nvPr>
            <p:ph type="title"/>
          </p:nvPr>
        </p:nvSpPr>
        <p:spPr>
          <a:xfrm>
            <a:off x="571500" y="452438"/>
            <a:ext cx="7772400" cy="685800"/>
          </a:xfrm>
          <a:ln w="25400"/>
        </p:spPr>
        <p:txBody>
          <a:bodyPr/>
          <a:lstStyle/>
          <a:p>
            <a:pPr algn="ctr" eaLnBrk="1" hangingPunct="1">
              <a:defRPr/>
            </a:pPr>
            <a:r>
              <a:rPr lang="en-US" altLang="zh-CN" sz="2200" b="1" kern="1200" dirty="0" smtClean="0">
                <a:solidFill>
                  <a:srgbClr val="FF0000"/>
                </a:solidFill>
                <a:effectLst>
                  <a:outerShdw blurRad="38100" dist="38100" dir="2700000" algn="tl">
                    <a:srgbClr val="C0C0C0"/>
                  </a:outerShdw>
                </a:effectLst>
                <a:latin typeface="Arial" charset="0"/>
                <a:ea typeface="+mn-ea"/>
                <a:cs typeface="+mn-cs"/>
              </a:rPr>
              <a:t>Ag </a:t>
            </a:r>
            <a:r>
              <a:rPr lang="en-US" altLang="zh-CN" sz="2200" b="1" kern="1200" dirty="0" err="1" smtClean="0">
                <a:solidFill>
                  <a:srgbClr val="FF0000"/>
                </a:solidFill>
                <a:effectLst>
                  <a:outerShdw blurRad="38100" dist="38100" dir="2700000" algn="tl">
                    <a:srgbClr val="C0C0C0"/>
                  </a:outerShdw>
                </a:effectLst>
                <a:latin typeface="Arial" charset="0"/>
                <a:ea typeface="+mn-ea"/>
                <a:cs typeface="+mn-cs"/>
              </a:rPr>
              <a:t>vs</a:t>
            </a:r>
            <a:r>
              <a:rPr lang="en-US" altLang="zh-CN" sz="2200" b="1" kern="1200" dirty="0" smtClean="0">
                <a:solidFill>
                  <a:srgbClr val="FF0000"/>
                </a:solidFill>
                <a:effectLst>
                  <a:outerShdw blurRad="38100" dist="38100" dir="2700000" algn="tl">
                    <a:srgbClr val="C0C0C0"/>
                  </a:outerShdw>
                </a:effectLst>
                <a:latin typeface="Arial" charset="0"/>
                <a:ea typeface="+mn-ea"/>
                <a:cs typeface="+mn-cs"/>
              </a:rPr>
              <a:t> Non Ag share of a given amount of emissions control</a:t>
            </a:r>
          </a:p>
        </p:txBody>
      </p:sp>
      <p:sp>
        <p:nvSpPr>
          <p:cNvPr id="29700" name="Line 3"/>
          <p:cNvSpPr>
            <a:spLocks noChangeShapeType="1"/>
          </p:cNvSpPr>
          <p:nvPr/>
        </p:nvSpPr>
        <p:spPr bwMode="auto">
          <a:xfrm flipV="1">
            <a:off x="914400" y="1138238"/>
            <a:ext cx="0" cy="42672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1" name="Line 4"/>
          <p:cNvSpPr>
            <a:spLocks noChangeShapeType="1"/>
          </p:cNvSpPr>
          <p:nvPr/>
        </p:nvSpPr>
        <p:spPr bwMode="auto">
          <a:xfrm>
            <a:off x="914400" y="5405438"/>
            <a:ext cx="7086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2" name="Freeform 5"/>
          <p:cNvSpPr>
            <a:spLocks/>
          </p:cNvSpPr>
          <p:nvPr/>
        </p:nvSpPr>
        <p:spPr bwMode="auto">
          <a:xfrm>
            <a:off x="1143000" y="1290638"/>
            <a:ext cx="5943600" cy="2895600"/>
          </a:xfrm>
          <a:custGeom>
            <a:avLst/>
            <a:gdLst>
              <a:gd name="T0" fmla="*/ 2147483647 w 3360"/>
              <a:gd name="T1" fmla="*/ 0 h 1632"/>
              <a:gd name="T2" fmla="*/ 2147483647 w 3360"/>
              <a:gd name="T3" fmla="*/ 2147483647 h 1632"/>
              <a:gd name="T4" fmla="*/ 0 w 3360"/>
              <a:gd name="T5" fmla="*/ 2147483647 h 1632"/>
              <a:gd name="T6" fmla="*/ 0 60000 65536"/>
              <a:gd name="T7" fmla="*/ 0 60000 65536"/>
              <a:gd name="T8" fmla="*/ 0 60000 65536"/>
            </a:gdLst>
            <a:ahLst/>
            <a:cxnLst>
              <a:cxn ang="T6">
                <a:pos x="T0" y="T1"/>
              </a:cxn>
              <a:cxn ang="T7">
                <a:pos x="T2" y="T3"/>
              </a:cxn>
              <a:cxn ang="T8">
                <a:pos x="T4" y="T5"/>
              </a:cxn>
            </a:cxnLst>
            <a:rect l="0" t="0" r="r" b="b"/>
            <a:pathLst>
              <a:path w="3360" h="1632">
                <a:moveTo>
                  <a:pt x="3360" y="0"/>
                </a:moveTo>
                <a:cubicBezTo>
                  <a:pt x="3040" y="392"/>
                  <a:pt x="2720" y="784"/>
                  <a:pt x="2160" y="1056"/>
                </a:cubicBezTo>
                <a:cubicBezTo>
                  <a:pt x="1600" y="1328"/>
                  <a:pt x="800" y="1480"/>
                  <a:pt x="0" y="1632"/>
                </a:cubicBezTo>
              </a:path>
            </a:pathLst>
          </a:custGeom>
          <a:noFill/>
          <a:ln w="25400" cmpd="sng">
            <a:solidFill>
              <a:srgbClr val="A5002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3" name="Line 6"/>
          <p:cNvSpPr>
            <a:spLocks noChangeShapeType="1"/>
          </p:cNvSpPr>
          <p:nvPr/>
        </p:nvSpPr>
        <p:spPr bwMode="auto">
          <a:xfrm flipV="1">
            <a:off x="8001000" y="1214438"/>
            <a:ext cx="0" cy="41910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4" name="Line 7"/>
          <p:cNvSpPr>
            <a:spLocks noChangeShapeType="1"/>
          </p:cNvSpPr>
          <p:nvPr/>
        </p:nvSpPr>
        <p:spPr bwMode="auto">
          <a:xfrm>
            <a:off x="3886200" y="3576638"/>
            <a:ext cx="0" cy="18288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5" name="Text Box 8"/>
          <p:cNvSpPr txBox="1">
            <a:spLocks noChangeArrowheads="1"/>
          </p:cNvSpPr>
          <p:nvPr/>
        </p:nvSpPr>
        <p:spPr bwMode="auto">
          <a:xfrm>
            <a:off x="1295400" y="1443038"/>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r>
              <a:rPr lang="en-US" altLang="zh-CN" sz="2400" u="none">
                <a:latin typeface="Times New Roman" panose="02020603050405020304" pitchFamily="18" charset="0"/>
                <a:ea typeface="宋体" panose="02010600030101010101" pitchFamily="2" charset="-122"/>
              </a:rPr>
              <a:t>C</a:t>
            </a:r>
            <a:r>
              <a:rPr lang="en-US" altLang="zh-CN" sz="2400" u="none" baseline="-25000">
                <a:latin typeface="Times New Roman" panose="02020603050405020304" pitchFamily="18" charset="0"/>
                <a:ea typeface="宋体" panose="02010600030101010101" pitchFamily="2" charset="-122"/>
              </a:rPr>
              <a:t>N</a:t>
            </a:r>
          </a:p>
        </p:txBody>
      </p:sp>
      <p:sp>
        <p:nvSpPr>
          <p:cNvPr id="29706" name="Text Box 9"/>
          <p:cNvSpPr txBox="1">
            <a:spLocks noChangeArrowheads="1"/>
          </p:cNvSpPr>
          <p:nvPr/>
        </p:nvSpPr>
        <p:spPr bwMode="auto">
          <a:xfrm>
            <a:off x="6705600" y="1519238"/>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r>
              <a:rPr lang="en-US" altLang="zh-CN" sz="2400" u="none">
                <a:latin typeface="Times New Roman" panose="02020603050405020304" pitchFamily="18" charset="0"/>
                <a:ea typeface="宋体" panose="02010600030101010101" pitchFamily="2" charset="-122"/>
              </a:rPr>
              <a:t>C</a:t>
            </a:r>
            <a:r>
              <a:rPr lang="en-US" altLang="zh-CN" sz="2400" u="none" baseline="-25000">
                <a:latin typeface="Times New Roman" panose="02020603050405020304" pitchFamily="18" charset="0"/>
                <a:ea typeface="宋体" panose="02010600030101010101" pitchFamily="2" charset="-122"/>
              </a:rPr>
              <a:t>A</a:t>
            </a:r>
          </a:p>
        </p:txBody>
      </p:sp>
      <p:sp>
        <p:nvSpPr>
          <p:cNvPr id="29707" name="Freeform 11"/>
          <p:cNvSpPr>
            <a:spLocks/>
          </p:cNvSpPr>
          <p:nvPr/>
        </p:nvSpPr>
        <p:spPr bwMode="auto">
          <a:xfrm>
            <a:off x="1371600" y="1747838"/>
            <a:ext cx="6553200" cy="2743200"/>
          </a:xfrm>
          <a:custGeom>
            <a:avLst/>
            <a:gdLst>
              <a:gd name="T0" fmla="*/ 0 w 3648"/>
              <a:gd name="T1" fmla="*/ 0 h 1632"/>
              <a:gd name="T2" fmla="*/ 2147483647 w 3648"/>
              <a:gd name="T3" fmla="*/ 2147483647 h 1632"/>
              <a:gd name="T4" fmla="*/ 2147483647 w 3648"/>
              <a:gd name="T5" fmla="*/ 2147483647 h 1632"/>
              <a:gd name="T6" fmla="*/ 0 60000 65536"/>
              <a:gd name="T7" fmla="*/ 0 60000 65536"/>
              <a:gd name="T8" fmla="*/ 0 60000 65536"/>
            </a:gdLst>
            <a:ahLst/>
            <a:cxnLst>
              <a:cxn ang="T6">
                <a:pos x="T0" y="T1"/>
              </a:cxn>
              <a:cxn ang="T7">
                <a:pos x="T2" y="T3"/>
              </a:cxn>
              <a:cxn ang="T8">
                <a:pos x="T4" y="T5"/>
              </a:cxn>
            </a:cxnLst>
            <a:rect l="0" t="0" r="r" b="b"/>
            <a:pathLst>
              <a:path w="3648" h="1632">
                <a:moveTo>
                  <a:pt x="0" y="0"/>
                </a:moveTo>
                <a:cubicBezTo>
                  <a:pt x="224" y="344"/>
                  <a:pt x="448" y="688"/>
                  <a:pt x="1056" y="960"/>
                </a:cubicBezTo>
                <a:cubicBezTo>
                  <a:pt x="1664" y="1232"/>
                  <a:pt x="2656" y="1432"/>
                  <a:pt x="3648" y="1632"/>
                </a:cubicBezTo>
              </a:path>
            </a:pathLst>
          </a:custGeom>
          <a:noFill/>
          <a:ln w="25400" cmpd="sng">
            <a:solidFill>
              <a:srgbClr val="A5002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08" name="Text Box 10"/>
          <p:cNvSpPr txBox="1">
            <a:spLocks noChangeArrowheads="1"/>
          </p:cNvSpPr>
          <p:nvPr/>
        </p:nvSpPr>
        <p:spPr bwMode="auto">
          <a:xfrm>
            <a:off x="3733800" y="5497513"/>
            <a:ext cx="39687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r>
              <a:rPr lang="en-US" altLang="zh-CN" sz="2400" u="none">
                <a:latin typeface="Times New Roman" panose="02020603050405020304" pitchFamily="18" charset="0"/>
                <a:ea typeface="宋体" panose="02010600030101010101" pitchFamily="2" charset="-122"/>
              </a:rPr>
              <a:t>Q</a:t>
            </a:r>
          </a:p>
        </p:txBody>
      </p:sp>
      <p:sp>
        <p:nvSpPr>
          <p:cNvPr id="29709" name="Text Box 10"/>
          <p:cNvSpPr txBox="1">
            <a:spLocks noChangeArrowheads="1"/>
          </p:cNvSpPr>
          <p:nvPr/>
        </p:nvSpPr>
        <p:spPr bwMode="auto">
          <a:xfrm>
            <a:off x="188913" y="6175375"/>
            <a:ext cx="876617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r>
              <a:rPr lang="en-US" altLang="zh-CN" sz="2400" u="none">
                <a:latin typeface="Times New Roman" panose="02020603050405020304" pitchFamily="18" charset="0"/>
                <a:ea typeface="宋体" panose="02010600030101010101" pitchFamily="2" charset="-122"/>
              </a:rPr>
              <a:t>C</a:t>
            </a:r>
            <a:r>
              <a:rPr lang="en-US" altLang="zh-CN" sz="2400" u="none" baseline="-25000">
                <a:latin typeface="Times New Roman" panose="02020603050405020304" pitchFamily="18" charset="0"/>
                <a:ea typeface="宋体" panose="02010600030101010101" pitchFamily="2" charset="-122"/>
              </a:rPr>
              <a:t>A</a:t>
            </a:r>
            <a:r>
              <a:rPr lang="en-US" altLang="zh-CN" sz="2400" u="none">
                <a:latin typeface="Times New Roman" panose="02020603050405020304" pitchFamily="18" charset="0"/>
                <a:ea typeface="宋体" panose="02010600030101010101" pitchFamily="2" charset="-122"/>
              </a:rPr>
              <a:t> is cost of abatement by Ag, C</a:t>
            </a:r>
            <a:r>
              <a:rPr lang="en-US" altLang="zh-CN" sz="2400" u="none" baseline="-25000">
                <a:latin typeface="Times New Roman" panose="02020603050405020304" pitchFamily="18" charset="0"/>
                <a:ea typeface="宋体" panose="02010600030101010101" pitchFamily="2" charset="-122"/>
              </a:rPr>
              <a:t>N</a:t>
            </a:r>
            <a:r>
              <a:rPr lang="en-US" altLang="zh-CN" sz="2400" u="none">
                <a:latin typeface="Times New Roman" panose="02020603050405020304" pitchFamily="18" charset="0"/>
                <a:ea typeface="宋体" panose="02010600030101010101" pitchFamily="2" charset="-122"/>
              </a:rPr>
              <a:t> is cost of abatement by Non Ag, </a:t>
            </a:r>
          </a:p>
        </p:txBody>
      </p:sp>
      <p:sp>
        <p:nvSpPr>
          <p:cNvPr id="29710" name="Text Box 10"/>
          <p:cNvSpPr txBox="1">
            <a:spLocks noChangeArrowheads="1"/>
          </p:cNvSpPr>
          <p:nvPr/>
        </p:nvSpPr>
        <p:spPr bwMode="auto">
          <a:xfrm>
            <a:off x="7504113" y="5491163"/>
            <a:ext cx="1182687"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r>
              <a:rPr lang="en-US" altLang="zh-CN" sz="2400" u="none">
                <a:latin typeface="Times New Roman" panose="02020603050405020304" pitchFamily="18" charset="0"/>
                <a:ea typeface="宋体" panose="02010600030101010101" pitchFamily="2" charset="-122"/>
              </a:rPr>
              <a:t>All ag</a:t>
            </a:r>
          </a:p>
        </p:txBody>
      </p:sp>
      <p:sp>
        <p:nvSpPr>
          <p:cNvPr id="29711" name="Text Box 10"/>
          <p:cNvSpPr txBox="1">
            <a:spLocks noChangeArrowheads="1"/>
          </p:cNvSpPr>
          <p:nvPr/>
        </p:nvSpPr>
        <p:spPr bwMode="auto">
          <a:xfrm>
            <a:off x="184150" y="5470525"/>
            <a:ext cx="1624013"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r>
              <a:rPr lang="en-US" altLang="zh-CN" sz="2400" u="none">
                <a:latin typeface="Times New Roman" panose="02020603050405020304" pitchFamily="18" charset="0"/>
                <a:ea typeface="宋体" panose="02010600030101010101" pitchFamily="2" charset="-122"/>
              </a:rPr>
              <a:t>All Non-ag</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2"/>
          </p:nvPr>
        </p:nvSpPr>
        <p:spPr>
          <a:noFill/>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fld id="{A84D6C10-45AE-4494-BA71-EB92EA0673E2}" type="slidenum">
              <a:rPr lang="en-US" altLang="zh-CN" b="0" u="none">
                <a:ea typeface="宋体" panose="02010600030101010101" pitchFamily="2" charset="-122"/>
              </a:rPr>
              <a:pPr eaLnBrk="1" hangingPunct="1"/>
              <a:t>28</a:t>
            </a:fld>
            <a:endParaRPr lang="en-US" altLang="zh-CN" b="0" u="none">
              <a:ea typeface="宋体" panose="02010600030101010101" pitchFamily="2" charset="-122"/>
            </a:endParaRPr>
          </a:p>
        </p:txBody>
      </p:sp>
      <p:sp>
        <p:nvSpPr>
          <p:cNvPr id="16387" name="Rectangle 2"/>
          <p:cNvSpPr>
            <a:spLocks noGrp="1" noChangeArrowheads="1"/>
          </p:cNvSpPr>
          <p:nvPr>
            <p:ph type="title"/>
          </p:nvPr>
        </p:nvSpPr>
        <p:spPr>
          <a:xfrm>
            <a:off x="601663" y="268288"/>
            <a:ext cx="7772400" cy="685800"/>
          </a:xfrm>
          <a:ln w="25400"/>
        </p:spPr>
        <p:txBody>
          <a:bodyPr/>
          <a:lstStyle/>
          <a:p>
            <a:pPr algn="ctr" eaLnBrk="1" hangingPunct="1">
              <a:defRPr/>
            </a:pPr>
            <a:r>
              <a:rPr lang="en-US" altLang="zh-CN" sz="2200" b="1" kern="1200" dirty="0" smtClean="0">
                <a:solidFill>
                  <a:srgbClr val="FF0000"/>
                </a:solidFill>
                <a:effectLst>
                  <a:outerShdw blurRad="38100" dist="38100" dir="2700000" algn="tl">
                    <a:srgbClr val="C0C0C0"/>
                  </a:outerShdw>
                </a:effectLst>
                <a:latin typeface="Arial" charset="0"/>
                <a:ea typeface="+mn-ea"/>
                <a:cs typeface="+mn-cs"/>
              </a:rPr>
              <a:t>Ag </a:t>
            </a:r>
            <a:r>
              <a:rPr lang="en-US" altLang="zh-CN" sz="2200" b="1" kern="1200" dirty="0" err="1" smtClean="0">
                <a:solidFill>
                  <a:srgbClr val="FF0000"/>
                </a:solidFill>
                <a:effectLst>
                  <a:outerShdw blurRad="38100" dist="38100" dir="2700000" algn="tl">
                    <a:srgbClr val="C0C0C0"/>
                  </a:outerShdw>
                </a:effectLst>
                <a:latin typeface="Arial" charset="0"/>
                <a:ea typeface="+mn-ea"/>
                <a:cs typeface="+mn-cs"/>
              </a:rPr>
              <a:t>vs</a:t>
            </a:r>
            <a:r>
              <a:rPr lang="en-US" altLang="zh-CN" sz="2200" b="1" kern="1200" dirty="0" smtClean="0">
                <a:solidFill>
                  <a:srgbClr val="FF0000"/>
                </a:solidFill>
                <a:effectLst>
                  <a:outerShdw blurRad="38100" dist="38100" dir="2700000" algn="tl">
                    <a:srgbClr val="C0C0C0"/>
                  </a:outerShdw>
                </a:effectLst>
                <a:latin typeface="Arial" charset="0"/>
                <a:ea typeface="+mn-ea"/>
                <a:cs typeface="+mn-cs"/>
              </a:rPr>
              <a:t> Non Ag share of a given amount of emissions control</a:t>
            </a:r>
          </a:p>
        </p:txBody>
      </p:sp>
      <p:sp>
        <p:nvSpPr>
          <p:cNvPr id="30724" name="Line 3"/>
          <p:cNvSpPr>
            <a:spLocks noChangeShapeType="1"/>
          </p:cNvSpPr>
          <p:nvPr/>
        </p:nvSpPr>
        <p:spPr bwMode="auto">
          <a:xfrm flipV="1">
            <a:off x="914400" y="1138238"/>
            <a:ext cx="0" cy="42672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5" name="Line 4"/>
          <p:cNvSpPr>
            <a:spLocks noChangeShapeType="1"/>
          </p:cNvSpPr>
          <p:nvPr/>
        </p:nvSpPr>
        <p:spPr bwMode="auto">
          <a:xfrm>
            <a:off x="914400" y="5405438"/>
            <a:ext cx="7086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6" name="Freeform 5"/>
          <p:cNvSpPr>
            <a:spLocks/>
          </p:cNvSpPr>
          <p:nvPr/>
        </p:nvSpPr>
        <p:spPr bwMode="auto">
          <a:xfrm>
            <a:off x="1143000" y="1290638"/>
            <a:ext cx="5943600" cy="2895600"/>
          </a:xfrm>
          <a:custGeom>
            <a:avLst/>
            <a:gdLst>
              <a:gd name="T0" fmla="*/ 2147483647 w 3360"/>
              <a:gd name="T1" fmla="*/ 0 h 1632"/>
              <a:gd name="T2" fmla="*/ 2147483647 w 3360"/>
              <a:gd name="T3" fmla="*/ 2147483647 h 1632"/>
              <a:gd name="T4" fmla="*/ 0 w 3360"/>
              <a:gd name="T5" fmla="*/ 2147483647 h 1632"/>
              <a:gd name="T6" fmla="*/ 0 60000 65536"/>
              <a:gd name="T7" fmla="*/ 0 60000 65536"/>
              <a:gd name="T8" fmla="*/ 0 60000 65536"/>
            </a:gdLst>
            <a:ahLst/>
            <a:cxnLst>
              <a:cxn ang="T6">
                <a:pos x="T0" y="T1"/>
              </a:cxn>
              <a:cxn ang="T7">
                <a:pos x="T2" y="T3"/>
              </a:cxn>
              <a:cxn ang="T8">
                <a:pos x="T4" y="T5"/>
              </a:cxn>
            </a:cxnLst>
            <a:rect l="0" t="0" r="r" b="b"/>
            <a:pathLst>
              <a:path w="3360" h="1632">
                <a:moveTo>
                  <a:pt x="3360" y="0"/>
                </a:moveTo>
                <a:cubicBezTo>
                  <a:pt x="3040" y="392"/>
                  <a:pt x="2720" y="784"/>
                  <a:pt x="2160" y="1056"/>
                </a:cubicBezTo>
                <a:cubicBezTo>
                  <a:pt x="1600" y="1328"/>
                  <a:pt x="800" y="1480"/>
                  <a:pt x="0" y="1632"/>
                </a:cubicBezTo>
              </a:path>
            </a:pathLst>
          </a:custGeom>
          <a:noFill/>
          <a:ln w="25400" cmpd="sng">
            <a:solidFill>
              <a:srgbClr val="A5002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7" name="Line 6"/>
          <p:cNvSpPr>
            <a:spLocks noChangeShapeType="1"/>
          </p:cNvSpPr>
          <p:nvPr/>
        </p:nvSpPr>
        <p:spPr bwMode="auto">
          <a:xfrm flipV="1">
            <a:off x="8001000" y="1214438"/>
            <a:ext cx="0" cy="41910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8" name="Line 7"/>
          <p:cNvSpPr>
            <a:spLocks noChangeShapeType="1"/>
          </p:cNvSpPr>
          <p:nvPr/>
        </p:nvSpPr>
        <p:spPr bwMode="auto">
          <a:xfrm>
            <a:off x="3886200" y="3576638"/>
            <a:ext cx="0" cy="18288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9" name="Text Box 8"/>
          <p:cNvSpPr txBox="1">
            <a:spLocks noChangeArrowheads="1"/>
          </p:cNvSpPr>
          <p:nvPr/>
        </p:nvSpPr>
        <p:spPr bwMode="auto">
          <a:xfrm>
            <a:off x="1295400" y="1443038"/>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r>
              <a:rPr lang="en-US" altLang="zh-CN" sz="2400" u="none">
                <a:latin typeface="Times New Roman" panose="02020603050405020304" pitchFamily="18" charset="0"/>
                <a:ea typeface="宋体" panose="02010600030101010101" pitchFamily="2" charset="-122"/>
              </a:rPr>
              <a:t>C</a:t>
            </a:r>
            <a:r>
              <a:rPr lang="en-US" altLang="zh-CN" sz="2400" u="none" baseline="-25000">
                <a:latin typeface="Times New Roman" panose="02020603050405020304" pitchFamily="18" charset="0"/>
                <a:ea typeface="宋体" panose="02010600030101010101" pitchFamily="2" charset="-122"/>
              </a:rPr>
              <a:t>N</a:t>
            </a:r>
          </a:p>
        </p:txBody>
      </p:sp>
      <p:sp>
        <p:nvSpPr>
          <p:cNvPr id="30730" name="Text Box 9"/>
          <p:cNvSpPr txBox="1">
            <a:spLocks noChangeArrowheads="1"/>
          </p:cNvSpPr>
          <p:nvPr/>
        </p:nvSpPr>
        <p:spPr bwMode="auto">
          <a:xfrm>
            <a:off x="6705600" y="1519238"/>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r>
              <a:rPr lang="en-US" altLang="zh-CN" sz="2400" u="none">
                <a:latin typeface="Times New Roman" panose="02020603050405020304" pitchFamily="18" charset="0"/>
                <a:ea typeface="宋体" panose="02010600030101010101" pitchFamily="2" charset="-122"/>
              </a:rPr>
              <a:t>C</a:t>
            </a:r>
            <a:r>
              <a:rPr lang="en-US" altLang="zh-CN" sz="2400" u="none" baseline="-25000">
                <a:latin typeface="Times New Roman" panose="02020603050405020304" pitchFamily="18" charset="0"/>
                <a:ea typeface="宋体" panose="02010600030101010101" pitchFamily="2" charset="-122"/>
              </a:rPr>
              <a:t>A</a:t>
            </a:r>
          </a:p>
        </p:txBody>
      </p:sp>
      <p:sp>
        <p:nvSpPr>
          <p:cNvPr id="30731" name="Freeform 11"/>
          <p:cNvSpPr>
            <a:spLocks/>
          </p:cNvSpPr>
          <p:nvPr/>
        </p:nvSpPr>
        <p:spPr bwMode="auto">
          <a:xfrm>
            <a:off x="1371600" y="1747838"/>
            <a:ext cx="6553200" cy="2743200"/>
          </a:xfrm>
          <a:custGeom>
            <a:avLst/>
            <a:gdLst>
              <a:gd name="T0" fmla="*/ 0 w 3648"/>
              <a:gd name="T1" fmla="*/ 0 h 1632"/>
              <a:gd name="T2" fmla="*/ 2147483647 w 3648"/>
              <a:gd name="T3" fmla="*/ 2147483647 h 1632"/>
              <a:gd name="T4" fmla="*/ 2147483647 w 3648"/>
              <a:gd name="T5" fmla="*/ 2147483647 h 1632"/>
              <a:gd name="T6" fmla="*/ 0 60000 65536"/>
              <a:gd name="T7" fmla="*/ 0 60000 65536"/>
              <a:gd name="T8" fmla="*/ 0 60000 65536"/>
            </a:gdLst>
            <a:ahLst/>
            <a:cxnLst>
              <a:cxn ang="T6">
                <a:pos x="T0" y="T1"/>
              </a:cxn>
              <a:cxn ang="T7">
                <a:pos x="T2" y="T3"/>
              </a:cxn>
              <a:cxn ang="T8">
                <a:pos x="T4" y="T5"/>
              </a:cxn>
            </a:cxnLst>
            <a:rect l="0" t="0" r="r" b="b"/>
            <a:pathLst>
              <a:path w="3648" h="1632">
                <a:moveTo>
                  <a:pt x="0" y="0"/>
                </a:moveTo>
                <a:cubicBezTo>
                  <a:pt x="224" y="344"/>
                  <a:pt x="448" y="688"/>
                  <a:pt x="1056" y="960"/>
                </a:cubicBezTo>
                <a:cubicBezTo>
                  <a:pt x="1664" y="1232"/>
                  <a:pt x="2656" y="1432"/>
                  <a:pt x="3648" y="1632"/>
                </a:cubicBezTo>
              </a:path>
            </a:pathLst>
          </a:custGeom>
          <a:noFill/>
          <a:ln w="25400" cmpd="sng">
            <a:solidFill>
              <a:srgbClr val="A5002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2" name="Freeform 12"/>
          <p:cNvSpPr>
            <a:spLocks/>
          </p:cNvSpPr>
          <p:nvPr/>
        </p:nvSpPr>
        <p:spPr bwMode="auto">
          <a:xfrm>
            <a:off x="1828800" y="1700213"/>
            <a:ext cx="5943600" cy="2895600"/>
          </a:xfrm>
          <a:custGeom>
            <a:avLst/>
            <a:gdLst>
              <a:gd name="T0" fmla="*/ 2147483647 w 3360"/>
              <a:gd name="T1" fmla="*/ 0 h 1632"/>
              <a:gd name="T2" fmla="*/ 2147483647 w 3360"/>
              <a:gd name="T3" fmla="*/ 2147483647 h 1632"/>
              <a:gd name="T4" fmla="*/ 0 w 3360"/>
              <a:gd name="T5" fmla="*/ 2147483647 h 1632"/>
              <a:gd name="T6" fmla="*/ 0 60000 65536"/>
              <a:gd name="T7" fmla="*/ 0 60000 65536"/>
              <a:gd name="T8" fmla="*/ 0 60000 65536"/>
            </a:gdLst>
            <a:ahLst/>
            <a:cxnLst>
              <a:cxn ang="T6">
                <a:pos x="T0" y="T1"/>
              </a:cxn>
              <a:cxn ang="T7">
                <a:pos x="T2" y="T3"/>
              </a:cxn>
              <a:cxn ang="T8">
                <a:pos x="T4" y="T5"/>
              </a:cxn>
            </a:cxnLst>
            <a:rect l="0" t="0" r="r" b="b"/>
            <a:pathLst>
              <a:path w="3360" h="1632">
                <a:moveTo>
                  <a:pt x="3360" y="0"/>
                </a:moveTo>
                <a:cubicBezTo>
                  <a:pt x="3040" y="392"/>
                  <a:pt x="2720" y="784"/>
                  <a:pt x="2160" y="1056"/>
                </a:cubicBezTo>
                <a:cubicBezTo>
                  <a:pt x="1600" y="1328"/>
                  <a:pt x="800" y="1480"/>
                  <a:pt x="0" y="1632"/>
                </a:cubicBezTo>
              </a:path>
            </a:pathLst>
          </a:custGeom>
          <a:noFill/>
          <a:ln w="25400" cmpd="sng">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3" name="Text Box 10"/>
          <p:cNvSpPr txBox="1">
            <a:spLocks noChangeArrowheads="1"/>
          </p:cNvSpPr>
          <p:nvPr/>
        </p:nvSpPr>
        <p:spPr bwMode="auto">
          <a:xfrm>
            <a:off x="3733800" y="5497513"/>
            <a:ext cx="39687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r>
              <a:rPr lang="en-US" altLang="zh-CN" sz="2400" u="none">
                <a:latin typeface="Times New Roman" panose="02020603050405020304" pitchFamily="18" charset="0"/>
                <a:ea typeface="宋体" panose="02010600030101010101" pitchFamily="2" charset="-122"/>
              </a:rPr>
              <a:t>Q</a:t>
            </a:r>
          </a:p>
        </p:txBody>
      </p:sp>
      <p:sp>
        <p:nvSpPr>
          <p:cNvPr id="30734" name="Text Box 10"/>
          <p:cNvSpPr txBox="1">
            <a:spLocks noChangeArrowheads="1"/>
          </p:cNvSpPr>
          <p:nvPr/>
        </p:nvSpPr>
        <p:spPr bwMode="auto">
          <a:xfrm>
            <a:off x="188913" y="6175375"/>
            <a:ext cx="876617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r>
              <a:rPr lang="en-US" altLang="zh-CN" sz="2400" u="none">
                <a:latin typeface="Times New Roman" panose="02020603050405020304" pitchFamily="18" charset="0"/>
                <a:ea typeface="宋体" panose="02010600030101010101" pitchFamily="2" charset="-122"/>
              </a:rPr>
              <a:t>Ag co benefits only and ag share increases</a:t>
            </a:r>
          </a:p>
        </p:txBody>
      </p:sp>
      <p:cxnSp>
        <p:nvCxnSpPr>
          <p:cNvPr id="3" name="Straight Connector 2"/>
          <p:cNvCxnSpPr/>
          <p:nvPr/>
        </p:nvCxnSpPr>
        <p:spPr bwMode="auto">
          <a:xfrm>
            <a:off x="5124450" y="3116263"/>
            <a:ext cx="0" cy="698500"/>
          </a:xfrm>
          <a:prstGeom prst="line">
            <a:avLst/>
          </a:prstGeom>
          <a:solidFill>
            <a:schemeClr val="accent1"/>
          </a:solidFill>
          <a:ln w="38100" cap="flat" cmpd="sng" algn="ctr">
            <a:solidFill>
              <a:schemeClr val="tx2">
                <a:lumMod val="60000"/>
                <a:lumOff val="40000"/>
              </a:schemeClr>
            </a:solidFill>
            <a:prstDash val="solid"/>
            <a:round/>
            <a:headEnd type="arrow" w="lg" len="lg"/>
            <a:tailEnd type="arrow"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736" name="Text Box 10"/>
          <p:cNvSpPr txBox="1">
            <a:spLocks noChangeArrowheads="1"/>
          </p:cNvSpPr>
          <p:nvPr/>
        </p:nvSpPr>
        <p:spPr bwMode="auto">
          <a:xfrm>
            <a:off x="5100638" y="3095625"/>
            <a:ext cx="230981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r>
              <a:rPr lang="en-US" altLang="zh-CN" sz="2400" u="none">
                <a:solidFill>
                  <a:schemeClr val="accent2"/>
                </a:solidFill>
                <a:latin typeface="Times New Roman" panose="02020603050405020304" pitchFamily="18" charset="0"/>
                <a:ea typeface="宋体" panose="02010600030101010101" pitchFamily="2" charset="-122"/>
              </a:rPr>
              <a:t>Ag cobenefits</a:t>
            </a:r>
          </a:p>
        </p:txBody>
      </p:sp>
      <p:sp>
        <p:nvSpPr>
          <p:cNvPr id="30737" name="Line 7"/>
          <p:cNvSpPr>
            <a:spLocks noChangeShapeType="1"/>
          </p:cNvSpPr>
          <p:nvPr/>
        </p:nvSpPr>
        <p:spPr bwMode="auto">
          <a:xfrm>
            <a:off x="4937125" y="3883025"/>
            <a:ext cx="0" cy="1522413"/>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8" name="Text Box 10"/>
          <p:cNvSpPr txBox="1">
            <a:spLocks noChangeArrowheads="1"/>
          </p:cNvSpPr>
          <p:nvPr/>
        </p:nvSpPr>
        <p:spPr bwMode="auto">
          <a:xfrm>
            <a:off x="4721225" y="5491163"/>
            <a:ext cx="544513"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r>
              <a:rPr lang="en-US" altLang="zh-CN" sz="2400" u="none">
                <a:latin typeface="Times New Roman" panose="02020603050405020304" pitchFamily="18" charset="0"/>
                <a:ea typeface="宋体" panose="02010600030101010101" pitchFamily="2" charset="-122"/>
              </a:rPr>
              <a:t>Q’</a:t>
            </a:r>
          </a:p>
        </p:txBody>
      </p:sp>
      <p:sp>
        <p:nvSpPr>
          <p:cNvPr id="30739" name="Text Box 10"/>
          <p:cNvSpPr txBox="1">
            <a:spLocks noChangeArrowheads="1"/>
          </p:cNvSpPr>
          <p:nvPr/>
        </p:nvSpPr>
        <p:spPr bwMode="auto">
          <a:xfrm>
            <a:off x="7504113" y="5491163"/>
            <a:ext cx="1182687"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r>
              <a:rPr lang="en-US" altLang="zh-CN" sz="2400" u="none">
                <a:latin typeface="Times New Roman" panose="02020603050405020304" pitchFamily="18" charset="0"/>
                <a:ea typeface="宋体" panose="02010600030101010101" pitchFamily="2" charset="-122"/>
              </a:rPr>
              <a:t>All ag</a:t>
            </a:r>
          </a:p>
        </p:txBody>
      </p:sp>
      <p:sp>
        <p:nvSpPr>
          <p:cNvPr id="30740" name="Text Box 10"/>
          <p:cNvSpPr txBox="1">
            <a:spLocks noChangeArrowheads="1"/>
          </p:cNvSpPr>
          <p:nvPr/>
        </p:nvSpPr>
        <p:spPr bwMode="auto">
          <a:xfrm>
            <a:off x="184150" y="5470525"/>
            <a:ext cx="1624013"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r>
              <a:rPr lang="en-US" altLang="zh-CN" sz="2400" u="none">
                <a:latin typeface="Times New Roman" panose="02020603050405020304" pitchFamily="18" charset="0"/>
                <a:ea typeface="宋体" panose="02010600030101010101" pitchFamily="2" charset="-122"/>
              </a:rPr>
              <a:t>All Non-ag</a:t>
            </a:r>
          </a:p>
        </p:txBody>
      </p:sp>
      <p:sp>
        <p:nvSpPr>
          <p:cNvPr id="30741" name="Text Box 9"/>
          <p:cNvSpPr txBox="1">
            <a:spLocks noChangeArrowheads="1"/>
          </p:cNvSpPr>
          <p:nvPr/>
        </p:nvSpPr>
        <p:spPr bwMode="auto">
          <a:xfrm>
            <a:off x="7199313" y="2406650"/>
            <a:ext cx="8016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r>
              <a:rPr lang="en-US" altLang="zh-CN" sz="2400" u="none">
                <a:latin typeface="Times New Roman" panose="02020603050405020304" pitchFamily="18" charset="0"/>
                <a:ea typeface="宋体" panose="02010600030101010101" pitchFamily="2" charset="-122"/>
              </a:rPr>
              <a:t>C’</a:t>
            </a:r>
            <a:r>
              <a:rPr lang="en-US" altLang="zh-CN" sz="2400" u="none" baseline="-25000">
                <a:latin typeface="Times New Roman" panose="02020603050405020304" pitchFamily="18" charset="0"/>
                <a:ea typeface="宋体" panose="02010600030101010101" pitchFamily="2" charset="-122"/>
              </a:rPr>
              <a:t>A</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p:cNvSpPr>
            <a:spLocks noGrp="1"/>
          </p:cNvSpPr>
          <p:nvPr>
            <p:ph type="sldNum" sz="quarter" idx="12"/>
          </p:nvPr>
        </p:nvSpPr>
        <p:spPr>
          <a:noFill/>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fld id="{617EAAB9-99FC-4B12-9AA6-A3CD32D2AE78}" type="slidenum">
              <a:rPr lang="en-US" altLang="zh-CN" b="0" u="none">
                <a:ea typeface="宋体" panose="02010600030101010101" pitchFamily="2" charset="-122"/>
              </a:rPr>
              <a:pPr eaLnBrk="1" hangingPunct="1"/>
              <a:t>29</a:t>
            </a:fld>
            <a:endParaRPr lang="en-US" altLang="zh-CN" b="0" u="none">
              <a:ea typeface="宋体" panose="02010600030101010101" pitchFamily="2" charset="-122"/>
            </a:endParaRPr>
          </a:p>
        </p:txBody>
      </p:sp>
      <p:sp>
        <p:nvSpPr>
          <p:cNvPr id="16387" name="Rectangle 2"/>
          <p:cNvSpPr>
            <a:spLocks noGrp="1" noChangeArrowheads="1"/>
          </p:cNvSpPr>
          <p:nvPr>
            <p:ph type="title"/>
          </p:nvPr>
        </p:nvSpPr>
        <p:spPr>
          <a:xfrm>
            <a:off x="601663" y="268288"/>
            <a:ext cx="7772400" cy="685800"/>
          </a:xfrm>
          <a:ln w="25400"/>
        </p:spPr>
        <p:txBody>
          <a:bodyPr/>
          <a:lstStyle/>
          <a:p>
            <a:pPr algn="ctr" eaLnBrk="1" hangingPunct="1">
              <a:defRPr/>
            </a:pPr>
            <a:r>
              <a:rPr lang="en-US" altLang="zh-CN" sz="2200" b="1" kern="1200" dirty="0" smtClean="0">
                <a:solidFill>
                  <a:srgbClr val="FF0000"/>
                </a:solidFill>
                <a:effectLst>
                  <a:outerShdw blurRad="38100" dist="38100" dir="2700000" algn="tl">
                    <a:srgbClr val="C0C0C0"/>
                  </a:outerShdw>
                </a:effectLst>
                <a:latin typeface="Arial" charset="0"/>
                <a:ea typeface="+mn-ea"/>
                <a:cs typeface="+mn-cs"/>
              </a:rPr>
              <a:t>Ag </a:t>
            </a:r>
            <a:r>
              <a:rPr lang="en-US" altLang="zh-CN" sz="2200" b="1" kern="1200" dirty="0" err="1" smtClean="0">
                <a:solidFill>
                  <a:srgbClr val="FF0000"/>
                </a:solidFill>
                <a:effectLst>
                  <a:outerShdw blurRad="38100" dist="38100" dir="2700000" algn="tl">
                    <a:srgbClr val="C0C0C0"/>
                  </a:outerShdw>
                </a:effectLst>
                <a:latin typeface="Arial" charset="0"/>
                <a:ea typeface="+mn-ea"/>
                <a:cs typeface="+mn-cs"/>
              </a:rPr>
              <a:t>vs</a:t>
            </a:r>
            <a:r>
              <a:rPr lang="en-US" altLang="zh-CN" sz="2200" b="1" kern="1200" dirty="0" smtClean="0">
                <a:solidFill>
                  <a:srgbClr val="FF0000"/>
                </a:solidFill>
                <a:effectLst>
                  <a:outerShdw blurRad="38100" dist="38100" dir="2700000" algn="tl">
                    <a:srgbClr val="C0C0C0"/>
                  </a:outerShdw>
                </a:effectLst>
                <a:latin typeface="Arial" charset="0"/>
                <a:ea typeface="+mn-ea"/>
                <a:cs typeface="+mn-cs"/>
              </a:rPr>
              <a:t> Non Ag share of a given amount of emissions control</a:t>
            </a:r>
          </a:p>
        </p:txBody>
      </p:sp>
      <p:sp>
        <p:nvSpPr>
          <p:cNvPr id="31748" name="Line 3"/>
          <p:cNvSpPr>
            <a:spLocks noChangeShapeType="1"/>
          </p:cNvSpPr>
          <p:nvPr/>
        </p:nvSpPr>
        <p:spPr bwMode="auto">
          <a:xfrm flipV="1">
            <a:off x="914400" y="1138238"/>
            <a:ext cx="0" cy="42672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49" name="Line 4"/>
          <p:cNvSpPr>
            <a:spLocks noChangeShapeType="1"/>
          </p:cNvSpPr>
          <p:nvPr/>
        </p:nvSpPr>
        <p:spPr bwMode="auto">
          <a:xfrm>
            <a:off x="914400" y="5405438"/>
            <a:ext cx="7086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0" name="Freeform 5"/>
          <p:cNvSpPr>
            <a:spLocks/>
          </p:cNvSpPr>
          <p:nvPr/>
        </p:nvSpPr>
        <p:spPr bwMode="auto">
          <a:xfrm>
            <a:off x="1143000" y="1290638"/>
            <a:ext cx="5943600" cy="2895600"/>
          </a:xfrm>
          <a:custGeom>
            <a:avLst/>
            <a:gdLst>
              <a:gd name="T0" fmla="*/ 2147483647 w 3360"/>
              <a:gd name="T1" fmla="*/ 0 h 1632"/>
              <a:gd name="T2" fmla="*/ 2147483647 w 3360"/>
              <a:gd name="T3" fmla="*/ 2147483647 h 1632"/>
              <a:gd name="T4" fmla="*/ 0 w 3360"/>
              <a:gd name="T5" fmla="*/ 2147483647 h 1632"/>
              <a:gd name="T6" fmla="*/ 0 60000 65536"/>
              <a:gd name="T7" fmla="*/ 0 60000 65536"/>
              <a:gd name="T8" fmla="*/ 0 60000 65536"/>
            </a:gdLst>
            <a:ahLst/>
            <a:cxnLst>
              <a:cxn ang="T6">
                <a:pos x="T0" y="T1"/>
              </a:cxn>
              <a:cxn ang="T7">
                <a:pos x="T2" y="T3"/>
              </a:cxn>
              <a:cxn ang="T8">
                <a:pos x="T4" y="T5"/>
              </a:cxn>
            </a:cxnLst>
            <a:rect l="0" t="0" r="r" b="b"/>
            <a:pathLst>
              <a:path w="3360" h="1632">
                <a:moveTo>
                  <a:pt x="3360" y="0"/>
                </a:moveTo>
                <a:cubicBezTo>
                  <a:pt x="3040" y="392"/>
                  <a:pt x="2720" y="784"/>
                  <a:pt x="2160" y="1056"/>
                </a:cubicBezTo>
                <a:cubicBezTo>
                  <a:pt x="1600" y="1328"/>
                  <a:pt x="800" y="1480"/>
                  <a:pt x="0" y="1632"/>
                </a:cubicBezTo>
              </a:path>
            </a:pathLst>
          </a:custGeom>
          <a:noFill/>
          <a:ln w="25400" cmpd="sng">
            <a:solidFill>
              <a:srgbClr val="A5002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Line 6"/>
          <p:cNvSpPr>
            <a:spLocks noChangeShapeType="1"/>
          </p:cNvSpPr>
          <p:nvPr/>
        </p:nvSpPr>
        <p:spPr bwMode="auto">
          <a:xfrm flipV="1">
            <a:off x="8001000" y="1214438"/>
            <a:ext cx="0" cy="41910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2" name="Line 7"/>
          <p:cNvSpPr>
            <a:spLocks noChangeShapeType="1"/>
          </p:cNvSpPr>
          <p:nvPr/>
        </p:nvSpPr>
        <p:spPr bwMode="auto">
          <a:xfrm>
            <a:off x="3886200" y="3576638"/>
            <a:ext cx="0" cy="1828800"/>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3" name="Text Box 8"/>
          <p:cNvSpPr txBox="1">
            <a:spLocks noChangeArrowheads="1"/>
          </p:cNvSpPr>
          <p:nvPr/>
        </p:nvSpPr>
        <p:spPr bwMode="auto">
          <a:xfrm>
            <a:off x="1295400" y="1443038"/>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r>
              <a:rPr lang="en-US" altLang="zh-CN" sz="2400" u="none">
                <a:latin typeface="Times New Roman" panose="02020603050405020304" pitchFamily="18" charset="0"/>
                <a:ea typeface="宋体" panose="02010600030101010101" pitchFamily="2" charset="-122"/>
              </a:rPr>
              <a:t>C</a:t>
            </a:r>
            <a:r>
              <a:rPr lang="en-US" altLang="zh-CN" sz="2400" u="none" baseline="-25000">
                <a:latin typeface="Times New Roman" panose="02020603050405020304" pitchFamily="18" charset="0"/>
                <a:ea typeface="宋体" panose="02010600030101010101" pitchFamily="2" charset="-122"/>
              </a:rPr>
              <a:t>N</a:t>
            </a:r>
          </a:p>
        </p:txBody>
      </p:sp>
      <p:sp>
        <p:nvSpPr>
          <p:cNvPr id="31754" name="Text Box 9"/>
          <p:cNvSpPr txBox="1">
            <a:spLocks noChangeArrowheads="1"/>
          </p:cNvSpPr>
          <p:nvPr/>
        </p:nvSpPr>
        <p:spPr bwMode="auto">
          <a:xfrm>
            <a:off x="6705600" y="1519238"/>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r>
              <a:rPr lang="en-US" altLang="zh-CN" sz="2400" u="none">
                <a:latin typeface="Times New Roman" panose="02020603050405020304" pitchFamily="18" charset="0"/>
                <a:ea typeface="宋体" panose="02010600030101010101" pitchFamily="2" charset="-122"/>
              </a:rPr>
              <a:t>C</a:t>
            </a:r>
            <a:r>
              <a:rPr lang="en-US" altLang="zh-CN" sz="2400" u="none" baseline="-25000">
                <a:latin typeface="Times New Roman" panose="02020603050405020304" pitchFamily="18" charset="0"/>
                <a:ea typeface="宋体" panose="02010600030101010101" pitchFamily="2" charset="-122"/>
              </a:rPr>
              <a:t>A</a:t>
            </a:r>
          </a:p>
        </p:txBody>
      </p:sp>
      <p:sp>
        <p:nvSpPr>
          <p:cNvPr id="31755" name="Freeform 11"/>
          <p:cNvSpPr>
            <a:spLocks/>
          </p:cNvSpPr>
          <p:nvPr/>
        </p:nvSpPr>
        <p:spPr bwMode="auto">
          <a:xfrm>
            <a:off x="1371600" y="1747838"/>
            <a:ext cx="6553200" cy="2743200"/>
          </a:xfrm>
          <a:custGeom>
            <a:avLst/>
            <a:gdLst>
              <a:gd name="T0" fmla="*/ 0 w 3648"/>
              <a:gd name="T1" fmla="*/ 0 h 1632"/>
              <a:gd name="T2" fmla="*/ 2147483647 w 3648"/>
              <a:gd name="T3" fmla="*/ 2147483647 h 1632"/>
              <a:gd name="T4" fmla="*/ 2147483647 w 3648"/>
              <a:gd name="T5" fmla="*/ 2147483647 h 1632"/>
              <a:gd name="T6" fmla="*/ 0 60000 65536"/>
              <a:gd name="T7" fmla="*/ 0 60000 65536"/>
              <a:gd name="T8" fmla="*/ 0 60000 65536"/>
            </a:gdLst>
            <a:ahLst/>
            <a:cxnLst>
              <a:cxn ang="T6">
                <a:pos x="T0" y="T1"/>
              </a:cxn>
              <a:cxn ang="T7">
                <a:pos x="T2" y="T3"/>
              </a:cxn>
              <a:cxn ang="T8">
                <a:pos x="T4" y="T5"/>
              </a:cxn>
            </a:cxnLst>
            <a:rect l="0" t="0" r="r" b="b"/>
            <a:pathLst>
              <a:path w="3648" h="1632">
                <a:moveTo>
                  <a:pt x="0" y="0"/>
                </a:moveTo>
                <a:cubicBezTo>
                  <a:pt x="224" y="344"/>
                  <a:pt x="448" y="688"/>
                  <a:pt x="1056" y="960"/>
                </a:cubicBezTo>
                <a:cubicBezTo>
                  <a:pt x="1664" y="1232"/>
                  <a:pt x="2656" y="1432"/>
                  <a:pt x="3648" y="1632"/>
                </a:cubicBezTo>
              </a:path>
            </a:pathLst>
          </a:custGeom>
          <a:noFill/>
          <a:ln w="25400" cmpd="sng">
            <a:solidFill>
              <a:srgbClr val="A5002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6" name="Freeform 12"/>
          <p:cNvSpPr>
            <a:spLocks/>
          </p:cNvSpPr>
          <p:nvPr/>
        </p:nvSpPr>
        <p:spPr bwMode="auto">
          <a:xfrm>
            <a:off x="1828800" y="1700213"/>
            <a:ext cx="5943600" cy="2895600"/>
          </a:xfrm>
          <a:custGeom>
            <a:avLst/>
            <a:gdLst>
              <a:gd name="T0" fmla="*/ 2147483647 w 3360"/>
              <a:gd name="T1" fmla="*/ 0 h 1632"/>
              <a:gd name="T2" fmla="*/ 2147483647 w 3360"/>
              <a:gd name="T3" fmla="*/ 2147483647 h 1632"/>
              <a:gd name="T4" fmla="*/ 0 w 3360"/>
              <a:gd name="T5" fmla="*/ 2147483647 h 1632"/>
              <a:gd name="T6" fmla="*/ 0 60000 65536"/>
              <a:gd name="T7" fmla="*/ 0 60000 65536"/>
              <a:gd name="T8" fmla="*/ 0 60000 65536"/>
            </a:gdLst>
            <a:ahLst/>
            <a:cxnLst>
              <a:cxn ang="T6">
                <a:pos x="T0" y="T1"/>
              </a:cxn>
              <a:cxn ang="T7">
                <a:pos x="T2" y="T3"/>
              </a:cxn>
              <a:cxn ang="T8">
                <a:pos x="T4" y="T5"/>
              </a:cxn>
            </a:cxnLst>
            <a:rect l="0" t="0" r="r" b="b"/>
            <a:pathLst>
              <a:path w="3360" h="1632">
                <a:moveTo>
                  <a:pt x="3360" y="0"/>
                </a:moveTo>
                <a:cubicBezTo>
                  <a:pt x="3040" y="392"/>
                  <a:pt x="2720" y="784"/>
                  <a:pt x="2160" y="1056"/>
                </a:cubicBezTo>
                <a:cubicBezTo>
                  <a:pt x="1600" y="1328"/>
                  <a:pt x="800" y="1480"/>
                  <a:pt x="0" y="1632"/>
                </a:cubicBezTo>
              </a:path>
            </a:pathLst>
          </a:custGeom>
          <a:noFill/>
          <a:ln w="25400" cmpd="sng">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7" name="Text Box 10"/>
          <p:cNvSpPr txBox="1">
            <a:spLocks noChangeArrowheads="1"/>
          </p:cNvSpPr>
          <p:nvPr/>
        </p:nvSpPr>
        <p:spPr bwMode="auto">
          <a:xfrm>
            <a:off x="3733800" y="5497513"/>
            <a:ext cx="39687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r>
              <a:rPr lang="en-US" altLang="zh-CN" sz="2400" u="none">
                <a:latin typeface="Times New Roman" panose="02020603050405020304" pitchFamily="18" charset="0"/>
                <a:ea typeface="宋体" panose="02010600030101010101" pitchFamily="2" charset="-122"/>
              </a:rPr>
              <a:t>Q</a:t>
            </a:r>
          </a:p>
        </p:txBody>
      </p:sp>
      <p:sp>
        <p:nvSpPr>
          <p:cNvPr id="31758" name="Text Box 10"/>
          <p:cNvSpPr txBox="1">
            <a:spLocks noChangeArrowheads="1"/>
          </p:cNvSpPr>
          <p:nvPr/>
        </p:nvSpPr>
        <p:spPr bwMode="auto">
          <a:xfrm>
            <a:off x="188913" y="6175375"/>
            <a:ext cx="876617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r>
              <a:rPr lang="en-US" altLang="zh-CN" sz="2400" u="none">
                <a:latin typeface="Times New Roman" panose="02020603050405020304" pitchFamily="18" charset="0"/>
                <a:ea typeface="宋体" panose="02010600030101010101" pitchFamily="2" charset="-122"/>
              </a:rPr>
              <a:t>Ag and non ag co benefits and share depends on relative size</a:t>
            </a:r>
          </a:p>
        </p:txBody>
      </p:sp>
      <p:cxnSp>
        <p:nvCxnSpPr>
          <p:cNvPr id="3" name="Straight Connector 2"/>
          <p:cNvCxnSpPr/>
          <p:nvPr/>
        </p:nvCxnSpPr>
        <p:spPr bwMode="auto">
          <a:xfrm>
            <a:off x="5124450" y="3116263"/>
            <a:ext cx="0" cy="698500"/>
          </a:xfrm>
          <a:prstGeom prst="line">
            <a:avLst/>
          </a:prstGeom>
          <a:solidFill>
            <a:schemeClr val="accent1"/>
          </a:solidFill>
          <a:ln w="38100" cap="flat" cmpd="sng" algn="ctr">
            <a:solidFill>
              <a:schemeClr val="tx2">
                <a:lumMod val="60000"/>
                <a:lumOff val="40000"/>
              </a:schemeClr>
            </a:solidFill>
            <a:prstDash val="solid"/>
            <a:round/>
            <a:headEnd type="arrow" w="lg" len="lg"/>
            <a:tailEnd type="arrow"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760" name="Text Box 10"/>
          <p:cNvSpPr txBox="1">
            <a:spLocks noChangeArrowheads="1"/>
          </p:cNvSpPr>
          <p:nvPr/>
        </p:nvSpPr>
        <p:spPr bwMode="auto">
          <a:xfrm>
            <a:off x="5100638" y="3095625"/>
            <a:ext cx="2309812"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r>
              <a:rPr lang="en-US" altLang="zh-CN" sz="2400" u="none">
                <a:solidFill>
                  <a:schemeClr val="accent2"/>
                </a:solidFill>
                <a:latin typeface="Times New Roman" panose="02020603050405020304" pitchFamily="18" charset="0"/>
                <a:ea typeface="宋体" panose="02010600030101010101" pitchFamily="2" charset="-122"/>
              </a:rPr>
              <a:t>Ag cobenefits</a:t>
            </a:r>
          </a:p>
        </p:txBody>
      </p:sp>
      <p:sp>
        <p:nvSpPr>
          <p:cNvPr id="31761" name="Line 7"/>
          <p:cNvSpPr>
            <a:spLocks noChangeShapeType="1"/>
          </p:cNvSpPr>
          <p:nvPr/>
        </p:nvSpPr>
        <p:spPr bwMode="auto">
          <a:xfrm>
            <a:off x="4937125" y="3883025"/>
            <a:ext cx="0" cy="1522413"/>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2" name="Text Box 10"/>
          <p:cNvSpPr txBox="1">
            <a:spLocks noChangeArrowheads="1"/>
          </p:cNvSpPr>
          <p:nvPr/>
        </p:nvSpPr>
        <p:spPr bwMode="auto">
          <a:xfrm>
            <a:off x="4721225" y="5491163"/>
            <a:ext cx="544513"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r>
              <a:rPr lang="en-US" altLang="zh-CN" sz="2400" u="none">
                <a:latin typeface="Times New Roman" panose="02020603050405020304" pitchFamily="18" charset="0"/>
                <a:ea typeface="宋体" panose="02010600030101010101" pitchFamily="2" charset="-122"/>
              </a:rPr>
              <a:t>Q’</a:t>
            </a:r>
          </a:p>
        </p:txBody>
      </p:sp>
      <p:sp>
        <p:nvSpPr>
          <p:cNvPr id="31763" name="Text Box 10"/>
          <p:cNvSpPr txBox="1">
            <a:spLocks noChangeArrowheads="1"/>
          </p:cNvSpPr>
          <p:nvPr/>
        </p:nvSpPr>
        <p:spPr bwMode="auto">
          <a:xfrm>
            <a:off x="7504113" y="5491163"/>
            <a:ext cx="1182687"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r>
              <a:rPr lang="en-US" altLang="zh-CN" sz="2400" u="none">
                <a:latin typeface="Times New Roman" panose="02020603050405020304" pitchFamily="18" charset="0"/>
                <a:ea typeface="宋体" panose="02010600030101010101" pitchFamily="2" charset="-122"/>
              </a:rPr>
              <a:t>All ag</a:t>
            </a:r>
          </a:p>
        </p:txBody>
      </p:sp>
      <p:sp>
        <p:nvSpPr>
          <p:cNvPr id="31764" name="Text Box 10"/>
          <p:cNvSpPr txBox="1">
            <a:spLocks noChangeArrowheads="1"/>
          </p:cNvSpPr>
          <p:nvPr/>
        </p:nvSpPr>
        <p:spPr bwMode="auto">
          <a:xfrm>
            <a:off x="184150" y="5470525"/>
            <a:ext cx="1624013"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r>
              <a:rPr lang="en-US" altLang="zh-CN" sz="2400" u="none">
                <a:latin typeface="Times New Roman" panose="02020603050405020304" pitchFamily="18" charset="0"/>
                <a:ea typeface="宋体" panose="02010600030101010101" pitchFamily="2" charset="-122"/>
              </a:rPr>
              <a:t>All Non-ag</a:t>
            </a:r>
          </a:p>
        </p:txBody>
      </p:sp>
      <p:sp>
        <p:nvSpPr>
          <p:cNvPr id="31765" name="Freeform 13"/>
          <p:cNvSpPr>
            <a:spLocks/>
          </p:cNvSpPr>
          <p:nvPr/>
        </p:nvSpPr>
        <p:spPr bwMode="auto">
          <a:xfrm>
            <a:off x="1074738" y="2690813"/>
            <a:ext cx="6477000" cy="2667000"/>
          </a:xfrm>
          <a:custGeom>
            <a:avLst/>
            <a:gdLst>
              <a:gd name="T0" fmla="*/ 0 w 3648"/>
              <a:gd name="T1" fmla="*/ 0 h 1632"/>
              <a:gd name="T2" fmla="*/ 2147483647 w 3648"/>
              <a:gd name="T3" fmla="*/ 2147483647 h 1632"/>
              <a:gd name="T4" fmla="*/ 2147483647 w 3648"/>
              <a:gd name="T5" fmla="*/ 2147483647 h 1632"/>
              <a:gd name="T6" fmla="*/ 0 60000 65536"/>
              <a:gd name="T7" fmla="*/ 0 60000 65536"/>
              <a:gd name="T8" fmla="*/ 0 60000 65536"/>
            </a:gdLst>
            <a:ahLst/>
            <a:cxnLst>
              <a:cxn ang="T6">
                <a:pos x="T0" y="T1"/>
              </a:cxn>
              <a:cxn ang="T7">
                <a:pos x="T2" y="T3"/>
              </a:cxn>
              <a:cxn ang="T8">
                <a:pos x="T4" y="T5"/>
              </a:cxn>
            </a:cxnLst>
            <a:rect l="0" t="0" r="r" b="b"/>
            <a:pathLst>
              <a:path w="3648" h="1632">
                <a:moveTo>
                  <a:pt x="0" y="0"/>
                </a:moveTo>
                <a:cubicBezTo>
                  <a:pt x="224" y="344"/>
                  <a:pt x="448" y="688"/>
                  <a:pt x="1056" y="960"/>
                </a:cubicBezTo>
                <a:cubicBezTo>
                  <a:pt x="1664" y="1232"/>
                  <a:pt x="2656" y="1432"/>
                  <a:pt x="3648" y="1632"/>
                </a:cubicBezTo>
              </a:path>
            </a:pathLst>
          </a:custGeom>
          <a:noFill/>
          <a:ln w="19050" cmpd="sng">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31766" name="Straight Connector 27"/>
          <p:cNvCxnSpPr>
            <a:cxnSpLocks noChangeShapeType="1"/>
          </p:cNvCxnSpPr>
          <p:nvPr/>
        </p:nvCxnSpPr>
        <p:spPr bwMode="auto">
          <a:xfrm>
            <a:off x="2122488" y="2690813"/>
            <a:ext cx="0" cy="1150937"/>
          </a:xfrm>
          <a:prstGeom prst="line">
            <a:avLst/>
          </a:prstGeom>
          <a:noFill/>
          <a:ln w="38100" algn="ctr">
            <a:solidFill>
              <a:srgbClr val="FF3399"/>
            </a:solidFill>
            <a:round/>
            <a:headEnd type="arrow" w="lg" len="lg"/>
            <a:tailEnd type="arrow"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767" name="Text Box 10"/>
          <p:cNvSpPr txBox="1">
            <a:spLocks noChangeArrowheads="1"/>
          </p:cNvSpPr>
          <p:nvPr/>
        </p:nvSpPr>
        <p:spPr bwMode="auto">
          <a:xfrm>
            <a:off x="2130425" y="2947988"/>
            <a:ext cx="2670175"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r>
              <a:rPr lang="en-US" altLang="zh-CN" sz="2400" u="none">
                <a:solidFill>
                  <a:srgbClr val="FF3399"/>
                </a:solidFill>
                <a:latin typeface="Times New Roman" panose="02020603050405020304" pitchFamily="18" charset="0"/>
                <a:ea typeface="宋体" panose="02010600030101010101" pitchFamily="2" charset="-122"/>
              </a:rPr>
              <a:t>Non Ag cobenefits</a:t>
            </a:r>
          </a:p>
        </p:txBody>
      </p:sp>
      <p:sp>
        <p:nvSpPr>
          <p:cNvPr id="31768" name="Line 7"/>
          <p:cNvSpPr>
            <a:spLocks noChangeShapeType="1"/>
          </p:cNvSpPr>
          <p:nvPr/>
        </p:nvSpPr>
        <p:spPr bwMode="auto">
          <a:xfrm>
            <a:off x="3135313" y="4333875"/>
            <a:ext cx="0" cy="1071563"/>
          </a:xfrm>
          <a:prstGeom prst="line">
            <a:avLst/>
          </a:prstGeom>
          <a:noFill/>
          <a:ln w="254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69" name="Text Box 10"/>
          <p:cNvSpPr txBox="1">
            <a:spLocks noChangeArrowheads="1"/>
          </p:cNvSpPr>
          <p:nvPr/>
        </p:nvSpPr>
        <p:spPr bwMode="auto">
          <a:xfrm>
            <a:off x="2887663" y="5470525"/>
            <a:ext cx="846137"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r>
              <a:rPr lang="en-US" altLang="zh-CN" sz="2400" u="none">
                <a:latin typeface="Times New Roman" panose="02020603050405020304" pitchFamily="18" charset="0"/>
                <a:ea typeface="宋体" panose="02010600030101010101" pitchFamily="2" charset="-122"/>
              </a:rPr>
              <a:t>Q’’</a:t>
            </a:r>
          </a:p>
        </p:txBody>
      </p:sp>
      <p:sp>
        <p:nvSpPr>
          <p:cNvPr id="31770" name="Text Box 8"/>
          <p:cNvSpPr txBox="1">
            <a:spLocks noChangeArrowheads="1"/>
          </p:cNvSpPr>
          <p:nvPr/>
        </p:nvSpPr>
        <p:spPr bwMode="auto">
          <a:xfrm>
            <a:off x="1211263" y="263525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r>
              <a:rPr lang="en-US" altLang="zh-CN" sz="2400" u="none">
                <a:latin typeface="Times New Roman" panose="02020603050405020304" pitchFamily="18" charset="0"/>
                <a:ea typeface="宋体" panose="02010600030101010101" pitchFamily="2" charset="-122"/>
              </a:rPr>
              <a:t>C’</a:t>
            </a:r>
            <a:r>
              <a:rPr lang="en-US" altLang="zh-CN" sz="2400" u="none" baseline="-25000">
                <a:latin typeface="Times New Roman" panose="02020603050405020304" pitchFamily="18" charset="0"/>
                <a:ea typeface="宋体" panose="02010600030101010101" pitchFamily="2" charset="-122"/>
              </a:rPr>
              <a:t>N</a:t>
            </a:r>
          </a:p>
        </p:txBody>
      </p:sp>
      <p:sp>
        <p:nvSpPr>
          <p:cNvPr id="31771" name="Text Box 9"/>
          <p:cNvSpPr txBox="1">
            <a:spLocks noChangeArrowheads="1"/>
          </p:cNvSpPr>
          <p:nvPr/>
        </p:nvSpPr>
        <p:spPr bwMode="auto">
          <a:xfrm>
            <a:off x="7199313" y="2406650"/>
            <a:ext cx="8016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r>
              <a:rPr lang="en-US" altLang="zh-CN" sz="2400" u="none">
                <a:latin typeface="Times New Roman" panose="02020603050405020304" pitchFamily="18" charset="0"/>
                <a:ea typeface="宋体" panose="02010600030101010101" pitchFamily="2" charset="-122"/>
              </a:rPr>
              <a:t>C’</a:t>
            </a:r>
            <a:r>
              <a:rPr lang="en-US" altLang="zh-CN" sz="2400" u="none" baseline="-25000">
                <a:latin typeface="Times New Roman" panose="02020603050405020304" pitchFamily="18" charset="0"/>
                <a:ea typeface="宋体" panose="02010600030101010101" pitchFamily="2" charset="-122"/>
              </a:rPr>
              <a:t>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2"/>
          <p:cNvSpPr>
            <a:spLocks noChangeShapeType="1"/>
          </p:cNvSpPr>
          <p:nvPr/>
        </p:nvSpPr>
        <p:spPr bwMode="auto">
          <a:xfrm>
            <a:off x="422275" y="611188"/>
            <a:ext cx="8274050" cy="0"/>
          </a:xfrm>
          <a:prstGeom prst="line">
            <a:avLst/>
          </a:prstGeom>
          <a:noFill/>
          <a:ln w="381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3" name="Rectangle 4"/>
          <p:cNvSpPr>
            <a:spLocks noChangeArrowheads="1"/>
          </p:cNvSpPr>
          <p:nvPr/>
        </p:nvSpPr>
        <p:spPr bwMode="auto">
          <a:xfrm>
            <a:off x="333375" y="742950"/>
            <a:ext cx="8550275" cy="579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57200" indent="-396875" defTabSz="735013" eaLnBrk="0" hangingPunct="0">
              <a:tabLst>
                <a:tab pos="735013" algn="l"/>
              </a:tabLst>
              <a:defRPr b="1" u="sng">
                <a:solidFill>
                  <a:schemeClr val="tx1"/>
                </a:solidFill>
                <a:latin typeface="Arial" panose="020B0604020202020204" pitchFamily="34" charset="0"/>
              </a:defRPr>
            </a:lvl1pPr>
            <a:lvl2pPr marL="742950" indent="-285750" defTabSz="735013" eaLnBrk="0" hangingPunct="0">
              <a:tabLst>
                <a:tab pos="735013" algn="l"/>
              </a:tabLst>
              <a:defRPr b="1" u="sng">
                <a:solidFill>
                  <a:schemeClr val="tx1"/>
                </a:solidFill>
                <a:latin typeface="Arial" panose="020B0604020202020204" pitchFamily="34" charset="0"/>
              </a:defRPr>
            </a:lvl2pPr>
            <a:lvl3pPr marL="1143000" indent="-228600" defTabSz="735013" eaLnBrk="0" hangingPunct="0">
              <a:tabLst>
                <a:tab pos="735013" algn="l"/>
              </a:tabLst>
              <a:defRPr b="1" u="sng">
                <a:solidFill>
                  <a:schemeClr val="tx1"/>
                </a:solidFill>
                <a:latin typeface="Arial" panose="020B0604020202020204" pitchFamily="34" charset="0"/>
              </a:defRPr>
            </a:lvl3pPr>
            <a:lvl4pPr marL="1600200" indent="-228600" defTabSz="735013" eaLnBrk="0" hangingPunct="0">
              <a:tabLst>
                <a:tab pos="735013" algn="l"/>
              </a:tabLst>
              <a:defRPr b="1" u="sng">
                <a:solidFill>
                  <a:schemeClr val="tx1"/>
                </a:solidFill>
                <a:latin typeface="Arial" panose="020B0604020202020204" pitchFamily="34" charset="0"/>
              </a:defRPr>
            </a:lvl4pPr>
            <a:lvl5pPr marL="2057400" indent="-228600" defTabSz="735013" eaLnBrk="0" hangingPunct="0">
              <a:tabLst>
                <a:tab pos="735013" algn="l"/>
              </a:tabLst>
              <a:defRPr b="1" u="sng">
                <a:solidFill>
                  <a:schemeClr val="tx1"/>
                </a:solidFill>
                <a:latin typeface="Arial" panose="020B0604020202020204" pitchFamily="34" charset="0"/>
              </a:defRPr>
            </a:lvl5pPr>
            <a:lvl6pPr marL="2514600" indent="-228600" defTabSz="735013" eaLnBrk="0" fontAlgn="base" hangingPunct="0">
              <a:spcBef>
                <a:spcPct val="0"/>
              </a:spcBef>
              <a:spcAft>
                <a:spcPct val="0"/>
              </a:spcAft>
              <a:tabLst>
                <a:tab pos="735013" algn="l"/>
              </a:tabLst>
              <a:defRPr b="1" u="sng">
                <a:solidFill>
                  <a:schemeClr val="tx1"/>
                </a:solidFill>
                <a:latin typeface="Arial" panose="020B0604020202020204" pitchFamily="34" charset="0"/>
              </a:defRPr>
            </a:lvl6pPr>
            <a:lvl7pPr marL="2971800" indent="-228600" defTabSz="735013" eaLnBrk="0" fontAlgn="base" hangingPunct="0">
              <a:spcBef>
                <a:spcPct val="0"/>
              </a:spcBef>
              <a:spcAft>
                <a:spcPct val="0"/>
              </a:spcAft>
              <a:tabLst>
                <a:tab pos="735013" algn="l"/>
              </a:tabLst>
              <a:defRPr b="1" u="sng">
                <a:solidFill>
                  <a:schemeClr val="tx1"/>
                </a:solidFill>
                <a:latin typeface="Arial" panose="020B0604020202020204" pitchFamily="34" charset="0"/>
              </a:defRPr>
            </a:lvl7pPr>
            <a:lvl8pPr marL="3429000" indent="-228600" defTabSz="735013" eaLnBrk="0" fontAlgn="base" hangingPunct="0">
              <a:spcBef>
                <a:spcPct val="0"/>
              </a:spcBef>
              <a:spcAft>
                <a:spcPct val="0"/>
              </a:spcAft>
              <a:tabLst>
                <a:tab pos="735013" algn="l"/>
              </a:tabLst>
              <a:defRPr b="1" u="sng">
                <a:solidFill>
                  <a:schemeClr val="tx1"/>
                </a:solidFill>
                <a:latin typeface="Arial" panose="020B0604020202020204" pitchFamily="34" charset="0"/>
              </a:defRPr>
            </a:lvl8pPr>
            <a:lvl9pPr marL="3886200" indent="-228600" defTabSz="735013" eaLnBrk="0" fontAlgn="base" hangingPunct="0">
              <a:spcBef>
                <a:spcPct val="0"/>
              </a:spcBef>
              <a:spcAft>
                <a:spcPct val="0"/>
              </a:spcAft>
              <a:tabLst>
                <a:tab pos="735013" algn="l"/>
              </a:tabLst>
              <a:defRPr b="1" u="sng">
                <a:solidFill>
                  <a:schemeClr val="tx1"/>
                </a:solidFill>
                <a:latin typeface="Arial" panose="020B0604020202020204" pitchFamily="34" charset="0"/>
              </a:defRPr>
            </a:lvl9pPr>
          </a:lstStyle>
          <a:p>
            <a:pPr eaLnBrk="1" hangingPunct="1">
              <a:lnSpc>
                <a:spcPct val="130000"/>
              </a:lnSpc>
              <a:spcBef>
                <a:spcPct val="50000"/>
              </a:spcBef>
              <a:buClr>
                <a:srgbClr val="FF3300"/>
              </a:buClr>
              <a:buSzPct val="85000"/>
              <a:buFont typeface="Wingdings" panose="05000000000000000000" pitchFamily="2" charset="2"/>
              <a:buChar char="q"/>
            </a:pPr>
            <a:r>
              <a:rPr lang="en-US" altLang="en-US" sz="1900" u="none">
                <a:cs typeface="Times New Roman" panose="02020603050405020304" pitchFamily="18" charset="0"/>
              </a:rPr>
              <a:t>CC resulting from an increase in atmospheric concentrations of GHGEs is a public externality.</a:t>
            </a:r>
          </a:p>
          <a:p>
            <a:pPr eaLnBrk="1" hangingPunct="1">
              <a:lnSpc>
                <a:spcPct val="130000"/>
              </a:lnSpc>
              <a:spcBef>
                <a:spcPct val="50000"/>
              </a:spcBef>
              <a:buClr>
                <a:srgbClr val="FF3300"/>
              </a:buClr>
              <a:buSzPct val="85000"/>
              <a:buFont typeface="Wingdings" panose="05000000000000000000" pitchFamily="2" charset="2"/>
              <a:buChar char="q"/>
            </a:pPr>
            <a:r>
              <a:rPr lang="en-US" altLang="en-US" sz="1900" u="none">
                <a:cs typeface="Times New Roman" panose="02020603050405020304" pitchFamily="18" charset="0"/>
              </a:rPr>
              <a:t>“Externality” = Benefits or costs arise from an activity which is created by a person and that person does not take full account of the impacts on the others.</a:t>
            </a:r>
          </a:p>
          <a:p>
            <a:pPr eaLnBrk="1" hangingPunct="1">
              <a:lnSpc>
                <a:spcPct val="130000"/>
              </a:lnSpc>
              <a:spcBef>
                <a:spcPct val="50000"/>
              </a:spcBef>
              <a:buClr>
                <a:srgbClr val="FF3300"/>
              </a:buClr>
              <a:buSzPct val="85000"/>
              <a:buFont typeface="Wingdings" panose="05000000000000000000" pitchFamily="2" charset="2"/>
              <a:buChar char="q"/>
            </a:pPr>
            <a:r>
              <a:rPr lang="en-US" altLang="en-US" sz="1900" u="none">
                <a:cs typeface="Times New Roman" panose="02020603050405020304" pitchFamily="18" charset="0"/>
              </a:rPr>
              <a:t>Externality is a result of a market failure.  A market does not efficiently allocate resources – either too much or too little.</a:t>
            </a:r>
          </a:p>
          <a:p>
            <a:pPr eaLnBrk="1" hangingPunct="1">
              <a:lnSpc>
                <a:spcPct val="130000"/>
              </a:lnSpc>
              <a:spcBef>
                <a:spcPct val="50000"/>
              </a:spcBef>
              <a:buClr>
                <a:srgbClr val="FF3300"/>
              </a:buClr>
              <a:buSzPct val="85000"/>
              <a:buFont typeface="Wingdings" panose="05000000000000000000" pitchFamily="2" charset="2"/>
              <a:buChar char="q"/>
            </a:pPr>
            <a:r>
              <a:rPr lang="en-US" altLang="en-US" sz="1900" u="none">
                <a:cs typeface="Times New Roman" panose="02020603050405020304" pitchFamily="18" charset="0"/>
              </a:rPr>
              <a:t>GHG mitigation policies can also cause externalities.</a:t>
            </a:r>
          </a:p>
          <a:p>
            <a:pPr eaLnBrk="1" hangingPunct="1">
              <a:lnSpc>
                <a:spcPct val="130000"/>
              </a:lnSpc>
              <a:spcBef>
                <a:spcPct val="30000"/>
              </a:spcBef>
              <a:buClr>
                <a:srgbClr val="FF3300"/>
              </a:buClr>
              <a:buSzPct val="85000"/>
              <a:buFont typeface="Wingdings" panose="05000000000000000000" pitchFamily="2" charset="2"/>
              <a:buNone/>
            </a:pPr>
            <a:r>
              <a:rPr lang="en-US" altLang="en-US" sz="1900" u="none">
                <a:cs typeface="Times New Roman" panose="02020603050405020304" pitchFamily="18" charset="0"/>
              </a:rPr>
              <a:t>	Example of externalities related to CC policies</a:t>
            </a:r>
          </a:p>
          <a:p>
            <a:pPr eaLnBrk="1" hangingPunct="1">
              <a:lnSpc>
                <a:spcPct val="130000"/>
              </a:lnSpc>
              <a:spcBef>
                <a:spcPct val="30000"/>
              </a:spcBef>
              <a:buClr>
                <a:srgbClr val="FF3300"/>
              </a:buClr>
              <a:buSzPct val="85000"/>
              <a:buFont typeface="Wingdings" panose="05000000000000000000" pitchFamily="2" charset="2"/>
              <a:buNone/>
            </a:pPr>
            <a:r>
              <a:rPr lang="en-US" altLang="en-US" sz="1900" u="none">
                <a:cs typeface="Times New Roman" panose="02020603050405020304" pitchFamily="18" charset="0"/>
              </a:rPr>
              <a:t>	e.g. a tax on carbon in the energy sector</a:t>
            </a:r>
          </a:p>
          <a:p>
            <a:pPr eaLnBrk="1" hangingPunct="1">
              <a:lnSpc>
                <a:spcPct val="130000"/>
              </a:lnSpc>
              <a:spcBef>
                <a:spcPct val="30000"/>
              </a:spcBef>
              <a:buClr>
                <a:srgbClr val="FF3300"/>
              </a:buClr>
              <a:buSzPct val="85000"/>
              <a:buFont typeface="Wingdings" panose="05000000000000000000" pitchFamily="2" charset="2"/>
              <a:buNone/>
            </a:pPr>
            <a:r>
              <a:rPr lang="en-US" altLang="en-US" sz="1900" u="none">
                <a:solidFill>
                  <a:srgbClr val="3333CC"/>
                </a:solidFill>
                <a:cs typeface="Times New Roman" panose="02020603050405020304" pitchFamily="18" charset="0"/>
              </a:rPr>
              <a:t>	Positive					Negative</a:t>
            </a:r>
          </a:p>
          <a:p>
            <a:pPr eaLnBrk="1" hangingPunct="1">
              <a:spcBef>
                <a:spcPct val="30000"/>
              </a:spcBef>
              <a:buClr>
                <a:srgbClr val="FF3300"/>
              </a:buClr>
              <a:buSzPct val="85000"/>
              <a:buFont typeface="Wingdings" panose="05000000000000000000" pitchFamily="2" charset="2"/>
              <a:buNone/>
            </a:pPr>
            <a:r>
              <a:rPr lang="en-US" altLang="en-US" sz="1900" u="none">
                <a:cs typeface="Times New Roman" panose="02020603050405020304" pitchFamily="18" charset="0"/>
              </a:rPr>
              <a:t>	Human health improvement		High energy prices</a:t>
            </a:r>
          </a:p>
          <a:p>
            <a:pPr eaLnBrk="1" hangingPunct="1">
              <a:spcBef>
                <a:spcPct val="30000"/>
              </a:spcBef>
              <a:buClr>
                <a:srgbClr val="FF3300"/>
              </a:buClr>
              <a:buSzPct val="85000"/>
              <a:buFont typeface="Wingdings" panose="05000000000000000000" pitchFamily="2" charset="2"/>
              <a:buNone/>
            </a:pPr>
            <a:r>
              <a:rPr lang="en-US" altLang="en-US" sz="1900" u="none">
                <a:cs typeface="Times New Roman" panose="02020603050405020304" pitchFamily="18" charset="0"/>
              </a:rPr>
              <a:t>	Endangered species, etc.		Unemployment, etc.</a:t>
            </a:r>
          </a:p>
        </p:txBody>
      </p:sp>
      <p:sp>
        <p:nvSpPr>
          <p:cNvPr id="590867" name="Text Box 19"/>
          <p:cNvSpPr txBox="1">
            <a:spLocks noChangeArrowheads="1"/>
          </p:cNvSpPr>
          <p:nvPr/>
        </p:nvSpPr>
        <p:spPr bwMode="auto">
          <a:xfrm>
            <a:off x="379413" y="247650"/>
            <a:ext cx="7543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000" u="none">
                <a:solidFill>
                  <a:srgbClr val="FF0000"/>
                </a:solidFill>
                <a:effectLst>
                  <a:outerShdw blurRad="38100" dist="38100" dir="2700000" algn="tl">
                    <a:srgbClr val="C0C0C0"/>
                  </a:outerShdw>
                </a:effectLst>
                <a:latin typeface="Arial" charset="0"/>
              </a:rPr>
              <a:t>CO-Effects of CC and GHG Mitigation: Economic Perspective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2"/>
          </p:nvPr>
        </p:nvSpPr>
        <p:spPr>
          <a:noFill/>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fld id="{190D4420-37CD-42D0-8A36-C136CF1BCEB1}" type="slidenum">
              <a:rPr lang="en-US" altLang="zh-CN" b="0" u="none">
                <a:ea typeface="宋体" panose="02010600030101010101" pitchFamily="2" charset="-122"/>
              </a:rPr>
              <a:pPr eaLnBrk="1" hangingPunct="1"/>
              <a:t>30</a:t>
            </a:fld>
            <a:endParaRPr lang="en-US" altLang="zh-CN" b="0" u="none">
              <a:ea typeface="宋体" panose="02010600030101010101" pitchFamily="2" charset="-122"/>
            </a:endParaRPr>
          </a:p>
        </p:txBody>
      </p:sp>
      <p:sp>
        <p:nvSpPr>
          <p:cNvPr id="163842" name="Text Box 2"/>
          <p:cNvSpPr txBox="1">
            <a:spLocks noChangeArrowheads="1"/>
          </p:cNvSpPr>
          <p:nvPr/>
        </p:nvSpPr>
        <p:spPr bwMode="auto">
          <a:xfrm>
            <a:off x="468313" y="404813"/>
            <a:ext cx="6461125"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zh-CN" sz="2200" u="none">
                <a:solidFill>
                  <a:srgbClr val="FF0000"/>
                </a:solidFill>
                <a:effectLst>
                  <a:outerShdw blurRad="38100" dist="38100" dir="2700000" algn="tl">
                    <a:srgbClr val="C0C0C0"/>
                  </a:outerShdw>
                </a:effectLst>
                <a:latin typeface="Arial" charset="0"/>
              </a:rPr>
              <a:t>Case Studies of Co-Effects: </a:t>
            </a:r>
            <a:r>
              <a:rPr lang="en-US" altLang="zh-CN" u="none">
                <a:effectLst>
                  <a:outerShdw blurRad="38100" dist="38100" dir="2700000" algn="tl">
                    <a:srgbClr val="C0C0C0"/>
                  </a:outerShdw>
                </a:effectLst>
                <a:latin typeface="Arial" charset="0"/>
              </a:rPr>
              <a:t>Environmental benefits</a:t>
            </a:r>
          </a:p>
        </p:txBody>
      </p:sp>
      <p:sp>
        <p:nvSpPr>
          <p:cNvPr id="163844" name="Text Box 4"/>
          <p:cNvSpPr txBox="1">
            <a:spLocks noChangeArrowheads="1"/>
          </p:cNvSpPr>
          <p:nvPr/>
        </p:nvSpPr>
        <p:spPr bwMode="auto">
          <a:xfrm>
            <a:off x="250825" y="1125538"/>
            <a:ext cx="1341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zh-CN" sz="2000" u="none">
                <a:solidFill>
                  <a:srgbClr val="3333CC"/>
                </a:solidFill>
                <a:effectLst>
                  <a:outerShdw blurRad="38100" dist="38100" dir="2700000" algn="tl">
                    <a:srgbClr val="C0C0C0"/>
                  </a:outerShdw>
                </a:effectLst>
                <a:latin typeface="Arial" charset="0"/>
              </a:rPr>
              <a:t>Remarks:</a:t>
            </a:r>
          </a:p>
        </p:txBody>
      </p:sp>
      <p:sp>
        <p:nvSpPr>
          <p:cNvPr id="32773" name="Rectangle 5"/>
          <p:cNvSpPr>
            <a:spLocks noChangeArrowheads="1"/>
          </p:cNvSpPr>
          <p:nvPr/>
        </p:nvSpPr>
        <p:spPr bwMode="auto">
          <a:xfrm>
            <a:off x="250825" y="1773238"/>
            <a:ext cx="8594725" cy="3802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tabLst>
                <a:tab pos="504825" algn="l"/>
                <a:tab pos="1477963" algn="l"/>
                <a:tab pos="1711325" algn="l"/>
                <a:tab pos="4800600" algn="l"/>
                <a:tab pos="5033963" algn="l"/>
                <a:tab pos="5656263" algn="l"/>
                <a:tab pos="7153275" algn="l"/>
              </a:tabLst>
              <a:defRPr b="1" u="sng">
                <a:solidFill>
                  <a:schemeClr val="tx1"/>
                </a:solidFill>
                <a:latin typeface="Arial" panose="020B0604020202020204" pitchFamily="34" charset="0"/>
              </a:defRPr>
            </a:lvl1pPr>
            <a:lvl2pPr marL="742950" indent="-285750" eaLnBrk="0" hangingPunct="0">
              <a:tabLst>
                <a:tab pos="504825" algn="l"/>
                <a:tab pos="1477963" algn="l"/>
                <a:tab pos="1711325" algn="l"/>
                <a:tab pos="4800600" algn="l"/>
                <a:tab pos="5033963" algn="l"/>
                <a:tab pos="5656263" algn="l"/>
                <a:tab pos="7153275" algn="l"/>
              </a:tabLst>
              <a:defRPr b="1" u="sng">
                <a:solidFill>
                  <a:schemeClr val="tx1"/>
                </a:solidFill>
                <a:latin typeface="Arial" panose="020B0604020202020204" pitchFamily="34" charset="0"/>
              </a:defRPr>
            </a:lvl2pPr>
            <a:lvl3pPr marL="1143000" indent="-228600" eaLnBrk="0" hangingPunct="0">
              <a:tabLst>
                <a:tab pos="504825" algn="l"/>
                <a:tab pos="1477963" algn="l"/>
                <a:tab pos="1711325" algn="l"/>
                <a:tab pos="4800600" algn="l"/>
                <a:tab pos="5033963" algn="l"/>
                <a:tab pos="5656263" algn="l"/>
                <a:tab pos="7153275" algn="l"/>
              </a:tabLst>
              <a:defRPr b="1" u="sng">
                <a:solidFill>
                  <a:schemeClr val="tx1"/>
                </a:solidFill>
                <a:latin typeface="Arial" panose="020B0604020202020204" pitchFamily="34" charset="0"/>
              </a:defRPr>
            </a:lvl3pPr>
            <a:lvl4pPr marL="1600200" indent="-228600" eaLnBrk="0" hangingPunct="0">
              <a:tabLst>
                <a:tab pos="504825" algn="l"/>
                <a:tab pos="1477963" algn="l"/>
                <a:tab pos="1711325" algn="l"/>
                <a:tab pos="4800600" algn="l"/>
                <a:tab pos="5033963" algn="l"/>
                <a:tab pos="5656263" algn="l"/>
                <a:tab pos="7153275" algn="l"/>
              </a:tabLst>
              <a:defRPr b="1" u="sng">
                <a:solidFill>
                  <a:schemeClr val="tx1"/>
                </a:solidFill>
                <a:latin typeface="Arial" panose="020B0604020202020204" pitchFamily="34" charset="0"/>
              </a:defRPr>
            </a:lvl4pPr>
            <a:lvl5pPr marL="2057400" indent="-228600" eaLnBrk="0" hangingPunct="0">
              <a:tabLst>
                <a:tab pos="504825" algn="l"/>
                <a:tab pos="1477963" algn="l"/>
                <a:tab pos="1711325" algn="l"/>
                <a:tab pos="4800600" algn="l"/>
                <a:tab pos="5033963" algn="l"/>
                <a:tab pos="5656263" algn="l"/>
                <a:tab pos="7153275" algn="l"/>
              </a:tabLst>
              <a:defRPr b="1" u="sng">
                <a:solidFill>
                  <a:schemeClr val="tx1"/>
                </a:solidFill>
                <a:latin typeface="Arial" panose="020B0604020202020204" pitchFamily="34" charset="0"/>
              </a:defRPr>
            </a:lvl5pPr>
            <a:lvl6pPr marL="2514600" indent="-228600" eaLnBrk="0" fontAlgn="base" hangingPunct="0">
              <a:spcBef>
                <a:spcPct val="0"/>
              </a:spcBef>
              <a:spcAft>
                <a:spcPct val="0"/>
              </a:spcAft>
              <a:tabLst>
                <a:tab pos="504825" algn="l"/>
                <a:tab pos="1477963" algn="l"/>
                <a:tab pos="1711325" algn="l"/>
                <a:tab pos="4800600" algn="l"/>
                <a:tab pos="5033963" algn="l"/>
                <a:tab pos="5656263" algn="l"/>
                <a:tab pos="7153275" algn="l"/>
              </a:tabLst>
              <a:defRPr b="1" u="sng">
                <a:solidFill>
                  <a:schemeClr val="tx1"/>
                </a:solidFill>
                <a:latin typeface="Arial" panose="020B0604020202020204" pitchFamily="34" charset="0"/>
              </a:defRPr>
            </a:lvl6pPr>
            <a:lvl7pPr marL="2971800" indent="-228600" eaLnBrk="0" fontAlgn="base" hangingPunct="0">
              <a:spcBef>
                <a:spcPct val="0"/>
              </a:spcBef>
              <a:spcAft>
                <a:spcPct val="0"/>
              </a:spcAft>
              <a:tabLst>
                <a:tab pos="504825" algn="l"/>
                <a:tab pos="1477963" algn="l"/>
                <a:tab pos="1711325" algn="l"/>
                <a:tab pos="4800600" algn="l"/>
                <a:tab pos="5033963" algn="l"/>
                <a:tab pos="5656263" algn="l"/>
                <a:tab pos="7153275" algn="l"/>
              </a:tabLst>
              <a:defRPr b="1" u="sng">
                <a:solidFill>
                  <a:schemeClr val="tx1"/>
                </a:solidFill>
                <a:latin typeface="Arial" panose="020B0604020202020204" pitchFamily="34" charset="0"/>
              </a:defRPr>
            </a:lvl7pPr>
            <a:lvl8pPr marL="3429000" indent="-228600" eaLnBrk="0" fontAlgn="base" hangingPunct="0">
              <a:spcBef>
                <a:spcPct val="0"/>
              </a:spcBef>
              <a:spcAft>
                <a:spcPct val="0"/>
              </a:spcAft>
              <a:tabLst>
                <a:tab pos="504825" algn="l"/>
                <a:tab pos="1477963" algn="l"/>
                <a:tab pos="1711325" algn="l"/>
                <a:tab pos="4800600" algn="l"/>
                <a:tab pos="5033963" algn="l"/>
                <a:tab pos="5656263" algn="l"/>
                <a:tab pos="7153275" algn="l"/>
              </a:tabLst>
              <a:defRPr b="1" u="sng">
                <a:solidFill>
                  <a:schemeClr val="tx1"/>
                </a:solidFill>
                <a:latin typeface="Arial" panose="020B0604020202020204" pitchFamily="34" charset="0"/>
              </a:defRPr>
            </a:lvl8pPr>
            <a:lvl9pPr marL="3886200" indent="-228600" eaLnBrk="0" fontAlgn="base" hangingPunct="0">
              <a:spcBef>
                <a:spcPct val="0"/>
              </a:spcBef>
              <a:spcAft>
                <a:spcPct val="0"/>
              </a:spcAft>
              <a:tabLst>
                <a:tab pos="504825" algn="l"/>
                <a:tab pos="1477963" algn="l"/>
                <a:tab pos="1711325" algn="l"/>
                <a:tab pos="4800600" algn="l"/>
                <a:tab pos="5033963" algn="l"/>
                <a:tab pos="5656263" algn="l"/>
                <a:tab pos="7153275" algn="l"/>
              </a:tabLst>
              <a:defRPr b="1" u="sng">
                <a:solidFill>
                  <a:schemeClr val="tx1"/>
                </a:solidFill>
                <a:latin typeface="Arial" panose="020B0604020202020204" pitchFamily="34" charset="0"/>
              </a:defRPr>
            </a:lvl9pPr>
          </a:lstStyle>
          <a:p>
            <a:pPr eaLnBrk="1" hangingPunct="1">
              <a:lnSpc>
                <a:spcPct val="130000"/>
              </a:lnSpc>
              <a:buClr>
                <a:srgbClr val="FF0000"/>
              </a:buClr>
              <a:buSzPct val="85000"/>
              <a:buFont typeface="Wingdings" panose="05000000000000000000" pitchFamily="2" charset="2"/>
              <a:buNone/>
            </a:pPr>
            <a:r>
              <a:rPr lang="en-US" altLang="zh-CN" u="none">
                <a:ea typeface="宋体" panose="02010600030101010101" pitchFamily="2" charset="-122"/>
              </a:rPr>
              <a:t>(1).	Co-Benefits appear to be substantial.</a:t>
            </a:r>
          </a:p>
          <a:p>
            <a:pPr eaLnBrk="1" hangingPunct="1">
              <a:lnSpc>
                <a:spcPct val="130000"/>
              </a:lnSpc>
              <a:spcBef>
                <a:spcPct val="50000"/>
              </a:spcBef>
              <a:buClr>
                <a:srgbClr val="FF0000"/>
              </a:buClr>
              <a:buSzPct val="85000"/>
              <a:buFont typeface="Wingdings" panose="05000000000000000000" pitchFamily="2" charset="2"/>
              <a:buNone/>
            </a:pPr>
            <a:r>
              <a:rPr lang="en-US" altLang="zh-CN" u="none">
                <a:ea typeface="宋体" panose="02010600030101010101" pitchFamily="2" charset="-122"/>
              </a:rPr>
              <a:t>	Soil erosion + Wildlife habitat (Use Value)	+Non-Use Value  </a:t>
            </a:r>
            <a:r>
              <a:rPr lang="en-US" altLang="zh-CN" u="none">
                <a:ea typeface="宋体" panose="02010600030101010101" pitchFamily="2" charset="-122"/>
                <a:sym typeface="Wingdings" panose="05000000000000000000" pitchFamily="2" charset="2"/>
              </a:rPr>
              <a:t> </a:t>
            </a:r>
            <a:r>
              <a:rPr lang="en-US" altLang="zh-CN" u="none">
                <a:solidFill>
                  <a:srgbClr val="3333CC"/>
                </a:solidFill>
                <a:ea typeface="宋体" panose="02010600030101010101" pitchFamily="2" charset="-122"/>
                <a:sym typeface="Wingdings" panose="05000000000000000000" pitchFamily="2" charset="2"/>
              </a:rPr>
              <a:t>Cseq Cost</a:t>
            </a:r>
            <a:r>
              <a:rPr lang="en-US" altLang="zh-CN" u="none">
                <a:ea typeface="宋体" panose="02010600030101010101" pitchFamily="2" charset="-122"/>
              </a:rPr>
              <a:t>       	   $42 M         +            $30 M	    +       $31 M      	</a:t>
            </a:r>
            <a:r>
              <a:rPr lang="en-US" altLang="zh-CN" u="none">
                <a:solidFill>
                  <a:srgbClr val="3333CC"/>
                </a:solidFill>
                <a:ea typeface="宋体" panose="02010600030101010101" pitchFamily="2" charset="-122"/>
              </a:rPr>
              <a:t>$101-132M</a:t>
            </a:r>
          </a:p>
          <a:p>
            <a:pPr eaLnBrk="1" hangingPunct="1">
              <a:lnSpc>
                <a:spcPct val="130000"/>
              </a:lnSpc>
              <a:buClr>
                <a:srgbClr val="FF0000"/>
              </a:buClr>
              <a:buSzPct val="85000"/>
              <a:buFont typeface="Wingdings" panose="05000000000000000000" pitchFamily="2" charset="2"/>
              <a:buNone/>
            </a:pPr>
            <a:r>
              <a:rPr lang="en-US" altLang="zh-CN" u="none">
                <a:ea typeface="宋体" panose="02010600030101010101" pitchFamily="2" charset="-122"/>
              </a:rPr>
              <a:t>	(under 25% conversion scenario)</a:t>
            </a:r>
          </a:p>
          <a:p>
            <a:pPr eaLnBrk="1" hangingPunct="1">
              <a:lnSpc>
                <a:spcPct val="130000"/>
              </a:lnSpc>
              <a:buClr>
                <a:srgbClr val="FF0000"/>
              </a:buClr>
              <a:buSzPct val="85000"/>
              <a:buFont typeface="Wingdings" panose="05000000000000000000" pitchFamily="2" charset="2"/>
              <a:buNone/>
            </a:pPr>
            <a:endParaRPr lang="en-US" altLang="zh-CN" u="none">
              <a:ea typeface="宋体" panose="02010600030101010101" pitchFamily="2" charset="-122"/>
            </a:endParaRPr>
          </a:p>
          <a:p>
            <a:pPr eaLnBrk="1" hangingPunct="1">
              <a:lnSpc>
                <a:spcPct val="130000"/>
              </a:lnSpc>
              <a:buClr>
                <a:srgbClr val="FF0000"/>
              </a:buClr>
              <a:buSzPct val="85000"/>
              <a:buFont typeface="Wingdings" panose="05000000000000000000" pitchFamily="2" charset="2"/>
              <a:buNone/>
            </a:pPr>
            <a:r>
              <a:rPr lang="en-US" altLang="zh-CN" u="none">
                <a:ea typeface="宋体" panose="02010600030101010101" pitchFamily="2" charset="-122"/>
              </a:rPr>
              <a:t>(2).	The number of potential co-benefits and co-costs are not included (e.g. 	water quality improvement, negative effects on wildlife habitat).</a:t>
            </a:r>
          </a:p>
          <a:p>
            <a:pPr eaLnBrk="1" hangingPunct="1">
              <a:lnSpc>
                <a:spcPct val="130000"/>
              </a:lnSpc>
              <a:buClr>
                <a:srgbClr val="FF0000"/>
              </a:buClr>
              <a:buSzPct val="85000"/>
              <a:buFont typeface="Wingdings" panose="05000000000000000000" pitchFamily="2" charset="2"/>
              <a:buNone/>
            </a:pPr>
            <a:endParaRPr lang="en-US" altLang="zh-CN" u="none">
              <a:ea typeface="宋体" panose="02010600030101010101" pitchFamily="2" charset="-122"/>
            </a:endParaRPr>
          </a:p>
          <a:p>
            <a:pPr eaLnBrk="1" hangingPunct="1">
              <a:lnSpc>
                <a:spcPct val="130000"/>
              </a:lnSpc>
              <a:buClr>
                <a:srgbClr val="FF0000"/>
              </a:buClr>
              <a:buSzPct val="85000"/>
              <a:buFont typeface="Wingdings" panose="05000000000000000000" pitchFamily="2" charset="2"/>
              <a:buNone/>
            </a:pPr>
            <a:r>
              <a:rPr lang="en-US" altLang="zh-CN" u="none">
                <a:ea typeface="宋体" panose="02010600030101010101" pitchFamily="2" charset="-122"/>
              </a:rPr>
              <a:t>(3).	Unrealistic fixed prices assumption on timber and agricultural products</a:t>
            </a:r>
          </a:p>
          <a:p>
            <a:pPr eaLnBrk="1" hangingPunct="1">
              <a:lnSpc>
                <a:spcPct val="130000"/>
              </a:lnSpc>
              <a:buClr>
                <a:srgbClr val="FF0000"/>
              </a:buClr>
              <a:buSzPct val="85000"/>
              <a:buFont typeface="Wingdings" panose="05000000000000000000" pitchFamily="2" charset="2"/>
              <a:buNone/>
            </a:pPr>
            <a:endParaRPr lang="en-US" altLang="zh-CN" u="none">
              <a:solidFill>
                <a:srgbClr val="3333CC"/>
              </a:solidFill>
              <a:ea typeface="宋体" panose="02010600030101010101" pitchFamily="2" charset="-122"/>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Line 2"/>
          <p:cNvSpPr>
            <a:spLocks noChangeShapeType="1"/>
          </p:cNvSpPr>
          <p:nvPr/>
        </p:nvSpPr>
        <p:spPr bwMode="auto">
          <a:xfrm>
            <a:off x="484188" y="611188"/>
            <a:ext cx="8274050" cy="0"/>
          </a:xfrm>
          <a:prstGeom prst="line">
            <a:avLst/>
          </a:prstGeom>
          <a:noFill/>
          <a:ln w="381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07235" name="Text Box 3"/>
          <p:cNvSpPr txBox="1">
            <a:spLocks noChangeArrowheads="1"/>
          </p:cNvSpPr>
          <p:nvPr/>
        </p:nvSpPr>
        <p:spPr bwMode="auto">
          <a:xfrm>
            <a:off x="633413" y="163513"/>
            <a:ext cx="1522412"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200" u="none">
                <a:solidFill>
                  <a:srgbClr val="FF0000"/>
                </a:solidFill>
                <a:effectLst>
                  <a:outerShdw blurRad="38100" dist="38100" dir="2700000" algn="tl">
                    <a:srgbClr val="C0C0C0"/>
                  </a:outerShdw>
                </a:effectLst>
                <a:latin typeface="Arial" charset="0"/>
              </a:rPr>
              <a:t>Challenge</a:t>
            </a:r>
          </a:p>
        </p:txBody>
      </p:sp>
      <p:sp>
        <p:nvSpPr>
          <p:cNvPr id="33796" name="Rectangle 4"/>
          <p:cNvSpPr>
            <a:spLocks noChangeArrowheads="1"/>
          </p:cNvSpPr>
          <p:nvPr/>
        </p:nvSpPr>
        <p:spPr bwMode="auto">
          <a:xfrm>
            <a:off x="581025" y="763588"/>
            <a:ext cx="8231188" cy="5459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96875" indent="-396875" defTabSz="735013" eaLnBrk="0" hangingPunct="0">
              <a:tabLst>
                <a:tab pos="735013" algn="l"/>
                <a:tab pos="2222500" algn="l"/>
                <a:tab pos="2679700" algn="l"/>
              </a:tabLst>
              <a:defRPr b="1" u="sng">
                <a:solidFill>
                  <a:schemeClr val="tx1"/>
                </a:solidFill>
                <a:latin typeface="Arial" panose="020B0604020202020204" pitchFamily="34" charset="0"/>
              </a:defRPr>
            </a:lvl1pPr>
            <a:lvl2pPr marL="576263" defTabSz="735013" eaLnBrk="0" hangingPunct="0">
              <a:tabLst>
                <a:tab pos="735013" algn="l"/>
                <a:tab pos="2222500" algn="l"/>
                <a:tab pos="2679700" algn="l"/>
              </a:tabLst>
              <a:defRPr b="1" u="sng">
                <a:solidFill>
                  <a:schemeClr val="tx1"/>
                </a:solidFill>
                <a:latin typeface="Arial" panose="020B0604020202020204" pitchFamily="34" charset="0"/>
              </a:defRPr>
            </a:lvl2pPr>
            <a:lvl3pPr marL="1143000" indent="-228600" defTabSz="735013" eaLnBrk="0" hangingPunct="0">
              <a:tabLst>
                <a:tab pos="735013" algn="l"/>
                <a:tab pos="2222500" algn="l"/>
                <a:tab pos="2679700" algn="l"/>
              </a:tabLst>
              <a:defRPr b="1" u="sng">
                <a:solidFill>
                  <a:schemeClr val="tx1"/>
                </a:solidFill>
                <a:latin typeface="Arial" panose="020B0604020202020204" pitchFamily="34" charset="0"/>
              </a:defRPr>
            </a:lvl3pPr>
            <a:lvl4pPr marL="1600200" indent="-228600" defTabSz="735013" eaLnBrk="0" hangingPunct="0">
              <a:tabLst>
                <a:tab pos="735013" algn="l"/>
                <a:tab pos="2222500" algn="l"/>
                <a:tab pos="2679700" algn="l"/>
              </a:tabLst>
              <a:defRPr b="1" u="sng">
                <a:solidFill>
                  <a:schemeClr val="tx1"/>
                </a:solidFill>
                <a:latin typeface="Arial" panose="020B0604020202020204" pitchFamily="34" charset="0"/>
              </a:defRPr>
            </a:lvl4pPr>
            <a:lvl5pPr marL="2057400" indent="-228600" defTabSz="735013" eaLnBrk="0" hangingPunct="0">
              <a:tabLst>
                <a:tab pos="735013" algn="l"/>
                <a:tab pos="2222500" algn="l"/>
                <a:tab pos="2679700" algn="l"/>
              </a:tabLst>
              <a:defRPr b="1" u="sng">
                <a:solidFill>
                  <a:schemeClr val="tx1"/>
                </a:solidFill>
                <a:latin typeface="Arial" panose="020B0604020202020204" pitchFamily="34" charset="0"/>
              </a:defRPr>
            </a:lvl5pPr>
            <a:lvl6pPr marL="2514600" indent="-228600" defTabSz="735013" eaLnBrk="0" fontAlgn="base" hangingPunct="0">
              <a:spcBef>
                <a:spcPct val="0"/>
              </a:spcBef>
              <a:spcAft>
                <a:spcPct val="0"/>
              </a:spcAft>
              <a:tabLst>
                <a:tab pos="735013" algn="l"/>
                <a:tab pos="2222500" algn="l"/>
                <a:tab pos="2679700" algn="l"/>
              </a:tabLst>
              <a:defRPr b="1" u="sng">
                <a:solidFill>
                  <a:schemeClr val="tx1"/>
                </a:solidFill>
                <a:latin typeface="Arial" panose="020B0604020202020204" pitchFamily="34" charset="0"/>
              </a:defRPr>
            </a:lvl6pPr>
            <a:lvl7pPr marL="2971800" indent="-228600" defTabSz="735013" eaLnBrk="0" fontAlgn="base" hangingPunct="0">
              <a:spcBef>
                <a:spcPct val="0"/>
              </a:spcBef>
              <a:spcAft>
                <a:spcPct val="0"/>
              </a:spcAft>
              <a:tabLst>
                <a:tab pos="735013" algn="l"/>
                <a:tab pos="2222500" algn="l"/>
                <a:tab pos="2679700" algn="l"/>
              </a:tabLst>
              <a:defRPr b="1" u="sng">
                <a:solidFill>
                  <a:schemeClr val="tx1"/>
                </a:solidFill>
                <a:latin typeface="Arial" panose="020B0604020202020204" pitchFamily="34" charset="0"/>
              </a:defRPr>
            </a:lvl7pPr>
            <a:lvl8pPr marL="3429000" indent="-228600" defTabSz="735013" eaLnBrk="0" fontAlgn="base" hangingPunct="0">
              <a:spcBef>
                <a:spcPct val="0"/>
              </a:spcBef>
              <a:spcAft>
                <a:spcPct val="0"/>
              </a:spcAft>
              <a:tabLst>
                <a:tab pos="735013" algn="l"/>
                <a:tab pos="2222500" algn="l"/>
                <a:tab pos="2679700" algn="l"/>
              </a:tabLst>
              <a:defRPr b="1" u="sng">
                <a:solidFill>
                  <a:schemeClr val="tx1"/>
                </a:solidFill>
                <a:latin typeface="Arial" panose="020B0604020202020204" pitchFamily="34" charset="0"/>
              </a:defRPr>
            </a:lvl8pPr>
            <a:lvl9pPr marL="3886200" indent="-228600" defTabSz="735013" eaLnBrk="0" fontAlgn="base" hangingPunct="0">
              <a:spcBef>
                <a:spcPct val="0"/>
              </a:spcBef>
              <a:spcAft>
                <a:spcPct val="0"/>
              </a:spcAft>
              <a:tabLst>
                <a:tab pos="735013" algn="l"/>
                <a:tab pos="2222500" algn="l"/>
                <a:tab pos="2679700" algn="l"/>
              </a:tabLst>
              <a:defRPr b="1" u="sng">
                <a:solidFill>
                  <a:schemeClr val="tx1"/>
                </a:solidFill>
                <a:latin typeface="Arial" panose="020B0604020202020204" pitchFamily="34" charset="0"/>
              </a:defRPr>
            </a:lvl9pPr>
          </a:lstStyle>
          <a:p>
            <a:pPr eaLnBrk="1" hangingPunct="1">
              <a:lnSpc>
                <a:spcPct val="150000"/>
              </a:lnSpc>
              <a:spcBef>
                <a:spcPct val="50000"/>
              </a:spcBef>
              <a:buClr>
                <a:srgbClr val="FF3300"/>
              </a:buClr>
              <a:buSzPct val="85000"/>
              <a:buFont typeface="Wingdings" panose="05000000000000000000" pitchFamily="2" charset="2"/>
              <a:buChar char="q"/>
            </a:pPr>
            <a:r>
              <a:rPr lang="en-US" altLang="en-US" sz="2000" u="none"/>
              <a:t>Complexity	=&gt;	multiple co-effects, double count, global vs. 				local effects, etc.</a:t>
            </a:r>
          </a:p>
          <a:p>
            <a:pPr lvl="1" eaLnBrk="1" hangingPunct="1">
              <a:lnSpc>
                <a:spcPct val="150000"/>
              </a:lnSpc>
              <a:spcBef>
                <a:spcPct val="50000"/>
              </a:spcBef>
              <a:buClr>
                <a:srgbClr val="FF3300"/>
              </a:buClr>
              <a:buSzPct val="85000"/>
              <a:buFont typeface="Wingdings" panose="05000000000000000000" pitchFamily="2" charset="2"/>
              <a:buNone/>
            </a:pPr>
            <a:endParaRPr lang="en-US" altLang="en-US" sz="2000" u="none"/>
          </a:p>
          <a:p>
            <a:pPr eaLnBrk="1" hangingPunct="1">
              <a:lnSpc>
                <a:spcPct val="150000"/>
              </a:lnSpc>
              <a:spcBef>
                <a:spcPct val="50000"/>
              </a:spcBef>
              <a:buClr>
                <a:srgbClr val="FF3300"/>
              </a:buClr>
              <a:buSzPct val="85000"/>
              <a:buFont typeface="Wingdings" panose="05000000000000000000" pitchFamily="2" charset="2"/>
              <a:buChar char="q"/>
            </a:pPr>
            <a:endParaRPr lang="en-US" altLang="en-US" sz="2000" u="none"/>
          </a:p>
          <a:p>
            <a:pPr eaLnBrk="1" hangingPunct="1">
              <a:lnSpc>
                <a:spcPct val="150000"/>
              </a:lnSpc>
              <a:spcBef>
                <a:spcPct val="50000"/>
              </a:spcBef>
              <a:buClr>
                <a:srgbClr val="FF3300"/>
              </a:buClr>
              <a:buSzPct val="85000"/>
              <a:buFont typeface="Wingdings" panose="05000000000000000000" pitchFamily="2" charset="2"/>
              <a:buChar char="q"/>
            </a:pPr>
            <a:endParaRPr lang="en-US" altLang="en-US" sz="2000" u="none"/>
          </a:p>
          <a:p>
            <a:pPr eaLnBrk="1" hangingPunct="1">
              <a:lnSpc>
                <a:spcPct val="150000"/>
              </a:lnSpc>
              <a:spcBef>
                <a:spcPct val="50000"/>
              </a:spcBef>
              <a:buClr>
                <a:srgbClr val="FF3300"/>
              </a:buClr>
              <a:buSzPct val="85000"/>
              <a:buFont typeface="Wingdings" panose="05000000000000000000" pitchFamily="2" charset="2"/>
              <a:buChar char="q"/>
            </a:pPr>
            <a:r>
              <a:rPr lang="en-US" altLang="en-US" sz="2000" u="none"/>
              <a:t>Quantifiability	=&gt;	methodologies</a:t>
            </a:r>
          </a:p>
          <a:p>
            <a:pPr eaLnBrk="1" hangingPunct="1">
              <a:lnSpc>
                <a:spcPct val="150000"/>
              </a:lnSpc>
              <a:spcBef>
                <a:spcPct val="50000"/>
              </a:spcBef>
              <a:buClr>
                <a:srgbClr val="FF3300"/>
              </a:buClr>
              <a:buSzPct val="85000"/>
              <a:buFont typeface="Wingdings" panose="05000000000000000000" pitchFamily="2" charset="2"/>
              <a:buChar char="q"/>
            </a:pPr>
            <a:r>
              <a:rPr lang="en-US" altLang="en-US" sz="2000" u="none"/>
              <a:t>Policy Design</a:t>
            </a:r>
          </a:p>
          <a:p>
            <a:pPr eaLnBrk="1" hangingPunct="1">
              <a:lnSpc>
                <a:spcPct val="150000"/>
              </a:lnSpc>
              <a:spcBef>
                <a:spcPct val="50000"/>
              </a:spcBef>
              <a:buClr>
                <a:srgbClr val="FF3300"/>
              </a:buClr>
              <a:buSzPct val="85000"/>
              <a:buFont typeface="Wingdings" panose="05000000000000000000" pitchFamily="2" charset="2"/>
              <a:buChar char="q"/>
            </a:pPr>
            <a:r>
              <a:rPr lang="en-US" altLang="en-US" sz="2000" u="none"/>
              <a:t>Distributional effects =&gt;	CDM</a:t>
            </a:r>
          </a:p>
          <a:p>
            <a:pPr eaLnBrk="1" hangingPunct="1">
              <a:lnSpc>
                <a:spcPct val="150000"/>
              </a:lnSpc>
              <a:spcBef>
                <a:spcPct val="50000"/>
              </a:spcBef>
              <a:buClr>
                <a:srgbClr val="FF3300"/>
              </a:buClr>
              <a:buSzPct val="85000"/>
              <a:buFont typeface="Wingdings" panose="05000000000000000000" pitchFamily="2" charset="2"/>
              <a:buChar char="q"/>
            </a:pPr>
            <a:r>
              <a:rPr lang="en-US" altLang="en-US" sz="2000" u="none"/>
              <a:t>Uncertainty</a:t>
            </a:r>
          </a:p>
        </p:txBody>
      </p:sp>
      <p:sp>
        <p:nvSpPr>
          <p:cNvPr id="607237" name="Oval 5"/>
          <p:cNvSpPr>
            <a:spLocks noChangeArrowheads="1"/>
          </p:cNvSpPr>
          <p:nvPr/>
        </p:nvSpPr>
        <p:spPr bwMode="auto">
          <a:xfrm>
            <a:off x="1447800" y="2222500"/>
            <a:ext cx="1112838" cy="1006475"/>
          </a:xfrm>
          <a:prstGeom prst="ellipse">
            <a:avLst/>
          </a:prstGeom>
          <a:solidFill>
            <a:srgbClr val="FFFF99"/>
          </a:solidFill>
          <a:ln w="38100">
            <a:solidFill>
              <a:srgbClr val="FF00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u="none">
                <a:solidFill>
                  <a:srgbClr val="FF0066"/>
                </a:solidFill>
                <a:effectLst>
                  <a:outerShdw blurRad="38100" dist="38100" dir="2700000" algn="tl">
                    <a:srgbClr val="000000"/>
                  </a:outerShdw>
                </a:effectLst>
                <a:latin typeface="Arial" charset="0"/>
              </a:rPr>
              <a:t>CC</a:t>
            </a:r>
          </a:p>
          <a:p>
            <a:pPr algn="ctr">
              <a:defRPr/>
            </a:pPr>
            <a:r>
              <a:rPr lang="en-US" sz="1600" u="none">
                <a:solidFill>
                  <a:srgbClr val="000066"/>
                </a:solidFill>
                <a:latin typeface="Arial" charset="0"/>
              </a:rPr>
              <a:t>Mitigation</a:t>
            </a:r>
          </a:p>
        </p:txBody>
      </p:sp>
      <p:sp>
        <p:nvSpPr>
          <p:cNvPr id="33798" name="Rectangle 9"/>
          <p:cNvSpPr>
            <a:spLocks noChangeArrowheads="1"/>
          </p:cNvSpPr>
          <p:nvPr/>
        </p:nvSpPr>
        <p:spPr bwMode="auto">
          <a:xfrm>
            <a:off x="3095625" y="2911475"/>
            <a:ext cx="868363" cy="576263"/>
          </a:xfrm>
          <a:prstGeom prst="rect">
            <a:avLst/>
          </a:prstGeom>
          <a:solidFill>
            <a:schemeClr val="bg1"/>
          </a:solidFill>
          <a:ln w="38100">
            <a:solidFill>
              <a:srgbClr val="FF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eaLnBrk="1" hangingPunct="1"/>
            <a:r>
              <a:rPr lang="en-US" altLang="en-US" sz="1500" u="none"/>
              <a:t>Water</a:t>
            </a:r>
          </a:p>
          <a:p>
            <a:pPr algn="ctr" eaLnBrk="1" hangingPunct="1"/>
            <a:r>
              <a:rPr lang="en-US" altLang="en-US" sz="1500" u="none"/>
              <a:t>Quality</a:t>
            </a:r>
          </a:p>
        </p:txBody>
      </p:sp>
      <p:sp>
        <p:nvSpPr>
          <p:cNvPr id="33799" name="Rectangle 10"/>
          <p:cNvSpPr>
            <a:spLocks noChangeArrowheads="1"/>
          </p:cNvSpPr>
          <p:nvPr/>
        </p:nvSpPr>
        <p:spPr bwMode="auto">
          <a:xfrm>
            <a:off x="3101975" y="2019300"/>
            <a:ext cx="868363" cy="576263"/>
          </a:xfrm>
          <a:prstGeom prst="rect">
            <a:avLst/>
          </a:prstGeom>
          <a:solidFill>
            <a:schemeClr val="bg1"/>
          </a:solidFill>
          <a:ln w="38100">
            <a:solidFill>
              <a:srgbClr val="FF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eaLnBrk="1" hangingPunct="1"/>
            <a:r>
              <a:rPr lang="en-US" altLang="en-US" sz="1500" u="none"/>
              <a:t>Air</a:t>
            </a:r>
          </a:p>
          <a:p>
            <a:pPr algn="ctr" eaLnBrk="1" hangingPunct="1"/>
            <a:r>
              <a:rPr lang="en-US" altLang="en-US" sz="1500" u="none"/>
              <a:t>Quality</a:t>
            </a:r>
          </a:p>
        </p:txBody>
      </p:sp>
      <p:sp>
        <p:nvSpPr>
          <p:cNvPr id="33800" name="Rectangle 11"/>
          <p:cNvSpPr>
            <a:spLocks noChangeArrowheads="1"/>
          </p:cNvSpPr>
          <p:nvPr/>
        </p:nvSpPr>
        <p:spPr bwMode="auto">
          <a:xfrm>
            <a:off x="4727575" y="2411413"/>
            <a:ext cx="1127125" cy="695325"/>
          </a:xfrm>
          <a:prstGeom prst="rect">
            <a:avLst/>
          </a:prstGeom>
          <a:solidFill>
            <a:schemeClr val="bg1"/>
          </a:solidFill>
          <a:ln w="38100">
            <a:solidFill>
              <a:srgbClr val="FF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eaLnBrk="1" hangingPunct="1"/>
            <a:r>
              <a:rPr lang="en-US" altLang="en-US" sz="1500" u="none"/>
              <a:t>Human</a:t>
            </a:r>
          </a:p>
          <a:p>
            <a:pPr algn="ctr" eaLnBrk="1" hangingPunct="1"/>
            <a:r>
              <a:rPr lang="en-US" altLang="en-US" sz="1500" u="none"/>
              <a:t>Health</a:t>
            </a:r>
          </a:p>
        </p:txBody>
      </p:sp>
      <p:sp>
        <p:nvSpPr>
          <p:cNvPr id="33801" name="Line 12"/>
          <p:cNvSpPr>
            <a:spLocks noChangeShapeType="1"/>
          </p:cNvSpPr>
          <p:nvPr/>
        </p:nvSpPr>
        <p:spPr bwMode="auto">
          <a:xfrm flipV="1">
            <a:off x="2581275" y="2281238"/>
            <a:ext cx="501650" cy="338137"/>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802" name="Line 13"/>
          <p:cNvSpPr>
            <a:spLocks noChangeShapeType="1"/>
          </p:cNvSpPr>
          <p:nvPr/>
        </p:nvSpPr>
        <p:spPr bwMode="auto">
          <a:xfrm>
            <a:off x="2593975" y="2751138"/>
            <a:ext cx="488950" cy="277812"/>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803" name="Line 14"/>
          <p:cNvSpPr>
            <a:spLocks noChangeShapeType="1"/>
          </p:cNvSpPr>
          <p:nvPr/>
        </p:nvSpPr>
        <p:spPr bwMode="auto">
          <a:xfrm>
            <a:off x="4025900" y="2276475"/>
            <a:ext cx="581025" cy="4953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804" name="Line 15"/>
          <p:cNvSpPr>
            <a:spLocks noChangeShapeType="1"/>
          </p:cNvSpPr>
          <p:nvPr/>
        </p:nvSpPr>
        <p:spPr bwMode="auto">
          <a:xfrm flipV="1">
            <a:off x="4032250" y="2857500"/>
            <a:ext cx="477838" cy="33813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fld id="{3309A7DF-3722-49C7-8668-77CED3AA7E0C}" type="slidenum">
              <a:rPr lang="en-US" altLang="zh-CN" b="0" u="none">
                <a:ea typeface="宋体" panose="02010600030101010101" pitchFamily="2" charset="-122"/>
              </a:rPr>
              <a:pPr eaLnBrk="1" hangingPunct="1"/>
              <a:t>32</a:t>
            </a:fld>
            <a:endParaRPr lang="en-US" altLang="zh-CN" b="0" u="none">
              <a:ea typeface="宋体" panose="02010600030101010101" pitchFamily="2" charset="-122"/>
            </a:endParaRPr>
          </a:p>
        </p:txBody>
      </p:sp>
      <p:sp>
        <p:nvSpPr>
          <p:cNvPr id="36867" name="Rectangle 2"/>
          <p:cNvSpPr>
            <a:spLocks noGrp="1" noChangeArrowheads="1"/>
          </p:cNvSpPr>
          <p:nvPr>
            <p:ph type="title"/>
          </p:nvPr>
        </p:nvSpPr>
        <p:spPr>
          <a:xfrm>
            <a:off x="690563" y="46038"/>
            <a:ext cx="7772400" cy="1143000"/>
          </a:xfrm>
        </p:spPr>
        <p:txBody>
          <a:bodyPr/>
          <a:lstStyle/>
          <a:p>
            <a:pPr eaLnBrk="1" hangingPunct="1">
              <a:defRPr/>
            </a:pPr>
            <a:r>
              <a:rPr lang="en-US" altLang="zh-CN" sz="2200" b="1" kern="1200" dirty="0" smtClean="0">
                <a:solidFill>
                  <a:srgbClr val="FF0000"/>
                </a:solidFill>
                <a:effectLst>
                  <a:outerShdw blurRad="38100" dist="38100" dir="2700000" algn="tl">
                    <a:srgbClr val="C0C0C0"/>
                  </a:outerShdw>
                </a:effectLst>
                <a:latin typeface="Arial" charset="0"/>
                <a:ea typeface="+mn-ea"/>
                <a:cs typeface="+mn-cs"/>
              </a:rPr>
              <a:t>Reference</a:t>
            </a:r>
          </a:p>
        </p:txBody>
      </p:sp>
      <p:sp>
        <p:nvSpPr>
          <p:cNvPr id="34820" name="Rectangle 3"/>
          <p:cNvSpPr>
            <a:spLocks noGrp="1" noChangeArrowheads="1"/>
          </p:cNvSpPr>
          <p:nvPr>
            <p:ph type="body" idx="1"/>
          </p:nvPr>
        </p:nvSpPr>
        <p:spPr>
          <a:xfrm>
            <a:off x="457200" y="981075"/>
            <a:ext cx="8229600" cy="5149850"/>
          </a:xfrm>
        </p:spPr>
        <p:txBody>
          <a:bodyPr/>
          <a:lstStyle/>
          <a:p>
            <a:pPr eaLnBrk="1" hangingPunct="1">
              <a:lnSpc>
                <a:spcPct val="80000"/>
              </a:lnSpc>
            </a:pPr>
            <a:r>
              <a:rPr lang="en-US" altLang="zh-CN" sz="1600" smtClean="0">
                <a:latin typeface="Times New Roman" panose="02020603050405020304" pitchFamily="18" charset="0"/>
                <a:ea typeface="宋体" panose="02010600030101010101" pitchFamily="2" charset="-122"/>
              </a:rPr>
              <a:t>Antle J.M., “Economic Feasibility of Using Carbon Sequestration Policies and Markets to Alleviate Poverty and Enhance Sustainability of the World’s Poorest Farmers”, Presened at the Expert Workshop on “Carbon Sequestration, Sustainable Agriculture and Poverty Alleviation, World Meteorological Organization, Geneva Switzerland, August 31, 2000 </a:t>
            </a:r>
          </a:p>
          <a:p>
            <a:pPr eaLnBrk="1" hangingPunct="1">
              <a:lnSpc>
                <a:spcPct val="80000"/>
              </a:lnSpc>
            </a:pPr>
            <a:r>
              <a:rPr lang="en-US" altLang="zh-CN" sz="1600" smtClean="0">
                <a:latin typeface="Times New Roman" panose="02020603050405020304" pitchFamily="18" charset="0"/>
                <a:ea typeface="宋体" panose="02010600030101010101" pitchFamily="2" charset="-122"/>
              </a:rPr>
              <a:t>Antle, J.M. and S. Mooney. 2002. Designing Efficient Policies for Agricultural Soil Carbon Sequestration. Chapter in </a:t>
            </a:r>
            <a:r>
              <a:rPr lang="en-US" altLang="zh-CN" sz="1600" i="1" smtClean="0">
                <a:latin typeface="Times New Roman" panose="02020603050405020304" pitchFamily="18" charset="0"/>
                <a:ea typeface="宋体" panose="02010600030101010101" pitchFamily="2" charset="-122"/>
              </a:rPr>
              <a:t>Agriculture Practices and Policies for Carbon Sequestration in Soil</a:t>
            </a:r>
            <a:r>
              <a:rPr lang="en-US" altLang="zh-CN" sz="1600" smtClean="0">
                <a:latin typeface="Times New Roman" panose="02020603050405020304" pitchFamily="18" charset="0"/>
                <a:ea typeface="宋体" panose="02010600030101010101" pitchFamily="2" charset="-122"/>
              </a:rPr>
              <a:t>, edited by J. Kimble, CRC Press LLC, Boca Raton, FL, pp. 323-336</a:t>
            </a:r>
          </a:p>
          <a:p>
            <a:pPr eaLnBrk="1" hangingPunct="1">
              <a:lnSpc>
                <a:spcPct val="80000"/>
              </a:lnSpc>
            </a:pPr>
            <a:r>
              <a:rPr lang="en-US" altLang="zh-CN" sz="1600" smtClean="0">
                <a:latin typeface="Times New Roman" panose="02020603050405020304" pitchFamily="18" charset="0"/>
                <a:ea typeface="宋体" panose="02010600030101010101" pitchFamily="2" charset="-122"/>
              </a:rPr>
              <a:t>Burtraw, D., “Innovation Under the Tradable Sulfur Dioxide Emission Permits Program in the U.S Electricity Sector.” </a:t>
            </a:r>
            <a:r>
              <a:rPr lang="en-US" altLang="zh-CN" sz="1600" i="1" smtClean="0">
                <a:latin typeface="Times New Roman" panose="02020603050405020304" pitchFamily="18" charset="0"/>
                <a:ea typeface="宋体" panose="02010600030101010101" pitchFamily="2" charset="-122"/>
              </a:rPr>
              <a:t>Resources for the Future </a:t>
            </a:r>
            <a:r>
              <a:rPr lang="en-US" altLang="zh-CN" sz="1600" smtClean="0">
                <a:latin typeface="Times New Roman" panose="02020603050405020304" pitchFamily="18" charset="0"/>
                <a:ea typeface="宋体" panose="02010600030101010101" pitchFamily="2" charset="-122"/>
              </a:rPr>
              <a:t>Discussion Paper No. 00-38, 2000.</a:t>
            </a:r>
          </a:p>
          <a:p>
            <a:pPr eaLnBrk="1" hangingPunct="1">
              <a:lnSpc>
                <a:spcPct val="80000"/>
              </a:lnSpc>
            </a:pPr>
            <a:r>
              <a:rPr lang="en-US" altLang="zh-CN" sz="1600" smtClean="0">
                <a:latin typeface="Times New Roman" panose="02020603050405020304" pitchFamily="18" charset="0"/>
                <a:ea typeface="宋体" panose="02010600030101010101" pitchFamily="2" charset="-122"/>
              </a:rPr>
              <a:t>Burtraw, D. Krupnick, A., Palmer K.,Pul, A., Toman M., Bloyd, C., “Ancillary Benefits of Reduced Air Pollution in the U.S. from Moderate Greenhouse Gas Mitigation Policies in the Electricity Sector”. </a:t>
            </a:r>
            <a:r>
              <a:rPr lang="en-US" altLang="zh-CN" sz="1600" i="1" smtClean="0">
                <a:latin typeface="Times New Roman" panose="02020603050405020304" pitchFamily="18" charset="0"/>
                <a:ea typeface="宋体" panose="02010600030101010101" pitchFamily="2" charset="-122"/>
              </a:rPr>
              <a:t>Resources for the Future</a:t>
            </a:r>
            <a:r>
              <a:rPr lang="en-US" altLang="zh-CN" sz="1600" smtClean="0">
                <a:latin typeface="Times New Roman" panose="02020603050405020304" pitchFamily="18" charset="0"/>
                <a:ea typeface="宋体" panose="02010600030101010101" pitchFamily="2" charset="-122"/>
              </a:rPr>
              <a:t>. Discussion paper No. 99-51. 1999.</a:t>
            </a:r>
          </a:p>
          <a:p>
            <a:pPr eaLnBrk="1" hangingPunct="1">
              <a:lnSpc>
                <a:spcPct val="80000"/>
              </a:lnSpc>
            </a:pPr>
            <a:r>
              <a:rPr lang="en-US" altLang="en-US" sz="1600" smtClean="0"/>
              <a:t>Elbakidze, L., and B.A. McCarl, "Sequestration Offsets versus Direct Emission Reductions: Consideration of Environmental Co-effects", </a:t>
            </a:r>
            <a:r>
              <a:rPr lang="en-US" altLang="en-US" sz="1600" u="sng" smtClean="0"/>
              <a:t>Ecological Economics, Volume 60, 564-571, 2007.</a:t>
            </a:r>
          </a:p>
          <a:p>
            <a:pPr eaLnBrk="1" hangingPunct="1">
              <a:lnSpc>
                <a:spcPct val="80000"/>
              </a:lnSpc>
            </a:pPr>
            <a:r>
              <a:rPr lang="en-US" altLang="zh-CN" sz="1600" smtClean="0">
                <a:latin typeface="Times New Roman" panose="02020603050405020304" pitchFamily="18" charset="0"/>
                <a:ea typeface="宋体" panose="02010600030101010101" pitchFamily="2" charset="-122"/>
              </a:rPr>
              <a:t>Energy Information Administration, Electricity Generation and Environmental Externalities: Case Studies, Office of coal nuclear and Alternative Fuels, Coal and Electric Analysis Branch, U.S. Department of Energy, Washington D.C. 20585, 1995.</a:t>
            </a:r>
          </a:p>
          <a:p>
            <a:pPr eaLnBrk="1" hangingPunct="1">
              <a:lnSpc>
                <a:spcPct val="80000"/>
              </a:lnSpc>
            </a:pPr>
            <a:r>
              <a:rPr lang="en-US" altLang="zh-CN" sz="1600" smtClean="0">
                <a:latin typeface="Times New Roman" panose="02020603050405020304" pitchFamily="18" charset="0"/>
                <a:ea typeface="宋体" panose="02010600030101010101" pitchFamily="2" charset="-122"/>
              </a:rPr>
              <a:t>International Panel on Climate Change, “Climate Change 2001: The Scientific Basis”. IPCC Third Assessment Report. 2001. </a:t>
            </a:r>
            <a:r>
              <a:rPr lang="en-US" altLang="zh-CN" sz="1600" smtClean="0">
                <a:latin typeface="Times New Roman" panose="02020603050405020304" pitchFamily="18" charset="0"/>
                <a:ea typeface="宋体" panose="02010600030101010101" pitchFamily="2" charset="-122"/>
                <a:hlinkClick r:id="rId2"/>
              </a:rPr>
              <a:t>http://www.ipcc.ch/</a:t>
            </a:r>
            <a:r>
              <a:rPr lang="en-US" altLang="zh-CN" sz="1600" smtClean="0">
                <a:latin typeface="Times New Roman" panose="02020603050405020304" pitchFamily="18" charset="0"/>
                <a:ea typeface="宋体" panose="02010600030101010101" pitchFamily="2" charset="-122"/>
              </a:rPr>
              <a:t> </a:t>
            </a:r>
          </a:p>
          <a:p>
            <a:pPr eaLnBrk="1" hangingPunct="1">
              <a:lnSpc>
                <a:spcPct val="80000"/>
              </a:lnSpc>
            </a:pPr>
            <a:r>
              <a:rPr lang="en-US" altLang="zh-CN" sz="1600" smtClean="0">
                <a:latin typeface="Times New Roman" panose="02020603050405020304" pitchFamily="18" charset="0"/>
                <a:ea typeface="宋体" panose="02010600030101010101" pitchFamily="2" charset="-122"/>
              </a:rPr>
              <a:t>Matthews, S., O’Connor, R., and A., J., Plantinga.  Quantifying the Impacts on Biodiversity  of Policies for Carbon Sequestration in Forests.  </a:t>
            </a:r>
            <a:r>
              <a:rPr lang="en-US" altLang="zh-CN" sz="1600" i="1" smtClean="0">
                <a:latin typeface="Times New Roman" panose="02020603050405020304" pitchFamily="18" charset="0"/>
                <a:ea typeface="宋体" panose="02010600030101010101" pitchFamily="2" charset="-122"/>
              </a:rPr>
              <a:t>Ecological Economics</a:t>
            </a:r>
            <a:r>
              <a:rPr lang="en-US" altLang="zh-CN" sz="1600" smtClean="0">
                <a:latin typeface="Times New Roman" panose="02020603050405020304" pitchFamily="18" charset="0"/>
                <a:ea typeface="宋体" panose="02010600030101010101" pitchFamily="2" charset="-122"/>
              </a:rPr>
              <a:t>.  40(1): 71-87. 2002.</a:t>
            </a:r>
          </a:p>
          <a:p>
            <a:pPr eaLnBrk="1" hangingPunct="1">
              <a:lnSpc>
                <a:spcPct val="80000"/>
              </a:lnSpc>
            </a:pPr>
            <a:r>
              <a:rPr lang="en-US" altLang="zh-CN" sz="1600" smtClean="0">
                <a:latin typeface="Times New Roman" panose="02020603050405020304" pitchFamily="18" charset="0"/>
                <a:ea typeface="宋体" panose="02010600030101010101" pitchFamily="2" charset="-122"/>
              </a:rPr>
              <a:t>Krupnick A., Dallas B. and Anil M. “The Ancillary Benefits And Costs Of Climate Change Mitigation: A Conceptual Framework</a:t>
            </a:r>
            <a:r>
              <a:rPr lang="en-US" altLang="zh-CN" sz="1600" i="1" smtClean="0">
                <a:latin typeface="Times New Roman" panose="02020603050405020304" pitchFamily="18" charset="0"/>
                <a:ea typeface="宋体" panose="02010600030101010101" pitchFamily="2" charset="-122"/>
              </a:rPr>
              <a:t>” http://www.airimpacts.org/documents/local/M00007466.pdf</a:t>
            </a:r>
            <a:endParaRPr lang="en-US" altLang="zh-CN" sz="1600" smtClean="0">
              <a:latin typeface="Times New Roman" panose="02020603050405020304" pitchFamily="18" charset="0"/>
              <a:ea typeface="宋体" panose="02010600030101010101" pitchFamily="2" charset="-122"/>
            </a:endParaRPr>
          </a:p>
          <a:p>
            <a:pPr eaLnBrk="1" hangingPunct="1">
              <a:lnSpc>
                <a:spcPct val="80000"/>
              </a:lnSpc>
            </a:pPr>
            <a:r>
              <a:rPr lang="en-US" altLang="zh-CN" sz="1600" smtClean="0">
                <a:latin typeface="Times New Roman" panose="02020603050405020304" pitchFamily="18" charset="0"/>
                <a:ea typeface="宋体" panose="02010600030101010101" pitchFamily="2" charset="-122"/>
              </a:rPr>
              <a:t>McCarl, B.A. and U.Schneider, (2000). “Agriculture's Role in a Greenhouse Gas Emission Mitigation World: An Economic Perspective”. </a:t>
            </a:r>
            <a:r>
              <a:rPr lang="en-US" altLang="zh-CN" sz="1600" i="1" smtClean="0">
                <a:latin typeface="Times New Roman" panose="02020603050405020304" pitchFamily="18" charset="0"/>
                <a:ea typeface="宋体" panose="02010600030101010101" pitchFamily="2" charset="-122"/>
              </a:rPr>
              <a:t>Review of Agricultural Economics</a:t>
            </a:r>
            <a:r>
              <a:rPr lang="en-US" altLang="zh-CN" sz="1600" smtClean="0">
                <a:latin typeface="Times New Roman" panose="02020603050405020304" pitchFamily="18" charset="0"/>
                <a:ea typeface="宋体" panose="02010600030101010101" pitchFamily="2" charset="-122"/>
              </a:rPr>
              <a:t> 22:134-159.</a:t>
            </a:r>
          </a:p>
          <a:p>
            <a:pPr eaLnBrk="1" hangingPunct="1">
              <a:lnSpc>
                <a:spcPct val="80000"/>
              </a:lnSpc>
            </a:pPr>
            <a:r>
              <a:rPr lang="en-US" altLang="zh-CN" sz="1600" smtClean="0">
                <a:latin typeface="Times New Roman" panose="02020603050405020304" pitchFamily="18" charset="0"/>
                <a:ea typeface="宋体" panose="02010600030101010101" pitchFamily="2" charset="-122"/>
              </a:rPr>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fld id="{93EAAC34-C184-4F12-9EBC-4234391E1C76}" type="slidenum">
              <a:rPr lang="en-US" altLang="zh-CN" b="0" u="none">
                <a:ea typeface="宋体" panose="02010600030101010101" pitchFamily="2" charset="-122"/>
              </a:rPr>
              <a:pPr eaLnBrk="1" hangingPunct="1"/>
              <a:t>33</a:t>
            </a:fld>
            <a:endParaRPr lang="en-US" altLang="zh-CN" b="0" u="none">
              <a:ea typeface="宋体" panose="02010600030101010101" pitchFamily="2" charset="-122"/>
            </a:endParaRPr>
          </a:p>
        </p:txBody>
      </p:sp>
      <p:sp>
        <p:nvSpPr>
          <p:cNvPr id="35843" name="Rectangle 2"/>
          <p:cNvSpPr>
            <a:spLocks noGrp="1" noChangeArrowheads="1"/>
          </p:cNvSpPr>
          <p:nvPr>
            <p:ph type="title"/>
          </p:nvPr>
        </p:nvSpPr>
        <p:spPr>
          <a:xfrm>
            <a:off x="320675" y="0"/>
            <a:ext cx="7772400" cy="1143000"/>
          </a:xfrm>
        </p:spPr>
        <p:txBody>
          <a:bodyPr/>
          <a:lstStyle/>
          <a:p>
            <a:pPr eaLnBrk="1" hangingPunct="1"/>
            <a:r>
              <a:rPr lang="en-US" altLang="zh-CN" smtClean="0">
                <a:ea typeface="宋体" panose="02010600030101010101" pitchFamily="2" charset="-122"/>
              </a:rPr>
              <a:t>Reference</a:t>
            </a:r>
          </a:p>
        </p:txBody>
      </p:sp>
      <p:sp>
        <p:nvSpPr>
          <p:cNvPr id="35844" name="Rectangle 3"/>
          <p:cNvSpPr>
            <a:spLocks noGrp="1" noChangeArrowheads="1"/>
          </p:cNvSpPr>
          <p:nvPr>
            <p:ph type="body" idx="1"/>
          </p:nvPr>
        </p:nvSpPr>
        <p:spPr>
          <a:xfrm>
            <a:off x="457200" y="981075"/>
            <a:ext cx="8229600" cy="5149850"/>
          </a:xfrm>
        </p:spPr>
        <p:txBody>
          <a:bodyPr/>
          <a:lstStyle/>
          <a:p>
            <a:pPr eaLnBrk="1" hangingPunct="1">
              <a:lnSpc>
                <a:spcPct val="80000"/>
              </a:lnSpc>
            </a:pPr>
            <a:r>
              <a:rPr lang="en-US" altLang="zh-CN" sz="1400" smtClean="0">
                <a:latin typeface="Times New Roman" panose="02020603050405020304" pitchFamily="18" charset="0"/>
                <a:ea typeface="宋体" panose="02010600030101010101" pitchFamily="2" charset="-122"/>
              </a:rPr>
              <a:t>McCarl.B.A , Tanveer A. B , Man,K. Kim “How much would Carbon Cost a Buyer?” </a:t>
            </a:r>
            <a:r>
              <a:rPr lang="en-US" altLang="zh-CN" sz="1400" i="1" smtClean="0">
                <a:latin typeface="Times New Roman" panose="02020603050405020304" pitchFamily="18" charset="0"/>
                <a:ea typeface="宋体" panose="02010600030101010101" pitchFamily="2" charset="-122"/>
              </a:rPr>
              <a:t>Working Paper</a:t>
            </a:r>
            <a:r>
              <a:rPr lang="en-US" altLang="zh-CN" sz="1400" smtClean="0">
                <a:latin typeface="Times New Roman" panose="02020603050405020304" pitchFamily="18" charset="0"/>
                <a:ea typeface="宋体" panose="02010600030101010101" pitchFamily="2" charset="-122"/>
              </a:rPr>
              <a:t> 2004</a:t>
            </a:r>
          </a:p>
          <a:p>
            <a:pPr eaLnBrk="1" hangingPunct="1">
              <a:lnSpc>
                <a:spcPct val="80000"/>
              </a:lnSpc>
            </a:pPr>
            <a:r>
              <a:rPr lang="en-US" altLang="en-US" sz="1400" smtClean="0"/>
              <a:t>McCarl, B. A., B. Murray, and J. Antle, “Agricultural Soil Carbon Sequestration: Economic Issues and Research Needs”.  Working Paper #0875, Department of Agricultural Economic, Texas A&amp;M University, College Station, TX</a:t>
            </a:r>
          </a:p>
          <a:p>
            <a:pPr eaLnBrk="1" hangingPunct="1">
              <a:lnSpc>
                <a:spcPct val="80000"/>
              </a:lnSpc>
            </a:pPr>
            <a:r>
              <a:rPr lang="en-US" altLang="zh-CN" sz="1400" smtClean="0">
                <a:latin typeface="Times New Roman" panose="02020603050405020304" pitchFamily="18" charset="0"/>
                <a:ea typeface="宋体" panose="02010600030101010101" pitchFamily="2" charset="-122"/>
              </a:rPr>
              <a:t>Meyer, J. L.,M. J. Sale, P. J. Mulholland,and N. L. Poff, “Impacts of climate change on aquatic ecosystem functioning and health” Journal of the American Water Resources Association, 35(6), pp.1373-1386,1999.</a:t>
            </a:r>
          </a:p>
          <a:p>
            <a:pPr eaLnBrk="1" hangingPunct="1">
              <a:lnSpc>
                <a:spcPct val="80000"/>
              </a:lnSpc>
            </a:pPr>
            <a:r>
              <a:rPr lang="en-US" altLang="zh-CN" sz="1400" smtClean="0">
                <a:latin typeface="Times New Roman" panose="02020603050405020304" pitchFamily="18" charset="0"/>
                <a:ea typeface="宋体" panose="02010600030101010101" pitchFamily="2" charset="-122"/>
              </a:rPr>
              <a:t>National Assessment Synthesis Team “</a:t>
            </a:r>
            <a:r>
              <a:rPr lang="en-US" altLang="zh-CN" sz="1400" i="1" smtClean="0">
                <a:latin typeface="Times New Roman" panose="02020603050405020304" pitchFamily="18" charset="0"/>
                <a:ea typeface="宋体" panose="02010600030101010101" pitchFamily="2" charset="-122"/>
              </a:rPr>
              <a:t>Climate Change Impacts on the United States:The Potential Consequences of Climate Variability and Change” </a:t>
            </a:r>
            <a:r>
              <a:rPr lang="en-US" altLang="zh-CN" sz="1400" smtClean="0">
                <a:latin typeface="Times New Roman" panose="02020603050405020304" pitchFamily="18" charset="0"/>
                <a:ea typeface="宋体" panose="02010600030101010101" pitchFamily="2" charset="-122"/>
              </a:rPr>
              <a:t>US Global Change Research Program,400 Virginia Avenue,SW Suite 750 Washington DC,20024 </a:t>
            </a:r>
            <a:r>
              <a:rPr lang="en-US" altLang="zh-CN" sz="1400" smtClean="0">
                <a:latin typeface="Times New Roman" panose="02020603050405020304" pitchFamily="18" charset="0"/>
                <a:ea typeface="宋体" panose="02010600030101010101" pitchFamily="2" charset="-122"/>
                <a:hlinkClick r:id="rId2"/>
              </a:rPr>
              <a:t>www.usgcrp.gov</a:t>
            </a:r>
            <a:endParaRPr lang="en-US" altLang="zh-CN" sz="1400" smtClean="0">
              <a:latin typeface="Times New Roman" panose="02020603050405020304" pitchFamily="18" charset="0"/>
              <a:ea typeface="宋体" panose="02010600030101010101" pitchFamily="2" charset="-122"/>
            </a:endParaRPr>
          </a:p>
          <a:p>
            <a:pPr eaLnBrk="1" hangingPunct="1">
              <a:lnSpc>
                <a:spcPct val="80000"/>
              </a:lnSpc>
            </a:pPr>
            <a:r>
              <a:rPr lang="en-US" altLang="en-US" sz="1400" smtClean="0"/>
              <a:t>Pattanayak, S.K., B.A. McCarl, A.J. Sommer, B.C. Murray, T. Bondelid, D. Gillig, and B. de Angelo, "Water Quality Co-effects of Greenhouse Gas Mitigation in US Agriculture", </a:t>
            </a:r>
            <a:r>
              <a:rPr lang="en-US" altLang="en-US" sz="1400" u="sng" smtClean="0"/>
              <a:t>Climatic Change, 71, 341-372, 2005.</a:t>
            </a:r>
          </a:p>
          <a:p>
            <a:pPr eaLnBrk="1" hangingPunct="1">
              <a:lnSpc>
                <a:spcPct val="80000"/>
              </a:lnSpc>
            </a:pPr>
            <a:r>
              <a:rPr lang="en-US" altLang="zh-CN" sz="1400" smtClean="0">
                <a:latin typeface="Times New Roman" panose="02020603050405020304" pitchFamily="18" charset="0"/>
                <a:ea typeface="宋体" panose="02010600030101010101" pitchFamily="2" charset="-122"/>
              </a:rPr>
              <a:t>Plantinga, A. J., “Modeling the Impacts of Forest Carbon Sequestration on Biodiversity.”  Department of Agricultural and Resource Economics, Oregon State University.</a:t>
            </a:r>
            <a:r>
              <a:rPr lang="en-US" altLang="zh-CN" sz="1400" smtClean="0">
                <a:solidFill>
                  <a:srgbClr val="FF0000"/>
                </a:solidFill>
                <a:latin typeface="Times New Roman" panose="02020603050405020304" pitchFamily="18" charset="0"/>
                <a:ea typeface="宋体" panose="02010600030101010101" pitchFamily="2" charset="-122"/>
              </a:rPr>
              <a:t> </a:t>
            </a:r>
          </a:p>
          <a:p>
            <a:pPr eaLnBrk="1" hangingPunct="1">
              <a:lnSpc>
                <a:spcPct val="80000"/>
              </a:lnSpc>
            </a:pPr>
            <a:r>
              <a:rPr lang="en-US" altLang="zh-CN" sz="1400" smtClean="0">
                <a:latin typeface="Times New Roman" panose="02020603050405020304" pitchFamily="18" charset="0"/>
                <a:ea typeface="宋体" panose="02010600030101010101" pitchFamily="2" charset="-122"/>
              </a:rPr>
              <a:t>Plantinga A. J., and J. Wu, Co-Benefits from Carbon Sequestration in Forests: Evaluating Reductions in Agricultural Externalities from and Afforestation Policy in Wisconsin. </a:t>
            </a:r>
            <a:r>
              <a:rPr lang="en-US" altLang="zh-CN" sz="1400" i="1" smtClean="0">
                <a:latin typeface="Times New Roman" panose="02020603050405020304" pitchFamily="18" charset="0"/>
                <a:ea typeface="宋体" panose="02010600030101010101" pitchFamily="2" charset="-122"/>
              </a:rPr>
              <a:t>Land Economics</a:t>
            </a:r>
            <a:r>
              <a:rPr lang="en-US" altLang="zh-CN" sz="1400" smtClean="0">
                <a:latin typeface="Times New Roman" panose="02020603050405020304" pitchFamily="18" charset="0"/>
                <a:ea typeface="宋体" panose="02010600030101010101" pitchFamily="2" charset="-122"/>
              </a:rPr>
              <a:t>, 79(1), 74-85, 2003</a:t>
            </a:r>
          </a:p>
          <a:p>
            <a:pPr eaLnBrk="1" hangingPunct="1">
              <a:lnSpc>
                <a:spcPct val="80000"/>
              </a:lnSpc>
            </a:pPr>
            <a:r>
              <a:rPr lang="en-US" altLang="zh-CN" sz="1400" smtClean="0">
                <a:latin typeface="Times New Roman" panose="02020603050405020304" pitchFamily="18" charset="0"/>
                <a:ea typeface="宋体" panose="02010600030101010101" pitchFamily="2" charset="-122"/>
              </a:rPr>
              <a:t>Stavins, R.N., "Transaction Costs and Tradable Permits", </a:t>
            </a:r>
            <a:r>
              <a:rPr lang="en-US" altLang="zh-CN" sz="1400" i="1" smtClean="0">
                <a:latin typeface="Times New Roman" panose="02020603050405020304" pitchFamily="18" charset="0"/>
                <a:ea typeface="宋体" panose="02010600030101010101" pitchFamily="2" charset="-122"/>
              </a:rPr>
              <a:t>Journal of Environmental Economics and Management</a:t>
            </a:r>
            <a:r>
              <a:rPr lang="en-US" altLang="zh-CN" sz="1400" smtClean="0">
                <a:latin typeface="Times New Roman" panose="02020603050405020304" pitchFamily="18" charset="0"/>
                <a:ea typeface="宋体" panose="02010600030101010101" pitchFamily="2" charset="-122"/>
              </a:rPr>
              <a:t>, 29:133-148,1995.</a:t>
            </a:r>
          </a:p>
          <a:p>
            <a:pPr eaLnBrk="1" hangingPunct="1">
              <a:lnSpc>
                <a:spcPct val="80000"/>
              </a:lnSpc>
            </a:pPr>
            <a:r>
              <a:rPr lang="en-US" altLang="zh-CN" sz="1400" smtClean="0">
                <a:latin typeface="Times New Roman" panose="02020603050405020304" pitchFamily="18" charset="0"/>
                <a:ea typeface="宋体" panose="02010600030101010101" pitchFamily="2" charset="-122"/>
              </a:rPr>
              <a:t>Watson, R.T., “report to the Sixth Conference of the Parties of the United Nations Framework Convention on Climate Change”, IPCC, http://www.ipcc.ch/press/speech.htm Nov.13, 2000</a:t>
            </a:r>
          </a:p>
          <a:p>
            <a:pPr eaLnBrk="1" hangingPunct="1">
              <a:lnSpc>
                <a:spcPct val="80000"/>
              </a:lnSpc>
            </a:pPr>
            <a:r>
              <a:rPr lang="en-US" altLang="zh-CN" sz="1400" smtClean="0">
                <a:latin typeface="Times New Roman" panose="02020603050405020304" pitchFamily="18" charset="0"/>
                <a:ea typeface="宋体" panose="02010600030101010101" pitchFamily="2" charset="-122"/>
              </a:rPr>
              <a:t>Watson, R.T. and the Core Writing Team (Eds.), IPCC Third Assessment Report: Climate Change 2001: Synthesis Report, IPCC, Geneva, Switzerland, September 2001. </a:t>
            </a:r>
            <a:r>
              <a:rPr lang="en-US" altLang="zh-CN" sz="1400" smtClean="0">
                <a:latin typeface="Times New Roman" panose="02020603050405020304" pitchFamily="18" charset="0"/>
                <a:ea typeface="宋体" panose="02010600030101010101" pitchFamily="2" charset="-122"/>
                <a:hlinkClick r:id="rId3"/>
              </a:rPr>
              <a:t>http://www.ipcc.ch/pub/un/syreng/spm.pdf</a:t>
            </a:r>
            <a:endParaRPr lang="en-US" altLang="zh-CN" sz="1400" smtClean="0">
              <a:latin typeface="Times New Roman" panose="02020603050405020304" pitchFamily="18" charset="0"/>
              <a:ea typeface="宋体" panose="02010600030101010101" pitchFamily="2" charset="-122"/>
            </a:endParaRPr>
          </a:p>
          <a:p>
            <a:pPr eaLnBrk="1" hangingPunct="1">
              <a:lnSpc>
                <a:spcPct val="80000"/>
              </a:lnSpc>
            </a:pPr>
            <a:r>
              <a:rPr lang="en-US" altLang="zh-CN" sz="1400" smtClean="0">
                <a:latin typeface="Times New Roman" panose="02020603050405020304" pitchFamily="18" charset="0"/>
                <a:ea typeface="宋体" panose="02010600030101010101" pitchFamily="2" charset="-122"/>
              </a:rPr>
              <a:t>Wietzman, M., L., “Prices vs. Quantities”  </a:t>
            </a:r>
            <a:r>
              <a:rPr lang="en-US" altLang="zh-CN" sz="1400" i="1" smtClean="0">
                <a:latin typeface="Times New Roman" panose="02020603050405020304" pitchFamily="18" charset="0"/>
                <a:ea typeface="宋体" panose="02010600030101010101" pitchFamily="2" charset="-122"/>
              </a:rPr>
              <a:t>Review of Economic Studies</a:t>
            </a:r>
            <a:r>
              <a:rPr lang="en-US" altLang="zh-CN" sz="1400" smtClean="0">
                <a:latin typeface="Times New Roman" panose="02020603050405020304" pitchFamily="18" charset="0"/>
                <a:ea typeface="宋体" panose="02010600030101010101" pitchFamily="2" charset="-122"/>
              </a:rPr>
              <a:t>.  41 (4): 447-91, 1974</a:t>
            </a:r>
          </a:p>
          <a:p>
            <a:pPr eaLnBrk="1" hangingPunct="1">
              <a:lnSpc>
                <a:spcPct val="80000"/>
              </a:lnSpc>
            </a:pPr>
            <a:endParaRPr lang="en-US" altLang="zh-CN" sz="1400" smtClean="0">
              <a:latin typeface="Times New Roman" panose="02020603050405020304" pitchFamily="18" charset="0"/>
              <a:ea typeface="宋体" panose="02010600030101010101" pitchFamily="2" charset="-122"/>
            </a:endParaRPr>
          </a:p>
          <a:p>
            <a:pPr eaLnBrk="1" hangingPunct="1">
              <a:lnSpc>
                <a:spcPct val="80000"/>
              </a:lnSpc>
            </a:pPr>
            <a:endParaRPr lang="en-US" altLang="zh-CN" sz="1400" smtClean="0">
              <a:latin typeface="Times New Roman" panose="02020603050405020304" pitchFamily="18" charset="0"/>
              <a:ea typeface="宋体" panose="02010600030101010101"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fld id="{3AED066D-7BF7-4783-957A-2497EDDE0684}" type="slidenum">
              <a:rPr lang="en-US" altLang="zh-CN" b="0" u="none">
                <a:ea typeface="宋体" panose="02010600030101010101" pitchFamily="2" charset="-122"/>
              </a:rPr>
              <a:pPr eaLnBrk="1" hangingPunct="1"/>
              <a:t>4</a:t>
            </a:fld>
            <a:endParaRPr lang="en-US" altLang="zh-CN" b="0" u="none">
              <a:ea typeface="宋体" panose="02010600030101010101" pitchFamily="2" charset="-122"/>
            </a:endParaRPr>
          </a:p>
        </p:txBody>
      </p:sp>
      <p:sp>
        <p:nvSpPr>
          <p:cNvPr id="38915" name="Rectangle 2"/>
          <p:cNvSpPr>
            <a:spLocks noGrp="1" noChangeArrowheads="1"/>
          </p:cNvSpPr>
          <p:nvPr>
            <p:ph type="title"/>
          </p:nvPr>
        </p:nvSpPr>
        <p:spPr>
          <a:xfrm>
            <a:off x="468313" y="188913"/>
            <a:ext cx="8229600" cy="487362"/>
          </a:xfrm>
        </p:spPr>
        <p:txBody>
          <a:bodyPr/>
          <a:lstStyle/>
          <a:p>
            <a:pPr eaLnBrk="1" hangingPunct="1">
              <a:defRPr/>
            </a:pPr>
            <a:r>
              <a:rPr lang="en-US" altLang="zh-CN" sz="2200" b="1" kern="1200" dirty="0" smtClean="0">
                <a:solidFill>
                  <a:srgbClr val="FF0000"/>
                </a:solidFill>
                <a:effectLst>
                  <a:outerShdw blurRad="38100" dist="38100" dir="2700000" algn="tl">
                    <a:srgbClr val="C0C0C0"/>
                  </a:outerShdw>
                </a:effectLst>
                <a:latin typeface="Arial" charset="0"/>
                <a:ea typeface="+mn-ea"/>
                <a:cs typeface="+mn-cs"/>
              </a:rPr>
              <a:t>AF Strategies for GHG Mitigation</a:t>
            </a:r>
          </a:p>
        </p:txBody>
      </p:sp>
      <p:pic>
        <p:nvPicPr>
          <p:cNvPr id="6148" name="Picture 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611188" y="908050"/>
            <a:ext cx="7345362" cy="5222875"/>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Line 2"/>
          <p:cNvSpPr>
            <a:spLocks noChangeShapeType="1"/>
          </p:cNvSpPr>
          <p:nvPr/>
        </p:nvSpPr>
        <p:spPr bwMode="auto">
          <a:xfrm>
            <a:off x="422275" y="611188"/>
            <a:ext cx="8274050" cy="0"/>
          </a:xfrm>
          <a:prstGeom prst="line">
            <a:avLst/>
          </a:prstGeom>
          <a:noFill/>
          <a:ln w="381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1" name="Rectangle 3"/>
          <p:cNvSpPr>
            <a:spLocks noChangeArrowheads="1"/>
          </p:cNvSpPr>
          <p:nvPr/>
        </p:nvSpPr>
        <p:spPr bwMode="auto">
          <a:xfrm>
            <a:off x="333375" y="742950"/>
            <a:ext cx="8550275" cy="579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57200" indent="-396875" defTabSz="735013" eaLnBrk="0" hangingPunct="0">
              <a:tabLst>
                <a:tab pos="735013" algn="l"/>
              </a:tabLst>
              <a:defRPr b="1" u="sng">
                <a:solidFill>
                  <a:schemeClr val="tx1"/>
                </a:solidFill>
                <a:latin typeface="Arial" panose="020B0604020202020204" pitchFamily="34" charset="0"/>
              </a:defRPr>
            </a:lvl1pPr>
            <a:lvl2pPr marL="742950" indent="-285750" defTabSz="735013" eaLnBrk="0" hangingPunct="0">
              <a:tabLst>
                <a:tab pos="735013" algn="l"/>
              </a:tabLst>
              <a:defRPr b="1" u="sng">
                <a:solidFill>
                  <a:schemeClr val="tx1"/>
                </a:solidFill>
                <a:latin typeface="Arial" panose="020B0604020202020204" pitchFamily="34" charset="0"/>
              </a:defRPr>
            </a:lvl2pPr>
            <a:lvl3pPr marL="1143000" indent="-228600" defTabSz="735013" eaLnBrk="0" hangingPunct="0">
              <a:tabLst>
                <a:tab pos="735013" algn="l"/>
              </a:tabLst>
              <a:defRPr b="1" u="sng">
                <a:solidFill>
                  <a:schemeClr val="tx1"/>
                </a:solidFill>
                <a:latin typeface="Arial" panose="020B0604020202020204" pitchFamily="34" charset="0"/>
              </a:defRPr>
            </a:lvl3pPr>
            <a:lvl4pPr marL="1600200" indent="-228600" defTabSz="735013" eaLnBrk="0" hangingPunct="0">
              <a:tabLst>
                <a:tab pos="735013" algn="l"/>
              </a:tabLst>
              <a:defRPr b="1" u="sng">
                <a:solidFill>
                  <a:schemeClr val="tx1"/>
                </a:solidFill>
                <a:latin typeface="Arial" panose="020B0604020202020204" pitchFamily="34" charset="0"/>
              </a:defRPr>
            </a:lvl4pPr>
            <a:lvl5pPr marL="2057400" indent="-228600" defTabSz="735013" eaLnBrk="0" hangingPunct="0">
              <a:tabLst>
                <a:tab pos="735013" algn="l"/>
              </a:tabLst>
              <a:defRPr b="1" u="sng">
                <a:solidFill>
                  <a:schemeClr val="tx1"/>
                </a:solidFill>
                <a:latin typeface="Arial" panose="020B0604020202020204" pitchFamily="34" charset="0"/>
              </a:defRPr>
            </a:lvl5pPr>
            <a:lvl6pPr marL="2514600" indent="-228600" defTabSz="735013" eaLnBrk="0" fontAlgn="base" hangingPunct="0">
              <a:spcBef>
                <a:spcPct val="0"/>
              </a:spcBef>
              <a:spcAft>
                <a:spcPct val="0"/>
              </a:spcAft>
              <a:tabLst>
                <a:tab pos="735013" algn="l"/>
              </a:tabLst>
              <a:defRPr b="1" u="sng">
                <a:solidFill>
                  <a:schemeClr val="tx1"/>
                </a:solidFill>
                <a:latin typeface="Arial" panose="020B0604020202020204" pitchFamily="34" charset="0"/>
              </a:defRPr>
            </a:lvl6pPr>
            <a:lvl7pPr marL="2971800" indent="-228600" defTabSz="735013" eaLnBrk="0" fontAlgn="base" hangingPunct="0">
              <a:spcBef>
                <a:spcPct val="0"/>
              </a:spcBef>
              <a:spcAft>
                <a:spcPct val="0"/>
              </a:spcAft>
              <a:tabLst>
                <a:tab pos="735013" algn="l"/>
              </a:tabLst>
              <a:defRPr b="1" u="sng">
                <a:solidFill>
                  <a:schemeClr val="tx1"/>
                </a:solidFill>
                <a:latin typeface="Arial" panose="020B0604020202020204" pitchFamily="34" charset="0"/>
              </a:defRPr>
            </a:lvl7pPr>
            <a:lvl8pPr marL="3429000" indent="-228600" defTabSz="735013" eaLnBrk="0" fontAlgn="base" hangingPunct="0">
              <a:spcBef>
                <a:spcPct val="0"/>
              </a:spcBef>
              <a:spcAft>
                <a:spcPct val="0"/>
              </a:spcAft>
              <a:tabLst>
                <a:tab pos="735013" algn="l"/>
              </a:tabLst>
              <a:defRPr b="1" u="sng">
                <a:solidFill>
                  <a:schemeClr val="tx1"/>
                </a:solidFill>
                <a:latin typeface="Arial" panose="020B0604020202020204" pitchFamily="34" charset="0"/>
              </a:defRPr>
            </a:lvl8pPr>
            <a:lvl9pPr marL="3886200" indent="-228600" defTabSz="735013" eaLnBrk="0" fontAlgn="base" hangingPunct="0">
              <a:spcBef>
                <a:spcPct val="0"/>
              </a:spcBef>
              <a:spcAft>
                <a:spcPct val="0"/>
              </a:spcAft>
              <a:tabLst>
                <a:tab pos="735013" algn="l"/>
              </a:tabLst>
              <a:defRPr b="1" u="sng">
                <a:solidFill>
                  <a:schemeClr val="tx1"/>
                </a:solidFill>
                <a:latin typeface="Arial" panose="020B0604020202020204" pitchFamily="34" charset="0"/>
              </a:defRPr>
            </a:lvl9pPr>
          </a:lstStyle>
          <a:p>
            <a:pPr eaLnBrk="1" hangingPunct="1">
              <a:lnSpc>
                <a:spcPct val="130000"/>
              </a:lnSpc>
              <a:spcBef>
                <a:spcPct val="20000"/>
              </a:spcBef>
              <a:buClr>
                <a:srgbClr val="FF3300"/>
              </a:buClr>
              <a:buSzPct val="85000"/>
              <a:buFont typeface="Wingdings" panose="05000000000000000000" pitchFamily="2" charset="2"/>
              <a:buNone/>
            </a:pPr>
            <a:r>
              <a:rPr lang="en-US" altLang="en-US" sz="1900" u="none">
                <a:cs typeface="Times New Roman" panose="02020603050405020304" pitchFamily="18" charset="0"/>
              </a:rPr>
              <a:t>	Example of externalities and other effects related to GHG mitigation policies</a:t>
            </a:r>
          </a:p>
          <a:p>
            <a:pPr eaLnBrk="1" hangingPunct="1">
              <a:lnSpc>
                <a:spcPct val="130000"/>
              </a:lnSpc>
              <a:spcBef>
                <a:spcPct val="20000"/>
              </a:spcBef>
              <a:buClr>
                <a:srgbClr val="FF3300"/>
              </a:buClr>
              <a:buSzPct val="85000"/>
              <a:buFont typeface="Wingdings" panose="05000000000000000000" pitchFamily="2" charset="2"/>
              <a:buNone/>
            </a:pPr>
            <a:r>
              <a:rPr lang="en-US" altLang="en-US" sz="1900" u="none">
                <a:cs typeface="Times New Roman" panose="02020603050405020304" pitchFamily="18" charset="0"/>
              </a:rPr>
              <a:t>	e.g. a tax on carbon in the agricultural and forestry sectors</a:t>
            </a:r>
          </a:p>
          <a:p>
            <a:pPr eaLnBrk="1" hangingPunct="1">
              <a:lnSpc>
                <a:spcPct val="130000"/>
              </a:lnSpc>
              <a:spcBef>
                <a:spcPct val="20000"/>
              </a:spcBef>
              <a:buClr>
                <a:srgbClr val="FF3300"/>
              </a:buClr>
              <a:buSzPct val="85000"/>
              <a:buFont typeface="Wingdings" panose="05000000000000000000" pitchFamily="2" charset="2"/>
              <a:buNone/>
            </a:pPr>
            <a:r>
              <a:rPr lang="en-US" altLang="en-US" sz="1900" u="none">
                <a:cs typeface="Times New Roman" panose="02020603050405020304" pitchFamily="18" charset="0"/>
              </a:rPr>
              <a:t>	</a:t>
            </a:r>
            <a:r>
              <a:rPr lang="en-US" altLang="en-US" sz="1900" u="none">
                <a:solidFill>
                  <a:srgbClr val="3333CC"/>
                </a:solidFill>
                <a:cs typeface="Times New Roman" panose="02020603050405020304" pitchFamily="18" charset="0"/>
              </a:rPr>
              <a:t>Positive					Negative</a:t>
            </a:r>
          </a:p>
          <a:p>
            <a:pPr eaLnBrk="1" hangingPunct="1">
              <a:lnSpc>
                <a:spcPct val="130000"/>
              </a:lnSpc>
              <a:spcBef>
                <a:spcPct val="20000"/>
              </a:spcBef>
              <a:buClr>
                <a:srgbClr val="FF3300"/>
              </a:buClr>
              <a:buSzPct val="85000"/>
              <a:buFont typeface="Wingdings" panose="05000000000000000000" pitchFamily="2" charset="2"/>
              <a:buNone/>
            </a:pPr>
            <a:r>
              <a:rPr lang="en-US" altLang="en-US" sz="1900" u="none">
                <a:cs typeface="Times New Roman" panose="02020603050405020304" pitchFamily="18" charset="0"/>
              </a:rPr>
              <a:t>	Water quality improvement		High food prices</a:t>
            </a:r>
          </a:p>
          <a:p>
            <a:pPr eaLnBrk="1" hangingPunct="1">
              <a:lnSpc>
                <a:spcPct val="130000"/>
              </a:lnSpc>
              <a:spcBef>
                <a:spcPct val="20000"/>
              </a:spcBef>
              <a:buClr>
                <a:srgbClr val="FF3300"/>
              </a:buClr>
              <a:buSzPct val="85000"/>
              <a:buFont typeface="Wingdings" panose="05000000000000000000" pitchFamily="2" charset="2"/>
              <a:buNone/>
            </a:pPr>
            <a:r>
              <a:rPr lang="en-US" altLang="en-US" sz="1900" u="none">
                <a:cs typeface="Times New Roman" panose="02020603050405020304" pitchFamily="18" charset="0"/>
              </a:rPr>
              <a:t>	Less erosions, etc.			More pesticide use, etc.</a:t>
            </a:r>
          </a:p>
          <a:p>
            <a:pPr eaLnBrk="1" hangingPunct="1">
              <a:lnSpc>
                <a:spcPct val="130000"/>
              </a:lnSpc>
              <a:spcBef>
                <a:spcPct val="50000"/>
              </a:spcBef>
              <a:buClr>
                <a:srgbClr val="FF3300"/>
              </a:buClr>
              <a:buSzPct val="85000"/>
              <a:buFont typeface="Wingdings" panose="05000000000000000000" pitchFamily="2" charset="2"/>
              <a:buChar char="q"/>
            </a:pPr>
            <a:r>
              <a:rPr lang="en-US" altLang="en-US" sz="1900" u="none">
                <a:cs typeface="Times New Roman" panose="02020603050405020304" pitchFamily="18" charset="0"/>
              </a:rPr>
              <a:t>Many terminologies are used to describe </a:t>
            </a:r>
            <a:r>
              <a:rPr lang="en-US" altLang="en-US" sz="1900" u="none">
                <a:solidFill>
                  <a:srgbClr val="FF0000"/>
                </a:solidFill>
                <a:cs typeface="Times New Roman" panose="02020603050405020304" pitchFamily="18" charset="0"/>
              </a:rPr>
              <a:t>CO-EFFECTS</a:t>
            </a:r>
            <a:r>
              <a:rPr lang="en-US" altLang="en-US" sz="1900" u="none">
                <a:cs typeface="Times New Roman" panose="02020603050405020304" pitchFamily="18" charset="0"/>
              </a:rPr>
              <a:t> which refers to effects arising from GHG mitigation polices such as co-benefits/costs, income distributional shifts, ancillary benefits/costs,  side-benefits, secondary benefits/costs, cleaner water, reduced runoff, increases across GHG accounts etc.</a:t>
            </a:r>
          </a:p>
          <a:p>
            <a:pPr eaLnBrk="1" hangingPunct="1">
              <a:lnSpc>
                <a:spcPct val="130000"/>
              </a:lnSpc>
              <a:spcBef>
                <a:spcPct val="50000"/>
              </a:spcBef>
              <a:buClr>
                <a:srgbClr val="FF3300"/>
              </a:buClr>
              <a:buSzPct val="85000"/>
              <a:buFont typeface="Wingdings" panose="05000000000000000000" pitchFamily="2" charset="2"/>
              <a:buChar char="q"/>
            </a:pPr>
            <a:r>
              <a:rPr lang="en-US" altLang="en-US" sz="1900" u="none">
                <a:cs typeface="Times New Roman" panose="02020603050405020304" pitchFamily="18" charset="0"/>
              </a:rPr>
              <a:t>Few studies address these issues especially negative co-effects e.g. use of more pesticides or irrigation, effects on other GHGs.</a:t>
            </a:r>
          </a:p>
        </p:txBody>
      </p:sp>
      <p:sp>
        <p:nvSpPr>
          <p:cNvPr id="617476" name="Text Box 4"/>
          <p:cNvSpPr txBox="1">
            <a:spLocks noChangeArrowheads="1"/>
          </p:cNvSpPr>
          <p:nvPr/>
        </p:nvSpPr>
        <p:spPr bwMode="auto">
          <a:xfrm>
            <a:off x="379413" y="247650"/>
            <a:ext cx="61356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000" u="none">
                <a:solidFill>
                  <a:srgbClr val="FF0000"/>
                </a:solidFill>
                <a:effectLst>
                  <a:outerShdw blurRad="38100" dist="38100" dir="2700000" algn="tl">
                    <a:srgbClr val="C0C0C0"/>
                  </a:outerShdw>
                </a:effectLst>
                <a:latin typeface="Arial" charset="0"/>
              </a:rPr>
              <a:t>CO-Effects of CC Policies: Economic Perspective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3"/>
          <p:cNvSpPr>
            <a:spLocks noChangeArrowheads="1"/>
          </p:cNvSpPr>
          <p:nvPr/>
        </p:nvSpPr>
        <p:spPr bwMode="auto">
          <a:xfrm>
            <a:off x="1579563" y="5132388"/>
            <a:ext cx="801687" cy="527050"/>
          </a:xfrm>
          <a:prstGeom prst="rect">
            <a:avLst/>
          </a:prstGeom>
          <a:noFill/>
          <a:ln w="38100">
            <a:solidFill>
              <a:srgbClr val="FF0066"/>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eaLnBrk="1" hangingPunct="1"/>
            <a:r>
              <a:rPr lang="en-US" altLang="en-US" sz="1400" u="none"/>
              <a:t>Fuel</a:t>
            </a:r>
          </a:p>
          <a:p>
            <a:pPr algn="ctr" eaLnBrk="1" hangingPunct="1"/>
            <a:r>
              <a:rPr lang="en-US" altLang="en-US" sz="1400" u="none"/>
              <a:t>Security</a:t>
            </a:r>
          </a:p>
        </p:txBody>
      </p:sp>
      <p:sp>
        <p:nvSpPr>
          <p:cNvPr id="8195" name="Rectangle 50"/>
          <p:cNvSpPr>
            <a:spLocks noChangeArrowheads="1"/>
          </p:cNvSpPr>
          <p:nvPr/>
        </p:nvSpPr>
        <p:spPr bwMode="auto">
          <a:xfrm>
            <a:off x="2576513" y="5132388"/>
            <a:ext cx="801687" cy="527050"/>
          </a:xfrm>
          <a:prstGeom prst="rect">
            <a:avLst/>
          </a:prstGeom>
          <a:noFill/>
          <a:ln w="38100">
            <a:solidFill>
              <a:srgbClr val="FF0066"/>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eaLnBrk="1" hangingPunct="1"/>
            <a:r>
              <a:rPr lang="en-US" altLang="en-US" sz="1400" u="none"/>
              <a:t>Life</a:t>
            </a:r>
          </a:p>
          <a:p>
            <a:pPr algn="ctr" eaLnBrk="1" hangingPunct="1"/>
            <a:r>
              <a:rPr lang="en-US" altLang="en-US" sz="1400" u="none"/>
              <a:t>Styles</a:t>
            </a:r>
          </a:p>
        </p:txBody>
      </p:sp>
      <p:sp>
        <p:nvSpPr>
          <p:cNvPr id="8196" name="Rectangle 55"/>
          <p:cNvSpPr>
            <a:spLocks noChangeArrowheads="1"/>
          </p:cNvSpPr>
          <p:nvPr/>
        </p:nvSpPr>
        <p:spPr bwMode="auto">
          <a:xfrm>
            <a:off x="3556000" y="5132388"/>
            <a:ext cx="1241425" cy="527050"/>
          </a:xfrm>
          <a:prstGeom prst="rect">
            <a:avLst/>
          </a:prstGeom>
          <a:noFill/>
          <a:ln w="38100">
            <a:solidFill>
              <a:srgbClr val="FF0066"/>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eaLnBrk="1" hangingPunct="1"/>
            <a:r>
              <a:rPr lang="en-US" altLang="en-US" sz="1400" u="none"/>
              <a:t>Recreational</a:t>
            </a:r>
          </a:p>
          <a:p>
            <a:pPr algn="ctr" eaLnBrk="1" hangingPunct="1"/>
            <a:r>
              <a:rPr lang="en-US" altLang="en-US" sz="1400" u="none"/>
              <a:t>Impacts</a:t>
            </a:r>
          </a:p>
        </p:txBody>
      </p:sp>
      <p:sp>
        <p:nvSpPr>
          <p:cNvPr id="8197" name="Line 90"/>
          <p:cNvSpPr>
            <a:spLocks noChangeShapeType="1"/>
          </p:cNvSpPr>
          <p:nvPr/>
        </p:nvSpPr>
        <p:spPr bwMode="auto">
          <a:xfrm>
            <a:off x="2486025" y="2619375"/>
            <a:ext cx="3432175"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198" name="Line 92"/>
          <p:cNvSpPr>
            <a:spLocks noChangeShapeType="1"/>
          </p:cNvSpPr>
          <p:nvPr/>
        </p:nvSpPr>
        <p:spPr bwMode="auto">
          <a:xfrm>
            <a:off x="2495550" y="2620963"/>
            <a:ext cx="0" cy="127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199" name="Line 93"/>
          <p:cNvSpPr>
            <a:spLocks noChangeShapeType="1"/>
          </p:cNvSpPr>
          <p:nvPr/>
        </p:nvSpPr>
        <p:spPr bwMode="auto">
          <a:xfrm>
            <a:off x="3941763" y="2630488"/>
            <a:ext cx="0" cy="127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200" name="Line 94"/>
          <p:cNvSpPr>
            <a:spLocks noChangeShapeType="1"/>
          </p:cNvSpPr>
          <p:nvPr/>
        </p:nvSpPr>
        <p:spPr bwMode="auto">
          <a:xfrm>
            <a:off x="4832350" y="2619375"/>
            <a:ext cx="0" cy="1428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201" name="Line 95"/>
          <p:cNvSpPr>
            <a:spLocks noChangeShapeType="1"/>
          </p:cNvSpPr>
          <p:nvPr/>
        </p:nvSpPr>
        <p:spPr bwMode="auto">
          <a:xfrm>
            <a:off x="5902325" y="2635250"/>
            <a:ext cx="0" cy="127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202" name="Line 109"/>
          <p:cNvSpPr>
            <a:spLocks noChangeShapeType="1"/>
          </p:cNvSpPr>
          <p:nvPr/>
        </p:nvSpPr>
        <p:spPr bwMode="auto">
          <a:xfrm>
            <a:off x="4297363" y="3913188"/>
            <a:ext cx="0" cy="12541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203" name="Line 121"/>
          <p:cNvSpPr>
            <a:spLocks noChangeShapeType="1"/>
          </p:cNvSpPr>
          <p:nvPr/>
        </p:nvSpPr>
        <p:spPr bwMode="auto">
          <a:xfrm flipV="1">
            <a:off x="979488" y="4033838"/>
            <a:ext cx="6580187" cy="793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204" name="Line 122"/>
          <p:cNvSpPr>
            <a:spLocks noChangeShapeType="1"/>
          </p:cNvSpPr>
          <p:nvPr/>
        </p:nvSpPr>
        <p:spPr bwMode="auto">
          <a:xfrm>
            <a:off x="2762250" y="4043363"/>
            <a:ext cx="0" cy="127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205" name="Line 123"/>
          <p:cNvSpPr>
            <a:spLocks noChangeShapeType="1"/>
          </p:cNvSpPr>
          <p:nvPr/>
        </p:nvSpPr>
        <p:spPr bwMode="auto">
          <a:xfrm>
            <a:off x="3754438" y="4052888"/>
            <a:ext cx="0" cy="127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206" name="Line 124"/>
          <p:cNvSpPr>
            <a:spLocks noChangeShapeType="1"/>
          </p:cNvSpPr>
          <p:nvPr/>
        </p:nvSpPr>
        <p:spPr bwMode="auto">
          <a:xfrm>
            <a:off x="5641975" y="4038600"/>
            <a:ext cx="0" cy="127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207" name="Line 125"/>
          <p:cNvSpPr>
            <a:spLocks noChangeShapeType="1"/>
          </p:cNvSpPr>
          <p:nvPr/>
        </p:nvSpPr>
        <p:spPr bwMode="auto">
          <a:xfrm>
            <a:off x="6597650" y="4049713"/>
            <a:ext cx="0" cy="12541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208" name="Line 126"/>
          <p:cNvSpPr>
            <a:spLocks noChangeShapeType="1"/>
          </p:cNvSpPr>
          <p:nvPr/>
        </p:nvSpPr>
        <p:spPr bwMode="auto">
          <a:xfrm>
            <a:off x="7543800" y="4040188"/>
            <a:ext cx="0" cy="127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209" name="Line 127"/>
          <p:cNvSpPr>
            <a:spLocks noChangeShapeType="1"/>
          </p:cNvSpPr>
          <p:nvPr/>
        </p:nvSpPr>
        <p:spPr bwMode="auto">
          <a:xfrm>
            <a:off x="4699000" y="4052888"/>
            <a:ext cx="0" cy="127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210" name="Rectangle 135"/>
          <p:cNvSpPr>
            <a:spLocks noChangeArrowheads="1"/>
          </p:cNvSpPr>
          <p:nvPr/>
        </p:nvSpPr>
        <p:spPr bwMode="auto">
          <a:xfrm>
            <a:off x="2028825" y="2733675"/>
            <a:ext cx="1281113" cy="1236663"/>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eaLnBrk="1" hangingPunct="1"/>
            <a:endParaRPr lang="en-US" altLang="en-US" sz="1400" u="none"/>
          </a:p>
          <a:p>
            <a:pPr algn="ctr" eaLnBrk="1" hangingPunct="1"/>
            <a:endParaRPr lang="en-US" altLang="en-US" sz="1400" u="none"/>
          </a:p>
          <a:p>
            <a:pPr algn="ctr" eaLnBrk="1" hangingPunct="1"/>
            <a:endParaRPr lang="en-US" altLang="en-US" sz="1400" u="none"/>
          </a:p>
          <a:p>
            <a:pPr algn="ctr" eaLnBrk="1" hangingPunct="1"/>
            <a:endParaRPr lang="en-US" altLang="en-US" sz="1400" u="none"/>
          </a:p>
          <a:p>
            <a:pPr algn="ctr" eaLnBrk="1" hangingPunct="1"/>
            <a:r>
              <a:rPr lang="en-US" altLang="en-US" sz="1400" u="none"/>
              <a:t>Direct Effects</a:t>
            </a:r>
          </a:p>
        </p:txBody>
      </p:sp>
      <p:sp>
        <p:nvSpPr>
          <p:cNvPr id="8211" name="Rectangle 136"/>
          <p:cNvSpPr>
            <a:spLocks noChangeArrowheads="1"/>
          </p:cNvSpPr>
          <p:nvPr/>
        </p:nvSpPr>
        <p:spPr bwMode="auto">
          <a:xfrm>
            <a:off x="2219325" y="2906713"/>
            <a:ext cx="841375" cy="744537"/>
          </a:xfrm>
          <a:prstGeom prst="rect">
            <a:avLst/>
          </a:prstGeom>
          <a:solidFill>
            <a:srgbClr val="FFFF99"/>
          </a:solidFill>
          <a:ln w="38100">
            <a:solidFill>
              <a:srgbClr val="FF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eaLnBrk="1" hangingPunct="1"/>
            <a:r>
              <a:rPr lang="en-US" altLang="en-US" sz="1400" u="none"/>
              <a:t>CC</a:t>
            </a:r>
          </a:p>
          <a:p>
            <a:pPr algn="ctr" eaLnBrk="1" hangingPunct="1"/>
            <a:r>
              <a:rPr lang="en-US" altLang="en-US" sz="1400" u="none"/>
              <a:t>Effects</a:t>
            </a:r>
          </a:p>
        </p:txBody>
      </p:sp>
      <p:sp>
        <p:nvSpPr>
          <p:cNvPr id="8212" name="Rectangle 137"/>
          <p:cNvSpPr>
            <a:spLocks noChangeArrowheads="1"/>
          </p:cNvSpPr>
          <p:nvPr/>
        </p:nvSpPr>
        <p:spPr bwMode="auto">
          <a:xfrm>
            <a:off x="3371850" y="2738438"/>
            <a:ext cx="3133725" cy="1228725"/>
          </a:xfrm>
          <a:prstGeom prst="rect">
            <a:avLst/>
          </a:prstGeom>
          <a:solidFill>
            <a:srgbClr val="FF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eaLnBrk="1" hangingPunct="1"/>
            <a:endParaRPr lang="en-US" altLang="en-US" sz="1400" u="none"/>
          </a:p>
          <a:p>
            <a:pPr algn="ctr" eaLnBrk="1" hangingPunct="1"/>
            <a:endParaRPr lang="en-US" altLang="en-US" sz="1400" u="none"/>
          </a:p>
          <a:p>
            <a:pPr algn="ctr" eaLnBrk="1" hangingPunct="1"/>
            <a:endParaRPr lang="en-US" altLang="en-US" sz="1400" u="none"/>
          </a:p>
          <a:p>
            <a:pPr algn="ctr" eaLnBrk="1" hangingPunct="1"/>
            <a:endParaRPr lang="en-US" altLang="en-US" sz="1400" u="none"/>
          </a:p>
          <a:p>
            <a:pPr algn="ctr" eaLnBrk="1" hangingPunct="1"/>
            <a:r>
              <a:rPr lang="en-US" altLang="en-US" sz="1400" u="none"/>
              <a:t>CO-Effects</a:t>
            </a:r>
          </a:p>
        </p:txBody>
      </p:sp>
      <p:sp>
        <p:nvSpPr>
          <p:cNvPr id="8213" name="Rectangle 138"/>
          <p:cNvSpPr>
            <a:spLocks noChangeArrowheads="1"/>
          </p:cNvSpPr>
          <p:nvPr/>
        </p:nvSpPr>
        <p:spPr bwMode="auto">
          <a:xfrm>
            <a:off x="4510088" y="2889250"/>
            <a:ext cx="839787" cy="763588"/>
          </a:xfrm>
          <a:prstGeom prst="rect">
            <a:avLst/>
          </a:prstGeom>
          <a:solidFill>
            <a:srgbClr val="FFFF99"/>
          </a:solidFill>
          <a:ln w="38100">
            <a:solidFill>
              <a:srgbClr val="FF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eaLnBrk="1" hangingPunct="1"/>
            <a:r>
              <a:rPr lang="en-US" altLang="en-US" sz="1400" u="none"/>
              <a:t>Environ</a:t>
            </a:r>
          </a:p>
          <a:p>
            <a:pPr algn="ctr" eaLnBrk="1" hangingPunct="1"/>
            <a:r>
              <a:rPr lang="en-US" altLang="en-US" sz="1400" u="none"/>
              <a:t>Effects</a:t>
            </a:r>
          </a:p>
        </p:txBody>
      </p:sp>
      <p:sp>
        <p:nvSpPr>
          <p:cNvPr id="8214" name="Rectangle 139"/>
          <p:cNvSpPr>
            <a:spLocks noChangeArrowheads="1"/>
          </p:cNvSpPr>
          <p:nvPr/>
        </p:nvSpPr>
        <p:spPr bwMode="auto">
          <a:xfrm>
            <a:off x="5524500" y="2897188"/>
            <a:ext cx="839788" cy="744537"/>
          </a:xfrm>
          <a:prstGeom prst="rect">
            <a:avLst/>
          </a:prstGeom>
          <a:solidFill>
            <a:srgbClr val="FFFF99"/>
          </a:solidFill>
          <a:ln w="38100">
            <a:solidFill>
              <a:srgbClr val="FF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eaLnBrk="1" hangingPunct="1"/>
            <a:r>
              <a:rPr lang="en-US" altLang="en-US" sz="1400" u="none"/>
              <a:t>Econ</a:t>
            </a:r>
          </a:p>
          <a:p>
            <a:pPr algn="ctr" eaLnBrk="1" hangingPunct="1"/>
            <a:r>
              <a:rPr lang="en-US" altLang="en-US" sz="1400" u="none"/>
              <a:t>Effects</a:t>
            </a:r>
          </a:p>
        </p:txBody>
      </p:sp>
      <p:sp>
        <p:nvSpPr>
          <p:cNvPr id="8215" name="Rectangle 140"/>
          <p:cNvSpPr>
            <a:spLocks noChangeArrowheads="1"/>
          </p:cNvSpPr>
          <p:nvPr/>
        </p:nvSpPr>
        <p:spPr bwMode="auto">
          <a:xfrm>
            <a:off x="3532188" y="2890838"/>
            <a:ext cx="839787" cy="746125"/>
          </a:xfrm>
          <a:prstGeom prst="rect">
            <a:avLst/>
          </a:prstGeom>
          <a:solidFill>
            <a:srgbClr val="FFFF99"/>
          </a:solidFill>
          <a:ln w="38100">
            <a:solidFill>
              <a:srgbClr val="FF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eaLnBrk="1" hangingPunct="1"/>
            <a:r>
              <a:rPr lang="en-US" altLang="en-US" sz="1400" u="none"/>
              <a:t>Social</a:t>
            </a:r>
          </a:p>
          <a:p>
            <a:pPr algn="ctr" eaLnBrk="1" hangingPunct="1"/>
            <a:r>
              <a:rPr lang="en-US" altLang="en-US" sz="1400" u="none"/>
              <a:t>Effects</a:t>
            </a:r>
          </a:p>
        </p:txBody>
      </p:sp>
      <p:sp>
        <p:nvSpPr>
          <p:cNvPr id="8216" name="Line 141"/>
          <p:cNvSpPr>
            <a:spLocks noChangeShapeType="1"/>
          </p:cNvSpPr>
          <p:nvPr/>
        </p:nvSpPr>
        <p:spPr bwMode="auto">
          <a:xfrm>
            <a:off x="2012950" y="3959225"/>
            <a:ext cx="45085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217" name="Rectangle 142"/>
          <p:cNvSpPr>
            <a:spLocks noChangeArrowheads="1"/>
          </p:cNvSpPr>
          <p:nvPr/>
        </p:nvSpPr>
        <p:spPr bwMode="auto">
          <a:xfrm>
            <a:off x="3784600" y="1722438"/>
            <a:ext cx="1223963" cy="763587"/>
          </a:xfrm>
          <a:prstGeom prst="rect">
            <a:avLst/>
          </a:prstGeom>
          <a:solidFill>
            <a:srgbClr val="FFFF99"/>
          </a:solidFill>
          <a:ln w="38100">
            <a:solidFill>
              <a:srgbClr val="FF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eaLnBrk="1" hangingPunct="1"/>
            <a:r>
              <a:rPr lang="en-US" altLang="en-US" sz="1400" u="none"/>
              <a:t>Land Use</a:t>
            </a:r>
          </a:p>
          <a:p>
            <a:pPr algn="ctr" eaLnBrk="1" hangingPunct="1"/>
            <a:r>
              <a:rPr lang="en-US" altLang="en-US" sz="1400" u="none"/>
              <a:t>Change</a:t>
            </a:r>
          </a:p>
        </p:txBody>
      </p:sp>
      <p:sp>
        <p:nvSpPr>
          <p:cNvPr id="8218" name="Rectangle 143"/>
          <p:cNvSpPr>
            <a:spLocks noChangeArrowheads="1"/>
          </p:cNvSpPr>
          <p:nvPr/>
        </p:nvSpPr>
        <p:spPr bwMode="auto">
          <a:xfrm>
            <a:off x="4946650" y="5132388"/>
            <a:ext cx="1333500" cy="527050"/>
          </a:xfrm>
          <a:prstGeom prst="rect">
            <a:avLst/>
          </a:prstGeom>
          <a:noFill/>
          <a:ln w="38100">
            <a:solidFill>
              <a:srgbClr val="FF0066"/>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eaLnBrk="1" hangingPunct="1"/>
            <a:r>
              <a:rPr lang="en-US" altLang="en-US" sz="1400" u="none"/>
              <a:t>Endangered</a:t>
            </a:r>
          </a:p>
          <a:p>
            <a:pPr algn="ctr" eaLnBrk="1" hangingPunct="1"/>
            <a:r>
              <a:rPr lang="en-US" altLang="en-US" sz="1400" u="none"/>
              <a:t>Species</a:t>
            </a:r>
          </a:p>
        </p:txBody>
      </p:sp>
      <p:sp>
        <p:nvSpPr>
          <p:cNvPr id="8219" name="Line 148"/>
          <p:cNvSpPr>
            <a:spLocks noChangeShapeType="1"/>
          </p:cNvSpPr>
          <p:nvPr/>
        </p:nvSpPr>
        <p:spPr bwMode="auto">
          <a:xfrm>
            <a:off x="2008188" y="4037013"/>
            <a:ext cx="0" cy="127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220" name="Line 150"/>
          <p:cNvSpPr>
            <a:spLocks noChangeShapeType="1"/>
          </p:cNvSpPr>
          <p:nvPr/>
        </p:nvSpPr>
        <p:spPr bwMode="auto">
          <a:xfrm>
            <a:off x="998538" y="4044950"/>
            <a:ext cx="0" cy="127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8221" name="Rectangle 151"/>
          <p:cNvSpPr>
            <a:spLocks noChangeArrowheads="1"/>
          </p:cNvSpPr>
          <p:nvPr/>
        </p:nvSpPr>
        <p:spPr bwMode="auto">
          <a:xfrm>
            <a:off x="495300" y="4138613"/>
            <a:ext cx="7596188" cy="798512"/>
          </a:xfrm>
          <a:prstGeom prst="rect">
            <a:avLst/>
          </a:prstGeom>
          <a:solidFill>
            <a:srgbClr val="FF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eaLnBrk="1" hangingPunct="1"/>
            <a:endParaRPr lang="en-US" altLang="en-US" sz="1400" u="none"/>
          </a:p>
          <a:p>
            <a:pPr algn="ctr" eaLnBrk="1" hangingPunct="1"/>
            <a:endParaRPr lang="en-US" altLang="en-US" sz="1400" u="none"/>
          </a:p>
          <a:p>
            <a:pPr algn="ctr" eaLnBrk="1" hangingPunct="1"/>
            <a:endParaRPr lang="en-US" altLang="en-US" sz="1400" u="none"/>
          </a:p>
        </p:txBody>
      </p:sp>
      <p:sp>
        <p:nvSpPr>
          <p:cNvPr id="8222" name="Rectangle 152"/>
          <p:cNvSpPr>
            <a:spLocks noChangeArrowheads="1"/>
          </p:cNvSpPr>
          <p:nvPr/>
        </p:nvSpPr>
        <p:spPr bwMode="auto">
          <a:xfrm>
            <a:off x="620713" y="4267200"/>
            <a:ext cx="798512" cy="528638"/>
          </a:xfrm>
          <a:prstGeom prst="rect">
            <a:avLst/>
          </a:prstGeom>
          <a:solidFill>
            <a:schemeClr val="bg1"/>
          </a:solidFill>
          <a:ln w="38100">
            <a:solidFill>
              <a:srgbClr val="FF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eaLnBrk="1" hangingPunct="1"/>
            <a:r>
              <a:rPr lang="en-US" altLang="en-US" sz="1400" u="none"/>
              <a:t>Air</a:t>
            </a:r>
          </a:p>
          <a:p>
            <a:pPr algn="ctr" eaLnBrk="1" hangingPunct="1"/>
            <a:r>
              <a:rPr lang="en-US" altLang="en-US" sz="1400" u="none"/>
              <a:t>Quality</a:t>
            </a:r>
          </a:p>
        </p:txBody>
      </p:sp>
      <p:sp>
        <p:nvSpPr>
          <p:cNvPr id="8223" name="Rectangle 153"/>
          <p:cNvSpPr>
            <a:spLocks noChangeArrowheads="1"/>
          </p:cNvSpPr>
          <p:nvPr/>
        </p:nvSpPr>
        <p:spPr bwMode="auto">
          <a:xfrm>
            <a:off x="1557338" y="4275138"/>
            <a:ext cx="798512" cy="527050"/>
          </a:xfrm>
          <a:prstGeom prst="rect">
            <a:avLst/>
          </a:prstGeom>
          <a:solidFill>
            <a:schemeClr val="bg1"/>
          </a:solidFill>
          <a:ln w="38100">
            <a:solidFill>
              <a:srgbClr val="FF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eaLnBrk="1" hangingPunct="1"/>
            <a:r>
              <a:rPr lang="en-US" altLang="en-US" sz="1400" u="none"/>
              <a:t>Job</a:t>
            </a:r>
          </a:p>
          <a:p>
            <a:pPr algn="ctr" eaLnBrk="1" hangingPunct="1"/>
            <a:r>
              <a:rPr lang="en-US" altLang="en-US" sz="1400" u="none"/>
              <a:t>Creation</a:t>
            </a:r>
          </a:p>
        </p:txBody>
      </p:sp>
      <p:sp>
        <p:nvSpPr>
          <p:cNvPr id="8224" name="Rectangle 154"/>
          <p:cNvSpPr>
            <a:spLocks noChangeArrowheads="1"/>
          </p:cNvSpPr>
          <p:nvPr/>
        </p:nvSpPr>
        <p:spPr bwMode="auto">
          <a:xfrm>
            <a:off x="2474913" y="4262438"/>
            <a:ext cx="798512" cy="528637"/>
          </a:xfrm>
          <a:prstGeom prst="rect">
            <a:avLst/>
          </a:prstGeom>
          <a:solidFill>
            <a:schemeClr val="bg1"/>
          </a:solidFill>
          <a:ln w="38100">
            <a:solidFill>
              <a:srgbClr val="FF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eaLnBrk="1" hangingPunct="1"/>
            <a:r>
              <a:rPr lang="en-US" altLang="en-US" sz="1400" u="none"/>
              <a:t>Water</a:t>
            </a:r>
          </a:p>
          <a:p>
            <a:pPr algn="ctr" eaLnBrk="1" hangingPunct="1"/>
            <a:r>
              <a:rPr lang="en-US" altLang="en-US" sz="1400" u="none"/>
              <a:t>Quality</a:t>
            </a:r>
          </a:p>
        </p:txBody>
      </p:sp>
      <p:sp>
        <p:nvSpPr>
          <p:cNvPr id="8225" name="Rectangle 155"/>
          <p:cNvSpPr>
            <a:spLocks noChangeArrowheads="1"/>
          </p:cNvSpPr>
          <p:nvPr/>
        </p:nvSpPr>
        <p:spPr bwMode="auto">
          <a:xfrm>
            <a:off x="3430588" y="4270375"/>
            <a:ext cx="796925" cy="528638"/>
          </a:xfrm>
          <a:prstGeom prst="rect">
            <a:avLst/>
          </a:prstGeom>
          <a:solidFill>
            <a:schemeClr val="bg1"/>
          </a:solidFill>
          <a:ln w="38100">
            <a:solidFill>
              <a:srgbClr val="FF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eaLnBrk="1" hangingPunct="1"/>
            <a:r>
              <a:rPr lang="en-US" altLang="en-US" sz="1400" u="none"/>
              <a:t>Soil</a:t>
            </a:r>
          </a:p>
          <a:p>
            <a:pPr algn="ctr" eaLnBrk="1" hangingPunct="1"/>
            <a:r>
              <a:rPr lang="en-US" altLang="en-US" sz="1400" u="none"/>
              <a:t>Quality</a:t>
            </a:r>
          </a:p>
        </p:txBody>
      </p:sp>
      <p:sp>
        <p:nvSpPr>
          <p:cNvPr id="8226" name="Rectangle 156"/>
          <p:cNvSpPr>
            <a:spLocks noChangeArrowheads="1"/>
          </p:cNvSpPr>
          <p:nvPr/>
        </p:nvSpPr>
        <p:spPr bwMode="auto">
          <a:xfrm>
            <a:off x="4367213" y="4278313"/>
            <a:ext cx="796925" cy="527050"/>
          </a:xfrm>
          <a:prstGeom prst="rect">
            <a:avLst/>
          </a:prstGeom>
          <a:solidFill>
            <a:schemeClr val="bg1"/>
          </a:solidFill>
          <a:ln w="38100">
            <a:solidFill>
              <a:srgbClr val="FF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eaLnBrk="1" hangingPunct="1"/>
            <a:r>
              <a:rPr lang="en-US" altLang="en-US" sz="1400" u="none"/>
              <a:t>Bio-</a:t>
            </a:r>
          </a:p>
          <a:p>
            <a:pPr algn="ctr" eaLnBrk="1" hangingPunct="1"/>
            <a:r>
              <a:rPr lang="en-US" altLang="en-US" sz="1400" u="none"/>
              <a:t>diversity</a:t>
            </a:r>
          </a:p>
        </p:txBody>
      </p:sp>
      <p:sp>
        <p:nvSpPr>
          <p:cNvPr id="8227" name="Rectangle 157"/>
          <p:cNvSpPr>
            <a:spLocks noChangeArrowheads="1"/>
          </p:cNvSpPr>
          <p:nvPr/>
        </p:nvSpPr>
        <p:spPr bwMode="auto">
          <a:xfrm>
            <a:off x="5302250" y="4265613"/>
            <a:ext cx="798513" cy="528637"/>
          </a:xfrm>
          <a:prstGeom prst="rect">
            <a:avLst/>
          </a:prstGeom>
          <a:solidFill>
            <a:schemeClr val="bg1"/>
          </a:solidFill>
          <a:ln w="38100">
            <a:solidFill>
              <a:srgbClr val="FF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eaLnBrk="1" hangingPunct="1"/>
            <a:r>
              <a:rPr lang="en-US" altLang="en-US" sz="1400" u="none"/>
              <a:t>Rural</a:t>
            </a:r>
          </a:p>
          <a:p>
            <a:pPr algn="ctr" eaLnBrk="1" hangingPunct="1"/>
            <a:r>
              <a:rPr lang="en-US" altLang="en-US" sz="1400" u="none"/>
              <a:t>Econ</a:t>
            </a:r>
          </a:p>
        </p:txBody>
      </p:sp>
      <p:sp>
        <p:nvSpPr>
          <p:cNvPr id="8228" name="Rectangle 158"/>
          <p:cNvSpPr>
            <a:spLocks noChangeArrowheads="1"/>
          </p:cNvSpPr>
          <p:nvPr/>
        </p:nvSpPr>
        <p:spPr bwMode="auto">
          <a:xfrm>
            <a:off x="6219825" y="4254500"/>
            <a:ext cx="798513" cy="528638"/>
          </a:xfrm>
          <a:prstGeom prst="rect">
            <a:avLst/>
          </a:prstGeom>
          <a:solidFill>
            <a:schemeClr val="bg1"/>
          </a:solidFill>
          <a:ln w="38100">
            <a:solidFill>
              <a:srgbClr val="FF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eaLnBrk="1" hangingPunct="1"/>
            <a:r>
              <a:rPr lang="en-US" altLang="en-US" sz="1400" u="none"/>
              <a:t>Tech</a:t>
            </a:r>
          </a:p>
          <a:p>
            <a:pPr algn="ctr" eaLnBrk="1" hangingPunct="1"/>
            <a:r>
              <a:rPr lang="en-US" altLang="en-US" sz="1400" u="none"/>
              <a:t>Progress</a:t>
            </a:r>
          </a:p>
        </p:txBody>
      </p:sp>
      <p:sp>
        <p:nvSpPr>
          <p:cNvPr id="8229" name="Rectangle 159"/>
          <p:cNvSpPr>
            <a:spLocks noChangeArrowheads="1"/>
          </p:cNvSpPr>
          <p:nvPr/>
        </p:nvSpPr>
        <p:spPr bwMode="auto">
          <a:xfrm>
            <a:off x="7137400" y="4262438"/>
            <a:ext cx="798513" cy="527050"/>
          </a:xfrm>
          <a:prstGeom prst="rect">
            <a:avLst/>
          </a:prstGeom>
          <a:solidFill>
            <a:schemeClr val="bg1"/>
          </a:solidFill>
          <a:ln w="38100">
            <a:solidFill>
              <a:srgbClr val="FF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eaLnBrk="1" hangingPunct="1"/>
            <a:r>
              <a:rPr lang="en-US" altLang="en-US" sz="1400" u="none"/>
              <a:t>ETC.</a:t>
            </a:r>
          </a:p>
        </p:txBody>
      </p:sp>
      <p:sp>
        <p:nvSpPr>
          <p:cNvPr id="587938" name="Text Box 162"/>
          <p:cNvSpPr txBox="1">
            <a:spLocks noChangeArrowheads="1"/>
          </p:cNvSpPr>
          <p:nvPr/>
        </p:nvSpPr>
        <p:spPr bwMode="auto">
          <a:xfrm>
            <a:off x="1905000" y="544513"/>
            <a:ext cx="5154613"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000" u="none" dirty="0">
                <a:solidFill>
                  <a:srgbClr val="FF0000"/>
                </a:solidFill>
                <a:effectLst>
                  <a:outerShdw blurRad="38100" dist="38100" dir="2700000" algn="tl">
                    <a:srgbClr val="C0C0C0"/>
                  </a:outerShdw>
                </a:effectLst>
                <a:latin typeface="Arial" charset="0"/>
              </a:rPr>
              <a:t>Ag CO-Effects of CC Policies Framework</a:t>
            </a:r>
          </a:p>
        </p:txBody>
      </p:sp>
      <p:sp>
        <p:nvSpPr>
          <p:cNvPr id="8231" name="Rectangle 163"/>
          <p:cNvSpPr>
            <a:spLocks noChangeArrowheads="1"/>
          </p:cNvSpPr>
          <p:nvPr/>
        </p:nvSpPr>
        <p:spPr bwMode="auto">
          <a:xfrm>
            <a:off x="620713" y="5113338"/>
            <a:ext cx="801687" cy="527050"/>
          </a:xfrm>
          <a:prstGeom prst="rect">
            <a:avLst/>
          </a:prstGeom>
          <a:noFill/>
          <a:ln w="38100">
            <a:solidFill>
              <a:srgbClr val="FF0066"/>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eaLnBrk="1" hangingPunct="1"/>
            <a:r>
              <a:rPr lang="en-US" altLang="en-US" sz="1400" u="none"/>
              <a:t>Public</a:t>
            </a:r>
          </a:p>
          <a:p>
            <a:pPr algn="ctr" eaLnBrk="1" hangingPunct="1"/>
            <a:r>
              <a:rPr lang="en-US" altLang="en-US" sz="1400" u="none"/>
              <a:t>Health</a:t>
            </a:r>
          </a:p>
        </p:txBody>
      </p:sp>
      <p:sp>
        <p:nvSpPr>
          <p:cNvPr id="8232" name="Rectangle 164"/>
          <p:cNvSpPr>
            <a:spLocks noChangeArrowheads="1"/>
          </p:cNvSpPr>
          <p:nvPr/>
        </p:nvSpPr>
        <p:spPr bwMode="auto">
          <a:xfrm>
            <a:off x="6413500" y="5113338"/>
            <a:ext cx="328613" cy="527050"/>
          </a:xfrm>
          <a:prstGeom prst="rect">
            <a:avLst/>
          </a:prstGeom>
          <a:noFill/>
          <a:ln w="38100">
            <a:solidFill>
              <a:srgbClr val="FF0066"/>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eaLnBrk="1" hangingPunct="1"/>
            <a:r>
              <a:rPr lang="en-US" altLang="en-US" sz="1400" u="none"/>
              <a:t>??</a:t>
            </a:r>
          </a:p>
        </p:txBody>
      </p:sp>
      <p:sp>
        <p:nvSpPr>
          <p:cNvPr id="8233" name="Rectangle 165"/>
          <p:cNvSpPr>
            <a:spLocks noChangeArrowheads="1"/>
          </p:cNvSpPr>
          <p:nvPr/>
        </p:nvSpPr>
        <p:spPr bwMode="auto">
          <a:xfrm>
            <a:off x="6896100" y="5113338"/>
            <a:ext cx="327025" cy="527050"/>
          </a:xfrm>
          <a:prstGeom prst="rect">
            <a:avLst/>
          </a:prstGeom>
          <a:noFill/>
          <a:ln w="38100">
            <a:solidFill>
              <a:srgbClr val="FF0066"/>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eaLnBrk="1" hangingPunct="1"/>
            <a:r>
              <a:rPr lang="en-US" altLang="en-US" sz="1400" u="none"/>
              <a:t>??</a:t>
            </a:r>
          </a:p>
        </p:txBody>
      </p:sp>
      <p:sp>
        <p:nvSpPr>
          <p:cNvPr id="8234" name="Rectangle 166"/>
          <p:cNvSpPr>
            <a:spLocks noChangeArrowheads="1"/>
          </p:cNvSpPr>
          <p:nvPr/>
        </p:nvSpPr>
        <p:spPr bwMode="auto">
          <a:xfrm>
            <a:off x="7377113" y="5113338"/>
            <a:ext cx="328612" cy="527050"/>
          </a:xfrm>
          <a:prstGeom prst="rect">
            <a:avLst/>
          </a:prstGeom>
          <a:noFill/>
          <a:ln w="38100">
            <a:solidFill>
              <a:srgbClr val="FF0066"/>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eaLnBrk="1" hangingPunct="1"/>
            <a:r>
              <a:rPr lang="en-US" altLang="en-US" sz="1400" u="none"/>
              <a:t>??</a:t>
            </a:r>
          </a:p>
        </p:txBody>
      </p:sp>
      <p:sp>
        <p:nvSpPr>
          <p:cNvPr id="8235" name="Rectangle 167"/>
          <p:cNvSpPr>
            <a:spLocks noChangeArrowheads="1"/>
          </p:cNvSpPr>
          <p:nvPr/>
        </p:nvSpPr>
        <p:spPr bwMode="auto">
          <a:xfrm>
            <a:off x="7839075" y="5113338"/>
            <a:ext cx="328613" cy="527050"/>
          </a:xfrm>
          <a:prstGeom prst="rect">
            <a:avLst/>
          </a:prstGeom>
          <a:noFill/>
          <a:ln w="38100">
            <a:solidFill>
              <a:srgbClr val="FF0066"/>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algn="ctr" eaLnBrk="1" hangingPunct="1"/>
            <a:r>
              <a:rPr lang="en-US" altLang="en-US" sz="1400" u="none"/>
              <a:t>??</a:t>
            </a:r>
          </a:p>
        </p:txBody>
      </p:sp>
      <p:sp>
        <p:nvSpPr>
          <p:cNvPr id="8236" name="Line 94"/>
          <p:cNvSpPr>
            <a:spLocks noChangeShapeType="1"/>
          </p:cNvSpPr>
          <p:nvPr/>
        </p:nvSpPr>
        <p:spPr bwMode="auto">
          <a:xfrm>
            <a:off x="4430713" y="2484438"/>
            <a:ext cx="0" cy="1428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Line 1026"/>
          <p:cNvSpPr>
            <a:spLocks noChangeShapeType="1"/>
          </p:cNvSpPr>
          <p:nvPr/>
        </p:nvSpPr>
        <p:spPr bwMode="auto">
          <a:xfrm>
            <a:off x="422275" y="569913"/>
            <a:ext cx="8274050" cy="0"/>
          </a:xfrm>
          <a:prstGeom prst="line">
            <a:avLst/>
          </a:prstGeom>
          <a:noFill/>
          <a:ln w="381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92899" name="Text Box 1027"/>
          <p:cNvSpPr txBox="1">
            <a:spLocks noChangeArrowheads="1"/>
          </p:cNvSpPr>
          <p:nvPr/>
        </p:nvSpPr>
        <p:spPr bwMode="auto">
          <a:xfrm>
            <a:off x="571500" y="122238"/>
            <a:ext cx="3124200" cy="42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200" u="none">
                <a:solidFill>
                  <a:srgbClr val="FF0000"/>
                </a:solidFill>
                <a:effectLst>
                  <a:outerShdw blurRad="38100" dist="38100" dir="2700000" algn="tl">
                    <a:srgbClr val="C0C0C0"/>
                  </a:outerShdw>
                </a:effectLst>
                <a:latin typeface="Arial" charset="0"/>
              </a:rPr>
              <a:t>Do Co-Effects Matter?</a:t>
            </a:r>
          </a:p>
        </p:txBody>
      </p:sp>
      <p:sp>
        <p:nvSpPr>
          <p:cNvPr id="9220" name="Rectangle 1028"/>
          <p:cNvSpPr>
            <a:spLocks noChangeArrowheads="1"/>
          </p:cNvSpPr>
          <p:nvPr/>
        </p:nvSpPr>
        <p:spPr bwMode="auto">
          <a:xfrm>
            <a:off x="395288" y="619125"/>
            <a:ext cx="8450262" cy="545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95325" indent="-457200" defTabSz="735013" eaLnBrk="0" hangingPunct="0">
              <a:tabLst>
                <a:tab pos="735013" algn="l"/>
              </a:tabLst>
              <a:defRPr b="1" u="sng">
                <a:solidFill>
                  <a:schemeClr val="tx1"/>
                </a:solidFill>
                <a:latin typeface="Arial" panose="020B0604020202020204" pitchFamily="34" charset="0"/>
              </a:defRPr>
            </a:lvl1pPr>
            <a:lvl2pPr marL="742950" indent="-285750" defTabSz="735013" eaLnBrk="0" hangingPunct="0">
              <a:tabLst>
                <a:tab pos="735013" algn="l"/>
              </a:tabLst>
              <a:defRPr b="1" u="sng">
                <a:solidFill>
                  <a:schemeClr val="tx1"/>
                </a:solidFill>
                <a:latin typeface="Arial" panose="020B0604020202020204" pitchFamily="34" charset="0"/>
              </a:defRPr>
            </a:lvl2pPr>
            <a:lvl3pPr marL="1143000" indent="-228600" defTabSz="735013" eaLnBrk="0" hangingPunct="0">
              <a:tabLst>
                <a:tab pos="735013" algn="l"/>
              </a:tabLst>
              <a:defRPr b="1" u="sng">
                <a:solidFill>
                  <a:schemeClr val="tx1"/>
                </a:solidFill>
                <a:latin typeface="Arial" panose="020B0604020202020204" pitchFamily="34" charset="0"/>
              </a:defRPr>
            </a:lvl3pPr>
            <a:lvl4pPr marL="1600200" indent="-228600" defTabSz="735013" eaLnBrk="0" hangingPunct="0">
              <a:tabLst>
                <a:tab pos="735013" algn="l"/>
              </a:tabLst>
              <a:defRPr b="1" u="sng">
                <a:solidFill>
                  <a:schemeClr val="tx1"/>
                </a:solidFill>
                <a:latin typeface="Arial" panose="020B0604020202020204" pitchFamily="34" charset="0"/>
              </a:defRPr>
            </a:lvl4pPr>
            <a:lvl5pPr marL="2057400" indent="-228600" defTabSz="735013" eaLnBrk="0" hangingPunct="0">
              <a:tabLst>
                <a:tab pos="735013" algn="l"/>
              </a:tabLst>
              <a:defRPr b="1" u="sng">
                <a:solidFill>
                  <a:schemeClr val="tx1"/>
                </a:solidFill>
                <a:latin typeface="Arial" panose="020B0604020202020204" pitchFamily="34" charset="0"/>
              </a:defRPr>
            </a:lvl5pPr>
            <a:lvl6pPr marL="2514600" indent="-228600" defTabSz="735013" eaLnBrk="0" fontAlgn="base" hangingPunct="0">
              <a:spcBef>
                <a:spcPct val="0"/>
              </a:spcBef>
              <a:spcAft>
                <a:spcPct val="0"/>
              </a:spcAft>
              <a:tabLst>
                <a:tab pos="735013" algn="l"/>
              </a:tabLst>
              <a:defRPr b="1" u="sng">
                <a:solidFill>
                  <a:schemeClr val="tx1"/>
                </a:solidFill>
                <a:latin typeface="Arial" panose="020B0604020202020204" pitchFamily="34" charset="0"/>
              </a:defRPr>
            </a:lvl6pPr>
            <a:lvl7pPr marL="2971800" indent="-228600" defTabSz="735013" eaLnBrk="0" fontAlgn="base" hangingPunct="0">
              <a:spcBef>
                <a:spcPct val="0"/>
              </a:spcBef>
              <a:spcAft>
                <a:spcPct val="0"/>
              </a:spcAft>
              <a:tabLst>
                <a:tab pos="735013" algn="l"/>
              </a:tabLst>
              <a:defRPr b="1" u="sng">
                <a:solidFill>
                  <a:schemeClr val="tx1"/>
                </a:solidFill>
                <a:latin typeface="Arial" panose="020B0604020202020204" pitchFamily="34" charset="0"/>
              </a:defRPr>
            </a:lvl7pPr>
            <a:lvl8pPr marL="3429000" indent="-228600" defTabSz="735013" eaLnBrk="0" fontAlgn="base" hangingPunct="0">
              <a:spcBef>
                <a:spcPct val="0"/>
              </a:spcBef>
              <a:spcAft>
                <a:spcPct val="0"/>
              </a:spcAft>
              <a:tabLst>
                <a:tab pos="735013" algn="l"/>
              </a:tabLst>
              <a:defRPr b="1" u="sng">
                <a:solidFill>
                  <a:schemeClr val="tx1"/>
                </a:solidFill>
                <a:latin typeface="Arial" panose="020B0604020202020204" pitchFamily="34" charset="0"/>
              </a:defRPr>
            </a:lvl8pPr>
            <a:lvl9pPr marL="3886200" indent="-228600" defTabSz="735013" eaLnBrk="0" fontAlgn="base" hangingPunct="0">
              <a:spcBef>
                <a:spcPct val="0"/>
              </a:spcBef>
              <a:spcAft>
                <a:spcPct val="0"/>
              </a:spcAft>
              <a:tabLst>
                <a:tab pos="735013" algn="l"/>
              </a:tabLst>
              <a:defRPr b="1" u="sng">
                <a:solidFill>
                  <a:schemeClr val="tx1"/>
                </a:solidFill>
                <a:latin typeface="Arial" panose="020B0604020202020204" pitchFamily="34" charset="0"/>
              </a:defRPr>
            </a:lvl9pPr>
          </a:lstStyle>
          <a:p>
            <a:pPr eaLnBrk="1" hangingPunct="1">
              <a:lnSpc>
                <a:spcPct val="150000"/>
              </a:lnSpc>
              <a:spcBef>
                <a:spcPct val="50000"/>
              </a:spcBef>
              <a:buClr>
                <a:srgbClr val="FF3300"/>
              </a:buClr>
              <a:buSzPct val="85000"/>
              <a:buFont typeface="Wingdings" panose="05000000000000000000" pitchFamily="2" charset="2"/>
              <a:buChar char="q"/>
            </a:pPr>
            <a:r>
              <a:rPr lang="en-US" altLang="en-US" u="none">
                <a:cs typeface="Times New Roman" panose="02020603050405020304" pitchFamily="18" charset="0"/>
              </a:rPr>
              <a:t>Previous studies indicate that there are significant CO-Effects associated with GHGE mitigation, but most of the studies focus on positive CO-Effects (co-benefits).</a:t>
            </a:r>
          </a:p>
          <a:p>
            <a:pPr eaLnBrk="1" hangingPunct="1">
              <a:lnSpc>
                <a:spcPct val="150000"/>
              </a:lnSpc>
              <a:spcBef>
                <a:spcPct val="50000"/>
              </a:spcBef>
              <a:buClr>
                <a:srgbClr val="FF3300"/>
              </a:buClr>
              <a:buSzPct val="85000"/>
              <a:buFont typeface="Wingdings" panose="05000000000000000000" pitchFamily="2" charset="2"/>
              <a:buChar char="q"/>
            </a:pPr>
            <a:endParaRPr lang="en-US" altLang="en-US" u="none">
              <a:cs typeface="Times New Roman" panose="02020603050405020304" pitchFamily="18" charset="0"/>
            </a:endParaRPr>
          </a:p>
          <a:p>
            <a:pPr eaLnBrk="1" hangingPunct="1">
              <a:lnSpc>
                <a:spcPct val="150000"/>
              </a:lnSpc>
              <a:spcBef>
                <a:spcPct val="50000"/>
              </a:spcBef>
              <a:buClr>
                <a:srgbClr val="FF3300"/>
              </a:buClr>
              <a:buSzPct val="85000"/>
              <a:buFont typeface="Wingdings" panose="05000000000000000000" pitchFamily="2" charset="2"/>
              <a:buChar char="q"/>
            </a:pPr>
            <a:endParaRPr lang="en-US" altLang="en-US" u="none">
              <a:cs typeface="Times New Roman" panose="02020603050405020304" pitchFamily="18" charset="0"/>
            </a:endParaRPr>
          </a:p>
          <a:p>
            <a:pPr eaLnBrk="1" hangingPunct="1">
              <a:lnSpc>
                <a:spcPct val="150000"/>
              </a:lnSpc>
              <a:spcBef>
                <a:spcPct val="50000"/>
              </a:spcBef>
              <a:buClr>
                <a:srgbClr val="FF3300"/>
              </a:buClr>
              <a:buSzPct val="85000"/>
              <a:buFont typeface="Wingdings" panose="05000000000000000000" pitchFamily="2" charset="2"/>
              <a:buChar char="q"/>
            </a:pPr>
            <a:endParaRPr lang="en-US" altLang="en-US" u="none">
              <a:cs typeface="Times New Roman" panose="02020603050405020304" pitchFamily="18" charset="0"/>
            </a:endParaRPr>
          </a:p>
          <a:p>
            <a:pPr eaLnBrk="1" hangingPunct="1">
              <a:lnSpc>
                <a:spcPct val="150000"/>
              </a:lnSpc>
              <a:spcBef>
                <a:spcPct val="50000"/>
              </a:spcBef>
              <a:buClr>
                <a:srgbClr val="FF3300"/>
              </a:buClr>
              <a:buSzPct val="85000"/>
              <a:buFont typeface="Wingdings" panose="05000000000000000000" pitchFamily="2" charset="2"/>
              <a:buChar char="q"/>
            </a:pPr>
            <a:endParaRPr lang="en-US" altLang="en-US" u="none">
              <a:cs typeface="Times New Roman" panose="02020603050405020304" pitchFamily="18" charset="0"/>
            </a:endParaRPr>
          </a:p>
        </p:txBody>
      </p:sp>
      <p:pic>
        <p:nvPicPr>
          <p:cNvPr id="9221" name="Picture 103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4275" y="1951038"/>
            <a:ext cx="6943725" cy="3905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22" name="Rectangle 1039"/>
          <p:cNvSpPr>
            <a:spLocks noChangeArrowheads="1"/>
          </p:cNvSpPr>
          <p:nvPr/>
        </p:nvSpPr>
        <p:spPr bwMode="auto">
          <a:xfrm>
            <a:off x="1838325" y="5746750"/>
            <a:ext cx="669925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spcBef>
                <a:spcPct val="50000"/>
              </a:spcBef>
            </a:pPr>
            <a:r>
              <a:rPr lang="en-US" altLang="en-US" sz="1500" u="none">
                <a:cs typeface="Arial" panose="020B0604020202020204" pitchFamily="34" charset="0"/>
              </a:rPr>
              <a:t>Figure 8.9: Summary of ancillary benefits estimates in 1996 US$/tC.</a:t>
            </a:r>
          </a:p>
        </p:txBody>
      </p:sp>
      <p:sp>
        <p:nvSpPr>
          <p:cNvPr id="9223" name="Rectangle 1040"/>
          <p:cNvSpPr>
            <a:spLocks noChangeArrowheads="1"/>
          </p:cNvSpPr>
          <p:nvPr/>
        </p:nvSpPr>
        <p:spPr bwMode="auto">
          <a:xfrm>
            <a:off x="420688" y="6213475"/>
            <a:ext cx="56927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spcBef>
                <a:spcPct val="50000"/>
              </a:spcBef>
            </a:pPr>
            <a:r>
              <a:rPr lang="en-US" altLang="en-US" sz="1500" u="none">
                <a:cs typeface="Arial" panose="020B0604020202020204" pitchFamily="34" charset="0"/>
              </a:rPr>
              <a:t>Source: </a:t>
            </a:r>
            <a:r>
              <a:rPr lang="en-US" altLang="en-US" sz="1500" i="1" u="none"/>
              <a:t>Climate Change 2001: Working Group III: Mitigation </a:t>
            </a:r>
            <a:r>
              <a:rPr lang="en-US" altLang="en-US" sz="1500" u="none"/>
              <a:t>http://www.grida.no/climate/ipcc_tar/wg3/337.htm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Line 2"/>
          <p:cNvSpPr>
            <a:spLocks noChangeShapeType="1"/>
          </p:cNvSpPr>
          <p:nvPr/>
        </p:nvSpPr>
        <p:spPr bwMode="auto">
          <a:xfrm>
            <a:off x="1789113" y="2566988"/>
            <a:ext cx="1587" cy="21478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243" name="Line 3"/>
          <p:cNvSpPr>
            <a:spLocks noChangeShapeType="1"/>
          </p:cNvSpPr>
          <p:nvPr/>
        </p:nvSpPr>
        <p:spPr bwMode="auto">
          <a:xfrm rot="5400000">
            <a:off x="3791744" y="2678907"/>
            <a:ext cx="0" cy="40560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244" name="Arc 4"/>
          <p:cNvSpPr>
            <a:spLocks/>
          </p:cNvSpPr>
          <p:nvPr/>
        </p:nvSpPr>
        <p:spPr bwMode="auto">
          <a:xfrm flipV="1">
            <a:off x="2098675" y="2425700"/>
            <a:ext cx="2947988" cy="2132013"/>
          </a:xfrm>
          <a:custGeom>
            <a:avLst/>
            <a:gdLst>
              <a:gd name="T0" fmla="*/ 33134 w 21353"/>
              <a:gd name="T1" fmla="*/ 0 h 21599"/>
              <a:gd name="T2" fmla="*/ 2947988 w 21353"/>
              <a:gd name="T3" fmla="*/ 1810320 h 21599"/>
              <a:gd name="T4" fmla="*/ 0 w 21353"/>
              <a:gd name="T5" fmla="*/ 2132012 h 21599"/>
              <a:gd name="T6" fmla="*/ 0 60000 65536"/>
              <a:gd name="T7" fmla="*/ 0 60000 65536"/>
              <a:gd name="T8" fmla="*/ 0 60000 65536"/>
            </a:gdLst>
            <a:ahLst/>
            <a:cxnLst>
              <a:cxn ang="T6">
                <a:pos x="T0" y="T1"/>
              </a:cxn>
              <a:cxn ang="T7">
                <a:pos x="T2" y="T3"/>
              </a:cxn>
              <a:cxn ang="T8">
                <a:pos x="T4" y="T5"/>
              </a:cxn>
            </a:cxnLst>
            <a:rect l="0" t="0" r="r" b="b"/>
            <a:pathLst>
              <a:path w="21353" h="21599" fill="none" extrusionOk="0">
                <a:moveTo>
                  <a:pt x="239" y="0"/>
                </a:moveTo>
                <a:cubicBezTo>
                  <a:pt x="10819" y="117"/>
                  <a:pt x="19756" y="7881"/>
                  <a:pt x="21352" y="18340"/>
                </a:cubicBezTo>
              </a:path>
              <a:path w="21353" h="21599" stroke="0" extrusionOk="0">
                <a:moveTo>
                  <a:pt x="239" y="0"/>
                </a:moveTo>
                <a:cubicBezTo>
                  <a:pt x="10819" y="117"/>
                  <a:pt x="19756" y="7881"/>
                  <a:pt x="21352" y="18340"/>
                </a:cubicBezTo>
                <a:lnTo>
                  <a:pt x="0" y="21599"/>
                </a:lnTo>
                <a:lnTo>
                  <a:pt x="239" y="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5" name="Line 5"/>
          <p:cNvSpPr>
            <a:spLocks noChangeShapeType="1"/>
          </p:cNvSpPr>
          <p:nvPr/>
        </p:nvSpPr>
        <p:spPr bwMode="auto">
          <a:xfrm>
            <a:off x="4017963" y="4052888"/>
            <a:ext cx="4762" cy="676275"/>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246" name="Line 6"/>
          <p:cNvSpPr>
            <a:spLocks noChangeShapeType="1"/>
          </p:cNvSpPr>
          <p:nvPr/>
        </p:nvSpPr>
        <p:spPr bwMode="auto">
          <a:xfrm rot="5400000">
            <a:off x="3806032" y="2035968"/>
            <a:ext cx="0" cy="4056063"/>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247" name="Text Box 7"/>
          <p:cNvSpPr txBox="1">
            <a:spLocks noChangeArrowheads="1"/>
          </p:cNvSpPr>
          <p:nvPr/>
        </p:nvSpPr>
        <p:spPr bwMode="auto">
          <a:xfrm>
            <a:off x="5346700" y="2695575"/>
            <a:ext cx="23939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r>
              <a:rPr lang="en-US" altLang="en-US" sz="1600" u="none"/>
              <a:t>MC </a:t>
            </a:r>
            <a:r>
              <a:rPr lang="en-US" altLang="en-US" sz="1600" u="none">
                <a:solidFill>
                  <a:srgbClr val="FF0000"/>
                </a:solidFill>
              </a:rPr>
              <a:t>+ Externality Costs</a:t>
            </a:r>
          </a:p>
        </p:txBody>
      </p:sp>
      <p:sp>
        <p:nvSpPr>
          <p:cNvPr id="10248" name="Text Box 8"/>
          <p:cNvSpPr txBox="1">
            <a:spLocks noChangeArrowheads="1"/>
          </p:cNvSpPr>
          <p:nvPr/>
        </p:nvSpPr>
        <p:spPr bwMode="auto">
          <a:xfrm>
            <a:off x="1120775" y="1993900"/>
            <a:ext cx="1373188"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r>
              <a:rPr lang="en-US" altLang="en-US" sz="1700" u="none"/>
              <a:t>Carbon</a:t>
            </a:r>
          </a:p>
          <a:p>
            <a:pPr eaLnBrk="1" hangingPunct="1"/>
            <a:r>
              <a:rPr lang="en-US" altLang="en-US" sz="1700" u="none"/>
              <a:t>Tax ($/TCE)</a:t>
            </a:r>
          </a:p>
        </p:txBody>
      </p:sp>
      <p:sp>
        <p:nvSpPr>
          <p:cNvPr id="10249" name="Text Box 9"/>
          <p:cNvSpPr txBox="1">
            <a:spLocks noChangeArrowheads="1"/>
          </p:cNvSpPr>
          <p:nvPr/>
        </p:nvSpPr>
        <p:spPr bwMode="auto">
          <a:xfrm>
            <a:off x="2751138" y="4959350"/>
            <a:ext cx="2921000"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r>
              <a:rPr lang="en-US" altLang="en-US" sz="1700" u="none"/>
              <a:t>Emission Reduction (tons)</a:t>
            </a:r>
          </a:p>
        </p:txBody>
      </p:sp>
      <p:sp>
        <p:nvSpPr>
          <p:cNvPr id="10250" name="Arc 10"/>
          <p:cNvSpPr>
            <a:spLocks/>
          </p:cNvSpPr>
          <p:nvPr/>
        </p:nvSpPr>
        <p:spPr bwMode="auto">
          <a:xfrm flipV="1">
            <a:off x="2787650" y="2765425"/>
            <a:ext cx="2947988" cy="1920875"/>
          </a:xfrm>
          <a:custGeom>
            <a:avLst/>
            <a:gdLst>
              <a:gd name="T0" fmla="*/ 1296242 w 21353"/>
              <a:gd name="T1" fmla="*/ 0 h 19453"/>
              <a:gd name="T2" fmla="*/ 2947988 w 21353"/>
              <a:gd name="T3" fmla="*/ 1599067 h 19453"/>
              <a:gd name="T4" fmla="*/ 0 w 21353"/>
              <a:gd name="T5" fmla="*/ 1920875 h 19453"/>
              <a:gd name="T6" fmla="*/ 0 60000 65536"/>
              <a:gd name="T7" fmla="*/ 0 60000 65536"/>
              <a:gd name="T8" fmla="*/ 0 60000 65536"/>
            </a:gdLst>
            <a:ahLst/>
            <a:cxnLst>
              <a:cxn ang="T6">
                <a:pos x="T0" y="T1"/>
              </a:cxn>
              <a:cxn ang="T7">
                <a:pos x="T2" y="T3"/>
              </a:cxn>
              <a:cxn ang="T8">
                <a:pos x="T4" y="T5"/>
              </a:cxn>
            </a:cxnLst>
            <a:rect l="0" t="0" r="r" b="b"/>
            <a:pathLst>
              <a:path w="21353" h="19453" fill="none" extrusionOk="0">
                <a:moveTo>
                  <a:pt x="9388" y="0"/>
                </a:moveTo>
                <a:cubicBezTo>
                  <a:pt x="15802" y="3095"/>
                  <a:pt x="20278" y="9153"/>
                  <a:pt x="21352" y="16194"/>
                </a:cubicBezTo>
              </a:path>
              <a:path w="21353" h="19453" stroke="0" extrusionOk="0">
                <a:moveTo>
                  <a:pt x="9388" y="0"/>
                </a:moveTo>
                <a:cubicBezTo>
                  <a:pt x="15802" y="3095"/>
                  <a:pt x="20278" y="9153"/>
                  <a:pt x="21352" y="16194"/>
                </a:cubicBezTo>
                <a:lnTo>
                  <a:pt x="0" y="19453"/>
                </a:lnTo>
                <a:lnTo>
                  <a:pt x="9388" y="0"/>
                </a:lnTo>
                <a:close/>
              </a:path>
            </a:pathLst>
          </a:custGeom>
          <a:noFill/>
          <a:ln w="38100">
            <a:solidFill>
              <a:srgbClr val="FF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1" name="Line 11"/>
          <p:cNvSpPr>
            <a:spLocks noChangeShapeType="1"/>
          </p:cNvSpPr>
          <p:nvPr/>
        </p:nvSpPr>
        <p:spPr bwMode="auto">
          <a:xfrm>
            <a:off x="5145088" y="4067175"/>
            <a:ext cx="4762" cy="676275"/>
          </a:xfrm>
          <a:prstGeom prst="line">
            <a:avLst/>
          </a:prstGeom>
          <a:noFill/>
          <a:ln w="9525">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252" name="Text Box 12"/>
          <p:cNvSpPr txBox="1">
            <a:spLocks noChangeArrowheads="1"/>
          </p:cNvSpPr>
          <p:nvPr/>
        </p:nvSpPr>
        <p:spPr bwMode="auto">
          <a:xfrm>
            <a:off x="4783138" y="2349500"/>
            <a:ext cx="539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r>
              <a:rPr lang="en-US" altLang="en-US" u="none"/>
              <a:t>MC</a:t>
            </a:r>
            <a:endParaRPr lang="en-US" altLang="en-US" u="none" baseline="-25000"/>
          </a:p>
        </p:txBody>
      </p:sp>
      <p:sp>
        <p:nvSpPr>
          <p:cNvPr id="10253" name="Text Box 13"/>
          <p:cNvSpPr txBox="1">
            <a:spLocks noChangeArrowheads="1"/>
          </p:cNvSpPr>
          <p:nvPr/>
        </p:nvSpPr>
        <p:spPr bwMode="auto">
          <a:xfrm>
            <a:off x="969963" y="6369050"/>
            <a:ext cx="7697787"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r>
              <a:rPr lang="en-US" altLang="en-US" sz="1700" u="none"/>
              <a:t>Figure 2. Marginal Cost Curve for Carbon Emission Reductions</a:t>
            </a:r>
          </a:p>
        </p:txBody>
      </p:sp>
      <p:sp>
        <p:nvSpPr>
          <p:cNvPr id="10254" name="Text Box 14"/>
          <p:cNvSpPr txBox="1">
            <a:spLocks noChangeArrowheads="1"/>
          </p:cNvSpPr>
          <p:nvPr/>
        </p:nvSpPr>
        <p:spPr bwMode="auto">
          <a:xfrm>
            <a:off x="1166813" y="3898900"/>
            <a:ext cx="6461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r>
              <a:rPr lang="en-US" altLang="en-US" sz="1600" u="none"/>
              <a:t>Tax0</a:t>
            </a:r>
          </a:p>
        </p:txBody>
      </p:sp>
      <p:sp>
        <p:nvSpPr>
          <p:cNvPr id="10255" name="Text Box 15"/>
          <p:cNvSpPr txBox="1">
            <a:spLocks noChangeArrowheads="1"/>
          </p:cNvSpPr>
          <p:nvPr/>
        </p:nvSpPr>
        <p:spPr bwMode="auto">
          <a:xfrm>
            <a:off x="3802063" y="4670425"/>
            <a:ext cx="4556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r>
              <a:rPr lang="en-US" altLang="en-US" sz="1600" u="none"/>
              <a:t>Q0</a:t>
            </a:r>
          </a:p>
        </p:txBody>
      </p:sp>
      <p:sp>
        <p:nvSpPr>
          <p:cNvPr id="10256" name="Text Box 16"/>
          <p:cNvSpPr txBox="1">
            <a:spLocks noChangeArrowheads="1"/>
          </p:cNvSpPr>
          <p:nvPr/>
        </p:nvSpPr>
        <p:spPr bwMode="auto">
          <a:xfrm>
            <a:off x="5006975" y="4657725"/>
            <a:ext cx="4556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r>
              <a:rPr lang="en-US" altLang="en-US" sz="1600" u="none">
                <a:solidFill>
                  <a:srgbClr val="FF0000"/>
                </a:solidFill>
              </a:rPr>
              <a:t>Q2</a:t>
            </a:r>
          </a:p>
        </p:txBody>
      </p:sp>
      <p:sp>
        <p:nvSpPr>
          <p:cNvPr id="10257" name="Line 17"/>
          <p:cNvSpPr>
            <a:spLocks noChangeShapeType="1"/>
          </p:cNvSpPr>
          <p:nvPr/>
        </p:nvSpPr>
        <p:spPr bwMode="auto">
          <a:xfrm>
            <a:off x="422275" y="549275"/>
            <a:ext cx="8274050" cy="0"/>
          </a:xfrm>
          <a:prstGeom prst="line">
            <a:avLst/>
          </a:prstGeom>
          <a:noFill/>
          <a:ln w="381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40018" name="Text Box 18"/>
          <p:cNvSpPr txBox="1">
            <a:spLocks noChangeArrowheads="1"/>
          </p:cNvSpPr>
          <p:nvPr/>
        </p:nvSpPr>
        <p:spPr bwMode="auto">
          <a:xfrm>
            <a:off x="571500" y="101600"/>
            <a:ext cx="31242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200" u="none">
                <a:solidFill>
                  <a:srgbClr val="FF0000"/>
                </a:solidFill>
                <a:effectLst>
                  <a:outerShdw blurRad="38100" dist="38100" dir="2700000" algn="tl">
                    <a:srgbClr val="C0C0C0"/>
                  </a:outerShdw>
                </a:effectLst>
                <a:latin typeface="Arial" charset="0"/>
              </a:rPr>
              <a:t>Do Co-Effects Matter?</a:t>
            </a:r>
          </a:p>
        </p:txBody>
      </p:sp>
      <p:sp>
        <p:nvSpPr>
          <p:cNvPr id="10259" name="Rectangle 19"/>
          <p:cNvSpPr>
            <a:spLocks noChangeArrowheads="1"/>
          </p:cNvSpPr>
          <p:nvPr/>
        </p:nvSpPr>
        <p:spPr bwMode="auto">
          <a:xfrm>
            <a:off x="395288" y="619125"/>
            <a:ext cx="8450262" cy="545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20713" indent="-457200" defTabSz="735013" eaLnBrk="0" hangingPunct="0">
              <a:tabLst>
                <a:tab pos="735013" algn="l"/>
              </a:tabLst>
              <a:defRPr b="1" u="sng">
                <a:solidFill>
                  <a:schemeClr val="tx1"/>
                </a:solidFill>
                <a:latin typeface="Arial" panose="020B0604020202020204" pitchFamily="34" charset="0"/>
              </a:defRPr>
            </a:lvl1pPr>
            <a:lvl2pPr marL="742950" indent="-285750" defTabSz="735013" eaLnBrk="0" hangingPunct="0">
              <a:tabLst>
                <a:tab pos="735013" algn="l"/>
              </a:tabLst>
              <a:defRPr b="1" u="sng">
                <a:solidFill>
                  <a:schemeClr val="tx1"/>
                </a:solidFill>
                <a:latin typeface="Arial" panose="020B0604020202020204" pitchFamily="34" charset="0"/>
              </a:defRPr>
            </a:lvl2pPr>
            <a:lvl3pPr marL="1143000" indent="-228600" defTabSz="735013" eaLnBrk="0" hangingPunct="0">
              <a:tabLst>
                <a:tab pos="735013" algn="l"/>
              </a:tabLst>
              <a:defRPr b="1" u="sng">
                <a:solidFill>
                  <a:schemeClr val="tx1"/>
                </a:solidFill>
                <a:latin typeface="Arial" panose="020B0604020202020204" pitchFamily="34" charset="0"/>
              </a:defRPr>
            </a:lvl3pPr>
            <a:lvl4pPr marL="1600200" indent="-228600" defTabSz="735013" eaLnBrk="0" hangingPunct="0">
              <a:tabLst>
                <a:tab pos="735013" algn="l"/>
              </a:tabLst>
              <a:defRPr b="1" u="sng">
                <a:solidFill>
                  <a:schemeClr val="tx1"/>
                </a:solidFill>
                <a:latin typeface="Arial" panose="020B0604020202020204" pitchFamily="34" charset="0"/>
              </a:defRPr>
            </a:lvl4pPr>
            <a:lvl5pPr marL="2057400" indent="-228600" defTabSz="735013" eaLnBrk="0" hangingPunct="0">
              <a:tabLst>
                <a:tab pos="735013" algn="l"/>
              </a:tabLst>
              <a:defRPr b="1" u="sng">
                <a:solidFill>
                  <a:schemeClr val="tx1"/>
                </a:solidFill>
                <a:latin typeface="Arial" panose="020B0604020202020204" pitchFamily="34" charset="0"/>
              </a:defRPr>
            </a:lvl5pPr>
            <a:lvl6pPr marL="2514600" indent="-228600" defTabSz="735013" eaLnBrk="0" fontAlgn="base" hangingPunct="0">
              <a:spcBef>
                <a:spcPct val="0"/>
              </a:spcBef>
              <a:spcAft>
                <a:spcPct val="0"/>
              </a:spcAft>
              <a:tabLst>
                <a:tab pos="735013" algn="l"/>
              </a:tabLst>
              <a:defRPr b="1" u="sng">
                <a:solidFill>
                  <a:schemeClr val="tx1"/>
                </a:solidFill>
                <a:latin typeface="Arial" panose="020B0604020202020204" pitchFamily="34" charset="0"/>
              </a:defRPr>
            </a:lvl6pPr>
            <a:lvl7pPr marL="2971800" indent="-228600" defTabSz="735013" eaLnBrk="0" fontAlgn="base" hangingPunct="0">
              <a:spcBef>
                <a:spcPct val="0"/>
              </a:spcBef>
              <a:spcAft>
                <a:spcPct val="0"/>
              </a:spcAft>
              <a:tabLst>
                <a:tab pos="735013" algn="l"/>
              </a:tabLst>
              <a:defRPr b="1" u="sng">
                <a:solidFill>
                  <a:schemeClr val="tx1"/>
                </a:solidFill>
                <a:latin typeface="Arial" panose="020B0604020202020204" pitchFamily="34" charset="0"/>
              </a:defRPr>
            </a:lvl7pPr>
            <a:lvl8pPr marL="3429000" indent="-228600" defTabSz="735013" eaLnBrk="0" fontAlgn="base" hangingPunct="0">
              <a:spcBef>
                <a:spcPct val="0"/>
              </a:spcBef>
              <a:spcAft>
                <a:spcPct val="0"/>
              </a:spcAft>
              <a:tabLst>
                <a:tab pos="735013" algn="l"/>
              </a:tabLst>
              <a:defRPr b="1" u="sng">
                <a:solidFill>
                  <a:schemeClr val="tx1"/>
                </a:solidFill>
                <a:latin typeface="Arial" panose="020B0604020202020204" pitchFamily="34" charset="0"/>
              </a:defRPr>
            </a:lvl8pPr>
            <a:lvl9pPr marL="3886200" indent="-228600" defTabSz="735013" eaLnBrk="0" fontAlgn="base" hangingPunct="0">
              <a:spcBef>
                <a:spcPct val="0"/>
              </a:spcBef>
              <a:spcAft>
                <a:spcPct val="0"/>
              </a:spcAft>
              <a:tabLst>
                <a:tab pos="735013" algn="l"/>
              </a:tabLst>
              <a:defRPr b="1" u="sng">
                <a:solidFill>
                  <a:schemeClr val="tx1"/>
                </a:solidFill>
                <a:latin typeface="Arial" panose="020B0604020202020204" pitchFamily="34" charset="0"/>
              </a:defRPr>
            </a:lvl9pPr>
          </a:lstStyle>
          <a:p>
            <a:pPr eaLnBrk="1" hangingPunct="1">
              <a:lnSpc>
                <a:spcPct val="150000"/>
              </a:lnSpc>
              <a:spcBef>
                <a:spcPct val="50000"/>
              </a:spcBef>
              <a:buClr>
                <a:srgbClr val="FF3300"/>
              </a:buClr>
              <a:buSzPct val="85000"/>
              <a:buFont typeface="Wingdings" panose="05000000000000000000" pitchFamily="2" charset="2"/>
              <a:buChar char="q"/>
            </a:pPr>
            <a:r>
              <a:rPr lang="en-US" altLang="en-US" u="none">
                <a:cs typeface="Times New Roman" panose="02020603050405020304" pitchFamily="18" charset="0"/>
              </a:rPr>
              <a:t>Inclusion of CO-Effects will affect cost of reductions.</a:t>
            </a:r>
          </a:p>
          <a:p>
            <a:pPr eaLnBrk="1" hangingPunct="1"/>
            <a:endParaRPr lang="en-US" altLang="en-US" u="none"/>
          </a:p>
          <a:p>
            <a:pPr eaLnBrk="1" hangingPunct="1"/>
            <a:endParaRPr lang="en-US" altLang="en-US" u="none">
              <a:cs typeface="Times New Roman" panose="02020603050405020304" pitchFamily="18" charset="0"/>
            </a:endParaRPr>
          </a:p>
        </p:txBody>
      </p:sp>
      <p:sp>
        <p:nvSpPr>
          <p:cNvPr id="10260" name="Text Box 20"/>
          <p:cNvSpPr txBox="1">
            <a:spLocks noChangeArrowheads="1"/>
          </p:cNvSpPr>
          <p:nvPr/>
        </p:nvSpPr>
        <p:spPr bwMode="auto">
          <a:xfrm>
            <a:off x="2782888" y="2100263"/>
            <a:ext cx="26320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r>
              <a:rPr lang="en-US" altLang="en-US" sz="1600" u="none"/>
              <a:t>MC </a:t>
            </a:r>
            <a:r>
              <a:rPr lang="en-US" altLang="en-US" sz="1600" u="none">
                <a:solidFill>
                  <a:srgbClr val="3333FF"/>
                </a:solidFill>
              </a:rPr>
              <a:t>+ Externality Benefits</a:t>
            </a:r>
          </a:p>
        </p:txBody>
      </p:sp>
      <p:sp>
        <p:nvSpPr>
          <p:cNvPr id="10261" name="Arc 21"/>
          <p:cNvSpPr>
            <a:spLocks/>
          </p:cNvSpPr>
          <p:nvPr/>
        </p:nvSpPr>
        <p:spPr bwMode="auto">
          <a:xfrm flipV="1">
            <a:off x="1590675" y="2124075"/>
            <a:ext cx="2947988" cy="2097088"/>
          </a:xfrm>
          <a:custGeom>
            <a:avLst/>
            <a:gdLst>
              <a:gd name="T0" fmla="*/ 533048 w 21353"/>
              <a:gd name="T1" fmla="*/ 0 h 21252"/>
              <a:gd name="T2" fmla="*/ 2947988 w 21353"/>
              <a:gd name="T3" fmla="*/ 1775498 h 21252"/>
              <a:gd name="T4" fmla="*/ 0 w 21353"/>
              <a:gd name="T5" fmla="*/ 2097087 h 21252"/>
              <a:gd name="T6" fmla="*/ 0 60000 65536"/>
              <a:gd name="T7" fmla="*/ 0 60000 65536"/>
              <a:gd name="T8" fmla="*/ 0 60000 65536"/>
            </a:gdLst>
            <a:ahLst/>
            <a:cxnLst>
              <a:cxn ang="T6">
                <a:pos x="T0" y="T1"/>
              </a:cxn>
              <a:cxn ang="T7">
                <a:pos x="T2" y="T3"/>
              </a:cxn>
              <a:cxn ang="T8">
                <a:pos x="T4" y="T5"/>
              </a:cxn>
            </a:cxnLst>
            <a:rect l="0" t="0" r="r" b="b"/>
            <a:pathLst>
              <a:path w="21353" h="21252" fill="none" extrusionOk="0">
                <a:moveTo>
                  <a:pt x="3861" y="-1"/>
                </a:moveTo>
                <a:cubicBezTo>
                  <a:pt x="12934" y="1648"/>
                  <a:pt x="19961" y="8876"/>
                  <a:pt x="21352" y="17993"/>
                </a:cubicBezTo>
              </a:path>
              <a:path w="21353" h="21252" stroke="0" extrusionOk="0">
                <a:moveTo>
                  <a:pt x="3861" y="-1"/>
                </a:moveTo>
                <a:cubicBezTo>
                  <a:pt x="12934" y="1648"/>
                  <a:pt x="19961" y="8876"/>
                  <a:pt x="21352" y="17993"/>
                </a:cubicBezTo>
                <a:lnTo>
                  <a:pt x="0" y="21252"/>
                </a:lnTo>
                <a:lnTo>
                  <a:pt x="3861" y="-1"/>
                </a:lnTo>
                <a:close/>
              </a:path>
            </a:pathLst>
          </a:custGeom>
          <a:noFill/>
          <a:ln w="38100" cap="rnd">
            <a:solidFill>
              <a:srgbClr val="3333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62" name="Line 22"/>
          <p:cNvSpPr>
            <a:spLocks noChangeShapeType="1"/>
          </p:cNvSpPr>
          <p:nvPr/>
        </p:nvSpPr>
        <p:spPr bwMode="auto">
          <a:xfrm flipH="1">
            <a:off x="2797175" y="4079875"/>
            <a:ext cx="15875" cy="676275"/>
          </a:xfrm>
          <a:prstGeom prst="line">
            <a:avLst/>
          </a:prstGeom>
          <a:noFill/>
          <a:ln w="9525">
            <a:solidFill>
              <a:srgbClr val="3333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263" name="Text Box 24"/>
          <p:cNvSpPr txBox="1">
            <a:spLocks noChangeArrowheads="1"/>
          </p:cNvSpPr>
          <p:nvPr/>
        </p:nvSpPr>
        <p:spPr bwMode="auto">
          <a:xfrm>
            <a:off x="2555875" y="4662488"/>
            <a:ext cx="4556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r>
              <a:rPr lang="en-US" altLang="en-US" sz="1600" u="none">
                <a:solidFill>
                  <a:srgbClr val="6666FF"/>
                </a:solidFill>
              </a:rPr>
              <a:t>Q1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Line 2"/>
          <p:cNvSpPr>
            <a:spLocks noChangeShapeType="1"/>
          </p:cNvSpPr>
          <p:nvPr/>
        </p:nvSpPr>
        <p:spPr bwMode="auto">
          <a:xfrm>
            <a:off x="422275" y="549275"/>
            <a:ext cx="8274050" cy="0"/>
          </a:xfrm>
          <a:prstGeom prst="line">
            <a:avLst/>
          </a:prstGeom>
          <a:noFill/>
          <a:ln w="381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37955" name="Text Box 3"/>
          <p:cNvSpPr txBox="1">
            <a:spLocks noChangeArrowheads="1"/>
          </p:cNvSpPr>
          <p:nvPr/>
        </p:nvSpPr>
        <p:spPr bwMode="auto">
          <a:xfrm>
            <a:off x="571500" y="101600"/>
            <a:ext cx="31242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sz="2200" u="none">
                <a:solidFill>
                  <a:srgbClr val="FF0000"/>
                </a:solidFill>
                <a:effectLst>
                  <a:outerShdw blurRad="38100" dist="38100" dir="2700000" algn="tl">
                    <a:srgbClr val="C0C0C0"/>
                  </a:outerShdw>
                </a:effectLst>
                <a:latin typeface="Arial" charset="0"/>
              </a:rPr>
              <a:t>Do Co-Effects Matter?</a:t>
            </a:r>
          </a:p>
        </p:txBody>
      </p:sp>
      <p:sp>
        <p:nvSpPr>
          <p:cNvPr id="11268" name="Rectangle 4"/>
          <p:cNvSpPr>
            <a:spLocks noChangeArrowheads="1"/>
          </p:cNvSpPr>
          <p:nvPr/>
        </p:nvSpPr>
        <p:spPr bwMode="auto">
          <a:xfrm>
            <a:off x="395288" y="619125"/>
            <a:ext cx="8450262" cy="545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38138" indent="-338138" defTabSz="735013" eaLnBrk="0" hangingPunct="0">
              <a:tabLst>
                <a:tab pos="735013" algn="l"/>
              </a:tabLst>
              <a:defRPr b="1" u="sng">
                <a:solidFill>
                  <a:schemeClr val="tx1"/>
                </a:solidFill>
                <a:latin typeface="Arial" panose="020B0604020202020204" pitchFamily="34" charset="0"/>
              </a:defRPr>
            </a:lvl1pPr>
            <a:lvl2pPr marL="742950" indent="-285750" defTabSz="735013" eaLnBrk="0" hangingPunct="0">
              <a:tabLst>
                <a:tab pos="735013" algn="l"/>
              </a:tabLst>
              <a:defRPr b="1" u="sng">
                <a:solidFill>
                  <a:schemeClr val="tx1"/>
                </a:solidFill>
                <a:latin typeface="Arial" panose="020B0604020202020204" pitchFamily="34" charset="0"/>
              </a:defRPr>
            </a:lvl2pPr>
            <a:lvl3pPr marL="1143000" indent="-228600" defTabSz="735013" eaLnBrk="0" hangingPunct="0">
              <a:tabLst>
                <a:tab pos="735013" algn="l"/>
              </a:tabLst>
              <a:defRPr b="1" u="sng">
                <a:solidFill>
                  <a:schemeClr val="tx1"/>
                </a:solidFill>
                <a:latin typeface="Arial" panose="020B0604020202020204" pitchFamily="34" charset="0"/>
              </a:defRPr>
            </a:lvl3pPr>
            <a:lvl4pPr marL="1600200" indent="-228600" defTabSz="735013" eaLnBrk="0" hangingPunct="0">
              <a:tabLst>
                <a:tab pos="735013" algn="l"/>
              </a:tabLst>
              <a:defRPr b="1" u="sng">
                <a:solidFill>
                  <a:schemeClr val="tx1"/>
                </a:solidFill>
                <a:latin typeface="Arial" panose="020B0604020202020204" pitchFamily="34" charset="0"/>
              </a:defRPr>
            </a:lvl4pPr>
            <a:lvl5pPr marL="2057400" indent="-228600" defTabSz="735013" eaLnBrk="0" hangingPunct="0">
              <a:tabLst>
                <a:tab pos="735013" algn="l"/>
              </a:tabLst>
              <a:defRPr b="1" u="sng">
                <a:solidFill>
                  <a:schemeClr val="tx1"/>
                </a:solidFill>
                <a:latin typeface="Arial" panose="020B0604020202020204" pitchFamily="34" charset="0"/>
              </a:defRPr>
            </a:lvl5pPr>
            <a:lvl6pPr marL="2514600" indent="-228600" defTabSz="735013" eaLnBrk="0" fontAlgn="base" hangingPunct="0">
              <a:spcBef>
                <a:spcPct val="0"/>
              </a:spcBef>
              <a:spcAft>
                <a:spcPct val="0"/>
              </a:spcAft>
              <a:tabLst>
                <a:tab pos="735013" algn="l"/>
              </a:tabLst>
              <a:defRPr b="1" u="sng">
                <a:solidFill>
                  <a:schemeClr val="tx1"/>
                </a:solidFill>
                <a:latin typeface="Arial" panose="020B0604020202020204" pitchFamily="34" charset="0"/>
              </a:defRPr>
            </a:lvl6pPr>
            <a:lvl7pPr marL="2971800" indent="-228600" defTabSz="735013" eaLnBrk="0" fontAlgn="base" hangingPunct="0">
              <a:spcBef>
                <a:spcPct val="0"/>
              </a:spcBef>
              <a:spcAft>
                <a:spcPct val="0"/>
              </a:spcAft>
              <a:tabLst>
                <a:tab pos="735013" algn="l"/>
              </a:tabLst>
              <a:defRPr b="1" u="sng">
                <a:solidFill>
                  <a:schemeClr val="tx1"/>
                </a:solidFill>
                <a:latin typeface="Arial" panose="020B0604020202020204" pitchFamily="34" charset="0"/>
              </a:defRPr>
            </a:lvl7pPr>
            <a:lvl8pPr marL="3429000" indent="-228600" defTabSz="735013" eaLnBrk="0" fontAlgn="base" hangingPunct="0">
              <a:spcBef>
                <a:spcPct val="0"/>
              </a:spcBef>
              <a:spcAft>
                <a:spcPct val="0"/>
              </a:spcAft>
              <a:tabLst>
                <a:tab pos="735013" algn="l"/>
              </a:tabLst>
              <a:defRPr b="1" u="sng">
                <a:solidFill>
                  <a:schemeClr val="tx1"/>
                </a:solidFill>
                <a:latin typeface="Arial" panose="020B0604020202020204" pitchFamily="34" charset="0"/>
              </a:defRPr>
            </a:lvl8pPr>
            <a:lvl9pPr marL="3886200" indent="-228600" defTabSz="735013" eaLnBrk="0" fontAlgn="base" hangingPunct="0">
              <a:spcBef>
                <a:spcPct val="0"/>
              </a:spcBef>
              <a:spcAft>
                <a:spcPct val="0"/>
              </a:spcAft>
              <a:tabLst>
                <a:tab pos="735013" algn="l"/>
              </a:tabLst>
              <a:defRPr b="1" u="sng">
                <a:solidFill>
                  <a:schemeClr val="tx1"/>
                </a:solidFill>
                <a:latin typeface="Arial" panose="020B0604020202020204" pitchFamily="34" charset="0"/>
              </a:defRPr>
            </a:lvl9pPr>
          </a:lstStyle>
          <a:p>
            <a:pPr eaLnBrk="1" hangingPunct="1">
              <a:spcBef>
                <a:spcPct val="50000"/>
              </a:spcBef>
              <a:buClr>
                <a:srgbClr val="FF3300"/>
              </a:buClr>
              <a:buSzPct val="85000"/>
              <a:buFont typeface="Wingdings" panose="05000000000000000000" pitchFamily="2" charset="2"/>
              <a:buChar char="q"/>
            </a:pPr>
            <a:r>
              <a:rPr lang="en-US" altLang="en-US" u="none">
                <a:cs typeface="Times New Roman" panose="02020603050405020304" pitchFamily="18" charset="0"/>
              </a:rPr>
              <a:t>Inclusion of CO-Effects will affect cost of abating of emissions and quantity.</a:t>
            </a:r>
          </a:p>
          <a:p>
            <a:pPr eaLnBrk="1" hangingPunct="1">
              <a:lnSpc>
                <a:spcPct val="60000"/>
              </a:lnSpc>
            </a:pPr>
            <a:endParaRPr lang="en-US" altLang="en-US" u="none"/>
          </a:p>
          <a:p>
            <a:pPr eaLnBrk="1" hangingPunct="1"/>
            <a:r>
              <a:rPr lang="en-US" altLang="en-US" u="none"/>
              <a:t>	At market equilibrium, society would produce Q* at P*.</a:t>
            </a:r>
            <a:endParaRPr lang="en-US" altLang="en-US" u="none">
              <a:solidFill>
                <a:srgbClr val="FF0000"/>
              </a:solidFill>
            </a:endParaRPr>
          </a:p>
          <a:p>
            <a:pPr eaLnBrk="1" hangingPunct="1">
              <a:lnSpc>
                <a:spcPct val="60000"/>
              </a:lnSpc>
            </a:pPr>
            <a:endParaRPr lang="en-US" altLang="en-US" u="none"/>
          </a:p>
          <a:p>
            <a:pPr eaLnBrk="1" hangingPunct="1"/>
            <a:r>
              <a:rPr lang="en-US" altLang="en-US" u="none"/>
              <a:t>	If there are externality benefits, society produces too little energy</a:t>
            </a:r>
          </a:p>
          <a:p>
            <a:pPr eaLnBrk="1" hangingPunct="1"/>
            <a:r>
              <a:rPr lang="en-US" altLang="en-US" u="none"/>
              <a:t>	(Q* &lt; Q1) with too high price (P* &gt; P1).</a:t>
            </a:r>
          </a:p>
          <a:p>
            <a:pPr eaLnBrk="1" hangingPunct="1"/>
            <a:r>
              <a:rPr lang="en-US" altLang="en-US" u="none"/>
              <a:t>	If there are externality costs, society produces too much energy</a:t>
            </a:r>
          </a:p>
          <a:p>
            <a:pPr eaLnBrk="1" hangingPunct="1"/>
            <a:r>
              <a:rPr lang="en-US" altLang="en-US" u="none"/>
              <a:t>	(Q* &gt; Q2) with too little price (P* &lt; P2).</a:t>
            </a:r>
          </a:p>
          <a:p>
            <a:pPr eaLnBrk="1" hangingPunct="1"/>
            <a:endParaRPr lang="en-US" altLang="en-US" u="none">
              <a:solidFill>
                <a:srgbClr val="FF0000"/>
              </a:solidFill>
            </a:endParaRPr>
          </a:p>
          <a:p>
            <a:pPr eaLnBrk="1" hangingPunct="1"/>
            <a:endParaRPr lang="en-US" altLang="en-US" sz="1700" u="none">
              <a:cs typeface="Times New Roman" panose="02020603050405020304" pitchFamily="18" charset="0"/>
            </a:endParaRPr>
          </a:p>
        </p:txBody>
      </p:sp>
      <p:sp>
        <p:nvSpPr>
          <p:cNvPr id="11269" name="Line 5"/>
          <p:cNvSpPr>
            <a:spLocks noChangeShapeType="1"/>
          </p:cNvSpPr>
          <p:nvPr/>
        </p:nvSpPr>
        <p:spPr bwMode="auto">
          <a:xfrm>
            <a:off x="1789113" y="3667125"/>
            <a:ext cx="1587" cy="21478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70" name="Line 6"/>
          <p:cNvSpPr>
            <a:spLocks noChangeShapeType="1"/>
          </p:cNvSpPr>
          <p:nvPr/>
        </p:nvSpPr>
        <p:spPr bwMode="auto">
          <a:xfrm rot="5400000">
            <a:off x="3791744" y="3779044"/>
            <a:ext cx="0" cy="40560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71" name="Line 7"/>
          <p:cNvSpPr>
            <a:spLocks noChangeShapeType="1"/>
          </p:cNvSpPr>
          <p:nvPr/>
        </p:nvSpPr>
        <p:spPr bwMode="auto">
          <a:xfrm>
            <a:off x="4027488" y="5143500"/>
            <a:ext cx="4762" cy="6762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72" name="Line 8"/>
          <p:cNvSpPr>
            <a:spLocks noChangeShapeType="1"/>
          </p:cNvSpPr>
          <p:nvPr/>
        </p:nvSpPr>
        <p:spPr bwMode="auto">
          <a:xfrm rot="5400000">
            <a:off x="2921000" y="3992563"/>
            <a:ext cx="0" cy="2286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73" name="Text Box 9"/>
          <p:cNvSpPr txBox="1">
            <a:spLocks noChangeArrowheads="1"/>
          </p:cNvSpPr>
          <p:nvPr/>
        </p:nvSpPr>
        <p:spPr bwMode="auto">
          <a:xfrm>
            <a:off x="1638300" y="3213100"/>
            <a:ext cx="304800"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r>
              <a:rPr lang="en-US" altLang="en-US" sz="1700" u="none"/>
              <a:t>$</a:t>
            </a:r>
          </a:p>
        </p:txBody>
      </p:sp>
      <p:sp>
        <p:nvSpPr>
          <p:cNvPr id="11274" name="Text Box 10"/>
          <p:cNvSpPr txBox="1">
            <a:spLocks noChangeArrowheads="1"/>
          </p:cNvSpPr>
          <p:nvPr/>
        </p:nvSpPr>
        <p:spPr bwMode="auto">
          <a:xfrm>
            <a:off x="3744913" y="6040438"/>
            <a:ext cx="917575"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r>
              <a:rPr lang="en-US" altLang="en-US" sz="1700" u="none"/>
              <a:t>Energy</a:t>
            </a:r>
          </a:p>
        </p:txBody>
      </p:sp>
      <p:sp>
        <p:nvSpPr>
          <p:cNvPr id="11275" name="Text Box 11"/>
          <p:cNvSpPr txBox="1">
            <a:spLocks noChangeArrowheads="1"/>
          </p:cNvSpPr>
          <p:nvPr/>
        </p:nvSpPr>
        <p:spPr bwMode="auto">
          <a:xfrm>
            <a:off x="4948238" y="3532188"/>
            <a:ext cx="10382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r>
              <a:rPr lang="en-US" altLang="en-US" u="none"/>
              <a:t>MC</a:t>
            </a:r>
            <a:r>
              <a:rPr lang="en-US" altLang="en-US" u="none" baseline="-25000"/>
              <a:t>private</a:t>
            </a:r>
          </a:p>
        </p:txBody>
      </p:sp>
      <p:sp>
        <p:nvSpPr>
          <p:cNvPr id="11276" name="Text Box 12"/>
          <p:cNvSpPr txBox="1">
            <a:spLocks noChangeArrowheads="1"/>
          </p:cNvSpPr>
          <p:nvPr/>
        </p:nvSpPr>
        <p:spPr bwMode="auto">
          <a:xfrm>
            <a:off x="3340100" y="3041650"/>
            <a:ext cx="5086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r>
              <a:rPr lang="en-US" altLang="en-US" sz="1600" u="none"/>
              <a:t>SMC = </a:t>
            </a:r>
            <a:r>
              <a:rPr lang="en-US" altLang="en-US" u="none">
                <a:solidFill>
                  <a:srgbClr val="FF0000"/>
                </a:solidFill>
              </a:rPr>
              <a:t>MC</a:t>
            </a:r>
            <a:r>
              <a:rPr lang="en-US" altLang="en-US" u="none" baseline="-25000">
                <a:solidFill>
                  <a:srgbClr val="FF0000"/>
                </a:solidFill>
              </a:rPr>
              <a:t>private </a:t>
            </a:r>
            <a:r>
              <a:rPr lang="en-US" altLang="en-US" sz="1600" u="none">
                <a:solidFill>
                  <a:srgbClr val="FF0000"/>
                </a:solidFill>
              </a:rPr>
              <a:t> + Externality Costs</a:t>
            </a:r>
          </a:p>
        </p:txBody>
      </p:sp>
      <p:sp>
        <p:nvSpPr>
          <p:cNvPr id="11277" name="Text Box 13"/>
          <p:cNvSpPr txBox="1">
            <a:spLocks noChangeArrowheads="1"/>
          </p:cNvSpPr>
          <p:nvPr/>
        </p:nvSpPr>
        <p:spPr bwMode="auto">
          <a:xfrm>
            <a:off x="1028700" y="6430963"/>
            <a:ext cx="75565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r>
              <a:rPr lang="en-US" altLang="en-US" sz="1500" u="none"/>
              <a:t>Figure 1. Social Marginal Benefit and Marginal Cost Curve for Energy</a:t>
            </a:r>
          </a:p>
        </p:txBody>
      </p:sp>
      <p:sp>
        <p:nvSpPr>
          <p:cNvPr id="11278" name="Text Box 14"/>
          <p:cNvSpPr txBox="1">
            <a:spLocks noChangeArrowheads="1"/>
          </p:cNvSpPr>
          <p:nvPr/>
        </p:nvSpPr>
        <p:spPr bwMode="auto">
          <a:xfrm>
            <a:off x="1166813" y="4999038"/>
            <a:ext cx="3984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r>
              <a:rPr lang="en-US" altLang="en-US" sz="1600" u="none"/>
              <a:t>P*</a:t>
            </a:r>
          </a:p>
        </p:txBody>
      </p:sp>
      <p:sp>
        <p:nvSpPr>
          <p:cNvPr id="11279" name="Text Box 15"/>
          <p:cNvSpPr txBox="1">
            <a:spLocks noChangeArrowheads="1"/>
          </p:cNvSpPr>
          <p:nvPr/>
        </p:nvSpPr>
        <p:spPr bwMode="auto">
          <a:xfrm>
            <a:off x="3327400" y="5762625"/>
            <a:ext cx="4556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r>
              <a:rPr lang="en-US" altLang="en-US" sz="1600" u="none">
                <a:solidFill>
                  <a:srgbClr val="FF0000"/>
                </a:solidFill>
              </a:rPr>
              <a:t>Q2</a:t>
            </a:r>
          </a:p>
        </p:txBody>
      </p:sp>
      <p:sp>
        <p:nvSpPr>
          <p:cNvPr id="11280" name="Text Box 16"/>
          <p:cNvSpPr txBox="1">
            <a:spLocks noChangeArrowheads="1"/>
          </p:cNvSpPr>
          <p:nvPr/>
        </p:nvSpPr>
        <p:spPr bwMode="auto">
          <a:xfrm>
            <a:off x="3802063" y="5770563"/>
            <a:ext cx="4222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r>
              <a:rPr lang="en-US" altLang="en-US" sz="1600" u="none"/>
              <a:t>Q*</a:t>
            </a:r>
          </a:p>
        </p:txBody>
      </p:sp>
      <p:sp>
        <p:nvSpPr>
          <p:cNvPr id="11281" name="Line 17"/>
          <p:cNvSpPr>
            <a:spLocks noChangeShapeType="1"/>
          </p:cNvSpPr>
          <p:nvPr/>
        </p:nvSpPr>
        <p:spPr bwMode="auto">
          <a:xfrm>
            <a:off x="1808163" y="4756150"/>
            <a:ext cx="1836737" cy="11113"/>
          </a:xfrm>
          <a:prstGeom prst="line">
            <a:avLst/>
          </a:prstGeom>
          <a:noFill/>
          <a:ln w="28575">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82" name="Text Box 18"/>
          <p:cNvSpPr txBox="1">
            <a:spLocks noChangeArrowheads="1"/>
          </p:cNvSpPr>
          <p:nvPr/>
        </p:nvSpPr>
        <p:spPr bwMode="auto">
          <a:xfrm>
            <a:off x="1174750" y="4284663"/>
            <a:ext cx="431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r>
              <a:rPr lang="en-US" altLang="en-US" sz="1600" u="none">
                <a:solidFill>
                  <a:srgbClr val="FF0000"/>
                </a:solidFill>
              </a:rPr>
              <a:t>P2</a:t>
            </a:r>
          </a:p>
        </p:txBody>
      </p:sp>
      <p:sp>
        <p:nvSpPr>
          <p:cNvPr id="11283" name="Line 19"/>
          <p:cNvSpPr>
            <a:spLocks noChangeShapeType="1"/>
          </p:cNvSpPr>
          <p:nvPr/>
        </p:nvSpPr>
        <p:spPr bwMode="auto">
          <a:xfrm>
            <a:off x="2646363" y="3849688"/>
            <a:ext cx="1984375" cy="184785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84" name="Text Box 20"/>
          <p:cNvSpPr txBox="1">
            <a:spLocks noChangeArrowheads="1"/>
          </p:cNvSpPr>
          <p:nvPr/>
        </p:nvSpPr>
        <p:spPr bwMode="auto">
          <a:xfrm>
            <a:off x="2830513" y="3733800"/>
            <a:ext cx="663575"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r>
              <a:rPr lang="en-US" altLang="en-US" sz="1700" u="none"/>
              <a:t>SMB</a:t>
            </a:r>
            <a:endParaRPr lang="en-US" altLang="en-US" sz="1700" u="none" baseline="-25000"/>
          </a:p>
        </p:txBody>
      </p:sp>
      <p:sp>
        <p:nvSpPr>
          <p:cNvPr id="11285" name="Line 21"/>
          <p:cNvSpPr>
            <a:spLocks noChangeShapeType="1"/>
          </p:cNvSpPr>
          <p:nvPr/>
        </p:nvSpPr>
        <p:spPr bwMode="auto">
          <a:xfrm flipH="1">
            <a:off x="3627438" y="4738688"/>
            <a:ext cx="9525" cy="1073150"/>
          </a:xfrm>
          <a:prstGeom prst="line">
            <a:avLst/>
          </a:prstGeom>
          <a:noFill/>
          <a:ln w="28575">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86" name="Arc 22"/>
          <p:cNvSpPr>
            <a:spLocks/>
          </p:cNvSpPr>
          <p:nvPr/>
        </p:nvSpPr>
        <p:spPr bwMode="auto">
          <a:xfrm flipV="1">
            <a:off x="1590675" y="3224213"/>
            <a:ext cx="2947988" cy="2097087"/>
          </a:xfrm>
          <a:custGeom>
            <a:avLst/>
            <a:gdLst>
              <a:gd name="T0" fmla="*/ 533048 w 21353"/>
              <a:gd name="T1" fmla="*/ 0 h 21252"/>
              <a:gd name="T2" fmla="*/ 2947988 w 21353"/>
              <a:gd name="T3" fmla="*/ 1775498 h 21252"/>
              <a:gd name="T4" fmla="*/ 0 w 21353"/>
              <a:gd name="T5" fmla="*/ 2097087 h 21252"/>
              <a:gd name="T6" fmla="*/ 0 60000 65536"/>
              <a:gd name="T7" fmla="*/ 0 60000 65536"/>
              <a:gd name="T8" fmla="*/ 0 60000 65536"/>
            </a:gdLst>
            <a:ahLst/>
            <a:cxnLst>
              <a:cxn ang="T6">
                <a:pos x="T0" y="T1"/>
              </a:cxn>
              <a:cxn ang="T7">
                <a:pos x="T2" y="T3"/>
              </a:cxn>
              <a:cxn ang="T8">
                <a:pos x="T4" y="T5"/>
              </a:cxn>
            </a:cxnLst>
            <a:rect l="0" t="0" r="r" b="b"/>
            <a:pathLst>
              <a:path w="21353" h="21252" fill="none" extrusionOk="0">
                <a:moveTo>
                  <a:pt x="3861" y="-1"/>
                </a:moveTo>
                <a:cubicBezTo>
                  <a:pt x="12934" y="1648"/>
                  <a:pt x="19961" y="8876"/>
                  <a:pt x="21352" y="17993"/>
                </a:cubicBezTo>
              </a:path>
              <a:path w="21353" h="21252" stroke="0" extrusionOk="0">
                <a:moveTo>
                  <a:pt x="3861" y="-1"/>
                </a:moveTo>
                <a:cubicBezTo>
                  <a:pt x="12934" y="1648"/>
                  <a:pt x="19961" y="8876"/>
                  <a:pt x="21352" y="17993"/>
                </a:cubicBezTo>
                <a:lnTo>
                  <a:pt x="0" y="21252"/>
                </a:lnTo>
                <a:lnTo>
                  <a:pt x="3861" y="-1"/>
                </a:lnTo>
                <a:close/>
              </a:path>
            </a:pathLst>
          </a:custGeom>
          <a:noFill/>
          <a:ln w="38100" cap="rnd">
            <a:solidFill>
              <a:srgbClr val="FF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7" name="Arc 23"/>
          <p:cNvSpPr>
            <a:spLocks/>
          </p:cNvSpPr>
          <p:nvPr/>
        </p:nvSpPr>
        <p:spPr bwMode="auto">
          <a:xfrm flipV="1">
            <a:off x="2098675" y="3525838"/>
            <a:ext cx="2947988" cy="2132012"/>
          </a:xfrm>
          <a:custGeom>
            <a:avLst/>
            <a:gdLst>
              <a:gd name="T0" fmla="*/ 33134 w 21353"/>
              <a:gd name="T1" fmla="*/ 0 h 21599"/>
              <a:gd name="T2" fmla="*/ 2947988 w 21353"/>
              <a:gd name="T3" fmla="*/ 1810320 h 21599"/>
              <a:gd name="T4" fmla="*/ 0 w 21353"/>
              <a:gd name="T5" fmla="*/ 2132012 h 21599"/>
              <a:gd name="T6" fmla="*/ 0 60000 65536"/>
              <a:gd name="T7" fmla="*/ 0 60000 65536"/>
              <a:gd name="T8" fmla="*/ 0 60000 65536"/>
            </a:gdLst>
            <a:ahLst/>
            <a:cxnLst>
              <a:cxn ang="T6">
                <a:pos x="T0" y="T1"/>
              </a:cxn>
              <a:cxn ang="T7">
                <a:pos x="T2" y="T3"/>
              </a:cxn>
              <a:cxn ang="T8">
                <a:pos x="T4" y="T5"/>
              </a:cxn>
            </a:cxnLst>
            <a:rect l="0" t="0" r="r" b="b"/>
            <a:pathLst>
              <a:path w="21353" h="21599" fill="none" extrusionOk="0">
                <a:moveTo>
                  <a:pt x="239" y="0"/>
                </a:moveTo>
                <a:cubicBezTo>
                  <a:pt x="10819" y="117"/>
                  <a:pt x="19756" y="7881"/>
                  <a:pt x="21352" y="18340"/>
                </a:cubicBezTo>
              </a:path>
              <a:path w="21353" h="21599" stroke="0" extrusionOk="0">
                <a:moveTo>
                  <a:pt x="239" y="0"/>
                </a:moveTo>
                <a:cubicBezTo>
                  <a:pt x="10819" y="117"/>
                  <a:pt x="19756" y="7881"/>
                  <a:pt x="21352" y="18340"/>
                </a:cubicBezTo>
                <a:lnTo>
                  <a:pt x="0" y="21599"/>
                </a:lnTo>
                <a:lnTo>
                  <a:pt x="239" y="0"/>
                </a:lnTo>
                <a:close/>
              </a:path>
            </a:pathLst>
          </a:cu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8" name="Arc 24"/>
          <p:cNvSpPr>
            <a:spLocks/>
          </p:cNvSpPr>
          <p:nvPr/>
        </p:nvSpPr>
        <p:spPr bwMode="auto">
          <a:xfrm flipV="1">
            <a:off x="2425700" y="3732213"/>
            <a:ext cx="2947988" cy="1920875"/>
          </a:xfrm>
          <a:custGeom>
            <a:avLst/>
            <a:gdLst>
              <a:gd name="T0" fmla="*/ 1296242 w 21353"/>
              <a:gd name="T1" fmla="*/ 0 h 19453"/>
              <a:gd name="T2" fmla="*/ 2947988 w 21353"/>
              <a:gd name="T3" fmla="*/ 1599067 h 19453"/>
              <a:gd name="T4" fmla="*/ 0 w 21353"/>
              <a:gd name="T5" fmla="*/ 1920875 h 19453"/>
              <a:gd name="T6" fmla="*/ 0 60000 65536"/>
              <a:gd name="T7" fmla="*/ 0 60000 65536"/>
              <a:gd name="T8" fmla="*/ 0 60000 65536"/>
            </a:gdLst>
            <a:ahLst/>
            <a:cxnLst>
              <a:cxn ang="T6">
                <a:pos x="T0" y="T1"/>
              </a:cxn>
              <a:cxn ang="T7">
                <a:pos x="T2" y="T3"/>
              </a:cxn>
              <a:cxn ang="T8">
                <a:pos x="T4" y="T5"/>
              </a:cxn>
            </a:cxnLst>
            <a:rect l="0" t="0" r="r" b="b"/>
            <a:pathLst>
              <a:path w="21353" h="19453" fill="none" extrusionOk="0">
                <a:moveTo>
                  <a:pt x="9388" y="0"/>
                </a:moveTo>
                <a:cubicBezTo>
                  <a:pt x="15802" y="3095"/>
                  <a:pt x="20278" y="9153"/>
                  <a:pt x="21352" y="16194"/>
                </a:cubicBezTo>
              </a:path>
              <a:path w="21353" h="19453" stroke="0" extrusionOk="0">
                <a:moveTo>
                  <a:pt x="9388" y="0"/>
                </a:moveTo>
                <a:cubicBezTo>
                  <a:pt x="15802" y="3095"/>
                  <a:pt x="20278" y="9153"/>
                  <a:pt x="21352" y="16194"/>
                </a:cubicBezTo>
                <a:lnTo>
                  <a:pt x="0" y="19453"/>
                </a:lnTo>
                <a:lnTo>
                  <a:pt x="9388" y="0"/>
                </a:lnTo>
                <a:close/>
              </a:path>
            </a:pathLst>
          </a:custGeom>
          <a:noFill/>
          <a:ln w="38100">
            <a:solidFill>
              <a:srgbClr val="6666FF"/>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89" name="Line 25"/>
          <p:cNvSpPr>
            <a:spLocks noChangeShapeType="1"/>
          </p:cNvSpPr>
          <p:nvPr/>
        </p:nvSpPr>
        <p:spPr bwMode="auto">
          <a:xfrm rot="16200000" flipV="1">
            <a:off x="3036888" y="4152900"/>
            <a:ext cx="0" cy="2479675"/>
          </a:xfrm>
          <a:prstGeom prst="line">
            <a:avLst/>
          </a:prstGeom>
          <a:noFill/>
          <a:ln w="28575" cap="rnd">
            <a:solidFill>
              <a:srgbClr val="6666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90" name="Line 26"/>
          <p:cNvSpPr>
            <a:spLocks noChangeShapeType="1"/>
          </p:cNvSpPr>
          <p:nvPr/>
        </p:nvSpPr>
        <p:spPr bwMode="auto">
          <a:xfrm flipH="1">
            <a:off x="4298950" y="5384800"/>
            <a:ext cx="9525" cy="439738"/>
          </a:xfrm>
          <a:prstGeom prst="line">
            <a:avLst/>
          </a:prstGeom>
          <a:noFill/>
          <a:ln w="28575">
            <a:solidFill>
              <a:srgbClr val="6666FF"/>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91" name="Text Box 27"/>
          <p:cNvSpPr txBox="1">
            <a:spLocks noChangeArrowheads="1"/>
          </p:cNvSpPr>
          <p:nvPr/>
        </p:nvSpPr>
        <p:spPr bwMode="auto">
          <a:xfrm>
            <a:off x="4206875" y="5757863"/>
            <a:ext cx="45561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r>
              <a:rPr lang="en-US" altLang="en-US" sz="1600" u="none">
                <a:solidFill>
                  <a:srgbClr val="6666FF"/>
                </a:solidFill>
              </a:rPr>
              <a:t>Q1</a:t>
            </a:r>
          </a:p>
        </p:txBody>
      </p:sp>
      <p:sp>
        <p:nvSpPr>
          <p:cNvPr id="11292" name="Text Box 28"/>
          <p:cNvSpPr txBox="1">
            <a:spLocks noChangeArrowheads="1"/>
          </p:cNvSpPr>
          <p:nvPr/>
        </p:nvSpPr>
        <p:spPr bwMode="auto">
          <a:xfrm>
            <a:off x="1185863" y="5341938"/>
            <a:ext cx="431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b="1" u="sng">
                <a:solidFill>
                  <a:schemeClr val="tx1"/>
                </a:solidFill>
                <a:latin typeface="Arial" panose="020B0604020202020204" pitchFamily="34" charset="0"/>
              </a:defRPr>
            </a:lvl1pPr>
            <a:lvl2pPr marL="742950" indent="-285750" eaLnBrk="0" hangingPunct="0">
              <a:defRPr b="1" u="sng">
                <a:solidFill>
                  <a:schemeClr val="tx1"/>
                </a:solidFill>
                <a:latin typeface="Arial" panose="020B0604020202020204" pitchFamily="34" charset="0"/>
              </a:defRPr>
            </a:lvl2pPr>
            <a:lvl3pPr marL="1143000" indent="-228600" eaLnBrk="0" hangingPunct="0">
              <a:defRPr b="1" u="sng">
                <a:solidFill>
                  <a:schemeClr val="tx1"/>
                </a:solidFill>
                <a:latin typeface="Arial" panose="020B0604020202020204" pitchFamily="34" charset="0"/>
              </a:defRPr>
            </a:lvl3pPr>
            <a:lvl4pPr marL="1600200" indent="-228600" eaLnBrk="0" hangingPunct="0">
              <a:defRPr b="1" u="sng">
                <a:solidFill>
                  <a:schemeClr val="tx1"/>
                </a:solidFill>
                <a:latin typeface="Arial" panose="020B0604020202020204" pitchFamily="34" charset="0"/>
              </a:defRPr>
            </a:lvl4pPr>
            <a:lvl5pPr marL="2057400" indent="-228600" eaLnBrk="0" hangingPunct="0">
              <a:defRPr b="1" u="sng">
                <a:solidFill>
                  <a:schemeClr val="tx1"/>
                </a:solidFill>
                <a:latin typeface="Arial" panose="020B0604020202020204" pitchFamily="34" charset="0"/>
              </a:defRPr>
            </a:lvl5pPr>
            <a:lvl6pPr marL="2514600" indent="-228600" eaLnBrk="0" fontAlgn="base" hangingPunct="0">
              <a:spcBef>
                <a:spcPct val="0"/>
              </a:spcBef>
              <a:spcAft>
                <a:spcPct val="0"/>
              </a:spcAft>
              <a:defRPr b="1" u="sng">
                <a:solidFill>
                  <a:schemeClr val="tx1"/>
                </a:solidFill>
                <a:latin typeface="Arial" panose="020B0604020202020204" pitchFamily="34" charset="0"/>
              </a:defRPr>
            </a:lvl6pPr>
            <a:lvl7pPr marL="2971800" indent="-228600" eaLnBrk="0" fontAlgn="base" hangingPunct="0">
              <a:spcBef>
                <a:spcPct val="0"/>
              </a:spcBef>
              <a:spcAft>
                <a:spcPct val="0"/>
              </a:spcAft>
              <a:defRPr b="1" u="sng">
                <a:solidFill>
                  <a:schemeClr val="tx1"/>
                </a:solidFill>
                <a:latin typeface="Arial" panose="020B0604020202020204" pitchFamily="34" charset="0"/>
              </a:defRPr>
            </a:lvl7pPr>
            <a:lvl8pPr marL="3429000" indent="-228600" eaLnBrk="0" fontAlgn="base" hangingPunct="0">
              <a:spcBef>
                <a:spcPct val="0"/>
              </a:spcBef>
              <a:spcAft>
                <a:spcPct val="0"/>
              </a:spcAft>
              <a:defRPr b="1" u="sng">
                <a:solidFill>
                  <a:schemeClr val="tx1"/>
                </a:solidFill>
                <a:latin typeface="Arial" panose="020B0604020202020204" pitchFamily="34" charset="0"/>
              </a:defRPr>
            </a:lvl8pPr>
            <a:lvl9pPr marL="3886200" indent="-228600" eaLnBrk="0" fontAlgn="base" hangingPunct="0">
              <a:spcBef>
                <a:spcPct val="0"/>
              </a:spcBef>
              <a:spcAft>
                <a:spcPct val="0"/>
              </a:spcAft>
              <a:defRPr b="1" u="sng">
                <a:solidFill>
                  <a:schemeClr val="tx1"/>
                </a:solidFill>
                <a:latin typeface="Arial" panose="020B0604020202020204" pitchFamily="34" charset="0"/>
              </a:defRPr>
            </a:lvl9pPr>
          </a:lstStyle>
          <a:p>
            <a:pPr eaLnBrk="1" hangingPunct="1"/>
            <a:r>
              <a:rPr lang="en-US" altLang="en-US" sz="1600" u="none">
                <a:solidFill>
                  <a:srgbClr val="6666FF"/>
                </a:solidFill>
              </a:rPr>
              <a:t>P1</a:t>
            </a:r>
          </a:p>
        </p:txBody>
      </p:sp>
    </p:spTree>
  </p:cSld>
  <p:clrMapOvr>
    <a:masterClrMapping/>
  </p:clrMapOvr>
</p:sld>
</file>

<file path=ppt/theme/theme1.xml><?xml version="1.0" encoding="utf-8"?>
<a:theme xmlns:a="http://schemas.openxmlformats.org/drawingml/2006/main" name="Dad`s Tie">
  <a:themeElements>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Dad`s Ti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sng" strike="noStrike" cap="none" normalizeH="0" baseline="0" smtClean="0">
            <a:ln>
              <a:noFill/>
            </a:ln>
            <a:solidFill>
              <a:schemeClr val="tx1"/>
            </a:solidFill>
            <a:effectLst/>
            <a:latin typeface="Arial" charset="0"/>
          </a:defRPr>
        </a:defPPr>
      </a:lstStyle>
    </a:lnDef>
  </a:objectDefaults>
  <a:extraClrSchemeLst>
    <a:extraClrScheme>
      <a:clrScheme name="Dad`s Tie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Dad`s Tie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Dad`s Tie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d`s Tie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Dad`s Tie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Dad`s Tie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Designs\Dad`s Tie.pot</Template>
  <TotalTime>14521</TotalTime>
  <Words>2410</Words>
  <Application>Microsoft Office PowerPoint</Application>
  <PresentationFormat>On-screen Show (4:3)</PresentationFormat>
  <Paragraphs>428</Paragraphs>
  <Slides>33</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3</vt:i4>
      </vt:variant>
      <vt:variant>
        <vt:lpstr>Slide Titles</vt:lpstr>
      </vt:variant>
      <vt:variant>
        <vt:i4>33</vt:i4>
      </vt:variant>
    </vt:vector>
  </HeadingPairs>
  <TitlesOfParts>
    <vt:vector size="44" baseType="lpstr">
      <vt:lpstr>Arial</vt:lpstr>
      <vt:lpstr>Times New Roman</vt:lpstr>
      <vt:lpstr>Wingdings</vt:lpstr>
      <vt:lpstr>宋体</vt:lpstr>
      <vt:lpstr>Monotype Sorts</vt:lpstr>
      <vt:lpstr>Symbol</vt:lpstr>
      <vt:lpstr>Myriad Pro</vt:lpstr>
      <vt:lpstr>Dad`s Tie</vt:lpstr>
      <vt:lpstr>Microsoft PowerPoint Slide</vt:lpstr>
      <vt:lpstr>Microsoft Equation 3.0</vt:lpstr>
      <vt:lpstr>Microsoft Excel Worksheet</vt:lpstr>
      <vt:lpstr>PowerPoint Presentation</vt:lpstr>
      <vt:lpstr>PowerPoint Presentation</vt:lpstr>
      <vt:lpstr>PowerPoint Presentation</vt:lpstr>
      <vt:lpstr>AF Strategies for GHG Mitigation</vt:lpstr>
      <vt:lpstr>PowerPoint Presentation</vt:lpstr>
      <vt:lpstr>PowerPoint Presentation</vt:lpstr>
      <vt:lpstr>PowerPoint Presentation</vt:lpstr>
      <vt:lpstr>PowerPoint Presentation</vt:lpstr>
      <vt:lpstr>PowerPoint Presentation</vt:lpstr>
      <vt:lpstr>PowerPoint Presentation</vt:lpstr>
      <vt:lpstr>Co-effects of Emission Reductions by Energy Sector</vt:lpstr>
      <vt:lpstr>PowerPoint Presentation</vt:lpstr>
      <vt:lpstr>PowerPoint Presentation</vt:lpstr>
      <vt:lpstr>PowerPoint Presentation</vt:lpstr>
      <vt:lpstr>PowerPoint Presentation</vt:lpstr>
      <vt:lpstr>Co-Benefits: Water Quality Changes due to Changes in Cropland Management and Afforestation</vt:lpstr>
      <vt:lpstr>PowerPoint Presentation</vt:lpstr>
      <vt:lpstr>PowerPoint Presentation</vt:lpstr>
      <vt:lpstr>PowerPoint Presentation</vt:lpstr>
      <vt:lpstr>PowerPoint Presentation</vt:lpstr>
      <vt:lpstr>Negative the net Co-benefits (CB)  </vt:lpstr>
      <vt:lpstr>Examples about potential ancillary benefits or costs  </vt:lpstr>
      <vt:lpstr>Co-effects from Agriculture and Forestry Sequestration</vt:lpstr>
      <vt:lpstr>PowerPoint Presentation</vt:lpstr>
      <vt:lpstr>Co-effects consider or not?</vt:lpstr>
      <vt:lpstr>Co-effects </vt:lpstr>
      <vt:lpstr>Ag vs Non Ag share of a given amount of emissions control</vt:lpstr>
      <vt:lpstr>Ag vs Non Ag share of a given amount of emissions control</vt:lpstr>
      <vt:lpstr>Ag vs Non Ag share of a given amount of emissions control</vt:lpstr>
      <vt:lpstr>PowerPoint Presentation</vt:lpstr>
      <vt:lpstr>PowerPoint Presentation</vt:lpstr>
      <vt:lpstr>Reference</vt:lpstr>
      <vt:lpstr>Reference</vt:lpstr>
    </vt:vector>
  </TitlesOfParts>
  <Company>TAMU Agricultural Economics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Ag&amp;Forestry Mitigation</dc:title>
  <dc:subject>co-effects</dc:subject>
  <dc:creator>McCarl &amp; Gillig</dc:creator>
  <dc:description/>
  <cp:lastModifiedBy>Bruce A McCarl</cp:lastModifiedBy>
  <cp:revision>964</cp:revision>
  <cp:lastPrinted>2003-04-17T02:45:22Z</cp:lastPrinted>
  <dcterms:created xsi:type="dcterms:W3CDTF">2002-04-25T21:51:16Z</dcterms:created>
  <dcterms:modified xsi:type="dcterms:W3CDTF">2019-04-16T19:36:34Z</dcterms:modified>
</cp:coreProperties>
</file>