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70" r:id="rId3"/>
    <p:sldId id="340" r:id="rId4"/>
    <p:sldId id="326" r:id="rId5"/>
    <p:sldId id="363" r:id="rId6"/>
    <p:sldId id="372" r:id="rId7"/>
    <p:sldId id="353" r:id="rId8"/>
    <p:sldId id="364" r:id="rId9"/>
    <p:sldId id="355" r:id="rId10"/>
    <p:sldId id="365" r:id="rId11"/>
    <p:sldId id="356" r:id="rId12"/>
    <p:sldId id="382" r:id="rId13"/>
    <p:sldId id="358" r:id="rId14"/>
    <p:sldId id="359" r:id="rId15"/>
    <p:sldId id="366" r:id="rId16"/>
    <p:sldId id="360" r:id="rId17"/>
    <p:sldId id="367" r:id="rId18"/>
    <p:sldId id="361" r:id="rId19"/>
    <p:sldId id="368" r:id="rId20"/>
    <p:sldId id="347" r:id="rId21"/>
    <p:sldId id="383" r:id="rId22"/>
    <p:sldId id="369" r:id="rId23"/>
    <p:sldId id="370" r:id="rId24"/>
    <p:sldId id="300" r:id="rId25"/>
    <p:sldId id="306" r:id="rId26"/>
    <p:sldId id="327" r:id="rId27"/>
    <p:sldId id="371" r:id="rId28"/>
    <p:sldId id="348" r:id="rId29"/>
    <p:sldId id="339" r:id="rId30"/>
    <p:sldId id="373" r:id="rId31"/>
    <p:sldId id="384" r:id="rId32"/>
    <p:sldId id="374" r:id="rId33"/>
    <p:sldId id="375" r:id="rId34"/>
    <p:sldId id="376" r:id="rId35"/>
    <p:sldId id="377" r:id="rId36"/>
    <p:sldId id="378" r:id="rId37"/>
    <p:sldId id="381" r:id="rId38"/>
    <p:sldId id="379" r:id="rId39"/>
    <p:sldId id="380" r:id="rId40"/>
    <p:sldId id="385" r:id="rId41"/>
    <p:sldId id="386" r:id="rId42"/>
    <p:sldId id="387" r:id="rId43"/>
    <p:sldId id="388" r:id="rId44"/>
    <p:sldId id="312" r:id="rId45"/>
    <p:sldId id="313" r:id="rId46"/>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00FF"/>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75" d="100"/>
          <a:sy n="75" d="100"/>
        </p:scale>
        <p:origin x="-1104"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Sheet1!$G$7</c:f>
              <c:strCache>
                <c:ptCount val="1"/>
                <c:pt idx="0">
                  <c:v>production</c:v>
                </c:pt>
              </c:strCache>
            </c:strRef>
          </c:tx>
          <c:spPr>
            <a:ln w="50800">
              <a:solidFill>
                <a:srgbClr val="FF0000"/>
              </a:solidFill>
            </a:ln>
          </c:spPr>
          <c:marker>
            <c:symbol val="none"/>
          </c:marker>
          <c:cat>
            <c:numRef>
              <c:f>Sheet1!$F$8:$F$38</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Sheet1!$G$8:$G$38</c:f>
              <c:numCache>
                <c:formatCode>0</c:formatCode>
                <c:ptCount val="31"/>
                <c:pt idx="0">
                  <c:v>6639.4</c:v>
                </c:pt>
                <c:pt idx="1">
                  <c:v>8118.65</c:v>
                </c:pt>
                <c:pt idx="2">
                  <c:v>8235.1</c:v>
                </c:pt>
                <c:pt idx="3">
                  <c:v>4174.25</c:v>
                </c:pt>
                <c:pt idx="4">
                  <c:v>7672.13</c:v>
                </c:pt>
                <c:pt idx="5">
                  <c:v>8875.4500000000007</c:v>
                </c:pt>
                <c:pt idx="6">
                  <c:v>8225.76</c:v>
                </c:pt>
                <c:pt idx="7">
                  <c:v>7131.3</c:v>
                </c:pt>
                <c:pt idx="8">
                  <c:v>4928.68</c:v>
                </c:pt>
                <c:pt idx="9">
                  <c:v>7531.95</c:v>
                </c:pt>
                <c:pt idx="10">
                  <c:v>7934.03</c:v>
                </c:pt>
                <c:pt idx="11">
                  <c:v>7474.77</c:v>
                </c:pt>
                <c:pt idx="12">
                  <c:v>9476.7000000000007</c:v>
                </c:pt>
                <c:pt idx="13">
                  <c:v>6337.73</c:v>
                </c:pt>
                <c:pt idx="14">
                  <c:v>10050.52</c:v>
                </c:pt>
                <c:pt idx="15">
                  <c:v>7400.05</c:v>
                </c:pt>
                <c:pt idx="16">
                  <c:v>9232.56</c:v>
                </c:pt>
                <c:pt idx="17">
                  <c:v>9206.83</c:v>
                </c:pt>
                <c:pt idx="18">
                  <c:v>9758.69</c:v>
                </c:pt>
                <c:pt idx="19">
                  <c:v>9430.61</c:v>
                </c:pt>
                <c:pt idx="20">
                  <c:v>9915.0499999999993</c:v>
                </c:pt>
                <c:pt idx="21">
                  <c:v>9502.58</c:v>
                </c:pt>
                <c:pt idx="22">
                  <c:v>8966.7900000000009</c:v>
                </c:pt>
                <c:pt idx="23">
                  <c:v>10087.290000000001</c:v>
                </c:pt>
                <c:pt idx="24">
                  <c:v>11805.58</c:v>
                </c:pt>
                <c:pt idx="25">
                  <c:v>11112.19</c:v>
                </c:pt>
                <c:pt idx="26">
                  <c:v>10531.12</c:v>
                </c:pt>
                <c:pt idx="27">
                  <c:v>13037.88</c:v>
                </c:pt>
                <c:pt idx="28">
                  <c:v>12091.65</c:v>
                </c:pt>
                <c:pt idx="29">
                  <c:v>13091.86</c:v>
                </c:pt>
                <c:pt idx="30">
                  <c:v>12446.87</c:v>
                </c:pt>
              </c:numCache>
            </c:numRef>
          </c:val>
          <c:smooth val="0"/>
          <c:extLst>
            <c:ext xmlns:c16="http://schemas.microsoft.com/office/drawing/2014/chart" uri="{C3380CC4-5D6E-409C-BE32-E72D297353CC}">
              <c16:uniqueId val="{00000000-9356-4A46-82A0-7E2A8EF27B9C}"/>
            </c:ext>
          </c:extLst>
        </c:ser>
        <c:ser>
          <c:idx val="1"/>
          <c:order val="1"/>
          <c:tx>
            <c:strRef>
              <c:f>Sheet1!$H$7</c:f>
              <c:strCache>
                <c:ptCount val="1"/>
                <c:pt idx="0">
                  <c:v>Eth use</c:v>
                </c:pt>
              </c:strCache>
            </c:strRef>
          </c:tx>
          <c:spPr>
            <a:ln w="50800"/>
          </c:spPr>
          <c:marker>
            <c:symbol val="none"/>
          </c:marker>
          <c:cat>
            <c:numRef>
              <c:f>Sheet1!$F$8:$F$38</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Sheet1!$H$8:$H$38</c:f>
              <c:numCache>
                <c:formatCode>[$-1010409]#,##0.00;\-#,##0.00</c:formatCode>
                <c:ptCount val="31"/>
                <c:pt idx="0">
                  <c:v>35</c:v>
                </c:pt>
                <c:pt idx="1">
                  <c:v>86</c:v>
                </c:pt>
                <c:pt idx="2">
                  <c:v>140</c:v>
                </c:pt>
                <c:pt idx="3">
                  <c:v>160</c:v>
                </c:pt>
                <c:pt idx="4">
                  <c:v>232</c:v>
                </c:pt>
                <c:pt idx="5">
                  <c:v>271</c:v>
                </c:pt>
                <c:pt idx="6">
                  <c:v>289.99200000000002</c:v>
                </c:pt>
                <c:pt idx="7">
                  <c:v>279.14600000000002</c:v>
                </c:pt>
                <c:pt idx="8">
                  <c:v>287.44499999999999</c:v>
                </c:pt>
                <c:pt idx="9">
                  <c:v>321.44600000000003</c:v>
                </c:pt>
                <c:pt idx="10">
                  <c:v>349.06799999999998</c:v>
                </c:pt>
                <c:pt idx="11">
                  <c:v>398.26400000000001</c:v>
                </c:pt>
                <c:pt idx="12">
                  <c:v>425.51</c:v>
                </c:pt>
                <c:pt idx="13">
                  <c:v>458.25900000000001</c:v>
                </c:pt>
                <c:pt idx="14">
                  <c:v>532.79300000000001</c:v>
                </c:pt>
                <c:pt idx="15">
                  <c:v>395.68</c:v>
                </c:pt>
                <c:pt idx="16">
                  <c:v>428.721</c:v>
                </c:pt>
                <c:pt idx="17">
                  <c:v>487.73200000000003</c:v>
                </c:pt>
                <c:pt idx="18">
                  <c:v>517.81999999999994</c:v>
                </c:pt>
                <c:pt idx="19" formatCode="General">
                  <c:v>567</c:v>
                </c:pt>
                <c:pt idx="20">
                  <c:v>629.82719999999995</c:v>
                </c:pt>
                <c:pt idx="21">
                  <c:v>707.23846153846148</c:v>
                </c:pt>
                <c:pt idx="22">
                  <c:v>995.5039370078739</c:v>
                </c:pt>
                <c:pt idx="23">
                  <c:v>1167.5477272727271</c:v>
                </c:pt>
                <c:pt idx="24">
                  <c:v>1323.212528301887</c:v>
                </c:pt>
                <c:pt idx="25">
                  <c:v>1603.3244444444445</c:v>
                </c:pt>
                <c:pt idx="26">
                  <c:v>2119.493851851852</c:v>
                </c:pt>
                <c:pt idx="27">
                  <c:v>3049.2140740740738</c:v>
                </c:pt>
                <c:pt idx="28">
                  <c:v>3708.88904</c:v>
                </c:pt>
                <c:pt idx="29">
                  <c:v>4568.1570000000002</c:v>
                </c:pt>
                <c:pt idx="30">
                  <c:v>4950</c:v>
                </c:pt>
              </c:numCache>
            </c:numRef>
          </c:val>
          <c:smooth val="0"/>
          <c:extLst>
            <c:ext xmlns:c16="http://schemas.microsoft.com/office/drawing/2014/chart" uri="{C3380CC4-5D6E-409C-BE32-E72D297353CC}">
              <c16:uniqueId val="{00000001-9356-4A46-82A0-7E2A8EF27B9C}"/>
            </c:ext>
          </c:extLst>
        </c:ser>
        <c:dLbls>
          <c:showLegendKey val="0"/>
          <c:showVal val="0"/>
          <c:showCatName val="0"/>
          <c:showSerName val="0"/>
          <c:showPercent val="0"/>
          <c:showBubbleSize val="0"/>
        </c:dLbls>
        <c:smooth val="0"/>
        <c:axId val="115477504"/>
        <c:axId val="115536640"/>
      </c:lineChart>
      <c:catAx>
        <c:axId val="115477504"/>
        <c:scaling>
          <c:orientation val="minMax"/>
        </c:scaling>
        <c:delete val="0"/>
        <c:axPos val="b"/>
        <c:numFmt formatCode="General" sourceLinked="1"/>
        <c:majorTickMark val="out"/>
        <c:minorTickMark val="none"/>
        <c:tickLblPos val="nextTo"/>
        <c:crossAx val="115536640"/>
        <c:crosses val="autoZero"/>
        <c:auto val="1"/>
        <c:lblAlgn val="ctr"/>
        <c:lblOffset val="100"/>
        <c:noMultiLvlLbl val="0"/>
      </c:catAx>
      <c:valAx>
        <c:axId val="115536640"/>
        <c:scaling>
          <c:orientation val="minMax"/>
        </c:scaling>
        <c:delete val="0"/>
        <c:axPos val="l"/>
        <c:majorGridlines/>
        <c:numFmt formatCode="0" sourceLinked="1"/>
        <c:majorTickMark val="out"/>
        <c:minorTickMark val="none"/>
        <c:tickLblPos val="nextTo"/>
        <c:crossAx val="115477504"/>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Percent of Production</c:v>
          </c:tx>
          <c:spPr>
            <a:ln w="50800">
              <a:solidFill>
                <a:srgbClr val="FF00FF"/>
              </a:solidFill>
            </a:ln>
          </c:spPr>
          <c:marker>
            <c:symbol val="none"/>
          </c:marker>
          <c:cat>
            <c:numRef>
              <c:f>Sheet1!$F$8:$F$38</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Sheet1!$I$8:$I$38</c:f>
              <c:numCache>
                <c:formatCode>0.0%</c:formatCode>
                <c:ptCount val="31"/>
                <c:pt idx="0">
                  <c:v>5.2715606831942648E-3</c:v>
                </c:pt>
                <c:pt idx="1">
                  <c:v>1.0592894138803866E-2</c:v>
                </c:pt>
                <c:pt idx="2">
                  <c:v>1.7000400723731345E-2</c:v>
                </c:pt>
                <c:pt idx="3">
                  <c:v>3.833023896508355E-2</c:v>
                </c:pt>
                <c:pt idx="4">
                  <c:v>3.0239320762291567E-2</c:v>
                </c:pt>
                <c:pt idx="5">
                  <c:v>3.0533663081871904E-2</c:v>
                </c:pt>
                <c:pt idx="6">
                  <c:v>3.5254128493902082E-2</c:v>
                </c:pt>
                <c:pt idx="7">
                  <c:v>3.9143774627347049E-2</c:v>
                </c:pt>
                <c:pt idx="8">
                  <c:v>5.8320889163021333E-2</c:v>
                </c:pt>
                <c:pt idx="9">
                  <c:v>4.267765983576631E-2</c:v>
                </c:pt>
                <c:pt idx="10">
                  <c:v>4.3996304526199168E-2</c:v>
                </c:pt>
                <c:pt idx="11">
                  <c:v>5.3281104301537034E-2</c:v>
                </c:pt>
                <c:pt idx="12">
                  <c:v>4.4900651070520325E-2</c:v>
                </c:pt>
                <c:pt idx="13">
                  <c:v>7.230648828523778E-2</c:v>
                </c:pt>
                <c:pt idx="14">
                  <c:v>5.3011485972865084E-2</c:v>
                </c:pt>
                <c:pt idx="15">
                  <c:v>5.3469908987101439E-2</c:v>
                </c:pt>
                <c:pt idx="16">
                  <c:v>4.643576646130651E-2</c:v>
                </c:pt>
                <c:pt idx="17">
                  <c:v>5.2975019632164388E-2</c:v>
                </c:pt>
                <c:pt idx="18">
                  <c:v>5.3062449980478925E-2</c:v>
                </c:pt>
                <c:pt idx="19">
                  <c:v>6.0123364236247707E-2</c:v>
                </c:pt>
                <c:pt idx="20">
                  <c:v>6.3522342297819986E-2</c:v>
                </c:pt>
                <c:pt idx="21">
                  <c:v>7.4425941327351253E-2</c:v>
                </c:pt>
                <c:pt idx="22">
                  <c:v>0.11102121684659436</c:v>
                </c:pt>
                <c:pt idx="23">
                  <c:v>0.11574443951474846</c:v>
                </c:pt>
                <c:pt idx="24">
                  <c:v>0.11208365267118491</c:v>
                </c:pt>
                <c:pt idx="25">
                  <c:v>0.14428518990805991</c:v>
                </c:pt>
                <c:pt idx="26">
                  <c:v>0.2012600608341612</c:v>
                </c:pt>
                <c:pt idx="27">
                  <c:v>0.2338734575003048</c:v>
                </c:pt>
                <c:pt idx="28">
                  <c:v>0.30673142540513498</c:v>
                </c:pt>
                <c:pt idx="29">
                  <c:v>0.34893109153321222</c:v>
                </c:pt>
                <c:pt idx="30">
                  <c:v>0.39769034303403183</c:v>
                </c:pt>
              </c:numCache>
            </c:numRef>
          </c:val>
          <c:smooth val="0"/>
          <c:extLst>
            <c:ext xmlns:c16="http://schemas.microsoft.com/office/drawing/2014/chart" uri="{C3380CC4-5D6E-409C-BE32-E72D297353CC}">
              <c16:uniqueId val="{00000000-4B55-45E2-A2E2-0AE87820C245}"/>
            </c:ext>
          </c:extLst>
        </c:ser>
        <c:ser>
          <c:idx val="1"/>
          <c:order val="1"/>
          <c:tx>
            <c:v>Price/bushel</c:v>
          </c:tx>
          <c:marker>
            <c:symbol val="none"/>
          </c:marker>
          <c:cat>
            <c:numRef>
              <c:f>Sheet1!$F$8:$F$38</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Sheet1!$J$8:$J$38</c:f>
              <c:numCache>
                <c:formatCode>[$-1010409]#,##0.00;\-#,##0.00</c:formatCode>
                <c:ptCount val="31"/>
                <c:pt idx="0">
                  <c:v>2.91</c:v>
                </c:pt>
                <c:pt idx="1">
                  <c:v>2.25</c:v>
                </c:pt>
                <c:pt idx="2">
                  <c:v>2.4700000000000002</c:v>
                </c:pt>
                <c:pt idx="3">
                  <c:v>2.74</c:v>
                </c:pt>
                <c:pt idx="4">
                  <c:v>2.3199999999999998</c:v>
                </c:pt>
                <c:pt idx="5">
                  <c:v>1.93</c:v>
                </c:pt>
                <c:pt idx="6">
                  <c:v>1.37</c:v>
                </c:pt>
                <c:pt idx="7">
                  <c:v>1.7</c:v>
                </c:pt>
                <c:pt idx="8">
                  <c:v>2.27</c:v>
                </c:pt>
                <c:pt idx="9">
                  <c:v>2.1</c:v>
                </c:pt>
                <c:pt idx="10">
                  <c:v>2.12</c:v>
                </c:pt>
                <c:pt idx="11">
                  <c:v>2.25</c:v>
                </c:pt>
                <c:pt idx="12">
                  <c:v>1.89</c:v>
                </c:pt>
                <c:pt idx="13">
                  <c:v>2.31</c:v>
                </c:pt>
                <c:pt idx="14">
                  <c:v>2.13</c:v>
                </c:pt>
                <c:pt idx="15">
                  <c:v>3.19</c:v>
                </c:pt>
                <c:pt idx="16">
                  <c:v>2.34</c:v>
                </c:pt>
                <c:pt idx="17">
                  <c:v>2.21</c:v>
                </c:pt>
                <c:pt idx="18">
                  <c:v>1.66</c:v>
                </c:pt>
                <c:pt idx="19">
                  <c:v>1.57</c:v>
                </c:pt>
                <c:pt idx="20">
                  <c:v>1.89</c:v>
                </c:pt>
                <c:pt idx="21">
                  <c:v>1.94</c:v>
                </c:pt>
                <c:pt idx="22">
                  <c:v>2.3199999999999998</c:v>
                </c:pt>
                <c:pt idx="23">
                  <c:v>2.39</c:v>
                </c:pt>
                <c:pt idx="24">
                  <c:v>1.79</c:v>
                </c:pt>
                <c:pt idx="25">
                  <c:v>1.86</c:v>
                </c:pt>
                <c:pt idx="26">
                  <c:v>3.29</c:v>
                </c:pt>
                <c:pt idx="27">
                  <c:v>4.08</c:v>
                </c:pt>
                <c:pt idx="28">
                  <c:v>3.2</c:v>
                </c:pt>
                <c:pt idx="29">
                  <c:v>3.22</c:v>
                </c:pt>
                <c:pt idx="30">
                  <c:v>5.5</c:v>
                </c:pt>
              </c:numCache>
            </c:numRef>
          </c:val>
          <c:smooth val="0"/>
          <c:extLst>
            <c:ext xmlns:c16="http://schemas.microsoft.com/office/drawing/2014/chart" uri="{C3380CC4-5D6E-409C-BE32-E72D297353CC}">
              <c16:uniqueId val="{00000001-4B55-45E2-A2E2-0AE87820C245}"/>
            </c:ext>
          </c:extLst>
        </c:ser>
        <c:dLbls>
          <c:showLegendKey val="0"/>
          <c:showVal val="0"/>
          <c:showCatName val="0"/>
          <c:showSerName val="0"/>
          <c:showPercent val="0"/>
          <c:showBubbleSize val="0"/>
        </c:dLbls>
        <c:smooth val="0"/>
        <c:axId val="115647616"/>
        <c:axId val="115649152"/>
      </c:lineChart>
      <c:catAx>
        <c:axId val="115647616"/>
        <c:scaling>
          <c:orientation val="minMax"/>
        </c:scaling>
        <c:delete val="0"/>
        <c:axPos val="b"/>
        <c:numFmt formatCode="General" sourceLinked="1"/>
        <c:majorTickMark val="out"/>
        <c:minorTickMark val="none"/>
        <c:tickLblPos val="nextTo"/>
        <c:crossAx val="115649152"/>
        <c:crosses val="autoZero"/>
        <c:auto val="1"/>
        <c:lblAlgn val="ctr"/>
        <c:lblOffset val="100"/>
        <c:noMultiLvlLbl val="0"/>
      </c:catAx>
      <c:valAx>
        <c:axId val="115649152"/>
        <c:scaling>
          <c:orientation val="minMax"/>
        </c:scaling>
        <c:delete val="0"/>
        <c:axPos val="l"/>
        <c:majorGridlines/>
        <c:numFmt formatCode="#,##0.00" sourceLinked="0"/>
        <c:majorTickMark val="out"/>
        <c:minorTickMark val="none"/>
        <c:tickLblPos val="nextTo"/>
        <c:crossAx val="115647616"/>
        <c:crosses val="autoZero"/>
        <c:crossBetween val="between"/>
        <c:majorUnit val="0.5"/>
      </c:valAx>
    </c:plotArea>
    <c:legend>
      <c:legendPos val="r"/>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latin typeface="Arial" charset="0"/>
                <a:cs typeface="Arial"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latin typeface="Arial" charset="0"/>
                <a:cs typeface="Arial" charset="0"/>
              </a:defRPr>
            </a:lvl1pPr>
          </a:lstStyle>
          <a:p>
            <a:pPr>
              <a:defRPr/>
            </a:pPr>
            <a:endParaRPr lang="en-US"/>
          </a:p>
        </p:txBody>
      </p:sp>
      <p:sp>
        <p:nvSpPr>
          <p:cNvPr id="481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latin typeface="Arial" charset="0"/>
                <a:cs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3698CFAD-4B97-4E7A-B584-992A9E6B32F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5D8BDD9-84FD-4CA3-9F5F-28C69F39E821}" type="slidenum">
              <a:rPr lang="en-US" altLang="en-US" b="0"/>
              <a:pPr eaLnBrk="1" hangingPunct="1"/>
              <a:t>8</a:t>
            </a:fld>
            <a:endParaRPr lang="en-US" altLang="en-US" b="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D3C5D65D-AF63-4956-8A17-D1C453F1742F}" type="slidenum">
              <a:rPr lang="en-US" altLang="en-US" b="0"/>
              <a:pPr eaLnBrk="1" hangingPunct="1"/>
              <a:t>22</a:t>
            </a:fld>
            <a:endParaRPr lang="en-US" altLang="en-US" b="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7325F64-F353-416A-85F6-42121453AC88}" type="slidenum">
              <a:rPr lang="en-US" altLang="en-US" b="0"/>
              <a:pPr eaLnBrk="1" hangingPunct="1"/>
              <a:t>24</a:t>
            </a:fld>
            <a:endParaRPr lang="en-US" altLang="en-US" b="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C1D7CB88-85C8-4E02-BADC-949349271A27}" type="slidenum">
              <a:rPr lang="en-US" altLang="en-US" b="0"/>
              <a:pPr eaLnBrk="1" hangingPunct="1"/>
              <a:t>25</a:t>
            </a:fld>
            <a:endParaRPr lang="en-US" altLang="en-US" b="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74E6D4D6-020C-4240-BACF-F2BD8972B00D}" type="slidenum">
              <a:rPr lang="en-US" altLang="en-US" b="0"/>
              <a:pPr eaLnBrk="1" hangingPunct="1"/>
              <a:t>26</a:t>
            </a:fld>
            <a:endParaRPr lang="en-US" altLang="en-US" b="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E7E07B80-3E19-49FE-BBF7-AA6D1CDA1127}" type="slidenum">
              <a:rPr lang="en-US" altLang="en-US" b="0"/>
              <a:pPr eaLnBrk="1" hangingPunct="1"/>
              <a:t>28</a:t>
            </a:fld>
            <a:endParaRPr lang="en-US" altLang="en-US" b="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2FEF6D76-898C-4362-8B0D-08ACAAB60F00}" type="slidenum">
              <a:rPr lang="en-US" altLang="en-US" b="0"/>
              <a:pPr eaLnBrk="1" hangingPunct="1"/>
              <a:t>30</a:t>
            </a:fld>
            <a:endParaRPr lang="en-US" altLang="en-US" b="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718AE3CD-E776-4C94-8A3A-C61CF4DBFD64}" type="slidenum">
              <a:rPr lang="en-US" altLang="en-US" b="0"/>
              <a:pPr eaLnBrk="1" hangingPunct="1"/>
              <a:t>44</a:t>
            </a:fld>
            <a:endParaRPr lang="en-US" altLang="en-US" b="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5DCC52B6-4A63-4A64-B76B-968D12A050A0}" type="slidenum">
              <a:rPr lang="en-US" altLang="en-US" b="0"/>
              <a:pPr eaLnBrk="1" hangingPunct="1"/>
              <a:t>45</a:t>
            </a:fld>
            <a:endParaRPr lang="en-US" altLang="en-US" b="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AC5D94A8-14F3-4D3A-921D-D5E04D2BD068}" type="slidenum">
              <a:rPr lang="en-US" altLang="en-US" b="0"/>
              <a:pPr eaLnBrk="1" hangingPunct="1"/>
              <a:t>9</a:t>
            </a:fld>
            <a:endParaRPr lang="en-US" altLang="en-US" b="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728551C5-0C96-4DD9-A45E-66C0B4AB5E0C}" type="slidenum">
              <a:rPr lang="en-US" altLang="en-US" b="0"/>
              <a:pPr eaLnBrk="1" hangingPunct="1"/>
              <a:t>10</a:t>
            </a:fld>
            <a:endParaRPr lang="en-US" altLang="en-US" b="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D162E842-C436-413F-B3FA-0AD149188F86}" type="slidenum">
              <a:rPr lang="en-US" altLang="en-US" b="0"/>
              <a:pPr eaLnBrk="1" hangingPunct="1"/>
              <a:t>11</a:t>
            </a:fld>
            <a:endParaRPr lang="en-US" altLang="en-US" b="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AEAE4793-8F14-474A-ADF2-98E3388FDB6D}" type="slidenum">
              <a:rPr lang="en-US" altLang="en-US" b="0"/>
              <a:pPr eaLnBrk="1" hangingPunct="1"/>
              <a:t>12</a:t>
            </a:fld>
            <a:endParaRPr lang="en-US" altLang="en-US" b="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4E1544E8-50B2-40E6-AC9F-223C3CF44A56}" type="slidenum">
              <a:rPr lang="en-US" altLang="en-US" b="0"/>
              <a:pPr eaLnBrk="1" hangingPunct="1"/>
              <a:t>13</a:t>
            </a:fld>
            <a:endParaRPr lang="en-US" altLang="en-US" b="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98567131-7FF8-45C8-8998-0AECF128A293}" type="slidenum">
              <a:rPr lang="en-US" altLang="en-US" b="0"/>
              <a:pPr eaLnBrk="1" hangingPunct="1"/>
              <a:t>16</a:t>
            </a:fld>
            <a:endParaRPr lang="en-US" altLang="en-US" b="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DE32BFE5-3239-4A8B-A90F-248246EEC583}" type="slidenum">
              <a:rPr lang="en-US" altLang="en-US" b="0"/>
              <a:pPr eaLnBrk="1" hangingPunct="1"/>
              <a:t>18</a:t>
            </a:fld>
            <a:endParaRPr lang="en-US" altLang="en-US" b="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p:spPr>
        <p:txBody>
          <a:bodyPr/>
          <a:lstStyle/>
          <a:p>
            <a:pPr eaLnBrk="1" hangingPunct="1"/>
            <a:r>
              <a:rPr lang="en-US" altLang="en-US" b="1" i="1" smtClean="0">
                <a:latin typeface="Arial" panose="020B0604020202020204" pitchFamily="34" charset="0"/>
                <a:cs typeface="Arial" panose="020B0604020202020204" pitchFamily="34" charset="0"/>
              </a:rPr>
              <a:t>Table SPM.5</a:t>
            </a:r>
            <a:r>
              <a:rPr lang="en-US" altLang="en-US" i="1" smtClean="0">
                <a:latin typeface="Arial" panose="020B0604020202020204" pitchFamily="34" charset="0"/>
                <a:cs typeface="Arial" panose="020B0604020202020204" pitchFamily="34" charset="0"/>
              </a:rPr>
              <a:t>: </a:t>
            </a:r>
            <a:r>
              <a:rPr lang="en-US" altLang="en-US" i="1" u="sng" smtClean="0">
                <a:latin typeface="Arial" panose="020B0604020202020204" pitchFamily="34" charset="0"/>
                <a:cs typeface="Arial" panose="020B0604020202020204" pitchFamily="34" charset="0"/>
              </a:rPr>
              <a:t>Characteristics of post-TAR stabilization scenarios</a:t>
            </a:r>
            <a:r>
              <a:rPr lang="en-US" altLang="en-US" i="1" smtClean="0">
                <a:latin typeface="Arial" panose="020B0604020202020204" pitchFamily="34" charset="0"/>
                <a:cs typeface="Arial" panose="020B0604020202020204" pitchFamily="34" charset="0"/>
              </a:rPr>
              <a:t> WG3 [Table TS 2, 3.10], SPM p.23</a:t>
            </a:r>
            <a:endParaRPr lang="en-US" altLang="en-US" smtClean="0">
              <a:latin typeface="Arial" panose="020B0604020202020204" pitchFamily="34" charset="0"/>
              <a:cs typeface="Arial" panose="020B0604020202020204" pitchFamily="34" charset="0"/>
            </a:endParaRPr>
          </a:p>
          <a:p>
            <a:pPr eaLnBrk="1" hangingPunct="1"/>
            <a:endParaRPr lang="en-US" altLang="en-US" smtClean="0">
              <a:latin typeface="Arial" panose="020B0604020202020204" pitchFamily="34" charset="0"/>
              <a:cs typeface="Arial" panose="020B0604020202020204" pitchFamily="34" charset="0"/>
            </a:endParaRPr>
          </a:p>
          <a:p>
            <a:pPr eaLnBrk="1" hangingPunct="1"/>
            <a:r>
              <a:rPr lang="en-US" altLang="en-US" sz="1000" smtClean="0">
                <a:latin typeface="Arial" panose="020B0604020202020204" pitchFamily="34" charset="0"/>
                <a:cs typeface="Arial" panose="020B0604020202020204" pitchFamily="34" charset="0"/>
              </a:rPr>
              <a:t>In order to stabilize the concentration of GHGs in the atmosphere, emissions would</a:t>
            </a:r>
          </a:p>
          <a:p>
            <a:pPr eaLnBrk="1" hangingPunct="1"/>
            <a:r>
              <a:rPr lang="en-US" altLang="en-US" sz="1000" smtClean="0">
                <a:latin typeface="Arial" panose="020B0604020202020204" pitchFamily="34" charset="0"/>
                <a:cs typeface="Arial" panose="020B0604020202020204" pitchFamily="34" charset="0"/>
              </a:rPr>
              <a:t>need to peak and decline thereafter. </a:t>
            </a:r>
            <a:r>
              <a:rPr lang="en-US" altLang="en-US" sz="1000" b="1" smtClean="0">
                <a:latin typeface="Arial" panose="020B0604020202020204" pitchFamily="34" charset="0"/>
                <a:cs typeface="Arial" panose="020B0604020202020204" pitchFamily="34" charset="0"/>
              </a:rPr>
              <a:t>The lower the stabilization level, the more</a:t>
            </a:r>
          </a:p>
          <a:p>
            <a:pPr eaLnBrk="1" hangingPunct="1"/>
            <a:r>
              <a:rPr lang="en-US" altLang="en-US" sz="1000" b="1" smtClean="0">
                <a:latin typeface="Arial" panose="020B0604020202020204" pitchFamily="34" charset="0"/>
                <a:cs typeface="Arial" panose="020B0604020202020204" pitchFamily="34" charset="0"/>
              </a:rPr>
              <a:t>quickly this peak and decline would would need to occur</a:t>
            </a:r>
            <a:r>
              <a:rPr lang="en-US" altLang="en-US" sz="1000" smtClean="0">
                <a:latin typeface="Arial" panose="020B0604020202020204" pitchFamily="34" charset="0"/>
                <a:cs typeface="Arial" panose="020B0604020202020204" pitchFamily="34" charset="0"/>
              </a:rPr>
              <a:t>. </a:t>
            </a:r>
            <a:r>
              <a:rPr lang="en-US" altLang="en-US" sz="1000" u="sng" smtClean="0">
                <a:latin typeface="Arial" panose="020B0604020202020204" pitchFamily="34" charset="0"/>
                <a:cs typeface="Arial" panose="020B0604020202020204" pitchFamily="34" charset="0"/>
              </a:rPr>
              <a:t>Mitigation efforts over the next</a:t>
            </a:r>
          </a:p>
          <a:p>
            <a:pPr eaLnBrk="1" hangingPunct="1"/>
            <a:r>
              <a:rPr lang="en-US" altLang="en-US" sz="1000" u="sng" smtClean="0">
                <a:latin typeface="Arial" panose="020B0604020202020204" pitchFamily="34" charset="0"/>
                <a:cs typeface="Arial" panose="020B0604020202020204" pitchFamily="34" charset="0"/>
              </a:rPr>
              <a:t>two to three decades will have a large impact on opportunities to achieve lower</a:t>
            </a:r>
          </a:p>
          <a:p>
            <a:pPr eaLnBrk="1" hangingPunct="1"/>
            <a:r>
              <a:rPr lang="en-US" altLang="en-US" sz="1000" u="sng" smtClean="0">
                <a:latin typeface="Arial" panose="020B0604020202020204" pitchFamily="34" charset="0"/>
                <a:cs typeface="Arial" panose="020B0604020202020204" pitchFamily="34" charset="0"/>
              </a:rPr>
              <a:t>stabilization levels</a:t>
            </a:r>
            <a:r>
              <a:rPr lang="en-US" altLang="en-US" sz="1000" smtClean="0">
                <a:latin typeface="Arial" panose="020B0604020202020204" pitchFamily="34" charset="0"/>
                <a:cs typeface="Arial" panose="020B0604020202020204" pitchFamily="34" charset="0"/>
              </a:rPr>
              <a:t> WG3 (3.3), SPM p.22.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F36CDFDA-4324-4035-AD31-E5D63C6A4B02}" type="slidenum">
              <a:rPr lang="en-US" altLang="en-US" b="0"/>
              <a:pPr eaLnBrk="1" hangingPunct="1"/>
              <a:t>20</a:t>
            </a:fld>
            <a:endParaRPr lang="en-US" altLang="en-US" b="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9A8D56-7ED9-4FE3-B168-8A9B0C01F8E7}" type="slidenum">
              <a:rPr lang="en-US" altLang="en-US"/>
              <a:pPr/>
              <a:t>‹#›</a:t>
            </a:fld>
            <a:endParaRPr lang="en-US" altLang="en-US"/>
          </a:p>
        </p:txBody>
      </p:sp>
    </p:spTree>
    <p:extLst>
      <p:ext uri="{BB962C8B-B14F-4D97-AF65-F5344CB8AC3E}">
        <p14:creationId xmlns:p14="http://schemas.microsoft.com/office/powerpoint/2010/main" val="229455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B8339A-D911-43EF-B46B-BBB0203C0C50}" type="slidenum">
              <a:rPr lang="en-US" altLang="en-US"/>
              <a:pPr/>
              <a:t>‹#›</a:t>
            </a:fld>
            <a:endParaRPr lang="en-US" altLang="en-US"/>
          </a:p>
        </p:txBody>
      </p:sp>
    </p:spTree>
    <p:extLst>
      <p:ext uri="{BB962C8B-B14F-4D97-AF65-F5344CB8AC3E}">
        <p14:creationId xmlns:p14="http://schemas.microsoft.com/office/powerpoint/2010/main" val="20158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15C36A-86B8-4010-BCCB-5B6A534D5DA7}" type="slidenum">
              <a:rPr lang="en-US" altLang="en-US"/>
              <a:pPr/>
              <a:t>‹#›</a:t>
            </a:fld>
            <a:endParaRPr lang="en-US" altLang="en-US"/>
          </a:p>
        </p:txBody>
      </p:sp>
    </p:spTree>
    <p:extLst>
      <p:ext uri="{BB962C8B-B14F-4D97-AF65-F5344CB8AC3E}">
        <p14:creationId xmlns:p14="http://schemas.microsoft.com/office/powerpoint/2010/main" val="1147598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AD6965B-10D4-4CFF-B7B2-0D2A1238DC4A}" type="slidenum">
              <a:rPr lang="en-US" altLang="en-US"/>
              <a:pPr/>
              <a:t>‹#›</a:t>
            </a:fld>
            <a:endParaRPr lang="en-US" altLang="en-US"/>
          </a:p>
        </p:txBody>
      </p:sp>
    </p:spTree>
    <p:extLst>
      <p:ext uri="{BB962C8B-B14F-4D97-AF65-F5344CB8AC3E}">
        <p14:creationId xmlns:p14="http://schemas.microsoft.com/office/powerpoint/2010/main" val="700998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4497D14-6447-4D0D-82CF-822038443E8A}" type="slidenum">
              <a:rPr lang="en-US" altLang="en-US"/>
              <a:pPr/>
              <a:t>‹#›</a:t>
            </a:fld>
            <a:endParaRPr lang="en-US" altLang="en-US"/>
          </a:p>
        </p:txBody>
      </p:sp>
    </p:spTree>
    <p:extLst>
      <p:ext uri="{BB962C8B-B14F-4D97-AF65-F5344CB8AC3E}">
        <p14:creationId xmlns:p14="http://schemas.microsoft.com/office/powerpoint/2010/main" val="94417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8BA288B-B25E-481E-8ED4-F34EAACA5A29}" type="slidenum">
              <a:rPr lang="en-US" altLang="en-US"/>
              <a:pPr/>
              <a:t>‹#›</a:t>
            </a:fld>
            <a:endParaRPr lang="en-US" altLang="en-US"/>
          </a:p>
        </p:txBody>
      </p:sp>
    </p:spTree>
    <p:extLst>
      <p:ext uri="{BB962C8B-B14F-4D97-AF65-F5344CB8AC3E}">
        <p14:creationId xmlns:p14="http://schemas.microsoft.com/office/powerpoint/2010/main" val="46619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465DD1-1A95-4628-9BF9-A87182C2D481}" type="slidenum">
              <a:rPr lang="en-US" altLang="en-US"/>
              <a:pPr/>
              <a:t>‹#›</a:t>
            </a:fld>
            <a:endParaRPr lang="en-US" altLang="en-US"/>
          </a:p>
        </p:txBody>
      </p:sp>
    </p:spTree>
    <p:extLst>
      <p:ext uri="{BB962C8B-B14F-4D97-AF65-F5344CB8AC3E}">
        <p14:creationId xmlns:p14="http://schemas.microsoft.com/office/powerpoint/2010/main" val="279138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0D6EFFA-C167-4E07-B798-E47F4FC4FFE0}" type="slidenum">
              <a:rPr lang="en-US" altLang="en-US"/>
              <a:pPr/>
              <a:t>‹#›</a:t>
            </a:fld>
            <a:endParaRPr lang="en-US" altLang="en-US"/>
          </a:p>
        </p:txBody>
      </p:sp>
    </p:spTree>
    <p:extLst>
      <p:ext uri="{BB962C8B-B14F-4D97-AF65-F5344CB8AC3E}">
        <p14:creationId xmlns:p14="http://schemas.microsoft.com/office/powerpoint/2010/main" val="40939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72B7736-A9D1-4E58-B61C-965BC49FD7AB}" type="slidenum">
              <a:rPr lang="en-US" altLang="en-US"/>
              <a:pPr/>
              <a:t>‹#›</a:t>
            </a:fld>
            <a:endParaRPr lang="en-US" altLang="en-US"/>
          </a:p>
        </p:txBody>
      </p:sp>
    </p:spTree>
    <p:extLst>
      <p:ext uri="{BB962C8B-B14F-4D97-AF65-F5344CB8AC3E}">
        <p14:creationId xmlns:p14="http://schemas.microsoft.com/office/powerpoint/2010/main" val="160527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F681AD9-34C8-4CCD-82D2-6845C5B31DB1}" type="slidenum">
              <a:rPr lang="en-US" altLang="en-US"/>
              <a:pPr/>
              <a:t>‹#›</a:t>
            </a:fld>
            <a:endParaRPr lang="en-US" altLang="en-US"/>
          </a:p>
        </p:txBody>
      </p:sp>
    </p:spTree>
    <p:extLst>
      <p:ext uri="{BB962C8B-B14F-4D97-AF65-F5344CB8AC3E}">
        <p14:creationId xmlns:p14="http://schemas.microsoft.com/office/powerpoint/2010/main" val="377430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81562DB-A0C8-40CF-AF50-7A366717DA49}" type="slidenum">
              <a:rPr lang="en-US" altLang="en-US"/>
              <a:pPr/>
              <a:t>‹#›</a:t>
            </a:fld>
            <a:endParaRPr lang="en-US" altLang="en-US"/>
          </a:p>
        </p:txBody>
      </p:sp>
    </p:spTree>
    <p:extLst>
      <p:ext uri="{BB962C8B-B14F-4D97-AF65-F5344CB8AC3E}">
        <p14:creationId xmlns:p14="http://schemas.microsoft.com/office/powerpoint/2010/main" val="243968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89E629E-9085-4004-9A8F-4B8411FFF968}" type="slidenum">
              <a:rPr lang="en-US" altLang="en-US"/>
              <a:pPr/>
              <a:t>‹#›</a:t>
            </a:fld>
            <a:endParaRPr lang="en-US" altLang="en-US"/>
          </a:p>
        </p:txBody>
      </p:sp>
    </p:spTree>
    <p:extLst>
      <p:ext uri="{BB962C8B-B14F-4D97-AF65-F5344CB8AC3E}">
        <p14:creationId xmlns:p14="http://schemas.microsoft.com/office/powerpoint/2010/main" val="357676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4D6619-6EF5-41F6-AD28-F7A1BB4D3C92}" type="slidenum">
              <a:rPr lang="en-US" altLang="en-US"/>
              <a:pPr/>
              <a:t>‹#›</a:t>
            </a:fld>
            <a:endParaRPr lang="en-US" altLang="en-US"/>
          </a:p>
        </p:txBody>
      </p:sp>
    </p:spTree>
    <p:extLst>
      <p:ext uri="{BB962C8B-B14F-4D97-AF65-F5344CB8AC3E}">
        <p14:creationId xmlns:p14="http://schemas.microsoft.com/office/powerpoint/2010/main" val="211707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E0962A87-2D9A-4B6F-BBDD-480DB2CC9DA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esrl.noaa.gov/gmd/webdata/ccgg/trends/co2_data_mlo_landscape.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www.esrl.noaa.gov/gmd/webdata/ccgg/trends/co2_data_mlo_landscape.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7663" y="304800"/>
            <a:ext cx="8567737" cy="1703388"/>
          </a:xfrm>
        </p:spPr>
        <p:txBody>
          <a:bodyPr/>
          <a:lstStyle/>
          <a:p>
            <a:pPr eaLnBrk="1" hangingPunct="1"/>
            <a:r>
              <a:rPr lang="en-US" altLang="en-US" sz="3600" smtClean="0">
                <a:solidFill>
                  <a:srgbClr val="FF0000"/>
                </a:solidFill>
              </a:rPr>
              <a:t>Will Bioenergy be Profitable: Markets, Lifecycle Carbon Footprint, Commodity Prices and Leakage</a:t>
            </a:r>
          </a:p>
        </p:txBody>
      </p:sp>
      <p:sp>
        <p:nvSpPr>
          <p:cNvPr id="2051" name="Rectangle 3"/>
          <p:cNvSpPr>
            <a:spLocks noGrp="1" noChangeArrowheads="1"/>
          </p:cNvSpPr>
          <p:nvPr>
            <p:ph type="subTitle" idx="1"/>
          </p:nvPr>
        </p:nvSpPr>
        <p:spPr>
          <a:xfrm>
            <a:off x="0" y="2273300"/>
            <a:ext cx="9144000" cy="4343400"/>
          </a:xfrm>
        </p:spPr>
        <p:txBody>
          <a:bodyPr/>
          <a:lstStyle/>
          <a:p>
            <a:pPr eaLnBrk="1" hangingPunct="1">
              <a:lnSpc>
                <a:spcPct val="90000"/>
              </a:lnSpc>
            </a:pPr>
            <a:r>
              <a:rPr kumimoji="1" lang="en-US" altLang="en-US" sz="3600" b="1" smtClean="0">
                <a:solidFill>
                  <a:schemeClr val="accent2"/>
                </a:solidFill>
                <a:cs typeface="Times New Roman" panose="02020603050405020304" pitchFamily="18" charset="0"/>
              </a:rPr>
              <a:t>Bruce A. McCarl</a:t>
            </a:r>
          </a:p>
          <a:p>
            <a:pPr eaLnBrk="1" hangingPunct="1">
              <a:lnSpc>
                <a:spcPct val="90000"/>
              </a:lnSpc>
            </a:pPr>
            <a:r>
              <a:rPr kumimoji="1" lang="en-US" altLang="en-US" sz="2400" smtClean="0">
                <a:cs typeface="Times New Roman" panose="02020603050405020304" pitchFamily="18" charset="0"/>
              </a:rPr>
              <a:t>Distinguished Professor and Regents Professor </a:t>
            </a:r>
          </a:p>
          <a:p>
            <a:pPr eaLnBrk="1" hangingPunct="1">
              <a:lnSpc>
                <a:spcPct val="90000"/>
              </a:lnSpc>
            </a:pPr>
            <a:r>
              <a:rPr kumimoji="1" lang="en-US" altLang="en-US" sz="2400" smtClean="0">
                <a:cs typeface="Times New Roman" panose="02020603050405020304" pitchFamily="18" charset="0"/>
              </a:rPr>
              <a:t>Department of Agricultural Economics</a:t>
            </a:r>
          </a:p>
          <a:p>
            <a:pPr eaLnBrk="1" hangingPunct="1">
              <a:lnSpc>
                <a:spcPct val="90000"/>
              </a:lnSpc>
            </a:pPr>
            <a:r>
              <a:rPr kumimoji="1" lang="en-US" altLang="en-US" sz="2400" smtClean="0">
                <a:cs typeface="Times New Roman" panose="02020603050405020304" pitchFamily="18" charset="0"/>
              </a:rPr>
              <a:t>Texas A&amp;M University</a:t>
            </a:r>
          </a:p>
          <a:p>
            <a:pPr eaLnBrk="1" hangingPunct="1">
              <a:lnSpc>
                <a:spcPct val="90000"/>
              </a:lnSpc>
            </a:pPr>
            <a:endParaRPr kumimoji="1" lang="en-US" altLang="en-US" sz="2400" smtClean="0">
              <a:cs typeface="Times New Roman" panose="02020603050405020304" pitchFamily="18" charset="0"/>
            </a:endParaRPr>
          </a:p>
          <a:p>
            <a:pPr eaLnBrk="1" hangingPunct="1">
              <a:lnSpc>
                <a:spcPct val="90000"/>
              </a:lnSpc>
            </a:pPr>
            <a:r>
              <a:rPr kumimoji="1" lang="en-US" altLang="en-US" sz="2400" smtClean="0">
                <a:cs typeface="Times New Roman" panose="02020603050405020304" pitchFamily="18" charset="0"/>
              </a:rPr>
              <a:t>Invited paper presented at </a:t>
            </a:r>
          </a:p>
          <a:p>
            <a:pPr eaLnBrk="1" hangingPunct="1">
              <a:lnSpc>
                <a:spcPct val="90000"/>
              </a:lnSpc>
            </a:pPr>
            <a:r>
              <a:rPr kumimoji="1" lang="en-US" altLang="en-US" smtClean="0"/>
              <a:t>GROW III - Oklahoma Conference on Biofuels</a:t>
            </a:r>
            <a:endParaRPr kumimoji="1" lang="en-US" altLang="en-US" sz="2400" smtClean="0">
              <a:cs typeface="Times New Roman" panose="02020603050405020304" pitchFamily="18" charset="0"/>
            </a:endParaRPr>
          </a:p>
          <a:p>
            <a:pPr eaLnBrk="1" hangingPunct="1">
              <a:lnSpc>
                <a:spcPct val="90000"/>
              </a:lnSpc>
            </a:pPr>
            <a:endParaRPr kumimoji="1" lang="en-US" altLang="en-US" sz="2400" smtClean="0">
              <a:cs typeface="Times New Roman" panose="02020603050405020304" pitchFamily="18" charset="0"/>
            </a:endParaRPr>
          </a:p>
          <a:p>
            <a:pPr eaLnBrk="1" hangingPunct="1">
              <a:lnSpc>
                <a:spcPct val="90000"/>
              </a:lnSpc>
            </a:pPr>
            <a:r>
              <a:rPr kumimoji="1" lang="en-US" altLang="en-US" sz="2400" smtClean="0">
                <a:cs typeface="Times New Roman" panose="02020603050405020304" pitchFamily="18" charset="0"/>
              </a:rPr>
              <a:t>Oklahoma City, OK</a:t>
            </a:r>
          </a:p>
          <a:p>
            <a:pPr eaLnBrk="1" hangingPunct="1">
              <a:lnSpc>
                <a:spcPct val="90000"/>
              </a:lnSpc>
            </a:pPr>
            <a:r>
              <a:rPr kumimoji="1" lang="en-US" altLang="en-US" sz="2400" smtClean="0">
                <a:cs typeface="Times New Roman" panose="02020603050405020304" pitchFamily="18" charset="0"/>
              </a:rPr>
              <a:t>November 12, 2008</a:t>
            </a:r>
          </a:p>
          <a:p>
            <a:pPr eaLnBrk="1" hangingPunct="1">
              <a:lnSpc>
                <a:spcPct val="90000"/>
              </a:lnSpc>
            </a:pPr>
            <a:endParaRPr kumimoji="1" lang="en-US" altLang="en-US" sz="280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2257425" y="333375"/>
            <a:ext cx="4565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kumimoji="1" lang="en-US" sz="3600" b="0">
                <a:solidFill>
                  <a:srgbClr val="FF0000"/>
                </a:solidFill>
                <a:latin typeface="Arial" charset="0"/>
                <a:cs typeface="Arial" charset="0"/>
              </a:rPr>
              <a:t>Consumption</a:t>
            </a:r>
            <a:r>
              <a:rPr lang="en-US" sz="2800">
                <a:solidFill>
                  <a:srgbClr val="FF0000"/>
                </a:solidFill>
                <a:effectLst>
                  <a:outerShdw blurRad="38100" dist="38100" dir="2700000" algn="tl">
                    <a:srgbClr val="C0C0C0"/>
                  </a:outerShdw>
                </a:effectLst>
                <a:latin typeface="Times New Roman" pitchFamily="18" charset="0"/>
                <a:cs typeface="Arial" charset="0"/>
              </a:rPr>
              <a:t> </a:t>
            </a:r>
            <a:r>
              <a:rPr kumimoji="1" lang="en-US" sz="3600" b="0">
                <a:solidFill>
                  <a:srgbClr val="FF0000"/>
                </a:solidFill>
                <a:latin typeface="Arial" charset="0"/>
                <a:cs typeface="Arial" charset="0"/>
              </a:rPr>
              <a:t>- Global</a:t>
            </a:r>
          </a:p>
        </p:txBody>
      </p:sp>
      <p:pic>
        <p:nvPicPr>
          <p:cNvPr id="11267" name="Picture 8" descr="[HughesEnergyM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931863"/>
            <a:ext cx="6405563"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9"/>
          <p:cNvSpPr>
            <a:spLocks noChangeArrowheads="1"/>
          </p:cNvSpPr>
          <p:nvPr/>
        </p:nvSpPr>
        <p:spPr bwMode="auto">
          <a:xfrm>
            <a:off x="269875" y="6151563"/>
            <a:ext cx="61309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200"/>
              <a:t>http://www.portlandpeakoil.org/content/selected-slides-2008-aspo-usa-conference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2257425" y="333375"/>
            <a:ext cx="4565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kumimoji="1" lang="en-US" sz="3600" b="0">
                <a:solidFill>
                  <a:srgbClr val="FF0000"/>
                </a:solidFill>
                <a:latin typeface="Arial" charset="0"/>
                <a:cs typeface="Arial" charset="0"/>
              </a:rPr>
              <a:t>Consumption</a:t>
            </a:r>
            <a:r>
              <a:rPr lang="en-US" sz="2800">
                <a:solidFill>
                  <a:srgbClr val="FF0000"/>
                </a:solidFill>
                <a:effectLst>
                  <a:outerShdw blurRad="38100" dist="38100" dir="2700000" algn="tl">
                    <a:srgbClr val="C0C0C0"/>
                  </a:outerShdw>
                </a:effectLst>
                <a:latin typeface="Times New Roman" pitchFamily="18" charset="0"/>
                <a:cs typeface="Arial" charset="0"/>
              </a:rPr>
              <a:t> </a:t>
            </a:r>
            <a:r>
              <a:rPr kumimoji="1" lang="en-US" sz="3600" b="0">
                <a:solidFill>
                  <a:srgbClr val="FF0000"/>
                </a:solidFill>
                <a:latin typeface="Arial" charset="0"/>
                <a:cs typeface="Arial" charset="0"/>
              </a:rPr>
              <a:t>- Global</a:t>
            </a:r>
          </a:p>
        </p:txBody>
      </p:sp>
      <p:sp>
        <p:nvSpPr>
          <p:cNvPr id="12291" name="Rectangle 3"/>
          <p:cNvSpPr>
            <a:spLocks noChangeArrowheads="1"/>
          </p:cNvSpPr>
          <p:nvPr/>
        </p:nvSpPr>
        <p:spPr bwMode="auto">
          <a:xfrm>
            <a:off x="223838" y="5776913"/>
            <a:ext cx="8453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3333FF"/>
                </a:solidFill>
              </a:rPr>
              <a:t>Large oil demand growth especially in US and Asia – China and India</a:t>
            </a:r>
            <a:endParaRPr lang="en-US" altLang="en-US" sz="2000">
              <a:solidFill>
                <a:srgbClr val="3333FF"/>
              </a:solidFill>
            </a:endParaRPr>
          </a:p>
        </p:txBody>
      </p:sp>
      <p:pic>
        <p:nvPicPr>
          <p:cNvPr id="12292" name="Picture 4" descr="Figure 26.  World Oil Consumption by Sector, 2003-2030.  Need help, contact the National Energy Information Center at 202-586-8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138238"/>
            <a:ext cx="3787775"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ChangeArrowheads="1"/>
          </p:cNvSpPr>
          <p:nvPr/>
        </p:nvSpPr>
        <p:spPr bwMode="auto">
          <a:xfrm>
            <a:off x="233363" y="5240338"/>
            <a:ext cx="5529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kumimoji="1" lang="en-US" altLang="en-US" sz="800">
                <a:solidFill>
                  <a:srgbClr val="666666"/>
                </a:solidFill>
              </a:rPr>
              <a:t>  Source USDOE, Energy Information Agency, </a:t>
            </a:r>
            <a:r>
              <a:rPr kumimoji="1" lang="en-US" altLang="en-US" sz="800" u="sng">
                <a:solidFill>
                  <a:srgbClr val="666666"/>
                </a:solidFill>
              </a:rPr>
              <a:t>International Energy Outlook 2006</a:t>
            </a:r>
            <a:r>
              <a:rPr kumimoji="1" lang="en-US" altLang="en-US" sz="800">
                <a:solidFill>
                  <a:srgbClr val="666666"/>
                </a:solidFill>
              </a:rPr>
              <a:t> Report #:DOE/EIA-0484(2006)</a:t>
            </a:r>
            <a:br>
              <a:rPr kumimoji="1" lang="en-US" altLang="en-US" sz="800">
                <a:solidFill>
                  <a:srgbClr val="666666"/>
                </a:solidFill>
              </a:rPr>
            </a:br>
            <a:r>
              <a:rPr kumimoji="1" lang="en-US" altLang="en-US" sz="800">
                <a:solidFill>
                  <a:srgbClr val="666666"/>
                </a:solidFill>
              </a:rPr>
              <a:t>  Release Date: June 2006</a:t>
            </a:r>
            <a:r>
              <a:rPr kumimoji="1" lang="en-US" altLang="en-US" sz="600">
                <a:solidFill>
                  <a:srgbClr val="3333CC"/>
                </a:solidFill>
              </a:rPr>
              <a:t> , http://www.eia.doe.gov/oiaf/ieo/oil.html</a:t>
            </a:r>
          </a:p>
        </p:txBody>
      </p:sp>
      <p:pic>
        <p:nvPicPr>
          <p:cNvPr id="12294" name="Picture 6" descr="Figure 27.  World Oil Consumption by Region and Country Group, 2003-2030.  Need help, contact the National Energy Information Center at 202-586-88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25" y="1109663"/>
            <a:ext cx="398145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0" y="1954213"/>
            <a:ext cx="9144000" cy="635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33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120775"/>
            <a:ext cx="54959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Rectangle 5"/>
          <p:cNvSpPr>
            <a:spLocks noChangeArrowheads="1"/>
          </p:cNvSpPr>
          <p:nvPr/>
        </p:nvSpPr>
        <p:spPr bwMode="auto">
          <a:xfrm>
            <a:off x="123825" y="5803900"/>
            <a:ext cx="838041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buClr>
                <a:schemeClr val="tx2"/>
              </a:buClr>
              <a:buSzPct val="75000"/>
              <a:buFont typeface="Wingdings" panose="05000000000000000000" pitchFamily="2" charset="2"/>
              <a:buNone/>
            </a:pPr>
            <a:r>
              <a:rPr lang="en-US" altLang="en-US" sz="2500">
                <a:solidFill>
                  <a:srgbClr val="FF0000"/>
                </a:solidFill>
              </a:rPr>
              <a:t>60-80% growth in 20 years</a:t>
            </a:r>
          </a:p>
          <a:p>
            <a:pPr eaLnBrk="1" hangingPunct="1">
              <a:buClr>
                <a:schemeClr val="tx2"/>
              </a:buClr>
              <a:buSzPct val="75000"/>
              <a:buFont typeface="Wingdings" panose="05000000000000000000" pitchFamily="2" charset="2"/>
              <a:buNone/>
            </a:pPr>
            <a:r>
              <a:rPr lang="en-US" altLang="en-US" sz="2500">
                <a:solidFill>
                  <a:srgbClr val="FF0000"/>
                </a:solidFill>
              </a:rPr>
              <a:t>Liquid fuel rises at rate of population, electricity faster</a:t>
            </a:r>
          </a:p>
        </p:txBody>
      </p:sp>
      <p:sp>
        <p:nvSpPr>
          <p:cNvPr id="13317" name="Rectangle 6"/>
          <p:cNvSpPr>
            <a:spLocks noChangeArrowheads="1"/>
          </p:cNvSpPr>
          <p:nvPr/>
        </p:nvSpPr>
        <p:spPr bwMode="auto">
          <a:xfrm>
            <a:off x="334963" y="5002213"/>
            <a:ext cx="3144837"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buClr>
                <a:schemeClr val="tx2"/>
              </a:buClr>
              <a:buSzPct val="75000"/>
              <a:buFont typeface="Wingdings" panose="05000000000000000000" pitchFamily="2" charset="2"/>
              <a:buNone/>
            </a:pPr>
            <a:r>
              <a:rPr lang="en-US" altLang="en-US" sz="1100">
                <a:solidFill>
                  <a:schemeClr val="bg2"/>
                </a:solidFill>
              </a:rPr>
              <a:t>Source: Texas  State Demographer</a:t>
            </a:r>
          </a:p>
          <a:p>
            <a:pPr eaLnBrk="1" hangingPunct="1">
              <a:buClr>
                <a:schemeClr val="tx2"/>
              </a:buClr>
              <a:buSzPct val="75000"/>
              <a:buFont typeface="Wingdings" panose="05000000000000000000" pitchFamily="2" charset="2"/>
              <a:buNone/>
            </a:pPr>
            <a:r>
              <a:rPr lang="en-US" altLang="en-US" sz="1100">
                <a:solidFill>
                  <a:schemeClr val="bg2"/>
                </a:solidFill>
              </a:rPr>
              <a:t> http://txsdc.utsa.edu/tpepp/2006projections/</a:t>
            </a:r>
          </a:p>
        </p:txBody>
      </p:sp>
      <p:pic>
        <p:nvPicPr>
          <p:cNvPr id="1331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0" y="619125"/>
            <a:ext cx="2193925"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0638" y="3022600"/>
            <a:ext cx="21717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0" name="Rectangle 9"/>
          <p:cNvSpPr>
            <a:spLocks noChangeArrowheads="1"/>
          </p:cNvSpPr>
          <p:nvPr/>
        </p:nvSpPr>
        <p:spPr bwMode="auto">
          <a:xfrm>
            <a:off x="5621338" y="5400675"/>
            <a:ext cx="33305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buClr>
                <a:schemeClr val="tx2"/>
              </a:buClr>
              <a:buSzPct val="75000"/>
              <a:buFont typeface="Wingdings" panose="05000000000000000000" pitchFamily="2" charset="2"/>
              <a:buNone/>
            </a:pPr>
            <a:r>
              <a:rPr lang="en-US" altLang="en-US" sz="1000">
                <a:solidFill>
                  <a:schemeClr val="bg2"/>
                </a:solidFill>
              </a:rPr>
              <a:t>Source: USDOE Texas Energy Consumption</a:t>
            </a:r>
          </a:p>
          <a:p>
            <a:pPr eaLnBrk="1" hangingPunct="1">
              <a:buClr>
                <a:schemeClr val="tx2"/>
              </a:buClr>
              <a:buSzPct val="75000"/>
              <a:buFont typeface="Wingdings" panose="05000000000000000000" pitchFamily="2" charset="2"/>
              <a:buNone/>
            </a:pPr>
            <a:r>
              <a:rPr lang="en-US" altLang="en-US" sz="1000">
                <a:solidFill>
                  <a:schemeClr val="bg2"/>
                </a:solidFill>
              </a:rPr>
              <a:t>http://www.eere.energy.gov/states/</a:t>
            </a:r>
          </a:p>
          <a:p>
            <a:pPr eaLnBrk="1" hangingPunct="1">
              <a:buClr>
                <a:schemeClr val="tx2"/>
              </a:buClr>
              <a:buSzPct val="75000"/>
              <a:buFont typeface="Wingdings" panose="05000000000000000000" pitchFamily="2" charset="2"/>
              <a:buNone/>
            </a:pPr>
            <a:r>
              <a:rPr lang="en-US" altLang="en-US" sz="1000">
                <a:solidFill>
                  <a:schemeClr val="bg2"/>
                </a:solidFill>
              </a:rPr>
              <a:t>state_specific_statistics.cfm/state=TX#consumption</a:t>
            </a:r>
          </a:p>
        </p:txBody>
      </p:sp>
      <p:sp>
        <p:nvSpPr>
          <p:cNvPr id="224258" name="Text Box 2"/>
          <p:cNvSpPr txBox="1">
            <a:spLocks noChangeArrowheads="1"/>
          </p:cNvSpPr>
          <p:nvPr/>
        </p:nvSpPr>
        <p:spPr bwMode="auto">
          <a:xfrm>
            <a:off x="2190750" y="209550"/>
            <a:ext cx="44783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kumimoji="1" lang="en-US" sz="3600" b="0" dirty="0">
                <a:solidFill>
                  <a:srgbClr val="FF0000"/>
                </a:solidFill>
                <a:latin typeface="Arial" charset="0"/>
                <a:cs typeface="Arial" charset="0"/>
              </a:rPr>
              <a:t>Consumption</a:t>
            </a:r>
            <a:r>
              <a:rPr lang="en-US" sz="3000" dirty="0">
                <a:solidFill>
                  <a:srgbClr val="990033"/>
                </a:solidFill>
                <a:effectLst>
                  <a:outerShdw blurRad="38100" dist="38100" dir="2700000" algn="tl">
                    <a:srgbClr val="C0C0C0"/>
                  </a:outerShdw>
                </a:effectLst>
                <a:latin typeface="Times New Roman" pitchFamily="18" charset="0"/>
                <a:cs typeface="Arial" charset="0"/>
              </a:rPr>
              <a:t> </a:t>
            </a:r>
            <a:r>
              <a:rPr kumimoji="1" lang="en-US" sz="3600" b="0" dirty="0">
                <a:solidFill>
                  <a:srgbClr val="FF0000"/>
                </a:solidFill>
                <a:latin typeface="Arial" charset="0"/>
                <a:cs typeface="Arial" charset="0"/>
              </a:rPr>
              <a:t>- Texas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362075" y="333375"/>
            <a:ext cx="6381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3600" b="0">
                <a:solidFill>
                  <a:srgbClr val="FF0000"/>
                </a:solidFill>
              </a:rPr>
              <a:t>Energy Economics Conclusion</a:t>
            </a:r>
          </a:p>
        </p:txBody>
      </p:sp>
      <p:sp>
        <p:nvSpPr>
          <p:cNvPr id="14339" name="Rectangle 3"/>
          <p:cNvSpPr>
            <a:spLocks noChangeArrowheads="1"/>
          </p:cNvSpPr>
          <p:nvPr/>
        </p:nvSpPr>
        <p:spPr bwMode="auto">
          <a:xfrm>
            <a:off x="969963" y="1508125"/>
            <a:ext cx="7183437"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3333FF"/>
                </a:solidFill>
              </a:rPr>
              <a:t>Growing scarcity of conventional oil</a:t>
            </a:r>
            <a:br>
              <a:rPr lang="en-US" altLang="en-US" sz="2400">
                <a:solidFill>
                  <a:srgbClr val="3333FF"/>
                </a:solidFill>
              </a:rPr>
            </a:br>
            <a:r>
              <a:rPr lang="en-US" altLang="en-US" sz="2400"/>
              <a:t>	</a:t>
            </a:r>
            <a:r>
              <a:rPr lang="en-US" altLang="en-US" sz="2000"/>
              <a:t>Alternative sources possible at higher cost</a:t>
            </a:r>
            <a:br>
              <a:rPr lang="en-US" altLang="en-US" sz="2000"/>
            </a:br>
            <a:r>
              <a:rPr lang="en-US" altLang="en-US" sz="2000"/>
              <a:t>	= Higher cost future supply</a:t>
            </a:r>
            <a:br>
              <a:rPr lang="en-US" altLang="en-US" sz="2000"/>
            </a:br>
            <a:r>
              <a:rPr lang="en-US" altLang="en-US" sz="2000"/>
              <a:t/>
            </a:r>
            <a:br>
              <a:rPr lang="en-US" altLang="en-US" sz="2000"/>
            </a:br>
            <a:r>
              <a:rPr lang="en-US" altLang="en-US" sz="2400">
                <a:solidFill>
                  <a:srgbClr val="3333FF"/>
                </a:solidFill>
              </a:rPr>
              <a:t>Growing demand for Energy</a:t>
            </a:r>
            <a:r>
              <a:rPr lang="en-US" altLang="en-US" sz="2400"/>
              <a:t/>
            </a:r>
            <a:br>
              <a:rPr lang="en-US" altLang="en-US" sz="2400"/>
            </a:br>
            <a:r>
              <a:rPr lang="en-US" altLang="en-US" sz="2400"/>
              <a:t>	(electricity and liquid fuels)</a:t>
            </a:r>
            <a:br>
              <a:rPr lang="en-US" altLang="en-US" sz="2400"/>
            </a:br>
            <a:r>
              <a:rPr lang="en-US" altLang="en-US" sz="2400"/>
              <a:t>	</a:t>
            </a:r>
            <a:r>
              <a:rPr lang="en-US" altLang="en-US" sz="2000"/>
              <a:t>Global, US and Texas</a:t>
            </a:r>
            <a:br>
              <a:rPr lang="en-US" altLang="en-US" sz="2000"/>
            </a:br>
            <a:r>
              <a:rPr lang="en-US" altLang="en-US" sz="2000"/>
              <a:t>	= Higher future demand</a:t>
            </a:r>
            <a:br>
              <a:rPr lang="en-US" altLang="en-US" sz="2000"/>
            </a:br>
            <a:r>
              <a:rPr lang="en-US" altLang="en-US" sz="2000"/>
              <a:t/>
            </a:r>
            <a:br>
              <a:rPr lang="en-US" altLang="en-US" sz="2000"/>
            </a:br>
            <a:r>
              <a:rPr lang="en-US" altLang="en-US" sz="2400">
                <a:solidFill>
                  <a:srgbClr val="3333FF"/>
                </a:solidFill>
              </a:rPr>
              <a:t>Collectively implies</a:t>
            </a:r>
            <a:r>
              <a:rPr lang="en-US" altLang="en-US" sz="2400"/>
              <a:t> </a:t>
            </a:r>
            <a:br>
              <a:rPr lang="en-US" altLang="en-US" sz="2400"/>
            </a:br>
            <a:r>
              <a:rPr lang="en-US" altLang="en-US" sz="2400"/>
              <a:t>	</a:t>
            </a:r>
            <a:r>
              <a:rPr lang="en-US" altLang="en-US" sz="2000"/>
              <a:t>Higher demand for alternative energy</a:t>
            </a:r>
            <a:br>
              <a:rPr lang="en-US" altLang="en-US" sz="2000"/>
            </a:br>
            <a:r>
              <a:rPr lang="en-US" altLang="en-US" sz="2000"/>
              <a:t>	Likely brighter future for Renewables and </a:t>
            </a:r>
            <a:br>
              <a:rPr lang="en-US" altLang="en-US" sz="2000"/>
            </a:br>
            <a:r>
              <a:rPr lang="en-US" altLang="en-US" sz="2000"/>
              <a:t>		biofuels</a:t>
            </a:r>
            <a:br>
              <a:rPr lang="en-US" altLang="en-US" sz="2000"/>
            </a:br>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28600" y="1806575"/>
            <a:ext cx="8610600" cy="2460625"/>
          </a:xfrm>
        </p:spPr>
        <p:txBody>
          <a:bodyPr/>
          <a:lstStyle/>
          <a:p>
            <a:pPr eaLnBrk="1" hangingPunct="1"/>
            <a:r>
              <a:rPr lang="en-US" altLang="en-US" sz="2800" smtClean="0">
                <a:solidFill>
                  <a:srgbClr val="FF0000"/>
                </a:solidFill>
              </a:rPr>
              <a:t> </a:t>
            </a:r>
            <a:r>
              <a:rPr kumimoji="1" lang="en-US" altLang="en-US" sz="4800" smtClean="0">
                <a:solidFill>
                  <a:srgbClr val="FF0000"/>
                </a:solidFill>
              </a:rPr>
              <a:t>Will the interest persist ?</a:t>
            </a:r>
            <a:br>
              <a:rPr kumimoji="1" lang="en-US" altLang="en-US" sz="4800" smtClean="0">
                <a:solidFill>
                  <a:srgbClr val="FF0000"/>
                </a:solidFill>
              </a:rPr>
            </a:br>
            <a:r>
              <a:rPr kumimoji="1" lang="en-US" altLang="en-US" sz="4800" smtClean="0">
                <a:solidFill>
                  <a:srgbClr val="FF0000"/>
                </a:solidFill>
              </a:rPr>
              <a:t/>
            </a:r>
            <a:br>
              <a:rPr kumimoji="1" lang="en-US" altLang="en-US" sz="4800" smtClean="0">
                <a:solidFill>
                  <a:srgbClr val="FF0000"/>
                </a:solidFill>
              </a:rPr>
            </a:br>
            <a:r>
              <a:rPr kumimoji="1" lang="en-US" altLang="en-US" sz="4800" smtClean="0">
                <a:solidFill>
                  <a:srgbClr val="FF0000"/>
                </a:solidFill>
              </a:rPr>
              <a:t>GHG Forces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o2_data_mlo">
            <a:hlinkClick r:id="rId2" tooltip="Click for PDF"/>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613" y="730250"/>
            <a:ext cx="5846762"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781050" y="5072063"/>
            <a:ext cx="77533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imes New Roman" panose="02020603050405020304" pitchFamily="18" charset="0"/>
              </a:rPr>
              <a:t>Pre industrial 	- 275	Counting Non CO</a:t>
            </a:r>
            <a:r>
              <a:rPr lang="en-US" altLang="en-US" sz="2400" baseline="-25000">
                <a:latin typeface="Times New Roman" panose="02020603050405020304" pitchFamily="18" charset="0"/>
              </a:rPr>
              <a:t>2</a:t>
            </a:r>
          </a:p>
          <a:p>
            <a:pPr eaLnBrk="1" hangingPunct="1">
              <a:buFontTx/>
              <a:buAutoNum type="arabicPlain" startAt="1985"/>
            </a:pPr>
            <a:r>
              <a:rPr lang="en-US" altLang="en-US" sz="2400">
                <a:latin typeface="Times New Roman" panose="02020603050405020304" pitchFamily="18" charset="0"/>
              </a:rPr>
              <a:t> 			- 345	this is increase almost doubles</a:t>
            </a:r>
          </a:p>
          <a:p>
            <a:pPr eaLnBrk="1" hangingPunct="1"/>
            <a:r>
              <a:rPr lang="en-US" altLang="en-US" sz="2400">
                <a:latin typeface="Times New Roman" panose="02020603050405020304" pitchFamily="18" charset="0"/>
              </a:rPr>
              <a:t>2007 			- 380+</a:t>
            </a:r>
          </a:p>
        </p:txBody>
      </p:sp>
      <p:sp>
        <p:nvSpPr>
          <p:cNvPr id="16388" name="Rectangle 4"/>
          <p:cNvSpPr>
            <a:spLocks noChangeArrowheads="1"/>
          </p:cNvSpPr>
          <p:nvPr/>
        </p:nvSpPr>
        <p:spPr bwMode="auto">
          <a:xfrm>
            <a:off x="1219200" y="76200"/>
            <a:ext cx="678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FF0066"/>
                </a:solidFill>
                <a:latin typeface="Times New Roman" panose="02020603050405020304" pitchFamily="18" charset="0"/>
              </a:rPr>
              <a:t>Degree of climate change </a:t>
            </a:r>
          </a:p>
          <a:p>
            <a:pPr algn="ctr" eaLnBrk="1" hangingPunct="1"/>
            <a:r>
              <a:rPr lang="en-US" altLang="en-US" sz="2400">
                <a:latin typeface="Times New Roman" panose="02020603050405020304" pitchFamily="18" charset="0"/>
              </a:rPr>
              <a:t>Why is this happening</a:t>
            </a:r>
          </a:p>
        </p:txBody>
      </p:sp>
      <p:sp>
        <p:nvSpPr>
          <p:cNvPr id="16389" name="Rectangle 5"/>
          <p:cNvSpPr>
            <a:spLocks noChangeArrowheads="1"/>
          </p:cNvSpPr>
          <p:nvPr/>
        </p:nvSpPr>
        <p:spPr bwMode="auto">
          <a:xfrm>
            <a:off x="739775" y="6346825"/>
            <a:ext cx="4891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imes New Roman" panose="02020603050405020304" pitchFamily="18" charset="0"/>
              </a:rPr>
              <a:t>http://www.esrl.noaa.gov/gmd/ccgg/trends/co2_data_mlo.html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4305300" y="139700"/>
            <a:ext cx="4337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kumimoji="1" lang="en-US" sz="3600" b="0">
                <a:solidFill>
                  <a:srgbClr val="FF0000"/>
                </a:solidFill>
                <a:latin typeface="Arial" charset="0"/>
                <a:cs typeface="Arial" charset="0"/>
              </a:rPr>
              <a:t>Greenhouse</a:t>
            </a:r>
            <a:r>
              <a:rPr lang="en-US" sz="2800">
                <a:solidFill>
                  <a:srgbClr val="FF0000"/>
                </a:solidFill>
                <a:effectLst>
                  <a:outerShdw blurRad="38100" dist="38100" dir="2700000" algn="tl">
                    <a:srgbClr val="C0C0C0"/>
                  </a:outerShdw>
                </a:effectLst>
                <a:latin typeface="Times New Roman" pitchFamily="18" charset="0"/>
                <a:cs typeface="Arial" charset="0"/>
              </a:rPr>
              <a:t> </a:t>
            </a:r>
            <a:r>
              <a:rPr kumimoji="1" lang="en-US" sz="3600" b="0">
                <a:solidFill>
                  <a:srgbClr val="FF0000"/>
                </a:solidFill>
                <a:latin typeface="Arial" charset="0"/>
                <a:cs typeface="Arial" charset="0"/>
              </a:rPr>
              <a:t>Gasses</a:t>
            </a:r>
          </a:p>
        </p:txBody>
      </p:sp>
      <p:pic>
        <p:nvPicPr>
          <p:cNvPr id="17411" name="Picture 3" descr="Temp+C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838200"/>
            <a:ext cx="40719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1000YrRec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0"/>
            <a:ext cx="3787775" cy="60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p:cNvSpPr>
            <a:spLocks noChangeArrowheads="1"/>
          </p:cNvSpPr>
          <p:nvPr/>
        </p:nvSpPr>
        <p:spPr bwMode="auto">
          <a:xfrm>
            <a:off x="4821238" y="5318125"/>
            <a:ext cx="34083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000">
                <a:solidFill>
                  <a:schemeClr val="tx2"/>
                </a:solidFill>
              </a:rPr>
              <a:t>Source </a:t>
            </a:r>
            <a:r>
              <a:rPr lang="en-US" altLang="en-US" sz="1000" b="0">
                <a:solidFill>
                  <a:schemeClr val="tx2"/>
                </a:solidFill>
              </a:rPr>
              <a:t>http://ssca.usask.ca/2002conference/Bennett.htm</a:t>
            </a:r>
          </a:p>
        </p:txBody>
      </p:sp>
      <p:sp>
        <p:nvSpPr>
          <p:cNvPr id="17414" name="Text Box 6"/>
          <p:cNvSpPr txBox="1">
            <a:spLocks noChangeArrowheads="1"/>
          </p:cNvSpPr>
          <p:nvPr/>
        </p:nvSpPr>
        <p:spPr bwMode="auto">
          <a:xfrm>
            <a:off x="117475" y="5954713"/>
            <a:ext cx="87217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buClr>
                <a:schemeClr val="tx2"/>
              </a:buClr>
              <a:buSzPct val="75000"/>
              <a:buFont typeface="Wingdings" panose="05000000000000000000" pitchFamily="2" charset="2"/>
              <a:buNone/>
            </a:pPr>
            <a:r>
              <a:rPr lang="en-US" altLang="en-US" sz="2100">
                <a:solidFill>
                  <a:srgbClr val="3333FF"/>
                </a:solidFill>
              </a:rPr>
              <a:t>Carbon Dioxide highly associated with climate change</a:t>
            </a:r>
          </a:p>
          <a:p>
            <a:pPr eaLnBrk="1" hangingPunct="1">
              <a:buClr>
                <a:schemeClr val="tx2"/>
              </a:buClr>
              <a:buSzPct val="75000"/>
              <a:buFont typeface="Wingdings" panose="05000000000000000000" pitchFamily="2" charset="2"/>
              <a:buNone/>
            </a:pPr>
            <a:r>
              <a:rPr lang="en-US" altLang="en-US" sz="2100">
                <a:solidFill>
                  <a:srgbClr val="3333FF"/>
                </a:solidFill>
              </a:rPr>
              <a:t>Policy around world working to limit emissions</a:t>
            </a:r>
          </a:p>
        </p:txBody>
      </p:sp>
      <p:sp>
        <p:nvSpPr>
          <p:cNvPr id="17415" name="Rectangle 7"/>
          <p:cNvSpPr>
            <a:spLocks noChangeArrowheads="1"/>
          </p:cNvSpPr>
          <p:nvPr/>
        </p:nvSpPr>
        <p:spPr bwMode="auto">
          <a:xfrm>
            <a:off x="1038225" y="5795963"/>
            <a:ext cx="2286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000"/>
              <a:t>Source : U.S. National Assessment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8600" y="6373813"/>
            <a:ext cx="1298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000">
                <a:latin typeface="Times New Roman" panose="02020603050405020304" pitchFamily="18" charset="0"/>
              </a:rPr>
              <a:t>Source : IPCC AR4t</a:t>
            </a:r>
            <a:endParaRPr lang="en-US" altLang="en-US" sz="1000">
              <a:solidFill>
                <a:schemeClr val="accent2"/>
              </a:solidFill>
              <a:latin typeface="Times New Roman" panose="02020603050405020304" pitchFamily="18" charset="0"/>
            </a:endParaRPr>
          </a:p>
        </p:txBody>
      </p:sp>
      <p:sp>
        <p:nvSpPr>
          <p:cNvPr id="18435" name="Text Box 3"/>
          <p:cNvSpPr txBox="1">
            <a:spLocks noChangeArrowheads="1"/>
          </p:cNvSpPr>
          <p:nvPr/>
        </p:nvSpPr>
        <p:spPr bwMode="auto">
          <a:xfrm>
            <a:off x="76200" y="1676400"/>
            <a:ext cx="15335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b="0">
                <a:latin typeface="Times New Roman" panose="02020603050405020304" pitchFamily="18" charset="0"/>
              </a:rPr>
              <a:t>Climate </a:t>
            </a:r>
          </a:p>
          <a:p>
            <a:pPr eaLnBrk="1" hangingPunct="1"/>
            <a:r>
              <a:rPr lang="en-US" altLang="en-US" sz="2400" b="0">
                <a:latin typeface="Times New Roman" panose="02020603050405020304" pitchFamily="18" charset="0"/>
              </a:rPr>
              <a:t>models predict increasing </a:t>
            </a:r>
          </a:p>
          <a:p>
            <a:pPr eaLnBrk="1" hangingPunct="1"/>
            <a:r>
              <a:rPr lang="en-US" altLang="en-US" sz="2400" b="0">
                <a:latin typeface="Times New Roman" panose="02020603050405020304" pitchFamily="18" charset="0"/>
              </a:rPr>
              <a:t>emissions will cause a temp increase</a:t>
            </a:r>
          </a:p>
        </p:txBody>
      </p:sp>
      <p:sp>
        <p:nvSpPr>
          <p:cNvPr id="18436" name="Rectangle 4"/>
          <p:cNvSpPr>
            <a:spLocks noChangeArrowheads="1"/>
          </p:cNvSpPr>
          <p:nvPr/>
        </p:nvSpPr>
        <p:spPr bwMode="auto">
          <a:xfrm>
            <a:off x="423863" y="228600"/>
            <a:ext cx="85645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FF0066"/>
                </a:solidFill>
                <a:latin typeface="Times New Roman" panose="02020603050405020304" pitchFamily="18" charset="0"/>
              </a:rPr>
              <a:t>Degree of climate change - </a:t>
            </a:r>
            <a:r>
              <a:rPr lang="en-US" altLang="en-US" sz="3200">
                <a:latin typeface="Times New Roman" panose="02020603050405020304" pitchFamily="18" charset="0"/>
              </a:rPr>
              <a:t>What is projected</a:t>
            </a:r>
          </a:p>
        </p:txBody>
      </p:sp>
      <p:grpSp>
        <p:nvGrpSpPr>
          <p:cNvPr id="18437" name="Group 5"/>
          <p:cNvGrpSpPr>
            <a:grpSpLocks/>
          </p:cNvGrpSpPr>
          <p:nvPr/>
        </p:nvGrpSpPr>
        <p:grpSpPr bwMode="auto">
          <a:xfrm>
            <a:off x="1565275" y="1004888"/>
            <a:ext cx="7726363" cy="5253037"/>
            <a:chOff x="960" y="850"/>
            <a:chExt cx="4701" cy="3092"/>
          </a:xfrm>
        </p:grpSpPr>
        <p:pic>
          <p:nvPicPr>
            <p:cNvPr id="18438" name="Picture 6" descr="TS-32_110306"/>
            <p:cNvPicPr>
              <a:picLocks noChangeAspect="1" noChangeArrowheads="1"/>
            </p:cNvPicPr>
            <p:nvPr/>
          </p:nvPicPr>
          <p:blipFill>
            <a:blip r:embed="rId2">
              <a:extLst>
                <a:ext uri="{28A0092B-C50C-407E-A947-70E740481C1C}">
                  <a14:useLocalDpi xmlns:a14="http://schemas.microsoft.com/office/drawing/2010/main" val="0"/>
                </a:ext>
              </a:extLst>
            </a:blip>
            <a:srcRect t="6348" b="5241"/>
            <a:stretch>
              <a:fillRect/>
            </a:stretch>
          </p:blipFill>
          <p:spPr bwMode="auto">
            <a:xfrm>
              <a:off x="960" y="850"/>
              <a:ext cx="4701" cy="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9" name="AutoShape 7"/>
            <p:cNvSpPr>
              <a:spLocks noChangeArrowheads="1"/>
            </p:cNvSpPr>
            <p:nvPr/>
          </p:nvSpPr>
          <p:spPr bwMode="auto">
            <a:xfrm>
              <a:off x="2754" y="2448"/>
              <a:ext cx="127" cy="144"/>
            </a:xfrm>
            <a:prstGeom prst="star5">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182280" name="AutoShape 8"/>
            <p:cNvSpPr>
              <a:spLocks noChangeArrowheads="1"/>
            </p:cNvSpPr>
            <p:nvPr/>
          </p:nvSpPr>
          <p:spPr bwMode="auto">
            <a:xfrm>
              <a:off x="1764" y="2088"/>
              <a:ext cx="127" cy="144"/>
            </a:xfrm>
            <a:prstGeom prst="star5">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18441" name="Text Box 9"/>
            <p:cNvSpPr txBox="1">
              <a:spLocks noChangeArrowheads="1"/>
            </p:cNvSpPr>
            <p:nvPr/>
          </p:nvSpPr>
          <p:spPr bwMode="auto">
            <a:xfrm>
              <a:off x="1970" y="2016"/>
              <a:ext cx="835"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b="0" baseline="-25000">
                  <a:solidFill>
                    <a:srgbClr val="FF00FF"/>
                  </a:solidFill>
                </a:rPr>
                <a:t>Where we are</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27000"/>
            <a:ext cx="9144000" cy="825500"/>
          </a:xfrm>
        </p:spPr>
        <p:txBody>
          <a:bodyPr/>
          <a:lstStyle/>
          <a:p>
            <a:pPr eaLnBrk="1" hangingPunct="1"/>
            <a:r>
              <a:rPr lang="en-US" altLang="en-US" sz="2400" b="1" smtClean="0">
                <a:solidFill>
                  <a:srgbClr val="FF0066"/>
                </a:solidFill>
              </a:rPr>
              <a:t>Why Adapt - Inevitability</a:t>
            </a:r>
            <a:r>
              <a:rPr lang="en-US" altLang="en-US" sz="4300" smtClean="0">
                <a:solidFill>
                  <a:srgbClr val="CCFFFF"/>
                </a:solidFill>
              </a:rPr>
              <a:t> </a:t>
            </a:r>
          </a:p>
        </p:txBody>
      </p:sp>
      <p:sp>
        <p:nvSpPr>
          <p:cNvPr id="19459" name="Rectangle 3"/>
          <p:cNvSpPr>
            <a:spLocks noChangeArrowheads="1"/>
          </p:cNvSpPr>
          <p:nvPr/>
        </p:nvSpPr>
        <p:spPr bwMode="auto">
          <a:xfrm>
            <a:off x="-3254375" y="10820400"/>
            <a:ext cx="18415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US" altLang="en-US" sz="1100" b="0">
                <a:latin typeface="Times New Roman" panose="02020603050405020304" pitchFamily="18" charset="0"/>
              </a:rPr>
              <a:t/>
            </a:r>
            <a:br>
              <a:rPr lang="en-US" altLang="en-US" sz="1100" b="0">
                <a:latin typeface="Times New Roman" panose="02020603050405020304" pitchFamily="18" charset="0"/>
              </a:rPr>
            </a:br>
            <a:endParaRPr lang="en-US" altLang="en-US" sz="2400" b="0">
              <a:latin typeface="Times New Roman" panose="02020603050405020304" pitchFamily="18" charset="0"/>
            </a:endParaRPr>
          </a:p>
        </p:txBody>
      </p:sp>
      <p:sp>
        <p:nvSpPr>
          <p:cNvPr id="19460" name="Rectangle 4"/>
          <p:cNvSpPr>
            <a:spLocks noChangeArrowheads="1"/>
          </p:cNvSpPr>
          <p:nvPr/>
        </p:nvSpPr>
        <p:spPr bwMode="auto">
          <a:xfrm>
            <a:off x="-3254375" y="11445875"/>
            <a:ext cx="3017837" cy="95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61" name="Rectangle 5"/>
          <p:cNvSpPr>
            <a:spLocks noChangeArrowheads="1"/>
          </p:cNvSpPr>
          <p:nvPr/>
        </p:nvSpPr>
        <p:spPr bwMode="auto">
          <a:xfrm>
            <a:off x="-3254375" y="11455400"/>
            <a:ext cx="15654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tabLst>
                <a:tab pos="3432175"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3432175"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3432175"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3432175"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3432175"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432175"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432175"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432175"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432175" algn="l"/>
              </a:tabLst>
              <a:defRPr b="1">
                <a:solidFill>
                  <a:schemeClr val="tx1"/>
                </a:solidFill>
                <a:latin typeface="Arial" panose="020B0604020202020204" pitchFamily="34" charset="0"/>
                <a:cs typeface="Arial" panose="020B0604020202020204" pitchFamily="34" charset="0"/>
              </a:defRPr>
            </a:lvl9pPr>
          </a:lstStyle>
          <a:p>
            <a:r>
              <a:rPr lang="en-GB" altLang="ja-JP" sz="900" b="0">
                <a:latin typeface="Times New Roman" panose="02020603050405020304" pitchFamily="18" charset="0"/>
                <a:ea typeface="MS PGothic" panose="020B0600070205080204" pitchFamily="34" charset="-128"/>
                <a:hlinkClick r:id="" action="ppaction://noaction"/>
              </a:rPr>
              <a:t>[1]</a:t>
            </a:r>
            <a:r>
              <a:rPr lang="en-GB" altLang="ja-JP" sz="1000" b="0">
                <a:latin typeface="Times New Roman" panose="02020603050405020304" pitchFamily="18" charset="0"/>
                <a:ea typeface="MS PGothic" panose="020B0600070205080204" pitchFamily="34" charset="-128"/>
              </a:rPr>
              <a:t> The best estimate of climate sensitivity is 3ºC [WG 1 SPM].</a:t>
            </a:r>
            <a:endParaRPr lang="en-US" altLang="ja-JP" sz="1100" b="0">
              <a:latin typeface="Times New Roman" panose="02020603050405020304" pitchFamily="18" charset="0"/>
              <a:ea typeface="MS PGothic" panose="020B0600070205080204" pitchFamily="34" charset="-128"/>
            </a:endParaRPr>
          </a:p>
          <a:p>
            <a:r>
              <a:rPr lang="en-GB" altLang="ja-JP" sz="1000" b="0">
                <a:latin typeface="Times New Roman" panose="02020603050405020304" pitchFamily="18" charset="0"/>
                <a:ea typeface="MS PGothic" panose="020B0600070205080204" pitchFamily="34" charset="-128"/>
                <a:hlinkClick r:id="" action="ppaction://noaction"/>
              </a:rPr>
              <a:t>[2]</a:t>
            </a:r>
            <a:r>
              <a:rPr lang="en-GB" altLang="ja-JP" sz="1000" b="0">
                <a:latin typeface="Times New Roman" panose="02020603050405020304" pitchFamily="18" charset="0"/>
                <a:ea typeface="MS PGothic" panose="020B0600070205080204" pitchFamily="34" charset="-128"/>
              </a:rPr>
              <a:t> Note that global mean temperature at equilibrium is different from expected global mean temperature at the time of stabilization of GHG concentrations due to the inertia of the climate system. For the majority of scenarios assessed, stabilisation of GHG concentrations occurs between 2100 and 2150.</a:t>
            </a:r>
            <a:endParaRPr lang="en-US" altLang="ja-JP" sz="1100" b="0">
              <a:latin typeface="Times New Roman" panose="02020603050405020304" pitchFamily="18" charset="0"/>
              <a:ea typeface="MS PGothic" panose="020B0600070205080204" pitchFamily="34" charset="-128"/>
            </a:endParaRPr>
          </a:p>
          <a:p>
            <a:r>
              <a:rPr lang="en-GB" altLang="ja-JP" sz="1000" b="0">
                <a:latin typeface="Times New Roman" panose="02020603050405020304" pitchFamily="18" charset="0"/>
                <a:ea typeface="MS PGothic" panose="020B0600070205080204" pitchFamily="34" charset="-128"/>
                <a:hlinkClick r:id="" action="ppaction://noaction"/>
              </a:rPr>
              <a:t>[3]</a:t>
            </a:r>
            <a:r>
              <a:rPr lang="en-GB" altLang="ja-JP" sz="1000" b="0">
                <a:latin typeface="Times New Roman" panose="02020603050405020304" pitchFamily="18" charset="0"/>
                <a:ea typeface="MS PGothic" panose="020B0600070205080204" pitchFamily="34" charset="-128"/>
              </a:rPr>
              <a:t> Ranges correspond to the 15</a:t>
            </a:r>
            <a:r>
              <a:rPr lang="en-GB" altLang="ja-JP" sz="1000" b="0" baseline="30000">
                <a:latin typeface="Times New Roman" panose="02020603050405020304" pitchFamily="18" charset="0"/>
                <a:ea typeface="MS PGothic" panose="020B0600070205080204" pitchFamily="34" charset="-128"/>
              </a:rPr>
              <a:t>th</a:t>
            </a:r>
            <a:r>
              <a:rPr lang="en-GB" altLang="ja-JP" sz="1000" b="0">
                <a:latin typeface="Times New Roman" panose="02020603050405020304" pitchFamily="18" charset="0"/>
                <a:ea typeface="MS PGothic" panose="020B0600070205080204" pitchFamily="34" charset="-128"/>
              </a:rPr>
              <a:t> to 85</a:t>
            </a:r>
            <a:r>
              <a:rPr lang="en-GB" altLang="ja-JP" sz="1000" b="0" baseline="30000">
                <a:latin typeface="Times New Roman" panose="02020603050405020304" pitchFamily="18" charset="0"/>
                <a:ea typeface="MS PGothic" panose="020B0600070205080204" pitchFamily="34" charset="-128"/>
              </a:rPr>
              <a:t>th</a:t>
            </a:r>
            <a:r>
              <a:rPr lang="en-GB" altLang="ja-JP" sz="1000" b="0">
                <a:latin typeface="Times New Roman" panose="02020603050405020304" pitchFamily="18" charset="0"/>
                <a:ea typeface="MS PGothic" panose="020B0600070205080204" pitchFamily="34" charset="-128"/>
              </a:rPr>
              <a:t> percentile of the post-TAR scenario distribution. CO</a:t>
            </a:r>
            <a:r>
              <a:rPr lang="en-GB" altLang="ja-JP" sz="1000" b="0" baseline="-30000">
                <a:latin typeface="Times New Roman" panose="02020603050405020304" pitchFamily="18" charset="0"/>
                <a:ea typeface="MS PGothic" panose="020B0600070205080204" pitchFamily="34" charset="-128"/>
              </a:rPr>
              <a:t>2</a:t>
            </a:r>
            <a:r>
              <a:rPr lang="en-GB" altLang="ja-JP" sz="1000" b="0">
                <a:latin typeface="Times New Roman" panose="02020603050405020304" pitchFamily="18" charset="0"/>
                <a:ea typeface="MS PGothic" panose="020B0600070205080204" pitchFamily="34" charset="-128"/>
              </a:rPr>
              <a:t> emissions are shown so multi-gas scenarios can be compared with CO</a:t>
            </a:r>
            <a:r>
              <a:rPr lang="en-GB" altLang="ja-JP" sz="1000" b="0" baseline="-30000">
                <a:latin typeface="Times New Roman" panose="02020603050405020304" pitchFamily="18" charset="0"/>
                <a:ea typeface="MS PGothic" panose="020B0600070205080204" pitchFamily="34" charset="-128"/>
              </a:rPr>
              <a:t>2</a:t>
            </a:r>
            <a:r>
              <a:rPr lang="en-GB" altLang="ja-JP" sz="1000" b="0">
                <a:latin typeface="Times New Roman" panose="02020603050405020304" pitchFamily="18" charset="0"/>
                <a:ea typeface="MS PGothic" panose="020B0600070205080204" pitchFamily="34" charset="-128"/>
              </a:rPr>
              <a:t>-only scenarios.</a:t>
            </a:r>
            <a:endParaRPr lang="en-US" altLang="ja-JP" sz="1100" b="0">
              <a:latin typeface="Times New Roman" panose="02020603050405020304" pitchFamily="18" charset="0"/>
              <a:ea typeface="MS PGothic" panose="020B0600070205080204" pitchFamily="34" charset="-128"/>
            </a:endParaRPr>
          </a:p>
          <a:p>
            <a:endParaRPr lang="en-US" altLang="ja-JP" sz="2400" b="0">
              <a:latin typeface="Times New Roman" panose="02020603050405020304" pitchFamily="18" charset="0"/>
              <a:ea typeface="MS PGothic" panose="020B0600070205080204" pitchFamily="34" charset="-128"/>
            </a:endParaRPr>
          </a:p>
        </p:txBody>
      </p:sp>
      <p:sp>
        <p:nvSpPr>
          <p:cNvPr id="19462" name="Text Box 6"/>
          <p:cNvSpPr txBox="1">
            <a:spLocks noChangeArrowheads="1"/>
          </p:cNvSpPr>
          <p:nvPr/>
        </p:nvSpPr>
        <p:spPr bwMode="auto">
          <a:xfrm rot="-3056391">
            <a:off x="3165475" y="1868488"/>
            <a:ext cx="549275"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a:endParaRPr lang="en-US" altLang="en-US" sz="2400" b="0">
              <a:latin typeface="Times New Roman" panose="02020603050405020304" pitchFamily="18" charset="0"/>
            </a:endParaRPr>
          </a:p>
        </p:txBody>
      </p:sp>
      <p:sp>
        <p:nvSpPr>
          <p:cNvPr id="19463" name="Rectangle 7"/>
          <p:cNvSpPr>
            <a:spLocks noChangeArrowheads="1"/>
          </p:cNvSpPr>
          <p:nvPr/>
        </p:nvSpPr>
        <p:spPr bwMode="auto">
          <a:xfrm>
            <a:off x="0" y="827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sz="2400" b="0">
              <a:latin typeface="Times New Roman" panose="02020603050405020304" pitchFamily="18" charset="0"/>
            </a:endParaRPr>
          </a:p>
        </p:txBody>
      </p:sp>
      <p:sp>
        <p:nvSpPr>
          <p:cNvPr id="19464" name="Rectangle 8"/>
          <p:cNvSpPr>
            <a:spLocks noChangeArrowheads="1"/>
          </p:cNvSpPr>
          <p:nvPr/>
        </p:nvSpPr>
        <p:spPr bwMode="auto">
          <a:xfrm>
            <a:off x="0" y="6030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sz="2400" b="0">
              <a:latin typeface="Times New Roman" panose="02020603050405020304" pitchFamily="18" charset="0"/>
            </a:endParaRPr>
          </a:p>
        </p:txBody>
      </p:sp>
      <p:pic>
        <p:nvPicPr>
          <p:cNvPr id="1946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756025"/>
            <a:ext cx="3810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Line 10"/>
          <p:cNvSpPr>
            <a:spLocks noChangeShapeType="1"/>
          </p:cNvSpPr>
          <p:nvPr/>
        </p:nvSpPr>
        <p:spPr bwMode="auto">
          <a:xfrm flipH="1" flipV="1">
            <a:off x="8912225" y="4760913"/>
            <a:ext cx="1588" cy="4889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7" name="Line 11"/>
          <p:cNvSpPr>
            <a:spLocks noChangeShapeType="1"/>
          </p:cNvSpPr>
          <p:nvPr/>
        </p:nvSpPr>
        <p:spPr bwMode="auto">
          <a:xfrm flipH="1" flipV="1">
            <a:off x="8910638" y="4268788"/>
            <a:ext cx="1587" cy="48895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8" name="Line 12"/>
          <p:cNvSpPr>
            <a:spLocks noChangeShapeType="1"/>
          </p:cNvSpPr>
          <p:nvPr/>
        </p:nvSpPr>
        <p:spPr bwMode="auto">
          <a:xfrm flipH="1" flipV="1">
            <a:off x="8910638" y="3779838"/>
            <a:ext cx="1587" cy="48895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9" name="Line 13"/>
          <p:cNvSpPr>
            <a:spLocks noChangeShapeType="1"/>
          </p:cNvSpPr>
          <p:nvPr/>
        </p:nvSpPr>
        <p:spPr bwMode="auto">
          <a:xfrm flipH="1" flipV="1">
            <a:off x="8910638" y="3290888"/>
            <a:ext cx="1587" cy="488950"/>
          </a:xfrm>
          <a:prstGeom prst="line">
            <a:avLst/>
          </a:prstGeom>
          <a:noFill/>
          <a:ln w="1143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0" name="Line 14"/>
          <p:cNvSpPr>
            <a:spLocks noChangeShapeType="1"/>
          </p:cNvSpPr>
          <p:nvPr/>
        </p:nvSpPr>
        <p:spPr bwMode="auto">
          <a:xfrm flipH="1" flipV="1">
            <a:off x="8910638" y="2801938"/>
            <a:ext cx="1587" cy="488950"/>
          </a:xfrm>
          <a:prstGeom prst="line">
            <a:avLst/>
          </a:prstGeom>
          <a:noFill/>
          <a:ln w="152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Text Box 15"/>
          <p:cNvSpPr txBox="1">
            <a:spLocks noChangeArrowheads="1"/>
          </p:cNvSpPr>
          <p:nvPr/>
        </p:nvSpPr>
        <p:spPr bwMode="auto">
          <a:xfrm>
            <a:off x="8264525" y="3667125"/>
            <a:ext cx="3365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800">
                <a:latin typeface="Times New Roman" panose="02020603050405020304" pitchFamily="18" charset="0"/>
              </a:rPr>
              <a:t>500</a:t>
            </a:r>
          </a:p>
        </p:txBody>
      </p:sp>
      <p:sp>
        <p:nvSpPr>
          <p:cNvPr id="19472" name="Text Box 16"/>
          <p:cNvSpPr txBox="1">
            <a:spLocks noChangeArrowheads="1"/>
          </p:cNvSpPr>
          <p:nvPr/>
        </p:nvSpPr>
        <p:spPr bwMode="auto">
          <a:xfrm>
            <a:off x="8264525" y="3170238"/>
            <a:ext cx="3365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800">
                <a:latin typeface="Times New Roman" panose="02020603050405020304" pitchFamily="18" charset="0"/>
              </a:rPr>
              <a:t>600</a:t>
            </a:r>
          </a:p>
        </p:txBody>
      </p:sp>
      <p:sp>
        <p:nvSpPr>
          <p:cNvPr id="19473" name="Text Box 17"/>
          <p:cNvSpPr txBox="1">
            <a:spLocks noChangeArrowheads="1"/>
          </p:cNvSpPr>
          <p:nvPr/>
        </p:nvSpPr>
        <p:spPr bwMode="auto">
          <a:xfrm>
            <a:off x="8264525" y="2698750"/>
            <a:ext cx="3365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800">
                <a:latin typeface="Times New Roman" panose="02020603050405020304" pitchFamily="18" charset="0"/>
              </a:rPr>
              <a:t>700</a:t>
            </a:r>
          </a:p>
        </p:txBody>
      </p:sp>
      <p:sp>
        <p:nvSpPr>
          <p:cNvPr id="19474" name="Line 18"/>
          <p:cNvSpPr>
            <a:spLocks noChangeShapeType="1"/>
          </p:cNvSpPr>
          <p:nvPr/>
        </p:nvSpPr>
        <p:spPr bwMode="auto">
          <a:xfrm flipH="1" flipV="1">
            <a:off x="8909050" y="2312988"/>
            <a:ext cx="1588" cy="488950"/>
          </a:xfrm>
          <a:prstGeom prst="line">
            <a:avLst/>
          </a:prstGeom>
          <a:noFill/>
          <a:ln w="1905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5" name="Text Box 19"/>
          <p:cNvSpPr txBox="1">
            <a:spLocks noChangeArrowheads="1"/>
          </p:cNvSpPr>
          <p:nvPr/>
        </p:nvSpPr>
        <p:spPr bwMode="auto">
          <a:xfrm>
            <a:off x="8283575" y="2198688"/>
            <a:ext cx="3365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800">
                <a:latin typeface="Times New Roman" panose="02020603050405020304" pitchFamily="18" charset="0"/>
              </a:rPr>
              <a:t>800</a:t>
            </a:r>
          </a:p>
        </p:txBody>
      </p:sp>
      <p:graphicFrame>
        <p:nvGraphicFramePr>
          <p:cNvPr id="172052" name="Group 20"/>
          <p:cNvGraphicFramePr>
            <a:graphicFrameLocks noGrp="1"/>
          </p:cNvGraphicFramePr>
          <p:nvPr>
            <p:ph idx="1"/>
          </p:nvPr>
        </p:nvGraphicFramePr>
        <p:xfrm>
          <a:off x="382588" y="533400"/>
          <a:ext cx="7772400" cy="2933700"/>
        </p:xfrm>
        <a:graphic>
          <a:graphicData uri="http://schemas.openxmlformats.org/drawingml/2006/table">
            <a:tbl>
              <a:tblPr/>
              <a:tblGrid>
                <a:gridCol w="1408112">
                  <a:extLst>
                    <a:ext uri="{9D8B030D-6E8A-4147-A177-3AD203B41FA5}">
                      <a16:colId xmlns:a16="http://schemas.microsoft.com/office/drawing/2014/main" val="20000"/>
                    </a:ext>
                  </a:extLst>
                </a:gridCol>
                <a:gridCol w="1687513">
                  <a:extLst>
                    <a:ext uri="{9D8B030D-6E8A-4147-A177-3AD203B41FA5}">
                      <a16:colId xmlns:a16="http://schemas.microsoft.com/office/drawing/2014/main" val="20001"/>
                    </a:ext>
                  </a:extLst>
                </a:gridCol>
                <a:gridCol w="1408112">
                  <a:extLst>
                    <a:ext uri="{9D8B030D-6E8A-4147-A177-3AD203B41FA5}">
                      <a16:colId xmlns:a16="http://schemas.microsoft.com/office/drawing/2014/main" val="20002"/>
                    </a:ext>
                  </a:extLst>
                </a:gridCol>
                <a:gridCol w="1409700">
                  <a:extLst>
                    <a:ext uri="{9D8B030D-6E8A-4147-A177-3AD203B41FA5}">
                      <a16:colId xmlns:a16="http://schemas.microsoft.com/office/drawing/2014/main" val="20003"/>
                    </a:ext>
                  </a:extLst>
                </a:gridCol>
                <a:gridCol w="1858963">
                  <a:extLst>
                    <a:ext uri="{9D8B030D-6E8A-4147-A177-3AD203B41FA5}">
                      <a16:colId xmlns:a16="http://schemas.microsoft.com/office/drawing/2014/main" val="20004"/>
                    </a:ext>
                  </a:extLst>
                </a:gridCol>
              </a:tblGrid>
              <a:tr h="64001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Lst>
                      </a:pPr>
                      <a:r>
                        <a:rPr kumimoji="0" lang="en-GB" altLang="ja-JP" sz="1200" b="1" i="0" u="none" strike="noStrike" cap="none" normalizeH="0" baseline="0" smtClean="0">
                          <a:ln>
                            <a:noFill/>
                          </a:ln>
                          <a:solidFill>
                            <a:schemeClr val="tx1"/>
                          </a:solidFill>
                          <a:effectLst/>
                          <a:latin typeface="Arial" charset="0"/>
                          <a:ea typeface="MS PGothic" pitchFamily="34" charset="-128"/>
                          <a:cs typeface="Arial" charset="0"/>
                        </a:rPr>
                        <a:t>Stabilization</a:t>
                      </a:r>
                    </a:p>
                    <a:p>
                      <a:pPr marL="342900" marR="0" lvl="0" indent="-342900" algn="ctr" defTabSz="914400" rtl="0" eaLnBrk="1" fontAlgn="base" latinLnBrk="0" hangingPunct="1">
                        <a:lnSpc>
                          <a:spcPct val="100000"/>
                        </a:lnSpc>
                        <a:spcBef>
                          <a:spcPct val="0"/>
                        </a:spcBef>
                        <a:spcAft>
                          <a:spcPct val="0"/>
                        </a:spcAft>
                        <a:buClrTx/>
                        <a:buSzTx/>
                        <a:buFontTx/>
                        <a:buNone/>
                        <a:tabLst>
                          <a:tab pos="180975" algn="l"/>
                        </a:tabLst>
                      </a:pPr>
                      <a:r>
                        <a:rPr kumimoji="0" lang="en-GB" altLang="ja-JP" sz="1200" b="1" i="0" u="none" strike="noStrike" cap="none" normalizeH="0" baseline="0" smtClean="0">
                          <a:ln>
                            <a:noFill/>
                          </a:ln>
                          <a:solidFill>
                            <a:schemeClr val="tx1"/>
                          </a:solidFill>
                          <a:effectLst/>
                          <a:latin typeface="Arial" charset="0"/>
                          <a:ea typeface="MS PGothic" pitchFamily="34" charset="-128"/>
                          <a:cs typeface="Arial" charset="0"/>
                        </a:rPr>
                        <a:t>level </a:t>
                      </a:r>
                    </a:p>
                    <a:p>
                      <a:pPr marL="342900" marR="0" lvl="0" indent="-342900" algn="ctr" defTabSz="914400" rtl="0" eaLnBrk="1" fontAlgn="base" latinLnBrk="0" hangingPunct="1">
                        <a:lnSpc>
                          <a:spcPct val="100000"/>
                        </a:lnSpc>
                        <a:spcBef>
                          <a:spcPct val="0"/>
                        </a:spcBef>
                        <a:spcAft>
                          <a:spcPct val="0"/>
                        </a:spcAft>
                        <a:buClrTx/>
                        <a:buSzTx/>
                        <a:buFontTx/>
                        <a:buNone/>
                        <a:tabLst>
                          <a:tab pos="180975" algn="l"/>
                        </a:tabLst>
                      </a:pPr>
                      <a:r>
                        <a:rPr kumimoji="0" lang="en-GB" altLang="ja-JP" sz="1200" b="1" i="0" u="none" strike="noStrike" cap="none" normalizeH="0" baseline="0" smtClean="0">
                          <a:ln>
                            <a:noFill/>
                          </a:ln>
                          <a:solidFill>
                            <a:schemeClr val="tx1"/>
                          </a:solidFill>
                          <a:effectLst/>
                          <a:latin typeface="Arial" charset="0"/>
                          <a:ea typeface="MS PGothic" pitchFamily="34" charset="-128"/>
                          <a:cs typeface="Arial" charset="0"/>
                        </a:rPr>
                        <a:t>(ppm </a:t>
                      </a:r>
                      <a:r>
                        <a:rPr kumimoji="0" lang="en-US" sz="1200" b="1" i="0" u="none" strike="noStrike" cap="none" normalizeH="0" baseline="0" smtClean="0">
                          <a:ln>
                            <a:noFill/>
                          </a:ln>
                          <a:solidFill>
                            <a:schemeClr val="tx1"/>
                          </a:solidFill>
                          <a:effectLst/>
                          <a:latin typeface="Arial" charset="0"/>
                          <a:cs typeface="Arial" charset="0"/>
                        </a:rPr>
                        <a:t>CO</a:t>
                      </a:r>
                      <a:r>
                        <a:rPr kumimoji="0" lang="en-US" sz="1200" b="1" i="0" u="none" strike="noStrike" cap="none" normalizeH="0" baseline="-25000" smtClean="0">
                          <a:ln>
                            <a:noFill/>
                          </a:ln>
                          <a:solidFill>
                            <a:schemeClr val="tx1"/>
                          </a:solidFill>
                          <a:effectLst/>
                          <a:latin typeface="Arial" charset="0"/>
                          <a:cs typeface="Arial" charset="0"/>
                        </a:rPr>
                        <a:t>2</a:t>
                      </a:r>
                      <a:r>
                        <a:rPr kumimoji="0" lang="en-US" sz="1200" b="1" i="0" u="none" strike="noStrike" cap="none" normalizeH="0" baseline="0" smtClean="0">
                          <a:ln>
                            <a:noFill/>
                          </a:ln>
                          <a:solidFill>
                            <a:schemeClr val="tx1"/>
                          </a:solidFill>
                          <a:effectLst/>
                          <a:latin typeface="Arial" charset="0"/>
                          <a:cs typeface="Arial" charset="0"/>
                        </a:rPr>
                        <a:t>-eq)</a:t>
                      </a:r>
                      <a:endParaRPr kumimoji="0" lang="en-GB" altLang="ja-JP" sz="1200" b="1" i="0" u="none" strike="noStrike" cap="none" normalizeH="0" baseline="0" smtClean="0">
                        <a:ln>
                          <a:noFill/>
                        </a:ln>
                        <a:solidFill>
                          <a:schemeClr val="tx1"/>
                        </a:solidFill>
                        <a:effectLst/>
                        <a:latin typeface="Arial" charset="0"/>
                        <a:ea typeface="MS PGothic" pitchFamily="34" charset="-128"/>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US" sz="1200" b="1" i="0" u="none" strike="noStrike" cap="none" normalizeH="0" baseline="0" smtClean="0">
                          <a:ln>
                            <a:noFill/>
                          </a:ln>
                          <a:solidFill>
                            <a:schemeClr val="tx1"/>
                          </a:solidFill>
                          <a:effectLst/>
                          <a:latin typeface="Arial" charset="0"/>
                          <a:ea typeface="MS PGothic" pitchFamily="34" charset="-128"/>
                          <a:cs typeface="Arial" charset="0"/>
                        </a:rPr>
                        <a:t>Global</a:t>
                      </a:r>
                      <a:r>
                        <a:rPr kumimoji="0" lang="en-US" sz="1200" b="1" i="0" u="none" strike="noStrike" cap="none" normalizeH="0" baseline="0" smtClean="0">
                          <a:ln>
                            <a:noFill/>
                          </a:ln>
                          <a:solidFill>
                            <a:schemeClr val="tx1"/>
                          </a:solidFill>
                          <a:effectLst/>
                          <a:latin typeface="Arial" charset="0"/>
                          <a:cs typeface="Arial" charset="0"/>
                        </a:rPr>
                        <a:t> </a:t>
                      </a:r>
                      <a:r>
                        <a:rPr kumimoji="0" lang="en-US" sz="1200" b="1" i="0" u="none" strike="noStrike" cap="none" normalizeH="0" baseline="0" smtClean="0">
                          <a:ln>
                            <a:noFill/>
                          </a:ln>
                          <a:solidFill>
                            <a:schemeClr val="tx1"/>
                          </a:solidFill>
                          <a:effectLst/>
                          <a:latin typeface="Arial" charset="0"/>
                          <a:ea typeface="MS PGothic" pitchFamily="34" charset="-128"/>
                          <a:cs typeface="Arial" charset="0"/>
                        </a:rPr>
                        <a:t>mean temp. increase </a:t>
                      </a:r>
                    </a:p>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US" sz="1200" b="1" i="0" u="none" strike="noStrike" cap="none" normalizeH="0" baseline="0" smtClean="0">
                          <a:ln>
                            <a:noFill/>
                          </a:ln>
                          <a:solidFill>
                            <a:schemeClr val="tx1"/>
                          </a:solidFill>
                          <a:effectLst/>
                          <a:latin typeface="Arial" charset="0"/>
                          <a:ea typeface="MS PGothic" pitchFamily="34" charset="-128"/>
                          <a:cs typeface="Arial" charset="0"/>
                        </a:rPr>
                        <a:t>at equilibrium</a:t>
                      </a:r>
                      <a:r>
                        <a:rPr kumimoji="0" lang="en-GB" sz="1200" b="1" i="0" u="none" strike="noStrike" cap="none" normalizeH="0" baseline="0" smtClean="0">
                          <a:ln>
                            <a:noFill/>
                          </a:ln>
                          <a:solidFill>
                            <a:schemeClr val="tx1"/>
                          </a:solidFill>
                          <a:effectLst/>
                          <a:latin typeface="Arial" charset="0"/>
                          <a:ea typeface="MS PGothic" pitchFamily="34" charset="-128"/>
                          <a:cs typeface="Arial" charset="0"/>
                        </a:rPr>
                        <a:t> (</a:t>
                      </a:r>
                      <a:r>
                        <a:rPr kumimoji="0" lang="en-GB" sz="1200" b="1" i="0" u="none" strike="noStrike" cap="none" normalizeH="0" baseline="0" smtClean="0">
                          <a:ln>
                            <a:noFill/>
                          </a:ln>
                          <a:solidFill>
                            <a:schemeClr val="tx1"/>
                          </a:solidFill>
                          <a:effectLst/>
                          <a:latin typeface="Times New Roman"/>
                          <a:ea typeface="MS PGothic" pitchFamily="34" charset="-128"/>
                          <a:cs typeface="Times New Roman" pitchFamily="18" charset="0"/>
                        </a:rPr>
                        <a:t>º</a:t>
                      </a:r>
                      <a:r>
                        <a:rPr kumimoji="0" lang="en-GB" sz="1200" b="1" i="0" u="none" strike="noStrike" cap="none" normalizeH="0" baseline="0" smtClean="0">
                          <a:ln>
                            <a:noFill/>
                          </a:ln>
                          <a:solidFill>
                            <a:schemeClr val="tx1"/>
                          </a:solidFill>
                          <a:effectLst/>
                          <a:latin typeface="Arial" charset="0"/>
                          <a:ea typeface="MS PGothic" pitchFamily="34" charset="-128"/>
                          <a:cs typeface="Times New Roman" pitchFamily="18" charset="0"/>
                        </a:rPr>
                        <a:t>C)</a:t>
                      </a: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200" b="1" i="0" u="none" strike="noStrike" cap="none" normalizeH="0" baseline="0" smtClean="0">
                          <a:ln>
                            <a:noFill/>
                          </a:ln>
                          <a:solidFill>
                            <a:schemeClr val="tx1"/>
                          </a:solidFill>
                          <a:effectLst/>
                          <a:latin typeface="Arial" charset="0"/>
                          <a:ea typeface="MS PGothic" pitchFamily="34" charset="-128"/>
                          <a:cs typeface="Times New Roman" pitchFamily="18" charset="0"/>
                        </a:rPr>
                        <a:t>Year CO2 needs to peak</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200" b="1" i="0" u="none" strike="noStrike" cap="none" normalizeH="0" baseline="0" smtClean="0">
                          <a:ln>
                            <a:noFill/>
                          </a:ln>
                          <a:solidFill>
                            <a:schemeClr val="tx1"/>
                          </a:solidFill>
                          <a:effectLst/>
                          <a:latin typeface="Arial" charset="0"/>
                          <a:ea typeface="MS PGothic" pitchFamily="34" charset="-128"/>
                          <a:cs typeface="Arial" charset="0"/>
                        </a:rPr>
                        <a:t>Year CO2 emissions back at 2000 level</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200" b="1" i="0" u="none" strike="noStrike" cap="none" normalizeH="0" baseline="0" smtClean="0">
                          <a:ln>
                            <a:noFill/>
                          </a:ln>
                          <a:solidFill>
                            <a:schemeClr val="tx1"/>
                          </a:solidFill>
                          <a:effectLst/>
                          <a:latin typeface="Arial" charset="0"/>
                          <a:ea typeface="MS PGothic" pitchFamily="34" charset="-128"/>
                          <a:cs typeface="Arial" charset="0"/>
                        </a:rPr>
                        <a:t>Reduction in 2050 CO2 emissions compared to 2000</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36508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445 – 490</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2.0 – 2.4</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2000 - 2015</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Arial" charset="0"/>
                        </a:rPr>
                        <a:t>2000- 2030</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-85 to -50</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6349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490 – 535</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2.4 – 2.8</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2000 - 2020</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Arial" charset="0"/>
                        </a:rPr>
                        <a:t>2000- 2040</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-60 to -30</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67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535 – 590</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2.8 – 3.2</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2010 - 2030</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Arial" charset="0"/>
                        </a:rPr>
                        <a:t>2020- 2060</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-30 to +5</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08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590 – 710</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3.2 – 4.0</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2020 - 2060</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Arial" charset="0"/>
                        </a:rPr>
                        <a:t>2050- 2100</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+10 to +60</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08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710 – 855</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4.0 – 4.9</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2050 - 2080</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+25 to +85</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82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855 – 1130</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4.9 – 6.1</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2060 - 2090</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400" b="1" i="0" u="none" strike="noStrike" cap="none" normalizeH="0" baseline="0" smtClean="0">
                          <a:ln>
                            <a:noFill/>
                          </a:ln>
                          <a:solidFill>
                            <a:schemeClr val="tx1"/>
                          </a:solidFill>
                          <a:effectLst/>
                          <a:latin typeface="Arial" charset="0"/>
                          <a:cs typeface="Times New Roman" pitchFamily="18" charset="0"/>
                        </a:rPr>
                        <a:t>+90 to +140</a:t>
                      </a:r>
                      <a:endParaRPr kumimoji="0" lang="en-GB" sz="1400" b="1"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9526" name="Rectangle 71"/>
          <p:cNvSpPr>
            <a:spLocks noChangeArrowheads="1"/>
          </p:cNvSpPr>
          <p:nvPr/>
        </p:nvSpPr>
        <p:spPr bwMode="auto">
          <a:xfrm>
            <a:off x="5105400" y="6673850"/>
            <a:ext cx="314801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600">
                <a:latin typeface="Times New Roman" panose="02020603050405020304" pitchFamily="18" charset="0"/>
              </a:rPr>
              <a:t>http://www.whrc.org/resources/online_publications/warming_earth/scientific_evidence.htm</a:t>
            </a:r>
          </a:p>
        </p:txBody>
      </p:sp>
      <p:sp>
        <p:nvSpPr>
          <p:cNvPr id="19527" name="Rectangle 72"/>
          <p:cNvSpPr>
            <a:spLocks noChangeArrowheads="1"/>
          </p:cNvSpPr>
          <p:nvPr/>
        </p:nvSpPr>
        <p:spPr bwMode="auto">
          <a:xfrm>
            <a:off x="279400" y="3581400"/>
            <a:ext cx="8632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000" i="1">
                <a:latin typeface="Times New Roman" panose="02020603050405020304" pitchFamily="18" charset="0"/>
              </a:rPr>
              <a:t>IPCC WGIII Table SPM.5</a:t>
            </a:r>
            <a:r>
              <a:rPr lang="en-US" altLang="en-US" sz="1000" b="0" i="1">
                <a:latin typeface="Times New Roman" panose="02020603050405020304" pitchFamily="18" charset="0"/>
              </a:rPr>
              <a:t>: </a:t>
            </a:r>
            <a:r>
              <a:rPr lang="en-US" altLang="en-US" sz="1000" b="0" i="1" u="sng">
                <a:latin typeface="Times New Roman" panose="02020603050405020304" pitchFamily="18" charset="0"/>
              </a:rPr>
              <a:t>Characteristics of post-TAR stabilization scenarios</a:t>
            </a:r>
            <a:r>
              <a:rPr lang="en-US" altLang="en-US" sz="1000" b="0" i="1">
                <a:latin typeface="Times New Roman" panose="02020603050405020304" pitchFamily="18" charset="0"/>
              </a:rPr>
              <a:t> WG3 [Table TS 2, 3.10], SPM p.23</a:t>
            </a:r>
          </a:p>
        </p:txBody>
      </p:sp>
      <p:pic>
        <p:nvPicPr>
          <p:cNvPr id="19528" name="Picture 76" descr="co2_data_mlo">
            <a:hlinkClick r:id="rId4" tooltip="Click for PDF"/>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138" y="3889375"/>
            <a:ext cx="32718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7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057400" y="2711450"/>
            <a:ext cx="5797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3600">
                <a:latin typeface="Times New Roman" panose="02020603050405020304" pitchFamily="18" charset="0"/>
              </a:rPr>
              <a:t>Where does biofuel come 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28600"/>
            <a:ext cx="8534400" cy="1012825"/>
          </a:xfrm>
        </p:spPr>
        <p:txBody>
          <a:bodyPr/>
          <a:lstStyle/>
          <a:p>
            <a:pPr eaLnBrk="1" hangingPunct="1"/>
            <a:r>
              <a:rPr lang="en-US" altLang="en-US" sz="3600" smtClean="0">
                <a:solidFill>
                  <a:srgbClr val="FF0000"/>
                </a:solidFill>
              </a:rPr>
              <a:t> Topic of the day</a:t>
            </a:r>
          </a:p>
        </p:txBody>
      </p:sp>
      <p:sp>
        <p:nvSpPr>
          <p:cNvPr id="3075" name="Rectangle 3"/>
          <p:cNvSpPr>
            <a:spLocks noGrp="1" noChangeArrowheads="1"/>
          </p:cNvSpPr>
          <p:nvPr>
            <p:ph type="subTitle" idx="1"/>
          </p:nvPr>
        </p:nvSpPr>
        <p:spPr>
          <a:xfrm>
            <a:off x="381000" y="1295400"/>
            <a:ext cx="8458200" cy="5029200"/>
          </a:xfrm>
        </p:spPr>
        <p:txBody>
          <a:bodyPr/>
          <a:lstStyle/>
          <a:p>
            <a:pPr marL="457200" indent="-457200" algn="l" eaLnBrk="1" hangingPunct="1">
              <a:lnSpc>
                <a:spcPct val="90000"/>
              </a:lnSpc>
            </a:pPr>
            <a:r>
              <a:rPr kumimoji="1" lang="en-US" altLang="en-US" sz="2800" smtClean="0"/>
              <a:t>	Reasons for bioenergy</a:t>
            </a:r>
          </a:p>
          <a:p>
            <a:pPr marL="457200" indent="-457200" algn="l" eaLnBrk="1" hangingPunct="1">
              <a:lnSpc>
                <a:spcPct val="90000"/>
              </a:lnSpc>
            </a:pPr>
            <a:r>
              <a:rPr kumimoji="1" lang="en-US" altLang="en-US" sz="2800" smtClean="0"/>
              <a:t>		Energy market</a:t>
            </a:r>
          </a:p>
          <a:p>
            <a:pPr marL="457200" indent="-457200" algn="l" eaLnBrk="1" hangingPunct="1">
              <a:lnSpc>
                <a:spcPct val="90000"/>
              </a:lnSpc>
            </a:pPr>
            <a:r>
              <a:rPr kumimoji="1" lang="en-US" altLang="en-US" sz="2800" smtClean="0"/>
              <a:t>		GHGS</a:t>
            </a:r>
          </a:p>
          <a:p>
            <a:pPr marL="457200" indent="-457200" algn="l" eaLnBrk="1" hangingPunct="1">
              <a:lnSpc>
                <a:spcPct val="90000"/>
              </a:lnSpc>
            </a:pPr>
            <a:r>
              <a:rPr kumimoji="1" lang="en-US" altLang="en-US" sz="2800" smtClean="0"/>
              <a:t>		Energy Bill </a:t>
            </a:r>
          </a:p>
          <a:p>
            <a:pPr marL="457200" indent="-457200" algn="l" eaLnBrk="1" hangingPunct="1">
              <a:lnSpc>
                <a:spcPct val="90000"/>
              </a:lnSpc>
            </a:pPr>
            <a:r>
              <a:rPr kumimoji="1" lang="en-US" altLang="en-US" sz="2800" smtClean="0"/>
              <a:t>		</a:t>
            </a:r>
            <a:r>
              <a:rPr kumimoji="1" lang="en-US" altLang="en-US" smtClean="0"/>
              <a:t>Lifecycle analysis</a:t>
            </a:r>
          </a:p>
          <a:p>
            <a:pPr marL="457200" indent="-457200" algn="l" eaLnBrk="1" hangingPunct="1">
              <a:lnSpc>
                <a:spcPct val="90000"/>
              </a:lnSpc>
            </a:pPr>
            <a:r>
              <a:rPr kumimoji="1" lang="en-US" altLang="en-US" smtClean="0"/>
              <a:t>	Issues with bioenergy</a:t>
            </a:r>
          </a:p>
          <a:p>
            <a:pPr marL="457200" indent="-457200" algn="l" eaLnBrk="1" hangingPunct="1">
              <a:lnSpc>
                <a:spcPct val="90000"/>
              </a:lnSpc>
            </a:pPr>
            <a:r>
              <a:rPr kumimoji="1" lang="en-US" altLang="en-US" smtClean="0"/>
              <a:t>		Leakage</a:t>
            </a:r>
          </a:p>
          <a:p>
            <a:pPr marL="457200" indent="-457200" algn="l" eaLnBrk="1" hangingPunct="1">
              <a:lnSpc>
                <a:spcPct val="90000"/>
              </a:lnSpc>
            </a:pPr>
            <a:r>
              <a:rPr kumimoji="1" lang="en-US" altLang="en-US" smtClean="0"/>
              <a:t>		Food prices, poor and the environment</a:t>
            </a:r>
          </a:p>
          <a:p>
            <a:pPr marL="457200" indent="-457200" algn="l" eaLnBrk="1" hangingPunct="1">
              <a:lnSpc>
                <a:spcPct val="90000"/>
              </a:lnSpc>
            </a:pPr>
            <a:r>
              <a:rPr kumimoji="1" lang="en-US" altLang="en-US" smtClean="0"/>
              <a:t>	Bioenergy as a preferred strategy as affected by GHG prices and Policy</a:t>
            </a:r>
          </a:p>
          <a:p>
            <a:pPr marL="457200" indent="-457200" algn="l" eaLnBrk="1" hangingPunct="1">
              <a:lnSpc>
                <a:spcPct val="90000"/>
              </a:lnSpc>
            </a:pPr>
            <a:endParaRPr kumimoji="1" lang="en-US" altLang="en-US" smtClean="0"/>
          </a:p>
          <a:p>
            <a:pPr marL="457200" indent="-457200" algn="l" eaLnBrk="1" hangingPunct="1">
              <a:lnSpc>
                <a:spcPct val="90000"/>
              </a:lnSpc>
            </a:pPr>
            <a:endParaRPr kumimoji="1" lang="en-US" alt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flipV="1">
            <a:off x="228600" y="5718175"/>
            <a:ext cx="8915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buClr>
                <a:schemeClr val="tx2"/>
              </a:buClr>
              <a:buSzPct val="75000"/>
              <a:buFont typeface="Wingdings" panose="05000000000000000000" pitchFamily="2" charset="2"/>
              <a:buNone/>
            </a:pPr>
            <a:endParaRPr lang="en-US" altLang="en-US" sz="2100">
              <a:solidFill>
                <a:srgbClr val="3333FF"/>
              </a:solidFill>
            </a:endParaRPr>
          </a:p>
        </p:txBody>
      </p:sp>
      <p:sp>
        <p:nvSpPr>
          <p:cNvPr id="21507" name="Text Box 3"/>
          <p:cNvSpPr txBox="1">
            <a:spLocks noChangeArrowheads="1"/>
          </p:cNvSpPr>
          <p:nvPr/>
        </p:nvSpPr>
        <p:spPr bwMode="auto">
          <a:xfrm>
            <a:off x="1066800" y="0"/>
            <a:ext cx="701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kumimoji="1" lang="en-US" altLang="en-US" sz="3600" b="0">
                <a:solidFill>
                  <a:srgbClr val="FF0000"/>
                </a:solidFill>
              </a:rPr>
              <a:t>Greenhouse Gasses and Biofuels</a:t>
            </a:r>
          </a:p>
        </p:txBody>
      </p:sp>
      <p:sp>
        <p:nvSpPr>
          <p:cNvPr id="21508" name="Text Box 4"/>
          <p:cNvSpPr txBox="1">
            <a:spLocks noChangeArrowheads="1"/>
          </p:cNvSpPr>
          <p:nvPr/>
        </p:nvSpPr>
        <p:spPr bwMode="auto">
          <a:xfrm>
            <a:off x="304800" y="4773613"/>
            <a:ext cx="8686800" cy="164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buClr>
                <a:schemeClr val="tx2"/>
              </a:buClr>
              <a:buSzPct val="75000"/>
              <a:buFont typeface="Wingdings" panose="05000000000000000000" pitchFamily="2" charset="2"/>
              <a:buNone/>
            </a:pPr>
            <a:r>
              <a:rPr lang="en-US" altLang="en-US" sz="2100">
                <a:solidFill>
                  <a:srgbClr val="3333FF"/>
                </a:solidFill>
              </a:rPr>
              <a:t>Feedstocks take up CO2 when they grow then CO2 is emitted when feedstocks burned or when energy derivatives burned</a:t>
            </a:r>
          </a:p>
          <a:p>
            <a:pPr eaLnBrk="1" hangingPunct="1">
              <a:buClr>
                <a:schemeClr val="tx2"/>
              </a:buClr>
              <a:buSzPct val="75000"/>
              <a:buFont typeface="Wingdings" panose="05000000000000000000" pitchFamily="2" charset="2"/>
              <a:buNone/>
            </a:pPr>
            <a:r>
              <a:rPr lang="en-US" altLang="en-US">
                <a:solidFill>
                  <a:srgbClr val="FF00FF"/>
                </a:solidFill>
              </a:rPr>
              <a:t>But Starred areas also emit</a:t>
            </a:r>
          </a:p>
          <a:p>
            <a:pPr eaLnBrk="1" hangingPunct="1">
              <a:buClr>
                <a:schemeClr val="tx2"/>
              </a:buClr>
              <a:buSzPct val="75000"/>
              <a:buFont typeface="Wingdings" panose="05000000000000000000" pitchFamily="2" charset="2"/>
              <a:buNone/>
            </a:pPr>
            <a:r>
              <a:rPr lang="en-US" altLang="en-US" sz="2100">
                <a:solidFill>
                  <a:srgbClr val="FF0000"/>
                </a:solidFill>
              </a:rPr>
              <a:t>In total they increase emissions but recycled on net</a:t>
            </a:r>
          </a:p>
          <a:p>
            <a:pPr eaLnBrk="1" hangingPunct="1">
              <a:buClr>
                <a:schemeClr val="tx2"/>
              </a:buClr>
              <a:buSzPct val="75000"/>
              <a:buFont typeface="Wingdings" panose="05000000000000000000" pitchFamily="2" charset="2"/>
              <a:buNone/>
            </a:pPr>
            <a:r>
              <a:rPr lang="en-US" altLang="en-US" sz="2100">
                <a:solidFill>
                  <a:srgbClr val="FF0000"/>
                </a:solidFill>
              </a:rPr>
              <a:t>LCA accounts for total net offset</a:t>
            </a:r>
          </a:p>
        </p:txBody>
      </p:sp>
      <p:grpSp>
        <p:nvGrpSpPr>
          <p:cNvPr id="21509" name="Group 5"/>
          <p:cNvGrpSpPr>
            <a:grpSpLocks/>
          </p:cNvGrpSpPr>
          <p:nvPr/>
        </p:nvGrpSpPr>
        <p:grpSpPr bwMode="auto">
          <a:xfrm>
            <a:off x="301625" y="725488"/>
            <a:ext cx="6808788" cy="3959225"/>
            <a:chOff x="457" y="132"/>
            <a:chExt cx="4998" cy="3736"/>
          </a:xfrm>
        </p:grpSpPr>
        <p:pic>
          <p:nvPicPr>
            <p:cNvPr id="215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 y="132"/>
              <a:ext cx="4998" cy="3736"/>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3" name="AutoShape 7"/>
            <p:cNvSpPr>
              <a:spLocks noChangeArrowheads="1"/>
            </p:cNvSpPr>
            <p:nvPr/>
          </p:nvSpPr>
          <p:spPr bwMode="auto">
            <a:xfrm>
              <a:off x="3882" y="553"/>
              <a:ext cx="522" cy="615"/>
            </a:xfrm>
            <a:prstGeom prst="upArrow">
              <a:avLst>
                <a:gd name="adj1" fmla="val 50000"/>
                <a:gd name="adj2" fmla="val 29454"/>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75000"/>
                </a:spcBef>
                <a:buClr>
                  <a:schemeClr val="tx2"/>
                </a:buClr>
                <a:buSzPct val="75000"/>
                <a:buFont typeface="Wingdings" panose="05000000000000000000" pitchFamily="2" charset="2"/>
                <a:buNone/>
              </a:pPr>
              <a:r>
                <a:rPr lang="en-US" altLang="en-US" sz="1000">
                  <a:solidFill>
                    <a:srgbClr val="3333CC"/>
                  </a:solidFill>
                </a:rPr>
                <a:t>Emit CO2</a:t>
              </a:r>
            </a:p>
          </p:txBody>
        </p:sp>
        <p:sp>
          <p:nvSpPr>
            <p:cNvPr id="21514" name="AutoShape 8"/>
            <p:cNvSpPr>
              <a:spLocks noChangeArrowheads="1"/>
            </p:cNvSpPr>
            <p:nvPr/>
          </p:nvSpPr>
          <p:spPr bwMode="auto">
            <a:xfrm flipV="1">
              <a:off x="1429" y="573"/>
              <a:ext cx="522" cy="615"/>
            </a:xfrm>
            <a:prstGeom prst="upArrow">
              <a:avLst>
                <a:gd name="adj1" fmla="val 50000"/>
                <a:gd name="adj2" fmla="val 29454"/>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75000"/>
                </a:spcBef>
                <a:buClr>
                  <a:schemeClr val="tx2"/>
                </a:buClr>
                <a:buSzPct val="75000"/>
                <a:buFont typeface="Wingdings" panose="05000000000000000000" pitchFamily="2" charset="2"/>
                <a:buNone/>
              </a:pPr>
              <a:r>
                <a:rPr lang="en-US" altLang="en-US" sz="1000">
                  <a:solidFill>
                    <a:srgbClr val="3333CC"/>
                  </a:solidFill>
                </a:rPr>
                <a:t>Absorb CO2</a:t>
              </a:r>
            </a:p>
          </p:txBody>
        </p:sp>
        <p:sp>
          <p:nvSpPr>
            <p:cNvPr id="149513" name="AutoShape 9"/>
            <p:cNvSpPr>
              <a:spLocks noChangeArrowheads="1"/>
            </p:cNvSpPr>
            <p:nvPr/>
          </p:nvSpPr>
          <p:spPr bwMode="auto">
            <a:xfrm>
              <a:off x="2835" y="2310"/>
              <a:ext cx="306" cy="277"/>
            </a:xfrm>
            <a:prstGeom prst="star5">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149514" name="AutoShape 10"/>
            <p:cNvSpPr>
              <a:spLocks noChangeArrowheads="1"/>
            </p:cNvSpPr>
            <p:nvPr/>
          </p:nvSpPr>
          <p:spPr bwMode="auto">
            <a:xfrm>
              <a:off x="4908" y="1847"/>
              <a:ext cx="306" cy="277"/>
            </a:xfrm>
            <a:prstGeom prst="star5">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149515" name="AutoShape 11"/>
            <p:cNvSpPr>
              <a:spLocks noChangeArrowheads="1"/>
            </p:cNvSpPr>
            <p:nvPr/>
          </p:nvSpPr>
          <p:spPr bwMode="auto">
            <a:xfrm>
              <a:off x="3686" y="2485"/>
              <a:ext cx="306" cy="277"/>
            </a:xfrm>
            <a:prstGeom prst="star5">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grpSp>
      <p:sp>
        <p:nvSpPr>
          <p:cNvPr id="21510" name="Rectangle 12"/>
          <p:cNvSpPr>
            <a:spLocks noChangeArrowheads="1"/>
          </p:cNvSpPr>
          <p:nvPr/>
        </p:nvSpPr>
        <p:spPr bwMode="auto">
          <a:xfrm>
            <a:off x="230188" y="6348413"/>
            <a:ext cx="872013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75000"/>
              </a:spcBef>
              <a:buClr>
                <a:schemeClr val="tx2"/>
              </a:buClr>
              <a:buSzPct val="75000"/>
              <a:buFont typeface="Wingdings" panose="05000000000000000000" pitchFamily="2" charset="2"/>
              <a:buNone/>
            </a:pPr>
            <a:r>
              <a:rPr lang="en-US" altLang="en-US" sz="800">
                <a:solidFill>
                  <a:srgbClr val="3333CC"/>
                </a:solidFill>
              </a:rPr>
              <a:t>Source of underlying graphic: Smith, C.T. , L. Biles, D. Cassidy, C.D. Foster, J. Gan, W.G. Hubbard, B.D. Jackson, C. Mayfield and H.M. Rauscher, “Knowledge Products to Inform Rural Communities about Sustainable Forestry for Bioenergy and Biobased Products”, IUFRO Conference on </a:t>
            </a:r>
            <a:r>
              <a:rPr lang="en-US" altLang="en-US" sz="800" i="1">
                <a:solidFill>
                  <a:srgbClr val="3333CC"/>
                </a:solidFill>
              </a:rPr>
              <a:t>Transfer of Forest Science Knowledge and Technology, </a:t>
            </a:r>
            <a:r>
              <a:rPr lang="en-US" altLang="en-US" sz="800">
                <a:solidFill>
                  <a:srgbClr val="3333CC"/>
                </a:solidFill>
              </a:rPr>
              <a:t>Troutdale, Oregon, 10-13 May 2005</a:t>
            </a:r>
            <a:endParaRPr lang="en-US" altLang="en-US" sz="900">
              <a:solidFill>
                <a:srgbClr val="3333CC"/>
              </a:solidFill>
            </a:endParaRPr>
          </a:p>
        </p:txBody>
      </p:sp>
      <p:sp>
        <p:nvSpPr>
          <p:cNvPr id="21511" name="Text Box 13"/>
          <p:cNvSpPr txBox="1">
            <a:spLocks noChangeArrowheads="1"/>
          </p:cNvSpPr>
          <p:nvPr/>
        </p:nvSpPr>
        <p:spPr bwMode="auto">
          <a:xfrm>
            <a:off x="7543800" y="1447800"/>
            <a:ext cx="14382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75000"/>
              </a:spcBef>
              <a:buClr>
                <a:schemeClr val="tx2"/>
              </a:buClr>
              <a:buSzPct val="75000"/>
              <a:buFont typeface="Wingdings" panose="05000000000000000000" pitchFamily="2" charset="2"/>
              <a:buNone/>
            </a:pPr>
            <a:r>
              <a:rPr lang="en-US" altLang="en-US" sz="1900">
                <a:solidFill>
                  <a:schemeClr val="folHlink"/>
                </a:solidFill>
              </a:rPr>
              <a:t>Please Pretend the growing stuff includes crops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539750" y="822325"/>
            <a:ext cx="7910513"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000"/>
              <a:t>Last Nov. EPA finalized the 2011 RFS volume requirements reducing the requirements for cellulosic biofuels while maintaining the overall volume requirement. </a:t>
            </a:r>
          </a:p>
          <a:p>
            <a:pPr eaLnBrk="1" hangingPunct="1"/>
            <a:endParaRPr lang="en-US" altLang="en-US" sz="2000"/>
          </a:p>
          <a:p>
            <a:pPr eaLnBrk="1" hangingPunct="1"/>
            <a:r>
              <a:rPr lang="en-US" altLang="en-US" sz="2000"/>
              <a:t>Original goal </a:t>
            </a:r>
            <a:r>
              <a:rPr lang="en-US" altLang="en-US" sz="2000">
                <a:solidFill>
                  <a:srgbClr val="FF0000"/>
                </a:solidFill>
              </a:rPr>
              <a:t>250 million is now reduced to 6.6-</a:t>
            </a:r>
            <a:r>
              <a:rPr lang="en-US" altLang="en-US" sz="2000"/>
              <a:t>- a </a:t>
            </a:r>
            <a:r>
              <a:rPr lang="en-US" altLang="en-US" sz="2000" i="1"/>
              <a:t>“high enough target to provide incentive for growth within the industry but low enough to balance the uncertainty”</a:t>
            </a:r>
          </a:p>
          <a:p>
            <a:pPr eaLnBrk="1" hangingPunct="1"/>
            <a:endParaRPr lang="en-US" altLang="en-US" sz="2000"/>
          </a:p>
          <a:p>
            <a:pPr eaLnBrk="1" hangingPunct="1"/>
            <a:r>
              <a:rPr lang="en-US" altLang="en-US" sz="2000"/>
              <a:t>In October, the EIA suggested that actual cellulosic biofuels production next year is likely to be 3.94 million gallons</a:t>
            </a:r>
          </a:p>
          <a:p>
            <a:pPr eaLnBrk="1" hangingPunct="1"/>
            <a:endParaRPr lang="en-US" altLang="en-US" sz="2000"/>
          </a:p>
          <a:p>
            <a:pPr eaLnBrk="1" hangingPunct="1"/>
            <a:r>
              <a:rPr lang="en-US" altLang="en-US" sz="2000"/>
              <a:t>EPA set a price of $1.13 for each 2011 cellulosic biofuel waiver credit, based upon an average gasoline price of $1.97 per gallon over 12 months. </a:t>
            </a:r>
          </a:p>
          <a:p>
            <a:pPr eaLnBrk="1" hangingPunct="1"/>
            <a:endParaRPr lang="en-US" altLang="en-US" sz="2000"/>
          </a:p>
          <a:p>
            <a:pPr eaLnBrk="1" hangingPunct="1"/>
            <a:r>
              <a:rPr lang="en-US" altLang="en-US" sz="2000"/>
              <a:t>EPA maintained overall volume requirement of 13.95 billion gallons.</a:t>
            </a:r>
          </a:p>
          <a:p>
            <a:pPr eaLnBrk="1" hangingPunct="1"/>
            <a:endParaRPr lang="en-US" altLang="en-US"/>
          </a:p>
        </p:txBody>
      </p:sp>
      <p:sp>
        <p:nvSpPr>
          <p:cNvPr id="22531" name="Rectangle 3"/>
          <p:cNvSpPr>
            <a:spLocks noChangeArrowheads="1"/>
          </p:cNvSpPr>
          <p:nvPr/>
        </p:nvSpPr>
        <p:spPr bwMode="auto">
          <a:xfrm>
            <a:off x="414338" y="165100"/>
            <a:ext cx="7843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30238" indent="-4572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0">
                <a:solidFill>
                  <a:srgbClr val="FF0000"/>
                </a:solidFill>
              </a:rPr>
              <a:t>2011 Implementation of 2007 Energy Act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760413"/>
            <a:ext cx="9217025" cy="494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Text Box 3"/>
          <p:cNvSpPr txBox="1">
            <a:spLocks noChangeArrowheads="1"/>
          </p:cNvSpPr>
          <p:nvPr/>
        </p:nvSpPr>
        <p:spPr bwMode="auto">
          <a:xfrm>
            <a:off x="676275" y="53975"/>
            <a:ext cx="77612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0">
                <a:solidFill>
                  <a:srgbClr val="FF0000"/>
                </a:solidFill>
              </a:rPr>
              <a:t>Biofuels are big today address GHGs</a:t>
            </a:r>
          </a:p>
          <a:p>
            <a:pPr algn="ctr" eaLnBrk="1" hangingPunct="1"/>
            <a:r>
              <a:rPr lang="en-US" altLang="en-US" sz="2400" b="0">
                <a:solidFill>
                  <a:srgbClr val="FF0000"/>
                </a:solidFill>
              </a:rPr>
              <a:t> Offset Rates Computed Through Lifecycle Analysis</a:t>
            </a:r>
            <a:r>
              <a:rPr lang="en-US" altLang="en-US">
                <a:solidFill>
                  <a:srgbClr val="FF0000"/>
                </a:solidFill>
                <a:latin typeface="Times New Roman" panose="02020603050405020304" pitchFamily="18" charset="0"/>
              </a:rPr>
              <a:t> </a:t>
            </a:r>
          </a:p>
        </p:txBody>
      </p:sp>
      <p:sp>
        <p:nvSpPr>
          <p:cNvPr id="23556" name="Text Box 4"/>
          <p:cNvSpPr txBox="1">
            <a:spLocks noChangeArrowheads="1"/>
          </p:cNvSpPr>
          <p:nvPr/>
        </p:nvSpPr>
        <p:spPr bwMode="auto">
          <a:xfrm>
            <a:off x="228600" y="6583363"/>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200">
                <a:solidFill>
                  <a:schemeClr val="bg2"/>
                </a:solidFill>
                <a:latin typeface="Times New Roman" panose="02020603050405020304" pitchFamily="18" charset="0"/>
              </a:rPr>
              <a:t>Ethanol offsets are in comparison to gasoline Power plants offsets are in comparison to coal.</a:t>
            </a:r>
          </a:p>
          <a:p>
            <a:pPr eaLnBrk="1" hangingPunct="1"/>
            <a:endParaRPr lang="en-US" altLang="en-US" sz="1200">
              <a:solidFill>
                <a:srgbClr val="FF0000"/>
              </a:solidFill>
              <a:latin typeface="Times New Roman" panose="02020603050405020304" pitchFamily="18" charset="0"/>
            </a:endParaRPr>
          </a:p>
        </p:txBody>
      </p:sp>
      <p:sp>
        <p:nvSpPr>
          <p:cNvPr id="23557" name="Text Box 5"/>
          <p:cNvSpPr txBox="1">
            <a:spLocks noChangeArrowheads="1"/>
          </p:cNvSpPr>
          <p:nvPr/>
        </p:nvSpPr>
        <p:spPr bwMode="auto">
          <a:xfrm>
            <a:off x="412750" y="5464175"/>
            <a:ext cx="5695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a:solidFill>
                  <a:schemeClr val="bg2"/>
                </a:solidFill>
                <a:latin typeface="Times New Roman" panose="02020603050405020304" pitchFamily="18" charset="0"/>
              </a:rPr>
              <a:t>Net Carbon Emission Reduction (%)</a:t>
            </a:r>
          </a:p>
        </p:txBody>
      </p:sp>
      <p:sp>
        <p:nvSpPr>
          <p:cNvPr id="23558" name="Rectangle 6"/>
          <p:cNvSpPr>
            <a:spLocks noChangeArrowheads="1"/>
          </p:cNvSpPr>
          <p:nvPr/>
        </p:nvSpPr>
        <p:spPr bwMode="auto">
          <a:xfrm>
            <a:off x="731838" y="5835650"/>
            <a:ext cx="7696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500">
                <a:solidFill>
                  <a:srgbClr val="FF00FF"/>
                </a:solidFill>
              </a:rPr>
              <a:t>Crop ethanol&lt;cellulosic&lt;biodiesel&lt;Electricity </a:t>
            </a:r>
          </a:p>
        </p:txBody>
      </p:sp>
      <p:sp>
        <p:nvSpPr>
          <p:cNvPr id="23559" name="Rectangle 7"/>
          <p:cNvSpPr>
            <a:spLocks noChangeArrowheads="1"/>
          </p:cNvSpPr>
          <p:nvPr/>
        </p:nvSpPr>
        <p:spPr bwMode="auto">
          <a:xfrm>
            <a:off x="1390650" y="-3709988"/>
            <a:ext cx="6364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kumimoji="1" lang="en-US" altLang="en-US" sz="1200">
                <a:solidFill>
                  <a:srgbClr val="000000"/>
                </a:solidFill>
                <a:latin typeface="Times New Roman" panose="02020603050405020304" pitchFamily="18" charset="0"/>
                <a:cs typeface="Times New Roman" panose="02020603050405020304" pitchFamily="18" charset="0"/>
              </a:rPr>
              <a:t>Table 4. </a:t>
            </a:r>
            <a:r>
              <a:rPr kumimoji="1" lang="en-US" altLang="en-US" sz="1200" b="0">
                <a:solidFill>
                  <a:srgbClr val="000000"/>
                </a:solidFill>
                <a:latin typeface="Times New Roman" panose="02020603050405020304" pitchFamily="18" charset="0"/>
                <a:cs typeface="Times New Roman" panose="02020603050405020304" pitchFamily="18" charset="0"/>
              </a:rPr>
              <a:t> Percentage Reduction in Fossil Fuel Emissions by Alternative Biomass Energy Production.</a:t>
            </a:r>
            <a:endParaRPr kumimoji="1" lang="en-US" altLang="en-US" sz="2400" b="0">
              <a:latin typeface="Times New Roman" panose="02020603050405020304" pitchFamily="18" charset="0"/>
            </a:endParaRPr>
          </a:p>
        </p:txBody>
      </p:sp>
      <p:sp>
        <p:nvSpPr>
          <p:cNvPr id="23560" name="Rectangle 8"/>
          <p:cNvSpPr>
            <a:spLocks noChangeArrowheads="1"/>
          </p:cNvSpPr>
          <p:nvPr/>
        </p:nvSpPr>
        <p:spPr bwMode="auto">
          <a:xfrm>
            <a:off x="2217738" y="1265238"/>
            <a:ext cx="465137"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1" name="Rectangle 9"/>
          <p:cNvSpPr>
            <a:spLocks noChangeArrowheads="1"/>
          </p:cNvSpPr>
          <p:nvPr/>
        </p:nvSpPr>
        <p:spPr bwMode="auto">
          <a:xfrm>
            <a:off x="717550" y="6156325"/>
            <a:ext cx="6734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0000"/>
                </a:solidFill>
              </a:rPr>
              <a:t>Opportunities have different potentials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47663" y="1055688"/>
            <a:ext cx="822642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630238" indent="-4572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0">
                <a:solidFill>
                  <a:srgbClr val="FF0000"/>
                </a:solidFill>
              </a:rPr>
              <a:t>2007 Energy Act</a:t>
            </a:r>
            <a:r>
              <a:rPr lang="en-US" altLang="en-US" sz="2800" b="0"/>
              <a:t> </a:t>
            </a:r>
          </a:p>
          <a:p>
            <a:pPr algn="ctr" eaLnBrk="1" hangingPunct="1"/>
            <a:r>
              <a:rPr lang="en-US" altLang="en-US" sz="2800" b="0"/>
              <a:t>Imposes LCA requirements on eligible fuels.</a:t>
            </a:r>
            <a:r>
              <a:rPr lang="en-US" altLang="en-US" b="0"/>
              <a:t>  </a:t>
            </a:r>
          </a:p>
          <a:p>
            <a:pPr algn="ctr" eaLnBrk="1" hangingPunct="1"/>
            <a:endParaRPr lang="en-US" altLang="en-US" b="0"/>
          </a:p>
          <a:p>
            <a:pPr eaLnBrk="1" hangingPunct="1"/>
            <a:r>
              <a:rPr lang="en-US" altLang="en-US" sz="2400"/>
              <a:t>Conventional Biofuels </a:t>
            </a:r>
            <a:r>
              <a:rPr lang="en-US" altLang="en-US" sz="2400" b="0"/>
              <a:t>- ethanol from corn and facilities built since bill -   </a:t>
            </a:r>
            <a:r>
              <a:rPr lang="en-US" altLang="en-US" sz="2400">
                <a:solidFill>
                  <a:srgbClr val="3333FF"/>
                </a:solidFill>
              </a:rPr>
              <a:t>20%</a:t>
            </a:r>
            <a:r>
              <a:rPr lang="en-US" altLang="en-US" sz="2400" b="0"/>
              <a:t> reduction no less than </a:t>
            </a:r>
            <a:r>
              <a:rPr lang="en-US" altLang="en-US" sz="2400">
                <a:solidFill>
                  <a:srgbClr val="FF00FF"/>
                </a:solidFill>
              </a:rPr>
              <a:t>10%.</a:t>
            </a:r>
          </a:p>
          <a:p>
            <a:pPr eaLnBrk="1" hangingPunct="1"/>
            <a:endParaRPr lang="en-US" altLang="en-US" sz="800"/>
          </a:p>
          <a:p>
            <a:pPr eaLnBrk="1" hangingPunct="1"/>
            <a:r>
              <a:rPr lang="en-US" altLang="en-US" sz="2400"/>
              <a:t>Advanced Biofuels </a:t>
            </a:r>
            <a:r>
              <a:rPr lang="en-US" altLang="en-US" sz="2400" b="0"/>
              <a:t>- other than ethanol from corn starch- at least </a:t>
            </a:r>
            <a:r>
              <a:rPr lang="en-US" altLang="en-US" sz="2400">
                <a:solidFill>
                  <a:srgbClr val="3333FF"/>
                </a:solidFill>
              </a:rPr>
              <a:t>50%</a:t>
            </a:r>
            <a:r>
              <a:rPr lang="en-US" altLang="en-US" sz="2400" b="0"/>
              <a:t> </a:t>
            </a:r>
            <a:r>
              <a:rPr lang="en-US" altLang="en-US" sz="2400">
                <a:solidFill>
                  <a:srgbClr val="3333FF"/>
                </a:solidFill>
              </a:rPr>
              <a:t>LCA</a:t>
            </a:r>
            <a:r>
              <a:rPr lang="en-US" altLang="en-US" sz="2400" b="0"/>
              <a:t> minimum may be lowered to </a:t>
            </a:r>
            <a:r>
              <a:rPr lang="en-US" altLang="en-US" sz="2400">
                <a:solidFill>
                  <a:srgbClr val="FF00FF"/>
                </a:solidFill>
              </a:rPr>
              <a:t>40%</a:t>
            </a:r>
          </a:p>
          <a:p>
            <a:pPr eaLnBrk="1" hangingPunct="1"/>
            <a:endParaRPr lang="en-US" altLang="en-US" sz="800"/>
          </a:p>
          <a:p>
            <a:pPr eaLnBrk="1" hangingPunct="1"/>
            <a:r>
              <a:rPr lang="en-US" altLang="en-US" sz="2400"/>
              <a:t>Cellulosic Biofuels </a:t>
            </a:r>
            <a:r>
              <a:rPr lang="en-US" altLang="en-US" sz="2400" b="0"/>
              <a:t>-- LCA emissions at least </a:t>
            </a:r>
            <a:r>
              <a:rPr lang="en-US" altLang="en-US" sz="2400">
                <a:solidFill>
                  <a:srgbClr val="3333FF"/>
                </a:solidFill>
              </a:rPr>
              <a:t>60%</a:t>
            </a:r>
            <a:r>
              <a:rPr lang="en-US" altLang="en-US" sz="2400" b="0"/>
              <a:t> less  - no lower than 50%</a:t>
            </a:r>
          </a:p>
          <a:p>
            <a:pPr eaLnBrk="1" hangingPunct="1"/>
            <a:endParaRPr lang="en-US" altLang="en-US" sz="800"/>
          </a:p>
          <a:p>
            <a:pPr eaLnBrk="1" hangingPunct="1"/>
            <a:r>
              <a:rPr lang="en-US" altLang="en-US" sz="2400"/>
              <a:t>Biomass-Based Diesel -- </a:t>
            </a:r>
            <a:r>
              <a:rPr lang="en-US" altLang="en-US" sz="2400" b="0"/>
              <a:t>at least </a:t>
            </a:r>
            <a:r>
              <a:rPr lang="en-US" altLang="en-US" sz="2400">
                <a:solidFill>
                  <a:srgbClr val="3333FF"/>
                </a:solidFill>
              </a:rPr>
              <a:t>50%</a:t>
            </a:r>
            <a:r>
              <a:rPr lang="en-US" altLang="en-US" sz="2400" b="0"/>
              <a:t> less LCA than diesel may be reduced to </a:t>
            </a:r>
            <a:r>
              <a:rPr lang="en-US" altLang="en-US" sz="2400">
                <a:solidFill>
                  <a:srgbClr val="FF00FF"/>
                </a:solidFill>
              </a:rPr>
              <a:t>40%.</a:t>
            </a:r>
          </a:p>
          <a:p>
            <a:pPr eaLnBrk="1" hangingPunct="1"/>
            <a:endParaRPr lang="en-US" altLang="en-US" sz="800"/>
          </a:p>
          <a:p>
            <a:pPr eaLnBrk="1" hangingPunct="1"/>
            <a:r>
              <a:rPr lang="en-US" altLang="en-US" sz="2400"/>
              <a:t>Undifferentiated Advanced Biofuels - O</a:t>
            </a:r>
            <a:r>
              <a:rPr lang="en-US" altLang="en-US" sz="2400" b="0"/>
              <a:t>ther than corn ethanol derived from corn starch, has LCA at least </a:t>
            </a:r>
            <a:r>
              <a:rPr lang="en-US" altLang="en-US" sz="2400">
                <a:solidFill>
                  <a:srgbClr val="3333FF"/>
                </a:solidFill>
              </a:rPr>
              <a:t>50%</a:t>
            </a:r>
            <a:r>
              <a:rPr lang="en-US" altLang="en-US" sz="2400" b="0"/>
              <a:t> less than fuel replaced. Reducble to </a:t>
            </a:r>
            <a:r>
              <a:rPr lang="en-US" altLang="en-US" sz="2400">
                <a:solidFill>
                  <a:srgbClr val="FF00FF"/>
                </a:solidFill>
              </a:rPr>
              <a:t>40%</a:t>
            </a:r>
          </a:p>
          <a:p>
            <a:pPr eaLnBrk="1" hangingPunct="1"/>
            <a:endParaRPr lang="en-US" altLang="en-US" sz="800"/>
          </a:p>
          <a:p>
            <a:pPr eaLnBrk="1" hangingPunct="1"/>
            <a:r>
              <a:rPr lang="en-US" altLang="en-US" sz="2400" b="0"/>
              <a:t>Bioelectricity has largely been left out of the story with some small research and development undertaken.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249363" y="104775"/>
            <a:ext cx="6592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kumimoji="1" lang="en-US" sz="3600" b="0">
                <a:solidFill>
                  <a:srgbClr val="FF0000"/>
                </a:solidFill>
                <a:latin typeface="Arial" charset="0"/>
                <a:ea typeface="PMingLiU" pitchFamily="18" charset="-120"/>
                <a:cs typeface="Arial" charset="0"/>
              </a:rPr>
              <a:t>FASOMGHG</a:t>
            </a:r>
            <a:r>
              <a:rPr lang="en-US" sz="2800">
                <a:solidFill>
                  <a:srgbClr val="FF0000"/>
                </a:solidFill>
                <a:effectLst>
                  <a:outerShdw blurRad="38100" dist="38100" dir="2700000" algn="tl">
                    <a:srgbClr val="C0C0C0"/>
                  </a:outerShdw>
                </a:effectLst>
                <a:latin typeface="Arial" charset="0"/>
                <a:cs typeface="Arial" charset="0"/>
              </a:rPr>
              <a:t> </a:t>
            </a:r>
            <a:r>
              <a:rPr kumimoji="1" lang="en-US" sz="3600" b="0">
                <a:solidFill>
                  <a:srgbClr val="FF0000"/>
                </a:solidFill>
                <a:latin typeface="Arial" charset="0"/>
                <a:ea typeface="PMingLiU" pitchFamily="18" charset="-120"/>
                <a:cs typeface="Arial" charset="0"/>
              </a:rPr>
              <a:t>Mitigation</a:t>
            </a:r>
            <a:r>
              <a:rPr lang="en-US" sz="3200" b="0">
                <a:solidFill>
                  <a:srgbClr val="0000FF"/>
                </a:solidFill>
                <a:latin typeface="Arial" charset="0"/>
                <a:ea typeface="PMingLiU" pitchFamily="18" charset="-120"/>
                <a:cs typeface="Arial" charset="0"/>
              </a:rPr>
              <a:t> </a:t>
            </a:r>
            <a:r>
              <a:rPr kumimoji="1" lang="en-US" sz="3600" b="0">
                <a:solidFill>
                  <a:srgbClr val="FF0000"/>
                </a:solidFill>
                <a:latin typeface="Arial" charset="0"/>
                <a:ea typeface="PMingLiU" pitchFamily="18" charset="-120"/>
                <a:cs typeface="Arial" charset="0"/>
              </a:rPr>
              <a:t>Options</a:t>
            </a:r>
          </a:p>
        </p:txBody>
      </p:sp>
      <p:sp>
        <p:nvSpPr>
          <p:cNvPr id="25603" name="Rectangle 4"/>
          <p:cNvSpPr>
            <a:spLocks noChangeArrowheads="1"/>
          </p:cNvSpPr>
          <p:nvPr/>
        </p:nvSpPr>
        <p:spPr bwMode="auto">
          <a:xfrm>
            <a:off x="658813" y="881063"/>
            <a:ext cx="8256587" cy="5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10000"/>
              </a:spcBef>
            </a:pPr>
            <a:r>
              <a:rPr lang="en-US" altLang="en-US" sz="1400"/>
              <a:t>Strategy		           	Basic Nature            CO2            CH4           N2O</a:t>
            </a:r>
          </a:p>
          <a:p>
            <a:pPr eaLnBrk="1" hangingPunct="1">
              <a:spcBef>
                <a:spcPct val="10000"/>
              </a:spcBef>
            </a:pPr>
            <a:endParaRPr lang="en-US" altLang="en-US" sz="1400"/>
          </a:p>
          <a:p>
            <a:pPr eaLnBrk="1" hangingPunct="1">
              <a:spcBef>
                <a:spcPct val="10000"/>
              </a:spcBef>
            </a:pPr>
            <a:r>
              <a:rPr lang="en-US" altLang="en-US" sz="1400">
                <a:solidFill>
                  <a:srgbClr val="FF3300"/>
                </a:solidFill>
              </a:rPr>
              <a:t>Crop Mix Alteration 		Emis, Seq		X		X</a:t>
            </a:r>
          </a:p>
          <a:p>
            <a:pPr eaLnBrk="1" hangingPunct="1">
              <a:spcBef>
                <a:spcPct val="10000"/>
              </a:spcBef>
            </a:pPr>
            <a:r>
              <a:rPr lang="en-US" altLang="en-US" sz="1400">
                <a:solidFill>
                  <a:srgbClr val="FF3300"/>
                </a:solidFill>
              </a:rPr>
              <a:t>Crop Fertilization Alteration	Emis, Seq		X		X</a:t>
            </a:r>
          </a:p>
          <a:p>
            <a:pPr eaLnBrk="1" hangingPunct="1">
              <a:spcBef>
                <a:spcPct val="10000"/>
              </a:spcBef>
            </a:pPr>
            <a:r>
              <a:rPr lang="en-US" altLang="en-US" sz="1400">
                <a:solidFill>
                  <a:srgbClr val="FF3300"/>
                </a:solidFill>
              </a:rPr>
              <a:t>Crop Input Alteration		Emission		X		X</a:t>
            </a:r>
          </a:p>
          <a:p>
            <a:pPr eaLnBrk="1" hangingPunct="1">
              <a:spcBef>
                <a:spcPct val="10000"/>
              </a:spcBef>
            </a:pPr>
            <a:r>
              <a:rPr lang="en-US" altLang="en-US" sz="1400">
                <a:solidFill>
                  <a:srgbClr val="FF3300"/>
                </a:solidFill>
              </a:rPr>
              <a:t>Crop Tillage Alteration	Emission		X		X</a:t>
            </a:r>
          </a:p>
          <a:p>
            <a:pPr eaLnBrk="1" hangingPunct="1">
              <a:spcBef>
                <a:spcPct val="10000"/>
              </a:spcBef>
            </a:pPr>
            <a:r>
              <a:rPr lang="en-US" altLang="en-US" sz="1400">
                <a:solidFill>
                  <a:srgbClr val="FF3300"/>
                </a:solidFill>
              </a:rPr>
              <a:t>Grassland Conversion 	Sequestration	X	</a:t>
            </a:r>
          </a:p>
          <a:p>
            <a:pPr eaLnBrk="1" hangingPunct="1">
              <a:spcBef>
                <a:spcPct val="10000"/>
              </a:spcBef>
            </a:pPr>
            <a:r>
              <a:rPr lang="en-US" altLang="en-US" sz="1400">
                <a:solidFill>
                  <a:srgbClr val="FF3300"/>
                </a:solidFill>
              </a:rPr>
              <a:t>Irrigated /Dry land Mix	Emission		X		X</a:t>
            </a:r>
          </a:p>
          <a:p>
            <a:pPr eaLnBrk="1" hangingPunct="1">
              <a:spcBef>
                <a:spcPct val="10000"/>
              </a:spcBef>
            </a:pPr>
            <a:endParaRPr lang="en-US" altLang="en-US" sz="1400">
              <a:solidFill>
                <a:srgbClr val="9966FF"/>
              </a:solidFill>
            </a:endParaRPr>
          </a:p>
          <a:p>
            <a:pPr eaLnBrk="1" hangingPunct="1">
              <a:spcBef>
                <a:spcPct val="10000"/>
              </a:spcBef>
            </a:pPr>
            <a:r>
              <a:rPr lang="en-US" altLang="en-US" sz="1400">
                <a:solidFill>
                  <a:srgbClr val="9966FF"/>
                </a:solidFill>
              </a:rPr>
              <a:t>Ferment Ethanol Production	Offset		X	X	X</a:t>
            </a:r>
          </a:p>
          <a:p>
            <a:pPr eaLnBrk="1" hangingPunct="1">
              <a:spcBef>
                <a:spcPct val="10000"/>
              </a:spcBef>
            </a:pPr>
            <a:r>
              <a:rPr lang="en-US" altLang="en-US" sz="1400">
                <a:solidFill>
                  <a:srgbClr val="9966FF"/>
                </a:solidFill>
              </a:rPr>
              <a:t>Cellulosic Ethanol Production	Offset		X	X	X</a:t>
            </a:r>
          </a:p>
          <a:p>
            <a:pPr eaLnBrk="1" hangingPunct="1">
              <a:spcBef>
                <a:spcPct val="10000"/>
              </a:spcBef>
            </a:pPr>
            <a:r>
              <a:rPr lang="en-US" altLang="en-US" sz="1400">
                <a:solidFill>
                  <a:srgbClr val="9966FF"/>
                </a:solidFill>
              </a:rPr>
              <a:t>Biodiesel Production		Offset		X	X	X</a:t>
            </a:r>
          </a:p>
          <a:p>
            <a:pPr eaLnBrk="1" hangingPunct="1">
              <a:spcBef>
                <a:spcPct val="10000"/>
              </a:spcBef>
            </a:pPr>
            <a:r>
              <a:rPr lang="en-US" altLang="en-US" sz="1400">
                <a:solidFill>
                  <a:srgbClr val="9966FF"/>
                </a:solidFill>
              </a:rPr>
              <a:t>Bioelectric Production	Offset		X	X	X</a:t>
            </a:r>
          </a:p>
          <a:p>
            <a:pPr eaLnBrk="1" hangingPunct="1">
              <a:spcBef>
                <a:spcPct val="10000"/>
              </a:spcBef>
            </a:pPr>
            <a:endParaRPr lang="en-US" altLang="en-US" sz="1400">
              <a:solidFill>
                <a:srgbClr val="0000FF"/>
              </a:solidFill>
            </a:endParaRPr>
          </a:p>
          <a:p>
            <a:pPr eaLnBrk="1" hangingPunct="1">
              <a:spcBef>
                <a:spcPct val="10000"/>
              </a:spcBef>
            </a:pPr>
            <a:r>
              <a:rPr lang="en-US" altLang="en-US" sz="1400">
                <a:solidFill>
                  <a:srgbClr val="0000FF"/>
                </a:solidFill>
              </a:rPr>
              <a:t>Stocker/Feedlot mix 		Emission		X	</a:t>
            </a:r>
          </a:p>
          <a:p>
            <a:pPr eaLnBrk="1" hangingPunct="1">
              <a:spcBef>
                <a:spcPct val="10000"/>
              </a:spcBef>
            </a:pPr>
            <a:r>
              <a:rPr lang="en-US" altLang="en-US" sz="1400">
                <a:solidFill>
                  <a:srgbClr val="0000FF"/>
                </a:solidFill>
              </a:rPr>
              <a:t>Enteric fermentation 		Emission		X	</a:t>
            </a:r>
          </a:p>
          <a:p>
            <a:pPr eaLnBrk="1" hangingPunct="1">
              <a:spcBef>
                <a:spcPct val="10000"/>
              </a:spcBef>
            </a:pPr>
            <a:r>
              <a:rPr lang="en-US" altLang="en-US" sz="1400">
                <a:solidFill>
                  <a:srgbClr val="0000FF"/>
                </a:solidFill>
              </a:rPr>
              <a:t>Livestock Herd Size 		Emission		X	X</a:t>
            </a:r>
          </a:p>
          <a:p>
            <a:pPr eaLnBrk="1" hangingPunct="1">
              <a:spcBef>
                <a:spcPct val="10000"/>
              </a:spcBef>
            </a:pPr>
            <a:r>
              <a:rPr lang="en-US" altLang="en-US" sz="1400">
                <a:solidFill>
                  <a:srgbClr val="0000FF"/>
                </a:solidFill>
              </a:rPr>
              <a:t>Livestock System Change	Emission		X	X</a:t>
            </a:r>
          </a:p>
          <a:p>
            <a:pPr eaLnBrk="1" hangingPunct="1">
              <a:spcBef>
                <a:spcPct val="10000"/>
              </a:spcBef>
            </a:pPr>
            <a:r>
              <a:rPr lang="en-US" altLang="en-US" sz="1400">
                <a:solidFill>
                  <a:srgbClr val="0000FF"/>
                </a:solidFill>
              </a:rPr>
              <a:t>Manure Management		Emission		X	X</a:t>
            </a:r>
          </a:p>
          <a:p>
            <a:pPr eaLnBrk="1" hangingPunct="1">
              <a:spcBef>
                <a:spcPct val="10000"/>
              </a:spcBef>
            </a:pPr>
            <a:r>
              <a:rPr lang="en-US" altLang="en-US" sz="1400">
                <a:solidFill>
                  <a:srgbClr val="0000FF"/>
                </a:solidFill>
              </a:rPr>
              <a:t>Rice Acreage 		Emission		X	X	X</a:t>
            </a:r>
          </a:p>
          <a:p>
            <a:pPr eaLnBrk="1" hangingPunct="1">
              <a:spcBef>
                <a:spcPct val="10000"/>
              </a:spcBef>
            </a:pPr>
            <a:endParaRPr lang="en-US" altLang="en-US" sz="1400">
              <a:solidFill>
                <a:srgbClr val="0000FF"/>
              </a:solidFill>
            </a:endParaRPr>
          </a:p>
          <a:p>
            <a:pPr eaLnBrk="1" hangingPunct="1">
              <a:buClr>
                <a:schemeClr val="tx2"/>
              </a:buClr>
              <a:buSzPct val="75000"/>
              <a:buFont typeface="Wingdings" panose="05000000000000000000" pitchFamily="2" charset="2"/>
              <a:buNone/>
            </a:pPr>
            <a:r>
              <a:rPr lang="en-US" altLang="en-US" sz="1400">
                <a:solidFill>
                  <a:srgbClr val="669900"/>
                </a:solidFill>
              </a:rPr>
              <a:t>Afforestation 		Sequestration	X	</a:t>
            </a:r>
          </a:p>
          <a:p>
            <a:pPr eaLnBrk="1" hangingPunct="1">
              <a:buClr>
                <a:schemeClr val="tx2"/>
              </a:buClr>
              <a:buSzPct val="75000"/>
              <a:buFont typeface="Wingdings" panose="05000000000000000000" pitchFamily="2" charset="2"/>
              <a:buNone/>
            </a:pPr>
            <a:r>
              <a:rPr lang="en-US" altLang="en-US" sz="1400">
                <a:solidFill>
                  <a:srgbClr val="669900"/>
                </a:solidFill>
              </a:rPr>
              <a:t>Existing timberland Manage	Sequestration	X</a:t>
            </a:r>
          </a:p>
          <a:p>
            <a:pPr eaLnBrk="1" hangingPunct="1">
              <a:buClr>
                <a:schemeClr val="tx2"/>
              </a:buClr>
              <a:buSzPct val="75000"/>
              <a:buFont typeface="Wingdings" panose="05000000000000000000" pitchFamily="2" charset="2"/>
              <a:buNone/>
            </a:pPr>
            <a:r>
              <a:rPr lang="en-US" altLang="en-US" sz="1400">
                <a:solidFill>
                  <a:srgbClr val="669900"/>
                </a:solidFill>
              </a:rPr>
              <a:t>Deforestation		Emission		X</a:t>
            </a:r>
          </a:p>
          <a:p>
            <a:pPr eaLnBrk="1" hangingPunct="1">
              <a:buClr>
                <a:schemeClr val="tx2"/>
              </a:buClr>
              <a:buSzPct val="75000"/>
              <a:buFont typeface="Wingdings" panose="05000000000000000000" pitchFamily="2" charset="2"/>
              <a:buNone/>
            </a:pPr>
            <a:r>
              <a:rPr lang="en-US" altLang="en-US" sz="1400">
                <a:solidFill>
                  <a:srgbClr val="669900"/>
                </a:solidFill>
              </a:rPr>
              <a:t>Forest Product Choice	Sequestration	X</a:t>
            </a:r>
            <a:r>
              <a:rPr lang="en-US" altLang="en-US" sz="1400" b="0"/>
              <a:t> 	</a:t>
            </a:r>
          </a:p>
          <a:p>
            <a:pPr eaLnBrk="1" hangingPunct="1"/>
            <a:endParaRPr lang="en-US" altLang="en-US" sz="1400">
              <a:solidFill>
                <a:srgbClr val="00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655888" y="149225"/>
            <a:ext cx="4498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kumimoji="1" lang="en-US" sz="3600" b="0">
                <a:solidFill>
                  <a:srgbClr val="FF0000"/>
                </a:solidFill>
                <a:latin typeface="Arial" charset="0"/>
                <a:cs typeface="Arial" charset="0"/>
              </a:rPr>
              <a:t>Portfolio</a:t>
            </a:r>
            <a:r>
              <a:rPr lang="en-US" sz="2800">
                <a:solidFill>
                  <a:srgbClr val="FF0000"/>
                </a:solidFill>
                <a:effectLst>
                  <a:outerShdw blurRad="38100" dist="38100" dir="2700000" algn="tl">
                    <a:srgbClr val="C0C0C0"/>
                  </a:outerShdw>
                </a:effectLst>
                <a:latin typeface="Arial" charset="0"/>
                <a:cs typeface="Arial" charset="0"/>
              </a:rPr>
              <a:t> </a:t>
            </a:r>
            <a:r>
              <a:rPr kumimoji="1" lang="en-US" sz="3600" b="0">
                <a:solidFill>
                  <a:srgbClr val="FF0000"/>
                </a:solidFill>
                <a:latin typeface="Arial" charset="0"/>
                <a:cs typeface="Arial" charset="0"/>
              </a:rPr>
              <a:t>Composition</a:t>
            </a:r>
          </a:p>
        </p:txBody>
      </p:sp>
      <p:sp>
        <p:nvSpPr>
          <p:cNvPr id="84995" name="Text Box 3"/>
          <p:cNvSpPr txBox="1">
            <a:spLocks noChangeArrowheads="1"/>
          </p:cNvSpPr>
          <p:nvPr/>
        </p:nvSpPr>
        <p:spPr bwMode="auto">
          <a:xfrm>
            <a:off x="660400" y="4845050"/>
            <a:ext cx="81534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a:solidFill>
                  <a:srgbClr val="FF0000"/>
                </a:solidFill>
                <a:effectLst>
                  <a:outerShdw blurRad="38100" dist="38100" dir="2700000" algn="tl">
                    <a:srgbClr val="C0C0C0"/>
                  </a:outerShdw>
                </a:effectLst>
                <a:latin typeface="Arial" charset="0"/>
                <a:cs typeface="Arial" charset="0"/>
              </a:rPr>
              <a:t>Energy prices increases with CO2 price</a:t>
            </a:r>
            <a:r>
              <a:rPr lang="en-US" sz="1600">
                <a:solidFill>
                  <a:srgbClr val="FF0000"/>
                </a:solidFill>
                <a:latin typeface="Arial" charset="0"/>
                <a:cs typeface="Arial" charset="0"/>
              </a:rPr>
              <a:t> </a:t>
            </a:r>
          </a:p>
          <a:p>
            <a:pPr>
              <a:defRPr/>
            </a:pPr>
            <a:r>
              <a:rPr lang="en-US" sz="1600">
                <a:solidFill>
                  <a:srgbClr val="FF0000"/>
                </a:solidFill>
                <a:latin typeface="Times New Roman" pitchFamily="18" charset="0"/>
                <a:cs typeface="Arial" charset="0"/>
              </a:rPr>
              <a:t>Ag soil goes up fast then plateaus and even comes down</a:t>
            </a:r>
          </a:p>
          <a:p>
            <a:pPr>
              <a:defRPr/>
            </a:pPr>
            <a:r>
              <a:rPr lang="en-US" sz="1600">
                <a:solidFill>
                  <a:srgbClr val="FF0000"/>
                </a:solidFill>
                <a:latin typeface="Times New Roman" pitchFamily="18" charset="0"/>
                <a:cs typeface="Arial" charset="0"/>
              </a:rPr>
              <a:t>Why – Congruence and partial low cost</a:t>
            </a:r>
          </a:p>
          <a:p>
            <a:pPr>
              <a:defRPr/>
            </a:pPr>
            <a:r>
              <a:rPr lang="en-US" sz="1600">
                <a:solidFill>
                  <a:srgbClr val="FF0000"/>
                </a:solidFill>
                <a:latin typeface="Times New Roman" pitchFamily="18" charset="0"/>
                <a:cs typeface="Arial" charset="0"/>
              </a:rPr>
              <a:t>	Lower per acre rates than higher cost alternatives </a:t>
            </a:r>
          </a:p>
          <a:p>
            <a:pPr>
              <a:defRPr/>
            </a:pPr>
            <a:r>
              <a:rPr lang="en-US" sz="1600">
                <a:solidFill>
                  <a:srgbClr val="FF0000"/>
                </a:solidFill>
                <a:latin typeface="Times New Roman" pitchFamily="18" charset="0"/>
                <a:cs typeface="Arial" charset="0"/>
              </a:rPr>
              <a:t>Biofuel takes higher price but takes off</a:t>
            </a:r>
          </a:p>
          <a:p>
            <a:pPr>
              <a:defRPr/>
            </a:pPr>
            <a:r>
              <a:rPr lang="en-US" sz="1600">
                <a:solidFill>
                  <a:srgbClr val="FF0000"/>
                </a:solidFill>
                <a:latin typeface="Times New Roman" pitchFamily="18" charset="0"/>
                <a:cs typeface="Arial" charset="0"/>
              </a:rPr>
              <a:t>Electricity gives big numbers due to plant expansion</a:t>
            </a:r>
          </a:p>
          <a:p>
            <a:pPr>
              <a:defRPr/>
            </a:pPr>
            <a:r>
              <a:rPr lang="en-US" sz="1600">
                <a:solidFill>
                  <a:srgbClr val="FF0000"/>
                </a:solidFill>
                <a:latin typeface="Times New Roman" pitchFamily="18" charset="0"/>
                <a:cs typeface="Arial" charset="0"/>
              </a:rPr>
              <a:t>Other small and slowly increasing</a:t>
            </a: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685800"/>
            <a:ext cx="64833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639888"/>
            <a:ext cx="716280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Line 7"/>
          <p:cNvSpPr>
            <a:spLocks noChangeShapeType="1"/>
          </p:cNvSpPr>
          <p:nvPr/>
        </p:nvSpPr>
        <p:spPr bwMode="auto">
          <a:xfrm flipH="1" flipV="1">
            <a:off x="5081588" y="2478088"/>
            <a:ext cx="2133600" cy="0"/>
          </a:xfrm>
          <a:prstGeom prst="line">
            <a:avLst/>
          </a:prstGeom>
          <a:noFill/>
          <a:ln w="5080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2" name="Text Box 8"/>
          <p:cNvSpPr txBox="1">
            <a:spLocks noChangeArrowheads="1"/>
          </p:cNvSpPr>
          <p:nvPr/>
        </p:nvSpPr>
        <p:spPr bwMode="auto">
          <a:xfrm>
            <a:off x="7138988" y="2249488"/>
            <a:ext cx="153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9999"/>
                </a:solidFill>
              </a:rPr>
              <a:t>Biodiesel</a:t>
            </a:r>
          </a:p>
        </p:txBody>
      </p:sp>
      <p:sp>
        <p:nvSpPr>
          <p:cNvPr id="27653" name="Line 9"/>
          <p:cNvSpPr>
            <a:spLocks noChangeShapeType="1"/>
          </p:cNvSpPr>
          <p:nvPr/>
        </p:nvSpPr>
        <p:spPr bwMode="auto">
          <a:xfrm flipH="1" flipV="1">
            <a:off x="4548188" y="3468688"/>
            <a:ext cx="2133600" cy="0"/>
          </a:xfrm>
          <a:prstGeom prst="line">
            <a:avLst/>
          </a:prstGeom>
          <a:noFill/>
          <a:ln w="508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4" name="Text Box 10"/>
          <p:cNvSpPr txBox="1">
            <a:spLocks noChangeArrowheads="1"/>
          </p:cNvSpPr>
          <p:nvPr/>
        </p:nvSpPr>
        <p:spPr bwMode="auto">
          <a:xfrm>
            <a:off x="6605588" y="3240088"/>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chemeClr val="accent2"/>
                </a:solidFill>
              </a:rPr>
              <a:t>Cell Ethanol</a:t>
            </a:r>
          </a:p>
        </p:txBody>
      </p:sp>
      <p:sp>
        <p:nvSpPr>
          <p:cNvPr id="27655" name="Line 11"/>
          <p:cNvSpPr>
            <a:spLocks noChangeShapeType="1"/>
          </p:cNvSpPr>
          <p:nvPr/>
        </p:nvSpPr>
        <p:spPr bwMode="auto">
          <a:xfrm flipH="1" flipV="1">
            <a:off x="4167188" y="4383088"/>
            <a:ext cx="2133600" cy="0"/>
          </a:xfrm>
          <a:prstGeom prst="line">
            <a:avLst/>
          </a:prstGeom>
          <a:noFill/>
          <a:ln w="508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6" name="Text Box 12"/>
          <p:cNvSpPr txBox="1">
            <a:spLocks noChangeArrowheads="1"/>
          </p:cNvSpPr>
          <p:nvPr/>
        </p:nvSpPr>
        <p:spPr bwMode="auto">
          <a:xfrm>
            <a:off x="6224588" y="4154488"/>
            <a:ext cx="2847975" cy="466725"/>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FF00FF"/>
                </a:solidFill>
              </a:rPr>
              <a:t>Grain/Sug Ethanol</a:t>
            </a:r>
          </a:p>
        </p:txBody>
      </p:sp>
      <p:sp>
        <p:nvSpPr>
          <p:cNvPr id="121869" name="Rectangle 13"/>
          <p:cNvSpPr>
            <a:spLocks noChangeArrowheads="1"/>
          </p:cNvSpPr>
          <p:nvPr/>
        </p:nvSpPr>
        <p:spPr bwMode="auto">
          <a:xfrm>
            <a:off x="2362200" y="381000"/>
            <a:ext cx="52371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kumimoji="1" lang="en-US" sz="3200" b="0">
                <a:solidFill>
                  <a:srgbClr val="FF0000"/>
                </a:solidFill>
                <a:latin typeface="Arial" charset="0"/>
                <a:cs typeface="Arial" charset="0"/>
              </a:rPr>
              <a:t>Liquid Portfolio</a:t>
            </a:r>
            <a:r>
              <a:rPr lang="en-US" sz="3200">
                <a:solidFill>
                  <a:srgbClr val="FF0000"/>
                </a:solidFill>
                <a:effectLst>
                  <a:outerShdw blurRad="38100" dist="38100" dir="2700000" algn="tl">
                    <a:srgbClr val="C0C0C0"/>
                  </a:outerShdw>
                </a:effectLst>
                <a:latin typeface="Arial" charset="0"/>
                <a:cs typeface="Arial" charset="0"/>
              </a:rPr>
              <a:t> </a:t>
            </a:r>
            <a:r>
              <a:rPr kumimoji="1" lang="en-US" sz="3200" b="0">
                <a:solidFill>
                  <a:srgbClr val="FF0000"/>
                </a:solidFill>
                <a:latin typeface="Arial" charset="0"/>
                <a:cs typeface="Arial" charset="0"/>
              </a:rPr>
              <a:t>Composition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638425" y="2711450"/>
            <a:ext cx="3930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3600">
                <a:latin typeface="Times New Roman" panose="02020603050405020304" pitchFamily="18" charset="0"/>
              </a:rPr>
              <a:t>Some holes in LCA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676275" y="53975"/>
            <a:ext cx="77612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50000"/>
              </a:spcBef>
              <a:defRPr/>
            </a:pPr>
            <a:r>
              <a:rPr lang="en-US" sz="2600">
                <a:solidFill>
                  <a:srgbClr val="990033"/>
                </a:solidFill>
                <a:effectLst>
                  <a:outerShdw blurRad="38100" dist="38100" dir="2700000" algn="tl">
                    <a:srgbClr val="C0C0C0"/>
                  </a:outerShdw>
                </a:effectLst>
                <a:latin typeface="Times New Roman" pitchFamily="18" charset="0"/>
                <a:cs typeface="Arial" charset="0"/>
              </a:rPr>
              <a:t>Lifecycle Analysis</a:t>
            </a:r>
            <a:r>
              <a:rPr lang="en-US">
                <a:solidFill>
                  <a:srgbClr val="FF0000"/>
                </a:solidFill>
                <a:latin typeface="Times New Roman" pitchFamily="18" charset="0"/>
                <a:cs typeface="Arial" charset="0"/>
              </a:rPr>
              <a:t> </a:t>
            </a:r>
          </a:p>
        </p:txBody>
      </p:sp>
      <p:sp>
        <p:nvSpPr>
          <p:cNvPr id="29699" name="Rectangle 6"/>
          <p:cNvSpPr>
            <a:spLocks noChangeArrowheads="1"/>
          </p:cNvSpPr>
          <p:nvPr/>
        </p:nvSpPr>
        <p:spPr bwMode="auto">
          <a:xfrm>
            <a:off x="1390650" y="-3709988"/>
            <a:ext cx="6364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kumimoji="1" lang="en-US" altLang="en-US" sz="1200">
                <a:solidFill>
                  <a:srgbClr val="000000"/>
                </a:solidFill>
                <a:latin typeface="Times New Roman" panose="02020603050405020304" pitchFamily="18" charset="0"/>
                <a:cs typeface="Times New Roman" panose="02020603050405020304" pitchFamily="18" charset="0"/>
              </a:rPr>
              <a:t>Table 4. </a:t>
            </a:r>
            <a:r>
              <a:rPr kumimoji="1" lang="en-US" altLang="en-US" sz="1200" b="0">
                <a:solidFill>
                  <a:srgbClr val="000000"/>
                </a:solidFill>
                <a:latin typeface="Times New Roman" panose="02020603050405020304" pitchFamily="18" charset="0"/>
                <a:cs typeface="Times New Roman" panose="02020603050405020304" pitchFamily="18" charset="0"/>
              </a:rPr>
              <a:t> Percentage Reduction in Fossil Fuel Emissions by Alternative Biomass Energy Production.</a:t>
            </a:r>
            <a:endParaRPr kumimoji="1" lang="en-US" altLang="en-US" sz="2400" b="0">
              <a:latin typeface="Times New Roman" panose="02020603050405020304" pitchFamily="18" charset="0"/>
            </a:endParaRPr>
          </a:p>
        </p:txBody>
      </p:sp>
      <p:sp>
        <p:nvSpPr>
          <p:cNvPr id="29700" name="Rectangle 7"/>
          <p:cNvSpPr>
            <a:spLocks noChangeArrowheads="1"/>
          </p:cNvSpPr>
          <p:nvPr/>
        </p:nvSpPr>
        <p:spPr bwMode="auto">
          <a:xfrm>
            <a:off x="2217738" y="1265238"/>
            <a:ext cx="465137"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1" name="Rectangle 9"/>
          <p:cNvSpPr>
            <a:spLocks noChangeArrowheads="1"/>
          </p:cNvSpPr>
          <p:nvPr/>
        </p:nvSpPr>
        <p:spPr bwMode="auto">
          <a:xfrm>
            <a:off x="423863" y="2278063"/>
            <a:ext cx="8142287"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t>LCA is being expanded as we speak due to international leakage</a:t>
            </a:r>
          </a:p>
          <a:p>
            <a:pPr eaLnBrk="1" hangingPunct="1"/>
            <a:endParaRPr lang="en-US" altLang="en-US" sz="2800" b="0"/>
          </a:p>
          <a:p>
            <a:pPr eaLnBrk="1" hangingPunct="1"/>
            <a:r>
              <a:rPr lang="en-US" altLang="en-US" sz="2800" b="0"/>
              <a:t>Last 2 years have shown effect of higher crop prices on international activity</a:t>
            </a:r>
          </a:p>
          <a:p>
            <a:pPr eaLnBrk="1" hangingPunct="1"/>
            <a:endParaRPr lang="en-US" altLang="en-US" sz="2800" b="0"/>
          </a:p>
          <a:p>
            <a:pPr eaLnBrk="1" hangingPunct="1"/>
            <a:r>
              <a:rPr lang="en-US" altLang="en-US" sz="2800" b="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266700" y="-760413"/>
            <a:ext cx="8610600" cy="2460626"/>
          </a:xfrm>
        </p:spPr>
        <p:txBody>
          <a:bodyPr/>
          <a:lstStyle/>
          <a:p>
            <a:pPr eaLnBrk="1" hangingPunct="1"/>
            <a:r>
              <a:rPr kumimoji="1" lang="en-US" altLang="en-US" sz="4000" smtClean="0">
                <a:solidFill>
                  <a:srgbClr val="FF0000"/>
                </a:solidFill>
              </a:rPr>
              <a:t>Food Prices, Incomes and Biofuels</a:t>
            </a:r>
          </a:p>
        </p:txBody>
      </p:sp>
      <p:sp>
        <p:nvSpPr>
          <p:cNvPr id="30723" name="Rectangle 4"/>
          <p:cNvSpPr>
            <a:spLocks noChangeArrowheads="1"/>
          </p:cNvSpPr>
          <p:nvPr/>
        </p:nvSpPr>
        <p:spPr bwMode="auto">
          <a:xfrm>
            <a:off x="423863" y="1095375"/>
            <a:ext cx="8539162" cy="61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33363" indent="-233363" eaLnBrk="0" hangingPunct="0">
              <a:tabLst>
                <a:tab pos="228600" algn="l"/>
              </a:tabLst>
              <a:defRPr b="1">
                <a:solidFill>
                  <a:schemeClr val="tx1"/>
                </a:solidFill>
                <a:latin typeface="Arial" panose="020B0604020202020204" pitchFamily="34" charset="0"/>
                <a:cs typeface="Arial" panose="020B0604020202020204" pitchFamily="34" charset="0"/>
              </a:defRPr>
            </a:lvl1pPr>
            <a:lvl2pPr eaLnBrk="0" hangingPunct="0">
              <a:tabLst>
                <a:tab pos="228600"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228600"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228600"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228600"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28600"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28600"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28600"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28600" algn="l"/>
              </a:tabLst>
              <a:defRPr b="1">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2400" b="0"/>
              <a:t>Today food prices have increased quite a lot</a:t>
            </a:r>
          </a:p>
          <a:p>
            <a:pPr lvl="1" eaLnBrk="1" hangingPunct="1">
              <a:buFontTx/>
              <a:buChar char="•"/>
            </a:pPr>
            <a:r>
              <a:rPr lang="en-US" altLang="en-US" sz="2400" b="0"/>
              <a:t>Corn is up by 2.5</a:t>
            </a:r>
          </a:p>
          <a:p>
            <a:pPr lvl="1" eaLnBrk="1" hangingPunct="1">
              <a:buFontTx/>
              <a:buChar char="•"/>
            </a:pPr>
            <a:r>
              <a:rPr lang="en-US" altLang="en-US" sz="2400" b="0"/>
              <a:t>Rice has almost tripled but is not a biofuel crop</a:t>
            </a:r>
          </a:p>
          <a:p>
            <a:pPr eaLnBrk="1" hangingPunct="1">
              <a:buFontTx/>
              <a:buChar char="•"/>
            </a:pPr>
            <a:endParaRPr lang="en-US" altLang="en-US" sz="800" b="0"/>
          </a:p>
          <a:p>
            <a:pPr eaLnBrk="1" hangingPunct="1">
              <a:buFontTx/>
              <a:buChar char="•"/>
            </a:pPr>
            <a:r>
              <a:rPr lang="en-US" altLang="en-US" sz="2400" b="0"/>
              <a:t>Why?</a:t>
            </a:r>
          </a:p>
          <a:p>
            <a:pPr lvl="1" eaLnBrk="1" hangingPunct="1">
              <a:buFontTx/>
              <a:buChar char="•"/>
            </a:pPr>
            <a:r>
              <a:rPr lang="en-US" altLang="en-US" sz="2400" b="0"/>
              <a:t>Land competition – Biofuels</a:t>
            </a:r>
          </a:p>
          <a:p>
            <a:pPr lvl="1" eaLnBrk="1" hangingPunct="1">
              <a:buFontTx/>
              <a:buChar char="•"/>
            </a:pPr>
            <a:r>
              <a:rPr lang="en-US" altLang="en-US" sz="2400" b="0"/>
              <a:t>Exchange rate</a:t>
            </a:r>
          </a:p>
          <a:p>
            <a:pPr lvl="1" eaLnBrk="1" hangingPunct="1">
              <a:buFontTx/>
              <a:buChar char="•"/>
            </a:pPr>
            <a:r>
              <a:rPr lang="en-US" altLang="en-US" sz="2400" b="0"/>
              <a:t>Self sufficiency kick</a:t>
            </a:r>
          </a:p>
          <a:p>
            <a:pPr lvl="1" eaLnBrk="1" hangingPunct="1">
              <a:buFontTx/>
              <a:buChar char="•"/>
            </a:pPr>
            <a:r>
              <a:rPr lang="en-US" altLang="en-US" sz="2400" b="0"/>
              <a:t>Strong export demand</a:t>
            </a:r>
          </a:p>
          <a:p>
            <a:pPr lvl="1" eaLnBrk="1" hangingPunct="1">
              <a:buFontTx/>
              <a:buChar char="•"/>
            </a:pPr>
            <a:r>
              <a:rPr lang="en-US" altLang="en-US" sz="2400" b="0"/>
              <a:t>Bad yields and weather – climate change influence?</a:t>
            </a:r>
          </a:p>
          <a:p>
            <a:pPr lvl="1" eaLnBrk="1" hangingPunct="1">
              <a:buFontTx/>
              <a:buChar char="•"/>
            </a:pPr>
            <a:r>
              <a:rPr lang="en-US" altLang="en-US" sz="2400" b="0"/>
              <a:t>Income and population growth</a:t>
            </a:r>
          </a:p>
          <a:p>
            <a:pPr lvl="1" eaLnBrk="1" hangingPunct="1">
              <a:buFontTx/>
              <a:buChar char="•"/>
            </a:pPr>
            <a:r>
              <a:rPr lang="en-US" altLang="en-US" sz="2400" b="0"/>
              <a:t>Slowing technical progress</a:t>
            </a:r>
          </a:p>
          <a:p>
            <a:pPr lvl="1" eaLnBrk="1" hangingPunct="1">
              <a:buFontTx/>
              <a:buChar char="•"/>
            </a:pPr>
            <a:endParaRPr lang="en-US" altLang="en-US" sz="800" b="0"/>
          </a:p>
          <a:p>
            <a:pPr eaLnBrk="1" hangingPunct="1"/>
            <a:r>
              <a:rPr lang="en-US" altLang="en-US" sz="2400" b="0"/>
              <a:t>Will induce technical progress and land use change </a:t>
            </a:r>
          </a:p>
          <a:p>
            <a:pPr eaLnBrk="1" hangingPunct="1"/>
            <a:r>
              <a:rPr lang="en-US" altLang="en-US" sz="2400" b="0"/>
              <a:t>We will produce our way partially out of this but it is likely demand here to stay</a:t>
            </a:r>
          </a:p>
          <a:p>
            <a:pPr eaLnBrk="1" hangingPunct="1"/>
            <a:endParaRPr lang="en-US" altLang="en-US" sz="2400" b="0"/>
          </a:p>
          <a:p>
            <a:pPr eaLnBrk="1" hangingPunct="1"/>
            <a:r>
              <a:rPr lang="en-US" altLang="en-US" sz="2400" b="0"/>
              <a:t>  </a:t>
            </a:r>
            <a:endParaRPr lang="en-US"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009650" y="258763"/>
            <a:ext cx="70866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5400" dir="10800000" algn="ctr" rotWithShape="0">
                    <a:schemeClr val="tx1"/>
                  </a:outerShdw>
                </a:effectLst>
              </a14:hiddenEffects>
            </a:ext>
          </a:extLst>
        </p:spPr>
        <p:txBody>
          <a:bodyPr lIns="146304" tIns="46038" rIns="92075" bIns="46038"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0">
                <a:solidFill>
                  <a:srgbClr val="FF0000"/>
                </a:solidFill>
              </a:rPr>
              <a:t>Collaborators</a:t>
            </a:r>
          </a:p>
        </p:txBody>
      </p:sp>
      <p:sp>
        <p:nvSpPr>
          <p:cNvPr id="4099" name="Rectangle 3"/>
          <p:cNvSpPr>
            <a:spLocks noChangeArrowheads="1"/>
          </p:cNvSpPr>
          <p:nvPr/>
        </p:nvSpPr>
        <p:spPr bwMode="auto">
          <a:xfrm>
            <a:off x="609600" y="1066800"/>
            <a:ext cx="8077200" cy="549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3" indent="-68263"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kumimoji="1" lang="en-US" altLang="en-US">
                <a:cs typeface="Times New Roman" panose="02020603050405020304" pitchFamily="18" charset="0"/>
              </a:rPr>
              <a:t>Darius Adams, Oregon State	Ralph Alig, USDA Forest Service</a:t>
            </a:r>
          </a:p>
          <a:p>
            <a:pPr eaLnBrk="1" hangingPunct="1">
              <a:lnSpc>
                <a:spcPct val="90000"/>
              </a:lnSpc>
              <a:spcBef>
                <a:spcPct val="20000"/>
              </a:spcBef>
            </a:pPr>
            <a:r>
              <a:rPr kumimoji="1" lang="en-US" altLang="en-US">
                <a:cs typeface="Times New Roman" panose="02020603050405020304" pitchFamily="18" charset="0"/>
              </a:rPr>
              <a:t>Gerald Cornforth, TAMU		Greg Latta, Oregon State</a:t>
            </a:r>
          </a:p>
          <a:p>
            <a:pPr eaLnBrk="1" hangingPunct="1">
              <a:lnSpc>
                <a:spcPct val="90000"/>
              </a:lnSpc>
              <a:spcBef>
                <a:spcPct val="20000"/>
              </a:spcBef>
            </a:pPr>
            <a:r>
              <a:rPr kumimoji="1" lang="en-US" altLang="en-US">
                <a:cs typeface="Times New Roman" panose="02020603050405020304" pitchFamily="18" charset="0"/>
              </a:rPr>
              <a:t>Brian Murray, Duke		Dhazn  Gillig, TAMU/AMEX</a:t>
            </a:r>
          </a:p>
          <a:p>
            <a:pPr eaLnBrk="1" hangingPunct="1">
              <a:lnSpc>
                <a:spcPct val="90000"/>
              </a:lnSpc>
              <a:spcBef>
                <a:spcPct val="20000"/>
              </a:spcBef>
            </a:pPr>
            <a:r>
              <a:rPr kumimoji="1" lang="en-US" altLang="en-US">
                <a:cs typeface="Times New Roman" panose="02020603050405020304" pitchFamily="18" charset="0"/>
              </a:rPr>
              <a:t>Chi-Chung Chen, TAMU, NTU</a:t>
            </a:r>
          </a:p>
          <a:p>
            <a:pPr eaLnBrk="1" hangingPunct="1">
              <a:lnSpc>
                <a:spcPct val="90000"/>
              </a:lnSpc>
              <a:spcBef>
                <a:spcPct val="20000"/>
              </a:spcBef>
            </a:pPr>
            <a:endParaRPr lang="en-US" altLang="en-US"/>
          </a:p>
          <a:p>
            <a:pPr eaLnBrk="1" hangingPunct="1">
              <a:lnSpc>
                <a:spcPct val="90000"/>
              </a:lnSpc>
              <a:spcBef>
                <a:spcPct val="20000"/>
              </a:spcBef>
            </a:pPr>
            <a:r>
              <a:rPr lang="en-US" altLang="en-US"/>
              <a:t>Mahmood El-Halwagi, TAMU	Uwe Schneider, University of Hamburg</a:t>
            </a:r>
          </a:p>
          <a:p>
            <a:pPr eaLnBrk="1" hangingPunct="1">
              <a:lnSpc>
                <a:spcPct val="90000"/>
              </a:lnSpc>
              <a:spcBef>
                <a:spcPct val="20000"/>
              </a:spcBef>
            </a:pPr>
            <a:r>
              <a:rPr lang="en-US" altLang="en-US"/>
              <a:t>Ben DeAngelo, EPA		Ken Andrasko, World Bank</a:t>
            </a:r>
          </a:p>
          <a:p>
            <a:pPr eaLnBrk="1" hangingPunct="1">
              <a:lnSpc>
                <a:spcPct val="90000"/>
              </a:lnSpc>
              <a:spcBef>
                <a:spcPct val="20000"/>
              </a:spcBef>
            </a:pPr>
            <a:r>
              <a:rPr lang="en-US" altLang="en-US"/>
              <a:t>Steve Rose, EPA		Francisco de la Chesnaye, EPA 	</a:t>
            </a:r>
          </a:p>
          <a:p>
            <a:pPr eaLnBrk="1" hangingPunct="1">
              <a:lnSpc>
                <a:spcPct val="90000"/>
              </a:lnSpc>
              <a:spcBef>
                <a:spcPct val="20000"/>
              </a:spcBef>
            </a:pPr>
            <a:r>
              <a:rPr lang="en-US" altLang="en-US"/>
              <a:t>Ron Sands, PNNL, Maryland	Heng-Chi Lee, Taiwan</a:t>
            </a:r>
          </a:p>
          <a:p>
            <a:pPr eaLnBrk="1" hangingPunct="1">
              <a:lnSpc>
                <a:spcPct val="90000"/>
              </a:lnSpc>
              <a:spcBef>
                <a:spcPct val="20000"/>
              </a:spcBef>
            </a:pPr>
            <a:r>
              <a:rPr lang="en-US" altLang="en-US"/>
              <a:t>Thien Muang, TAMU		Kenneth Szulczyk, TAMU </a:t>
            </a:r>
          </a:p>
          <a:p>
            <a:pPr eaLnBrk="1" hangingPunct="1">
              <a:lnSpc>
                <a:spcPct val="90000"/>
              </a:lnSpc>
              <a:spcBef>
                <a:spcPct val="20000"/>
              </a:spcBef>
            </a:pPr>
            <a:r>
              <a:rPr lang="en-US" altLang="en-US"/>
              <a:t>Michael Shelby, EPA		Sharyn Lie, EPA</a:t>
            </a:r>
          </a:p>
          <a:p>
            <a:pPr eaLnBrk="1" hangingPunct="1">
              <a:lnSpc>
                <a:spcPct val="90000"/>
              </a:lnSpc>
              <a:spcBef>
                <a:spcPct val="20000"/>
              </a:spcBef>
              <a:buFontTx/>
              <a:buChar char="•"/>
            </a:pPr>
            <a:endParaRPr lang="en-US" altLang="en-US"/>
          </a:p>
          <a:p>
            <a:pPr algn="ctr" eaLnBrk="1" hangingPunct="1">
              <a:lnSpc>
                <a:spcPct val="90000"/>
              </a:lnSpc>
              <a:spcBef>
                <a:spcPct val="20000"/>
              </a:spcBef>
            </a:pPr>
            <a:r>
              <a:rPr lang="en-US" altLang="en-US" sz="3600" b="0">
                <a:solidFill>
                  <a:srgbClr val="FF0000"/>
                </a:solidFill>
              </a:rPr>
              <a:t>Sources of Support</a:t>
            </a:r>
          </a:p>
          <a:p>
            <a:pPr eaLnBrk="1" hangingPunct="1">
              <a:lnSpc>
                <a:spcPct val="90000"/>
              </a:lnSpc>
              <a:spcBef>
                <a:spcPct val="20000"/>
              </a:spcBef>
            </a:pPr>
            <a:r>
              <a:rPr lang="en-US" altLang="en-US"/>
              <a:t>USDA DOE </a:t>
            </a:r>
          </a:p>
          <a:p>
            <a:pPr eaLnBrk="1" hangingPunct="1">
              <a:lnSpc>
                <a:spcPct val="90000"/>
              </a:lnSpc>
              <a:spcBef>
                <a:spcPct val="20000"/>
              </a:spcBef>
            </a:pPr>
            <a:r>
              <a:rPr lang="en-US" altLang="en-US"/>
              <a:t>USEPA</a:t>
            </a:r>
          </a:p>
          <a:p>
            <a:pPr eaLnBrk="1" hangingPunct="1">
              <a:lnSpc>
                <a:spcPct val="90000"/>
              </a:lnSpc>
              <a:spcBef>
                <a:spcPct val="20000"/>
              </a:spcBef>
            </a:pPr>
            <a:r>
              <a:rPr lang="en-US" altLang="en-US"/>
              <a:t>CSiTE</a:t>
            </a:r>
          </a:p>
          <a:p>
            <a:pPr eaLnBrk="1" hangingPunct="1">
              <a:lnSpc>
                <a:spcPct val="90000"/>
              </a:lnSpc>
              <a:spcBef>
                <a:spcPct val="20000"/>
              </a:spcBef>
              <a:buFontTx/>
              <a:buChar char="•"/>
            </a:pPr>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676275" y="53975"/>
            <a:ext cx="77612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50000"/>
              </a:spcBef>
              <a:defRPr/>
            </a:pPr>
            <a:r>
              <a:rPr lang="en-US" sz="2600">
                <a:solidFill>
                  <a:srgbClr val="990033"/>
                </a:solidFill>
                <a:effectLst>
                  <a:outerShdw blurRad="38100" dist="38100" dir="2700000" algn="tl">
                    <a:srgbClr val="C0C0C0"/>
                  </a:outerShdw>
                </a:effectLst>
                <a:latin typeface="Times New Roman" pitchFamily="18" charset="0"/>
                <a:cs typeface="Arial" charset="0"/>
              </a:rPr>
              <a:t>Lifecycle Analysis</a:t>
            </a:r>
            <a:r>
              <a:rPr lang="en-US">
                <a:solidFill>
                  <a:srgbClr val="FF0000"/>
                </a:solidFill>
                <a:latin typeface="Times New Roman" pitchFamily="18" charset="0"/>
                <a:cs typeface="Arial" charset="0"/>
              </a:rPr>
              <a:t> </a:t>
            </a:r>
          </a:p>
        </p:txBody>
      </p:sp>
      <p:sp>
        <p:nvSpPr>
          <p:cNvPr id="31747" name="Rectangle 3"/>
          <p:cNvSpPr>
            <a:spLocks noChangeArrowheads="1"/>
          </p:cNvSpPr>
          <p:nvPr/>
        </p:nvSpPr>
        <p:spPr bwMode="auto">
          <a:xfrm>
            <a:off x="1390650" y="-3709988"/>
            <a:ext cx="6364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kumimoji="1" lang="en-US" altLang="en-US" sz="1200">
                <a:solidFill>
                  <a:srgbClr val="000000"/>
                </a:solidFill>
                <a:latin typeface="Times New Roman" panose="02020603050405020304" pitchFamily="18" charset="0"/>
                <a:cs typeface="Times New Roman" panose="02020603050405020304" pitchFamily="18" charset="0"/>
              </a:rPr>
              <a:t>Table 4. </a:t>
            </a:r>
            <a:r>
              <a:rPr kumimoji="1" lang="en-US" altLang="en-US" sz="1200" b="0">
                <a:solidFill>
                  <a:srgbClr val="000000"/>
                </a:solidFill>
                <a:latin typeface="Times New Roman" panose="02020603050405020304" pitchFamily="18" charset="0"/>
                <a:cs typeface="Times New Roman" panose="02020603050405020304" pitchFamily="18" charset="0"/>
              </a:rPr>
              <a:t> Percentage Reduction in Fossil Fuel Emissions by Alternative Biomass Energy Production.</a:t>
            </a:r>
            <a:endParaRPr kumimoji="1" lang="en-US" altLang="en-US" sz="2400" b="0">
              <a:latin typeface="Times New Roman" panose="02020603050405020304" pitchFamily="18" charset="0"/>
            </a:endParaRPr>
          </a:p>
        </p:txBody>
      </p:sp>
      <p:sp>
        <p:nvSpPr>
          <p:cNvPr id="31748" name="Rectangle 4"/>
          <p:cNvSpPr>
            <a:spLocks noChangeArrowheads="1"/>
          </p:cNvSpPr>
          <p:nvPr/>
        </p:nvSpPr>
        <p:spPr bwMode="auto">
          <a:xfrm>
            <a:off x="2217738" y="1265238"/>
            <a:ext cx="465137"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49" name="Rectangle 5"/>
          <p:cNvSpPr>
            <a:spLocks noChangeArrowheads="1"/>
          </p:cNvSpPr>
          <p:nvPr/>
        </p:nvSpPr>
        <p:spPr bwMode="auto">
          <a:xfrm>
            <a:off x="423863" y="2278063"/>
            <a:ext cx="8142287"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t>LCA is being expanded as we speak due to international leakage</a:t>
            </a:r>
          </a:p>
          <a:p>
            <a:pPr eaLnBrk="1" hangingPunct="1"/>
            <a:endParaRPr lang="en-US" altLang="en-US" sz="2800" b="0"/>
          </a:p>
          <a:p>
            <a:pPr eaLnBrk="1" hangingPunct="1"/>
            <a:r>
              <a:rPr lang="en-US" altLang="en-US" sz="2800" b="0"/>
              <a:t>Last 2 years have shown effect of higher crop prices on international activity</a:t>
            </a:r>
          </a:p>
          <a:p>
            <a:pPr eaLnBrk="1" hangingPunct="1"/>
            <a:endParaRPr lang="en-US" altLang="en-US" sz="2800" b="0"/>
          </a:p>
          <a:p>
            <a:pPr eaLnBrk="1" hangingPunct="1"/>
            <a:r>
              <a:rPr lang="en-US" altLang="en-US" sz="2800" b="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66700" y="-760413"/>
            <a:ext cx="8610600" cy="2460626"/>
          </a:xfrm>
        </p:spPr>
        <p:txBody>
          <a:bodyPr/>
          <a:lstStyle/>
          <a:p>
            <a:pPr eaLnBrk="1" hangingPunct="1"/>
            <a:r>
              <a:rPr kumimoji="1" lang="en-US" altLang="en-US" sz="4000" smtClean="0">
                <a:solidFill>
                  <a:srgbClr val="FF0000"/>
                </a:solidFill>
              </a:rPr>
              <a:t>Food Competition</a:t>
            </a:r>
          </a:p>
        </p:txBody>
      </p:sp>
      <p:sp>
        <p:nvSpPr>
          <p:cNvPr id="32771" name="Rectangle 3"/>
          <p:cNvSpPr>
            <a:spLocks noChangeArrowheads="1"/>
          </p:cNvSpPr>
          <p:nvPr/>
        </p:nvSpPr>
        <p:spPr bwMode="auto">
          <a:xfrm>
            <a:off x="461963" y="854075"/>
            <a:ext cx="420052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200" b="0">
                <a:cs typeface="Times New Roman" panose="02020603050405020304" pitchFamily="18" charset="0"/>
              </a:rPr>
              <a:t>Figure 1:  Corn Production and use for ethanol 1980-2010</a:t>
            </a:r>
            <a:endParaRPr lang="en-US" altLang="en-US" sz="600" b="0"/>
          </a:p>
          <a:p>
            <a:endParaRPr lang="en-US" altLang="en-US" b="0"/>
          </a:p>
        </p:txBody>
      </p:sp>
      <p:sp>
        <p:nvSpPr>
          <p:cNvPr id="32772" name="Rectangle 5"/>
          <p:cNvSpPr>
            <a:spLocks noChangeArrowheads="1"/>
          </p:cNvSpPr>
          <p:nvPr/>
        </p:nvSpPr>
        <p:spPr bwMode="auto">
          <a:xfrm>
            <a:off x="4341813" y="3179763"/>
            <a:ext cx="3032125"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200" b="0">
                <a:cs typeface="Times New Roman" panose="02020603050405020304" pitchFamily="18" charset="0"/>
              </a:rPr>
              <a:t>US Average Corn Price in $ per Bushel vs</a:t>
            </a:r>
          </a:p>
          <a:p>
            <a:pPr eaLnBrk="1" hangingPunct="1"/>
            <a:r>
              <a:rPr lang="en-US" altLang="en-US" sz="1200" b="0">
                <a:cs typeface="Times New Roman" panose="02020603050405020304" pitchFamily="18" charset="0"/>
              </a:rPr>
              <a:t>Proportion of crop used for ethanol</a:t>
            </a:r>
            <a:endParaRPr lang="en-US" altLang="en-US" sz="600" b="0"/>
          </a:p>
          <a:p>
            <a:endParaRPr lang="en-US" altLang="en-US" b="0"/>
          </a:p>
        </p:txBody>
      </p:sp>
      <p:sp>
        <p:nvSpPr>
          <p:cNvPr id="32773" name="Rectangle 7"/>
          <p:cNvSpPr>
            <a:spLocks noChangeArrowheads="1"/>
          </p:cNvSpPr>
          <p:nvPr/>
        </p:nvSpPr>
        <p:spPr bwMode="auto">
          <a:xfrm>
            <a:off x="611188" y="6232525"/>
            <a:ext cx="3028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200" b="0">
                <a:cs typeface="Times New Roman" panose="02020603050405020304" pitchFamily="18" charset="0"/>
              </a:rPr>
              <a:t>Similarly soybean oil prices have changed</a:t>
            </a:r>
            <a:r>
              <a:rPr lang="en-US" altLang="en-US" sz="600" b="0"/>
              <a:t> </a:t>
            </a:r>
            <a:endParaRPr lang="en-US" altLang="en-US" b="0"/>
          </a:p>
        </p:txBody>
      </p:sp>
      <p:graphicFrame>
        <p:nvGraphicFramePr>
          <p:cNvPr id="8" name="Chart 7"/>
          <p:cNvGraphicFramePr>
            <a:graphicFrameLocks/>
          </p:cNvGraphicFramePr>
          <p:nvPr/>
        </p:nvGraphicFramePr>
        <p:xfrm>
          <a:off x="538163" y="111281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nvGraphicFramePr>
        <p:xfrm>
          <a:off x="4050030" y="3840953"/>
          <a:ext cx="509397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266700" y="-760413"/>
            <a:ext cx="8610600" cy="2460626"/>
          </a:xfrm>
        </p:spPr>
        <p:txBody>
          <a:bodyPr/>
          <a:lstStyle/>
          <a:p>
            <a:pPr eaLnBrk="1" hangingPunct="1"/>
            <a:r>
              <a:rPr kumimoji="1" lang="en-US" altLang="en-US" sz="4000" smtClean="0">
                <a:solidFill>
                  <a:srgbClr val="FF0000"/>
                </a:solidFill>
              </a:rPr>
              <a:t>Food Prices, Incomes and Biofuels</a:t>
            </a:r>
          </a:p>
        </p:txBody>
      </p:sp>
      <p:sp>
        <p:nvSpPr>
          <p:cNvPr id="33795" name="Rectangle 3"/>
          <p:cNvSpPr>
            <a:spLocks noChangeArrowheads="1"/>
          </p:cNvSpPr>
          <p:nvPr/>
        </p:nvSpPr>
        <p:spPr bwMode="auto">
          <a:xfrm>
            <a:off x="423863" y="1038225"/>
            <a:ext cx="8539162"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33363" indent="-233363" eaLnBrk="0" hangingPunct="0">
              <a:tabLst>
                <a:tab pos="228600" algn="l"/>
              </a:tabLst>
              <a:defRPr b="1">
                <a:solidFill>
                  <a:schemeClr val="tx1"/>
                </a:solidFill>
                <a:latin typeface="Arial" panose="020B0604020202020204" pitchFamily="34" charset="0"/>
                <a:cs typeface="Arial" panose="020B0604020202020204" pitchFamily="34" charset="0"/>
              </a:defRPr>
            </a:lvl1pPr>
            <a:lvl2pPr eaLnBrk="0" hangingPunct="0">
              <a:tabLst>
                <a:tab pos="228600"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228600"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228600"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228600"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28600"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28600"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28600"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28600" algn="l"/>
              </a:tabLst>
              <a:defRPr b="1">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2400" b="0"/>
              <a:t>Today food prices have increased quite a lot</a:t>
            </a:r>
          </a:p>
          <a:p>
            <a:pPr lvl="1" eaLnBrk="1" hangingPunct="1">
              <a:buFontTx/>
              <a:buChar char="•"/>
            </a:pPr>
            <a:r>
              <a:rPr lang="en-US" altLang="en-US" sz="2400" b="0"/>
              <a:t>Corn is up by 2.5</a:t>
            </a:r>
          </a:p>
          <a:p>
            <a:pPr lvl="1" eaLnBrk="1" hangingPunct="1">
              <a:buFontTx/>
              <a:buChar char="•"/>
            </a:pPr>
            <a:r>
              <a:rPr lang="en-US" altLang="en-US" sz="2400" b="0"/>
              <a:t>Rice has almost tripled but is not a biofuel crop</a:t>
            </a:r>
          </a:p>
          <a:p>
            <a:pPr eaLnBrk="1" hangingPunct="1">
              <a:buFontTx/>
              <a:buChar char="•"/>
            </a:pPr>
            <a:endParaRPr lang="en-US" altLang="en-US" sz="2400" b="0"/>
          </a:p>
          <a:p>
            <a:pPr eaLnBrk="1" hangingPunct="1">
              <a:buFontTx/>
              <a:buChar char="•"/>
            </a:pPr>
            <a:r>
              <a:rPr lang="en-US" altLang="en-US" sz="2400" b="0"/>
              <a:t>Why?</a:t>
            </a:r>
          </a:p>
          <a:p>
            <a:pPr lvl="1" eaLnBrk="1" hangingPunct="1">
              <a:buFontTx/>
              <a:buChar char="•"/>
            </a:pPr>
            <a:r>
              <a:rPr lang="en-US" altLang="en-US" sz="2400" b="0"/>
              <a:t>Land competition – Biofuels</a:t>
            </a:r>
          </a:p>
          <a:p>
            <a:pPr lvl="1" eaLnBrk="1" hangingPunct="1">
              <a:buFontTx/>
              <a:buChar char="•"/>
            </a:pPr>
            <a:r>
              <a:rPr lang="en-US" altLang="en-US" sz="2400" b="0"/>
              <a:t>Exchange rate</a:t>
            </a:r>
          </a:p>
          <a:p>
            <a:pPr lvl="1" eaLnBrk="1" hangingPunct="1">
              <a:buFontTx/>
              <a:buChar char="•"/>
            </a:pPr>
            <a:r>
              <a:rPr lang="en-US" altLang="en-US" sz="2400" b="0"/>
              <a:t>Self sufficiency kick</a:t>
            </a:r>
          </a:p>
          <a:p>
            <a:pPr lvl="1" eaLnBrk="1" hangingPunct="1">
              <a:buFontTx/>
              <a:buChar char="•"/>
            </a:pPr>
            <a:r>
              <a:rPr lang="en-US" altLang="en-US" sz="2400" b="0"/>
              <a:t>Strong export demand</a:t>
            </a:r>
          </a:p>
          <a:p>
            <a:pPr lvl="1" eaLnBrk="1" hangingPunct="1">
              <a:buFontTx/>
              <a:buChar char="•"/>
            </a:pPr>
            <a:r>
              <a:rPr lang="en-US" altLang="en-US" sz="2400" b="0"/>
              <a:t>Bad yields and weather – climate change influence?</a:t>
            </a:r>
          </a:p>
          <a:p>
            <a:pPr lvl="1" eaLnBrk="1" hangingPunct="1">
              <a:buFontTx/>
              <a:buChar char="•"/>
            </a:pPr>
            <a:r>
              <a:rPr lang="en-US" altLang="en-US" sz="2400" b="0"/>
              <a:t>Income and population growth</a:t>
            </a:r>
          </a:p>
          <a:p>
            <a:pPr lvl="1" eaLnBrk="1" hangingPunct="1">
              <a:buFontTx/>
              <a:buChar char="•"/>
            </a:pPr>
            <a:r>
              <a:rPr lang="en-US" altLang="en-US" sz="2400" b="0"/>
              <a:t>Slowing technical progress</a:t>
            </a:r>
          </a:p>
          <a:p>
            <a:pPr lvl="1" eaLnBrk="1" hangingPunct="1">
              <a:buFontTx/>
              <a:buChar char="•"/>
            </a:pPr>
            <a:endParaRPr lang="en-US" altLang="en-US" sz="2400" b="0"/>
          </a:p>
          <a:p>
            <a:pPr lvl="1" eaLnBrk="1" hangingPunct="1">
              <a:buFontTx/>
              <a:buChar char="•"/>
            </a:pPr>
            <a:r>
              <a:rPr lang="en-US" altLang="en-US" sz="2400" b="0"/>
              <a:t>Will induce technical progress and we will produce our way partially out of this but demand here to stay</a:t>
            </a:r>
          </a:p>
          <a:p>
            <a:pPr eaLnBrk="1" hangingPunct="1">
              <a:buFontTx/>
              <a:buChar char="•"/>
            </a:pPr>
            <a:endParaRPr lang="en-US" altLang="en-US" sz="2400" b="0"/>
          </a:p>
          <a:p>
            <a:pPr eaLnBrk="1" hangingPunct="1"/>
            <a:r>
              <a:rPr lang="en-US" altLang="en-US" sz="2400" b="0"/>
              <a:t>  </a:t>
            </a:r>
            <a:endParaRPr lang="en-US" alt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66700" y="-65088"/>
            <a:ext cx="8610600" cy="1228726"/>
          </a:xfrm>
        </p:spPr>
        <p:txBody>
          <a:bodyPr/>
          <a:lstStyle/>
          <a:p>
            <a:pPr eaLnBrk="1" hangingPunct="1"/>
            <a:r>
              <a:rPr kumimoji="1" lang="en-US" altLang="en-US" sz="4800" smtClean="0">
                <a:solidFill>
                  <a:srgbClr val="FF0000"/>
                </a:solidFill>
              </a:rPr>
              <a:t>Leakage</a:t>
            </a:r>
          </a:p>
        </p:txBody>
      </p:sp>
      <p:grpSp>
        <p:nvGrpSpPr>
          <p:cNvPr id="34819" name="Group 3"/>
          <p:cNvGrpSpPr>
            <a:grpSpLocks/>
          </p:cNvGrpSpPr>
          <p:nvPr/>
        </p:nvGrpSpPr>
        <p:grpSpPr bwMode="auto">
          <a:xfrm>
            <a:off x="-42863" y="1431925"/>
            <a:ext cx="9178926" cy="4779963"/>
            <a:chOff x="-27" y="902"/>
            <a:chExt cx="5782" cy="3011"/>
          </a:xfrm>
        </p:grpSpPr>
        <p:sp>
          <p:nvSpPr>
            <p:cNvPr id="34820" name="Line 4"/>
            <p:cNvSpPr>
              <a:spLocks noChangeShapeType="1"/>
            </p:cNvSpPr>
            <p:nvPr/>
          </p:nvSpPr>
          <p:spPr bwMode="auto">
            <a:xfrm>
              <a:off x="597" y="902"/>
              <a:ext cx="26" cy="22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1" name="Line 5"/>
            <p:cNvSpPr>
              <a:spLocks noChangeShapeType="1"/>
            </p:cNvSpPr>
            <p:nvPr/>
          </p:nvSpPr>
          <p:spPr bwMode="auto">
            <a:xfrm>
              <a:off x="623" y="3189"/>
              <a:ext cx="16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2" name="Line 6"/>
            <p:cNvSpPr>
              <a:spLocks noChangeShapeType="1"/>
            </p:cNvSpPr>
            <p:nvPr/>
          </p:nvSpPr>
          <p:spPr bwMode="auto">
            <a:xfrm>
              <a:off x="623" y="1650"/>
              <a:ext cx="1567" cy="139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3" name="Line 7"/>
            <p:cNvSpPr>
              <a:spLocks noChangeShapeType="1"/>
            </p:cNvSpPr>
            <p:nvPr/>
          </p:nvSpPr>
          <p:spPr bwMode="auto">
            <a:xfrm flipV="1">
              <a:off x="623" y="1692"/>
              <a:ext cx="1636" cy="14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4" name="Line 8"/>
            <p:cNvSpPr>
              <a:spLocks noChangeShapeType="1"/>
            </p:cNvSpPr>
            <p:nvPr/>
          </p:nvSpPr>
          <p:spPr bwMode="auto">
            <a:xfrm>
              <a:off x="2325" y="3199"/>
              <a:ext cx="163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Line 9"/>
            <p:cNvSpPr>
              <a:spLocks noChangeShapeType="1"/>
            </p:cNvSpPr>
            <p:nvPr/>
          </p:nvSpPr>
          <p:spPr bwMode="auto">
            <a:xfrm>
              <a:off x="2324" y="1870"/>
              <a:ext cx="1427" cy="70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6" name="Line 10"/>
            <p:cNvSpPr>
              <a:spLocks noChangeShapeType="1"/>
            </p:cNvSpPr>
            <p:nvPr/>
          </p:nvSpPr>
          <p:spPr bwMode="auto">
            <a:xfrm flipV="1">
              <a:off x="2324" y="1845"/>
              <a:ext cx="1258" cy="56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7" name="Line 11"/>
            <p:cNvSpPr>
              <a:spLocks noChangeShapeType="1"/>
            </p:cNvSpPr>
            <p:nvPr/>
          </p:nvSpPr>
          <p:spPr bwMode="auto">
            <a:xfrm flipH="1" flipV="1">
              <a:off x="612" y="2150"/>
              <a:ext cx="4780" cy="1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Text Box 12"/>
            <p:cNvSpPr txBox="1">
              <a:spLocks noChangeArrowheads="1"/>
            </p:cNvSpPr>
            <p:nvPr/>
          </p:nvSpPr>
          <p:spPr bwMode="auto">
            <a:xfrm>
              <a:off x="-27" y="1425"/>
              <a:ext cx="5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t>Price</a:t>
              </a:r>
            </a:p>
          </p:txBody>
        </p:sp>
        <p:sp>
          <p:nvSpPr>
            <p:cNvPr id="34829" name="Text Box 13"/>
            <p:cNvSpPr txBox="1">
              <a:spLocks noChangeArrowheads="1"/>
            </p:cNvSpPr>
            <p:nvPr/>
          </p:nvSpPr>
          <p:spPr bwMode="auto">
            <a:xfrm>
              <a:off x="1032" y="3625"/>
              <a:ext cx="10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t>US</a:t>
              </a:r>
              <a:r>
                <a:rPr lang="en-US" altLang="en-US" sz="1400"/>
                <a:t> </a:t>
              </a:r>
              <a:r>
                <a:rPr lang="en-US" altLang="en-US" sz="2400"/>
                <a:t>Market</a:t>
              </a:r>
            </a:p>
          </p:txBody>
        </p:sp>
        <p:sp>
          <p:nvSpPr>
            <p:cNvPr id="34830" name="Text Box 14"/>
            <p:cNvSpPr txBox="1">
              <a:spLocks noChangeArrowheads="1"/>
            </p:cNvSpPr>
            <p:nvPr/>
          </p:nvSpPr>
          <p:spPr bwMode="auto">
            <a:xfrm>
              <a:off x="2510" y="3612"/>
              <a:ext cx="13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t>World</a:t>
              </a:r>
              <a:r>
                <a:rPr lang="en-US" altLang="en-US" sz="1400"/>
                <a:t> </a:t>
              </a:r>
              <a:r>
                <a:rPr lang="en-US" altLang="en-US" sz="2400"/>
                <a:t>Market</a:t>
              </a:r>
            </a:p>
          </p:txBody>
        </p:sp>
        <p:sp>
          <p:nvSpPr>
            <p:cNvPr id="34831" name="Text Box 15"/>
            <p:cNvSpPr txBox="1">
              <a:spLocks noChangeArrowheads="1"/>
            </p:cNvSpPr>
            <p:nvPr/>
          </p:nvSpPr>
          <p:spPr bwMode="auto">
            <a:xfrm>
              <a:off x="1496" y="3275"/>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t>SQ</a:t>
              </a:r>
              <a:r>
                <a:rPr lang="en-US" altLang="en-US" sz="2400" baseline="-25000"/>
                <a:t>U</a:t>
              </a:r>
            </a:p>
          </p:txBody>
        </p:sp>
        <p:sp>
          <p:nvSpPr>
            <p:cNvPr id="34832" name="Text Box 16"/>
            <p:cNvSpPr txBox="1">
              <a:spLocks noChangeArrowheads="1"/>
            </p:cNvSpPr>
            <p:nvPr/>
          </p:nvSpPr>
          <p:spPr bwMode="auto">
            <a:xfrm>
              <a:off x="2719" y="3273"/>
              <a:ext cx="8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t>TQ</a:t>
              </a:r>
              <a:r>
                <a:rPr lang="en-US" altLang="en-US" sz="2400" baseline="-25000"/>
                <a:t>WM</a:t>
              </a:r>
            </a:p>
          </p:txBody>
        </p:sp>
        <p:sp>
          <p:nvSpPr>
            <p:cNvPr id="34833" name="Text Box 17"/>
            <p:cNvSpPr txBox="1">
              <a:spLocks noChangeArrowheads="1"/>
            </p:cNvSpPr>
            <p:nvPr/>
          </p:nvSpPr>
          <p:spPr bwMode="auto">
            <a:xfrm>
              <a:off x="215" y="1865"/>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t>P</a:t>
              </a:r>
            </a:p>
          </p:txBody>
        </p:sp>
        <p:sp>
          <p:nvSpPr>
            <p:cNvPr id="34834" name="Text Box 18"/>
            <p:cNvSpPr txBox="1">
              <a:spLocks noChangeArrowheads="1"/>
            </p:cNvSpPr>
            <p:nvPr/>
          </p:nvSpPr>
          <p:spPr bwMode="auto">
            <a:xfrm>
              <a:off x="4861" y="3203"/>
              <a:ext cx="8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t>Quantity</a:t>
              </a:r>
            </a:p>
          </p:txBody>
        </p:sp>
        <p:sp>
          <p:nvSpPr>
            <p:cNvPr id="34835" name="Line 19"/>
            <p:cNvSpPr>
              <a:spLocks noChangeShapeType="1"/>
            </p:cNvSpPr>
            <p:nvPr/>
          </p:nvSpPr>
          <p:spPr bwMode="auto">
            <a:xfrm>
              <a:off x="2312" y="915"/>
              <a:ext cx="23" cy="22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Line 20"/>
            <p:cNvSpPr>
              <a:spLocks noChangeShapeType="1"/>
            </p:cNvSpPr>
            <p:nvPr/>
          </p:nvSpPr>
          <p:spPr bwMode="auto">
            <a:xfrm>
              <a:off x="3831" y="3197"/>
              <a:ext cx="14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Line 21"/>
            <p:cNvSpPr>
              <a:spLocks noChangeShapeType="1"/>
            </p:cNvSpPr>
            <p:nvPr/>
          </p:nvSpPr>
          <p:spPr bwMode="auto">
            <a:xfrm>
              <a:off x="3816" y="999"/>
              <a:ext cx="1532" cy="15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8" name="Line 22"/>
            <p:cNvSpPr>
              <a:spLocks noChangeShapeType="1"/>
            </p:cNvSpPr>
            <p:nvPr/>
          </p:nvSpPr>
          <p:spPr bwMode="auto">
            <a:xfrm flipV="1">
              <a:off x="3880" y="1337"/>
              <a:ext cx="1443" cy="11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9" name="Line 23"/>
            <p:cNvSpPr>
              <a:spLocks noChangeShapeType="1"/>
            </p:cNvSpPr>
            <p:nvPr/>
          </p:nvSpPr>
          <p:spPr bwMode="auto">
            <a:xfrm>
              <a:off x="4328" y="2151"/>
              <a:ext cx="0" cy="1049"/>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0" name="Line 24"/>
            <p:cNvSpPr>
              <a:spLocks noChangeShapeType="1"/>
            </p:cNvSpPr>
            <p:nvPr/>
          </p:nvSpPr>
          <p:spPr bwMode="auto">
            <a:xfrm>
              <a:off x="3816" y="913"/>
              <a:ext cx="23" cy="22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1" name="Line 25"/>
            <p:cNvSpPr>
              <a:spLocks noChangeShapeType="1"/>
            </p:cNvSpPr>
            <p:nvPr/>
          </p:nvSpPr>
          <p:spPr bwMode="auto">
            <a:xfrm>
              <a:off x="2895" y="2160"/>
              <a:ext cx="11" cy="1025"/>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2" name="Line 26"/>
            <p:cNvSpPr>
              <a:spLocks noChangeShapeType="1"/>
            </p:cNvSpPr>
            <p:nvPr/>
          </p:nvSpPr>
          <p:spPr bwMode="auto">
            <a:xfrm>
              <a:off x="1743" y="2160"/>
              <a:ext cx="11" cy="1025"/>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3" name="Text Box 27"/>
            <p:cNvSpPr txBox="1">
              <a:spLocks noChangeArrowheads="1"/>
            </p:cNvSpPr>
            <p:nvPr/>
          </p:nvSpPr>
          <p:spPr bwMode="auto">
            <a:xfrm>
              <a:off x="4113" y="3273"/>
              <a:ext cx="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t>SQ</a:t>
              </a:r>
              <a:r>
                <a:rPr lang="en-US" altLang="en-US" sz="2400" baseline="-25000"/>
                <a:t>ROW</a:t>
              </a:r>
            </a:p>
          </p:txBody>
        </p:sp>
        <p:sp>
          <p:nvSpPr>
            <p:cNvPr id="34844" name="Text Box 28"/>
            <p:cNvSpPr txBox="1">
              <a:spLocks noChangeArrowheads="1"/>
            </p:cNvSpPr>
            <p:nvPr/>
          </p:nvSpPr>
          <p:spPr bwMode="auto">
            <a:xfrm>
              <a:off x="3993" y="3612"/>
              <a:ext cx="1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t>Rest of World</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66700" y="-65088"/>
            <a:ext cx="8610600" cy="1228726"/>
          </a:xfrm>
        </p:spPr>
        <p:txBody>
          <a:bodyPr/>
          <a:lstStyle/>
          <a:p>
            <a:pPr eaLnBrk="1" hangingPunct="1"/>
            <a:r>
              <a:rPr kumimoji="1" lang="en-US" altLang="en-US" sz="4800" smtClean="0">
                <a:solidFill>
                  <a:srgbClr val="FF0000"/>
                </a:solidFill>
              </a:rPr>
              <a:t>Leakage</a:t>
            </a:r>
          </a:p>
        </p:txBody>
      </p:sp>
      <p:sp>
        <p:nvSpPr>
          <p:cNvPr id="35843" name="Line 3"/>
          <p:cNvSpPr>
            <a:spLocks noChangeShapeType="1"/>
          </p:cNvSpPr>
          <p:nvPr/>
        </p:nvSpPr>
        <p:spPr bwMode="auto">
          <a:xfrm>
            <a:off x="947738" y="1123950"/>
            <a:ext cx="41275" cy="36306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4" name="Line 4"/>
          <p:cNvSpPr>
            <a:spLocks noChangeShapeType="1"/>
          </p:cNvSpPr>
          <p:nvPr/>
        </p:nvSpPr>
        <p:spPr bwMode="auto">
          <a:xfrm>
            <a:off x="989013" y="4754563"/>
            <a:ext cx="25971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5" name="Line 5"/>
          <p:cNvSpPr>
            <a:spLocks noChangeShapeType="1"/>
          </p:cNvSpPr>
          <p:nvPr/>
        </p:nvSpPr>
        <p:spPr bwMode="auto">
          <a:xfrm>
            <a:off x="989013" y="2311400"/>
            <a:ext cx="2487612" cy="22113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6" name="Line 6"/>
          <p:cNvSpPr>
            <a:spLocks noChangeShapeType="1"/>
          </p:cNvSpPr>
          <p:nvPr/>
        </p:nvSpPr>
        <p:spPr bwMode="auto">
          <a:xfrm flipV="1">
            <a:off x="989013" y="2378075"/>
            <a:ext cx="2597150" cy="23272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7" name="Line 7"/>
          <p:cNvSpPr>
            <a:spLocks noChangeShapeType="1"/>
          </p:cNvSpPr>
          <p:nvPr/>
        </p:nvSpPr>
        <p:spPr bwMode="auto">
          <a:xfrm>
            <a:off x="3690938" y="4770438"/>
            <a:ext cx="25955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8" name="Line 8"/>
          <p:cNvSpPr>
            <a:spLocks noChangeShapeType="1"/>
          </p:cNvSpPr>
          <p:nvPr/>
        </p:nvSpPr>
        <p:spPr bwMode="auto">
          <a:xfrm>
            <a:off x="3689350" y="2660650"/>
            <a:ext cx="2265363" cy="11128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9" name="Line 9"/>
          <p:cNvSpPr>
            <a:spLocks noChangeShapeType="1"/>
          </p:cNvSpPr>
          <p:nvPr/>
        </p:nvSpPr>
        <p:spPr bwMode="auto">
          <a:xfrm flipV="1">
            <a:off x="3689350" y="2620963"/>
            <a:ext cx="1997075" cy="896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Line 10"/>
          <p:cNvSpPr>
            <a:spLocks noChangeShapeType="1"/>
          </p:cNvSpPr>
          <p:nvPr/>
        </p:nvSpPr>
        <p:spPr bwMode="auto">
          <a:xfrm flipH="1" flipV="1">
            <a:off x="971550" y="3105150"/>
            <a:ext cx="6904038" cy="15875"/>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1" name="Text Box 11"/>
          <p:cNvSpPr txBox="1">
            <a:spLocks noChangeArrowheads="1"/>
          </p:cNvSpPr>
          <p:nvPr/>
        </p:nvSpPr>
        <p:spPr bwMode="auto">
          <a:xfrm>
            <a:off x="-42863" y="1954213"/>
            <a:ext cx="930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t>Price</a:t>
            </a:r>
          </a:p>
        </p:txBody>
      </p:sp>
      <p:sp>
        <p:nvSpPr>
          <p:cNvPr id="35852" name="Text Box 12"/>
          <p:cNvSpPr txBox="1">
            <a:spLocks noChangeArrowheads="1"/>
          </p:cNvSpPr>
          <p:nvPr/>
        </p:nvSpPr>
        <p:spPr bwMode="auto">
          <a:xfrm>
            <a:off x="1500188" y="5254625"/>
            <a:ext cx="164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t>US</a:t>
            </a:r>
            <a:r>
              <a:rPr lang="en-US" altLang="en-US" sz="1400"/>
              <a:t> </a:t>
            </a:r>
            <a:r>
              <a:rPr lang="en-US" altLang="en-US" sz="2400"/>
              <a:t>Market</a:t>
            </a:r>
          </a:p>
        </p:txBody>
      </p:sp>
      <p:sp>
        <p:nvSpPr>
          <p:cNvPr id="35853" name="Text Box 13"/>
          <p:cNvSpPr txBox="1">
            <a:spLocks noChangeArrowheads="1"/>
          </p:cNvSpPr>
          <p:nvPr/>
        </p:nvSpPr>
        <p:spPr bwMode="auto">
          <a:xfrm>
            <a:off x="3846513" y="5233988"/>
            <a:ext cx="207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t>World</a:t>
            </a:r>
            <a:r>
              <a:rPr lang="en-US" altLang="en-US" sz="1400"/>
              <a:t> </a:t>
            </a:r>
            <a:r>
              <a:rPr lang="en-US" altLang="en-US" sz="2400"/>
              <a:t>Market</a:t>
            </a:r>
          </a:p>
        </p:txBody>
      </p:sp>
      <p:sp>
        <p:nvSpPr>
          <p:cNvPr id="35854" name="Text Box 14"/>
          <p:cNvSpPr txBox="1">
            <a:spLocks noChangeArrowheads="1"/>
          </p:cNvSpPr>
          <p:nvPr/>
        </p:nvSpPr>
        <p:spPr bwMode="auto">
          <a:xfrm>
            <a:off x="341313" y="265271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t>P</a:t>
            </a:r>
          </a:p>
        </p:txBody>
      </p:sp>
      <p:sp>
        <p:nvSpPr>
          <p:cNvPr id="35855" name="Text Box 15"/>
          <p:cNvSpPr txBox="1">
            <a:spLocks noChangeArrowheads="1"/>
          </p:cNvSpPr>
          <p:nvPr/>
        </p:nvSpPr>
        <p:spPr bwMode="auto">
          <a:xfrm>
            <a:off x="7716838" y="4776788"/>
            <a:ext cx="1419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t>Quantity</a:t>
            </a:r>
          </a:p>
        </p:txBody>
      </p:sp>
      <p:sp>
        <p:nvSpPr>
          <p:cNvPr id="35856" name="Line 16"/>
          <p:cNvSpPr>
            <a:spLocks noChangeShapeType="1"/>
          </p:cNvSpPr>
          <p:nvPr/>
        </p:nvSpPr>
        <p:spPr bwMode="auto">
          <a:xfrm>
            <a:off x="3670300" y="1144588"/>
            <a:ext cx="36513" cy="36306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7" name="Line 17"/>
          <p:cNvSpPr>
            <a:spLocks noChangeShapeType="1"/>
          </p:cNvSpPr>
          <p:nvPr/>
        </p:nvSpPr>
        <p:spPr bwMode="auto">
          <a:xfrm>
            <a:off x="6081713" y="4767263"/>
            <a:ext cx="22923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8" name="Line 18"/>
          <p:cNvSpPr>
            <a:spLocks noChangeShapeType="1"/>
          </p:cNvSpPr>
          <p:nvPr/>
        </p:nvSpPr>
        <p:spPr bwMode="auto">
          <a:xfrm>
            <a:off x="6057900" y="1277938"/>
            <a:ext cx="2432050" cy="2457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9" name="Line 19"/>
          <p:cNvSpPr>
            <a:spLocks noChangeShapeType="1"/>
          </p:cNvSpPr>
          <p:nvPr/>
        </p:nvSpPr>
        <p:spPr bwMode="auto">
          <a:xfrm flipV="1">
            <a:off x="6159500" y="1814513"/>
            <a:ext cx="2290763" cy="18827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0" name="Line 20"/>
          <p:cNvSpPr>
            <a:spLocks noChangeShapeType="1"/>
          </p:cNvSpPr>
          <p:nvPr/>
        </p:nvSpPr>
        <p:spPr bwMode="auto">
          <a:xfrm>
            <a:off x="6870700" y="3106738"/>
            <a:ext cx="0" cy="1665287"/>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1" name="Line 21"/>
          <p:cNvSpPr>
            <a:spLocks noChangeShapeType="1"/>
          </p:cNvSpPr>
          <p:nvPr/>
        </p:nvSpPr>
        <p:spPr bwMode="auto">
          <a:xfrm>
            <a:off x="6057900" y="1141413"/>
            <a:ext cx="36513" cy="36306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2" name="Line 22"/>
          <p:cNvSpPr>
            <a:spLocks noChangeShapeType="1"/>
          </p:cNvSpPr>
          <p:nvPr/>
        </p:nvSpPr>
        <p:spPr bwMode="auto">
          <a:xfrm>
            <a:off x="4595813" y="3121025"/>
            <a:ext cx="17462" cy="162718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3" name="Line 23"/>
          <p:cNvSpPr>
            <a:spLocks noChangeShapeType="1"/>
          </p:cNvSpPr>
          <p:nvPr/>
        </p:nvSpPr>
        <p:spPr bwMode="auto">
          <a:xfrm>
            <a:off x="2767013" y="3121025"/>
            <a:ext cx="17462" cy="162718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4" name="Text Box 24"/>
          <p:cNvSpPr txBox="1">
            <a:spLocks noChangeArrowheads="1"/>
          </p:cNvSpPr>
          <p:nvPr/>
        </p:nvSpPr>
        <p:spPr bwMode="auto">
          <a:xfrm>
            <a:off x="6484938" y="4835525"/>
            <a:ext cx="58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000">
                <a:solidFill>
                  <a:srgbClr val="FF0000"/>
                </a:solidFill>
              </a:rPr>
              <a:t>SQ</a:t>
            </a:r>
            <a:r>
              <a:rPr lang="en-US" altLang="en-US" sz="1000" baseline="-25000">
                <a:solidFill>
                  <a:srgbClr val="FF0000"/>
                </a:solidFill>
              </a:rPr>
              <a:t>ROW</a:t>
            </a:r>
          </a:p>
        </p:txBody>
      </p:sp>
      <p:sp>
        <p:nvSpPr>
          <p:cNvPr id="35865" name="Text Box 25"/>
          <p:cNvSpPr txBox="1">
            <a:spLocks noChangeArrowheads="1"/>
          </p:cNvSpPr>
          <p:nvPr/>
        </p:nvSpPr>
        <p:spPr bwMode="auto">
          <a:xfrm>
            <a:off x="6200775" y="5233988"/>
            <a:ext cx="2163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t>Rest of World</a:t>
            </a:r>
          </a:p>
        </p:txBody>
      </p:sp>
      <p:sp>
        <p:nvSpPr>
          <p:cNvPr id="35866" name="Line 26"/>
          <p:cNvSpPr>
            <a:spLocks noChangeShapeType="1"/>
          </p:cNvSpPr>
          <p:nvPr/>
        </p:nvSpPr>
        <p:spPr bwMode="auto">
          <a:xfrm flipV="1">
            <a:off x="3697288" y="2371725"/>
            <a:ext cx="1997075" cy="89693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7" name="Line 27"/>
          <p:cNvSpPr>
            <a:spLocks noChangeShapeType="1"/>
          </p:cNvSpPr>
          <p:nvPr/>
        </p:nvSpPr>
        <p:spPr bwMode="auto">
          <a:xfrm flipV="1">
            <a:off x="1000125" y="1892300"/>
            <a:ext cx="2597150" cy="23272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8" name="Line 28"/>
          <p:cNvSpPr>
            <a:spLocks noChangeShapeType="1"/>
          </p:cNvSpPr>
          <p:nvPr/>
        </p:nvSpPr>
        <p:spPr bwMode="auto">
          <a:xfrm flipH="1">
            <a:off x="966788" y="2973388"/>
            <a:ext cx="6754812" cy="3175"/>
          </a:xfrm>
          <a:prstGeom prst="line">
            <a:avLst/>
          </a:prstGeom>
          <a:noFill/>
          <a:ln w="285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9" name="Line 29"/>
          <p:cNvSpPr>
            <a:spLocks noChangeShapeType="1"/>
          </p:cNvSpPr>
          <p:nvPr/>
        </p:nvSpPr>
        <p:spPr bwMode="auto">
          <a:xfrm flipH="1">
            <a:off x="2382838" y="2994025"/>
            <a:ext cx="9525" cy="1739900"/>
          </a:xfrm>
          <a:prstGeom prst="line">
            <a:avLst/>
          </a:prstGeom>
          <a:noFill/>
          <a:ln w="285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0" name="Line 30"/>
          <p:cNvSpPr>
            <a:spLocks noChangeShapeType="1"/>
          </p:cNvSpPr>
          <p:nvPr/>
        </p:nvSpPr>
        <p:spPr bwMode="auto">
          <a:xfrm flipH="1">
            <a:off x="4329113" y="2994025"/>
            <a:ext cx="9525" cy="1739900"/>
          </a:xfrm>
          <a:prstGeom prst="line">
            <a:avLst/>
          </a:prstGeom>
          <a:noFill/>
          <a:ln w="285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1" name="Line 31"/>
          <p:cNvSpPr>
            <a:spLocks noChangeShapeType="1"/>
          </p:cNvSpPr>
          <p:nvPr/>
        </p:nvSpPr>
        <p:spPr bwMode="auto">
          <a:xfrm flipH="1">
            <a:off x="7042150" y="2995613"/>
            <a:ext cx="9525" cy="1739900"/>
          </a:xfrm>
          <a:prstGeom prst="line">
            <a:avLst/>
          </a:prstGeom>
          <a:noFill/>
          <a:ln w="285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2" name="Text Box 32"/>
          <p:cNvSpPr txBox="1">
            <a:spLocks noChangeArrowheads="1"/>
          </p:cNvSpPr>
          <p:nvPr/>
        </p:nvSpPr>
        <p:spPr bwMode="auto">
          <a:xfrm>
            <a:off x="6953250" y="4835525"/>
            <a:ext cx="58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000">
                <a:solidFill>
                  <a:srgbClr val="3333FF"/>
                </a:solidFill>
              </a:rPr>
              <a:t>SQ</a:t>
            </a:r>
            <a:r>
              <a:rPr lang="en-US" altLang="en-US" sz="1000" baseline="-25000">
                <a:solidFill>
                  <a:srgbClr val="3333FF"/>
                </a:solidFill>
              </a:rPr>
              <a:t>ROW</a:t>
            </a:r>
          </a:p>
        </p:txBody>
      </p:sp>
      <p:sp>
        <p:nvSpPr>
          <p:cNvPr id="35873" name="Text Box 33"/>
          <p:cNvSpPr txBox="1">
            <a:spLocks noChangeArrowheads="1"/>
          </p:cNvSpPr>
          <p:nvPr/>
        </p:nvSpPr>
        <p:spPr bwMode="auto">
          <a:xfrm>
            <a:off x="4418013" y="4835525"/>
            <a:ext cx="4397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000">
                <a:solidFill>
                  <a:srgbClr val="FF0000"/>
                </a:solidFill>
              </a:rPr>
              <a:t>TQ</a:t>
            </a:r>
            <a:r>
              <a:rPr lang="en-US" altLang="en-US" sz="1000" baseline="-25000">
                <a:solidFill>
                  <a:srgbClr val="FF0000"/>
                </a:solidFill>
              </a:rPr>
              <a:t>IT</a:t>
            </a:r>
          </a:p>
        </p:txBody>
      </p:sp>
      <p:sp>
        <p:nvSpPr>
          <p:cNvPr id="35874" name="Text Box 34"/>
          <p:cNvSpPr txBox="1">
            <a:spLocks noChangeArrowheads="1"/>
          </p:cNvSpPr>
          <p:nvPr/>
        </p:nvSpPr>
        <p:spPr bwMode="auto">
          <a:xfrm>
            <a:off x="4111625" y="4849813"/>
            <a:ext cx="4397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000">
                <a:solidFill>
                  <a:srgbClr val="3333FF"/>
                </a:solidFill>
              </a:rPr>
              <a:t>TQ</a:t>
            </a:r>
            <a:r>
              <a:rPr lang="en-US" altLang="en-US" sz="1000" baseline="-25000">
                <a:solidFill>
                  <a:srgbClr val="3333FF"/>
                </a:solidFill>
              </a:rPr>
              <a:t>IT</a:t>
            </a:r>
          </a:p>
        </p:txBody>
      </p:sp>
      <p:sp>
        <p:nvSpPr>
          <p:cNvPr id="35875" name="Text Box 35"/>
          <p:cNvSpPr txBox="1">
            <a:spLocks noChangeArrowheads="1"/>
          </p:cNvSpPr>
          <p:nvPr/>
        </p:nvSpPr>
        <p:spPr bwMode="auto">
          <a:xfrm>
            <a:off x="2613025" y="4849813"/>
            <a:ext cx="4302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000">
                <a:solidFill>
                  <a:srgbClr val="FF0000"/>
                </a:solidFill>
              </a:rPr>
              <a:t>SQ</a:t>
            </a:r>
            <a:r>
              <a:rPr lang="en-US" altLang="en-US" sz="1000" baseline="-25000">
                <a:solidFill>
                  <a:srgbClr val="FF0000"/>
                </a:solidFill>
              </a:rPr>
              <a:t>U</a:t>
            </a:r>
          </a:p>
        </p:txBody>
      </p:sp>
      <p:sp>
        <p:nvSpPr>
          <p:cNvPr id="35876" name="Text Box 36"/>
          <p:cNvSpPr txBox="1">
            <a:spLocks noChangeArrowheads="1"/>
          </p:cNvSpPr>
          <p:nvPr/>
        </p:nvSpPr>
        <p:spPr bwMode="auto">
          <a:xfrm>
            <a:off x="2144713" y="4849813"/>
            <a:ext cx="4302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000">
                <a:solidFill>
                  <a:srgbClr val="3333FF"/>
                </a:solidFill>
              </a:rPr>
              <a:t>SQ</a:t>
            </a:r>
            <a:r>
              <a:rPr lang="en-US" altLang="en-US" sz="1000" baseline="-25000">
                <a:solidFill>
                  <a:srgbClr val="3333FF"/>
                </a:solidFill>
              </a:rPr>
              <a:t>U</a:t>
            </a:r>
          </a:p>
        </p:txBody>
      </p:sp>
      <p:sp>
        <p:nvSpPr>
          <p:cNvPr id="35877" name="Text Box 37"/>
          <p:cNvSpPr txBox="1">
            <a:spLocks noChangeArrowheads="1"/>
          </p:cNvSpPr>
          <p:nvPr/>
        </p:nvSpPr>
        <p:spPr bwMode="auto">
          <a:xfrm>
            <a:off x="3451225" y="6043613"/>
            <a:ext cx="12747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FF0000"/>
                </a:solidFill>
              </a:rPr>
              <a:t>SQ</a:t>
            </a:r>
            <a:r>
              <a:rPr lang="en-US" altLang="en-US" sz="1600" baseline="-25000">
                <a:solidFill>
                  <a:srgbClr val="FF0000"/>
                </a:solidFill>
              </a:rPr>
              <a:t>U</a:t>
            </a:r>
            <a:r>
              <a:rPr lang="en-US" altLang="en-US" sz="2800">
                <a:solidFill>
                  <a:srgbClr val="FF0000"/>
                </a:solidFill>
              </a:rPr>
              <a:t> </a:t>
            </a:r>
            <a:r>
              <a:rPr lang="en-US" altLang="en-US" sz="1600">
                <a:solidFill>
                  <a:srgbClr val="3333FF"/>
                </a:solidFill>
              </a:rPr>
              <a:t>- SQ</a:t>
            </a:r>
            <a:r>
              <a:rPr lang="en-US" altLang="en-US" sz="1600" baseline="-25000">
                <a:solidFill>
                  <a:srgbClr val="3333FF"/>
                </a:solidFill>
              </a:rPr>
              <a:t>U</a:t>
            </a:r>
          </a:p>
        </p:txBody>
      </p:sp>
      <p:sp>
        <p:nvSpPr>
          <p:cNvPr id="35878" name="Text Box 38"/>
          <p:cNvSpPr txBox="1">
            <a:spLocks noChangeArrowheads="1"/>
          </p:cNvSpPr>
          <p:nvPr/>
        </p:nvSpPr>
        <p:spPr bwMode="auto">
          <a:xfrm>
            <a:off x="3189288" y="5618163"/>
            <a:ext cx="1844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3333FF"/>
                </a:solidFill>
              </a:rPr>
              <a:t>SQ</a:t>
            </a:r>
            <a:r>
              <a:rPr lang="en-US" altLang="en-US" sz="1600" baseline="-25000">
                <a:solidFill>
                  <a:srgbClr val="3333FF"/>
                </a:solidFill>
              </a:rPr>
              <a:t>ROW  </a:t>
            </a:r>
            <a:r>
              <a:rPr lang="en-US" altLang="en-US" sz="1600">
                <a:solidFill>
                  <a:srgbClr val="FF0000"/>
                </a:solidFill>
              </a:rPr>
              <a:t>- SQ</a:t>
            </a:r>
            <a:r>
              <a:rPr lang="en-US" altLang="en-US" sz="1600" baseline="-25000">
                <a:solidFill>
                  <a:srgbClr val="FF0000"/>
                </a:solidFill>
              </a:rPr>
              <a:t>ROW</a:t>
            </a:r>
            <a:r>
              <a:rPr lang="en-US" altLang="en-US" sz="2800">
                <a:solidFill>
                  <a:srgbClr val="FF0000"/>
                </a:solidFill>
              </a:rPr>
              <a:t> </a:t>
            </a:r>
          </a:p>
        </p:txBody>
      </p:sp>
      <p:sp>
        <p:nvSpPr>
          <p:cNvPr id="35879" name="Line 39"/>
          <p:cNvSpPr>
            <a:spLocks noChangeShapeType="1"/>
          </p:cNvSpPr>
          <p:nvPr/>
        </p:nvSpPr>
        <p:spPr bwMode="auto">
          <a:xfrm>
            <a:off x="3343275" y="6156325"/>
            <a:ext cx="12287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0" name="Rectangle 40"/>
          <p:cNvSpPr>
            <a:spLocks noChangeArrowheads="1"/>
          </p:cNvSpPr>
          <p:nvPr/>
        </p:nvSpPr>
        <p:spPr bwMode="auto">
          <a:xfrm>
            <a:off x="1884363" y="5942013"/>
            <a:ext cx="127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a:t>LEAK = 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266700" y="-798513"/>
            <a:ext cx="8610600" cy="2460626"/>
          </a:xfrm>
        </p:spPr>
        <p:txBody>
          <a:bodyPr/>
          <a:lstStyle/>
          <a:p>
            <a:pPr eaLnBrk="1" hangingPunct="1"/>
            <a:r>
              <a:rPr kumimoji="1" lang="en-US" altLang="en-US" sz="4800" smtClean="0">
                <a:solidFill>
                  <a:srgbClr val="FF0000"/>
                </a:solidFill>
              </a:rPr>
              <a:t>Leakage</a:t>
            </a:r>
          </a:p>
        </p:txBody>
      </p:sp>
      <p:sp>
        <p:nvSpPr>
          <p:cNvPr id="36867" name="Rectangle 3"/>
          <p:cNvSpPr>
            <a:spLocks noChangeArrowheads="1"/>
          </p:cNvSpPr>
          <p:nvPr/>
        </p:nvSpPr>
        <p:spPr bwMode="auto">
          <a:xfrm>
            <a:off x="747713" y="1144588"/>
            <a:ext cx="83947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b="0"/>
              <a:t>Cout/Cproj	Leak 		GHG - Leak Discount</a:t>
            </a:r>
            <a:endParaRPr lang="en-US" altLang="en-US" sz="2400" b="0">
              <a:cs typeface="Times New Roman" panose="02020603050405020304" pitchFamily="18" charset="0"/>
            </a:endParaRPr>
          </a:p>
          <a:p>
            <a:pPr eaLnBrk="1" hangingPunct="1"/>
            <a:r>
              <a:rPr lang="en-US" altLang="en-US" sz="2400" b="0">
                <a:cs typeface="Times New Roman" panose="02020603050405020304" pitchFamily="18" charset="0"/>
              </a:rPr>
              <a:t>     1		  45%		55%	(Only pay for ½)</a:t>
            </a:r>
          </a:p>
          <a:p>
            <a:pPr eaLnBrk="1" hangingPunct="1"/>
            <a:r>
              <a:rPr lang="en-US" altLang="en-US" sz="2400" b="0">
                <a:cs typeface="Times New Roman" panose="02020603050405020304" pitchFamily="18" charset="0"/>
              </a:rPr>
              <a:t>     2		  91%		  </a:t>
            </a:r>
            <a:r>
              <a:rPr lang="en-US" altLang="en-US" sz="2400" b="0"/>
              <a:t>9%	(Only pay for 10%)</a:t>
            </a:r>
            <a:endParaRPr lang="en-US" altLang="en-US" sz="2400" b="0">
              <a:cs typeface="Times New Roman" panose="02020603050405020304" pitchFamily="18" charset="0"/>
            </a:endParaRPr>
          </a:p>
          <a:p>
            <a:pPr eaLnBrk="1" hangingPunct="1"/>
            <a:r>
              <a:rPr lang="en-US" altLang="en-US" sz="2400" b="0">
                <a:cs typeface="Times New Roman" panose="02020603050405020304" pitchFamily="18" charset="0"/>
              </a:rPr>
              <a:t>   0.5		  23%		</a:t>
            </a:r>
            <a:r>
              <a:rPr lang="en-US" altLang="en-US" sz="2400" b="0"/>
              <a:t>77%	(Only pay for 3/4 )</a:t>
            </a:r>
          </a:p>
          <a:p>
            <a:pPr eaLnBrk="1" hangingPunct="1"/>
            <a:endParaRPr lang="en-US" altLang="en-US" sz="2400" b="0"/>
          </a:p>
          <a:p>
            <a:pPr eaLnBrk="1" hangingPunct="1"/>
            <a:r>
              <a:rPr lang="en-US" altLang="en-US" sz="2400" b="0"/>
              <a:t>Case 1 	Emissions per acre of commodity prices 			= biofuel offset</a:t>
            </a:r>
          </a:p>
          <a:p>
            <a:pPr eaLnBrk="1" hangingPunct="1"/>
            <a:r>
              <a:rPr lang="en-US" altLang="en-US" sz="2400" b="0"/>
              <a:t>Case 2 	Emissions per acre of commodity prices 			= twice biofuel offset</a:t>
            </a:r>
            <a:endParaRPr lang="el-GR" altLang="en-US" sz="2400" b="0"/>
          </a:p>
          <a:p>
            <a:pPr eaLnBrk="1" hangingPunct="1"/>
            <a:r>
              <a:rPr lang="en-US" altLang="en-US" sz="2400" b="0"/>
              <a:t>Case 3 	Emissions per acre of commodity prices 			= one half biofuel offset</a:t>
            </a:r>
            <a:endParaRPr lang="el-GR" altLang="en-US" sz="2400" b="0"/>
          </a:p>
          <a:p>
            <a:pPr eaLnBrk="1" hangingPunct="1"/>
            <a:endParaRPr lang="en-US" altLang="en-US" sz="2400" b="0"/>
          </a:p>
          <a:p>
            <a:pPr eaLnBrk="1" hangingPunct="1"/>
            <a:r>
              <a:rPr lang="en-US" altLang="en-US" sz="2400" b="0"/>
              <a:t>Probably offsets gains for corn</a:t>
            </a:r>
          </a:p>
          <a:p>
            <a:pPr eaLnBrk="1" hangingPunct="1"/>
            <a:r>
              <a:rPr lang="en-US" altLang="en-US" sz="2400" b="0"/>
              <a:t>Energy sorghum?</a:t>
            </a:r>
            <a:endParaRPr lang="el-GR" altLang="en-US" sz="2400" b="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266700" y="-798513"/>
            <a:ext cx="8610600" cy="2460626"/>
          </a:xfrm>
        </p:spPr>
        <p:txBody>
          <a:bodyPr/>
          <a:lstStyle/>
          <a:p>
            <a:pPr eaLnBrk="1" hangingPunct="1"/>
            <a:r>
              <a:rPr kumimoji="1" lang="en-US" altLang="en-US" sz="4800" smtClean="0">
                <a:solidFill>
                  <a:srgbClr val="FF0000"/>
                </a:solidFill>
              </a:rPr>
              <a:t>Leakage</a:t>
            </a: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701675"/>
            <a:ext cx="4067175"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p:cNvSpPr>
            <a:spLocks noChangeArrowheads="1"/>
          </p:cNvSpPr>
          <p:nvPr/>
        </p:nvSpPr>
        <p:spPr bwMode="auto">
          <a:xfrm>
            <a:off x="577850" y="5080000"/>
            <a:ext cx="334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a:t> </a:t>
            </a:r>
            <a:r>
              <a:rPr lang="en-US" altLang="en-US" b="0"/>
              <a:t>Change in probability of forest</a:t>
            </a:r>
            <a:r>
              <a:rPr lang="en-US" altLang="en-US"/>
              <a:t> </a:t>
            </a:r>
          </a:p>
        </p:txBody>
      </p:sp>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5" y="893763"/>
            <a:ext cx="39417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ChangeArrowheads="1"/>
          </p:cNvSpPr>
          <p:nvPr/>
        </p:nvSpPr>
        <p:spPr bwMode="auto">
          <a:xfrm>
            <a:off x="5824538" y="5041900"/>
            <a:ext cx="216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a:t> </a:t>
            </a:r>
            <a:r>
              <a:rPr lang="en-US" altLang="en-US" b="0"/>
              <a:t>Change in Carbon</a:t>
            </a:r>
            <a:r>
              <a:rPr lang="en-US" altLang="en-US"/>
              <a:t> </a:t>
            </a:r>
          </a:p>
        </p:txBody>
      </p:sp>
      <p:sp>
        <p:nvSpPr>
          <p:cNvPr id="37895" name="Rectangle 7"/>
          <p:cNvSpPr>
            <a:spLocks noChangeArrowheads="1"/>
          </p:cNvSpPr>
          <p:nvPr/>
        </p:nvSpPr>
        <p:spPr bwMode="auto">
          <a:xfrm>
            <a:off x="269875" y="5537200"/>
            <a:ext cx="87185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400" b="0"/>
              <a:t>Source G.C. Nelson and R.D. Robertson, “Green Gold or Green Wash: Environmental Consequences of Biofuels in the Developing World” </a:t>
            </a:r>
            <a:r>
              <a:rPr lang="en-US" altLang="en-US" sz="1400" b="0">
                <a:cs typeface="Times New Roman" panose="02020603050405020304" pitchFamily="18" charset="0"/>
              </a:rPr>
              <a:t>Paper prepared for ASSA 2008 Invited paper session “Biofuels-Long-Run Implications for Food Security and the Environment”. ASSA Meeting New Orleans, January, 2008 and forthcoming in Review of Agricultural Economics Run for Brazil with </a:t>
            </a:r>
            <a:r>
              <a:rPr lang="en-US" altLang="en-US" sz="1400" b="0"/>
              <a:t>a 25 percent increase in the price of maize and a 10 percent increase in the price of sugar at exporting ports.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266700" y="-798513"/>
            <a:ext cx="8610600" cy="2460626"/>
          </a:xfrm>
        </p:spPr>
        <p:txBody>
          <a:bodyPr/>
          <a:lstStyle/>
          <a:p>
            <a:pPr eaLnBrk="1" hangingPunct="1"/>
            <a:r>
              <a:rPr kumimoji="1" lang="en-US" altLang="en-US" sz="4800" smtClean="0">
                <a:solidFill>
                  <a:srgbClr val="FF0000"/>
                </a:solidFill>
              </a:rPr>
              <a:t>Leakage</a:t>
            </a:r>
          </a:p>
        </p:txBody>
      </p:sp>
      <p:sp>
        <p:nvSpPr>
          <p:cNvPr id="38915" name="Rectangle 7"/>
          <p:cNvSpPr>
            <a:spLocks noChangeArrowheads="1"/>
          </p:cNvSpPr>
          <p:nvPr/>
        </p:nvSpPr>
        <p:spPr bwMode="auto">
          <a:xfrm>
            <a:off x="231775" y="1379538"/>
            <a:ext cx="87185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000" b="0"/>
              <a:t>Getting around this</a:t>
            </a:r>
          </a:p>
          <a:p>
            <a:pPr eaLnBrk="1" hangingPunct="1"/>
            <a:r>
              <a:rPr lang="en-US" altLang="en-US" sz="2000" b="0"/>
              <a:t>Reducing land competition</a:t>
            </a:r>
          </a:p>
          <a:p>
            <a:pPr eaLnBrk="1" hangingPunct="1"/>
            <a:r>
              <a:rPr lang="en-US" altLang="en-US" sz="2000" b="0"/>
              <a:t>	Marginal lands</a:t>
            </a:r>
          </a:p>
          <a:p>
            <a:pPr eaLnBrk="1" hangingPunct="1"/>
            <a:r>
              <a:rPr lang="en-US" altLang="en-US" sz="2000" b="0"/>
              <a:t>	Higher yieds</a:t>
            </a:r>
          </a:p>
          <a:p>
            <a:pPr eaLnBrk="1" hangingPunct="1"/>
            <a:r>
              <a:rPr lang="en-US" altLang="en-US" sz="2000" b="0"/>
              <a:t>		Corn			150*2.8</a:t>
            </a:r>
          </a:p>
          <a:p>
            <a:pPr eaLnBrk="1" hangingPunct="1"/>
            <a:r>
              <a:rPr lang="en-US" altLang="en-US" sz="2000" b="0"/>
              <a:t>		Switch grass 		6*100</a:t>
            </a:r>
          </a:p>
          <a:p>
            <a:pPr eaLnBrk="1" hangingPunct="1"/>
            <a:r>
              <a:rPr lang="en-US" altLang="en-US" sz="2000" b="0"/>
              <a:t>		energy sorghum	20*100</a:t>
            </a:r>
          </a:p>
          <a:p>
            <a:pPr eaLnBrk="1" hangingPunct="1"/>
            <a:r>
              <a:rPr lang="en-US" altLang="en-US" sz="2000" b="0"/>
              <a:t>	Complement</a:t>
            </a:r>
          </a:p>
          <a:p>
            <a:pPr eaLnBrk="1" hangingPunct="1"/>
            <a:r>
              <a:rPr lang="en-US" altLang="en-US" sz="2000" b="0"/>
              <a:t>		crop residue</a:t>
            </a:r>
          </a:p>
          <a:p>
            <a:pPr eaLnBrk="1" hangingPunct="1"/>
            <a:r>
              <a:rPr lang="en-US" altLang="en-US" sz="2000" b="0"/>
              <a:t>		Log residue</a:t>
            </a:r>
          </a:p>
          <a:p>
            <a:pPr eaLnBrk="1" hangingPunct="1"/>
            <a:endParaRPr lang="en-US" altLang="en-US" sz="2000" b="0"/>
          </a:p>
          <a:p>
            <a:pPr eaLnBrk="1" hangingPunct="1"/>
            <a:r>
              <a:rPr lang="en-US" altLang="en-US" sz="2000" b="0"/>
              <a:t>Complementary policy</a:t>
            </a:r>
          </a:p>
          <a:p>
            <a:pPr eaLnBrk="1" hangingPunct="1"/>
            <a:r>
              <a:rPr lang="en-US" altLang="en-US" sz="2000" b="0"/>
              <a:t>	Deforestation</a:t>
            </a:r>
          </a:p>
          <a:p>
            <a:pPr eaLnBrk="1" hangingPunct="1"/>
            <a:r>
              <a:rPr lang="en-US" altLang="en-US" sz="2000" b="0"/>
              <a:t>	Urban Poor</a:t>
            </a:r>
          </a:p>
          <a:p>
            <a:pPr eaLnBrk="1" hangingPunct="1"/>
            <a:r>
              <a:rPr lang="en-US" altLang="en-US" sz="2000" b="0"/>
              <a:t>	Trade</a:t>
            </a:r>
          </a:p>
          <a:p>
            <a:pPr eaLnBrk="1" hangingPunct="1"/>
            <a:r>
              <a:rPr lang="en-US" altLang="en-US" sz="2000" b="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266700" y="-760413"/>
            <a:ext cx="8610600" cy="2460626"/>
          </a:xfrm>
        </p:spPr>
        <p:txBody>
          <a:bodyPr/>
          <a:lstStyle/>
          <a:p>
            <a:pPr eaLnBrk="1" hangingPunct="1"/>
            <a:r>
              <a:rPr kumimoji="1" lang="en-US" altLang="en-US" sz="3600" smtClean="0">
                <a:solidFill>
                  <a:srgbClr val="FF0000"/>
                </a:solidFill>
              </a:rPr>
              <a:t>Food Prices, Incomes and Environment</a:t>
            </a:r>
          </a:p>
        </p:txBody>
      </p:sp>
      <p:sp>
        <p:nvSpPr>
          <p:cNvPr id="39939" name="Rectangle 3"/>
          <p:cNvSpPr>
            <a:spLocks noChangeArrowheads="1"/>
          </p:cNvSpPr>
          <p:nvPr/>
        </p:nvSpPr>
        <p:spPr bwMode="auto">
          <a:xfrm>
            <a:off x="231775" y="817563"/>
            <a:ext cx="8963025" cy="667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33363" indent="-233363" eaLnBrk="0" hangingPunct="0">
              <a:tabLst>
                <a:tab pos="228600" algn="l"/>
              </a:tabLst>
              <a:defRPr b="1">
                <a:solidFill>
                  <a:schemeClr val="tx1"/>
                </a:solidFill>
                <a:latin typeface="Arial" panose="020B0604020202020204" pitchFamily="34" charset="0"/>
                <a:cs typeface="Arial" panose="020B0604020202020204" pitchFamily="34" charset="0"/>
              </a:defRPr>
            </a:lvl1pPr>
            <a:lvl2pPr marL="690563" indent="-233363" eaLnBrk="0" hangingPunct="0">
              <a:tabLst>
                <a:tab pos="228600" algn="l"/>
              </a:tabLst>
              <a:defRPr b="1">
                <a:solidFill>
                  <a:schemeClr val="tx1"/>
                </a:solidFill>
                <a:latin typeface="Arial" panose="020B0604020202020204" pitchFamily="34" charset="0"/>
                <a:cs typeface="Arial" panose="020B0604020202020204" pitchFamily="34" charset="0"/>
              </a:defRPr>
            </a:lvl2pPr>
            <a:lvl3pPr marL="1087438" indent="-173038" eaLnBrk="0" hangingPunct="0">
              <a:tabLst>
                <a:tab pos="228600"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228600"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228600"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28600"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28600"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28600"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28600" algn="l"/>
              </a:tabLst>
              <a:defRPr b="1">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2800" b="0"/>
              <a:t>Is rain forest deforestation bad?</a:t>
            </a:r>
          </a:p>
          <a:p>
            <a:pPr eaLnBrk="1" hangingPunct="1">
              <a:buFontTx/>
              <a:buChar char="•"/>
            </a:pPr>
            <a:endParaRPr lang="en-US" altLang="en-US" sz="1000" b="0"/>
          </a:p>
          <a:p>
            <a:pPr eaLnBrk="1" hangingPunct="1">
              <a:buFontTx/>
              <a:buChar char="•"/>
            </a:pPr>
            <a:r>
              <a:rPr lang="en-US" altLang="en-US" sz="2800" b="0"/>
              <a:t>What about providing better income potential in northeast Brazil or Rural Indonesia</a:t>
            </a:r>
          </a:p>
          <a:p>
            <a:pPr eaLnBrk="1" hangingPunct="1">
              <a:buFontTx/>
              <a:buChar char="•"/>
            </a:pPr>
            <a:endParaRPr lang="en-US" altLang="en-US" sz="1000" b="0"/>
          </a:p>
          <a:p>
            <a:pPr eaLnBrk="1" hangingPunct="1">
              <a:buFontTx/>
              <a:buChar char="•"/>
            </a:pPr>
            <a:r>
              <a:rPr lang="en-US" altLang="en-US" sz="2800" b="0"/>
              <a:t>Can policy address?</a:t>
            </a:r>
          </a:p>
          <a:p>
            <a:pPr lvl="1" eaLnBrk="1" hangingPunct="1">
              <a:buFontTx/>
              <a:buChar char="•"/>
            </a:pPr>
            <a:r>
              <a:rPr lang="en-US" altLang="en-US" sz="2800" b="0"/>
              <a:t>May need a compensation policy to reflect our valuation – allow payment for avoided deforestation</a:t>
            </a:r>
          </a:p>
          <a:p>
            <a:pPr lvl="1" eaLnBrk="1" hangingPunct="1">
              <a:buFontTx/>
              <a:buChar char="•"/>
            </a:pPr>
            <a:r>
              <a:rPr lang="en-US" altLang="en-US" sz="2800" b="0"/>
              <a:t>Allowing prices to transmit through to rural areas in countries with govenrment trading  </a:t>
            </a:r>
          </a:p>
          <a:p>
            <a:pPr lvl="1" eaLnBrk="1" hangingPunct="1">
              <a:buFontTx/>
              <a:buChar char="•"/>
            </a:pPr>
            <a:r>
              <a:rPr lang="en-US" altLang="en-US" sz="2800" b="0"/>
              <a:t>Will economics win? </a:t>
            </a:r>
          </a:p>
          <a:p>
            <a:pPr lvl="1" eaLnBrk="1" hangingPunct="1">
              <a:buFontTx/>
              <a:buChar char="•"/>
            </a:pPr>
            <a:r>
              <a:rPr lang="en-US" altLang="en-US" sz="2800" b="0"/>
              <a:t>As population and food demand rises can we protect?</a:t>
            </a:r>
          </a:p>
          <a:p>
            <a:pPr lvl="1" eaLnBrk="1" hangingPunct="1">
              <a:buFontTx/>
              <a:buChar char="•"/>
            </a:pPr>
            <a:r>
              <a:rPr lang="en-US" altLang="en-US" sz="2800" b="0"/>
              <a:t>Looks like US immigration policy</a:t>
            </a:r>
          </a:p>
          <a:p>
            <a:pPr lvl="2" eaLnBrk="1" hangingPunct="1">
              <a:buFontTx/>
              <a:buChar char="•"/>
            </a:pPr>
            <a:endParaRPr lang="en-US" altLang="en-US" sz="2400" b="0"/>
          </a:p>
          <a:p>
            <a:pPr eaLnBrk="1" hangingPunct="1"/>
            <a:r>
              <a:rPr lang="en-US" altLang="en-US" sz="2400" b="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266700" y="-760413"/>
            <a:ext cx="8610600" cy="2460626"/>
          </a:xfrm>
        </p:spPr>
        <p:txBody>
          <a:bodyPr/>
          <a:lstStyle/>
          <a:p>
            <a:pPr eaLnBrk="1" hangingPunct="1"/>
            <a:r>
              <a:rPr kumimoji="1" lang="en-US" altLang="en-US" sz="4800" smtClean="0">
                <a:solidFill>
                  <a:srgbClr val="FF0000"/>
                </a:solidFill>
              </a:rPr>
              <a:t>Sectoral Lifecycle Accounting</a:t>
            </a:r>
          </a:p>
        </p:txBody>
      </p:sp>
      <p:sp>
        <p:nvSpPr>
          <p:cNvPr id="40963" name="Rectangle 3"/>
          <p:cNvSpPr>
            <a:spLocks noChangeArrowheads="1"/>
          </p:cNvSpPr>
          <p:nvPr/>
        </p:nvSpPr>
        <p:spPr bwMode="auto">
          <a:xfrm>
            <a:off x="-4560888" y="3762375"/>
            <a:ext cx="3017838" cy="635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4" name="Rectangle 4"/>
          <p:cNvSpPr>
            <a:spLocks noChangeArrowheads="1"/>
          </p:cNvSpPr>
          <p:nvPr/>
        </p:nvSpPr>
        <p:spPr bwMode="auto">
          <a:xfrm>
            <a:off x="301625" y="1163638"/>
            <a:ext cx="85391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33363" indent="-233363" eaLnBrk="0" hangingPunct="0">
              <a:tabLst>
                <a:tab pos="228600"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228600"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228600"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228600"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228600"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28600"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28600"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28600"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28600" algn="l"/>
              </a:tabLst>
              <a:defRPr b="1">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2400" b="0"/>
              <a:t>Corn ethanol from 15 to 18 billion gallons.  </a:t>
            </a:r>
          </a:p>
          <a:p>
            <a:pPr eaLnBrk="1" hangingPunct="1"/>
            <a:r>
              <a:rPr lang="en-US" altLang="en-US" sz="2400" b="0"/>
              <a:t>  </a:t>
            </a:r>
            <a:endParaRPr lang="en-US" altLang="en-US" sz="2400"/>
          </a:p>
        </p:txBody>
      </p:sp>
      <p:graphicFrame>
        <p:nvGraphicFramePr>
          <p:cNvPr id="198661" name="Group 5"/>
          <p:cNvGraphicFramePr>
            <a:graphicFrameLocks noGrp="1"/>
          </p:cNvGraphicFramePr>
          <p:nvPr/>
        </p:nvGraphicFramePr>
        <p:xfrm>
          <a:off x="481013" y="1201738"/>
          <a:ext cx="8180387" cy="5303837"/>
        </p:xfrm>
        <a:graphic>
          <a:graphicData uri="http://schemas.openxmlformats.org/drawingml/2006/table">
            <a:tbl>
              <a:tblPr/>
              <a:tblGrid>
                <a:gridCol w="6915150">
                  <a:extLst>
                    <a:ext uri="{9D8B030D-6E8A-4147-A177-3AD203B41FA5}">
                      <a16:colId xmlns:a16="http://schemas.microsoft.com/office/drawing/2014/main" val="20000"/>
                    </a:ext>
                  </a:extLst>
                </a:gridCol>
                <a:gridCol w="1265237">
                  <a:extLst>
                    <a:ext uri="{9D8B030D-6E8A-4147-A177-3AD203B41FA5}">
                      <a16:colId xmlns:a16="http://schemas.microsoft.com/office/drawing/2014/main" val="20001"/>
                    </a:ext>
                  </a:extLst>
                </a:gridCol>
              </a:tblGrid>
              <a:tr h="3962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3200" b="0" i="0" u="none" strike="noStrike" cap="none" normalizeH="0" baseline="0" smtClean="0">
                        <a:ln>
                          <a:noFill/>
                        </a:ln>
                        <a:solidFill>
                          <a:schemeClr val="tx1"/>
                        </a:solidFill>
                        <a:effectLst/>
                        <a:latin typeface="Arial" charset="0"/>
                        <a:cs typeface="Arial" charset="0"/>
                      </a:endParaRPr>
                    </a:p>
                  </a:txBody>
                  <a:tcPr marT="45723" marB="45723" anchor="ctr" horzOverflow="overflow">
                    <a:lnL cap="flat">
                      <a:noFill/>
                    </a:lnL>
                    <a:lnR>
                      <a:noFill/>
                    </a:lnR>
                    <a:lnT cap="flat">
                      <a:noFill/>
                    </a:lnT>
                    <a:lnB>
                      <a:noFill/>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62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charset="0"/>
                        <a:cs typeface="Arial" charset="0"/>
                      </a:endParaRPr>
                    </a:p>
                  </a:txBody>
                  <a:tcPr marT="45723" marB="45723" anchor="ctr" horzOverflow="overflow">
                    <a:lnL cap="flat">
                      <a:noFill/>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r h="5181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Soil carbon sequestration </a:t>
                      </a:r>
                      <a:endParaRPr kumimoji="0" lang="en-US" sz="3200" b="0" i="0" u="none" strike="noStrike" cap="none" normalizeH="0" baseline="0" smtClean="0">
                        <a:ln>
                          <a:noFill/>
                        </a:ln>
                        <a:solidFill>
                          <a:schemeClr val="tx1"/>
                        </a:solidFill>
                        <a:effectLst/>
                        <a:latin typeface="Arial" charset="0"/>
                        <a:cs typeface="Arial" charset="0"/>
                      </a:endParaRPr>
                    </a:p>
                  </a:txBody>
                  <a:tcPr marT="45723" marB="45723"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Times New Roman" pitchFamily="18" charset="0"/>
                          <a:cs typeface="Times New Roman" pitchFamily="18" charset="0"/>
                        </a:rPr>
                        <a:t>-7.39</a:t>
                      </a:r>
                      <a:endParaRPr kumimoji="0" lang="en-US" sz="4000" b="0" i="0" u="none" strike="noStrike" cap="none" normalizeH="0" baseline="0" smtClean="0">
                        <a:ln>
                          <a:noFill/>
                        </a:ln>
                        <a:solidFill>
                          <a:srgbClr val="FF0000"/>
                        </a:solidFill>
                        <a:effectLst/>
                        <a:latin typeface="Arial" charset="0"/>
                        <a:cs typeface="Arial" charset="0"/>
                      </a:endParaRPr>
                    </a:p>
                  </a:txBody>
                  <a:tcPr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181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CH4 and N20 from animals </a:t>
                      </a:r>
                      <a:endParaRPr kumimoji="0" lang="en-US" sz="3200" b="0" i="0" u="none" strike="noStrike" cap="none" normalizeH="0" baseline="0" smtClean="0">
                        <a:ln>
                          <a:noFill/>
                        </a:ln>
                        <a:solidFill>
                          <a:schemeClr val="tx1"/>
                        </a:solidFill>
                        <a:effectLst/>
                        <a:latin typeface="Arial" charset="0"/>
                        <a:cs typeface="Arial" charset="0"/>
                      </a:endParaRPr>
                    </a:p>
                  </a:txBody>
                  <a:tcPr marT="45723" marB="45723"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3333FF"/>
                          </a:solidFill>
                          <a:effectLst/>
                          <a:latin typeface="Times New Roman" pitchFamily="18" charset="0"/>
                          <a:cs typeface="Times New Roman" pitchFamily="18" charset="0"/>
                        </a:rPr>
                        <a:t>+7.18</a:t>
                      </a:r>
                      <a:endParaRPr kumimoji="0" lang="en-US" sz="4000" b="0" i="0" u="none" strike="noStrike" cap="none" normalizeH="0" baseline="0" smtClean="0">
                        <a:ln>
                          <a:noFill/>
                        </a:ln>
                        <a:solidFill>
                          <a:srgbClr val="3333FF"/>
                        </a:solidFill>
                        <a:effectLst/>
                        <a:latin typeface="Arial" charset="0"/>
                        <a:cs typeface="Arial" charset="0"/>
                      </a:endParaRPr>
                    </a:p>
                  </a:txBody>
                  <a:tcPr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181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CH4 and N20  – from crops </a:t>
                      </a:r>
                      <a:endParaRPr kumimoji="0" lang="en-US" sz="3200" b="0" i="0" u="none" strike="noStrike" cap="none" normalizeH="0" baseline="0" smtClean="0">
                        <a:ln>
                          <a:noFill/>
                        </a:ln>
                        <a:solidFill>
                          <a:schemeClr val="tx1"/>
                        </a:solidFill>
                        <a:effectLst/>
                        <a:latin typeface="Arial" charset="0"/>
                        <a:cs typeface="Arial" charset="0"/>
                      </a:endParaRPr>
                    </a:p>
                  </a:txBody>
                  <a:tcPr marT="45723" marB="45723"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Times New Roman" pitchFamily="18" charset="0"/>
                          <a:cs typeface="Times New Roman" pitchFamily="18" charset="0"/>
                        </a:rPr>
                        <a:t>-5.98</a:t>
                      </a:r>
                    </a:p>
                  </a:txBody>
                  <a:tcPr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181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Ag CO2 from Fossil fuel use </a:t>
                      </a:r>
                      <a:endParaRPr kumimoji="0" lang="en-US" sz="3200" b="0" i="0" u="none" strike="noStrike" cap="none" normalizeH="0" baseline="0" smtClean="0">
                        <a:ln>
                          <a:noFill/>
                        </a:ln>
                        <a:solidFill>
                          <a:schemeClr val="tx1"/>
                        </a:solidFill>
                        <a:effectLst/>
                        <a:latin typeface="Arial" charset="0"/>
                        <a:cs typeface="Arial" charset="0"/>
                      </a:endParaRPr>
                    </a:p>
                  </a:txBody>
                  <a:tcPr marT="45723" marB="45723"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Times New Roman" pitchFamily="18" charset="0"/>
                          <a:cs typeface="Times New Roman" pitchFamily="18" charset="0"/>
                        </a:rPr>
                        <a:t>-3.80</a:t>
                      </a:r>
                    </a:p>
                  </a:txBody>
                  <a:tcPr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181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Net offset when making Ethanol from grains </a:t>
                      </a:r>
                      <a:endParaRPr kumimoji="0" lang="en-US" sz="3200" b="0" i="0" u="none" strike="noStrike" cap="none" normalizeH="0" baseline="0" smtClean="0">
                        <a:ln>
                          <a:noFill/>
                        </a:ln>
                        <a:solidFill>
                          <a:schemeClr val="tx1"/>
                        </a:solidFill>
                        <a:effectLst/>
                        <a:latin typeface="Arial" charset="0"/>
                        <a:cs typeface="Arial" charset="0"/>
                      </a:endParaRPr>
                    </a:p>
                  </a:txBody>
                  <a:tcPr marT="45723" marB="45723"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3333FF"/>
                          </a:solidFill>
                          <a:effectLst/>
                          <a:latin typeface="Times New Roman" pitchFamily="18" charset="0"/>
                          <a:cs typeface="Times New Roman" pitchFamily="18" charset="0"/>
                        </a:rPr>
                        <a:t>+80.6</a:t>
                      </a:r>
                      <a:endParaRPr kumimoji="0" lang="en-US" sz="4000" b="0" i="0" u="none" strike="noStrike" cap="none" normalizeH="0" baseline="0" smtClean="0">
                        <a:ln>
                          <a:noFill/>
                        </a:ln>
                        <a:solidFill>
                          <a:srgbClr val="3333FF"/>
                        </a:solidFill>
                        <a:effectLst/>
                        <a:latin typeface="Arial" charset="0"/>
                        <a:cs typeface="Arial" charset="0"/>
                      </a:endParaRPr>
                    </a:p>
                  </a:txBody>
                  <a:tcPr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5181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Net offset when making Electricity from ag feedstocks</a:t>
                      </a:r>
                      <a:endParaRPr kumimoji="0" lang="en-US" sz="3200" b="0" i="0" u="none" strike="noStrike" cap="none" normalizeH="0" baseline="0" smtClean="0">
                        <a:ln>
                          <a:noFill/>
                        </a:ln>
                        <a:solidFill>
                          <a:schemeClr val="tx1"/>
                        </a:solidFill>
                        <a:effectLst/>
                        <a:latin typeface="Arial" charset="0"/>
                        <a:cs typeface="Arial" charset="0"/>
                      </a:endParaRPr>
                    </a:p>
                  </a:txBody>
                  <a:tcPr marT="45723" marB="45723"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Times New Roman" pitchFamily="18" charset="0"/>
                          <a:cs typeface="Times New Roman" pitchFamily="18" charset="0"/>
                        </a:rPr>
                        <a:t>-7.65</a:t>
                      </a:r>
                    </a:p>
                  </a:txBody>
                  <a:tcPr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181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Net offset when making Biodiesel from ag feedstocks</a:t>
                      </a:r>
                      <a:endParaRPr kumimoji="0" lang="en-US" sz="3200" b="0" i="0" u="none" strike="noStrike" cap="none" normalizeH="0" baseline="0" smtClean="0">
                        <a:ln>
                          <a:noFill/>
                        </a:ln>
                        <a:solidFill>
                          <a:schemeClr val="tx1"/>
                        </a:solidFill>
                        <a:effectLst/>
                        <a:latin typeface="Arial" charset="0"/>
                        <a:cs typeface="Arial" charset="0"/>
                      </a:endParaRPr>
                    </a:p>
                  </a:txBody>
                  <a:tcPr marT="45723" marB="45723"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Times New Roman" pitchFamily="18" charset="0"/>
                          <a:cs typeface="Times New Roman" pitchFamily="18" charset="0"/>
                        </a:rPr>
                        <a:t>-2.55</a:t>
                      </a:r>
                    </a:p>
                  </a:txBody>
                  <a:tcPr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5181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Other miscellaneous</a:t>
                      </a:r>
                      <a:endParaRPr kumimoji="0" lang="en-US" sz="3200" b="0" i="0" u="none" strike="noStrike" cap="none" normalizeH="0" baseline="0" smtClean="0">
                        <a:ln>
                          <a:noFill/>
                        </a:ln>
                        <a:solidFill>
                          <a:schemeClr val="tx1"/>
                        </a:solidFill>
                        <a:effectLst/>
                        <a:latin typeface="Arial" charset="0"/>
                        <a:cs typeface="Arial" charset="0"/>
                      </a:endParaRPr>
                    </a:p>
                  </a:txBody>
                  <a:tcPr marT="45723" marB="45723" anchor="ct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Times New Roman" pitchFamily="18" charset="0"/>
                          <a:cs typeface="Times New Roman" pitchFamily="18" charset="0"/>
                        </a:rPr>
                        <a:t>-0.08</a:t>
                      </a:r>
                    </a:p>
                  </a:txBody>
                  <a:tcPr marT="45723" marB="45723"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228600"/>
            <a:ext cx="8534400" cy="1012825"/>
          </a:xfrm>
        </p:spPr>
        <p:txBody>
          <a:bodyPr/>
          <a:lstStyle/>
          <a:p>
            <a:pPr eaLnBrk="1" hangingPunct="1"/>
            <a:r>
              <a:rPr lang="en-US" altLang="en-US" sz="3600" smtClean="0">
                <a:solidFill>
                  <a:srgbClr val="FF0000"/>
                </a:solidFill>
              </a:rPr>
              <a:t> An Aside</a:t>
            </a:r>
          </a:p>
        </p:txBody>
      </p:sp>
      <p:sp>
        <p:nvSpPr>
          <p:cNvPr id="5123" name="Rectangle 3"/>
          <p:cNvSpPr>
            <a:spLocks noGrp="1" noChangeArrowheads="1"/>
          </p:cNvSpPr>
          <p:nvPr>
            <p:ph type="subTitle" idx="1"/>
          </p:nvPr>
        </p:nvSpPr>
        <p:spPr>
          <a:xfrm>
            <a:off x="381000" y="1295400"/>
            <a:ext cx="8458200" cy="5029200"/>
          </a:xfrm>
        </p:spPr>
        <p:txBody>
          <a:bodyPr/>
          <a:lstStyle/>
          <a:p>
            <a:pPr marL="457200" indent="-457200" algn="l" eaLnBrk="1" hangingPunct="1"/>
            <a:r>
              <a:rPr kumimoji="1" lang="en-US" altLang="en-US" sz="2800" smtClean="0"/>
              <a:t>From a GHG perspective</a:t>
            </a:r>
          </a:p>
          <a:p>
            <a:pPr marL="457200" indent="-457200" algn="l" eaLnBrk="1" hangingPunct="1"/>
            <a:r>
              <a:rPr kumimoji="1" lang="en-US" altLang="en-US" sz="2800" smtClean="0"/>
              <a:t>	Bioenergy </a:t>
            </a:r>
            <a:r>
              <a:rPr kumimoji="1" lang="en-US" altLang="en-US" sz="3600" smtClean="0">
                <a:solidFill>
                  <a:srgbClr val="FF0000"/>
                </a:solidFill>
              </a:rPr>
              <a:t>≠</a:t>
            </a:r>
            <a:r>
              <a:rPr kumimoji="1" lang="en-US" altLang="en-US" sz="2800" smtClean="0"/>
              <a:t> Ethanol</a:t>
            </a:r>
          </a:p>
          <a:p>
            <a:pPr marL="457200" indent="-457200" algn="l" eaLnBrk="1" hangingPunct="1"/>
            <a:endParaRPr kumimoji="1" lang="en-US" altLang="en-US" sz="2800" smtClean="0"/>
          </a:p>
          <a:p>
            <a:pPr marL="457200" indent="-457200" algn="l" eaLnBrk="1" hangingPunct="1"/>
            <a:r>
              <a:rPr kumimoji="1" lang="en-US" altLang="en-US" sz="2800" smtClean="0"/>
              <a:t>    Particularly corn or sugar ethanol</a:t>
            </a:r>
          </a:p>
          <a:p>
            <a:pPr marL="457200" indent="-457200" algn="l" eaLnBrk="1" hangingPunct="1">
              <a:buFontTx/>
              <a:buChar char="•"/>
            </a:pPr>
            <a:endParaRPr kumimoji="1" lang="en-US" altLang="en-US" sz="2800" smtClean="0"/>
          </a:p>
          <a:p>
            <a:pPr marL="457200" indent="-457200" algn="l" eaLnBrk="1" hangingPunct="1"/>
            <a:r>
              <a:rPr kumimoji="1" lang="en-US" altLang="en-US" sz="2800" smtClean="0"/>
              <a:t>GHG offset = 		</a:t>
            </a:r>
            <a:r>
              <a:rPr kumimoji="1" lang="en-US" altLang="en-US" sz="2800" smtClean="0">
                <a:solidFill>
                  <a:srgbClr val="3333FF"/>
                </a:solidFill>
              </a:rPr>
              <a:t>a1 * crop ethanol</a:t>
            </a:r>
          </a:p>
          <a:p>
            <a:pPr marL="457200" indent="-457200" algn="l" eaLnBrk="1" hangingPunct="1"/>
            <a:r>
              <a:rPr kumimoji="1" lang="en-US" altLang="en-US" sz="2800" smtClean="0"/>
              <a:t>				</a:t>
            </a:r>
            <a:r>
              <a:rPr kumimoji="1" lang="en-US" altLang="en-US" sz="2800" smtClean="0">
                <a:solidFill>
                  <a:srgbClr val="3333FF"/>
                </a:solidFill>
              </a:rPr>
              <a:t>+ 	a2 * cell ethanol</a:t>
            </a:r>
          </a:p>
          <a:p>
            <a:pPr marL="457200" indent="-457200" algn="l" eaLnBrk="1" hangingPunct="1"/>
            <a:r>
              <a:rPr kumimoji="1" lang="en-US" altLang="en-US" sz="2800" smtClean="0">
                <a:solidFill>
                  <a:srgbClr val="3333FF"/>
                </a:solidFill>
              </a:rPr>
              <a:t>				+ 	a3 * biodiesel</a:t>
            </a:r>
          </a:p>
          <a:p>
            <a:pPr marL="457200" indent="-457200" algn="l" eaLnBrk="1" hangingPunct="1"/>
            <a:r>
              <a:rPr kumimoji="1" lang="en-US" altLang="en-US" sz="2800" smtClean="0">
                <a:solidFill>
                  <a:srgbClr val="3333FF"/>
                </a:solidFill>
              </a:rPr>
              <a:t>				+ 	a4 * bio fueled electricity</a:t>
            </a:r>
          </a:p>
          <a:p>
            <a:pPr marL="457200" indent="-457200" eaLnBrk="1" hangingPunct="1"/>
            <a:endParaRPr kumimoji="1" lang="en-US" altLang="en-US" sz="28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kumimoji="1" lang="en-US" altLang="en-US" sz="3600" smtClean="0">
                <a:solidFill>
                  <a:srgbClr val="FF0000"/>
                </a:solidFill>
              </a:rPr>
              <a:t>Sheer Profitability</a:t>
            </a:r>
          </a:p>
        </p:txBody>
      </p:sp>
      <p:sp>
        <p:nvSpPr>
          <p:cNvPr id="3" name="Content Placeholder 2"/>
          <p:cNvSpPr>
            <a:spLocks noGrp="1"/>
          </p:cNvSpPr>
          <p:nvPr>
            <p:ph idx="1"/>
          </p:nvPr>
        </p:nvSpPr>
        <p:spPr>
          <a:xfrm>
            <a:off x="539750" y="1393825"/>
            <a:ext cx="8229600" cy="4525963"/>
          </a:xfrm>
        </p:spPr>
        <p:txBody>
          <a:bodyPr/>
          <a:lstStyle/>
          <a:p>
            <a:pPr eaLnBrk="1" hangingPunct="1">
              <a:defRPr/>
            </a:pPr>
            <a:r>
              <a:rPr lang="en-US" sz="2800" dirty="0" smtClean="0"/>
              <a:t>Lets look at soybean oil to biodiesel</a:t>
            </a:r>
          </a:p>
          <a:p>
            <a:pPr eaLnBrk="1" hangingPunct="1">
              <a:defRPr/>
            </a:pPr>
            <a:r>
              <a:rPr lang="en-US" sz="2800" dirty="0" smtClean="0"/>
              <a:t>Oil cost 1,208.43 per metric ton </a:t>
            </a:r>
          </a:p>
          <a:p>
            <a:pPr eaLnBrk="1" hangingPunct="1">
              <a:defRPr/>
            </a:pPr>
            <a:r>
              <a:rPr lang="en-US" sz="2800" dirty="0" smtClean="0"/>
              <a:t>Gallons per ton 287.14 gallons</a:t>
            </a:r>
          </a:p>
          <a:p>
            <a:pPr eaLnBrk="1" hangingPunct="1">
              <a:defRPr/>
            </a:pPr>
            <a:r>
              <a:rPr lang="en-US" sz="2800" dirty="0" smtClean="0"/>
              <a:t>Oil Cost $4.21 per gallon</a:t>
            </a:r>
          </a:p>
          <a:p>
            <a:pPr eaLnBrk="1" hangingPunct="1">
              <a:defRPr/>
            </a:pPr>
            <a:r>
              <a:rPr lang="en-US" sz="2800" dirty="0" smtClean="0"/>
              <a:t>Operating cost $0.50 per gallon</a:t>
            </a:r>
          </a:p>
          <a:p>
            <a:pPr eaLnBrk="1" hangingPunct="1">
              <a:defRPr/>
            </a:pPr>
            <a:r>
              <a:rPr lang="en-US" sz="2800" dirty="0" smtClean="0"/>
              <a:t>Cost of plant $1.00 per gallon</a:t>
            </a:r>
          </a:p>
          <a:p>
            <a:pPr eaLnBrk="1" hangingPunct="1">
              <a:defRPr/>
            </a:pPr>
            <a:r>
              <a:rPr lang="en-US" sz="2800" dirty="0" smtClean="0"/>
              <a:t>Total cost $5.71</a:t>
            </a:r>
          </a:p>
          <a:p>
            <a:pPr eaLnBrk="1" hangingPunct="1">
              <a:defRPr/>
            </a:pPr>
            <a:r>
              <a:rPr lang="en-US" sz="2800" dirty="0" smtClean="0"/>
              <a:t>Subsidy 1.00 so net is $.71</a:t>
            </a:r>
          </a:p>
          <a:p>
            <a:pPr eaLnBrk="1" hangingPunct="1">
              <a:defRPr/>
            </a:pPr>
            <a:r>
              <a:rPr lang="en-US" sz="2800" dirty="0" smtClean="0"/>
              <a:t>Sale price of diesel $3.40 – (-0.50 to retail)</a:t>
            </a:r>
          </a:p>
          <a:p>
            <a:pPr marL="0" indent="0" eaLnBrk="1" hangingPunct="1">
              <a:buFontTx/>
              <a:buNone/>
              <a:defRPr/>
            </a:pPr>
            <a:r>
              <a:rPr lang="en-US" sz="2400" kern="1200" dirty="0" smtClean="0">
                <a:solidFill>
                  <a:srgbClr val="FF0000"/>
                </a:solidFill>
              </a:rPr>
              <a:t>Lesson</a:t>
            </a:r>
            <a:r>
              <a:rPr lang="en-US" sz="2800" dirty="0" smtClean="0">
                <a:solidFill>
                  <a:srgbClr val="FF0000"/>
                </a:solidFill>
              </a:rPr>
              <a:t> </a:t>
            </a:r>
            <a:r>
              <a:rPr lang="en-US" sz="2400" kern="1200" dirty="0" smtClean="0">
                <a:solidFill>
                  <a:srgbClr val="FF0000"/>
                </a:solidFill>
              </a:rPr>
              <a:t>may not be competitive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6988"/>
            <a:ext cx="8229600" cy="1143001"/>
          </a:xfrm>
        </p:spPr>
        <p:txBody>
          <a:bodyPr/>
          <a:lstStyle/>
          <a:p>
            <a:pPr eaLnBrk="1" hangingPunct="1"/>
            <a:r>
              <a:rPr kumimoji="1" lang="en-US" altLang="en-US" sz="3600" smtClean="0">
                <a:solidFill>
                  <a:srgbClr val="FF0000"/>
                </a:solidFill>
              </a:rPr>
              <a:t>Sheer Profitability - Biodiesel</a:t>
            </a:r>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855663"/>
            <a:ext cx="744855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Text Box 2"/>
          <p:cNvSpPr txBox="1">
            <a:spLocks noChangeArrowheads="1"/>
          </p:cNvSpPr>
          <p:nvPr/>
        </p:nvSpPr>
        <p:spPr bwMode="auto">
          <a:xfrm>
            <a:off x="654050" y="5754688"/>
            <a:ext cx="67595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b="0">
                <a:solidFill>
                  <a:srgbClr val="FF0000"/>
                </a:solidFill>
              </a:rPr>
              <a:t>How viable is the industry – need new feedstock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441575" y="254000"/>
            <a:ext cx="3946525" cy="646113"/>
          </a:xfrm>
          <a:prstGeom prst="rect">
            <a:avLst/>
          </a:prstGeom>
          <a:noFill/>
          <a:ln w="9525">
            <a:noFill/>
            <a:miter lim="800000"/>
            <a:headEnd/>
            <a:tailEnd/>
          </a:ln>
          <a:effectLst/>
        </p:spPr>
        <p:txBody>
          <a:bodyPr wrap="none">
            <a:spAutoFit/>
          </a:bodyPr>
          <a:lstStyle/>
          <a:p>
            <a:pPr algn="ctr">
              <a:defRPr/>
            </a:pPr>
            <a:r>
              <a:rPr kumimoji="1" lang="en-US" sz="3600" dirty="0">
                <a:solidFill>
                  <a:srgbClr val="FF0000"/>
                </a:solidFill>
                <a:latin typeface="+mj-lt"/>
                <a:ea typeface="+mj-ea"/>
                <a:cs typeface="+mj-cs"/>
              </a:rPr>
              <a:t>Crop Technology</a:t>
            </a:r>
          </a:p>
        </p:txBody>
      </p:sp>
      <p:sp>
        <p:nvSpPr>
          <p:cNvPr id="7" name="Text Box 15"/>
          <p:cNvSpPr txBox="1">
            <a:spLocks noChangeArrowheads="1"/>
          </p:cNvSpPr>
          <p:nvPr/>
        </p:nvSpPr>
        <p:spPr bwMode="auto">
          <a:xfrm>
            <a:off x="152400" y="815975"/>
            <a:ext cx="8839200" cy="2184400"/>
          </a:xfrm>
          <a:prstGeom prst="rect">
            <a:avLst/>
          </a:prstGeom>
          <a:noFill/>
          <a:ln w="9525">
            <a:noFill/>
            <a:miter lim="800000"/>
            <a:headEnd/>
            <a:tailEnd/>
          </a:ln>
          <a:effectLst/>
        </p:spPr>
        <p:txBody>
          <a:bodyPr>
            <a:spAutoFit/>
          </a:bodyPr>
          <a:lstStyle/>
          <a:p>
            <a:pPr marL="457200" indent="-457200">
              <a:buFont typeface="Arial" pitchFamily="34" charset="0"/>
              <a:buChar char="•"/>
              <a:defRPr/>
            </a:pPr>
            <a:r>
              <a:rPr lang="en-US" sz="2800" dirty="0">
                <a:latin typeface="Arial" charset="0"/>
                <a:cs typeface="Arial" charset="0"/>
              </a:rPr>
              <a:t>People are observing that yield growth is falling off</a:t>
            </a:r>
          </a:p>
          <a:p>
            <a:pPr marL="457200" indent="-457200">
              <a:buFont typeface="Arial" pitchFamily="34" charset="0"/>
              <a:buChar char="•"/>
              <a:defRPr/>
            </a:pPr>
            <a:r>
              <a:rPr lang="en-US" sz="2800" dirty="0">
                <a:latin typeface="Arial" charset="0"/>
                <a:cs typeface="Arial" charset="0"/>
              </a:rPr>
              <a:t>Corn illustrates 3.7% before 1973, 1.7% since</a:t>
            </a:r>
          </a:p>
          <a:p>
            <a:pPr marL="457200" indent="-457200">
              <a:buFont typeface="Arial" pitchFamily="34" charset="0"/>
              <a:buChar char="•"/>
              <a:defRPr/>
            </a:pPr>
            <a:endParaRPr lang="en-US" sz="2800" dirty="0">
              <a:latin typeface="Arial" charset="0"/>
              <a:cs typeface="Arial" charset="0"/>
            </a:endParaRPr>
          </a:p>
          <a:p>
            <a:pPr marL="457200" indent="-457200">
              <a:buFont typeface="Arial" pitchFamily="34" charset="0"/>
              <a:buChar char="•"/>
              <a:defRPr/>
            </a:pPr>
            <a:endParaRPr lang="en-US" sz="2800" dirty="0">
              <a:latin typeface="Arial" charset="0"/>
              <a:cs typeface="Arial" charset="0"/>
            </a:endParaRPr>
          </a:p>
          <a:p>
            <a:pPr algn="ctr">
              <a:defRPr/>
            </a:pPr>
            <a:endParaRPr lang="en-US" sz="2400" dirty="0">
              <a:latin typeface="Arial" charset="0"/>
              <a:cs typeface="Arial" charset="0"/>
            </a:endParaRP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93825"/>
            <a:ext cx="79248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2"/>
          <p:cNvSpPr txBox="1">
            <a:spLocks noChangeArrowheads="1"/>
          </p:cNvSpPr>
          <p:nvPr/>
        </p:nvSpPr>
        <p:spPr bwMode="auto">
          <a:xfrm>
            <a:off x="269875" y="6162675"/>
            <a:ext cx="34226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b="0">
                <a:solidFill>
                  <a:srgbClr val="FF0000"/>
                </a:solidFill>
              </a:rPr>
              <a:t>Can we divert the land?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kumimoji="1" lang="en-US" altLang="en-US" sz="3600" smtClean="0">
                <a:solidFill>
                  <a:srgbClr val="FF0000"/>
                </a:solidFill>
              </a:rPr>
              <a:t>Technology</a:t>
            </a:r>
          </a:p>
        </p:txBody>
      </p:sp>
      <p:sp>
        <p:nvSpPr>
          <p:cNvPr id="45059" name="Rectangle 2"/>
          <p:cNvSpPr>
            <a:spLocks noChangeArrowheads="1"/>
          </p:cNvSpPr>
          <p:nvPr/>
        </p:nvSpPr>
        <p:spPr bwMode="auto">
          <a:xfrm>
            <a:off x="601663" y="1355725"/>
            <a:ext cx="79502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t>Most new biofuel forms lagging argued potential</a:t>
            </a:r>
          </a:p>
          <a:p>
            <a:pPr eaLnBrk="1" hangingPunct="1"/>
            <a:r>
              <a:rPr lang="en-US" altLang="en-US" sz="2400"/>
              <a:t>	Cellulosic </a:t>
            </a:r>
          </a:p>
          <a:p>
            <a:pPr eaLnBrk="1" hangingPunct="1"/>
            <a:r>
              <a:rPr lang="en-US" altLang="en-US" sz="2400"/>
              <a:t>		1973 statement</a:t>
            </a:r>
          </a:p>
          <a:p>
            <a:pPr eaLnBrk="1" hangingPunct="1"/>
            <a:r>
              <a:rPr lang="en-US" altLang="en-US" sz="2400"/>
              <a:t>		3% of goal</a:t>
            </a:r>
          </a:p>
          <a:p>
            <a:pPr eaLnBrk="1" hangingPunct="1"/>
            <a:r>
              <a:rPr lang="en-US" altLang="en-US" sz="2400"/>
              <a:t>		Money will help</a:t>
            </a:r>
          </a:p>
          <a:p>
            <a:pPr eaLnBrk="1" hangingPunct="1"/>
            <a:r>
              <a:rPr lang="en-US" altLang="en-US" sz="2400"/>
              <a:t>		</a:t>
            </a:r>
          </a:p>
          <a:p>
            <a:pPr eaLnBrk="1" hangingPunct="1"/>
            <a:r>
              <a:rPr lang="en-US" altLang="en-US" sz="2400"/>
              <a:t>	Pyrolysis</a:t>
            </a:r>
          </a:p>
          <a:p>
            <a:pPr eaLnBrk="1" hangingPunct="1"/>
            <a:r>
              <a:rPr lang="en-US" altLang="en-US" sz="2400"/>
              <a:t>		Can we upgrade</a:t>
            </a:r>
          </a:p>
          <a:p>
            <a:pPr eaLnBrk="1" hangingPunct="1"/>
            <a:r>
              <a:rPr lang="en-US" altLang="en-US" sz="2400"/>
              <a:t>		Slow vs fast and energy/biochar</a:t>
            </a:r>
          </a:p>
          <a:p>
            <a:pPr eaLnBrk="1" hangingPunct="1"/>
            <a:endParaRPr lang="en-US" altLang="en-US" sz="2400"/>
          </a:p>
          <a:p>
            <a:pPr eaLnBrk="1" hangingPunct="1"/>
            <a:r>
              <a:rPr lang="en-US" altLang="en-US" sz="2400"/>
              <a:t>Cost is a factor</a:t>
            </a:r>
          </a:p>
          <a:p>
            <a:pPr eaLnBrk="1" hangingPunct="1"/>
            <a:endParaRPr lang="en-US" altLang="en-US" sz="2400"/>
          </a:p>
          <a:p>
            <a:pPr eaLnBrk="1" hangingPunct="1"/>
            <a:r>
              <a:rPr lang="en-US" altLang="en-US" sz="2400" b="0">
                <a:solidFill>
                  <a:srgbClr val="FF0000"/>
                </a:solidFill>
              </a:rPr>
              <a:t>When will we develop full commercial production?</a:t>
            </a:r>
          </a:p>
          <a:p>
            <a:pPr eaLnBrk="1" hangingPunct="1"/>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76200" y="152400"/>
            <a:ext cx="906780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8138" indent="-338138"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b="1">
                <a:solidFill>
                  <a:schemeClr val="tx1"/>
                </a:solidFill>
                <a:latin typeface="Arial" panose="020B0604020202020204" pitchFamily="34" charset="0"/>
                <a:cs typeface="Arial" panose="020B0604020202020204" pitchFamily="34" charset="0"/>
              </a:defRPr>
            </a:lvl9pPr>
          </a:lstStyle>
          <a:p>
            <a:pPr algn="ctr"/>
            <a:r>
              <a:rPr kumimoji="1" lang="en-US" altLang="en-US" sz="3600" b="0">
                <a:solidFill>
                  <a:srgbClr val="FF0000"/>
                </a:solidFill>
              </a:rPr>
              <a:t>Big</a:t>
            </a:r>
            <a:r>
              <a:rPr lang="en-US" altLang="en-US" sz="2800">
                <a:solidFill>
                  <a:srgbClr val="FF0000"/>
                </a:solidFill>
                <a:latin typeface="Times New Roman" panose="02020603050405020304" pitchFamily="18" charset="0"/>
              </a:rPr>
              <a:t> </a:t>
            </a:r>
            <a:r>
              <a:rPr kumimoji="1" lang="en-US" altLang="en-US" sz="3600" b="0">
                <a:solidFill>
                  <a:srgbClr val="FF0000"/>
                </a:solidFill>
              </a:rPr>
              <a:t>questions</a:t>
            </a:r>
          </a:p>
          <a:p>
            <a:pPr algn="ctr"/>
            <a:endParaRPr kumimoji="1" lang="en-US" altLang="en-US" sz="1200" b="0">
              <a:solidFill>
                <a:srgbClr val="3333CC"/>
              </a:solidFill>
              <a:latin typeface="Times New Roman" panose="02020603050405020304" pitchFamily="18" charset="0"/>
              <a:cs typeface="Times New Roman" panose="02020603050405020304" pitchFamily="18" charset="0"/>
            </a:endParaRPr>
          </a:p>
          <a:p>
            <a:pPr>
              <a:spcBef>
                <a:spcPct val="30000"/>
              </a:spcBef>
              <a:buClr>
                <a:srgbClr val="FF3300"/>
              </a:buClr>
              <a:buFont typeface="Wingdings" panose="05000000000000000000" pitchFamily="2" charset="2"/>
              <a:buChar char="§"/>
            </a:pPr>
            <a:r>
              <a:rPr kumimoji="1" lang="en-US" altLang="en-US" sz="2600" b="0">
                <a:solidFill>
                  <a:srgbClr val="000000"/>
                </a:solidFill>
                <a:latin typeface="Times New Roman" panose="02020603050405020304" pitchFamily="18" charset="0"/>
                <a:cs typeface="Times New Roman" panose="02020603050405020304" pitchFamily="18" charset="0"/>
              </a:rPr>
              <a:t>Will society choose to reward biofuel carbon recycling?</a:t>
            </a:r>
          </a:p>
          <a:p>
            <a:pPr>
              <a:spcBef>
                <a:spcPct val="30000"/>
              </a:spcBef>
              <a:buClr>
                <a:srgbClr val="FF3300"/>
              </a:buClr>
              <a:buFont typeface="Wingdings" panose="05000000000000000000" pitchFamily="2" charset="2"/>
              <a:buChar char="§"/>
            </a:pPr>
            <a:r>
              <a:rPr kumimoji="1" lang="en-US" altLang="en-US" sz="2600" b="0">
                <a:solidFill>
                  <a:srgbClr val="000000"/>
                </a:solidFill>
                <a:latin typeface="Times New Roman" panose="02020603050405020304" pitchFamily="18" charset="0"/>
                <a:cs typeface="Times New Roman" panose="02020603050405020304" pitchFamily="18" charset="0"/>
              </a:rPr>
              <a:t>Will energy prices remain high in short run? </a:t>
            </a:r>
          </a:p>
          <a:p>
            <a:pPr>
              <a:spcBef>
                <a:spcPct val="30000"/>
              </a:spcBef>
              <a:buClr>
                <a:srgbClr val="FF3300"/>
              </a:buClr>
              <a:buFont typeface="Wingdings" panose="05000000000000000000" pitchFamily="2" charset="2"/>
              <a:buChar char="§"/>
            </a:pPr>
            <a:r>
              <a:rPr kumimoji="1" lang="en-US" altLang="en-US" sz="2600" b="0">
                <a:solidFill>
                  <a:srgbClr val="000000"/>
                </a:solidFill>
                <a:latin typeface="Times New Roman" panose="02020603050405020304" pitchFamily="18" charset="0"/>
                <a:cs typeface="Times New Roman" panose="02020603050405020304" pitchFamily="18" charset="0"/>
              </a:rPr>
              <a:t>Will ethanol and biodiesel subsidies persist?</a:t>
            </a:r>
          </a:p>
          <a:p>
            <a:pPr>
              <a:spcBef>
                <a:spcPct val="30000"/>
              </a:spcBef>
              <a:buClr>
                <a:srgbClr val="FF3300"/>
              </a:buClr>
              <a:buFont typeface="Wingdings" panose="05000000000000000000" pitchFamily="2" charset="2"/>
              <a:buChar char="§"/>
            </a:pPr>
            <a:r>
              <a:rPr kumimoji="1" lang="en-US" altLang="en-US" sz="2600" b="0">
                <a:solidFill>
                  <a:srgbClr val="000000"/>
                </a:solidFill>
                <a:latin typeface="Times New Roman" panose="02020603050405020304" pitchFamily="18" charset="0"/>
                <a:cs typeface="Times New Roman" panose="02020603050405020304" pitchFamily="18" charset="0"/>
              </a:rPr>
              <a:t>When will cellulosic ethanol be producible at scale?</a:t>
            </a:r>
          </a:p>
          <a:p>
            <a:pPr>
              <a:spcBef>
                <a:spcPct val="30000"/>
              </a:spcBef>
              <a:buClr>
                <a:srgbClr val="FF3300"/>
              </a:buClr>
              <a:buFont typeface="Wingdings" panose="05000000000000000000" pitchFamily="2" charset="2"/>
              <a:buChar char="§"/>
            </a:pPr>
            <a:r>
              <a:rPr kumimoji="1" lang="en-US" altLang="en-US" sz="2600" b="0">
                <a:solidFill>
                  <a:srgbClr val="000000"/>
                </a:solidFill>
                <a:latin typeface="Times New Roman" panose="02020603050405020304" pitchFamily="18" charset="0"/>
                <a:cs typeface="Times New Roman" panose="02020603050405020304" pitchFamily="18" charset="0"/>
              </a:rPr>
              <a:t>Can we increase energy recovery efficiency from biofeedstocks?</a:t>
            </a:r>
          </a:p>
          <a:p>
            <a:pPr>
              <a:spcBef>
                <a:spcPct val="30000"/>
              </a:spcBef>
              <a:buClr>
                <a:srgbClr val="FF3300"/>
              </a:buClr>
              <a:buFont typeface="Wingdings" panose="05000000000000000000" pitchFamily="2" charset="2"/>
              <a:buChar char="§"/>
            </a:pPr>
            <a:r>
              <a:rPr kumimoji="1" lang="en-US" altLang="en-US" sz="2600" b="0">
                <a:solidFill>
                  <a:srgbClr val="000000"/>
                </a:solidFill>
                <a:latin typeface="Times New Roman" panose="02020603050405020304" pitchFamily="18" charset="0"/>
                <a:cs typeface="Times New Roman" panose="02020603050405020304" pitchFamily="18" charset="0"/>
              </a:rPr>
              <a:t>Will food technical progress remain high?</a:t>
            </a:r>
          </a:p>
          <a:p>
            <a:pPr>
              <a:spcBef>
                <a:spcPct val="30000"/>
              </a:spcBef>
              <a:buClr>
                <a:srgbClr val="FF3300"/>
              </a:buClr>
              <a:buFont typeface="Wingdings" panose="05000000000000000000" pitchFamily="2" charset="2"/>
              <a:buChar char="§"/>
            </a:pPr>
            <a:r>
              <a:rPr kumimoji="1" lang="en-US" altLang="en-US" sz="2600" b="0">
                <a:solidFill>
                  <a:srgbClr val="000000"/>
                </a:solidFill>
                <a:latin typeface="Times New Roman" panose="02020603050405020304" pitchFamily="18" charset="0"/>
                <a:cs typeface="Times New Roman" panose="02020603050405020304" pitchFamily="18" charset="0"/>
              </a:rPr>
              <a:t>Will we think about this as we plot future of energy?</a:t>
            </a:r>
          </a:p>
          <a:p>
            <a:pPr>
              <a:spcBef>
                <a:spcPct val="30000"/>
              </a:spcBef>
              <a:buClr>
                <a:srgbClr val="FF3300"/>
              </a:buClr>
              <a:buFont typeface="Wingdings" panose="05000000000000000000" pitchFamily="2" charset="2"/>
              <a:buChar char="§"/>
            </a:pPr>
            <a:r>
              <a:rPr kumimoji="1" lang="en-US" altLang="en-US" sz="2600" b="0">
                <a:solidFill>
                  <a:srgbClr val="000000"/>
                </a:solidFill>
                <a:latin typeface="Times New Roman" panose="02020603050405020304" pitchFamily="18" charset="0"/>
                <a:cs typeface="Times New Roman" panose="02020603050405020304" pitchFamily="18" charset="0"/>
              </a:rPr>
              <a:t>Will the science community expand the definition of biofuels away from corn ethanol?</a:t>
            </a:r>
          </a:p>
          <a:p>
            <a:pPr>
              <a:spcBef>
                <a:spcPct val="30000"/>
              </a:spcBef>
              <a:buClr>
                <a:srgbClr val="FF3300"/>
              </a:buClr>
              <a:buFont typeface="Wingdings" panose="05000000000000000000" pitchFamily="2" charset="2"/>
              <a:buChar char="§"/>
            </a:pPr>
            <a:r>
              <a:rPr kumimoji="1" lang="en-US" altLang="en-US" sz="2600" b="0">
                <a:solidFill>
                  <a:srgbClr val="000000"/>
                </a:solidFill>
                <a:latin typeface="Times New Roman" panose="02020603050405020304" pitchFamily="18" charset="0"/>
                <a:cs typeface="Times New Roman" panose="02020603050405020304" pitchFamily="18" charset="0"/>
              </a:rPr>
              <a:t>Can we withstand current food price pressures?</a:t>
            </a:r>
          </a:p>
          <a:p>
            <a:pPr>
              <a:spcBef>
                <a:spcPct val="30000"/>
              </a:spcBef>
              <a:buClr>
                <a:srgbClr val="FF3300"/>
              </a:buClr>
              <a:buFont typeface="Wingdings" panose="05000000000000000000" pitchFamily="2" charset="2"/>
              <a:buChar char="§"/>
            </a:pPr>
            <a:r>
              <a:rPr kumimoji="1" lang="en-US" altLang="en-US" sz="2600" b="0">
                <a:solidFill>
                  <a:srgbClr val="000000"/>
                </a:solidFill>
                <a:latin typeface="Times New Roman" panose="02020603050405020304" pitchFamily="18" charset="0"/>
                <a:cs typeface="Times New Roman" panose="02020603050405020304" pitchFamily="18" charset="0"/>
              </a:rPr>
              <a:t>Can we find a way to compensate for rainforest preservation?</a:t>
            </a:r>
          </a:p>
          <a:p>
            <a:pPr>
              <a:spcBef>
                <a:spcPct val="30000"/>
              </a:spcBef>
              <a:buClr>
                <a:srgbClr val="FF3300"/>
              </a:buClr>
              <a:buFont typeface="Wingdings" panose="05000000000000000000" pitchFamily="2" charset="2"/>
              <a:buChar char="§"/>
            </a:pPr>
            <a:endParaRPr kumimoji="1" lang="en-US" altLang="en-US" sz="2600" b="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569913" y="222250"/>
            <a:ext cx="7764462"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38138" indent="-338138" algn="ct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kumimoji="1" lang="en-US" sz="3600" b="0">
                <a:solidFill>
                  <a:srgbClr val="FF0000"/>
                </a:solidFill>
                <a:latin typeface="Arial" charset="0"/>
                <a:cs typeface="Arial" charset="0"/>
              </a:rPr>
              <a:t>For</a:t>
            </a:r>
            <a:r>
              <a:rPr lang="en-US" sz="3000">
                <a:solidFill>
                  <a:srgbClr val="990033"/>
                </a:solidFill>
                <a:effectLst>
                  <a:outerShdw blurRad="38100" dist="38100" dir="2700000" algn="tl">
                    <a:srgbClr val="C0C0C0"/>
                  </a:outerShdw>
                </a:effectLst>
                <a:latin typeface="Times New Roman" pitchFamily="18" charset="0"/>
                <a:cs typeface="Arial" charset="0"/>
              </a:rPr>
              <a:t> </a:t>
            </a:r>
            <a:r>
              <a:rPr kumimoji="1" lang="en-US" sz="3600" b="0">
                <a:solidFill>
                  <a:srgbClr val="FF0000"/>
                </a:solidFill>
                <a:latin typeface="Arial" charset="0"/>
                <a:cs typeface="Arial" charset="0"/>
              </a:rPr>
              <a:t>more</a:t>
            </a:r>
            <a:r>
              <a:rPr lang="en-US" sz="3000">
                <a:solidFill>
                  <a:srgbClr val="990033"/>
                </a:solidFill>
                <a:effectLst>
                  <a:outerShdw blurRad="38100" dist="38100" dir="2700000" algn="tl">
                    <a:srgbClr val="C0C0C0"/>
                  </a:outerShdw>
                </a:effectLst>
                <a:latin typeface="Times New Roman" pitchFamily="18" charset="0"/>
                <a:cs typeface="Arial" charset="0"/>
              </a:rPr>
              <a:t> </a:t>
            </a:r>
            <a:r>
              <a:rPr kumimoji="1" lang="en-US" sz="3600" b="0">
                <a:solidFill>
                  <a:srgbClr val="FF0000"/>
                </a:solidFill>
                <a:latin typeface="Arial" charset="0"/>
                <a:cs typeface="Arial" charset="0"/>
              </a:rPr>
              <a:t>information</a:t>
            </a:r>
          </a:p>
          <a:p>
            <a:pPr marL="338138" indent="-338138" algn="ct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endParaRPr kumimoji="1" lang="en-US" sz="1200" b="0">
              <a:solidFill>
                <a:srgbClr val="3333CC"/>
              </a:solidFill>
              <a:latin typeface="Times New Roman" pitchFamily="18" charset="0"/>
              <a:cs typeface="Times New Roman" pitchFamily="18" charset="0"/>
            </a:endParaRPr>
          </a:p>
        </p:txBody>
      </p:sp>
      <p:sp>
        <p:nvSpPr>
          <p:cNvPr id="47107" name="Rectangle 3"/>
          <p:cNvSpPr>
            <a:spLocks noChangeArrowheads="1"/>
          </p:cNvSpPr>
          <p:nvPr/>
        </p:nvSpPr>
        <p:spPr bwMode="auto">
          <a:xfrm>
            <a:off x="630238" y="3267075"/>
            <a:ext cx="78835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75000"/>
              </a:spcBef>
              <a:buClr>
                <a:schemeClr val="tx2"/>
              </a:buClr>
              <a:buSzPct val="75000"/>
              <a:buFont typeface="Wingdings" panose="05000000000000000000" pitchFamily="2" charset="2"/>
              <a:buNone/>
            </a:pPr>
            <a:r>
              <a:rPr lang="en-US" altLang="en-US" sz="1900">
                <a:solidFill>
                  <a:srgbClr val="3333CC"/>
                </a:solidFill>
              </a:rPr>
              <a:t>http://agecon2.tamu.edu/people/faculty/mccarl-bruce/biomass.html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800" y="53975"/>
            <a:ext cx="8534400" cy="1012825"/>
          </a:xfrm>
        </p:spPr>
        <p:txBody>
          <a:bodyPr/>
          <a:lstStyle/>
          <a:p>
            <a:pPr eaLnBrk="1" hangingPunct="1"/>
            <a:r>
              <a:rPr lang="en-US" altLang="en-US" sz="2800" smtClean="0">
                <a:solidFill>
                  <a:srgbClr val="FF0000"/>
                </a:solidFill>
              </a:rPr>
              <a:t> </a:t>
            </a:r>
            <a:r>
              <a:rPr kumimoji="1" lang="en-US" altLang="en-US" sz="3200" smtClean="0">
                <a:solidFill>
                  <a:srgbClr val="FF0000"/>
                </a:solidFill>
              </a:rPr>
              <a:t>Why Bioenergy</a:t>
            </a:r>
          </a:p>
        </p:txBody>
      </p:sp>
      <p:sp>
        <p:nvSpPr>
          <p:cNvPr id="6147" name="Rectangle 3"/>
          <p:cNvSpPr>
            <a:spLocks noChangeArrowheads="1"/>
          </p:cNvSpPr>
          <p:nvPr/>
        </p:nvSpPr>
        <p:spPr bwMode="auto">
          <a:xfrm>
            <a:off x="228600" y="1022350"/>
            <a:ext cx="8763000" cy="564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854075" algn="l"/>
              </a:tabLst>
              <a:defRPr b="1">
                <a:solidFill>
                  <a:schemeClr val="tx1"/>
                </a:solidFill>
                <a:latin typeface="Arial" panose="020B0604020202020204" pitchFamily="34" charset="0"/>
                <a:cs typeface="Arial" panose="020B0604020202020204" pitchFamily="34" charset="0"/>
              </a:defRPr>
            </a:lvl1pPr>
            <a:lvl2pPr marL="914400" indent="-457200" eaLnBrk="0" hangingPunct="0">
              <a:tabLst>
                <a:tab pos="854075"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854075"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854075"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854075"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854075"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854075"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854075"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854075" algn="l"/>
              </a:tabLs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3200" b="0">
                <a:solidFill>
                  <a:srgbClr val="3333CC"/>
                </a:solidFill>
              </a:rPr>
              <a:t>Four reasons for bioenergy</a:t>
            </a:r>
          </a:p>
          <a:p>
            <a:pPr eaLnBrk="1" hangingPunct="1"/>
            <a:endParaRPr lang="en-US" altLang="en-US" sz="2400" b="0">
              <a:solidFill>
                <a:srgbClr val="3333CC"/>
              </a:solidFill>
            </a:endParaRPr>
          </a:p>
          <a:p>
            <a:pPr lvl="1" eaLnBrk="1" hangingPunct="1">
              <a:buFontTx/>
              <a:buChar char="•"/>
            </a:pPr>
            <a:r>
              <a:rPr lang="en-US" altLang="en-US" sz="2800" b="0"/>
              <a:t>Energy Prices and a possible cheap supply source</a:t>
            </a:r>
          </a:p>
          <a:p>
            <a:pPr lvl="1" eaLnBrk="1" hangingPunct="1">
              <a:buFontTx/>
              <a:buChar char="•"/>
            </a:pPr>
            <a:endParaRPr lang="en-US" altLang="en-US" sz="2800" b="0"/>
          </a:p>
          <a:p>
            <a:pPr lvl="1" eaLnBrk="1" hangingPunct="1">
              <a:buFontTx/>
              <a:buChar char="•"/>
            </a:pPr>
            <a:r>
              <a:rPr lang="en-US" altLang="en-US" sz="2800" b="0"/>
              <a:t>Energy Security</a:t>
            </a:r>
          </a:p>
          <a:p>
            <a:pPr lvl="1" eaLnBrk="1" hangingPunct="1">
              <a:buFontTx/>
              <a:buChar char="•"/>
            </a:pPr>
            <a:endParaRPr lang="en-US" altLang="en-US" sz="2800" b="0"/>
          </a:p>
          <a:p>
            <a:pPr lvl="1" eaLnBrk="1" hangingPunct="1">
              <a:buFontTx/>
              <a:buChar char="•"/>
            </a:pPr>
            <a:r>
              <a:rPr lang="en-US" altLang="en-US" sz="2800" b="0"/>
              <a:t>Greenhouse gas net emission removal</a:t>
            </a:r>
          </a:p>
          <a:p>
            <a:pPr lvl="1" eaLnBrk="1" hangingPunct="1">
              <a:buFontTx/>
              <a:buChar char="•"/>
            </a:pPr>
            <a:endParaRPr lang="en-US" altLang="en-US" sz="2800" b="0"/>
          </a:p>
          <a:p>
            <a:pPr lvl="1" eaLnBrk="1" hangingPunct="1">
              <a:buFontTx/>
              <a:buChar char="•"/>
            </a:pPr>
            <a:r>
              <a:rPr lang="en-US" altLang="en-US" sz="2800" b="0"/>
              <a:t>Policy satisfaction</a:t>
            </a:r>
          </a:p>
          <a:p>
            <a:pPr lvl="1" eaLnBrk="1" hangingPunct="1">
              <a:buFontTx/>
              <a:buChar char="•"/>
            </a:pPr>
            <a:endParaRPr lang="en-US" altLang="en-US" sz="2800" b="0"/>
          </a:p>
          <a:p>
            <a:pPr eaLnBrk="1" hangingPunct="1"/>
            <a:r>
              <a:rPr lang="en-US" altLang="en-US" sz="2800" b="0">
                <a:solidFill>
                  <a:srgbClr val="FF00FF"/>
                </a:solidFill>
              </a:rPr>
              <a:t>I will explore all but second</a:t>
            </a:r>
          </a:p>
          <a:p>
            <a:pPr lvl="1" eaLnBrk="1" hangingPunct="1">
              <a:buFontTx/>
              <a:buChar char="•"/>
            </a:pPr>
            <a:endParaRPr lang="en-US" altLang="en-US" sz="2800"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8600" y="1806575"/>
            <a:ext cx="8610600" cy="2460625"/>
          </a:xfrm>
        </p:spPr>
        <p:txBody>
          <a:bodyPr/>
          <a:lstStyle/>
          <a:p>
            <a:pPr eaLnBrk="1" hangingPunct="1"/>
            <a:r>
              <a:rPr lang="en-US" altLang="en-US" sz="2800" smtClean="0">
                <a:solidFill>
                  <a:srgbClr val="FF0000"/>
                </a:solidFill>
              </a:rPr>
              <a:t> </a:t>
            </a:r>
            <a:r>
              <a:rPr kumimoji="1" lang="en-US" altLang="en-US" sz="4800" smtClean="0">
                <a:solidFill>
                  <a:srgbClr val="FF0000"/>
                </a:solidFill>
              </a:rPr>
              <a:t>Will the interest persist ?</a:t>
            </a:r>
            <a:br>
              <a:rPr kumimoji="1" lang="en-US" altLang="en-US" sz="4800" smtClean="0">
                <a:solidFill>
                  <a:srgbClr val="FF0000"/>
                </a:solidFill>
              </a:rPr>
            </a:br>
            <a:r>
              <a:rPr kumimoji="1" lang="en-US" altLang="en-US" sz="4800" smtClean="0">
                <a:solidFill>
                  <a:srgbClr val="FF0000"/>
                </a:solidFill>
              </a:rPr>
              <a:t/>
            </a:r>
            <a:br>
              <a:rPr kumimoji="1" lang="en-US" altLang="en-US" sz="4800" smtClean="0">
                <a:solidFill>
                  <a:srgbClr val="FF0000"/>
                </a:solidFill>
              </a:rPr>
            </a:br>
            <a:r>
              <a:rPr kumimoji="1" lang="en-US" altLang="en-US" sz="4800" smtClean="0">
                <a:solidFill>
                  <a:srgbClr val="FF0000"/>
                </a:solidFill>
              </a:rPr>
              <a:t>Supply and demand Forces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04800" y="53975"/>
            <a:ext cx="8534400" cy="1012825"/>
          </a:xfrm>
        </p:spPr>
        <p:txBody>
          <a:bodyPr/>
          <a:lstStyle/>
          <a:p>
            <a:pPr eaLnBrk="1" hangingPunct="1"/>
            <a:r>
              <a:rPr lang="en-US" altLang="en-US" sz="2800" smtClean="0">
                <a:solidFill>
                  <a:srgbClr val="FF0000"/>
                </a:solidFill>
              </a:rPr>
              <a:t> </a:t>
            </a:r>
            <a:r>
              <a:rPr kumimoji="1" lang="en-US" altLang="en-US" sz="3200" smtClean="0">
                <a:solidFill>
                  <a:srgbClr val="FF0000"/>
                </a:solidFill>
              </a:rPr>
              <a:t>Energy Prices and Markets</a:t>
            </a:r>
          </a:p>
        </p:txBody>
      </p:sp>
      <p:sp>
        <p:nvSpPr>
          <p:cNvPr id="8195" name="Rectangle 3"/>
          <p:cNvSpPr>
            <a:spLocks noChangeArrowheads="1"/>
          </p:cNvSpPr>
          <p:nvPr/>
        </p:nvSpPr>
        <p:spPr bwMode="auto">
          <a:xfrm>
            <a:off x="228600" y="990600"/>
            <a:ext cx="87630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solidFill>
                  <a:srgbClr val="3333CC"/>
                </a:solidFill>
              </a:rPr>
              <a:t>High prices stimulated biofuel interest late 70’s and early 80’s</a:t>
            </a:r>
          </a:p>
          <a:p>
            <a:pPr eaLnBrk="1" hangingPunct="1"/>
            <a:endParaRPr lang="en-US" altLang="en-US" sz="900" b="0">
              <a:solidFill>
                <a:srgbClr val="3333CC"/>
              </a:solidFill>
            </a:endParaRPr>
          </a:p>
          <a:p>
            <a:pPr eaLnBrk="1" hangingPunct="1"/>
            <a:r>
              <a:rPr lang="en-US" altLang="en-US" sz="2800" b="0">
                <a:solidFill>
                  <a:srgbClr val="3333CC"/>
                </a:solidFill>
              </a:rPr>
              <a:t>Bioenergy has been known to society throughout history and  was reality pre 1900</a:t>
            </a:r>
          </a:p>
          <a:p>
            <a:pPr eaLnBrk="1" hangingPunct="1"/>
            <a:endParaRPr lang="en-US" altLang="en-US" sz="900" b="0">
              <a:solidFill>
                <a:srgbClr val="3333CC"/>
              </a:solidFill>
            </a:endParaRPr>
          </a:p>
          <a:p>
            <a:pPr eaLnBrk="1" hangingPunct="1"/>
            <a:r>
              <a:rPr lang="en-US" altLang="en-US" sz="2800" b="0"/>
              <a:t>Usage diminished in 1900s and has not greatly increased in the last few years particularly in unsubsidized forms</a:t>
            </a:r>
          </a:p>
          <a:p>
            <a:pPr eaLnBrk="1" hangingPunct="1"/>
            <a:endParaRPr lang="en-US" altLang="en-US" sz="900" b="0">
              <a:solidFill>
                <a:srgbClr val="3333CC"/>
              </a:solidFill>
            </a:endParaRPr>
          </a:p>
          <a:p>
            <a:pPr eaLnBrk="1" hangingPunct="1"/>
            <a:r>
              <a:rPr lang="en-US" altLang="en-US" sz="2800" b="0">
                <a:solidFill>
                  <a:srgbClr val="3333CC"/>
                </a:solidFill>
              </a:rPr>
              <a:t>This is largely due to the availability of cheap fossil fuels.  </a:t>
            </a:r>
          </a:p>
          <a:p>
            <a:pPr eaLnBrk="1" hangingPunct="1"/>
            <a:endParaRPr lang="en-US" altLang="en-US" sz="900" b="0">
              <a:solidFill>
                <a:srgbClr val="3333CC"/>
              </a:solidFill>
            </a:endParaRPr>
          </a:p>
          <a:p>
            <a:pPr eaLnBrk="1" hangingPunct="1"/>
            <a:r>
              <a:rPr lang="en-US" altLang="en-US" sz="2800" b="0">
                <a:solidFill>
                  <a:srgbClr val="FF3300"/>
                </a:solidFill>
              </a:rPr>
              <a:t>Will this reverse or energy prices stay high?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733425" y="1149350"/>
            <a:ext cx="78359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36588" indent="-571500" eaLnBrk="0" hangingPunct="0">
              <a:tabLst>
                <a:tab pos="1363663"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363663"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363663"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363663"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363663"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363663"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363663"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363663"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363663" algn="l"/>
              </a:tabLst>
              <a:defRPr b="1">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50000"/>
              </a:spcBef>
              <a:buClr>
                <a:srgbClr val="FF3300"/>
              </a:buClr>
              <a:buSzPct val="80000"/>
              <a:buFont typeface="Wingdings" panose="05000000000000000000" pitchFamily="2" charset="2"/>
              <a:buNone/>
            </a:pPr>
            <a:endParaRPr lang="en-US" altLang="en-US" sz="2400">
              <a:solidFill>
                <a:schemeClr val="bg1"/>
              </a:solidFill>
              <a:latin typeface="Times New Roman" panose="02020603050405020304" pitchFamily="18" charset="0"/>
              <a:cs typeface="Times New Roman" panose="02020603050405020304" pitchFamily="18" charset="0"/>
            </a:endParaRPr>
          </a:p>
        </p:txBody>
      </p:sp>
      <p:sp>
        <p:nvSpPr>
          <p:cNvPr id="9219" name="Text Box 3"/>
          <p:cNvSpPr txBox="1">
            <a:spLocks noChangeArrowheads="1"/>
          </p:cNvSpPr>
          <p:nvPr/>
        </p:nvSpPr>
        <p:spPr bwMode="auto">
          <a:xfrm>
            <a:off x="1481138" y="333375"/>
            <a:ext cx="610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3600" b="0">
                <a:solidFill>
                  <a:srgbClr val="FF0000"/>
                </a:solidFill>
              </a:rPr>
              <a:t>Scarcity and Fossil Fuel Cost</a:t>
            </a:r>
          </a:p>
        </p:txBody>
      </p:sp>
      <p:sp>
        <p:nvSpPr>
          <p:cNvPr id="9220" name="Text Box 4"/>
          <p:cNvSpPr txBox="1">
            <a:spLocks noChangeArrowheads="1"/>
          </p:cNvSpPr>
          <p:nvPr/>
        </p:nvSpPr>
        <p:spPr bwMode="auto">
          <a:xfrm>
            <a:off x="6705600" y="4291013"/>
            <a:ext cx="963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600" b="0"/>
              <a:t>Onshore</a:t>
            </a:r>
          </a:p>
        </p:txBody>
      </p:sp>
      <p:sp>
        <p:nvSpPr>
          <p:cNvPr id="9221" name="Line 5"/>
          <p:cNvSpPr>
            <a:spLocks noChangeShapeType="1"/>
          </p:cNvSpPr>
          <p:nvPr/>
        </p:nvSpPr>
        <p:spPr bwMode="auto">
          <a:xfrm flipH="1">
            <a:off x="6400800" y="4648200"/>
            <a:ext cx="685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2" name="Text Box 6"/>
          <p:cNvSpPr txBox="1">
            <a:spLocks noChangeArrowheads="1"/>
          </p:cNvSpPr>
          <p:nvPr/>
        </p:nvSpPr>
        <p:spPr bwMode="auto">
          <a:xfrm>
            <a:off x="5622925" y="2803525"/>
            <a:ext cx="965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600" b="0"/>
              <a:t>Offshore</a:t>
            </a:r>
          </a:p>
        </p:txBody>
      </p:sp>
      <p:sp>
        <p:nvSpPr>
          <p:cNvPr id="9223" name="Line 7"/>
          <p:cNvSpPr>
            <a:spLocks noChangeShapeType="1"/>
          </p:cNvSpPr>
          <p:nvPr/>
        </p:nvSpPr>
        <p:spPr bwMode="auto">
          <a:xfrm flipH="1">
            <a:off x="5486400" y="3200400"/>
            <a:ext cx="381000" cy="990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Line 8"/>
          <p:cNvSpPr>
            <a:spLocks noChangeShapeType="1"/>
          </p:cNvSpPr>
          <p:nvPr/>
        </p:nvSpPr>
        <p:spPr bwMode="auto">
          <a:xfrm flipH="1">
            <a:off x="3810000" y="32004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Rectangle 9"/>
          <p:cNvSpPr>
            <a:spLocks noChangeArrowheads="1"/>
          </p:cNvSpPr>
          <p:nvPr/>
        </p:nvSpPr>
        <p:spPr bwMode="auto">
          <a:xfrm>
            <a:off x="200025" y="5943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3333FF"/>
                </a:solidFill>
              </a:rPr>
              <a:t>Global Conventional Oil Production May Peak Soon</a:t>
            </a:r>
            <a:br>
              <a:rPr lang="en-US" altLang="en-US" sz="2400">
                <a:solidFill>
                  <a:srgbClr val="3333FF"/>
                </a:solidFill>
              </a:rPr>
            </a:br>
            <a:r>
              <a:rPr lang="en-US" altLang="en-US" sz="2400">
                <a:solidFill>
                  <a:srgbClr val="3333FF"/>
                </a:solidFill>
              </a:rPr>
              <a:t>US has as has Texas</a:t>
            </a:r>
            <a:endParaRPr lang="en-US" altLang="en-US" sz="2000">
              <a:solidFill>
                <a:srgbClr val="3333FF"/>
              </a:solidFill>
            </a:endParaRPr>
          </a:p>
        </p:txBody>
      </p:sp>
      <p:pic>
        <p:nvPicPr>
          <p:cNvPr id="9226" name="Picture 10" descr="ASPO_2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1114425"/>
            <a:ext cx="8442325" cy="38735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7" name="Rectangle 11"/>
          <p:cNvSpPr>
            <a:spLocks noChangeArrowheads="1"/>
          </p:cNvSpPr>
          <p:nvPr/>
        </p:nvSpPr>
        <p:spPr bwMode="auto">
          <a:xfrm>
            <a:off x="0" y="4972050"/>
            <a:ext cx="9144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kumimoji="1" lang="en-US" altLang="en-US" sz="1700"/>
              <a:t>Graph of Oil Production</a:t>
            </a:r>
          </a:p>
          <a:p>
            <a:r>
              <a:rPr kumimoji="1" lang="en-US" altLang="en-US" sz="1700"/>
              <a:t>Source: Colin Campbell of the Association for the Study of Peak Oil and Gas (ASPO) Newsletter as in Wikapedia</a:t>
            </a:r>
            <a:r>
              <a:rPr kumimoji="1" lang="en-US" altLang="en-US" sz="1700">
                <a:solidFill>
                  <a:schemeClr val="bg2"/>
                </a:solidFill>
              </a:rPr>
              <a:t> </a:t>
            </a:r>
            <a:r>
              <a:rPr kumimoji="1" lang="en-US" altLang="en-US" sz="1700">
                <a:solidFill>
                  <a:srgbClr val="3333CC"/>
                </a:solidFill>
              </a:rPr>
              <a:t>http://en.wikipedia.org/wiki/Peak_oil</a:t>
            </a:r>
            <a:endParaRPr kumimoji="1" lang="en-US" altLang="en-US" sz="1700">
              <a:solidFill>
                <a:schemeClr val="bg2"/>
              </a:solidFill>
            </a:endParaRPr>
          </a:p>
          <a:p>
            <a:endParaRPr kumimoji="1" lang="en-US" altLang="en-US" sz="1700">
              <a:solidFill>
                <a:schemeClr val="bg2"/>
              </a:solidFill>
            </a:endParaRPr>
          </a:p>
        </p:txBody>
      </p:sp>
      <p:sp>
        <p:nvSpPr>
          <p:cNvPr id="177164" name="AutoShape 12"/>
          <p:cNvSpPr>
            <a:spLocks noChangeArrowheads="1"/>
          </p:cNvSpPr>
          <p:nvPr/>
        </p:nvSpPr>
        <p:spPr bwMode="auto">
          <a:xfrm>
            <a:off x="5635625" y="1201738"/>
            <a:ext cx="403225" cy="406400"/>
          </a:xfrm>
          <a:prstGeom prst="star5">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57225" y="76200"/>
            <a:ext cx="775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3600" b="0">
                <a:solidFill>
                  <a:srgbClr val="FF0000"/>
                </a:solidFill>
              </a:rPr>
              <a:t>Supply, Scarcity and Fossil Fuel Cost</a:t>
            </a:r>
          </a:p>
        </p:txBody>
      </p:sp>
      <p:sp>
        <p:nvSpPr>
          <p:cNvPr id="10243" name="Rectangle 3"/>
          <p:cNvSpPr>
            <a:spLocks noChangeArrowheads="1"/>
          </p:cNvSpPr>
          <p:nvPr/>
        </p:nvSpPr>
        <p:spPr bwMode="auto">
          <a:xfrm>
            <a:off x="165100" y="5694363"/>
            <a:ext cx="604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3333FF"/>
                </a:solidFill>
              </a:rPr>
              <a:t>Lots of Oil But recovery cost will increase</a:t>
            </a:r>
            <a:endParaRPr lang="en-US" altLang="en-US" sz="2000">
              <a:solidFill>
                <a:srgbClr val="3333FF"/>
              </a:solidFill>
            </a:endParaRPr>
          </a:p>
        </p:txBody>
      </p:sp>
      <p:sp>
        <p:nvSpPr>
          <p:cNvPr id="10244" name="Text Box 4"/>
          <p:cNvSpPr txBox="1">
            <a:spLocks noChangeArrowheads="1"/>
          </p:cNvSpPr>
          <p:nvPr/>
        </p:nvSpPr>
        <p:spPr bwMode="auto">
          <a:xfrm>
            <a:off x="4006850" y="6264275"/>
            <a:ext cx="581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200" b="0">
                <a:solidFill>
                  <a:srgbClr val="3333FF"/>
                </a:solidFill>
              </a:rPr>
              <a:t>Source: International Energy Agency Resources to Reserves Report http://www.iea.org/Textbase/npsum/oil_gasSUM.pdf</a:t>
            </a:r>
          </a:p>
        </p:txBody>
      </p:sp>
      <p:pic>
        <p:nvPicPr>
          <p:cNvPr id="10245" name="Picture 5" descr="oilcost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704850"/>
            <a:ext cx="680085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3146</TotalTime>
  <Words>2018</Words>
  <Application>Microsoft Office PowerPoint</Application>
  <PresentationFormat>On-screen Show (4:3)</PresentationFormat>
  <Paragraphs>456</Paragraphs>
  <Slides>45</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Times New Roman</vt:lpstr>
      <vt:lpstr>Wingdings</vt:lpstr>
      <vt:lpstr>MS PGothic</vt:lpstr>
      <vt:lpstr>PMingLiU</vt:lpstr>
      <vt:lpstr>Default Design</vt:lpstr>
      <vt:lpstr>Will Bioenergy be Profitable: Markets, Lifecycle Carbon Footprint, Commodity Prices and Leakage</vt:lpstr>
      <vt:lpstr> Topic of the day</vt:lpstr>
      <vt:lpstr>PowerPoint Presentation</vt:lpstr>
      <vt:lpstr> An Aside</vt:lpstr>
      <vt:lpstr> Why Bioenergy</vt:lpstr>
      <vt:lpstr> Will the interest persist ?  Supply and demand Forces</vt:lpstr>
      <vt:lpstr> Energy Prices and Markets</vt:lpstr>
      <vt:lpstr>PowerPoint Presentation</vt:lpstr>
      <vt:lpstr>PowerPoint Presentation</vt:lpstr>
      <vt:lpstr>PowerPoint Presentation</vt:lpstr>
      <vt:lpstr>PowerPoint Presentation</vt:lpstr>
      <vt:lpstr>PowerPoint Presentation</vt:lpstr>
      <vt:lpstr>PowerPoint Presentation</vt:lpstr>
      <vt:lpstr> Will the interest persist ?  GHG Forces</vt:lpstr>
      <vt:lpstr>PowerPoint Presentation</vt:lpstr>
      <vt:lpstr>PowerPoint Presentation</vt:lpstr>
      <vt:lpstr>PowerPoint Presentation</vt:lpstr>
      <vt:lpstr>Why Adapt - Inevitability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Prices, Incomes and Biofuels</vt:lpstr>
      <vt:lpstr>PowerPoint Presentation</vt:lpstr>
      <vt:lpstr>Food Competition</vt:lpstr>
      <vt:lpstr>Food Prices, Incomes and Biofuels</vt:lpstr>
      <vt:lpstr>Leakage</vt:lpstr>
      <vt:lpstr>Leakage</vt:lpstr>
      <vt:lpstr>Leakage</vt:lpstr>
      <vt:lpstr>Leakage</vt:lpstr>
      <vt:lpstr>Leakage</vt:lpstr>
      <vt:lpstr>Food Prices, Incomes and Environment</vt:lpstr>
      <vt:lpstr>Sectoral Lifecycle Accounting</vt:lpstr>
      <vt:lpstr>Sheer Profitability</vt:lpstr>
      <vt:lpstr>Sheer Profitability - Biodiesel</vt:lpstr>
      <vt:lpstr>PowerPoint Presentation</vt:lpstr>
      <vt:lpstr>Technology</vt:lpstr>
      <vt:lpstr>PowerPoint Presentation</vt:lpstr>
      <vt:lpstr>PowerPoint Presentation</vt:lpstr>
    </vt:vector>
  </TitlesOfParts>
  <Company>Department of Agricultural Economics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Feasible Are Dreams of Biofuels? With a view toward GHGs</dc:title>
  <dc:creator>Bruce McCarl</dc:creator>
  <cp:lastModifiedBy>Bruce A McCarl</cp:lastModifiedBy>
  <cp:revision>36</cp:revision>
  <dcterms:created xsi:type="dcterms:W3CDTF">2007-03-07T01:36:11Z</dcterms:created>
  <dcterms:modified xsi:type="dcterms:W3CDTF">2019-04-16T19:34:13Z</dcterms:modified>
</cp:coreProperties>
</file>