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4"/>
  </p:notesMasterIdLst>
  <p:handoutMasterIdLst>
    <p:handoutMasterId r:id="rId55"/>
  </p:handoutMasterIdLst>
  <p:sldIdLst>
    <p:sldId id="256" r:id="rId2"/>
    <p:sldId id="343" r:id="rId3"/>
    <p:sldId id="386" r:id="rId4"/>
    <p:sldId id="387" r:id="rId5"/>
    <p:sldId id="388" r:id="rId6"/>
    <p:sldId id="389" r:id="rId7"/>
    <p:sldId id="390" r:id="rId8"/>
    <p:sldId id="391" r:id="rId9"/>
    <p:sldId id="416" r:id="rId10"/>
    <p:sldId id="417" r:id="rId11"/>
    <p:sldId id="420" r:id="rId12"/>
    <p:sldId id="421" r:id="rId13"/>
    <p:sldId id="422" r:id="rId14"/>
    <p:sldId id="392" r:id="rId15"/>
    <p:sldId id="399" r:id="rId16"/>
    <p:sldId id="393" r:id="rId17"/>
    <p:sldId id="394" r:id="rId18"/>
    <p:sldId id="395" r:id="rId19"/>
    <p:sldId id="396" r:id="rId20"/>
    <p:sldId id="397" r:id="rId21"/>
    <p:sldId id="398" r:id="rId22"/>
    <p:sldId id="444" r:id="rId23"/>
    <p:sldId id="373" r:id="rId24"/>
    <p:sldId id="445" r:id="rId25"/>
    <p:sldId id="446" r:id="rId26"/>
    <p:sldId id="447" r:id="rId27"/>
    <p:sldId id="449" r:id="rId28"/>
    <p:sldId id="450" r:id="rId29"/>
    <p:sldId id="323" r:id="rId30"/>
    <p:sldId id="375" r:id="rId31"/>
    <p:sldId id="339" r:id="rId32"/>
    <p:sldId id="353" r:id="rId33"/>
    <p:sldId id="329" r:id="rId34"/>
    <p:sldId id="347" r:id="rId35"/>
    <p:sldId id="344" r:id="rId36"/>
    <p:sldId id="349" r:id="rId37"/>
    <p:sldId id="352" r:id="rId38"/>
    <p:sldId id="427" r:id="rId39"/>
    <p:sldId id="428" r:id="rId40"/>
    <p:sldId id="429" r:id="rId41"/>
    <p:sldId id="430" r:id="rId42"/>
    <p:sldId id="431" r:id="rId43"/>
    <p:sldId id="432" r:id="rId44"/>
    <p:sldId id="433" r:id="rId45"/>
    <p:sldId id="434" r:id="rId46"/>
    <p:sldId id="435" r:id="rId47"/>
    <p:sldId id="436" r:id="rId48"/>
    <p:sldId id="437" r:id="rId49"/>
    <p:sldId id="438" r:id="rId50"/>
    <p:sldId id="439" r:id="rId51"/>
    <p:sldId id="440" r:id="rId52"/>
    <p:sldId id="441" r:id="rId53"/>
  </p:sldIdLst>
  <p:sldSz cx="9144000" cy="6858000" type="screen4x3"/>
  <p:notesSz cx="6858000" cy="9144000"/>
  <p:defaultTextStyle>
    <a:defPPr>
      <a:defRPr lang="en-US"/>
    </a:defPPr>
    <a:lvl1pPr algn="ctr" rtl="0" fontAlgn="base">
      <a:spcBef>
        <a:spcPct val="0"/>
      </a:spcBef>
      <a:spcAft>
        <a:spcPct val="0"/>
      </a:spcAft>
      <a:defRPr sz="3200" b="1" kern="1200">
        <a:solidFill>
          <a:srgbClr val="FF0000"/>
        </a:solidFill>
        <a:effectLst>
          <a:outerShdw blurRad="38100" dist="38100" dir="2700000" algn="tl">
            <a:srgbClr val="000000">
              <a:alpha val="43137"/>
            </a:srgbClr>
          </a:outerShdw>
        </a:effectLst>
        <a:latin typeface="Times New Roman" pitchFamily="18" charset="0"/>
        <a:ea typeface="+mn-ea"/>
        <a:cs typeface="+mn-cs"/>
      </a:defRPr>
    </a:lvl1pPr>
    <a:lvl2pPr marL="457200" algn="ctr" rtl="0" fontAlgn="base">
      <a:spcBef>
        <a:spcPct val="0"/>
      </a:spcBef>
      <a:spcAft>
        <a:spcPct val="0"/>
      </a:spcAft>
      <a:defRPr sz="3200" b="1" kern="1200">
        <a:solidFill>
          <a:srgbClr val="FF0000"/>
        </a:solidFill>
        <a:effectLst>
          <a:outerShdw blurRad="38100" dist="38100" dir="2700000" algn="tl">
            <a:srgbClr val="000000">
              <a:alpha val="43137"/>
            </a:srgbClr>
          </a:outerShdw>
        </a:effectLst>
        <a:latin typeface="Times New Roman" pitchFamily="18" charset="0"/>
        <a:ea typeface="+mn-ea"/>
        <a:cs typeface="+mn-cs"/>
      </a:defRPr>
    </a:lvl2pPr>
    <a:lvl3pPr marL="914400" algn="ctr" rtl="0" fontAlgn="base">
      <a:spcBef>
        <a:spcPct val="0"/>
      </a:spcBef>
      <a:spcAft>
        <a:spcPct val="0"/>
      </a:spcAft>
      <a:defRPr sz="3200" b="1" kern="1200">
        <a:solidFill>
          <a:srgbClr val="FF0000"/>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fontAlgn="base">
      <a:spcBef>
        <a:spcPct val="0"/>
      </a:spcBef>
      <a:spcAft>
        <a:spcPct val="0"/>
      </a:spcAft>
      <a:defRPr sz="3200" b="1" kern="1200">
        <a:solidFill>
          <a:srgbClr val="FF0000"/>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fontAlgn="base">
      <a:spcBef>
        <a:spcPct val="0"/>
      </a:spcBef>
      <a:spcAft>
        <a:spcPct val="0"/>
      </a:spcAft>
      <a:defRPr sz="3200" b="1" kern="1200">
        <a:solidFill>
          <a:srgbClr val="FF0000"/>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3200" b="1" kern="1200">
        <a:solidFill>
          <a:srgbClr val="FF0000"/>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3200" b="1" kern="1200">
        <a:solidFill>
          <a:srgbClr val="FF0000"/>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3200" b="1" kern="1200">
        <a:solidFill>
          <a:srgbClr val="FF0000"/>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3200" b="1" kern="1200">
        <a:solidFill>
          <a:srgbClr val="FF0000"/>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99FF33"/>
    <a:srgbClr val="FFFF00"/>
    <a:srgbClr val="FF0000"/>
    <a:srgbClr val="2D0AC2"/>
    <a:srgbClr val="FFCC00"/>
    <a:srgbClr val="FF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p:cViewPr varScale="1">
        <p:scale>
          <a:sx n="73" d="100"/>
          <a:sy n="73" d="100"/>
        </p:scale>
        <p:origin x="-140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220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b="0">
                <a:solidFill>
                  <a:schemeClr val="tx1"/>
                </a:solidFill>
                <a:effectLst/>
              </a:defRPr>
            </a:lvl1pPr>
          </a:lstStyle>
          <a:p>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effectLst/>
              </a:defRPr>
            </a:lvl1pPr>
          </a:lstStyle>
          <a:p>
            <a:endParaRPr 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b="0">
                <a:solidFill>
                  <a:schemeClr val="tx1"/>
                </a:solidFill>
                <a:effectLst/>
              </a:defRPr>
            </a:lvl1pPr>
          </a:lstStyle>
          <a:p>
            <a:r>
              <a:rPr lang="en-US"/>
              <a:t>Greenhouse Gas Mitigation Policies in the Agricultural Sector: The Role of International Trade</a:t>
            </a: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effectLst/>
              </a:defRPr>
            </a:lvl1pPr>
          </a:lstStyle>
          <a:p>
            <a:fld id="{AFCEBA4E-E1FD-497C-BAA7-B95001834DB4}" type="slidenum">
              <a:rPr lang="en-US"/>
              <a:pPr/>
              <a:t>‹#›</a:t>
            </a:fld>
            <a:endParaRPr lang="en-US"/>
          </a:p>
        </p:txBody>
      </p:sp>
    </p:spTree>
    <p:extLst>
      <p:ext uri="{BB962C8B-B14F-4D97-AF65-F5344CB8AC3E}">
        <p14:creationId xmlns:p14="http://schemas.microsoft.com/office/powerpoint/2010/main" val="1246235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b="0">
                <a:solidFill>
                  <a:schemeClr val="tx1"/>
                </a:solidFill>
                <a:effectLst/>
              </a:defRPr>
            </a:lvl1pPr>
          </a:lstStyle>
          <a:p>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effectLst/>
              </a:defRPr>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b="0">
                <a:solidFill>
                  <a:schemeClr val="tx1"/>
                </a:solidFill>
                <a:effectLst/>
              </a:defRPr>
            </a:lvl1pPr>
          </a:lstStyle>
          <a:p>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effectLst/>
              </a:defRPr>
            </a:lvl1pPr>
          </a:lstStyle>
          <a:p>
            <a:fld id="{F5BAF2CF-FD17-4BBF-9416-2C3571314156}" type="slidenum">
              <a:rPr lang="en-US"/>
              <a:pPr/>
              <a:t>‹#›</a:t>
            </a:fld>
            <a:endParaRPr lang="en-US"/>
          </a:p>
        </p:txBody>
      </p:sp>
    </p:spTree>
    <p:extLst>
      <p:ext uri="{BB962C8B-B14F-4D97-AF65-F5344CB8AC3E}">
        <p14:creationId xmlns:p14="http://schemas.microsoft.com/office/powerpoint/2010/main" val="27654709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BAF2CF-FD17-4BBF-9416-2C3571314156}" type="slidenum">
              <a:rPr lang="en-US" smtClean="0"/>
              <a:pPr/>
              <a:t>52</a:t>
            </a:fld>
            <a:endParaRPr lang="en-US"/>
          </a:p>
        </p:txBody>
      </p:sp>
    </p:spTree>
    <p:extLst>
      <p:ext uri="{BB962C8B-B14F-4D97-AF65-F5344CB8AC3E}">
        <p14:creationId xmlns:p14="http://schemas.microsoft.com/office/powerpoint/2010/main" val="4047087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458" name="Group 2"/>
          <p:cNvGrpSpPr>
            <a:grpSpLocks/>
          </p:cNvGrpSpPr>
          <p:nvPr/>
        </p:nvGrpSpPr>
        <p:grpSpPr bwMode="auto">
          <a:xfrm>
            <a:off x="0" y="0"/>
            <a:ext cx="1085850" cy="6854825"/>
            <a:chOff x="0" y="0"/>
            <a:chExt cx="684" cy="4318"/>
          </a:xfrm>
        </p:grpSpPr>
        <p:sp>
          <p:nvSpPr>
            <p:cNvPr id="1945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9460" name="Group 4"/>
            <p:cNvGrpSpPr>
              <a:grpSpLocks/>
            </p:cNvGrpSpPr>
            <p:nvPr/>
          </p:nvGrpSpPr>
          <p:grpSpPr bwMode="auto">
            <a:xfrm>
              <a:off x="48" y="103"/>
              <a:ext cx="96" cy="4126"/>
              <a:chOff x="48" y="103"/>
              <a:chExt cx="96" cy="4126"/>
            </a:xfrm>
          </p:grpSpPr>
          <p:sp>
            <p:nvSpPr>
              <p:cNvPr id="19461" name="Rectangle 5"/>
              <p:cNvSpPr>
                <a:spLocks noChangeArrowheads="1"/>
              </p:cNvSpPr>
              <p:nvPr/>
            </p:nvSpPr>
            <p:spPr bwMode="auto">
              <a:xfrm>
                <a:off x="48" y="1105"/>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2" name="Rectangle 6"/>
              <p:cNvSpPr>
                <a:spLocks noChangeArrowheads="1"/>
              </p:cNvSpPr>
              <p:nvPr/>
            </p:nvSpPr>
            <p:spPr bwMode="auto">
              <a:xfrm>
                <a:off x="48" y="1250"/>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3" name="Rectangle 7"/>
              <p:cNvSpPr>
                <a:spLocks noChangeArrowheads="1"/>
              </p:cNvSpPr>
              <p:nvPr/>
            </p:nvSpPr>
            <p:spPr bwMode="auto">
              <a:xfrm>
                <a:off x="48" y="139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4" name="Rectangle 8"/>
              <p:cNvSpPr>
                <a:spLocks noChangeArrowheads="1"/>
              </p:cNvSpPr>
              <p:nvPr/>
            </p:nvSpPr>
            <p:spPr bwMode="auto">
              <a:xfrm>
                <a:off x="48" y="1538"/>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5" name="Rectangle 9"/>
              <p:cNvSpPr>
                <a:spLocks noChangeArrowheads="1"/>
              </p:cNvSpPr>
              <p:nvPr/>
            </p:nvSpPr>
            <p:spPr bwMode="auto">
              <a:xfrm>
                <a:off x="48" y="1683"/>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6" name="Rectangle 10"/>
              <p:cNvSpPr>
                <a:spLocks noChangeArrowheads="1"/>
              </p:cNvSpPr>
              <p:nvPr/>
            </p:nvSpPr>
            <p:spPr bwMode="auto">
              <a:xfrm>
                <a:off x="48" y="1826"/>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7" name="Rectangle 11"/>
              <p:cNvSpPr>
                <a:spLocks noChangeArrowheads="1"/>
              </p:cNvSpPr>
              <p:nvPr/>
            </p:nvSpPr>
            <p:spPr bwMode="auto">
              <a:xfrm>
                <a:off x="48" y="1971"/>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8" name="Rectangle 12"/>
              <p:cNvSpPr>
                <a:spLocks noChangeArrowheads="1"/>
              </p:cNvSpPr>
              <p:nvPr/>
            </p:nvSpPr>
            <p:spPr bwMode="auto">
              <a:xfrm>
                <a:off x="48" y="2116"/>
                <a:ext cx="96" cy="94"/>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9" name="Rectangle 13"/>
              <p:cNvSpPr>
                <a:spLocks noChangeArrowheads="1"/>
              </p:cNvSpPr>
              <p:nvPr/>
            </p:nvSpPr>
            <p:spPr bwMode="auto">
              <a:xfrm>
                <a:off x="48" y="2259"/>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0" name="Rectangle 14"/>
              <p:cNvSpPr>
                <a:spLocks noChangeArrowheads="1"/>
              </p:cNvSpPr>
              <p:nvPr/>
            </p:nvSpPr>
            <p:spPr bwMode="auto">
              <a:xfrm>
                <a:off x="48" y="2404"/>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1" name="Rectangle 15"/>
              <p:cNvSpPr>
                <a:spLocks noChangeArrowheads="1"/>
              </p:cNvSpPr>
              <p:nvPr/>
            </p:nvSpPr>
            <p:spPr bwMode="auto">
              <a:xfrm>
                <a:off x="48" y="2549"/>
                <a:ext cx="96" cy="94"/>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2" name="Rectangle 16"/>
              <p:cNvSpPr>
                <a:spLocks noChangeArrowheads="1"/>
              </p:cNvSpPr>
              <p:nvPr/>
            </p:nvSpPr>
            <p:spPr bwMode="auto">
              <a:xfrm>
                <a:off x="48" y="2691"/>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3" name="Rectangle 17"/>
              <p:cNvSpPr>
                <a:spLocks noChangeArrowheads="1"/>
              </p:cNvSpPr>
              <p:nvPr/>
            </p:nvSpPr>
            <p:spPr bwMode="auto">
              <a:xfrm>
                <a:off x="48" y="2836"/>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4" name="Rectangle 18"/>
              <p:cNvSpPr>
                <a:spLocks noChangeArrowheads="1"/>
              </p:cNvSpPr>
              <p:nvPr/>
            </p:nvSpPr>
            <p:spPr bwMode="auto">
              <a:xfrm>
                <a:off x="48" y="2979"/>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5" name="Rectangle 19"/>
              <p:cNvSpPr>
                <a:spLocks noChangeArrowheads="1"/>
              </p:cNvSpPr>
              <p:nvPr/>
            </p:nvSpPr>
            <p:spPr bwMode="auto">
              <a:xfrm>
                <a:off x="48" y="3124"/>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6" name="Rectangle 20"/>
              <p:cNvSpPr>
                <a:spLocks noChangeArrowheads="1"/>
              </p:cNvSpPr>
              <p:nvPr/>
            </p:nvSpPr>
            <p:spPr bwMode="auto">
              <a:xfrm>
                <a:off x="48" y="3269"/>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7" name="Rectangle 21"/>
              <p:cNvSpPr>
                <a:spLocks noChangeArrowheads="1"/>
              </p:cNvSpPr>
              <p:nvPr/>
            </p:nvSpPr>
            <p:spPr bwMode="auto">
              <a:xfrm>
                <a:off x="48" y="3412"/>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8" name="Rectangle 22"/>
              <p:cNvSpPr>
                <a:spLocks noChangeArrowheads="1"/>
              </p:cNvSpPr>
              <p:nvPr/>
            </p:nvSpPr>
            <p:spPr bwMode="auto">
              <a:xfrm>
                <a:off x="48" y="3557"/>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9" name="Rectangle 23"/>
              <p:cNvSpPr>
                <a:spLocks noChangeArrowheads="1"/>
              </p:cNvSpPr>
              <p:nvPr/>
            </p:nvSpPr>
            <p:spPr bwMode="auto">
              <a:xfrm>
                <a:off x="48" y="3702"/>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0" name="Rectangle 24"/>
              <p:cNvSpPr>
                <a:spLocks noChangeArrowheads="1"/>
              </p:cNvSpPr>
              <p:nvPr/>
            </p:nvSpPr>
            <p:spPr bwMode="auto">
              <a:xfrm>
                <a:off x="48" y="3845"/>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1" name="Rectangle 25"/>
              <p:cNvSpPr>
                <a:spLocks noChangeArrowheads="1"/>
              </p:cNvSpPr>
              <p:nvPr/>
            </p:nvSpPr>
            <p:spPr bwMode="auto">
              <a:xfrm>
                <a:off x="48" y="3990"/>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2" name="Rectangle 26"/>
              <p:cNvSpPr>
                <a:spLocks noChangeArrowheads="1"/>
              </p:cNvSpPr>
              <p:nvPr/>
            </p:nvSpPr>
            <p:spPr bwMode="auto">
              <a:xfrm>
                <a:off x="48" y="4134"/>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3" name="Rectangle 27"/>
              <p:cNvSpPr>
                <a:spLocks noChangeArrowheads="1"/>
              </p:cNvSpPr>
              <p:nvPr/>
            </p:nvSpPr>
            <p:spPr bwMode="auto">
              <a:xfrm>
                <a:off x="48" y="103"/>
                <a:ext cx="96" cy="94"/>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4" name="Rectangle 28"/>
              <p:cNvSpPr>
                <a:spLocks noChangeArrowheads="1"/>
              </p:cNvSpPr>
              <p:nvPr/>
            </p:nvSpPr>
            <p:spPr bwMode="auto">
              <a:xfrm>
                <a:off x="48" y="246"/>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5" name="Rectangle 29"/>
              <p:cNvSpPr>
                <a:spLocks noChangeArrowheads="1"/>
              </p:cNvSpPr>
              <p:nvPr/>
            </p:nvSpPr>
            <p:spPr bwMode="auto">
              <a:xfrm>
                <a:off x="48" y="391"/>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6" name="Rectangle 30"/>
              <p:cNvSpPr>
                <a:spLocks noChangeArrowheads="1"/>
              </p:cNvSpPr>
              <p:nvPr/>
            </p:nvSpPr>
            <p:spPr bwMode="auto">
              <a:xfrm>
                <a:off x="48" y="535"/>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7" name="Rectangle 31"/>
              <p:cNvSpPr>
                <a:spLocks noChangeArrowheads="1"/>
              </p:cNvSpPr>
              <p:nvPr/>
            </p:nvSpPr>
            <p:spPr bwMode="auto">
              <a:xfrm>
                <a:off x="48" y="678"/>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8" name="Rectangle 32"/>
              <p:cNvSpPr>
                <a:spLocks noChangeArrowheads="1"/>
              </p:cNvSpPr>
              <p:nvPr/>
            </p:nvSpPr>
            <p:spPr bwMode="auto">
              <a:xfrm>
                <a:off x="48" y="82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9" name="Rectangle 33"/>
              <p:cNvSpPr>
                <a:spLocks noChangeArrowheads="1"/>
              </p:cNvSpPr>
              <p:nvPr/>
            </p:nvSpPr>
            <p:spPr bwMode="auto">
              <a:xfrm>
                <a:off x="48" y="968"/>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9490"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pPr lvl="0"/>
            <a:r>
              <a:rPr lang="en-US" noProof="0" smtClean="0"/>
              <a:t>Click to edit Master title style</a:t>
            </a:r>
          </a:p>
        </p:txBody>
      </p:sp>
      <p:sp>
        <p:nvSpPr>
          <p:cNvPr id="19491"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pPr lvl="0"/>
            <a:r>
              <a:rPr lang="en-US" noProof="0" smtClean="0"/>
              <a:t>Click to edit Master subtitle style</a:t>
            </a:r>
          </a:p>
        </p:txBody>
      </p:sp>
      <p:sp>
        <p:nvSpPr>
          <p:cNvPr id="19492" name="Rectangle 36"/>
          <p:cNvSpPr>
            <a:spLocks noGrp="1" noChangeArrowheads="1"/>
          </p:cNvSpPr>
          <p:nvPr>
            <p:ph type="dt" sz="quarter" idx="2"/>
          </p:nvPr>
        </p:nvSpPr>
        <p:spPr/>
        <p:txBody>
          <a:bodyPr/>
          <a:lstStyle>
            <a:lvl1pPr>
              <a:defRPr>
                <a:solidFill>
                  <a:srgbClr val="FFFFFF"/>
                </a:solidFill>
              </a:defRPr>
            </a:lvl1pPr>
          </a:lstStyle>
          <a:p>
            <a:fld id="{2BB8FB6C-7140-489F-8B38-0ED7880AB268}" type="datetime1">
              <a:rPr lang="en-US"/>
              <a:pPr/>
              <a:t>4/13/2015</a:t>
            </a:fld>
            <a:endParaRPr lang="en-US"/>
          </a:p>
        </p:txBody>
      </p:sp>
      <p:sp>
        <p:nvSpPr>
          <p:cNvPr id="19493" name="Rectangle 37"/>
          <p:cNvSpPr>
            <a:spLocks noGrp="1" noChangeArrowheads="1"/>
          </p:cNvSpPr>
          <p:nvPr>
            <p:ph type="ftr" sz="quarter" idx="3"/>
          </p:nvPr>
        </p:nvSpPr>
        <p:spPr/>
        <p:txBody>
          <a:bodyPr/>
          <a:lstStyle>
            <a:lvl1pPr>
              <a:defRPr>
                <a:solidFill>
                  <a:srgbClr val="FFFFFF"/>
                </a:solidFill>
              </a:defRPr>
            </a:lvl1pPr>
          </a:lstStyle>
          <a:p>
            <a:endParaRPr lang="en-US"/>
          </a:p>
        </p:txBody>
      </p:sp>
      <p:sp>
        <p:nvSpPr>
          <p:cNvPr id="19494" name="Rectangle 38"/>
          <p:cNvSpPr>
            <a:spLocks noGrp="1" noChangeArrowheads="1"/>
          </p:cNvSpPr>
          <p:nvPr>
            <p:ph type="sldNum" sz="quarter" idx="4"/>
          </p:nvPr>
        </p:nvSpPr>
        <p:spPr/>
        <p:txBody>
          <a:bodyPr/>
          <a:lstStyle>
            <a:lvl1pPr>
              <a:defRPr>
                <a:solidFill>
                  <a:srgbClr val="FFFFFF"/>
                </a:solidFill>
              </a:defRPr>
            </a:lvl1pPr>
          </a:lstStyle>
          <a:p>
            <a:fld id="{502B4851-ADA9-46A0-A7F9-BB2F220D1C3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EFCA78E-87BA-4F40-8173-D5D5EBF333B5}" type="datetime1">
              <a:rPr lang="en-US"/>
              <a:pPr/>
              <a:t>4/13/2015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6C01C9-DBF9-4394-8F08-EF886270E1F8}" type="slidenum">
              <a:rPr lang="en-US"/>
              <a:pPr/>
              <a:t>‹#›</a:t>
            </a:fld>
            <a:endParaRPr lang="en-US"/>
          </a:p>
        </p:txBody>
      </p:sp>
    </p:spTree>
    <p:extLst>
      <p:ext uri="{BB962C8B-B14F-4D97-AF65-F5344CB8AC3E}">
        <p14:creationId xmlns:p14="http://schemas.microsoft.com/office/powerpoint/2010/main" val="306621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2938" y="609600"/>
            <a:ext cx="1949450" cy="5451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609600"/>
            <a:ext cx="5697538" cy="5451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93AD64B-1C48-45E3-B2C4-0727674B723C}" type="datetime1">
              <a:rPr lang="en-US"/>
              <a:pPr/>
              <a:t>4/13/2015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C71AE0-F514-4921-89F9-3406A7CFCDF0}" type="slidenum">
              <a:rPr lang="en-US"/>
              <a:pPr/>
              <a:t>‹#›</a:t>
            </a:fld>
            <a:endParaRPr lang="en-US"/>
          </a:p>
        </p:txBody>
      </p:sp>
    </p:spTree>
    <p:extLst>
      <p:ext uri="{BB962C8B-B14F-4D97-AF65-F5344CB8AC3E}">
        <p14:creationId xmlns:p14="http://schemas.microsoft.com/office/powerpoint/2010/main" val="2616288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2FDBC6B-E515-4779-980F-F0B21E75B3CA}" type="slidenum">
              <a:rPr lang="en-US" altLang="en-US"/>
              <a:pPr/>
              <a:t>‹#›</a:t>
            </a:fld>
            <a:endParaRPr lang="en-US" altLang="en-US"/>
          </a:p>
        </p:txBody>
      </p:sp>
    </p:spTree>
    <p:extLst>
      <p:ext uri="{BB962C8B-B14F-4D97-AF65-F5344CB8AC3E}">
        <p14:creationId xmlns:p14="http://schemas.microsoft.com/office/powerpoint/2010/main" val="339097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217C67C-4995-4C0F-AA56-1DE243945060}" type="datetime1">
              <a:rPr lang="en-US"/>
              <a:pPr/>
              <a:t>4/13/2015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DE0A4E-52DC-46F8-AB66-06BC4C75A924}" type="slidenum">
              <a:rPr lang="en-US"/>
              <a:pPr/>
              <a:t>‹#›</a:t>
            </a:fld>
            <a:endParaRPr lang="en-US"/>
          </a:p>
        </p:txBody>
      </p:sp>
    </p:spTree>
    <p:extLst>
      <p:ext uri="{BB962C8B-B14F-4D97-AF65-F5344CB8AC3E}">
        <p14:creationId xmlns:p14="http://schemas.microsoft.com/office/powerpoint/2010/main" val="1345061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8CAA65B-2ADE-41EA-BD16-52F9037E9CBD}" type="datetime1">
              <a:rPr lang="en-US"/>
              <a:pPr/>
              <a:t>4/13/2015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81A260-57B6-4526-BD68-820F89435471}" type="slidenum">
              <a:rPr lang="en-US"/>
              <a:pPr/>
              <a:t>‹#›</a:t>
            </a:fld>
            <a:endParaRPr lang="en-US"/>
          </a:p>
        </p:txBody>
      </p:sp>
    </p:spTree>
    <p:extLst>
      <p:ext uri="{BB962C8B-B14F-4D97-AF65-F5344CB8AC3E}">
        <p14:creationId xmlns:p14="http://schemas.microsoft.com/office/powerpoint/2010/main" val="300026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02333B8-A128-4D20-95CE-270428D76D0D}" type="datetime1">
              <a:rPr lang="en-US"/>
              <a:pPr/>
              <a:t>4/13/2015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3196C2-FE8F-4930-A932-AAE6605DF077}" type="slidenum">
              <a:rPr lang="en-US"/>
              <a:pPr/>
              <a:t>‹#›</a:t>
            </a:fld>
            <a:endParaRPr lang="en-US"/>
          </a:p>
        </p:txBody>
      </p:sp>
    </p:spTree>
    <p:extLst>
      <p:ext uri="{BB962C8B-B14F-4D97-AF65-F5344CB8AC3E}">
        <p14:creationId xmlns:p14="http://schemas.microsoft.com/office/powerpoint/2010/main" val="301820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1F74396-17AD-4681-A8C0-6BC1EC803C8B}" type="datetime1">
              <a:rPr lang="en-US"/>
              <a:pPr/>
              <a:t>4/13/2015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2DC49D0-726D-42A5-9D80-1E8D09C41D3F}" type="slidenum">
              <a:rPr lang="en-US"/>
              <a:pPr/>
              <a:t>‹#›</a:t>
            </a:fld>
            <a:endParaRPr lang="en-US"/>
          </a:p>
        </p:txBody>
      </p:sp>
    </p:spTree>
    <p:extLst>
      <p:ext uri="{BB962C8B-B14F-4D97-AF65-F5344CB8AC3E}">
        <p14:creationId xmlns:p14="http://schemas.microsoft.com/office/powerpoint/2010/main" val="3650347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E99851E-5A81-456A-A2B8-E66922B057CB}" type="datetime1">
              <a:rPr lang="en-US"/>
              <a:pPr/>
              <a:t>4/13/2015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9A2FD3E-E288-4DB7-9A5B-E93E4F91A7B2}" type="slidenum">
              <a:rPr lang="en-US"/>
              <a:pPr/>
              <a:t>‹#›</a:t>
            </a:fld>
            <a:endParaRPr lang="en-US"/>
          </a:p>
        </p:txBody>
      </p:sp>
    </p:spTree>
    <p:extLst>
      <p:ext uri="{BB962C8B-B14F-4D97-AF65-F5344CB8AC3E}">
        <p14:creationId xmlns:p14="http://schemas.microsoft.com/office/powerpoint/2010/main" val="128851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AEB241E-0271-458A-AEE2-05CAC0250C56}" type="datetime1">
              <a:rPr lang="en-US"/>
              <a:pPr/>
              <a:t>4/13/2015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4BBD2FD-FC18-4734-9CB5-4BA6410F75AA}" type="slidenum">
              <a:rPr lang="en-US"/>
              <a:pPr/>
              <a:t>‹#›</a:t>
            </a:fld>
            <a:endParaRPr lang="en-US"/>
          </a:p>
        </p:txBody>
      </p:sp>
    </p:spTree>
    <p:extLst>
      <p:ext uri="{BB962C8B-B14F-4D97-AF65-F5344CB8AC3E}">
        <p14:creationId xmlns:p14="http://schemas.microsoft.com/office/powerpoint/2010/main" val="3690788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5F505F0-E80F-4888-83F9-043AA11530EC}" type="datetime1">
              <a:rPr lang="en-US"/>
              <a:pPr/>
              <a:t>4/13/2015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393F7F-82CB-4E5D-9D12-F18E1AD8B058}" type="slidenum">
              <a:rPr lang="en-US"/>
              <a:pPr/>
              <a:t>‹#›</a:t>
            </a:fld>
            <a:endParaRPr lang="en-US"/>
          </a:p>
        </p:txBody>
      </p:sp>
    </p:spTree>
    <p:extLst>
      <p:ext uri="{BB962C8B-B14F-4D97-AF65-F5344CB8AC3E}">
        <p14:creationId xmlns:p14="http://schemas.microsoft.com/office/powerpoint/2010/main" val="2819856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8EDE9E2-71C3-4458-BD3D-65931F589F64}" type="datetime1">
              <a:rPr lang="en-US"/>
              <a:pPr/>
              <a:t>4/13/2015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1F0335-9E4D-445D-A352-BB5E33740DC8}" type="slidenum">
              <a:rPr lang="en-US"/>
              <a:pPr/>
              <a:t>‹#›</a:t>
            </a:fld>
            <a:endParaRPr lang="en-US"/>
          </a:p>
        </p:txBody>
      </p:sp>
    </p:spTree>
    <p:extLst>
      <p:ext uri="{BB962C8B-B14F-4D97-AF65-F5344CB8AC3E}">
        <p14:creationId xmlns:p14="http://schemas.microsoft.com/office/powerpoint/2010/main" val="453924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8434" name="Group 2"/>
          <p:cNvGrpSpPr>
            <a:grpSpLocks/>
          </p:cNvGrpSpPr>
          <p:nvPr/>
        </p:nvGrpSpPr>
        <p:grpSpPr bwMode="auto">
          <a:xfrm>
            <a:off x="0" y="0"/>
            <a:ext cx="1085850" cy="6854825"/>
            <a:chOff x="0" y="0"/>
            <a:chExt cx="684" cy="4318"/>
          </a:xfrm>
        </p:grpSpPr>
        <p:sp>
          <p:nvSpPr>
            <p:cNvPr id="1843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8436" name="Group 4"/>
            <p:cNvGrpSpPr>
              <a:grpSpLocks/>
            </p:cNvGrpSpPr>
            <p:nvPr/>
          </p:nvGrpSpPr>
          <p:grpSpPr bwMode="auto">
            <a:xfrm>
              <a:off x="48" y="102"/>
              <a:ext cx="96" cy="4128"/>
              <a:chOff x="48" y="102"/>
              <a:chExt cx="96" cy="4128"/>
            </a:xfrm>
          </p:grpSpPr>
          <p:sp>
            <p:nvSpPr>
              <p:cNvPr id="18437" name="Rectangle 5"/>
              <p:cNvSpPr>
                <a:spLocks noChangeArrowheads="1"/>
              </p:cNvSpPr>
              <p:nvPr/>
            </p:nvSpPr>
            <p:spPr bwMode="auto">
              <a:xfrm>
                <a:off x="48" y="1105"/>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6"/>
              <p:cNvSpPr>
                <a:spLocks noChangeArrowheads="1"/>
              </p:cNvSpPr>
              <p:nvPr/>
            </p:nvSpPr>
            <p:spPr bwMode="auto">
              <a:xfrm>
                <a:off x="48" y="1250"/>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9" name="Rectangle 7"/>
              <p:cNvSpPr>
                <a:spLocks noChangeArrowheads="1"/>
              </p:cNvSpPr>
              <p:nvPr/>
            </p:nvSpPr>
            <p:spPr bwMode="auto">
              <a:xfrm>
                <a:off x="48" y="139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0" name="Rectangle 8"/>
              <p:cNvSpPr>
                <a:spLocks noChangeArrowheads="1"/>
              </p:cNvSpPr>
              <p:nvPr/>
            </p:nvSpPr>
            <p:spPr bwMode="auto">
              <a:xfrm>
                <a:off x="48" y="1538"/>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1" name="Rectangle 9"/>
              <p:cNvSpPr>
                <a:spLocks noChangeArrowheads="1"/>
              </p:cNvSpPr>
              <p:nvPr/>
            </p:nvSpPr>
            <p:spPr bwMode="auto">
              <a:xfrm>
                <a:off x="48" y="1683"/>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2" name="Rectangle 10"/>
              <p:cNvSpPr>
                <a:spLocks noChangeArrowheads="1"/>
              </p:cNvSpPr>
              <p:nvPr/>
            </p:nvSpPr>
            <p:spPr bwMode="auto">
              <a:xfrm>
                <a:off x="48" y="1826"/>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3" name="Rectangle 11"/>
              <p:cNvSpPr>
                <a:spLocks noChangeArrowheads="1"/>
              </p:cNvSpPr>
              <p:nvPr/>
            </p:nvSpPr>
            <p:spPr bwMode="auto">
              <a:xfrm>
                <a:off x="48" y="1971"/>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4" name="Rectangle 12"/>
              <p:cNvSpPr>
                <a:spLocks noChangeArrowheads="1"/>
              </p:cNvSpPr>
              <p:nvPr/>
            </p:nvSpPr>
            <p:spPr bwMode="auto">
              <a:xfrm>
                <a:off x="48" y="2115"/>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5" name="Rectangle 13"/>
              <p:cNvSpPr>
                <a:spLocks noChangeArrowheads="1"/>
              </p:cNvSpPr>
              <p:nvPr/>
            </p:nvSpPr>
            <p:spPr bwMode="auto">
              <a:xfrm>
                <a:off x="48" y="2259"/>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6" name="Rectangle 14"/>
              <p:cNvSpPr>
                <a:spLocks noChangeArrowheads="1"/>
              </p:cNvSpPr>
              <p:nvPr/>
            </p:nvSpPr>
            <p:spPr bwMode="auto">
              <a:xfrm>
                <a:off x="48" y="240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7" name="Rectangle 15"/>
              <p:cNvSpPr>
                <a:spLocks noChangeArrowheads="1"/>
              </p:cNvSpPr>
              <p:nvPr/>
            </p:nvSpPr>
            <p:spPr bwMode="auto">
              <a:xfrm>
                <a:off x="48" y="2548"/>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8" name="Rectangle 16"/>
              <p:cNvSpPr>
                <a:spLocks noChangeArrowheads="1"/>
              </p:cNvSpPr>
              <p:nvPr/>
            </p:nvSpPr>
            <p:spPr bwMode="auto">
              <a:xfrm>
                <a:off x="48" y="2692"/>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9" name="Rectangle 17"/>
              <p:cNvSpPr>
                <a:spLocks noChangeArrowheads="1"/>
              </p:cNvSpPr>
              <p:nvPr/>
            </p:nvSpPr>
            <p:spPr bwMode="auto">
              <a:xfrm>
                <a:off x="48" y="2836"/>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Rectangle 18"/>
              <p:cNvSpPr>
                <a:spLocks noChangeArrowheads="1"/>
              </p:cNvSpPr>
              <p:nvPr/>
            </p:nvSpPr>
            <p:spPr bwMode="auto">
              <a:xfrm>
                <a:off x="48" y="2980"/>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1" name="Rectangle 19"/>
              <p:cNvSpPr>
                <a:spLocks noChangeArrowheads="1"/>
              </p:cNvSpPr>
              <p:nvPr/>
            </p:nvSpPr>
            <p:spPr bwMode="auto">
              <a:xfrm>
                <a:off x="48" y="3124"/>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2" name="Rectangle 20"/>
              <p:cNvSpPr>
                <a:spLocks noChangeArrowheads="1"/>
              </p:cNvSpPr>
              <p:nvPr/>
            </p:nvSpPr>
            <p:spPr bwMode="auto">
              <a:xfrm>
                <a:off x="48" y="3269"/>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3" name="Rectangle 21"/>
              <p:cNvSpPr>
                <a:spLocks noChangeArrowheads="1"/>
              </p:cNvSpPr>
              <p:nvPr/>
            </p:nvSpPr>
            <p:spPr bwMode="auto">
              <a:xfrm>
                <a:off x="48" y="3412"/>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4" name="Rectangle 22"/>
              <p:cNvSpPr>
                <a:spLocks noChangeArrowheads="1"/>
              </p:cNvSpPr>
              <p:nvPr/>
            </p:nvSpPr>
            <p:spPr bwMode="auto">
              <a:xfrm>
                <a:off x="48" y="3557"/>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5" name="Rectangle 23"/>
              <p:cNvSpPr>
                <a:spLocks noChangeArrowheads="1"/>
              </p:cNvSpPr>
              <p:nvPr/>
            </p:nvSpPr>
            <p:spPr bwMode="auto">
              <a:xfrm>
                <a:off x="48" y="3702"/>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6" name="Rectangle 24"/>
              <p:cNvSpPr>
                <a:spLocks noChangeArrowheads="1"/>
              </p:cNvSpPr>
              <p:nvPr/>
            </p:nvSpPr>
            <p:spPr bwMode="auto">
              <a:xfrm>
                <a:off x="48" y="3845"/>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7" name="Rectangle 25"/>
              <p:cNvSpPr>
                <a:spLocks noChangeArrowheads="1"/>
              </p:cNvSpPr>
              <p:nvPr/>
            </p:nvSpPr>
            <p:spPr bwMode="auto">
              <a:xfrm>
                <a:off x="48" y="3990"/>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8" name="Rectangle 26"/>
              <p:cNvSpPr>
                <a:spLocks noChangeArrowheads="1"/>
              </p:cNvSpPr>
              <p:nvPr/>
            </p:nvSpPr>
            <p:spPr bwMode="auto">
              <a:xfrm>
                <a:off x="48" y="413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9" name="Rectangle 27"/>
              <p:cNvSpPr>
                <a:spLocks noChangeArrowheads="1"/>
              </p:cNvSpPr>
              <p:nvPr/>
            </p:nvSpPr>
            <p:spPr bwMode="auto">
              <a:xfrm>
                <a:off x="48" y="102"/>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60" name="Rectangle 28"/>
              <p:cNvSpPr>
                <a:spLocks noChangeArrowheads="1"/>
              </p:cNvSpPr>
              <p:nvPr/>
            </p:nvSpPr>
            <p:spPr bwMode="auto">
              <a:xfrm>
                <a:off x="48" y="246"/>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61" name="Rectangle 29"/>
              <p:cNvSpPr>
                <a:spLocks noChangeArrowheads="1"/>
              </p:cNvSpPr>
              <p:nvPr/>
            </p:nvSpPr>
            <p:spPr bwMode="auto">
              <a:xfrm>
                <a:off x="48" y="391"/>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62" name="Rectangle 30"/>
              <p:cNvSpPr>
                <a:spLocks noChangeArrowheads="1"/>
              </p:cNvSpPr>
              <p:nvPr/>
            </p:nvSpPr>
            <p:spPr bwMode="auto">
              <a:xfrm>
                <a:off x="48" y="535"/>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63" name="Rectangle 31"/>
              <p:cNvSpPr>
                <a:spLocks noChangeArrowheads="1"/>
              </p:cNvSpPr>
              <p:nvPr/>
            </p:nvSpPr>
            <p:spPr bwMode="auto">
              <a:xfrm>
                <a:off x="48" y="679"/>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64" name="Rectangle 32"/>
              <p:cNvSpPr>
                <a:spLocks noChangeArrowheads="1"/>
              </p:cNvSpPr>
              <p:nvPr/>
            </p:nvSpPr>
            <p:spPr bwMode="auto">
              <a:xfrm>
                <a:off x="48" y="82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65" name="Rectangle 33"/>
              <p:cNvSpPr>
                <a:spLocks noChangeArrowheads="1"/>
              </p:cNvSpPr>
              <p:nvPr/>
            </p:nvSpPr>
            <p:spPr bwMode="auto">
              <a:xfrm>
                <a:off x="48" y="968"/>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8466" name="Rectangle 34"/>
          <p:cNvSpPr>
            <a:spLocks noGrp="1" noChangeArrowheads="1"/>
          </p:cNvSpPr>
          <p:nvPr>
            <p:ph type="title"/>
          </p:nvPr>
        </p:nvSpPr>
        <p:spPr bwMode="auto">
          <a:xfrm>
            <a:off x="11430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8467" name="Rectangle 35"/>
          <p:cNvSpPr>
            <a:spLocks noGrp="1" noChangeArrowheads="1"/>
          </p:cNvSpPr>
          <p:nvPr>
            <p:ph type="dt" sz="half" idx="2"/>
          </p:nvPr>
        </p:nvSpPr>
        <p:spPr bwMode="auto">
          <a:xfrm>
            <a:off x="1143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l">
              <a:defRPr sz="1400" b="0">
                <a:solidFill>
                  <a:schemeClr val="tx1"/>
                </a:solidFill>
                <a:effectLst/>
              </a:defRPr>
            </a:lvl1pPr>
          </a:lstStyle>
          <a:p>
            <a:fld id="{B6D83DDB-45A0-434A-9DB0-C7794EBECBA9}" type="datetime1">
              <a:rPr lang="en-US"/>
              <a:pPr/>
              <a:t>4/13/2015</a:t>
            </a:fld>
            <a:endParaRPr lang="en-US"/>
          </a:p>
        </p:txBody>
      </p:sp>
      <p:sp>
        <p:nvSpPr>
          <p:cNvPr id="18468" name="Rectangle 36"/>
          <p:cNvSpPr>
            <a:spLocks noGrp="1" noChangeArrowheads="1"/>
          </p:cNvSpPr>
          <p:nvPr>
            <p:ph type="ftr" sz="quarter" idx="3"/>
          </p:nvPr>
        </p:nvSpPr>
        <p:spPr bwMode="auto">
          <a:xfrm>
            <a:off x="35814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b="0">
                <a:solidFill>
                  <a:schemeClr val="tx1"/>
                </a:solidFill>
                <a:effectLst/>
              </a:defRPr>
            </a:lvl1pPr>
          </a:lstStyle>
          <a:p>
            <a:endParaRPr lang="en-US"/>
          </a:p>
        </p:txBody>
      </p:sp>
      <p:sp>
        <p:nvSpPr>
          <p:cNvPr id="18469" name="Rectangle 37"/>
          <p:cNvSpPr>
            <a:spLocks noGrp="1" noChangeArrowheads="1"/>
          </p:cNvSpPr>
          <p:nvPr>
            <p:ph type="sldNum" sz="quarter" idx="4"/>
          </p:nvPr>
        </p:nvSpPr>
        <p:spPr bwMode="auto">
          <a:xfrm>
            <a:off x="7010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b="0">
                <a:solidFill>
                  <a:schemeClr val="tx1"/>
                </a:solidFill>
                <a:effectLst/>
              </a:defRPr>
            </a:lvl1pPr>
          </a:lstStyle>
          <a:p>
            <a:fld id="{8CC51B72-2690-4ED0-A755-0DD396C95DB4}" type="slidenum">
              <a:rPr lang="en-US"/>
              <a:pPr/>
              <a:t>‹#›</a:t>
            </a:fld>
            <a:endParaRPr lang="en-US"/>
          </a:p>
        </p:txBody>
      </p:sp>
      <p:sp>
        <p:nvSpPr>
          <p:cNvPr id="18470" name="Rectangle 38"/>
          <p:cNvSpPr>
            <a:spLocks noGrp="1" noChangeArrowheads="1"/>
          </p:cNvSpPr>
          <p:nvPr>
            <p:ph type="body" idx="1"/>
          </p:nvPr>
        </p:nvSpPr>
        <p:spPr bwMode="auto">
          <a:xfrm>
            <a:off x="1169988" y="1946275"/>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ft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agecon2.tamu.edu/people/faculty/mccarl-bruce/papers/1121.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agecon2.tamu.edu/people/faculty/mccarl-bruce/papers/1121.pd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image" Target="../media/image9.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3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6.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image" Target="../media/image19.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1.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image" Target="../media/image2.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3.wmf"/><Relationship Id="rId4" Type="http://schemas.openxmlformats.org/officeDocument/2006/relationships/oleObject" Target="../embeddings/oleObject13.bin"/></Relationships>
</file>

<file path=ppt/slides/_rels/slide6.xml.rels><?xml version="1.0" encoding="UTF-8" standalone="yes"?>
<Relationships xmlns="http://schemas.openxmlformats.org/package/2006/relationships"><Relationship Id="rId3" Type="http://schemas.openxmlformats.org/officeDocument/2006/relationships/hyperlink" Target="http://agecon2.tamu.edu/people/faculty/mccarl-bruce/papers/1149.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573088" y="0"/>
            <a:ext cx="7954962" cy="2782888"/>
          </a:xfrm>
        </p:spPr>
        <p:txBody>
          <a:bodyPr/>
          <a:lstStyle/>
          <a:p>
            <a:r>
              <a:rPr lang="en-US" sz="4000" dirty="0" smtClean="0">
                <a:solidFill>
                  <a:schemeClr val="accent2"/>
                </a:solidFill>
                <a:cs typeface="Times New Roman" pitchFamily="18" charset="0"/>
              </a:rPr>
              <a:t>Cost of Carbon:</a:t>
            </a:r>
            <a:br>
              <a:rPr lang="en-US" sz="4000" dirty="0" smtClean="0">
                <a:solidFill>
                  <a:schemeClr val="accent2"/>
                </a:solidFill>
                <a:cs typeface="Times New Roman" pitchFamily="18" charset="0"/>
              </a:rPr>
            </a:br>
            <a:r>
              <a:rPr lang="en-US" sz="4200" b="1" dirty="0" smtClean="0">
                <a:solidFill>
                  <a:srgbClr val="FF3300"/>
                </a:solidFill>
              </a:rPr>
              <a:t>Discounts</a:t>
            </a:r>
            <a:r>
              <a:rPr lang="en-US" sz="4200" b="1" dirty="0">
                <a:solidFill>
                  <a:srgbClr val="FF3300"/>
                </a:solidFill>
              </a:rPr>
              <a:t>, </a:t>
            </a:r>
            <a:r>
              <a:rPr lang="en-US" sz="4200" b="1" dirty="0" err="1">
                <a:solidFill>
                  <a:srgbClr val="FF3300"/>
                </a:solidFill>
              </a:rPr>
              <a:t>Fungibility</a:t>
            </a:r>
            <a:r>
              <a:rPr lang="en-US" sz="4200" b="1" dirty="0">
                <a:solidFill>
                  <a:srgbClr val="FF3300"/>
                </a:solidFill>
              </a:rPr>
              <a:t> and  Agricultural GHG Offset projects</a:t>
            </a:r>
          </a:p>
        </p:txBody>
      </p:sp>
      <p:sp>
        <p:nvSpPr>
          <p:cNvPr id="4103" name="Rectangle 7"/>
          <p:cNvSpPr>
            <a:spLocks noGrp="1" noChangeArrowheads="1"/>
          </p:cNvSpPr>
          <p:nvPr>
            <p:ph type="subTitle" idx="1"/>
          </p:nvPr>
        </p:nvSpPr>
        <p:spPr>
          <a:xfrm>
            <a:off x="690563" y="2614613"/>
            <a:ext cx="7721600" cy="1531937"/>
          </a:xfrm>
        </p:spPr>
        <p:txBody>
          <a:bodyPr/>
          <a:lstStyle/>
          <a:p>
            <a:r>
              <a:rPr lang="en-US" b="1" dirty="0">
                <a:solidFill>
                  <a:schemeClr val="bg1"/>
                </a:solidFill>
                <a:effectLst/>
              </a:rPr>
              <a:t>Bruce A. McCarl</a:t>
            </a:r>
          </a:p>
          <a:p>
            <a:r>
              <a:rPr kumimoji="1" lang="en-US" sz="2000" b="1" dirty="0" smtClean="0">
                <a:solidFill>
                  <a:schemeClr val="bg2"/>
                </a:solidFill>
                <a:effectLst/>
                <a:cs typeface="Times New Roman" pitchFamily="18" charset="0"/>
              </a:rPr>
              <a:t>Distinguished and Regents </a:t>
            </a:r>
            <a:r>
              <a:rPr kumimoji="1" lang="en-US" sz="2000" b="1" dirty="0">
                <a:solidFill>
                  <a:schemeClr val="bg2"/>
                </a:solidFill>
                <a:effectLst/>
                <a:cs typeface="Times New Roman" pitchFamily="18" charset="0"/>
              </a:rPr>
              <a:t>Professor of Agricultural Economics </a:t>
            </a:r>
          </a:p>
          <a:p>
            <a:r>
              <a:rPr kumimoji="1" lang="en-US" sz="2000" b="1" dirty="0">
                <a:solidFill>
                  <a:schemeClr val="bg2"/>
                </a:solidFill>
                <a:effectLst/>
                <a:cs typeface="Times New Roman" pitchFamily="18" charset="0"/>
              </a:rPr>
              <a:t>Texas A&amp;M University</a:t>
            </a:r>
          </a:p>
        </p:txBody>
      </p:sp>
      <p:sp>
        <p:nvSpPr>
          <p:cNvPr id="4104" name="Rectangle 8"/>
          <p:cNvSpPr>
            <a:spLocks noChangeArrowheads="1"/>
          </p:cNvSpPr>
          <p:nvPr/>
        </p:nvSpPr>
        <p:spPr bwMode="auto">
          <a:xfrm>
            <a:off x="793750" y="4179888"/>
            <a:ext cx="7515225"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endParaRPr kumimoji="1" lang="en-US" sz="1200" dirty="0">
              <a:solidFill>
                <a:schemeClr val="bg2"/>
              </a:solidFill>
              <a:effectLst/>
              <a:cs typeface="Times New Roman" pitchFamily="18" charset="0"/>
            </a:endParaRPr>
          </a:p>
          <a:p>
            <a:pPr eaLnBrk="0" hangingPunct="0"/>
            <a:r>
              <a:rPr lang="en-US" sz="2000" dirty="0" smtClean="0">
                <a:solidFill>
                  <a:schemeClr val="bg2"/>
                </a:solidFill>
              </a:rPr>
              <a:t>Presented at</a:t>
            </a:r>
          </a:p>
          <a:p>
            <a:pPr eaLnBrk="0" hangingPunct="0"/>
            <a:r>
              <a:rPr lang="en-US" sz="2000" dirty="0" smtClean="0">
                <a:solidFill>
                  <a:schemeClr val="bg2"/>
                </a:solidFill>
                <a:cs typeface="Times New Roman" pitchFamily="18" charset="0"/>
              </a:rPr>
              <a:t>Climate </a:t>
            </a:r>
            <a:r>
              <a:rPr lang="en-US" sz="2000" dirty="0">
                <a:solidFill>
                  <a:schemeClr val="bg2"/>
                </a:solidFill>
                <a:cs typeface="Times New Roman" pitchFamily="18" charset="0"/>
              </a:rPr>
              <a:t>Change Segment of Advanced Resources Class</a:t>
            </a:r>
          </a:p>
          <a:p>
            <a:pPr eaLnBrk="0" hangingPunct="0"/>
            <a:r>
              <a:rPr lang="en-US" sz="2000" dirty="0" smtClean="0">
                <a:solidFill>
                  <a:schemeClr val="bg2"/>
                </a:solidFill>
                <a:cs typeface="Times New Roman" pitchFamily="18" charset="0"/>
              </a:rPr>
              <a:t>College </a:t>
            </a:r>
            <a:r>
              <a:rPr lang="en-US" sz="2000" dirty="0">
                <a:solidFill>
                  <a:schemeClr val="bg2"/>
                </a:solidFill>
                <a:cs typeface="Times New Roman" pitchFamily="18" charset="0"/>
              </a:rPr>
              <a:t>Station, </a:t>
            </a:r>
          </a:p>
          <a:p>
            <a:pPr eaLnBrk="0" hangingPunct="0"/>
            <a:r>
              <a:rPr lang="en-US" sz="2000" dirty="0" smtClean="0">
                <a:solidFill>
                  <a:schemeClr val="bg2"/>
                </a:solidFill>
                <a:cs typeface="Times New Roman" pitchFamily="18" charset="0"/>
              </a:rPr>
              <a:t>Feb 2011</a:t>
            </a:r>
            <a:endParaRPr kumimoji="1" lang="en-US" sz="2000" dirty="0">
              <a:solidFill>
                <a:schemeClr val="bg2"/>
              </a:solidFill>
              <a:effectLst/>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484188" y="566923"/>
            <a:ext cx="8366125" cy="58541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pPr algn="ctr"/>
            <a:r>
              <a:rPr lang="en-US" sz="3200" b="1">
                <a:solidFill>
                  <a:schemeClr val="bg2"/>
                </a:solidFill>
                <a:cs typeface="Times New Roman" pitchFamily="18" charset="0"/>
              </a:rPr>
              <a:t>Fungibility- How do we derive price discount?</a:t>
            </a:r>
          </a:p>
        </p:txBody>
      </p:sp>
      <p:sp>
        <p:nvSpPr>
          <p:cNvPr id="212995" name="Line 3"/>
          <p:cNvSpPr>
            <a:spLocks noChangeShapeType="1"/>
          </p:cNvSpPr>
          <p:nvPr/>
        </p:nvSpPr>
        <p:spPr bwMode="auto">
          <a:xfrm>
            <a:off x="590550" y="2057400"/>
            <a:ext cx="777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2"/>
              </a:solidFill>
              <a:effectLst/>
            </a:endParaRPr>
          </a:p>
        </p:txBody>
      </p:sp>
      <p:sp>
        <p:nvSpPr>
          <p:cNvPr id="213000" name="Rectangle 8"/>
          <p:cNvSpPr>
            <a:spLocks noChangeArrowheads="1"/>
          </p:cNvSpPr>
          <p:nvPr/>
        </p:nvSpPr>
        <p:spPr bwMode="auto">
          <a:xfrm>
            <a:off x="4479634" y="1703101"/>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chemeClr val="bg2"/>
              </a:solidFill>
              <a:effectLst/>
            </a:endParaRPr>
          </a:p>
        </p:txBody>
      </p:sp>
      <p:graphicFrame>
        <p:nvGraphicFramePr>
          <p:cNvPr id="212999" name="Object 7"/>
          <p:cNvGraphicFramePr>
            <a:graphicFrameLocks noChangeAspect="1"/>
          </p:cNvGraphicFramePr>
          <p:nvPr>
            <p:extLst>
              <p:ext uri="{D42A27DB-BD31-4B8C-83A1-F6EECF244321}">
                <p14:modId xmlns:p14="http://schemas.microsoft.com/office/powerpoint/2010/main" val="65386501"/>
              </p:ext>
            </p:extLst>
          </p:nvPr>
        </p:nvGraphicFramePr>
        <p:xfrm>
          <a:off x="263525" y="1801813"/>
          <a:ext cx="8612188" cy="4294187"/>
        </p:xfrm>
        <a:graphic>
          <a:graphicData uri="http://schemas.openxmlformats.org/presentationml/2006/ole">
            <mc:AlternateContent xmlns:mc="http://schemas.openxmlformats.org/markup-compatibility/2006">
              <mc:Choice xmlns:v="urn:schemas-microsoft-com:vml" Requires="v">
                <p:oleObj spid="_x0000_s253957" name="Equation" r:id="rId3" imgW="5752800" imgH="2869920" progId="Equation.3">
                  <p:embed/>
                </p:oleObj>
              </mc:Choice>
              <mc:Fallback>
                <p:oleObj name="Equation" r:id="rId3" imgW="5752800" imgH="28699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525" y="1801813"/>
                        <a:ext cx="8612188" cy="429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3001" name="Text Box 9"/>
          <p:cNvSpPr txBox="1">
            <a:spLocks noChangeArrowheads="1"/>
          </p:cNvSpPr>
          <p:nvPr/>
        </p:nvSpPr>
        <p:spPr bwMode="auto">
          <a:xfrm>
            <a:off x="234950" y="6230938"/>
            <a:ext cx="620236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lgn="l" eaLnBrk="0" hangingPunct="0">
              <a:defRPr kumimoji="1" sz="2400">
                <a:solidFill>
                  <a:schemeClr val="tx1"/>
                </a:solidFill>
                <a:latin typeface="Times New Roman" pitchFamily="18" charset="0"/>
              </a:defRPr>
            </a:lvl1pPr>
            <a:lvl2pPr algn="l" eaLnBrk="0" hangingPunct="0">
              <a:defRPr kumimoji="1" sz="2400">
                <a:solidFill>
                  <a:schemeClr val="tx1"/>
                </a:solidFill>
                <a:latin typeface="Times New Roman" pitchFamily="18" charset="0"/>
              </a:defRPr>
            </a:lvl2pPr>
            <a:lvl3pPr algn="l" eaLnBrk="0" hangingPunct="0">
              <a:defRPr kumimoji="1" sz="2400">
                <a:solidFill>
                  <a:schemeClr val="tx1"/>
                </a:solidFill>
                <a:latin typeface="Times New Roman" pitchFamily="18" charset="0"/>
              </a:defRPr>
            </a:lvl3pPr>
            <a:lvl4pPr algn="l" eaLnBrk="0" hangingPunct="0">
              <a:defRPr kumimoji="1" sz="2400">
                <a:solidFill>
                  <a:schemeClr val="tx1"/>
                </a:solidFill>
                <a:latin typeface="Times New Roman" pitchFamily="18" charset="0"/>
              </a:defRPr>
            </a:lvl4pPr>
            <a:lvl5pPr algn="l" eaLnBrk="0" hangingPunct="0">
              <a:defRPr kumimoji="1" sz="2400">
                <a:solidFill>
                  <a:schemeClr val="tx1"/>
                </a:solidFill>
                <a:latin typeface="Times New Roman" pitchFamily="18" charset="0"/>
              </a:defRPr>
            </a:lvl5pPr>
            <a:lvl6pPr eaLnBrk="0" fontAlgn="base" hangingPunct="0">
              <a:spcBef>
                <a:spcPct val="0"/>
              </a:spcBef>
              <a:spcAft>
                <a:spcPct val="0"/>
              </a:spcAft>
              <a:defRPr kumimoji="1" sz="2400">
                <a:solidFill>
                  <a:schemeClr val="tx1"/>
                </a:solidFill>
                <a:latin typeface="Times New Roman" pitchFamily="18" charset="0"/>
              </a:defRPr>
            </a:lvl6pPr>
            <a:lvl7pPr eaLnBrk="0" fontAlgn="base" hangingPunct="0">
              <a:spcBef>
                <a:spcPct val="0"/>
              </a:spcBef>
              <a:spcAft>
                <a:spcPct val="0"/>
              </a:spcAft>
              <a:defRPr kumimoji="1" sz="2400">
                <a:solidFill>
                  <a:schemeClr val="tx1"/>
                </a:solidFill>
                <a:latin typeface="Times New Roman" pitchFamily="18" charset="0"/>
              </a:defRPr>
            </a:lvl7pPr>
            <a:lvl8pPr eaLnBrk="0" fontAlgn="base" hangingPunct="0">
              <a:spcBef>
                <a:spcPct val="0"/>
              </a:spcBef>
              <a:spcAft>
                <a:spcPct val="0"/>
              </a:spcAft>
              <a:defRPr kumimoji="1" sz="2400">
                <a:solidFill>
                  <a:schemeClr val="tx1"/>
                </a:solidFill>
                <a:latin typeface="Times New Roman" pitchFamily="18" charset="0"/>
              </a:defRPr>
            </a:lvl8pPr>
            <a:lvl9pPr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spcBef>
                <a:spcPct val="75000"/>
              </a:spcBef>
              <a:buClr>
                <a:schemeClr val="tx2"/>
              </a:buClr>
              <a:buSzPct val="75000"/>
              <a:buFont typeface="Wingdings" pitchFamily="2" charset="2"/>
              <a:buNone/>
            </a:pPr>
            <a:r>
              <a:rPr kumimoji="0" lang="en-US" sz="2500">
                <a:solidFill>
                  <a:schemeClr val="bg2"/>
                </a:solidFill>
                <a:effectLst/>
                <a:latin typeface="Arial" pitchFamily="34" charset="0"/>
              </a:rPr>
              <a:t>Note I have a non constant price variant</a:t>
            </a:r>
          </a:p>
        </p:txBody>
      </p:sp>
    </p:spTree>
    <p:extLst>
      <p:ext uri="{BB962C8B-B14F-4D97-AF65-F5344CB8AC3E}">
        <p14:creationId xmlns:p14="http://schemas.microsoft.com/office/powerpoint/2010/main" val="163082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436563" y="684213"/>
            <a:ext cx="8366125" cy="579437"/>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pPr algn="ctr"/>
            <a:r>
              <a:rPr lang="en-US" sz="3200" b="1">
                <a:solidFill>
                  <a:srgbClr val="FF0000"/>
                </a:solidFill>
                <a:effectLst>
                  <a:outerShdw blurRad="38100" dist="38100" dir="2700000" algn="tl">
                    <a:srgbClr val="C0C0C0"/>
                  </a:outerShdw>
                </a:effectLst>
                <a:cs typeface="Times New Roman" pitchFamily="18" charset="0"/>
              </a:rPr>
              <a:t>Fungibility- How do we derive price discount?</a:t>
            </a:r>
          </a:p>
        </p:txBody>
      </p:sp>
      <p:sp>
        <p:nvSpPr>
          <p:cNvPr id="214019" name="Line 3"/>
          <p:cNvSpPr>
            <a:spLocks noChangeShapeType="1"/>
          </p:cNvSpPr>
          <p:nvPr/>
        </p:nvSpPr>
        <p:spPr bwMode="auto">
          <a:xfrm>
            <a:off x="590550" y="2057400"/>
            <a:ext cx="777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020" name="Rectangle 4"/>
          <p:cNvSpPr>
            <a:spLocks noChangeArrowheads="1"/>
          </p:cNvSpPr>
          <p:nvPr/>
        </p:nvSpPr>
        <p:spPr bwMode="auto">
          <a:xfrm>
            <a:off x="2614613" y="3052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4021" name="Rectangle 5"/>
          <p:cNvSpPr>
            <a:spLocks noChangeArrowheads="1"/>
          </p:cNvSpPr>
          <p:nvPr/>
        </p:nvSpPr>
        <p:spPr bwMode="auto">
          <a:xfrm>
            <a:off x="0" y="1995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14022" name="Object 6"/>
          <p:cNvGraphicFramePr>
            <a:graphicFrameLocks noChangeAspect="1"/>
          </p:cNvGraphicFramePr>
          <p:nvPr/>
        </p:nvGraphicFramePr>
        <p:xfrm>
          <a:off x="236538" y="3211513"/>
          <a:ext cx="8678862" cy="3214687"/>
        </p:xfrm>
        <a:graphic>
          <a:graphicData uri="http://schemas.openxmlformats.org/presentationml/2006/ole">
            <mc:AlternateContent xmlns:mc="http://schemas.openxmlformats.org/markup-compatibility/2006">
              <mc:Choice xmlns:v="urn:schemas-microsoft-com:vml" Requires="v">
                <p:oleObj spid="_x0000_s254981" name="Equation" r:id="rId3" imgW="6717960" imgH="2489040" progId="Equation.3">
                  <p:embed/>
                </p:oleObj>
              </mc:Choice>
              <mc:Fallback>
                <p:oleObj name="Equation" r:id="rId3" imgW="6717960" imgH="248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3211513"/>
                        <a:ext cx="8678862" cy="3214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4023" name="Text Box 7"/>
          <p:cNvSpPr txBox="1">
            <a:spLocks noChangeArrowheads="1"/>
          </p:cNvSpPr>
          <p:nvPr/>
        </p:nvSpPr>
        <p:spPr bwMode="auto">
          <a:xfrm>
            <a:off x="349250" y="1431925"/>
            <a:ext cx="80343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eaLnBrk="0" hangingPunct="0">
              <a:defRPr kumimoji="1" sz="2400">
                <a:solidFill>
                  <a:schemeClr val="tx1"/>
                </a:solidFill>
                <a:latin typeface="Times New Roman" pitchFamily="18" charset="0"/>
              </a:defRPr>
            </a:lvl1pPr>
            <a:lvl2pPr algn="l" eaLnBrk="0" hangingPunct="0">
              <a:defRPr kumimoji="1" sz="2400">
                <a:solidFill>
                  <a:schemeClr val="tx1"/>
                </a:solidFill>
                <a:latin typeface="Times New Roman" pitchFamily="18" charset="0"/>
              </a:defRPr>
            </a:lvl2pPr>
            <a:lvl3pPr algn="l" eaLnBrk="0" hangingPunct="0">
              <a:defRPr kumimoji="1" sz="2400">
                <a:solidFill>
                  <a:schemeClr val="tx1"/>
                </a:solidFill>
                <a:latin typeface="Times New Roman" pitchFamily="18" charset="0"/>
              </a:defRPr>
            </a:lvl3pPr>
            <a:lvl4pPr algn="l" eaLnBrk="0" hangingPunct="0">
              <a:defRPr kumimoji="1" sz="2400">
                <a:solidFill>
                  <a:schemeClr val="tx1"/>
                </a:solidFill>
                <a:latin typeface="Times New Roman" pitchFamily="18" charset="0"/>
              </a:defRPr>
            </a:lvl4pPr>
            <a:lvl5pPr algn="l" eaLnBrk="0" hangingPunct="0">
              <a:defRPr kumimoji="1" sz="2400">
                <a:solidFill>
                  <a:schemeClr val="tx1"/>
                </a:solidFill>
                <a:latin typeface="Times New Roman" pitchFamily="18" charset="0"/>
              </a:defRPr>
            </a:lvl5pPr>
            <a:lvl6pPr eaLnBrk="0" fontAlgn="base" hangingPunct="0">
              <a:spcBef>
                <a:spcPct val="0"/>
              </a:spcBef>
              <a:spcAft>
                <a:spcPct val="0"/>
              </a:spcAft>
              <a:defRPr kumimoji="1" sz="2400">
                <a:solidFill>
                  <a:schemeClr val="tx1"/>
                </a:solidFill>
                <a:latin typeface="Times New Roman" pitchFamily="18" charset="0"/>
              </a:defRPr>
            </a:lvl6pPr>
            <a:lvl7pPr eaLnBrk="0" fontAlgn="base" hangingPunct="0">
              <a:spcBef>
                <a:spcPct val="0"/>
              </a:spcBef>
              <a:spcAft>
                <a:spcPct val="0"/>
              </a:spcAft>
              <a:defRPr kumimoji="1" sz="2400">
                <a:solidFill>
                  <a:schemeClr val="tx1"/>
                </a:solidFill>
                <a:latin typeface="Times New Roman" pitchFamily="18" charset="0"/>
              </a:defRPr>
            </a:lvl7pPr>
            <a:lvl8pPr eaLnBrk="0" fontAlgn="base" hangingPunct="0">
              <a:spcBef>
                <a:spcPct val="0"/>
              </a:spcBef>
              <a:spcAft>
                <a:spcPct val="0"/>
              </a:spcAft>
              <a:defRPr kumimoji="1" sz="2400">
                <a:solidFill>
                  <a:schemeClr val="tx1"/>
                </a:solidFill>
                <a:latin typeface="Times New Roman" pitchFamily="18" charset="0"/>
              </a:defRPr>
            </a:lvl8pPr>
            <a:lvl9pPr eaLnBrk="0" fontAlgn="base" hangingPunct="0">
              <a:spcBef>
                <a:spcPct val="0"/>
              </a:spcBef>
              <a:spcAft>
                <a:spcPct val="0"/>
              </a:spcAft>
              <a:defRPr kumimoji="1" sz="2400">
                <a:solidFill>
                  <a:schemeClr val="tx1"/>
                </a:solidFill>
                <a:latin typeface="Times New Roman" pitchFamily="18" charset="0"/>
              </a:defRPr>
            </a:lvl9pPr>
          </a:lstStyle>
          <a:p>
            <a:pPr eaLnBrk="1" hangingPunct="1">
              <a:buClr>
                <a:schemeClr val="tx2"/>
              </a:buClr>
              <a:buSzPct val="75000"/>
              <a:buFont typeface="Wingdings" pitchFamily="2" charset="2"/>
              <a:buNone/>
            </a:pPr>
            <a:r>
              <a:rPr kumimoji="0" lang="en-US" sz="2500">
                <a:solidFill>
                  <a:srgbClr val="3333CC"/>
                </a:solidFill>
                <a:effectLst/>
                <a:latin typeface="Arial" pitchFamily="34" charset="0"/>
              </a:rPr>
              <a:t>To derive price discount for permanence etc add some terms (Pdiscount, buyback and claimable offsets) then equate a perfect perpetual offset with an imperfect one</a:t>
            </a:r>
          </a:p>
        </p:txBody>
      </p:sp>
    </p:spTree>
    <p:extLst>
      <p:ext uri="{BB962C8B-B14F-4D97-AF65-F5344CB8AC3E}">
        <p14:creationId xmlns:p14="http://schemas.microsoft.com/office/powerpoint/2010/main" val="538521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36563" y="698500"/>
            <a:ext cx="8366125" cy="1066800"/>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pPr algn="ctr"/>
            <a:r>
              <a:rPr lang="en-US" sz="3200" b="1">
                <a:solidFill>
                  <a:srgbClr val="FF0000"/>
                </a:solidFill>
                <a:effectLst>
                  <a:outerShdw blurRad="38100" dist="38100" dir="2700000" algn="tl">
                    <a:srgbClr val="C0C0C0"/>
                  </a:outerShdw>
                </a:effectLst>
                <a:cs typeface="Times New Roman" pitchFamily="18" charset="0"/>
              </a:rPr>
              <a:t>Fungibility- How do we derive price discount?</a:t>
            </a:r>
            <a:br>
              <a:rPr lang="en-US" sz="3200" b="1">
                <a:solidFill>
                  <a:srgbClr val="FF0000"/>
                </a:solidFill>
                <a:effectLst>
                  <a:outerShdw blurRad="38100" dist="38100" dir="2700000" algn="tl">
                    <a:srgbClr val="C0C0C0"/>
                  </a:outerShdw>
                </a:effectLst>
                <a:cs typeface="Times New Roman" pitchFamily="18" charset="0"/>
              </a:rPr>
            </a:br>
            <a:endParaRPr lang="en-US" sz="3200" b="1">
              <a:solidFill>
                <a:srgbClr val="FF0000"/>
              </a:solidFill>
              <a:effectLst>
                <a:outerShdw blurRad="38100" dist="38100" dir="2700000" algn="tl">
                  <a:srgbClr val="C0C0C0"/>
                </a:outerShdw>
              </a:effectLst>
              <a:cs typeface="Times New Roman" pitchFamily="18" charset="0"/>
            </a:endParaRPr>
          </a:p>
        </p:txBody>
      </p:sp>
      <p:sp>
        <p:nvSpPr>
          <p:cNvPr id="215043" name="Line 3"/>
          <p:cNvSpPr>
            <a:spLocks noChangeShapeType="1"/>
          </p:cNvSpPr>
          <p:nvPr/>
        </p:nvSpPr>
        <p:spPr bwMode="auto">
          <a:xfrm>
            <a:off x="590550" y="2057400"/>
            <a:ext cx="777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044" name="Rectangle 4"/>
          <p:cNvSpPr>
            <a:spLocks noChangeArrowheads="1"/>
          </p:cNvSpPr>
          <p:nvPr/>
        </p:nvSpPr>
        <p:spPr bwMode="auto">
          <a:xfrm>
            <a:off x="2614613" y="3052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5045" name="Rectangle 5"/>
          <p:cNvSpPr>
            <a:spLocks noChangeArrowheads="1"/>
          </p:cNvSpPr>
          <p:nvPr/>
        </p:nvSpPr>
        <p:spPr bwMode="auto">
          <a:xfrm>
            <a:off x="0" y="1995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15046" name="Object 6"/>
          <p:cNvGraphicFramePr>
            <a:graphicFrameLocks noChangeAspect="1"/>
          </p:cNvGraphicFramePr>
          <p:nvPr/>
        </p:nvGraphicFramePr>
        <p:xfrm>
          <a:off x="354013" y="1943100"/>
          <a:ext cx="8316912" cy="4700588"/>
        </p:xfrm>
        <a:graphic>
          <a:graphicData uri="http://schemas.openxmlformats.org/presentationml/2006/ole">
            <mc:AlternateContent xmlns:mc="http://schemas.openxmlformats.org/markup-compatibility/2006">
              <mc:Choice xmlns:v="urn:schemas-microsoft-com:vml" Requires="v">
                <p:oleObj spid="_x0000_s256005" name="Equation" r:id="rId3" imgW="6984720" imgH="3949560" progId="Equation.3">
                  <p:embed/>
                </p:oleObj>
              </mc:Choice>
              <mc:Fallback>
                <p:oleObj name="Equation" r:id="rId3" imgW="6984720" imgH="39495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013" y="1943100"/>
                        <a:ext cx="8316912" cy="4700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047" name="Text Box 7"/>
          <p:cNvSpPr txBox="1">
            <a:spLocks noChangeArrowheads="1"/>
          </p:cNvSpPr>
          <p:nvPr/>
        </p:nvSpPr>
        <p:spPr bwMode="auto">
          <a:xfrm>
            <a:off x="550863" y="1457325"/>
            <a:ext cx="8034337"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eaLnBrk="0" hangingPunct="0">
              <a:defRPr kumimoji="1" sz="2400">
                <a:solidFill>
                  <a:schemeClr val="tx1"/>
                </a:solidFill>
                <a:latin typeface="Times New Roman" pitchFamily="18" charset="0"/>
              </a:defRPr>
            </a:lvl1pPr>
            <a:lvl2pPr algn="l" eaLnBrk="0" hangingPunct="0">
              <a:defRPr kumimoji="1" sz="2400">
                <a:solidFill>
                  <a:schemeClr val="tx1"/>
                </a:solidFill>
                <a:latin typeface="Times New Roman" pitchFamily="18" charset="0"/>
              </a:defRPr>
            </a:lvl2pPr>
            <a:lvl3pPr algn="l" eaLnBrk="0" hangingPunct="0">
              <a:defRPr kumimoji="1" sz="2400">
                <a:solidFill>
                  <a:schemeClr val="tx1"/>
                </a:solidFill>
                <a:latin typeface="Times New Roman" pitchFamily="18" charset="0"/>
              </a:defRPr>
            </a:lvl3pPr>
            <a:lvl4pPr algn="l" eaLnBrk="0" hangingPunct="0">
              <a:defRPr kumimoji="1" sz="2400">
                <a:solidFill>
                  <a:schemeClr val="tx1"/>
                </a:solidFill>
                <a:latin typeface="Times New Roman" pitchFamily="18" charset="0"/>
              </a:defRPr>
            </a:lvl4pPr>
            <a:lvl5pPr algn="l" eaLnBrk="0" hangingPunct="0">
              <a:defRPr kumimoji="1" sz="2400">
                <a:solidFill>
                  <a:schemeClr val="tx1"/>
                </a:solidFill>
                <a:latin typeface="Times New Roman" pitchFamily="18" charset="0"/>
              </a:defRPr>
            </a:lvl5pPr>
            <a:lvl6pPr eaLnBrk="0" fontAlgn="base" hangingPunct="0">
              <a:spcBef>
                <a:spcPct val="0"/>
              </a:spcBef>
              <a:spcAft>
                <a:spcPct val="0"/>
              </a:spcAft>
              <a:defRPr kumimoji="1" sz="2400">
                <a:solidFill>
                  <a:schemeClr val="tx1"/>
                </a:solidFill>
                <a:latin typeface="Times New Roman" pitchFamily="18" charset="0"/>
              </a:defRPr>
            </a:lvl6pPr>
            <a:lvl7pPr eaLnBrk="0" fontAlgn="base" hangingPunct="0">
              <a:spcBef>
                <a:spcPct val="0"/>
              </a:spcBef>
              <a:spcAft>
                <a:spcPct val="0"/>
              </a:spcAft>
              <a:defRPr kumimoji="1" sz="2400">
                <a:solidFill>
                  <a:schemeClr val="tx1"/>
                </a:solidFill>
                <a:latin typeface="Times New Roman" pitchFamily="18" charset="0"/>
              </a:defRPr>
            </a:lvl7pPr>
            <a:lvl8pPr eaLnBrk="0" fontAlgn="base" hangingPunct="0">
              <a:spcBef>
                <a:spcPct val="0"/>
              </a:spcBef>
              <a:spcAft>
                <a:spcPct val="0"/>
              </a:spcAft>
              <a:defRPr kumimoji="1" sz="2400">
                <a:solidFill>
                  <a:schemeClr val="tx1"/>
                </a:solidFill>
                <a:latin typeface="Times New Roman" pitchFamily="18" charset="0"/>
              </a:defRPr>
            </a:lvl8pPr>
            <a:lvl9pPr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buClr>
                <a:schemeClr val="tx2"/>
              </a:buClr>
              <a:buSzPct val="75000"/>
              <a:buFont typeface="Wingdings" pitchFamily="2" charset="2"/>
              <a:buNone/>
            </a:pPr>
            <a:r>
              <a:rPr kumimoji="0" lang="en-US" sz="2500">
                <a:solidFill>
                  <a:srgbClr val="3333CC"/>
                </a:solidFill>
                <a:effectLst/>
                <a:latin typeface="Arial" pitchFamily="34" charset="0"/>
              </a:rPr>
              <a:t>Permanence case</a:t>
            </a:r>
          </a:p>
        </p:txBody>
      </p:sp>
    </p:spTree>
    <p:extLst>
      <p:ext uri="{BB962C8B-B14F-4D97-AF65-F5344CB8AC3E}">
        <p14:creationId xmlns:p14="http://schemas.microsoft.com/office/powerpoint/2010/main" val="1884435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436563" y="698500"/>
            <a:ext cx="8366125" cy="1066800"/>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pPr algn="ctr"/>
            <a:r>
              <a:rPr lang="en-US" sz="3200" b="1">
                <a:solidFill>
                  <a:srgbClr val="FF0000"/>
                </a:solidFill>
                <a:effectLst>
                  <a:outerShdw blurRad="38100" dist="38100" dir="2700000" algn="tl">
                    <a:srgbClr val="C0C0C0"/>
                  </a:outerShdw>
                </a:effectLst>
                <a:cs typeface="Times New Roman" pitchFamily="18" charset="0"/>
              </a:rPr>
              <a:t>Fungibility- How do we derive price discount?</a:t>
            </a:r>
            <a:r>
              <a:rPr lang="en-US" sz="3200" b="1">
                <a:solidFill>
                  <a:schemeClr val="bg2"/>
                </a:solidFill>
                <a:effectLst>
                  <a:outerShdw blurRad="38100" dist="38100" dir="2700000" algn="tl">
                    <a:srgbClr val="C0C0C0"/>
                  </a:outerShdw>
                </a:effectLst>
                <a:cs typeface="Times New Roman" pitchFamily="18" charset="0"/>
              </a:rPr>
              <a:t/>
            </a:r>
            <a:br>
              <a:rPr lang="en-US" sz="3200" b="1">
                <a:solidFill>
                  <a:schemeClr val="bg2"/>
                </a:solidFill>
                <a:effectLst>
                  <a:outerShdw blurRad="38100" dist="38100" dir="2700000" algn="tl">
                    <a:srgbClr val="C0C0C0"/>
                  </a:outerShdw>
                </a:effectLst>
                <a:cs typeface="Times New Roman" pitchFamily="18" charset="0"/>
              </a:rPr>
            </a:br>
            <a:endParaRPr lang="en-US" sz="3200" b="1">
              <a:solidFill>
                <a:schemeClr val="bg2"/>
              </a:solidFill>
              <a:effectLst>
                <a:outerShdw blurRad="38100" dist="38100" dir="2700000" algn="tl">
                  <a:srgbClr val="C0C0C0"/>
                </a:outerShdw>
              </a:effectLst>
              <a:cs typeface="Times New Roman" pitchFamily="18" charset="0"/>
            </a:endParaRPr>
          </a:p>
        </p:txBody>
      </p:sp>
      <p:sp>
        <p:nvSpPr>
          <p:cNvPr id="228355" name="Line 3"/>
          <p:cNvSpPr>
            <a:spLocks noChangeShapeType="1"/>
          </p:cNvSpPr>
          <p:nvPr/>
        </p:nvSpPr>
        <p:spPr bwMode="auto">
          <a:xfrm>
            <a:off x="590550" y="2057400"/>
            <a:ext cx="777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8356" name="Rectangle 4"/>
          <p:cNvSpPr>
            <a:spLocks noChangeArrowheads="1"/>
          </p:cNvSpPr>
          <p:nvPr/>
        </p:nvSpPr>
        <p:spPr bwMode="auto">
          <a:xfrm>
            <a:off x="2614613" y="3052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8357" name="Rectangle 5"/>
          <p:cNvSpPr>
            <a:spLocks noChangeArrowheads="1"/>
          </p:cNvSpPr>
          <p:nvPr/>
        </p:nvSpPr>
        <p:spPr bwMode="auto">
          <a:xfrm>
            <a:off x="1409700" y="6224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28358" name="Object 6"/>
          <p:cNvGraphicFramePr>
            <a:graphicFrameLocks noChangeAspect="1"/>
          </p:cNvGraphicFramePr>
          <p:nvPr/>
        </p:nvGraphicFramePr>
        <p:xfrm>
          <a:off x="204788" y="2155825"/>
          <a:ext cx="8621712" cy="1606550"/>
        </p:xfrm>
        <a:graphic>
          <a:graphicData uri="http://schemas.openxmlformats.org/presentationml/2006/ole">
            <mc:AlternateContent xmlns:mc="http://schemas.openxmlformats.org/markup-compatibility/2006">
              <mc:Choice xmlns:v="urn:schemas-microsoft-com:vml" Requires="v">
                <p:oleObj spid="_x0000_s257029" name="Equation" r:id="rId3" imgW="4495680" imgH="838080" progId="Equation.3">
                  <p:embed/>
                </p:oleObj>
              </mc:Choice>
              <mc:Fallback>
                <p:oleObj name="Equation" r:id="rId3" imgW="4495680" imgH="838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788" y="2155825"/>
                        <a:ext cx="8621712" cy="1606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8359" name="Text Box 7"/>
          <p:cNvSpPr txBox="1">
            <a:spLocks noChangeArrowheads="1"/>
          </p:cNvSpPr>
          <p:nvPr/>
        </p:nvSpPr>
        <p:spPr bwMode="auto">
          <a:xfrm>
            <a:off x="550863" y="1457325"/>
            <a:ext cx="8034337"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eaLnBrk="0" hangingPunct="0">
              <a:defRPr kumimoji="1" sz="2400">
                <a:solidFill>
                  <a:schemeClr val="tx1"/>
                </a:solidFill>
                <a:latin typeface="Times New Roman" pitchFamily="18" charset="0"/>
              </a:defRPr>
            </a:lvl1pPr>
            <a:lvl2pPr algn="l" eaLnBrk="0" hangingPunct="0">
              <a:defRPr kumimoji="1" sz="2400">
                <a:solidFill>
                  <a:schemeClr val="tx1"/>
                </a:solidFill>
                <a:latin typeface="Times New Roman" pitchFamily="18" charset="0"/>
              </a:defRPr>
            </a:lvl2pPr>
            <a:lvl3pPr algn="l" eaLnBrk="0" hangingPunct="0">
              <a:defRPr kumimoji="1" sz="2400">
                <a:solidFill>
                  <a:schemeClr val="tx1"/>
                </a:solidFill>
                <a:latin typeface="Times New Roman" pitchFamily="18" charset="0"/>
              </a:defRPr>
            </a:lvl3pPr>
            <a:lvl4pPr algn="l" eaLnBrk="0" hangingPunct="0">
              <a:defRPr kumimoji="1" sz="2400">
                <a:solidFill>
                  <a:schemeClr val="tx1"/>
                </a:solidFill>
                <a:latin typeface="Times New Roman" pitchFamily="18" charset="0"/>
              </a:defRPr>
            </a:lvl4pPr>
            <a:lvl5pPr algn="l" eaLnBrk="0" hangingPunct="0">
              <a:defRPr kumimoji="1" sz="2400">
                <a:solidFill>
                  <a:schemeClr val="tx1"/>
                </a:solidFill>
                <a:latin typeface="Times New Roman" pitchFamily="18" charset="0"/>
              </a:defRPr>
            </a:lvl5pPr>
            <a:lvl6pPr eaLnBrk="0" fontAlgn="base" hangingPunct="0">
              <a:spcBef>
                <a:spcPct val="0"/>
              </a:spcBef>
              <a:spcAft>
                <a:spcPct val="0"/>
              </a:spcAft>
              <a:defRPr kumimoji="1" sz="2400">
                <a:solidFill>
                  <a:schemeClr val="tx1"/>
                </a:solidFill>
                <a:latin typeface="Times New Roman" pitchFamily="18" charset="0"/>
              </a:defRPr>
            </a:lvl6pPr>
            <a:lvl7pPr eaLnBrk="0" fontAlgn="base" hangingPunct="0">
              <a:spcBef>
                <a:spcPct val="0"/>
              </a:spcBef>
              <a:spcAft>
                <a:spcPct val="0"/>
              </a:spcAft>
              <a:defRPr kumimoji="1" sz="2400">
                <a:solidFill>
                  <a:schemeClr val="tx1"/>
                </a:solidFill>
                <a:latin typeface="Times New Roman" pitchFamily="18" charset="0"/>
              </a:defRPr>
            </a:lvl7pPr>
            <a:lvl8pPr eaLnBrk="0" fontAlgn="base" hangingPunct="0">
              <a:spcBef>
                <a:spcPct val="0"/>
              </a:spcBef>
              <a:spcAft>
                <a:spcPct val="0"/>
              </a:spcAft>
              <a:defRPr kumimoji="1" sz="2400">
                <a:solidFill>
                  <a:schemeClr val="tx1"/>
                </a:solidFill>
                <a:latin typeface="Times New Roman" pitchFamily="18" charset="0"/>
              </a:defRPr>
            </a:lvl8pPr>
            <a:lvl9pPr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buClr>
                <a:schemeClr val="tx2"/>
              </a:buClr>
              <a:buSzPct val="75000"/>
              <a:buFont typeface="Wingdings" pitchFamily="2" charset="2"/>
              <a:buNone/>
            </a:pPr>
            <a:r>
              <a:rPr kumimoji="0" lang="en-US" sz="2500">
                <a:solidFill>
                  <a:srgbClr val="3333CC"/>
                </a:solidFill>
                <a:effectLst/>
                <a:latin typeface="Arial" pitchFamily="34" charset="0"/>
              </a:rPr>
              <a:t>Permanence case</a:t>
            </a:r>
          </a:p>
        </p:txBody>
      </p:sp>
      <p:sp>
        <p:nvSpPr>
          <p:cNvPr id="228360" name="Text Box 8"/>
          <p:cNvSpPr txBox="1">
            <a:spLocks noChangeArrowheads="1"/>
          </p:cNvSpPr>
          <p:nvPr/>
        </p:nvSpPr>
        <p:spPr bwMode="auto">
          <a:xfrm>
            <a:off x="390525" y="3968750"/>
            <a:ext cx="849788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lgn="l" eaLnBrk="0" hangingPunct="0">
              <a:defRPr kumimoji="1" sz="2400">
                <a:solidFill>
                  <a:schemeClr val="tx1"/>
                </a:solidFill>
                <a:latin typeface="Times New Roman" pitchFamily="18" charset="0"/>
              </a:defRPr>
            </a:lvl1pPr>
            <a:lvl2pPr algn="l" eaLnBrk="0" hangingPunct="0">
              <a:defRPr kumimoji="1" sz="2400">
                <a:solidFill>
                  <a:schemeClr val="tx1"/>
                </a:solidFill>
                <a:latin typeface="Times New Roman" pitchFamily="18" charset="0"/>
              </a:defRPr>
            </a:lvl2pPr>
            <a:lvl3pPr algn="l" eaLnBrk="0" hangingPunct="0">
              <a:defRPr kumimoji="1" sz="2400">
                <a:solidFill>
                  <a:schemeClr val="tx1"/>
                </a:solidFill>
                <a:latin typeface="Times New Roman" pitchFamily="18" charset="0"/>
              </a:defRPr>
            </a:lvl3pPr>
            <a:lvl4pPr algn="l" eaLnBrk="0" hangingPunct="0">
              <a:defRPr kumimoji="1" sz="2400">
                <a:solidFill>
                  <a:schemeClr val="tx1"/>
                </a:solidFill>
                <a:latin typeface="Times New Roman" pitchFamily="18" charset="0"/>
              </a:defRPr>
            </a:lvl4pPr>
            <a:lvl5pPr algn="l" eaLnBrk="0" hangingPunct="0">
              <a:defRPr kumimoji="1" sz="2400">
                <a:solidFill>
                  <a:schemeClr val="tx1"/>
                </a:solidFill>
                <a:latin typeface="Times New Roman" pitchFamily="18" charset="0"/>
              </a:defRPr>
            </a:lvl5pPr>
            <a:lvl6pPr eaLnBrk="0" fontAlgn="base" hangingPunct="0">
              <a:spcBef>
                <a:spcPct val="0"/>
              </a:spcBef>
              <a:spcAft>
                <a:spcPct val="0"/>
              </a:spcAft>
              <a:defRPr kumimoji="1" sz="2400">
                <a:solidFill>
                  <a:schemeClr val="tx1"/>
                </a:solidFill>
                <a:latin typeface="Times New Roman" pitchFamily="18" charset="0"/>
              </a:defRPr>
            </a:lvl6pPr>
            <a:lvl7pPr eaLnBrk="0" fontAlgn="base" hangingPunct="0">
              <a:spcBef>
                <a:spcPct val="0"/>
              </a:spcBef>
              <a:spcAft>
                <a:spcPct val="0"/>
              </a:spcAft>
              <a:defRPr kumimoji="1" sz="2400">
                <a:solidFill>
                  <a:schemeClr val="tx1"/>
                </a:solidFill>
                <a:latin typeface="Times New Roman" pitchFamily="18" charset="0"/>
              </a:defRPr>
            </a:lvl7pPr>
            <a:lvl8pPr eaLnBrk="0" fontAlgn="base" hangingPunct="0">
              <a:spcBef>
                <a:spcPct val="0"/>
              </a:spcBef>
              <a:spcAft>
                <a:spcPct val="0"/>
              </a:spcAft>
              <a:defRPr kumimoji="1" sz="2400">
                <a:solidFill>
                  <a:schemeClr val="tx1"/>
                </a:solidFill>
                <a:latin typeface="Times New Roman" pitchFamily="18" charset="0"/>
              </a:defRPr>
            </a:lvl8pPr>
            <a:lvl9pPr eaLnBrk="0" fontAlgn="base" hangingPunct="0">
              <a:spcBef>
                <a:spcPct val="0"/>
              </a:spcBef>
              <a:spcAft>
                <a:spcPct val="0"/>
              </a:spcAft>
              <a:defRPr kumimoji="1" sz="2400">
                <a:solidFill>
                  <a:schemeClr val="tx1"/>
                </a:solidFill>
                <a:latin typeface="Times New Roman" pitchFamily="18" charset="0"/>
              </a:defRPr>
            </a:lvl9pPr>
          </a:lstStyle>
          <a:p>
            <a:pPr eaLnBrk="1" hangingPunct="1">
              <a:buClr>
                <a:schemeClr val="tx2"/>
              </a:buClr>
              <a:buSzPct val="75000"/>
              <a:buFont typeface="Wingdings" pitchFamily="2" charset="2"/>
              <a:buNone/>
            </a:pPr>
            <a:r>
              <a:rPr kumimoji="0" lang="en-US" sz="2500">
                <a:solidFill>
                  <a:srgbClr val="3333CC"/>
                </a:solidFill>
                <a:effectLst/>
                <a:latin typeface="Arial" pitchFamily="34" charset="0"/>
              </a:rPr>
              <a:t>When is discount zero</a:t>
            </a:r>
          </a:p>
          <a:p>
            <a:pPr eaLnBrk="1" hangingPunct="1">
              <a:buClr>
                <a:schemeClr val="tx2"/>
              </a:buClr>
              <a:buSzPct val="75000"/>
              <a:buFont typeface="Wingdings" pitchFamily="2" charset="2"/>
              <a:buNone/>
            </a:pPr>
            <a:r>
              <a:rPr kumimoji="0" lang="en-US" sz="2500">
                <a:solidFill>
                  <a:srgbClr val="3333CC"/>
                </a:solidFill>
                <a:effectLst/>
                <a:latin typeface="Arial" pitchFamily="34" charset="0"/>
              </a:rPr>
              <a:t>	No Buyback</a:t>
            </a:r>
          </a:p>
          <a:p>
            <a:pPr eaLnBrk="1" hangingPunct="1">
              <a:buClr>
                <a:schemeClr val="tx2"/>
              </a:buClr>
              <a:buSzPct val="75000"/>
              <a:buFont typeface="Wingdings" pitchFamily="2" charset="2"/>
              <a:buNone/>
            </a:pPr>
            <a:r>
              <a:rPr kumimoji="0" lang="en-US" sz="2500">
                <a:solidFill>
                  <a:srgbClr val="3333CC"/>
                </a:solidFill>
                <a:effectLst/>
                <a:latin typeface="Arial" pitchFamily="34" charset="0"/>
              </a:rPr>
              <a:t>	No Maintenance cost</a:t>
            </a:r>
          </a:p>
          <a:p>
            <a:pPr eaLnBrk="1" hangingPunct="1">
              <a:buClr>
                <a:schemeClr val="tx2"/>
              </a:buClr>
              <a:buSzPct val="75000"/>
              <a:buFont typeface="Wingdings" pitchFamily="2" charset="2"/>
              <a:buNone/>
            </a:pPr>
            <a:endParaRPr kumimoji="0" lang="en-US" sz="2500">
              <a:solidFill>
                <a:srgbClr val="3333CC"/>
              </a:solidFill>
              <a:effectLst/>
              <a:latin typeface="Arial" pitchFamily="34" charset="0"/>
            </a:endParaRPr>
          </a:p>
          <a:p>
            <a:pPr eaLnBrk="1" hangingPunct="1">
              <a:buClr>
                <a:schemeClr val="tx2"/>
              </a:buClr>
              <a:buSzPct val="75000"/>
              <a:buFont typeface="Wingdings" pitchFamily="2" charset="2"/>
              <a:buNone/>
            </a:pPr>
            <a:r>
              <a:rPr kumimoji="0" lang="en-US" sz="2500">
                <a:solidFill>
                  <a:srgbClr val="3333CC"/>
                </a:solidFill>
                <a:effectLst/>
                <a:latin typeface="Arial" pitchFamily="34" charset="0"/>
              </a:rPr>
              <a:t>25 year lease with 100% buyback – </a:t>
            </a:r>
            <a:r>
              <a:rPr kumimoji="0" lang="en-US" sz="2500">
                <a:solidFill>
                  <a:srgbClr val="FF00FF"/>
                </a:solidFill>
                <a:effectLst/>
                <a:latin typeface="Arial" pitchFamily="34" charset="0"/>
              </a:rPr>
              <a:t>48%</a:t>
            </a:r>
            <a:r>
              <a:rPr kumimoji="0" lang="en-US" sz="2500">
                <a:solidFill>
                  <a:srgbClr val="3333CC"/>
                </a:solidFill>
                <a:effectLst/>
                <a:latin typeface="Arial" pitchFamily="34" charset="0"/>
              </a:rPr>
              <a:t> price discount </a:t>
            </a:r>
          </a:p>
          <a:p>
            <a:pPr eaLnBrk="1" hangingPunct="1">
              <a:buClr>
                <a:schemeClr val="tx2"/>
              </a:buClr>
              <a:buSzPct val="75000"/>
              <a:buFont typeface="Wingdings" pitchFamily="2" charset="2"/>
              <a:buNone/>
            </a:pPr>
            <a:r>
              <a:rPr kumimoji="0" lang="en-US" sz="2500">
                <a:solidFill>
                  <a:srgbClr val="3333CC"/>
                </a:solidFill>
                <a:effectLst/>
                <a:latin typeface="Arial" pitchFamily="34" charset="0"/>
              </a:rPr>
              <a:t>Maintenance at  10% of cost        -- </a:t>
            </a:r>
            <a:r>
              <a:rPr kumimoji="0" lang="en-US" sz="2500">
                <a:solidFill>
                  <a:srgbClr val="FF00FF"/>
                </a:solidFill>
                <a:effectLst/>
                <a:latin typeface="Arial" pitchFamily="34" charset="0"/>
              </a:rPr>
              <a:t>36%</a:t>
            </a:r>
          </a:p>
        </p:txBody>
      </p:sp>
    </p:spTree>
    <p:extLst>
      <p:ext uri="{BB962C8B-B14F-4D97-AF65-F5344CB8AC3E}">
        <p14:creationId xmlns:p14="http://schemas.microsoft.com/office/powerpoint/2010/main" val="3770290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95313" y="444685"/>
            <a:ext cx="8091487" cy="58541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r>
              <a:rPr lang="en-US" altLang="ko-KR" sz="3200" b="1">
                <a:solidFill>
                  <a:srgbClr val="FF0000"/>
                </a:solidFill>
                <a:latin typeface="Times New Roman" pitchFamily="18" charset="0"/>
                <a:ea typeface="Gulim" pitchFamily="34" charset="-127"/>
                <a:cs typeface="Times New Roman" pitchFamily="18" charset="0"/>
              </a:rPr>
              <a:t>How Big is the Discount?</a:t>
            </a:r>
            <a:endParaRPr lang="en-US" altLang="en-US" sz="3200" b="1">
              <a:solidFill>
                <a:srgbClr val="FF0000"/>
              </a:solidFill>
              <a:latin typeface="Times New Roman" pitchFamily="18" charset="0"/>
              <a:ea typeface="Gulim" pitchFamily="34" charset="-127"/>
              <a:cs typeface="Times New Roman" pitchFamily="18" charset="0"/>
            </a:endParaRPr>
          </a:p>
        </p:txBody>
      </p:sp>
      <p:sp>
        <p:nvSpPr>
          <p:cNvPr id="37891" name="Rectangle 3"/>
          <p:cNvSpPr>
            <a:spLocks noGrp="1" noChangeArrowheads="1"/>
          </p:cNvSpPr>
          <p:nvPr>
            <p:ph type="body" idx="1"/>
          </p:nvPr>
        </p:nvSpPr>
        <p:spPr>
          <a:xfrm>
            <a:off x="655638" y="1524000"/>
            <a:ext cx="7772400" cy="4648200"/>
          </a:xfrm>
          <a:noFill/>
          <a:ln/>
        </p:spPr>
        <p:txBody>
          <a:bodyPr/>
          <a:lstStyle/>
          <a:p>
            <a:pPr marL="495300" indent="-495300">
              <a:lnSpc>
                <a:spcPct val="110000"/>
              </a:lnSpc>
              <a:buSzPct val="85000"/>
              <a:buFontTx/>
              <a:buBlip>
                <a:blip r:embed="rId2"/>
              </a:buBlip>
            </a:pPr>
            <a:r>
              <a:rPr lang="en-US" altLang="ko-KR" sz="2400" b="1" dirty="0">
                <a:solidFill>
                  <a:schemeClr val="accent2"/>
                </a:solidFill>
                <a:effectLst/>
                <a:latin typeface="Times New Roman" pitchFamily="18" charset="0"/>
                <a:ea typeface="Gulim" pitchFamily="34" charset="-127"/>
              </a:rPr>
              <a:t>Agricultural soil carbon sequestration</a:t>
            </a:r>
          </a:p>
          <a:p>
            <a:pPr marL="869950" lvl="1" indent="-412750">
              <a:lnSpc>
                <a:spcPct val="110000"/>
              </a:lnSpc>
              <a:buSzPct val="85000"/>
              <a:buFontTx/>
              <a:buBlip>
                <a:blip r:embed="rId3"/>
              </a:buBlip>
            </a:pPr>
            <a:r>
              <a:rPr lang="en-US" altLang="ko-KR" sz="2400" dirty="0">
                <a:solidFill>
                  <a:schemeClr val="bg2"/>
                </a:solidFill>
                <a:effectLst/>
                <a:latin typeface="Times New Roman" pitchFamily="18" charset="0"/>
                <a:ea typeface="Gulim" pitchFamily="34" charset="-127"/>
                <a:sym typeface="Wingdings" pitchFamily="2" charset="2"/>
              </a:rPr>
              <a:t>25 year lease with 100% buyback – approximately </a:t>
            </a:r>
            <a:r>
              <a:rPr lang="en-US" altLang="ko-KR" sz="2400" b="1" dirty="0">
                <a:solidFill>
                  <a:schemeClr val="bg2"/>
                </a:solidFill>
                <a:effectLst/>
                <a:latin typeface="Times New Roman" pitchFamily="18" charset="0"/>
                <a:ea typeface="Gulim" pitchFamily="34" charset="-127"/>
                <a:sym typeface="Wingdings" pitchFamily="2" charset="2"/>
              </a:rPr>
              <a:t>49%</a:t>
            </a:r>
            <a:r>
              <a:rPr lang="en-US" altLang="ko-KR" sz="2400" dirty="0">
                <a:solidFill>
                  <a:schemeClr val="bg2"/>
                </a:solidFill>
                <a:effectLst/>
                <a:latin typeface="Times New Roman" pitchFamily="18" charset="0"/>
                <a:ea typeface="Gulim" pitchFamily="34" charset="-127"/>
                <a:sym typeface="Wingdings" pitchFamily="2" charset="2"/>
              </a:rPr>
              <a:t> price discount</a:t>
            </a:r>
          </a:p>
          <a:p>
            <a:pPr marL="869950" lvl="1" indent="-412750">
              <a:lnSpc>
                <a:spcPct val="110000"/>
              </a:lnSpc>
              <a:buSzPct val="85000"/>
              <a:buFontTx/>
              <a:buBlip>
                <a:blip r:embed="rId3"/>
              </a:buBlip>
            </a:pPr>
            <a:r>
              <a:rPr lang="en-US" altLang="ko-KR" sz="2400" dirty="0">
                <a:solidFill>
                  <a:schemeClr val="bg2"/>
                </a:solidFill>
                <a:effectLst/>
                <a:latin typeface="Times New Roman" pitchFamily="18" charset="0"/>
                <a:ea typeface="Gulim" pitchFamily="34" charset="-127"/>
                <a:sym typeface="Wingdings" pitchFamily="2" charset="2"/>
              </a:rPr>
              <a:t>Maintenance cost at $5/acre – approximately </a:t>
            </a:r>
            <a:r>
              <a:rPr lang="en-US" altLang="ko-KR" sz="2400" b="1" dirty="0">
                <a:solidFill>
                  <a:schemeClr val="bg2"/>
                </a:solidFill>
                <a:effectLst/>
                <a:latin typeface="Times New Roman" pitchFamily="18" charset="0"/>
                <a:ea typeface="Gulim" pitchFamily="34" charset="-127"/>
                <a:sym typeface="Wingdings" pitchFamily="2" charset="2"/>
              </a:rPr>
              <a:t>36%</a:t>
            </a:r>
            <a:r>
              <a:rPr lang="en-US" altLang="ko-KR" sz="2400" dirty="0">
                <a:solidFill>
                  <a:schemeClr val="bg2"/>
                </a:solidFill>
                <a:effectLst/>
                <a:latin typeface="Times New Roman" pitchFamily="18" charset="0"/>
                <a:ea typeface="Gulim" pitchFamily="34" charset="-127"/>
                <a:sym typeface="Wingdings" pitchFamily="2" charset="2"/>
              </a:rPr>
              <a:t> price discount</a:t>
            </a:r>
          </a:p>
          <a:p>
            <a:pPr marL="495300" indent="-495300">
              <a:lnSpc>
                <a:spcPct val="110000"/>
              </a:lnSpc>
              <a:buSzPct val="85000"/>
              <a:buFontTx/>
              <a:buBlip>
                <a:blip r:embed="rId2"/>
              </a:buBlip>
            </a:pPr>
            <a:r>
              <a:rPr lang="en-US" altLang="ko-KR" sz="2400" b="1" dirty="0">
                <a:solidFill>
                  <a:schemeClr val="accent2"/>
                </a:solidFill>
                <a:effectLst/>
                <a:latin typeface="Times New Roman" pitchFamily="18" charset="0"/>
                <a:ea typeface="Gulim" pitchFamily="34" charset="-127"/>
              </a:rPr>
              <a:t>Afforestation</a:t>
            </a:r>
          </a:p>
          <a:p>
            <a:pPr marL="869950" lvl="1" indent="-412750">
              <a:lnSpc>
                <a:spcPct val="110000"/>
              </a:lnSpc>
              <a:buSzPct val="85000"/>
              <a:buFontTx/>
              <a:buBlip>
                <a:blip r:embed="rId3"/>
              </a:buBlip>
            </a:pPr>
            <a:r>
              <a:rPr lang="en-US" altLang="ko-KR" sz="2400" dirty="0">
                <a:solidFill>
                  <a:schemeClr val="bg2"/>
                </a:solidFill>
                <a:effectLst/>
                <a:latin typeface="Times New Roman" pitchFamily="18" charset="0"/>
                <a:ea typeface="Gulim" pitchFamily="34" charset="-127"/>
              </a:rPr>
              <a:t>Harvest year 20 without reforestation – </a:t>
            </a:r>
            <a:r>
              <a:rPr lang="en-US" altLang="ko-KR" sz="2400" b="1" dirty="0">
                <a:solidFill>
                  <a:schemeClr val="bg2"/>
                </a:solidFill>
                <a:effectLst/>
                <a:latin typeface="Times New Roman" pitchFamily="18" charset="0"/>
                <a:ea typeface="Gulim" pitchFamily="34" charset="-127"/>
              </a:rPr>
              <a:t>52%</a:t>
            </a:r>
          </a:p>
          <a:p>
            <a:pPr marL="869950" lvl="1" indent="-412750">
              <a:lnSpc>
                <a:spcPct val="110000"/>
              </a:lnSpc>
              <a:buSzPct val="85000"/>
              <a:buFontTx/>
              <a:buBlip>
                <a:blip r:embed="rId3"/>
              </a:buBlip>
            </a:pPr>
            <a:r>
              <a:rPr lang="en-US" altLang="ko-KR" sz="2400" dirty="0">
                <a:solidFill>
                  <a:schemeClr val="bg2"/>
                </a:solidFill>
                <a:effectLst/>
                <a:latin typeface="Times New Roman" pitchFamily="18" charset="0"/>
                <a:ea typeface="Gulim" pitchFamily="34" charset="-127"/>
              </a:rPr>
              <a:t>Harvest year 20 with reforestation – </a:t>
            </a:r>
            <a:r>
              <a:rPr lang="en-US" altLang="ko-KR" sz="2400" b="1" dirty="0">
                <a:solidFill>
                  <a:schemeClr val="bg2"/>
                </a:solidFill>
                <a:effectLst/>
                <a:latin typeface="Times New Roman" pitchFamily="18" charset="0"/>
                <a:ea typeface="Gulim" pitchFamily="34" charset="-127"/>
              </a:rPr>
              <a:t>23%</a:t>
            </a:r>
          </a:p>
          <a:p>
            <a:pPr marL="869950" lvl="1" indent="-412750">
              <a:lnSpc>
                <a:spcPct val="110000"/>
              </a:lnSpc>
              <a:buSzPct val="85000"/>
              <a:buFontTx/>
              <a:buBlip>
                <a:blip r:embed="rId3"/>
              </a:buBlip>
            </a:pPr>
            <a:r>
              <a:rPr lang="en-US" altLang="ko-KR" sz="2400" dirty="0">
                <a:solidFill>
                  <a:schemeClr val="bg2"/>
                </a:solidFill>
                <a:effectLst/>
                <a:latin typeface="Times New Roman" pitchFamily="18" charset="0"/>
                <a:ea typeface="Gulim" pitchFamily="34" charset="-127"/>
              </a:rPr>
              <a:t>Harvest year 50 without reforestation – </a:t>
            </a:r>
            <a:r>
              <a:rPr lang="en-US" altLang="ko-KR" sz="2400" b="1" dirty="0">
                <a:solidFill>
                  <a:schemeClr val="bg2"/>
                </a:solidFill>
                <a:effectLst/>
                <a:latin typeface="Times New Roman" pitchFamily="18" charset="0"/>
                <a:ea typeface="Gulim" pitchFamily="34" charset="-127"/>
              </a:rPr>
              <a:t>20%</a:t>
            </a:r>
          </a:p>
          <a:p>
            <a:pPr marL="869950" lvl="1" indent="-412750">
              <a:lnSpc>
                <a:spcPct val="110000"/>
              </a:lnSpc>
              <a:buSzPct val="85000"/>
              <a:buFontTx/>
              <a:buBlip>
                <a:blip r:embed="rId3"/>
              </a:buBlip>
            </a:pPr>
            <a:r>
              <a:rPr lang="en-US" altLang="ko-KR" sz="2400" dirty="0">
                <a:solidFill>
                  <a:schemeClr val="bg2"/>
                </a:solidFill>
                <a:effectLst/>
                <a:latin typeface="Times New Roman" pitchFamily="18" charset="0"/>
                <a:ea typeface="Gulim" pitchFamily="34" charset="-127"/>
              </a:rPr>
              <a:t>Harvest year 50 with reforestation – </a:t>
            </a:r>
            <a:r>
              <a:rPr lang="en-US" altLang="ko-KR" sz="2400" b="1" dirty="0">
                <a:solidFill>
                  <a:schemeClr val="bg2"/>
                </a:solidFill>
                <a:effectLst/>
                <a:latin typeface="Times New Roman" pitchFamily="18" charset="0"/>
                <a:ea typeface="Gulim" pitchFamily="34" charset="-127"/>
              </a:rPr>
              <a:t>7%</a:t>
            </a:r>
          </a:p>
        </p:txBody>
      </p:sp>
      <p:sp>
        <p:nvSpPr>
          <p:cNvPr id="37892" name="Rectangle 4"/>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sp>
        <p:nvSpPr>
          <p:cNvPr id="37893" name="Rectangle 5"/>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sp>
        <p:nvSpPr>
          <p:cNvPr id="37894" name="Rectangle 6"/>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spTree>
    <p:extLst>
      <p:ext uri="{BB962C8B-B14F-4D97-AF65-F5344CB8AC3E}">
        <p14:creationId xmlns:p14="http://schemas.microsoft.com/office/powerpoint/2010/main" val="1974844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95313" y="149410"/>
            <a:ext cx="8091487" cy="58541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r>
              <a:rPr lang="en-US" altLang="ko-KR" sz="3200" b="1">
                <a:solidFill>
                  <a:srgbClr val="FF0000"/>
                </a:solidFill>
                <a:latin typeface="Times New Roman" pitchFamily="18" charset="0"/>
                <a:ea typeface="Gulim" pitchFamily="34" charset="-127"/>
                <a:cs typeface="Times New Roman" pitchFamily="18" charset="0"/>
              </a:rPr>
              <a:t>Do we include items that are not permanent</a:t>
            </a:r>
            <a:endParaRPr lang="en-US" altLang="en-US" sz="3200" b="1">
              <a:solidFill>
                <a:srgbClr val="FF0000"/>
              </a:solidFill>
              <a:latin typeface="Times New Roman" pitchFamily="18" charset="0"/>
              <a:ea typeface="Gulim" pitchFamily="34" charset="-127"/>
              <a:cs typeface="Times New Roman" pitchFamily="18" charset="0"/>
            </a:endParaRPr>
          </a:p>
        </p:txBody>
      </p:sp>
      <p:sp>
        <p:nvSpPr>
          <p:cNvPr id="43011" name="Rectangle 3"/>
          <p:cNvSpPr>
            <a:spLocks noGrp="1" noChangeArrowheads="1"/>
          </p:cNvSpPr>
          <p:nvPr>
            <p:ph type="body" idx="1"/>
          </p:nvPr>
        </p:nvSpPr>
        <p:spPr>
          <a:xfrm>
            <a:off x="457200" y="838200"/>
            <a:ext cx="8153400" cy="6019800"/>
          </a:xfrm>
          <a:noFill/>
          <a:ln/>
        </p:spPr>
        <p:txBody>
          <a:bodyPr/>
          <a:lstStyle/>
          <a:p>
            <a:pPr marL="495300" indent="-495300">
              <a:lnSpc>
                <a:spcPct val="110000"/>
              </a:lnSpc>
              <a:buSzPct val="85000"/>
              <a:buFontTx/>
              <a:buBlip>
                <a:blip r:embed="rId2"/>
              </a:buBlip>
            </a:pPr>
            <a:r>
              <a:rPr lang="en-US" altLang="ko-KR" sz="2000" dirty="0">
                <a:solidFill>
                  <a:schemeClr val="bg2"/>
                </a:solidFill>
                <a:effectLst/>
                <a:latin typeface="Times New Roman" pitchFamily="18" charset="0"/>
                <a:ea typeface="Gulim" pitchFamily="34" charset="-127"/>
              </a:rPr>
              <a:t>Contract terms like leasing and liability can handle non permanent characteristics</a:t>
            </a:r>
          </a:p>
          <a:p>
            <a:pPr marL="495300" indent="-495300">
              <a:lnSpc>
                <a:spcPct val="110000"/>
              </a:lnSpc>
              <a:buSzPct val="85000"/>
              <a:buFontTx/>
              <a:buBlip>
                <a:blip r:embed="rId2"/>
              </a:buBlip>
            </a:pPr>
            <a:r>
              <a:rPr lang="en-US" altLang="ko-KR" sz="2000" dirty="0">
                <a:solidFill>
                  <a:schemeClr val="bg2"/>
                </a:solidFill>
                <a:effectLst/>
                <a:latin typeface="Times New Roman" pitchFamily="18" charset="0"/>
                <a:ea typeface="Gulim" pitchFamily="34" charset="-127"/>
              </a:rPr>
              <a:t>Trading is designed to allow cheaper offsets to be used than can be developed by the initial emitter.  So the question is are these impermanent items cheaper despite permanence?</a:t>
            </a:r>
          </a:p>
          <a:p>
            <a:pPr marL="495300" indent="-495300">
              <a:lnSpc>
                <a:spcPct val="110000"/>
              </a:lnSpc>
              <a:buSzPct val="85000"/>
              <a:buFontTx/>
              <a:buBlip>
                <a:blip r:embed="rId2"/>
              </a:buBlip>
            </a:pPr>
            <a:r>
              <a:rPr lang="en-US" altLang="ko-KR" sz="2000" dirty="0">
                <a:solidFill>
                  <a:schemeClr val="bg2"/>
                </a:solidFill>
                <a:effectLst/>
                <a:latin typeface="Times New Roman" pitchFamily="18" charset="0"/>
                <a:ea typeface="Gulim" pitchFamily="34" charset="-127"/>
              </a:rPr>
              <a:t>Many things are impermanent</a:t>
            </a:r>
          </a:p>
          <a:p>
            <a:pPr marL="869950" lvl="1" indent="-412750">
              <a:lnSpc>
                <a:spcPct val="110000"/>
              </a:lnSpc>
              <a:buSzPct val="85000"/>
              <a:buFontTx/>
              <a:buBlip>
                <a:blip r:embed="rId2"/>
              </a:buBlip>
            </a:pPr>
            <a:r>
              <a:rPr lang="en-US" altLang="ko-KR" sz="1800" dirty="0">
                <a:solidFill>
                  <a:schemeClr val="bg2"/>
                </a:solidFill>
                <a:effectLst/>
                <a:latin typeface="Times New Roman" pitchFamily="18" charset="0"/>
                <a:ea typeface="Gulim" pitchFamily="34" charset="-127"/>
              </a:rPr>
              <a:t>Policies that reduce fossil fuel use leave the resource in the ground as a potentially volatile source of emissions</a:t>
            </a:r>
          </a:p>
          <a:p>
            <a:pPr marL="869950" lvl="1" indent="-412750">
              <a:lnSpc>
                <a:spcPct val="110000"/>
              </a:lnSpc>
              <a:buSzPct val="85000"/>
              <a:buFontTx/>
              <a:buBlip>
                <a:blip r:embed="rId2"/>
              </a:buBlip>
            </a:pPr>
            <a:r>
              <a:rPr lang="en-US" altLang="ko-KR" sz="1800" dirty="0">
                <a:solidFill>
                  <a:schemeClr val="bg2"/>
                </a:solidFill>
                <a:effectLst/>
                <a:latin typeface="Times New Roman" pitchFamily="18" charset="0"/>
                <a:ea typeface="Gulim" pitchFamily="34" charset="-127"/>
              </a:rPr>
              <a:t>CCS is impermanent as it puts items in places where they could be released from and which requires maintenance/monitoring costs</a:t>
            </a:r>
          </a:p>
          <a:p>
            <a:pPr marL="495300" indent="-495300">
              <a:lnSpc>
                <a:spcPct val="110000"/>
              </a:lnSpc>
              <a:buSzPct val="85000"/>
              <a:buFontTx/>
              <a:buBlip>
                <a:blip r:embed="rId2"/>
              </a:buBlip>
            </a:pPr>
            <a:r>
              <a:rPr lang="en-US" altLang="ko-KR" sz="2000" dirty="0">
                <a:solidFill>
                  <a:schemeClr val="bg2"/>
                </a:solidFill>
                <a:effectLst/>
                <a:latin typeface="Times New Roman" pitchFamily="18" charset="0"/>
                <a:ea typeface="Gulim" pitchFamily="34" charset="-127"/>
              </a:rPr>
              <a:t>Sequestration strategies may provide a bridge to a lower cost emission reducing future where CCS or other things can be cheaply used</a:t>
            </a:r>
          </a:p>
          <a:p>
            <a:pPr marL="495300" indent="-495300">
              <a:lnSpc>
                <a:spcPct val="110000"/>
              </a:lnSpc>
              <a:buSzPct val="85000"/>
              <a:buFontTx/>
              <a:buBlip>
                <a:blip r:embed="rId2"/>
              </a:buBlip>
            </a:pPr>
            <a:r>
              <a:rPr lang="en-US" altLang="ko-KR" sz="2000" dirty="0">
                <a:solidFill>
                  <a:schemeClr val="bg2"/>
                </a:solidFill>
                <a:effectLst/>
                <a:latin typeface="Times New Roman" pitchFamily="18" charset="0"/>
                <a:ea typeface="Gulim" pitchFamily="34" charset="-127"/>
              </a:rPr>
              <a:t>Sequestration has other benefits in water quality, erosion and is non competitive with food in some ways</a:t>
            </a:r>
            <a:endParaRPr lang="en-US" altLang="ko-KR" sz="1800" dirty="0">
              <a:solidFill>
                <a:schemeClr val="bg2"/>
              </a:solidFill>
              <a:effectLst/>
              <a:latin typeface="Times New Roman" pitchFamily="18" charset="0"/>
              <a:ea typeface="Gulim" pitchFamily="34" charset="-127"/>
            </a:endParaRPr>
          </a:p>
        </p:txBody>
      </p:sp>
      <p:sp>
        <p:nvSpPr>
          <p:cNvPr id="43012" name="Rectangle 4"/>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sp>
        <p:nvSpPr>
          <p:cNvPr id="43013" name="Rectangle 5"/>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sp>
        <p:nvSpPr>
          <p:cNvPr id="43014" name="Rectangle 6"/>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spTree>
    <p:extLst>
      <p:ext uri="{BB962C8B-B14F-4D97-AF65-F5344CB8AC3E}">
        <p14:creationId xmlns:p14="http://schemas.microsoft.com/office/powerpoint/2010/main" val="180669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28650" y="457200"/>
            <a:ext cx="7772400" cy="914400"/>
          </a:xfrm>
        </p:spPr>
        <p:txBody>
          <a:bodyPr/>
          <a:lstStyle/>
          <a:p>
            <a:r>
              <a:rPr lang="en-US" altLang="ko-KR" sz="3200" b="1">
                <a:solidFill>
                  <a:srgbClr val="FF0000"/>
                </a:solidFill>
                <a:latin typeface="Times New Roman" pitchFamily="18" charset="0"/>
                <a:ea typeface="Gulim" pitchFamily="34" charset="-127"/>
              </a:rPr>
              <a:t>Carbon Sequestration and Uncertainty</a:t>
            </a:r>
            <a:endParaRPr lang="en-US" altLang="en-US" sz="3200" b="1">
              <a:solidFill>
                <a:srgbClr val="FF0000"/>
              </a:solidFill>
              <a:latin typeface="Times New Roman" pitchFamily="18" charset="0"/>
            </a:endParaRPr>
          </a:p>
        </p:txBody>
      </p:sp>
      <p:sp>
        <p:nvSpPr>
          <p:cNvPr id="44035" name="Rectangle 3"/>
          <p:cNvSpPr>
            <a:spLocks noGrp="1" noChangeArrowheads="1"/>
          </p:cNvSpPr>
          <p:nvPr>
            <p:ph type="body" idx="1"/>
          </p:nvPr>
        </p:nvSpPr>
        <p:spPr>
          <a:xfrm>
            <a:off x="609600" y="1752600"/>
            <a:ext cx="7696200" cy="4648200"/>
          </a:xfrm>
        </p:spPr>
        <p:txBody>
          <a:bodyPr/>
          <a:lstStyle/>
          <a:p>
            <a:pPr marL="495300" indent="-495300">
              <a:buClr>
                <a:srgbClr val="FF3300"/>
              </a:buClr>
              <a:buSzPct val="80000"/>
              <a:buFont typeface="Wingdings" pitchFamily="2" charset="2"/>
              <a:buBlip>
                <a:blip r:embed="rId2"/>
              </a:buBlip>
            </a:pPr>
            <a:r>
              <a:rPr lang="en-US" altLang="ko-KR" sz="2400" dirty="0">
                <a:solidFill>
                  <a:schemeClr val="bg2"/>
                </a:solidFill>
                <a:effectLst/>
                <a:latin typeface="Times New Roman" pitchFamily="18" charset="0"/>
                <a:ea typeface="Gulim" pitchFamily="34" charset="-127"/>
              </a:rPr>
              <a:t>Q</a:t>
            </a:r>
            <a:r>
              <a:rPr lang="en-US" altLang="en-US" sz="2400" dirty="0">
                <a:solidFill>
                  <a:schemeClr val="bg2"/>
                </a:solidFill>
                <a:effectLst/>
                <a:latin typeface="Times New Roman" pitchFamily="18" charset="0"/>
              </a:rPr>
              <a:t>uantity of land-based carbon sequestration is subject to uncertainty</a:t>
            </a:r>
            <a:r>
              <a:rPr lang="en-US" altLang="ko-KR" sz="2400" dirty="0">
                <a:solidFill>
                  <a:schemeClr val="bg2"/>
                </a:solidFill>
                <a:effectLst/>
                <a:latin typeface="Times New Roman" pitchFamily="18" charset="0"/>
                <a:ea typeface="Gulim" pitchFamily="34" charset="-127"/>
              </a:rPr>
              <a:t> - b</a:t>
            </a:r>
            <a:r>
              <a:rPr lang="en-US" altLang="en-US" sz="2400" dirty="0">
                <a:solidFill>
                  <a:schemeClr val="bg2"/>
                </a:solidFill>
                <a:effectLst/>
                <a:latin typeface="Times New Roman" pitchFamily="18" charset="0"/>
              </a:rPr>
              <a:t>uyers may incorporate uncertainty in their</a:t>
            </a:r>
            <a:r>
              <a:rPr lang="en-US" altLang="en-US" sz="2400" dirty="0">
                <a:effectLst/>
                <a:latin typeface="Times New Roman" pitchFamily="18" charset="0"/>
              </a:rPr>
              <a:t> </a:t>
            </a:r>
            <a:r>
              <a:rPr lang="en-US" altLang="en-US" sz="2400" dirty="0">
                <a:solidFill>
                  <a:schemeClr val="accent2"/>
                </a:solidFill>
                <a:effectLst/>
                <a:latin typeface="Times New Roman" pitchFamily="18" charset="0"/>
              </a:rPr>
              <a:t>offering prices</a:t>
            </a:r>
            <a:endParaRPr lang="en-US" altLang="ko-KR" sz="2400" dirty="0">
              <a:solidFill>
                <a:schemeClr val="accent2"/>
              </a:solidFill>
              <a:effectLst/>
              <a:latin typeface="Times New Roman" pitchFamily="18" charset="0"/>
              <a:ea typeface="Gulim" pitchFamily="34" charset="-127"/>
            </a:endParaRPr>
          </a:p>
          <a:p>
            <a:pPr marL="495300" indent="-495300">
              <a:buClr>
                <a:srgbClr val="FF3300"/>
              </a:buClr>
              <a:buSzPct val="80000"/>
              <a:buFont typeface="Wingdings" pitchFamily="2" charset="2"/>
              <a:buBlip>
                <a:blip r:embed="rId2"/>
              </a:buBlip>
            </a:pPr>
            <a:r>
              <a:rPr lang="en-US" altLang="ko-KR" sz="2400" dirty="0">
                <a:solidFill>
                  <a:schemeClr val="bg2"/>
                </a:solidFill>
                <a:effectLst/>
                <a:latin typeface="Times New Roman" pitchFamily="18" charset="0"/>
              </a:rPr>
              <a:t>Uncertainty is used to describe</a:t>
            </a:r>
          </a:p>
          <a:p>
            <a:pPr marL="869950" lvl="1" indent="-412750">
              <a:buSzPct val="80000"/>
              <a:buFontTx/>
              <a:buBlip>
                <a:blip r:embed="rId3"/>
              </a:buBlip>
            </a:pPr>
            <a:r>
              <a:rPr lang="en-US" altLang="en-US" sz="2400" dirty="0">
                <a:solidFill>
                  <a:schemeClr val="bg2"/>
                </a:solidFill>
                <a:effectLst/>
                <a:latin typeface="Times New Roman" pitchFamily="18" charset="0"/>
                <a:ea typeface="+mn-ea"/>
                <a:cs typeface="+mn-cs"/>
              </a:rPr>
              <a:t>Phenomena such as statistical variability, lack of knowledge or surprise </a:t>
            </a:r>
          </a:p>
          <a:p>
            <a:pPr marL="869950" lvl="1" indent="-412750">
              <a:buSzPct val="80000"/>
              <a:buFontTx/>
              <a:buBlip>
                <a:blip r:embed="rId3"/>
              </a:buBlip>
            </a:pPr>
            <a:r>
              <a:rPr lang="en-US" altLang="en-US" sz="2400" dirty="0">
                <a:solidFill>
                  <a:schemeClr val="bg2"/>
                </a:solidFill>
                <a:effectLst/>
                <a:latin typeface="Times New Roman" pitchFamily="18" charset="0"/>
                <a:ea typeface="+mn-ea"/>
                <a:cs typeface="+mn-cs"/>
              </a:rPr>
              <a:t>Lack of confidence in a single value</a:t>
            </a:r>
            <a:endParaRPr lang="en-US" altLang="ko-KR" sz="2400" dirty="0">
              <a:solidFill>
                <a:schemeClr val="bg2"/>
              </a:solidFill>
              <a:effectLst/>
              <a:latin typeface="Times New Roman" pitchFamily="18" charset="0"/>
              <a:ea typeface="+mn-ea"/>
              <a:cs typeface="+mn-cs"/>
            </a:endParaRPr>
          </a:p>
          <a:p>
            <a:pPr marL="495300" indent="-495300">
              <a:buSzPct val="80000"/>
              <a:buFontTx/>
              <a:buBlip>
                <a:blip r:embed="rId2"/>
              </a:buBlip>
            </a:pPr>
            <a:r>
              <a:rPr lang="en-US" altLang="en-US" sz="2400" dirty="0">
                <a:solidFill>
                  <a:schemeClr val="bg2"/>
                </a:solidFill>
                <a:effectLst/>
                <a:latin typeface="Times New Roman" pitchFamily="18" charset="0"/>
              </a:rPr>
              <a:t>This paper presents an empirical confidence interval based uncertainty discount approach</a:t>
            </a:r>
          </a:p>
          <a:p>
            <a:pPr marL="495300" indent="-495300">
              <a:buSzPct val="80000"/>
              <a:buFontTx/>
              <a:buBlip>
                <a:blip r:embed="rId2"/>
              </a:buBlip>
            </a:pPr>
            <a:r>
              <a:rPr lang="en-US" altLang="en-US" sz="2400" dirty="0">
                <a:solidFill>
                  <a:schemeClr val="bg2"/>
                </a:solidFill>
                <a:effectLst/>
                <a:latin typeface="Times New Roman" pitchFamily="18" charset="0"/>
              </a:rPr>
              <a:t>Then we apply to an East Texas case</a:t>
            </a:r>
          </a:p>
        </p:txBody>
      </p:sp>
      <p:sp>
        <p:nvSpPr>
          <p:cNvPr id="44036" name="Rectangle 4"/>
          <p:cNvSpPr>
            <a:spLocks noChangeArrowheads="1"/>
          </p:cNvSpPr>
          <p:nvPr/>
        </p:nvSpPr>
        <p:spPr bwMode="auto">
          <a:xfrm>
            <a:off x="990600" y="6019800"/>
            <a:ext cx="73136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400">
                <a:effectLst/>
              </a:rPr>
              <a:t>Kim, M-K., and B.A. McCarl, "Uncertainty Discounting for Land-Based Carbon Sequestration", </a:t>
            </a:r>
            <a:r>
              <a:rPr lang="en-US" altLang="en-US" sz="1400" u="sng">
                <a:effectLst/>
              </a:rPr>
              <a:t>Journal of Agricultural and Applied Economics</a:t>
            </a:r>
            <a:r>
              <a:rPr lang="en-US" altLang="en-US" sz="1400">
                <a:effectLst/>
              </a:rPr>
              <a:t>, forthcoming, 2009. </a:t>
            </a:r>
            <a:r>
              <a:rPr lang="en-US" altLang="en-US" sz="1400">
                <a:effectLst/>
                <a:hlinkClick r:id="rId4"/>
              </a:rPr>
              <a:t>http://agecon2.tamu.edu/people/faculty/mccarl-bruce/papers/1121.pdf</a:t>
            </a:r>
            <a:r>
              <a:rPr lang="en-US" altLang="en-US" sz="1400">
                <a:effectLst/>
              </a:rPr>
              <a:t> </a:t>
            </a:r>
          </a:p>
        </p:txBody>
      </p:sp>
    </p:spTree>
    <p:extLst>
      <p:ext uri="{BB962C8B-B14F-4D97-AF65-F5344CB8AC3E}">
        <p14:creationId xmlns:p14="http://schemas.microsoft.com/office/powerpoint/2010/main" val="289337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521607"/>
            <a:ext cx="8366125" cy="58541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r>
              <a:rPr lang="en-US" altLang="ko-KR" sz="3200" b="1">
                <a:solidFill>
                  <a:srgbClr val="FF0000"/>
                </a:solidFill>
                <a:latin typeface="Times New Roman" pitchFamily="18" charset="0"/>
                <a:ea typeface="Gulim" pitchFamily="34" charset="-127"/>
                <a:cs typeface="Times New Roman" pitchFamily="18" charset="0"/>
              </a:rPr>
              <a:t>Issues on Uncertainty– Shortfall Penalty</a:t>
            </a:r>
            <a:endParaRPr lang="en-US" altLang="en-US" sz="2800" b="1">
              <a:solidFill>
                <a:schemeClr val="bg2"/>
              </a:solidFill>
              <a:ea typeface="Gulim" pitchFamily="34" charset="-127"/>
              <a:cs typeface="Times New Roman" pitchFamily="18" charset="0"/>
            </a:endParaRPr>
          </a:p>
        </p:txBody>
      </p:sp>
      <p:sp>
        <p:nvSpPr>
          <p:cNvPr id="46083" name="Rectangle 3"/>
          <p:cNvSpPr>
            <a:spLocks noGrp="1" noChangeArrowheads="1"/>
          </p:cNvSpPr>
          <p:nvPr>
            <p:ph type="body" idx="1"/>
          </p:nvPr>
        </p:nvSpPr>
        <p:spPr>
          <a:xfrm>
            <a:off x="655638" y="1513609"/>
            <a:ext cx="7772400" cy="4648200"/>
          </a:xfrm>
          <a:noFill/>
          <a:ln/>
        </p:spPr>
        <p:txBody>
          <a:bodyPr/>
          <a:lstStyle/>
          <a:p>
            <a:pPr marL="495300" indent="-495300">
              <a:buSzPct val="80000"/>
              <a:buFontTx/>
              <a:buBlip>
                <a:blip r:embed="rId2"/>
              </a:buBlip>
            </a:pPr>
            <a:r>
              <a:rPr lang="en-US" altLang="ko-KR" sz="2400" dirty="0">
                <a:solidFill>
                  <a:schemeClr val="bg2"/>
                </a:solidFill>
                <a:effectLst/>
                <a:latin typeface="Times New Roman" pitchFamily="18" charset="0"/>
                <a:ea typeface="Gulim" pitchFamily="34" charset="-127"/>
              </a:rPr>
              <a:t>Purchaser of carbon credit faces risk of having the quantity sequestered falling below the claimed level (shortfall penalty)</a:t>
            </a:r>
          </a:p>
          <a:p>
            <a:pPr marL="869950" lvl="1" indent="-412750">
              <a:buSzPct val="80000"/>
              <a:buFontTx/>
              <a:buBlip>
                <a:blip r:embed="rId3"/>
              </a:buBlip>
            </a:pPr>
            <a:r>
              <a:rPr lang="en-US" altLang="ko-KR" sz="2400" dirty="0">
                <a:solidFill>
                  <a:schemeClr val="bg2"/>
                </a:solidFill>
                <a:effectLst/>
                <a:latin typeface="Times New Roman" pitchFamily="18" charset="0"/>
                <a:ea typeface="Gulim" pitchFamily="34" charset="-127"/>
              </a:rPr>
              <a:t>Example: US SO</a:t>
            </a:r>
            <a:r>
              <a:rPr lang="en-US" altLang="ko-KR" sz="2400" baseline="-25000" dirty="0">
                <a:solidFill>
                  <a:schemeClr val="bg2"/>
                </a:solidFill>
                <a:effectLst/>
                <a:latin typeface="Times New Roman" pitchFamily="18" charset="0"/>
                <a:ea typeface="Gulim" pitchFamily="34" charset="-127"/>
              </a:rPr>
              <a:t>2</a:t>
            </a:r>
            <a:r>
              <a:rPr lang="en-US" altLang="ko-KR" sz="2400" dirty="0">
                <a:solidFill>
                  <a:schemeClr val="bg2"/>
                </a:solidFill>
                <a:effectLst/>
                <a:latin typeface="Times New Roman" pitchFamily="18" charset="0"/>
                <a:ea typeface="Gulim" pitchFamily="34" charset="-127"/>
              </a:rPr>
              <a:t> trading - penalty for excess emissions of SO</a:t>
            </a:r>
            <a:r>
              <a:rPr lang="en-US" altLang="ko-KR" sz="2400" baseline="-25000" dirty="0">
                <a:solidFill>
                  <a:schemeClr val="bg2"/>
                </a:solidFill>
                <a:effectLst/>
                <a:latin typeface="Times New Roman" pitchFamily="18" charset="0"/>
                <a:ea typeface="Gulim" pitchFamily="34" charset="-127"/>
              </a:rPr>
              <a:t>2</a:t>
            </a:r>
            <a:r>
              <a:rPr lang="en-US" altLang="ko-KR" sz="2400" dirty="0">
                <a:solidFill>
                  <a:schemeClr val="bg2"/>
                </a:solidFill>
                <a:effectLst/>
                <a:latin typeface="Times New Roman" pitchFamily="18" charset="0"/>
                <a:ea typeface="Gulim" pitchFamily="34" charset="-127"/>
              </a:rPr>
              <a:t> is set at $2000/ton </a:t>
            </a:r>
            <a:r>
              <a:rPr lang="en-US" altLang="ko-KR" sz="2400" dirty="0">
                <a:solidFill>
                  <a:schemeClr val="bg2"/>
                </a:solidFill>
                <a:effectLst/>
                <a:latin typeface="Times New Roman" pitchFamily="18" charset="0"/>
                <a:ea typeface="Gulim" pitchFamily="34" charset="-127"/>
                <a:sym typeface="Symbol" pitchFamily="18" charset="2"/>
              </a:rPr>
              <a:t></a:t>
            </a:r>
            <a:r>
              <a:rPr lang="en-US" altLang="ko-KR" sz="2400" dirty="0">
                <a:solidFill>
                  <a:schemeClr val="bg2"/>
                </a:solidFill>
                <a:effectLst/>
                <a:latin typeface="Times New Roman" pitchFamily="18" charset="0"/>
                <a:ea typeface="Gulim" pitchFamily="34" charset="-127"/>
              </a:rPr>
              <a:t> annual adjustment factor which is 3-5 times offset price</a:t>
            </a:r>
          </a:p>
          <a:p>
            <a:pPr marL="869950" lvl="1" indent="-412750">
              <a:buSzPct val="80000"/>
              <a:buFontTx/>
              <a:buBlip>
                <a:blip r:embed="rId3"/>
              </a:buBlip>
            </a:pPr>
            <a:r>
              <a:rPr lang="en-US" altLang="ko-KR" sz="2400" dirty="0">
                <a:solidFill>
                  <a:schemeClr val="bg2"/>
                </a:solidFill>
                <a:effectLst/>
                <a:latin typeface="Times New Roman" pitchFamily="18" charset="0"/>
                <a:ea typeface="Gulim" pitchFamily="34" charset="-127"/>
              </a:rPr>
              <a:t>Substantial interest on behalf of the purchaser directed toward ensuring that the potential offset credits acquired can be safely relied upon to exceed the environmental commitments  </a:t>
            </a:r>
          </a:p>
        </p:txBody>
      </p:sp>
    </p:spTree>
    <p:extLst>
      <p:ext uri="{BB962C8B-B14F-4D97-AF65-F5344CB8AC3E}">
        <p14:creationId xmlns:p14="http://schemas.microsoft.com/office/powerpoint/2010/main" val="1965118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531998"/>
            <a:ext cx="8366125" cy="58541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r>
              <a:rPr lang="en-US" altLang="ko-KR" sz="3200" b="1">
                <a:solidFill>
                  <a:srgbClr val="FF0000"/>
                </a:solidFill>
                <a:latin typeface="Times New Roman" pitchFamily="18" charset="0"/>
                <a:ea typeface="Gulim" pitchFamily="34" charset="-127"/>
                <a:cs typeface="Times New Roman" pitchFamily="18" charset="0"/>
              </a:rPr>
              <a:t>Sources of Uncertainty</a:t>
            </a:r>
            <a:endParaRPr lang="en-US" altLang="en-US" sz="2800" b="1">
              <a:solidFill>
                <a:schemeClr val="bg2"/>
              </a:solidFill>
              <a:ea typeface="Gulim" pitchFamily="34" charset="-127"/>
              <a:cs typeface="Times New Roman" pitchFamily="18" charset="0"/>
            </a:endParaRPr>
          </a:p>
        </p:txBody>
      </p:sp>
      <p:sp>
        <p:nvSpPr>
          <p:cNvPr id="45059" name="Rectangle 3"/>
          <p:cNvSpPr>
            <a:spLocks noGrp="1" noChangeArrowheads="1"/>
          </p:cNvSpPr>
          <p:nvPr>
            <p:ph type="body" idx="1"/>
          </p:nvPr>
        </p:nvSpPr>
        <p:spPr>
          <a:xfrm>
            <a:off x="655638" y="1524000"/>
            <a:ext cx="7772400" cy="4648200"/>
          </a:xfrm>
          <a:noFill/>
          <a:ln/>
        </p:spPr>
        <p:txBody>
          <a:bodyPr/>
          <a:lstStyle/>
          <a:p>
            <a:pPr marL="495300" indent="-495300">
              <a:buSzPct val="80000"/>
              <a:buFontTx/>
              <a:buBlip>
                <a:blip r:embed="rId2"/>
              </a:buBlip>
            </a:pPr>
            <a:r>
              <a:rPr lang="en-US" altLang="ko-KR" sz="2400" dirty="0">
                <a:solidFill>
                  <a:schemeClr val="bg2"/>
                </a:solidFill>
                <a:effectLst/>
                <a:latin typeface="Times New Roman" pitchFamily="18" charset="0"/>
                <a:ea typeface="Gulim" pitchFamily="34" charset="-127"/>
              </a:rPr>
              <a:t>Climate and other factors like pests, fire etc. </a:t>
            </a:r>
          </a:p>
          <a:p>
            <a:pPr marL="495300" indent="-495300">
              <a:buSzPct val="80000"/>
              <a:buFontTx/>
              <a:buBlip>
                <a:blip r:embed="rId2"/>
              </a:buBlip>
            </a:pPr>
            <a:r>
              <a:rPr lang="en-US" altLang="ko-KR" sz="2400" dirty="0">
                <a:solidFill>
                  <a:schemeClr val="bg2"/>
                </a:solidFill>
                <a:effectLst/>
                <a:latin typeface="Times New Roman" pitchFamily="18" charset="0"/>
                <a:ea typeface="Gulim" pitchFamily="34" charset="-127"/>
              </a:rPr>
              <a:t>Aggregation induced sampling error at a regional scale </a:t>
            </a:r>
          </a:p>
          <a:p>
            <a:pPr marL="495300" indent="-495300">
              <a:buSzPct val="80000"/>
              <a:buFontTx/>
              <a:buBlip>
                <a:blip r:embed="rId2"/>
              </a:buBlip>
            </a:pPr>
            <a:r>
              <a:rPr lang="en-US" altLang="ko-KR" sz="2400" dirty="0">
                <a:solidFill>
                  <a:schemeClr val="bg2"/>
                </a:solidFill>
                <a:effectLst/>
                <a:latin typeface="Times New Roman" pitchFamily="18" charset="0"/>
                <a:ea typeface="Gulim" pitchFamily="34" charset="-127"/>
              </a:rPr>
              <a:t>Carbon pool measurement error, and </a:t>
            </a:r>
          </a:p>
          <a:p>
            <a:pPr marL="495300" indent="-495300">
              <a:buSzPct val="80000"/>
              <a:buFontTx/>
              <a:buBlip>
                <a:blip r:embed="rId2"/>
              </a:buBlip>
            </a:pPr>
            <a:r>
              <a:rPr lang="en-US" altLang="ko-KR" sz="2400" dirty="0">
                <a:solidFill>
                  <a:schemeClr val="bg2"/>
                </a:solidFill>
                <a:effectLst/>
                <a:latin typeface="Times New Roman" pitchFamily="18" charset="0"/>
                <a:ea typeface="Gulim" pitchFamily="34" charset="-127"/>
              </a:rPr>
              <a:t>Inter-temporal variation in the duration and permanence of carbon sequestered in the future</a:t>
            </a:r>
          </a:p>
        </p:txBody>
      </p:sp>
    </p:spTree>
    <p:extLst>
      <p:ext uri="{BB962C8B-B14F-4D97-AF65-F5344CB8AC3E}">
        <p14:creationId xmlns:p14="http://schemas.microsoft.com/office/powerpoint/2010/main" val="2469773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20675" y="255773"/>
            <a:ext cx="8670925" cy="58541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r>
              <a:rPr lang="en-US" altLang="ko-KR" sz="3200" b="1">
                <a:solidFill>
                  <a:srgbClr val="FF0000"/>
                </a:solidFill>
                <a:latin typeface="Times New Roman" pitchFamily="18" charset="0"/>
                <a:ea typeface="Gulim" pitchFamily="34" charset="-127"/>
                <a:cs typeface="Times New Roman" pitchFamily="18" charset="0"/>
              </a:rPr>
              <a:t>Uncertainty Issue (3) – Appropriate Distribution</a:t>
            </a:r>
            <a:endParaRPr lang="en-US" altLang="en-US" sz="2800" b="1">
              <a:solidFill>
                <a:schemeClr val="bg2"/>
              </a:solidFill>
              <a:ea typeface="Gulim" pitchFamily="34" charset="-127"/>
              <a:cs typeface="Times New Roman" pitchFamily="18" charset="0"/>
            </a:endParaRPr>
          </a:p>
        </p:txBody>
      </p:sp>
      <p:sp>
        <p:nvSpPr>
          <p:cNvPr id="48131" name="Rectangle 3"/>
          <p:cNvSpPr>
            <a:spLocks noGrp="1" noChangeArrowheads="1"/>
          </p:cNvSpPr>
          <p:nvPr>
            <p:ph type="body" idx="1"/>
          </p:nvPr>
        </p:nvSpPr>
        <p:spPr>
          <a:xfrm>
            <a:off x="457200" y="1143000"/>
            <a:ext cx="8305800" cy="4648200"/>
          </a:xfrm>
          <a:noFill/>
          <a:ln/>
        </p:spPr>
        <p:txBody>
          <a:bodyPr/>
          <a:lstStyle/>
          <a:p>
            <a:pPr marL="495300" indent="-495300">
              <a:buSzPct val="80000"/>
              <a:buFontTx/>
              <a:buBlip>
                <a:blip r:embed="rId2"/>
              </a:buBlip>
            </a:pPr>
            <a:r>
              <a:rPr lang="en-US" altLang="ko-KR" sz="2400" b="1" dirty="0">
                <a:solidFill>
                  <a:schemeClr val="accent2"/>
                </a:solidFill>
                <a:effectLst/>
                <a:latin typeface="Times New Roman" pitchFamily="18" charset="0"/>
                <a:ea typeface="Gulim" pitchFamily="34" charset="-127"/>
              </a:rPr>
              <a:t>Site level - </a:t>
            </a:r>
            <a:r>
              <a:rPr lang="en-US" altLang="ko-KR" sz="2400" dirty="0">
                <a:solidFill>
                  <a:schemeClr val="bg2"/>
                </a:solidFill>
                <a:effectLst/>
                <a:latin typeface="Times New Roman" pitchFamily="18" charset="0"/>
                <a:ea typeface="Gulim" pitchFamily="34" charset="-127"/>
              </a:rPr>
              <a:t>Carbon distribution for a year highly variable according to a Canadian soil scientist I once heard talk</a:t>
            </a:r>
            <a:r>
              <a:rPr lang="en-US" altLang="ko-KR" sz="2400" b="1" dirty="0">
                <a:solidFill>
                  <a:schemeClr val="bg2"/>
                </a:solidFill>
                <a:effectLst/>
                <a:latin typeface="Times New Roman" pitchFamily="18" charset="0"/>
                <a:ea typeface="Gulim" pitchFamily="34" charset="-127"/>
              </a:rPr>
              <a:t>.  </a:t>
            </a:r>
            <a:r>
              <a:rPr lang="en-US" altLang="ko-KR" sz="2400" b="1" dirty="0">
                <a:solidFill>
                  <a:srgbClr val="FF33CC"/>
                </a:solidFill>
                <a:effectLst/>
                <a:latin typeface="Times New Roman" pitchFamily="18" charset="0"/>
                <a:ea typeface="Gulim" pitchFamily="34" charset="-127"/>
              </a:rPr>
              <a:t>But site level is not right basis</a:t>
            </a:r>
          </a:p>
          <a:p>
            <a:pPr marL="495300" indent="-495300">
              <a:buSzPct val="80000"/>
              <a:buFontTx/>
              <a:buBlip>
                <a:blip r:embed="rId2"/>
              </a:buBlip>
            </a:pPr>
            <a:endParaRPr lang="en-US" altLang="ko-KR" sz="2400" b="1" dirty="0">
              <a:solidFill>
                <a:srgbClr val="FF33CC"/>
              </a:solidFill>
              <a:effectLst/>
              <a:latin typeface="Times New Roman" pitchFamily="18" charset="0"/>
              <a:ea typeface="Gulim" pitchFamily="34" charset="-127"/>
            </a:endParaRPr>
          </a:p>
          <a:p>
            <a:pPr marL="495300" indent="-495300">
              <a:buSzPct val="80000"/>
              <a:buFontTx/>
              <a:buBlip>
                <a:blip r:embed="rId2"/>
              </a:buBlip>
            </a:pPr>
            <a:r>
              <a:rPr lang="en-US" altLang="ko-KR" sz="2400" b="1" dirty="0">
                <a:solidFill>
                  <a:schemeClr val="accent2"/>
                </a:solidFill>
                <a:effectLst/>
                <a:latin typeface="Times New Roman" pitchFamily="18" charset="0"/>
                <a:ea typeface="Gulim" pitchFamily="34" charset="-127"/>
              </a:rPr>
              <a:t>Spatial aggregation</a:t>
            </a:r>
            <a:r>
              <a:rPr lang="en-US" altLang="ko-KR" sz="2400" dirty="0">
                <a:solidFill>
                  <a:schemeClr val="accent2"/>
                </a:solidFill>
                <a:effectLst/>
                <a:latin typeface="Times New Roman" pitchFamily="18" charset="0"/>
                <a:ea typeface="Gulim" pitchFamily="34" charset="-127"/>
              </a:rPr>
              <a:t> </a:t>
            </a:r>
            <a:r>
              <a:rPr lang="en-US" altLang="ko-KR" sz="2400" dirty="0">
                <a:solidFill>
                  <a:schemeClr val="bg2"/>
                </a:solidFill>
                <a:effectLst/>
                <a:latin typeface="Times New Roman" pitchFamily="18" charset="0"/>
                <a:ea typeface="Gulim" pitchFamily="34" charset="-127"/>
              </a:rPr>
              <a:t>- aggregation of multiple sites (or farms) generating carbon credits</a:t>
            </a:r>
          </a:p>
          <a:p>
            <a:pPr marL="869950" lvl="1" indent="-412750">
              <a:buSzPct val="80000"/>
              <a:buFontTx/>
              <a:buBlip>
                <a:blip r:embed="rId3"/>
              </a:buBlip>
            </a:pPr>
            <a:r>
              <a:rPr lang="en-US" altLang="ko-KR" sz="2400" dirty="0">
                <a:solidFill>
                  <a:schemeClr val="bg2"/>
                </a:solidFill>
                <a:effectLst/>
                <a:latin typeface="Times New Roman" pitchFamily="18" charset="0"/>
                <a:ea typeface="Gulim" pitchFamily="34" charset="-127"/>
                <a:cs typeface="+mn-cs"/>
              </a:rPr>
              <a:t>A contract for 100,000 tons may require 800 US farms of an average farm size of 500 acres</a:t>
            </a:r>
          </a:p>
          <a:p>
            <a:pPr marL="1285875" lvl="2" indent="-371475">
              <a:buSzPct val="80000"/>
              <a:buFontTx/>
              <a:buBlip>
                <a:blip r:embed="rId3"/>
              </a:buBlip>
            </a:pPr>
            <a:endParaRPr lang="en-US" altLang="ko-KR" sz="2400" dirty="0">
              <a:solidFill>
                <a:schemeClr val="bg2"/>
              </a:solidFill>
              <a:effectLst/>
              <a:latin typeface="Times New Roman" pitchFamily="18" charset="0"/>
              <a:ea typeface="Gulim" pitchFamily="34" charset="-127"/>
              <a:cs typeface="+mn-cs"/>
            </a:endParaRPr>
          </a:p>
          <a:p>
            <a:pPr marL="495300" indent="-495300">
              <a:buSzPct val="80000"/>
              <a:buFontTx/>
              <a:buBlip>
                <a:blip r:embed="rId2"/>
              </a:buBlip>
            </a:pPr>
            <a:r>
              <a:rPr lang="en-US" altLang="ko-KR" sz="2400" b="1" dirty="0">
                <a:solidFill>
                  <a:schemeClr val="accent2"/>
                </a:solidFill>
                <a:effectLst/>
                <a:latin typeface="Times New Roman" pitchFamily="18" charset="0"/>
                <a:ea typeface="Gulim" pitchFamily="34" charset="-127"/>
              </a:rPr>
              <a:t>Temporal aggregation</a:t>
            </a:r>
            <a:r>
              <a:rPr lang="en-US" altLang="ko-KR" sz="2400" dirty="0">
                <a:solidFill>
                  <a:schemeClr val="accent2"/>
                </a:solidFill>
                <a:effectLst/>
                <a:latin typeface="Times New Roman" pitchFamily="18" charset="0"/>
                <a:ea typeface="Gulim" pitchFamily="34" charset="-127"/>
              </a:rPr>
              <a:t> - </a:t>
            </a:r>
            <a:r>
              <a:rPr lang="en-US" altLang="ko-KR" sz="2400" dirty="0">
                <a:solidFill>
                  <a:schemeClr val="bg2"/>
                </a:solidFill>
                <a:effectLst/>
                <a:latin typeface="Times New Roman" pitchFamily="18" charset="0"/>
                <a:ea typeface="Gulim" pitchFamily="34" charset="-127"/>
              </a:rPr>
              <a:t>multi-year contracts with the same group of carbon credit suppliers</a:t>
            </a:r>
          </a:p>
          <a:p>
            <a:pPr marL="869950" lvl="1" indent="-412750">
              <a:buSzPct val="80000"/>
              <a:buFontTx/>
              <a:buBlip>
                <a:blip r:embed="rId3"/>
              </a:buBlip>
            </a:pPr>
            <a:r>
              <a:rPr lang="en-US" altLang="ko-KR" sz="2400" dirty="0">
                <a:solidFill>
                  <a:schemeClr val="bg2"/>
                </a:solidFill>
                <a:effectLst/>
                <a:latin typeface="Times New Roman" pitchFamily="18" charset="0"/>
                <a:ea typeface="Gulim" pitchFamily="34" charset="-127"/>
                <a:cs typeface="+mn-cs"/>
              </a:rPr>
              <a:t>Project commitments spanning over a number of years expected due to the slow change characteristics of carbon</a:t>
            </a:r>
          </a:p>
        </p:txBody>
      </p:sp>
    </p:spTree>
    <p:extLst>
      <p:ext uri="{BB962C8B-B14F-4D97-AF65-F5344CB8AC3E}">
        <p14:creationId xmlns:p14="http://schemas.microsoft.com/office/powerpoint/2010/main" val="2868632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36563" y="723748"/>
            <a:ext cx="8366125" cy="1016305"/>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pPr algn="ctr"/>
            <a:r>
              <a:rPr lang="en-US" sz="3200" b="1">
                <a:solidFill>
                  <a:srgbClr val="FF0000"/>
                </a:solidFill>
                <a:cs typeface="Times New Roman" pitchFamily="18" charset="0"/>
              </a:rPr>
              <a:t>Fungibility</a:t>
            </a:r>
            <a:r>
              <a:rPr lang="en-US" sz="2800" b="1">
                <a:solidFill>
                  <a:schemeClr val="bg2"/>
                </a:solidFill>
                <a:cs typeface="Times New Roman" pitchFamily="18" charset="0"/>
              </a:rPr>
              <a:t/>
            </a:r>
            <a:br>
              <a:rPr lang="en-US" sz="2800" b="1">
                <a:solidFill>
                  <a:schemeClr val="bg2"/>
                </a:solidFill>
                <a:cs typeface="Times New Roman" pitchFamily="18" charset="0"/>
              </a:rPr>
            </a:br>
            <a:endParaRPr lang="en-US" sz="2800" b="1">
              <a:solidFill>
                <a:schemeClr val="bg2"/>
              </a:solidFill>
              <a:cs typeface="Times New Roman" pitchFamily="18" charset="0"/>
            </a:endParaRPr>
          </a:p>
        </p:txBody>
      </p:sp>
      <p:sp>
        <p:nvSpPr>
          <p:cNvPr id="232451" name="Line 3"/>
          <p:cNvSpPr>
            <a:spLocks noChangeShapeType="1"/>
          </p:cNvSpPr>
          <p:nvPr/>
        </p:nvSpPr>
        <p:spPr bwMode="auto">
          <a:xfrm>
            <a:off x="590550" y="2057400"/>
            <a:ext cx="777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effectLst/>
            </a:endParaRPr>
          </a:p>
        </p:txBody>
      </p:sp>
      <p:sp>
        <p:nvSpPr>
          <p:cNvPr id="232452" name="Rectangle 4"/>
          <p:cNvSpPr>
            <a:spLocks noChangeArrowheads="1"/>
          </p:cNvSpPr>
          <p:nvPr/>
        </p:nvSpPr>
        <p:spPr bwMode="auto">
          <a:xfrm>
            <a:off x="503238" y="1617663"/>
            <a:ext cx="8107362"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algn="l" eaLnBrk="0" hangingPunct="0">
              <a:tabLst>
                <a:tab pos="457200" algn="l"/>
              </a:tabLst>
            </a:pPr>
            <a:r>
              <a:rPr kumimoji="1" lang="en-US" sz="2400" b="0">
                <a:solidFill>
                  <a:schemeClr val="bg2"/>
                </a:solidFill>
                <a:effectLst/>
                <a:cs typeface="Times New Roman" pitchFamily="18" charset="0"/>
              </a:rPr>
              <a:t>A number of concepts have arisen that are likely to differentially characterize the contribution of alternative possible offsets within the total regulatory structure.  These involve:</a:t>
            </a:r>
          </a:p>
          <a:p>
            <a:pPr marL="457200" algn="l" eaLnBrk="0" hangingPunct="0">
              <a:tabLst>
                <a:tab pos="457200" algn="l"/>
              </a:tabLst>
            </a:pPr>
            <a:r>
              <a:rPr kumimoji="1" lang="en-US" sz="2400" b="0">
                <a:solidFill>
                  <a:schemeClr val="bg2"/>
                </a:solidFill>
                <a:effectLst/>
                <a:cs typeface="Times New Roman" pitchFamily="18" charset="0"/>
              </a:rPr>
              <a:t> </a:t>
            </a:r>
          </a:p>
          <a:p>
            <a:pPr marL="457200" algn="l" eaLnBrk="0" hangingPunct="0">
              <a:tabLst>
                <a:tab pos="457200" algn="l"/>
              </a:tabLst>
            </a:pPr>
            <a:r>
              <a:rPr kumimoji="1" lang="en-US" sz="2400" b="0">
                <a:solidFill>
                  <a:schemeClr val="bg2"/>
                </a:solidFill>
                <a:effectLst/>
                <a:cs typeface="Times New Roman" pitchFamily="18" charset="0"/>
              </a:rPr>
              <a:t>	Permanence</a:t>
            </a:r>
          </a:p>
          <a:p>
            <a:pPr marL="457200" algn="l" eaLnBrk="0" hangingPunct="0">
              <a:tabLst>
                <a:tab pos="457200" algn="l"/>
              </a:tabLst>
            </a:pPr>
            <a:r>
              <a:rPr kumimoji="1" lang="en-US" sz="2400" b="0">
                <a:solidFill>
                  <a:schemeClr val="bg2"/>
                </a:solidFill>
                <a:effectLst/>
                <a:cs typeface="Times New Roman" pitchFamily="18" charset="0"/>
              </a:rPr>
              <a:t>	Additionality</a:t>
            </a:r>
          </a:p>
          <a:p>
            <a:pPr marL="457200" algn="l" eaLnBrk="0" hangingPunct="0">
              <a:tabLst>
                <a:tab pos="457200" algn="l"/>
              </a:tabLst>
            </a:pPr>
            <a:r>
              <a:rPr kumimoji="1" lang="en-US" sz="2400" b="0">
                <a:solidFill>
                  <a:schemeClr val="bg2"/>
                </a:solidFill>
                <a:effectLst/>
                <a:cs typeface="Times New Roman" pitchFamily="18" charset="0"/>
              </a:rPr>
              <a:t>	Leakage</a:t>
            </a:r>
          </a:p>
          <a:p>
            <a:pPr marL="457200" algn="l" eaLnBrk="0" hangingPunct="0">
              <a:tabLst>
                <a:tab pos="457200" algn="l"/>
              </a:tabLst>
            </a:pPr>
            <a:r>
              <a:rPr kumimoji="1" lang="en-US" sz="2400" b="0">
                <a:solidFill>
                  <a:schemeClr val="bg2"/>
                </a:solidFill>
                <a:effectLst/>
                <a:cs typeface="Times New Roman" pitchFamily="18" charset="0"/>
              </a:rPr>
              <a:t>	Uncertainty </a:t>
            </a:r>
          </a:p>
          <a:p>
            <a:pPr marL="457200" algn="l" eaLnBrk="0" hangingPunct="0">
              <a:tabLst>
                <a:tab pos="457200" algn="l"/>
              </a:tabLst>
            </a:pPr>
            <a:r>
              <a:rPr kumimoji="1" lang="en-US" sz="2400" b="0">
                <a:solidFill>
                  <a:schemeClr val="bg2"/>
                </a:solidFill>
                <a:effectLst/>
                <a:cs typeface="Times New Roman" pitchFamily="18" charset="0"/>
              </a:rPr>
              <a:t>	GWP</a:t>
            </a:r>
          </a:p>
          <a:p>
            <a:pPr marL="457200" algn="l" eaLnBrk="0" hangingPunct="0">
              <a:tabLst>
                <a:tab pos="457200" algn="l"/>
              </a:tabLst>
            </a:pPr>
            <a:endParaRPr kumimoji="1" lang="en-US" sz="2400" b="0">
              <a:solidFill>
                <a:schemeClr val="bg2"/>
              </a:solidFill>
              <a:effectLst/>
              <a:cs typeface="Times New Roman" pitchFamily="18" charset="0"/>
            </a:endParaRPr>
          </a:p>
          <a:p>
            <a:pPr marL="457200" algn="l" eaLnBrk="0" hangingPunct="0">
              <a:tabLst>
                <a:tab pos="457200" algn="l"/>
              </a:tabLst>
            </a:pPr>
            <a:r>
              <a:rPr kumimoji="1" lang="en-US" sz="2400" b="0">
                <a:solidFill>
                  <a:schemeClr val="bg2"/>
                </a:solidFill>
                <a:effectLst/>
                <a:cs typeface="Times New Roman" pitchFamily="18" charset="0"/>
              </a:rPr>
              <a:t>General concern price may differentiate based on characteristics like a grading standard</a:t>
            </a:r>
            <a:endParaRPr kumimoji="1" lang="en-US" sz="2400" b="0">
              <a:solidFill>
                <a:schemeClr val="bg2"/>
              </a:solidFill>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79573"/>
            <a:ext cx="8229600" cy="58541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r>
              <a:rPr lang="en-US" altLang="ko-KR" sz="3200" b="1">
                <a:solidFill>
                  <a:srgbClr val="FF0000"/>
                </a:solidFill>
                <a:latin typeface="Times New Roman" pitchFamily="18" charset="0"/>
                <a:ea typeface="Gulim" pitchFamily="34" charset="-127"/>
                <a:cs typeface="Times New Roman" pitchFamily="18" charset="0"/>
              </a:rPr>
              <a:t>Empirical Risk</a:t>
            </a:r>
            <a:endParaRPr lang="el-GR" altLang="en-US" sz="3200" b="1" i="1" baseline="-25000">
              <a:solidFill>
                <a:srgbClr val="FF0000"/>
              </a:solidFill>
              <a:latin typeface="Times New Roman" pitchFamily="18" charset="0"/>
              <a:ea typeface="Gulim" pitchFamily="34" charset="-127"/>
              <a:cs typeface="Times New Roman" pitchFamily="18" charset="0"/>
            </a:endParaRPr>
          </a:p>
        </p:txBody>
      </p:sp>
      <p:graphicFrame>
        <p:nvGraphicFramePr>
          <p:cNvPr id="51320" name="Group 120"/>
          <p:cNvGraphicFramePr>
            <a:graphicFrameLocks noGrp="1"/>
          </p:cNvGraphicFramePr>
          <p:nvPr>
            <p:ph sz="half" idx="2"/>
            <p:extLst>
              <p:ext uri="{D42A27DB-BD31-4B8C-83A1-F6EECF244321}">
                <p14:modId xmlns:p14="http://schemas.microsoft.com/office/powerpoint/2010/main" val="68547795"/>
              </p:ext>
            </p:extLst>
          </p:nvPr>
        </p:nvGraphicFramePr>
        <p:xfrm>
          <a:off x="1676399" y="914400"/>
          <a:ext cx="6812975" cy="2057402"/>
        </p:xfrm>
        <a:graphic>
          <a:graphicData uri="http://schemas.openxmlformats.org/drawingml/2006/table">
            <a:tbl>
              <a:tblPr/>
              <a:tblGrid>
                <a:gridCol w="2833256"/>
                <a:gridCol w="1148258"/>
                <a:gridCol w="1150054"/>
                <a:gridCol w="1681407"/>
              </a:tblGrid>
              <a:tr h="38258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Region</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Sorghum</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Rice</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Soybean</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Brazoria county, TX</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21.4</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14.2</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23.1</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TX crop reporting district 9</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17.0</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7.4</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18.1</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608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State of TX</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10.4</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7.5</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15.6</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US</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8.8</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5.2</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7.0</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04" name="Rectangle 4"/>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sp>
        <p:nvSpPr>
          <p:cNvPr id="51205" name="Rectangle 5"/>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graphicFrame>
        <p:nvGraphicFramePr>
          <p:cNvPr id="51332" name="Group 132"/>
          <p:cNvGraphicFramePr>
            <a:graphicFrameLocks noGrp="1"/>
          </p:cNvGraphicFramePr>
          <p:nvPr>
            <p:ph sz="half" idx="1"/>
            <p:extLst>
              <p:ext uri="{D42A27DB-BD31-4B8C-83A1-F6EECF244321}">
                <p14:modId xmlns:p14="http://schemas.microsoft.com/office/powerpoint/2010/main" val="270116191"/>
              </p:ext>
            </p:extLst>
          </p:nvPr>
        </p:nvGraphicFramePr>
        <p:xfrm>
          <a:off x="1676400" y="3352800"/>
          <a:ext cx="6688282" cy="2432686"/>
        </p:xfrm>
        <a:graphic>
          <a:graphicData uri="http://schemas.openxmlformats.org/drawingml/2006/table">
            <a:tbl>
              <a:tblPr/>
              <a:tblGrid>
                <a:gridCol w="2872531"/>
                <a:gridCol w="1071840"/>
                <a:gridCol w="1114714"/>
                <a:gridCol w="1629197"/>
              </a:tblGrid>
              <a:tr h="1809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Region</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Sorghum</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Rice</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Soybean</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Brazoria county, TX</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5.1</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5.3</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8.7</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TX crop reporting district 9</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2.9</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2.3</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5.4</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State of TX</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3.3</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2.2</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3.9</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US</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1.3</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smtClean="0">
                          <a:ln>
                            <a:noFill/>
                          </a:ln>
                          <a:solidFill>
                            <a:schemeClr val="bg2"/>
                          </a:solidFill>
                          <a:effectLst/>
                          <a:latin typeface="Times New Roman" pitchFamily="18" charset="0"/>
                          <a:ea typeface="Gulim" pitchFamily="34" charset="-127"/>
                        </a:rPr>
                        <a:t>2.0</a:t>
                      </a:r>
                      <a:endParaRPr kumimoji="0" lang="en-US" altLang="en-US" sz="1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800" b="0" i="0" u="none" strike="noStrike" cap="none" normalizeH="0" baseline="0" dirty="0" smtClean="0">
                          <a:ln>
                            <a:noFill/>
                          </a:ln>
                          <a:solidFill>
                            <a:schemeClr val="bg2"/>
                          </a:solidFill>
                          <a:effectLst/>
                          <a:latin typeface="Times New Roman" pitchFamily="18" charset="0"/>
                          <a:ea typeface="Gulim" pitchFamily="34" charset="-127"/>
                        </a:rPr>
                        <a:t>2.5</a:t>
                      </a:r>
                      <a:endParaRPr kumimoji="0" lang="en-US" altLang="en-US" sz="1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333" name="Text Box 133"/>
          <p:cNvSpPr txBox="1">
            <a:spLocks noChangeArrowheads="1"/>
          </p:cNvSpPr>
          <p:nvPr/>
        </p:nvSpPr>
        <p:spPr bwMode="auto">
          <a:xfrm>
            <a:off x="-8382" y="4341813"/>
            <a:ext cx="147726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solidFill>
                  <a:srgbClr val="FF3300"/>
                </a:solidFill>
                <a:effectLst/>
              </a:rPr>
              <a:t>Over 5 </a:t>
            </a:r>
          </a:p>
          <a:p>
            <a:pPr algn="ctr"/>
            <a:r>
              <a:rPr lang="en-US" altLang="en-US">
                <a:solidFill>
                  <a:srgbClr val="FF3300"/>
                </a:solidFill>
                <a:effectLst/>
              </a:rPr>
              <a:t>years</a:t>
            </a:r>
          </a:p>
        </p:txBody>
      </p:sp>
      <p:sp>
        <p:nvSpPr>
          <p:cNvPr id="51334" name="Text Box 134"/>
          <p:cNvSpPr txBox="1">
            <a:spLocks noChangeArrowheads="1"/>
          </p:cNvSpPr>
          <p:nvPr/>
        </p:nvSpPr>
        <p:spPr bwMode="auto">
          <a:xfrm>
            <a:off x="-24412" y="1676400"/>
            <a:ext cx="150932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solidFill>
                  <a:srgbClr val="FF3300"/>
                </a:solidFill>
                <a:effectLst/>
              </a:rPr>
              <a:t>Within </a:t>
            </a:r>
          </a:p>
          <a:p>
            <a:pPr algn="ctr"/>
            <a:r>
              <a:rPr lang="en-US" altLang="en-US">
                <a:solidFill>
                  <a:srgbClr val="FF3300"/>
                </a:solidFill>
                <a:effectLst/>
              </a:rPr>
              <a:t>one </a:t>
            </a:r>
          </a:p>
          <a:p>
            <a:pPr algn="ctr"/>
            <a:r>
              <a:rPr lang="en-US" altLang="en-US">
                <a:solidFill>
                  <a:srgbClr val="FF3300"/>
                </a:solidFill>
                <a:effectLst/>
              </a:rPr>
              <a:t>year</a:t>
            </a:r>
          </a:p>
        </p:txBody>
      </p:sp>
      <p:sp>
        <p:nvSpPr>
          <p:cNvPr id="51335" name="Text Box 135"/>
          <p:cNvSpPr txBox="1">
            <a:spLocks noChangeArrowheads="1"/>
          </p:cNvSpPr>
          <p:nvPr/>
        </p:nvSpPr>
        <p:spPr bwMode="auto">
          <a:xfrm>
            <a:off x="179752" y="6064250"/>
            <a:ext cx="866384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solidFill>
                  <a:srgbClr val="0000FF"/>
                </a:solidFill>
                <a:effectLst/>
              </a:rPr>
              <a:t>Moral : 	Aggregation over time and geography reduces risk</a:t>
            </a:r>
          </a:p>
          <a:p>
            <a:r>
              <a:rPr lang="en-US" altLang="en-US" sz="2400" dirty="0">
                <a:solidFill>
                  <a:srgbClr val="0000FF"/>
                </a:solidFill>
                <a:effectLst/>
              </a:rPr>
              <a:t>	Don’t use numbers from crop modelers</a:t>
            </a:r>
          </a:p>
        </p:txBody>
      </p:sp>
    </p:spTree>
    <p:extLst>
      <p:ext uri="{BB962C8B-B14F-4D97-AF65-F5344CB8AC3E}">
        <p14:creationId xmlns:p14="http://schemas.microsoft.com/office/powerpoint/2010/main" val="4060939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405249" y="552450"/>
            <a:ext cx="8229600" cy="58578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r>
              <a:rPr lang="en-US" altLang="ko-KR" sz="3200" b="1" dirty="0">
                <a:solidFill>
                  <a:srgbClr val="FF0000"/>
                </a:solidFill>
                <a:latin typeface="+mn-lt"/>
                <a:ea typeface="Gulim" pitchFamily="34" charset="-127"/>
                <a:cs typeface="Times New Roman" pitchFamily="18" charset="0"/>
              </a:rPr>
              <a:t>Empirical Uncertainty Discount</a:t>
            </a:r>
            <a:endParaRPr lang="el-GR" altLang="en-US" sz="3200" b="1" i="1" baseline="-25000" dirty="0">
              <a:solidFill>
                <a:srgbClr val="FF0000"/>
              </a:solidFill>
              <a:latin typeface="+mn-lt"/>
              <a:ea typeface="Gulim" pitchFamily="34" charset="-127"/>
              <a:cs typeface="Times New Roman" pitchFamily="18" charset="0"/>
            </a:endParaRPr>
          </a:p>
        </p:txBody>
      </p:sp>
      <p:sp>
        <p:nvSpPr>
          <p:cNvPr id="53251" name="Rectangle 3"/>
          <p:cNvSpPr>
            <a:spLocks noGrp="1" noChangeArrowheads="1"/>
          </p:cNvSpPr>
          <p:nvPr>
            <p:ph type="body" sz="half" idx="4294967295"/>
          </p:nvPr>
        </p:nvSpPr>
        <p:spPr>
          <a:xfrm>
            <a:off x="394858" y="1295400"/>
            <a:ext cx="8001000" cy="4525963"/>
          </a:xfrm>
          <a:noFill/>
          <a:ln/>
        </p:spPr>
        <p:txBody>
          <a:bodyPr/>
          <a:lstStyle/>
          <a:p>
            <a:pPr marL="495300" indent="-495300">
              <a:buSzPct val="80000"/>
              <a:buFontTx/>
              <a:buBlip>
                <a:blip r:embed="rId2"/>
              </a:buBlip>
            </a:pPr>
            <a:r>
              <a:rPr lang="en-US" altLang="ko-KR" sz="2800" dirty="0">
                <a:solidFill>
                  <a:schemeClr val="bg2"/>
                </a:solidFill>
                <a:effectLst/>
                <a:ea typeface="Gulim" pitchFamily="34" charset="-127"/>
              </a:rPr>
              <a:t>The uncertainty discount from a confidence interval approach </a:t>
            </a:r>
          </a:p>
          <a:p>
            <a:pPr marL="495300" indent="-495300">
              <a:buSzPct val="80000"/>
              <a:buFontTx/>
              <a:buBlip>
                <a:blip r:embed="rId2"/>
              </a:buBlip>
            </a:pPr>
            <a:r>
              <a:rPr lang="en-US" altLang="ko-KR" sz="2000" dirty="0">
                <a:solidFill>
                  <a:schemeClr val="bg2"/>
                </a:solidFill>
                <a:effectLst/>
                <a:ea typeface="Gulim" pitchFamily="34" charset="-127"/>
              </a:rPr>
              <a:t>Discount = Multiplier * Relative risk * Carbon/Yield relation</a:t>
            </a:r>
          </a:p>
          <a:p>
            <a:pPr marL="869950" lvl="1" indent="-412750">
              <a:buSzPct val="80000"/>
              <a:buFontTx/>
              <a:buNone/>
            </a:pPr>
            <a:r>
              <a:rPr lang="en-US" altLang="ko-KR" dirty="0">
                <a:solidFill>
                  <a:schemeClr val="bg2"/>
                </a:solidFill>
                <a:effectLst/>
                <a:ea typeface="Gulim" pitchFamily="34" charset="-127"/>
              </a:rPr>
              <a:t>                            </a:t>
            </a:r>
          </a:p>
          <a:p>
            <a:pPr marL="495300" indent="-495300">
              <a:buSzPct val="80000"/>
              <a:buFontTx/>
              <a:buBlip>
                <a:blip r:embed="rId2"/>
              </a:buBlip>
            </a:pPr>
            <a:r>
              <a:rPr lang="en-US" altLang="ko-KR" sz="2800" dirty="0">
                <a:solidFill>
                  <a:schemeClr val="bg2"/>
                </a:solidFill>
                <a:effectLst/>
                <a:ea typeface="Gulim" pitchFamily="34" charset="-127"/>
              </a:rPr>
              <a:t>We get a CV of 6.3% resulting in the </a:t>
            </a:r>
            <a:r>
              <a:rPr lang="en-US" altLang="ko-KR" sz="2800" b="1" dirty="0">
                <a:solidFill>
                  <a:schemeClr val="bg2"/>
                </a:solidFill>
                <a:effectLst/>
                <a:ea typeface="Gulim" pitchFamily="34" charset="-127"/>
              </a:rPr>
              <a:t>uncertainty discounts of </a:t>
            </a:r>
            <a:r>
              <a:rPr lang="en-US" altLang="ko-KR" sz="2800" b="1" dirty="0">
                <a:solidFill>
                  <a:srgbClr val="0000FF"/>
                </a:solidFill>
                <a:effectLst/>
                <a:ea typeface="Gulim" pitchFamily="34" charset="-127"/>
              </a:rPr>
              <a:t>10.2%</a:t>
            </a:r>
            <a:r>
              <a:rPr lang="en-US" altLang="ko-KR" sz="2800" b="1" dirty="0">
                <a:effectLst/>
                <a:ea typeface="Gulim" pitchFamily="34" charset="-127"/>
              </a:rPr>
              <a:t> </a:t>
            </a:r>
            <a:r>
              <a:rPr lang="en-US" altLang="ko-KR" sz="2800" b="1" dirty="0">
                <a:solidFill>
                  <a:schemeClr val="bg2"/>
                </a:solidFill>
                <a:effectLst/>
                <a:ea typeface="Gulim" pitchFamily="34" charset="-127"/>
              </a:rPr>
              <a:t>for a 95% confidence level and</a:t>
            </a:r>
            <a:r>
              <a:rPr lang="en-US" altLang="ko-KR" sz="2800" b="1" dirty="0">
                <a:effectLst/>
                <a:ea typeface="Gulim" pitchFamily="34" charset="-127"/>
              </a:rPr>
              <a:t> </a:t>
            </a:r>
            <a:r>
              <a:rPr lang="en-US" altLang="ko-KR" sz="2800" b="1" dirty="0">
                <a:solidFill>
                  <a:srgbClr val="0000FF"/>
                </a:solidFill>
                <a:effectLst/>
                <a:ea typeface="Gulim" pitchFamily="34" charset="-127"/>
              </a:rPr>
              <a:t>7.9%</a:t>
            </a:r>
            <a:r>
              <a:rPr lang="en-US" altLang="ko-KR" sz="2800" b="1" dirty="0">
                <a:effectLst/>
                <a:ea typeface="Gulim" pitchFamily="34" charset="-127"/>
              </a:rPr>
              <a:t> </a:t>
            </a:r>
            <a:r>
              <a:rPr lang="en-US" altLang="ko-KR" sz="2800" b="1" dirty="0">
                <a:solidFill>
                  <a:schemeClr val="bg2"/>
                </a:solidFill>
                <a:effectLst/>
                <a:ea typeface="Gulim" pitchFamily="34" charset="-127"/>
              </a:rPr>
              <a:t>with a 90% confidence level</a:t>
            </a:r>
            <a:r>
              <a:rPr lang="en-US" altLang="ko-KR" sz="2800" dirty="0">
                <a:solidFill>
                  <a:schemeClr val="bg2"/>
                </a:solidFill>
                <a:effectLst/>
                <a:ea typeface="Gulim" pitchFamily="34" charset="-127"/>
              </a:rPr>
              <a:t> </a:t>
            </a:r>
          </a:p>
        </p:txBody>
      </p:sp>
      <p:sp>
        <p:nvSpPr>
          <p:cNvPr id="53252" name="Rectangle 4"/>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latin typeface="+mn-lt"/>
            </a:endParaRPr>
          </a:p>
        </p:txBody>
      </p:sp>
      <p:sp>
        <p:nvSpPr>
          <p:cNvPr id="53253" name="Rectangle 5"/>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latin typeface="+mn-lt"/>
            </a:endParaRPr>
          </a:p>
        </p:txBody>
      </p:sp>
      <p:sp>
        <p:nvSpPr>
          <p:cNvPr id="53254" name="Rectangle 6"/>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latin typeface="+mn-lt"/>
            </a:endParaRPr>
          </a:p>
        </p:txBody>
      </p:sp>
      <p:sp>
        <p:nvSpPr>
          <p:cNvPr id="53256" name="Rectangle 8"/>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latin typeface="+mn-lt"/>
            </a:endParaRPr>
          </a:p>
        </p:txBody>
      </p:sp>
      <p:sp>
        <p:nvSpPr>
          <p:cNvPr id="53258" name="Rectangle 10"/>
          <p:cNvSpPr>
            <a:spLocks noChangeArrowheads="1"/>
          </p:cNvSpPr>
          <p:nvPr/>
        </p:nvSpPr>
        <p:spPr bwMode="auto">
          <a:xfrm>
            <a:off x="1385458" y="6019800"/>
            <a:ext cx="73136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400">
                <a:effectLst/>
                <a:latin typeface="+mn-lt"/>
              </a:rPr>
              <a:t>Kim, M-K., and B.A. McCarl, "Uncertainty Discounting for Land-Based Carbon Sequestration", </a:t>
            </a:r>
            <a:r>
              <a:rPr lang="en-US" altLang="en-US" sz="1400" u="sng">
                <a:effectLst/>
                <a:latin typeface="+mn-lt"/>
              </a:rPr>
              <a:t>Journal of Agricultural and Applied Economics</a:t>
            </a:r>
            <a:r>
              <a:rPr lang="en-US" altLang="en-US" sz="1400">
                <a:effectLst/>
                <a:latin typeface="+mn-lt"/>
              </a:rPr>
              <a:t>, forthcoming, 2009. </a:t>
            </a:r>
            <a:r>
              <a:rPr lang="en-US" altLang="en-US" sz="1400">
                <a:effectLst/>
                <a:latin typeface="+mn-lt"/>
                <a:hlinkClick r:id="rId3"/>
              </a:rPr>
              <a:t>http://agecon2.tamu.edu/people/faculty/mccarl-bruce/papers/1121.pdf</a:t>
            </a:r>
            <a:r>
              <a:rPr lang="en-US" altLang="en-US" sz="1400">
                <a:effectLst/>
                <a:latin typeface="+mn-lt"/>
              </a:rPr>
              <a:t> </a:t>
            </a:r>
          </a:p>
        </p:txBody>
      </p:sp>
    </p:spTree>
    <p:extLst>
      <p:ext uri="{BB962C8B-B14F-4D97-AF65-F5344CB8AC3E}">
        <p14:creationId xmlns:p14="http://schemas.microsoft.com/office/powerpoint/2010/main" val="41339087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503238" y="342900"/>
            <a:ext cx="8366125" cy="519113"/>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pPr algn="ctr"/>
            <a:r>
              <a:rPr lang="en-US" sz="2800" b="1">
                <a:solidFill>
                  <a:srgbClr val="FF0000"/>
                </a:solidFill>
                <a:effectLst>
                  <a:outerShdw blurRad="38100" dist="38100" dir="2700000" algn="tl">
                    <a:srgbClr val="C0C0C0"/>
                  </a:outerShdw>
                </a:effectLst>
                <a:cs typeface="Times New Roman" pitchFamily="18" charset="0"/>
              </a:rPr>
              <a:t>Fungibility -  Uncertainty</a:t>
            </a:r>
            <a:endParaRPr lang="en-US" sz="2800" b="1">
              <a:solidFill>
                <a:schemeClr val="bg2"/>
              </a:solidFill>
              <a:effectLst>
                <a:outerShdw blurRad="38100" dist="38100" dir="2700000" algn="tl">
                  <a:srgbClr val="C0C0C0"/>
                </a:outerShdw>
              </a:effectLst>
              <a:cs typeface="Times New Roman" pitchFamily="18" charset="0"/>
            </a:endParaRPr>
          </a:p>
        </p:txBody>
      </p:sp>
      <p:sp>
        <p:nvSpPr>
          <p:cNvPr id="235523" name="Rectangle 3"/>
          <p:cNvSpPr>
            <a:spLocks noChangeArrowheads="1"/>
          </p:cNvSpPr>
          <p:nvPr/>
        </p:nvSpPr>
        <p:spPr bwMode="auto">
          <a:xfrm>
            <a:off x="2614613" y="3052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5524" name="Rectangle 4"/>
          <p:cNvSpPr>
            <a:spLocks noChangeArrowheads="1"/>
          </p:cNvSpPr>
          <p:nvPr/>
        </p:nvSpPr>
        <p:spPr bwMode="auto">
          <a:xfrm>
            <a:off x="6132513" y="3543300"/>
            <a:ext cx="9667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eaLnBrk="0" hangingPunct="0"/>
            <a:r>
              <a:rPr kumimoji="1" lang="en-US" sz="1200" b="0">
                <a:solidFill>
                  <a:schemeClr val="tx1"/>
                </a:solidFill>
                <a:effectLst/>
                <a:cs typeface="Times New Roman" pitchFamily="18" charset="0"/>
              </a:rPr>
              <a:t>* CV</a:t>
            </a:r>
            <a:endParaRPr kumimoji="1" lang="en-US" sz="2400" b="0">
              <a:solidFill>
                <a:schemeClr val="tx1"/>
              </a:solidFill>
              <a:effectLst/>
            </a:endParaRPr>
          </a:p>
        </p:txBody>
      </p:sp>
      <p:sp>
        <p:nvSpPr>
          <p:cNvPr id="235525" name="Rectangle 5"/>
          <p:cNvSpPr>
            <a:spLocks noChangeArrowheads="1"/>
          </p:cNvSpPr>
          <p:nvPr/>
        </p:nvSpPr>
        <p:spPr bwMode="auto">
          <a:xfrm>
            <a:off x="0" y="2014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35526" name="Object 6"/>
          <p:cNvGraphicFramePr>
            <a:graphicFrameLocks noChangeAspect="1"/>
          </p:cNvGraphicFramePr>
          <p:nvPr/>
        </p:nvGraphicFramePr>
        <p:xfrm>
          <a:off x="1919288" y="1022350"/>
          <a:ext cx="5175250" cy="574675"/>
        </p:xfrm>
        <a:graphic>
          <a:graphicData uri="http://schemas.openxmlformats.org/presentationml/2006/ole">
            <mc:AlternateContent xmlns:mc="http://schemas.openxmlformats.org/markup-compatibility/2006">
              <mc:Choice xmlns:v="urn:schemas-microsoft-com:vml" Requires="v">
                <p:oleObj spid="_x0000_s263170" name="Equation" r:id="rId3" imgW="2057400" imgH="228600" progId="Equation.3">
                  <p:embed/>
                </p:oleObj>
              </mc:Choice>
              <mc:Fallback>
                <p:oleObj name="Equation" r:id="rId3" imgW="20574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1022350"/>
                        <a:ext cx="5175250" cy="57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5607" name="Picture 8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500" y="1522413"/>
            <a:ext cx="9458325" cy="45085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pic>
    </p:spTree>
    <p:extLst>
      <p:ext uri="{BB962C8B-B14F-4D97-AF65-F5344CB8AC3E}">
        <p14:creationId xmlns:p14="http://schemas.microsoft.com/office/powerpoint/2010/main" val="2503753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533400" y="152400"/>
            <a:ext cx="8001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chemeClr val="accent2"/>
                </a:solidFill>
                <a:effectLst/>
                <a:cs typeface="Times New Roman" pitchFamily="18" charset="0"/>
              </a:rPr>
              <a:t>Cost of Carbon -- Breaking it down : </a:t>
            </a:r>
          </a:p>
          <a:p>
            <a:pPr algn="ctr"/>
            <a:r>
              <a:rPr lang="en-US">
                <a:solidFill>
                  <a:schemeClr val="accent2"/>
                </a:solidFill>
                <a:effectLst/>
                <a:cs typeface="Times New Roman" pitchFamily="18" charset="0"/>
              </a:rPr>
              <a:t>Additionality (ADD) </a:t>
            </a:r>
          </a:p>
        </p:txBody>
      </p:sp>
      <p:sp>
        <p:nvSpPr>
          <p:cNvPr id="44035" name="Rectangle 3"/>
          <p:cNvSpPr>
            <a:spLocks noChangeArrowheads="1"/>
          </p:cNvSpPr>
          <p:nvPr/>
        </p:nvSpPr>
        <p:spPr bwMode="auto">
          <a:xfrm>
            <a:off x="78059" y="1372491"/>
            <a:ext cx="9065941"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sz="2400" dirty="0">
                <a:solidFill>
                  <a:schemeClr val="bg2"/>
                </a:solidFill>
                <a:effectLst/>
                <a:cs typeface="Times New Roman" pitchFamily="18" charset="0"/>
              </a:rPr>
              <a:t>Under the KP </a:t>
            </a:r>
            <a:r>
              <a:rPr lang="en-US" sz="2400" dirty="0" smtClean="0">
                <a:solidFill>
                  <a:schemeClr val="bg2"/>
                </a:solidFill>
                <a:effectLst/>
                <a:cs typeface="Times New Roman" pitchFamily="18" charset="0"/>
              </a:rPr>
              <a:t>concern that </a:t>
            </a:r>
            <a:r>
              <a:rPr lang="en-US" sz="2400" dirty="0">
                <a:solidFill>
                  <a:schemeClr val="bg2"/>
                </a:solidFill>
                <a:effectLst/>
                <a:cs typeface="Times New Roman" pitchFamily="18" charset="0"/>
              </a:rPr>
              <a:t>activities </a:t>
            </a:r>
            <a:r>
              <a:rPr lang="en-US" sz="2400" dirty="0" smtClean="0">
                <a:solidFill>
                  <a:schemeClr val="bg2"/>
                </a:solidFill>
                <a:effectLst/>
                <a:cs typeface="Times New Roman" pitchFamily="18" charset="0"/>
              </a:rPr>
              <a:t>only </a:t>
            </a:r>
            <a:r>
              <a:rPr lang="en-US" sz="2400" dirty="0">
                <a:solidFill>
                  <a:schemeClr val="bg2"/>
                </a:solidFill>
                <a:effectLst/>
                <a:cs typeface="Times New Roman" pitchFamily="18" charset="0"/>
              </a:rPr>
              <a:t>receive credit if they would not have been done in the </a:t>
            </a:r>
            <a:r>
              <a:rPr lang="en-US" sz="2400" dirty="0" smtClean="0">
                <a:solidFill>
                  <a:schemeClr val="bg2"/>
                </a:solidFill>
                <a:effectLst/>
                <a:cs typeface="Times New Roman" pitchFamily="18" charset="0"/>
              </a:rPr>
              <a:t>absence </a:t>
            </a:r>
            <a:r>
              <a:rPr lang="en-US" sz="2400" dirty="0">
                <a:solidFill>
                  <a:schemeClr val="bg2"/>
                </a:solidFill>
                <a:effectLst/>
                <a:cs typeface="Times New Roman" pitchFamily="18" charset="0"/>
              </a:rPr>
              <a:t>of GHGE offset incentives.   </a:t>
            </a:r>
          </a:p>
          <a:p>
            <a:pPr algn="l"/>
            <a:endParaRPr lang="en-US" sz="2400" dirty="0">
              <a:solidFill>
                <a:schemeClr val="bg2"/>
              </a:solidFill>
              <a:effectLst/>
              <a:cs typeface="Times New Roman" pitchFamily="18" charset="0"/>
            </a:endParaRPr>
          </a:p>
          <a:p>
            <a:pPr algn="l"/>
            <a:r>
              <a:rPr lang="en-US" sz="2400" dirty="0" smtClean="0">
                <a:solidFill>
                  <a:schemeClr val="bg2"/>
                </a:solidFill>
                <a:effectLst/>
                <a:cs typeface="Times New Roman" pitchFamily="18" charset="0"/>
              </a:rPr>
              <a:t>If under BAU </a:t>
            </a:r>
            <a:r>
              <a:rPr lang="en-US" sz="2400" dirty="0">
                <a:solidFill>
                  <a:schemeClr val="bg2"/>
                </a:solidFill>
                <a:effectLst/>
                <a:cs typeface="Times New Roman" pitchFamily="18" charset="0"/>
              </a:rPr>
              <a:t>land </a:t>
            </a:r>
            <a:r>
              <a:rPr lang="en-US" sz="2400" dirty="0" smtClean="0">
                <a:solidFill>
                  <a:schemeClr val="bg2"/>
                </a:solidFill>
                <a:effectLst/>
                <a:cs typeface="Times New Roman" pitchFamily="18" charset="0"/>
              </a:rPr>
              <a:t>would </a:t>
            </a:r>
            <a:r>
              <a:rPr lang="en-US" sz="2400" dirty="0">
                <a:solidFill>
                  <a:schemeClr val="bg2"/>
                </a:solidFill>
                <a:effectLst/>
                <a:cs typeface="Times New Roman" pitchFamily="18" charset="0"/>
              </a:rPr>
              <a:t>have left farming to </a:t>
            </a:r>
            <a:r>
              <a:rPr lang="en-US" sz="2400" dirty="0" smtClean="0">
                <a:solidFill>
                  <a:schemeClr val="bg2"/>
                </a:solidFill>
                <a:effectLst/>
                <a:cs typeface="Times New Roman" pitchFamily="18" charset="0"/>
              </a:rPr>
              <a:t>grasslands </a:t>
            </a:r>
            <a:r>
              <a:rPr lang="en-US" sz="2400" dirty="0">
                <a:solidFill>
                  <a:schemeClr val="bg2"/>
                </a:solidFill>
                <a:effectLst/>
                <a:cs typeface="Times New Roman" pitchFamily="18" charset="0"/>
              </a:rPr>
              <a:t>that </a:t>
            </a:r>
            <a:r>
              <a:rPr lang="en-US" sz="2400" dirty="0" smtClean="0">
                <a:solidFill>
                  <a:schemeClr val="bg2"/>
                </a:solidFill>
                <a:effectLst/>
                <a:cs typeface="Times New Roman" pitchFamily="18" charset="0"/>
              </a:rPr>
              <a:t>project for such </a:t>
            </a:r>
            <a:r>
              <a:rPr lang="en-US" sz="2400" dirty="0">
                <a:solidFill>
                  <a:schemeClr val="bg2"/>
                </a:solidFill>
                <a:effectLst/>
                <a:cs typeface="Times New Roman" pitchFamily="18" charset="0"/>
              </a:rPr>
              <a:t>a transformation should receive a discount.</a:t>
            </a:r>
          </a:p>
          <a:p>
            <a:pPr algn="l"/>
            <a:endParaRPr lang="en-US" sz="2400" dirty="0">
              <a:solidFill>
                <a:schemeClr val="bg2"/>
              </a:solidFill>
              <a:effectLst/>
              <a:cs typeface="Times New Roman" pitchFamily="18" charset="0"/>
            </a:endParaRPr>
          </a:p>
          <a:p>
            <a:pPr algn="l"/>
            <a:r>
              <a:rPr lang="en-US" sz="2400" dirty="0" smtClean="0">
                <a:solidFill>
                  <a:schemeClr val="bg2"/>
                </a:solidFill>
                <a:effectLst/>
                <a:cs typeface="Times New Roman" pitchFamily="18" charset="0"/>
              </a:rPr>
              <a:t>Need projection of without </a:t>
            </a:r>
            <a:r>
              <a:rPr lang="en-US" sz="2400" dirty="0">
                <a:solidFill>
                  <a:schemeClr val="bg2"/>
                </a:solidFill>
                <a:effectLst/>
                <a:cs typeface="Times New Roman" pitchFamily="18" charset="0"/>
              </a:rPr>
              <a:t>project baseline along with </a:t>
            </a:r>
            <a:r>
              <a:rPr lang="en-US" sz="2400" dirty="0" smtClean="0">
                <a:solidFill>
                  <a:schemeClr val="bg2"/>
                </a:solidFill>
                <a:effectLst/>
                <a:cs typeface="Times New Roman" pitchFamily="18" charset="0"/>
              </a:rPr>
              <a:t>assumption </a:t>
            </a:r>
            <a:r>
              <a:rPr lang="en-US" sz="2400" dirty="0">
                <a:solidFill>
                  <a:schemeClr val="bg2"/>
                </a:solidFill>
                <a:effectLst/>
                <a:cs typeface="Times New Roman" pitchFamily="18" charset="0"/>
              </a:rPr>
              <a:t>on </a:t>
            </a:r>
            <a:r>
              <a:rPr lang="en-US" sz="2400" dirty="0" smtClean="0">
                <a:solidFill>
                  <a:schemeClr val="bg2"/>
                </a:solidFill>
                <a:effectLst/>
                <a:cs typeface="Times New Roman" pitchFamily="18" charset="0"/>
              </a:rPr>
              <a:t>whether reduction </a:t>
            </a:r>
            <a:r>
              <a:rPr lang="en-US" sz="2400" dirty="0">
                <a:solidFill>
                  <a:schemeClr val="bg2"/>
                </a:solidFill>
                <a:effectLst/>
                <a:cs typeface="Times New Roman" pitchFamily="18" charset="0"/>
              </a:rPr>
              <a:t>in </a:t>
            </a:r>
            <a:r>
              <a:rPr lang="en-US" sz="2400" dirty="0" smtClean="0">
                <a:solidFill>
                  <a:schemeClr val="bg2"/>
                </a:solidFill>
                <a:effectLst/>
                <a:cs typeface="Times New Roman" pitchFamily="18" charset="0"/>
              </a:rPr>
              <a:t>baseline </a:t>
            </a:r>
            <a:r>
              <a:rPr lang="en-US" sz="2400" dirty="0">
                <a:solidFill>
                  <a:schemeClr val="bg2"/>
                </a:solidFill>
                <a:effectLst/>
                <a:cs typeface="Times New Roman" pitchFamily="18" charset="0"/>
              </a:rPr>
              <a:t>would also receive credit.  </a:t>
            </a:r>
          </a:p>
          <a:p>
            <a:pPr algn="l"/>
            <a:endParaRPr lang="en-US" sz="2400" dirty="0">
              <a:solidFill>
                <a:schemeClr val="bg2"/>
              </a:solidFill>
              <a:effectLst/>
              <a:cs typeface="Times New Roman" pitchFamily="18" charset="0"/>
            </a:endParaRPr>
          </a:p>
          <a:p>
            <a:pPr algn="l"/>
            <a:r>
              <a:rPr lang="en-US" sz="2400" dirty="0" smtClean="0">
                <a:solidFill>
                  <a:schemeClr val="bg2"/>
                </a:solidFill>
                <a:effectLst/>
                <a:cs typeface="Times New Roman" pitchFamily="18" charset="0"/>
              </a:rPr>
              <a:t>Raises issue current offset practices </a:t>
            </a:r>
            <a:r>
              <a:rPr lang="en-US" sz="2400" dirty="0">
                <a:solidFill>
                  <a:schemeClr val="bg2"/>
                </a:solidFill>
                <a:effectLst/>
                <a:cs typeface="Times New Roman" pitchFamily="18" charset="0"/>
              </a:rPr>
              <a:t>may </a:t>
            </a:r>
            <a:r>
              <a:rPr lang="en-US" sz="2400" dirty="0" smtClean="0">
                <a:solidFill>
                  <a:schemeClr val="bg2"/>
                </a:solidFill>
                <a:effectLst/>
                <a:cs typeface="Times New Roman" pitchFamily="18" charset="0"/>
              </a:rPr>
              <a:t>be discontinued </a:t>
            </a:r>
            <a:r>
              <a:rPr lang="en-US" sz="2400" dirty="0">
                <a:solidFill>
                  <a:schemeClr val="bg2"/>
                </a:solidFill>
                <a:effectLst/>
                <a:cs typeface="Times New Roman" pitchFamily="18" charset="0"/>
              </a:rPr>
              <a:t>to become eligible </a:t>
            </a:r>
            <a:r>
              <a:rPr lang="en-US" sz="2400" dirty="0" smtClean="0">
                <a:solidFill>
                  <a:schemeClr val="bg2"/>
                </a:solidFill>
                <a:effectLst/>
                <a:cs typeface="Times New Roman" pitchFamily="18" charset="0"/>
              </a:rPr>
              <a:t>to </a:t>
            </a:r>
            <a:r>
              <a:rPr lang="en-US" sz="2400" dirty="0">
                <a:solidFill>
                  <a:schemeClr val="bg2"/>
                </a:solidFill>
                <a:effectLst/>
                <a:cs typeface="Times New Roman" pitchFamily="18" charset="0"/>
              </a:rPr>
              <a:t>start them anew and qualify for offset payments</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This discount should be higher at low carbon prices than at higher prices</a:t>
            </a:r>
          </a:p>
        </p:txBody>
      </p:sp>
    </p:spTree>
    <p:extLst>
      <p:ext uri="{BB962C8B-B14F-4D97-AF65-F5344CB8AC3E}">
        <p14:creationId xmlns:p14="http://schemas.microsoft.com/office/powerpoint/2010/main" val="1712997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935180" y="110832"/>
            <a:ext cx="7772400" cy="1143000"/>
          </a:xfrm>
        </p:spPr>
        <p:txBody>
          <a:bodyPr/>
          <a:lstStyle/>
          <a:p>
            <a:r>
              <a:rPr lang="en-US" altLang="en-US">
                <a:solidFill>
                  <a:schemeClr val="bg2"/>
                </a:solidFill>
              </a:rPr>
              <a:t>Additionality and Baselines</a:t>
            </a:r>
          </a:p>
        </p:txBody>
      </p:sp>
      <p:sp>
        <p:nvSpPr>
          <p:cNvPr id="253955" name="Rectangle 3"/>
          <p:cNvSpPr>
            <a:spLocks noGrp="1" noChangeArrowheads="1"/>
          </p:cNvSpPr>
          <p:nvPr>
            <p:ph type="body" idx="1"/>
          </p:nvPr>
        </p:nvSpPr>
        <p:spPr>
          <a:xfrm>
            <a:off x="401780" y="1253832"/>
            <a:ext cx="7785100" cy="2541588"/>
          </a:xfrm>
        </p:spPr>
        <p:txBody>
          <a:bodyPr/>
          <a:lstStyle/>
          <a:p>
            <a:r>
              <a:rPr lang="en-US" altLang="en-US" b="1">
                <a:solidFill>
                  <a:schemeClr val="bg2"/>
                </a:solidFill>
              </a:rPr>
              <a:t>Premise</a:t>
            </a:r>
            <a:r>
              <a:rPr lang="en-US" altLang="en-US">
                <a:solidFill>
                  <a:schemeClr val="bg2"/>
                </a:solidFill>
              </a:rPr>
              <a:t>: Only reductions/sequestration other than what would have occurred without the project are considered additional</a:t>
            </a:r>
          </a:p>
          <a:p>
            <a:pPr lvl="1"/>
            <a:r>
              <a:rPr lang="en-US" altLang="en-US">
                <a:solidFill>
                  <a:schemeClr val="bg2"/>
                </a:solidFill>
              </a:rPr>
              <a:t>Crediting programs may exert additionality requirement for offset crediting (e.g., CDM and JI/Kyoto Protocol)</a:t>
            </a:r>
          </a:p>
          <a:p>
            <a:r>
              <a:rPr lang="en-US" altLang="en-US">
                <a:solidFill>
                  <a:schemeClr val="bg2"/>
                </a:solidFill>
              </a:rPr>
              <a:t>To determine additionality, you need a project baseline</a:t>
            </a:r>
          </a:p>
        </p:txBody>
      </p:sp>
    </p:spTree>
    <p:extLst>
      <p:ext uri="{BB962C8B-B14F-4D97-AF65-F5344CB8AC3E}">
        <p14:creationId xmlns:p14="http://schemas.microsoft.com/office/powerpoint/2010/main" val="1721254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690547" y="277091"/>
            <a:ext cx="8557363" cy="1143000"/>
          </a:xfrm>
        </p:spPr>
        <p:txBody>
          <a:bodyPr/>
          <a:lstStyle/>
          <a:p>
            <a:r>
              <a:rPr lang="en-US" altLang="en-US" dirty="0">
                <a:solidFill>
                  <a:schemeClr val="bg2"/>
                </a:solidFill>
              </a:rPr>
              <a:t>Project Baselines</a:t>
            </a:r>
          </a:p>
        </p:txBody>
      </p:sp>
      <p:sp>
        <p:nvSpPr>
          <p:cNvPr id="254979" name="Rectangle 3"/>
          <p:cNvSpPr>
            <a:spLocks noGrp="1" noChangeArrowheads="1"/>
          </p:cNvSpPr>
          <p:nvPr>
            <p:ph type="body" idx="1"/>
          </p:nvPr>
        </p:nvSpPr>
        <p:spPr>
          <a:xfrm>
            <a:off x="155864" y="1420091"/>
            <a:ext cx="8571346" cy="4181475"/>
          </a:xfrm>
        </p:spPr>
        <p:txBody>
          <a:bodyPr/>
          <a:lstStyle/>
          <a:p>
            <a:r>
              <a:rPr lang="en-US" altLang="en-US" sz="2800" dirty="0">
                <a:solidFill>
                  <a:schemeClr val="bg2"/>
                </a:solidFill>
              </a:rPr>
              <a:t>A quantification of what would occur (over time) on the project land if no project were adopted</a:t>
            </a:r>
          </a:p>
          <a:p>
            <a:pPr lvl="1"/>
            <a:r>
              <a:rPr lang="en-US" altLang="en-US" sz="2800" dirty="0">
                <a:solidFill>
                  <a:schemeClr val="bg2"/>
                </a:solidFill>
              </a:rPr>
              <a:t>Practice adoption (e.g., tillage adoption)</a:t>
            </a:r>
          </a:p>
          <a:p>
            <a:pPr lvl="1"/>
            <a:r>
              <a:rPr lang="en-US" altLang="en-US" sz="2800" dirty="0">
                <a:solidFill>
                  <a:schemeClr val="bg2"/>
                </a:solidFill>
              </a:rPr>
              <a:t>Carbon consequences (dynamic)</a:t>
            </a:r>
          </a:p>
          <a:p>
            <a:r>
              <a:rPr lang="en-US" altLang="en-US" sz="2800" dirty="0">
                <a:solidFill>
                  <a:schemeClr val="bg2"/>
                </a:solidFill>
              </a:rPr>
              <a:t>Basic </a:t>
            </a:r>
            <a:r>
              <a:rPr lang="en-US" altLang="en-US" sz="2800" dirty="0" smtClean="0">
                <a:solidFill>
                  <a:schemeClr val="bg2"/>
                </a:solidFill>
              </a:rPr>
              <a:t>approaches</a:t>
            </a:r>
            <a:endParaRPr lang="en-US" altLang="en-US" sz="2800" dirty="0">
              <a:solidFill>
                <a:schemeClr val="bg2"/>
              </a:solidFill>
            </a:endParaRPr>
          </a:p>
          <a:p>
            <a:pPr lvl="1"/>
            <a:r>
              <a:rPr lang="en-US" altLang="en-US" sz="2800" dirty="0">
                <a:solidFill>
                  <a:schemeClr val="bg2"/>
                </a:solidFill>
              </a:rPr>
              <a:t>Project-specific </a:t>
            </a:r>
          </a:p>
          <a:p>
            <a:pPr lvl="2"/>
            <a:r>
              <a:rPr lang="en-US" altLang="en-US" sz="2800" dirty="0">
                <a:solidFill>
                  <a:schemeClr val="bg2"/>
                </a:solidFill>
              </a:rPr>
              <a:t>Structured case study of project conditions</a:t>
            </a:r>
          </a:p>
          <a:p>
            <a:pPr lvl="1"/>
            <a:r>
              <a:rPr lang="en-US" altLang="en-US" sz="2800" dirty="0">
                <a:solidFill>
                  <a:schemeClr val="bg2"/>
                </a:solidFill>
              </a:rPr>
              <a:t>Performance standard</a:t>
            </a:r>
          </a:p>
          <a:p>
            <a:pPr lvl="2"/>
            <a:r>
              <a:rPr lang="en-US" altLang="en-US" sz="2800" dirty="0">
                <a:solidFill>
                  <a:schemeClr val="bg2"/>
                </a:solidFill>
              </a:rPr>
              <a:t>Analysis of cohort group data to determine prevailing practices and GHG performance</a:t>
            </a:r>
          </a:p>
        </p:txBody>
      </p:sp>
    </p:spTree>
    <p:extLst>
      <p:ext uri="{BB962C8B-B14F-4D97-AF65-F5344CB8AC3E}">
        <p14:creationId xmlns:p14="http://schemas.microsoft.com/office/powerpoint/2010/main" val="2141125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1524000" y="282575"/>
            <a:ext cx="7086600" cy="1079500"/>
          </a:xfrm>
        </p:spPr>
        <p:txBody>
          <a:bodyPr/>
          <a:lstStyle/>
          <a:p>
            <a:r>
              <a:rPr lang="en-US" altLang="en-US" sz="4000" dirty="0">
                <a:solidFill>
                  <a:schemeClr val="bg1"/>
                </a:solidFill>
              </a:rPr>
              <a:t>Estimating Baseline for Ag Soil C Tillage Project I</a:t>
            </a:r>
          </a:p>
        </p:txBody>
      </p:sp>
      <p:sp>
        <p:nvSpPr>
          <p:cNvPr id="256003" name="Rectangle 3"/>
          <p:cNvSpPr>
            <a:spLocks noGrp="1" noChangeArrowheads="1"/>
          </p:cNvSpPr>
          <p:nvPr>
            <p:ph type="body" idx="1"/>
          </p:nvPr>
        </p:nvSpPr>
        <p:spPr>
          <a:xfrm>
            <a:off x="-221678" y="1399308"/>
            <a:ext cx="9583886" cy="4071938"/>
          </a:xfrm>
        </p:spPr>
        <p:txBody>
          <a:bodyPr/>
          <a:lstStyle/>
          <a:p>
            <a:pPr marL="457200" indent="-457200"/>
            <a:r>
              <a:rPr lang="en-US" altLang="en-US" sz="2800" dirty="0">
                <a:solidFill>
                  <a:schemeClr val="bg2"/>
                </a:solidFill>
              </a:rPr>
              <a:t>Performance Standard Approach:</a:t>
            </a:r>
          </a:p>
          <a:p>
            <a:pPr marL="879475" lvl="1" indent="-419100">
              <a:buFont typeface="Monotype Sorts" pitchFamily="2" charset="2"/>
              <a:buAutoNum type="arabicPeriod"/>
            </a:pPr>
            <a:r>
              <a:rPr lang="en-US" altLang="en-US" sz="2800" dirty="0">
                <a:solidFill>
                  <a:schemeClr val="bg2"/>
                </a:solidFill>
              </a:rPr>
              <a:t>Obtain data on tillage practice adoption</a:t>
            </a:r>
          </a:p>
          <a:p>
            <a:pPr marL="879475" lvl="1" indent="-419100">
              <a:buFont typeface="Monotype Sorts" pitchFamily="2" charset="2"/>
              <a:buAutoNum type="arabicPeriod"/>
            </a:pPr>
            <a:r>
              <a:rPr lang="en-US" altLang="en-US" sz="2800" dirty="0">
                <a:solidFill>
                  <a:schemeClr val="bg2"/>
                </a:solidFill>
              </a:rPr>
              <a:t>Segment relevant cohort group (e.g., farmers in a specific region, state, district, county,…)</a:t>
            </a:r>
          </a:p>
          <a:p>
            <a:pPr marL="879475" lvl="1" indent="-419100">
              <a:buFont typeface="Monotype Sorts" pitchFamily="2" charset="2"/>
              <a:buAutoNum type="arabicPeriod"/>
            </a:pPr>
            <a:r>
              <a:rPr lang="en-US" altLang="en-US" sz="2800" dirty="0">
                <a:solidFill>
                  <a:schemeClr val="bg2"/>
                </a:solidFill>
              </a:rPr>
              <a:t>Estimate probability of no-till adoption for relevant cohort group</a:t>
            </a:r>
          </a:p>
          <a:p>
            <a:pPr marL="879475" lvl="1" indent="-419100">
              <a:buFont typeface="Monotype Sorts" pitchFamily="2" charset="2"/>
              <a:buAutoNum type="arabicPeriod"/>
            </a:pPr>
            <a:r>
              <a:rPr lang="en-US" altLang="en-US" sz="2800" dirty="0">
                <a:solidFill>
                  <a:schemeClr val="bg2"/>
                </a:solidFill>
              </a:rPr>
              <a:t>Predict adoption forward over project period</a:t>
            </a:r>
          </a:p>
          <a:p>
            <a:pPr marL="879475" lvl="1" indent="-419100">
              <a:buFont typeface="Monotype Sorts" pitchFamily="2" charset="2"/>
              <a:buAutoNum type="arabicPeriod"/>
            </a:pPr>
            <a:r>
              <a:rPr lang="en-US" altLang="en-US" sz="2800" dirty="0">
                <a:solidFill>
                  <a:schemeClr val="bg2"/>
                </a:solidFill>
              </a:rPr>
              <a:t>Quantify adoption to soil carbon effects using biophysical models (e.g., Century, EPIC) or emission factors (IPCC) </a:t>
            </a:r>
          </a:p>
          <a:p>
            <a:pPr marL="879475" lvl="1" indent="-419100">
              <a:buFont typeface="Monotype Sorts" pitchFamily="2" charset="2"/>
              <a:buAutoNum type="arabicPeriod"/>
            </a:pPr>
            <a:r>
              <a:rPr lang="en-US" altLang="en-US" sz="2800" dirty="0">
                <a:solidFill>
                  <a:schemeClr val="bg2"/>
                </a:solidFill>
              </a:rPr>
              <a:t>Combine (4) and (5) to quantify soil C baseline over time</a:t>
            </a:r>
          </a:p>
        </p:txBody>
      </p:sp>
    </p:spTree>
    <p:extLst>
      <p:ext uri="{BB962C8B-B14F-4D97-AF65-F5344CB8AC3E}">
        <p14:creationId xmlns:p14="http://schemas.microsoft.com/office/powerpoint/2010/main" val="3813867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135083" y="209838"/>
            <a:ext cx="9185563" cy="1079500"/>
          </a:xfrm>
        </p:spPr>
        <p:txBody>
          <a:bodyPr/>
          <a:lstStyle/>
          <a:p>
            <a:r>
              <a:rPr lang="en-US" altLang="en-US" sz="3200" dirty="0">
                <a:solidFill>
                  <a:schemeClr val="bg1"/>
                </a:solidFill>
              </a:rPr>
              <a:t>Estimating Baseline for Ag Soil C Tillage Project II</a:t>
            </a:r>
          </a:p>
        </p:txBody>
      </p:sp>
      <p:sp>
        <p:nvSpPr>
          <p:cNvPr id="257027" name="Rectangle 3"/>
          <p:cNvSpPr>
            <a:spLocks noGrp="1" noChangeArrowheads="1"/>
          </p:cNvSpPr>
          <p:nvPr>
            <p:ph type="body" idx="1"/>
          </p:nvPr>
        </p:nvSpPr>
        <p:spPr>
          <a:xfrm>
            <a:off x="103909" y="1285009"/>
            <a:ext cx="8801100" cy="5141913"/>
          </a:xfrm>
        </p:spPr>
        <p:txBody>
          <a:bodyPr/>
          <a:lstStyle/>
          <a:p>
            <a:pPr marL="457200" indent="-457200"/>
            <a:r>
              <a:rPr lang="en-US" altLang="en-US" sz="2400" dirty="0">
                <a:solidFill>
                  <a:schemeClr val="bg2"/>
                </a:solidFill>
              </a:rPr>
              <a:t>Project-specific Approach:</a:t>
            </a:r>
          </a:p>
          <a:p>
            <a:pPr marL="879475" lvl="1" indent="-419100">
              <a:buFont typeface="Monotype Sorts" pitchFamily="2" charset="2"/>
              <a:buAutoNum type="arabicPeriod"/>
            </a:pPr>
            <a:r>
              <a:rPr lang="en-US" altLang="en-US" sz="2400" dirty="0">
                <a:solidFill>
                  <a:schemeClr val="bg2"/>
                </a:solidFill>
              </a:rPr>
              <a:t>Barriers test: determine if there are any legal, institutional, technological, or market barriers to no-till adoption on the project site</a:t>
            </a:r>
          </a:p>
          <a:p>
            <a:pPr marL="1301750" lvl="2" indent="-381000">
              <a:buFont typeface="Monotype Sorts" pitchFamily="2" charset="2"/>
              <a:buChar char="l"/>
            </a:pPr>
            <a:r>
              <a:rPr lang="en-US" altLang="en-US" sz="2400" dirty="0">
                <a:solidFill>
                  <a:schemeClr val="bg2"/>
                </a:solidFill>
              </a:rPr>
              <a:t>If so, then the project is completely additional</a:t>
            </a:r>
          </a:p>
          <a:p>
            <a:pPr marL="879475" lvl="1" indent="-419100">
              <a:buFont typeface="Monotype Sorts" pitchFamily="2" charset="2"/>
              <a:buAutoNum type="arabicPeriod"/>
            </a:pPr>
            <a:r>
              <a:rPr lang="en-US" altLang="en-US" sz="2400" dirty="0">
                <a:solidFill>
                  <a:schemeClr val="bg2"/>
                </a:solidFill>
              </a:rPr>
              <a:t>Compare no-till to conventional tillage on traditional economic grounds for the project site</a:t>
            </a:r>
          </a:p>
          <a:p>
            <a:pPr marL="1301750" lvl="2" indent="-381000">
              <a:buFont typeface="Monotype Sorts" pitchFamily="2" charset="2"/>
              <a:buChar char="l"/>
            </a:pPr>
            <a:r>
              <a:rPr lang="en-US" altLang="en-US" sz="2400" dirty="0">
                <a:solidFill>
                  <a:schemeClr val="bg2"/>
                </a:solidFill>
              </a:rPr>
              <a:t>If conventional-till is more profitable without carbon payments, it should be the baseline  and the no-till project is additional</a:t>
            </a:r>
          </a:p>
          <a:p>
            <a:pPr marL="1301750" lvl="2" indent="-381000">
              <a:buFont typeface="Monotype Sorts" pitchFamily="2" charset="2"/>
              <a:buChar char="l"/>
            </a:pPr>
            <a:r>
              <a:rPr lang="en-US" altLang="en-US" sz="2400" dirty="0">
                <a:solidFill>
                  <a:schemeClr val="bg2"/>
                </a:solidFill>
              </a:rPr>
              <a:t>If no-till is more profitable without carbon payments</a:t>
            </a:r>
          </a:p>
          <a:p>
            <a:pPr marL="1757363" lvl="3" indent="-381000">
              <a:buFont typeface="Symbol" pitchFamily="18" charset="2"/>
              <a:buChar char="Þ"/>
            </a:pPr>
            <a:r>
              <a:rPr lang="en-US" altLang="en-US" sz="2400" dirty="0">
                <a:solidFill>
                  <a:schemeClr val="bg2"/>
                </a:solidFill>
              </a:rPr>
              <a:t>No-till is baseline</a:t>
            </a:r>
          </a:p>
          <a:p>
            <a:pPr marL="1757363" lvl="3" indent="-381000">
              <a:buFont typeface="Symbol" pitchFamily="18" charset="2"/>
              <a:buChar char="Þ"/>
            </a:pPr>
            <a:r>
              <a:rPr lang="en-US" altLang="en-US" sz="2400" dirty="0">
                <a:solidFill>
                  <a:schemeClr val="bg2"/>
                </a:solidFill>
              </a:rPr>
              <a:t>Project is not additional</a:t>
            </a:r>
          </a:p>
          <a:p>
            <a:pPr marL="879475" lvl="1" indent="-419100">
              <a:buFont typeface="Monotype Sorts" pitchFamily="2" charset="2"/>
              <a:buAutoNum type="arabicPeriod"/>
            </a:pPr>
            <a:endParaRPr lang="en-US" altLang="en-US" sz="3600" dirty="0"/>
          </a:p>
        </p:txBody>
      </p:sp>
    </p:spTree>
    <p:extLst>
      <p:ext uri="{BB962C8B-B14F-4D97-AF65-F5344CB8AC3E}">
        <p14:creationId xmlns:p14="http://schemas.microsoft.com/office/powerpoint/2010/main" val="1484131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1527464" y="173182"/>
            <a:ext cx="7772400" cy="1143000"/>
          </a:xfrm>
        </p:spPr>
        <p:txBody>
          <a:bodyPr/>
          <a:lstStyle/>
          <a:p>
            <a:r>
              <a:rPr lang="en-US" altLang="en-US" dirty="0">
                <a:solidFill>
                  <a:schemeClr val="bg1"/>
                </a:solidFill>
              </a:rPr>
              <a:t>Baseline selection issues</a:t>
            </a:r>
          </a:p>
        </p:txBody>
      </p:sp>
      <p:sp>
        <p:nvSpPr>
          <p:cNvPr id="258051" name="Rectangle 3"/>
          <p:cNvSpPr>
            <a:spLocks noGrp="1" noChangeArrowheads="1"/>
          </p:cNvSpPr>
          <p:nvPr>
            <p:ph type="body" idx="1"/>
          </p:nvPr>
        </p:nvSpPr>
        <p:spPr>
          <a:xfrm>
            <a:off x="162791" y="1097972"/>
            <a:ext cx="7785100" cy="5076825"/>
          </a:xfrm>
        </p:spPr>
        <p:txBody>
          <a:bodyPr/>
          <a:lstStyle/>
          <a:p>
            <a:pPr>
              <a:lnSpc>
                <a:spcPct val="90000"/>
              </a:lnSpc>
            </a:pPr>
            <a:r>
              <a:rPr lang="en-US" altLang="en-US" sz="2800" dirty="0">
                <a:solidFill>
                  <a:schemeClr val="bg2"/>
                </a:solidFill>
              </a:rPr>
              <a:t>Value of extra precision </a:t>
            </a:r>
          </a:p>
          <a:p>
            <a:pPr lvl="1">
              <a:lnSpc>
                <a:spcPct val="90000"/>
              </a:lnSpc>
            </a:pPr>
            <a:r>
              <a:rPr lang="en-US" altLang="en-US" sz="2800" dirty="0">
                <a:solidFill>
                  <a:schemeClr val="bg2"/>
                </a:solidFill>
              </a:rPr>
              <a:t>Landscape heterogeneity</a:t>
            </a:r>
          </a:p>
          <a:p>
            <a:pPr lvl="1">
              <a:lnSpc>
                <a:spcPct val="90000"/>
              </a:lnSpc>
            </a:pPr>
            <a:r>
              <a:rPr lang="en-US" altLang="en-US" sz="2800" dirty="0">
                <a:solidFill>
                  <a:schemeClr val="bg2"/>
                </a:solidFill>
              </a:rPr>
              <a:t>Uncertainty reduction for buyer and seller</a:t>
            </a:r>
          </a:p>
          <a:p>
            <a:pPr>
              <a:lnSpc>
                <a:spcPct val="90000"/>
              </a:lnSpc>
            </a:pPr>
            <a:r>
              <a:rPr lang="en-US" altLang="en-US" sz="2800" dirty="0">
                <a:solidFill>
                  <a:schemeClr val="bg2"/>
                </a:solidFill>
              </a:rPr>
              <a:t>Cost of extra precision</a:t>
            </a:r>
          </a:p>
          <a:p>
            <a:pPr lvl="1">
              <a:lnSpc>
                <a:spcPct val="90000"/>
              </a:lnSpc>
            </a:pPr>
            <a:r>
              <a:rPr lang="en-US" altLang="en-US" sz="2800" dirty="0">
                <a:solidFill>
                  <a:schemeClr val="bg2"/>
                </a:solidFill>
              </a:rPr>
              <a:t>Data collection </a:t>
            </a:r>
          </a:p>
          <a:p>
            <a:pPr lvl="1">
              <a:lnSpc>
                <a:spcPct val="90000"/>
              </a:lnSpc>
            </a:pPr>
            <a:r>
              <a:rPr lang="en-US" altLang="en-US" sz="2800" dirty="0">
                <a:solidFill>
                  <a:schemeClr val="bg2"/>
                </a:solidFill>
              </a:rPr>
              <a:t>Analysis</a:t>
            </a:r>
          </a:p>
          <a:p>
            <a:pPr>
              <a:lnSpc>
                <a:spcPct val="90000"/>
              </a:lnSpc>
            </a:pPr>
            <a:r>
              <a:rPr lang="en-US" altLang="en-US" sz="2800" dirty="0">
                <a:solidFill>
                  <a:schemeClr val="bg2"/>
                </a:solidFill>
              </a:rPr>
              <a:t>Incentive compatibility</a:t>
            </a:r>
          </a:p>
          <a:p>
            <a:pPr lvl="1">
              <a:lnSpc>
                <a:spcPct val="90000"/>
              </a:lnSpc>
            </a:pPr>
            <a:r>
              <a:rPr lang="en-US" altLang="en-US" sz="2800" dirty="0">
                <a:solidFill>
                  <a:schemeClr val="bg2"/>
                </a:solidFill>
              </a:rPr>
              <a:t>Do subjective evaluations leave too much discretion and opportunity to game the system ?</a:t>
            </a:r>
          </a:p>
          <a:p>
            <a:pPr lvl="1">
              <a:lnSpc>
                <a:spcPct val="90000"/>
              </a:lnSpc>
            </a:pPr>
            <a:r>
              <a:rPr lang="en-US" altLang="en-US" sz="2800" dirty="0">
                <a:solidFill>
                  <a:schemeClr val="bg2"/>
                </a:solidFill>
              </a:rPr>
              <a:t>Adverse selection: Will set standards favor entry of “bad” (non-additional) projects?</a:t>
            </a:r>
          </a:p>
          <a:p>
            <a:pPr>
              <a:lnSpc>
                <a:spcPct val="90000"/>
              </a:lnSpc>
            </a:pPr>
            <a:r>
              <a:rPr lang="en-US" altLang="en-US" sz="2800" dirty="0">
                <a:solidFill>
                  <a:schemeClr val="bg2"/>
                </a:solidFill>
              </a:rPr>
              <a:t>Updatable?</a:t>
            </a:r>
          </a:p>
        </p:txBody>
      </p:sp>
    </p:spTree>
    <p:extLst>
      <p:ext uri="{BB962C8B-B14F-4D97-AF65-F5344CB8AC3E}">
        <p14:creationId xmlns:p14="http://schemas.microsoft.com/office/powerpoint/2010/main" val="587421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952500" y="654050"/>
            <a:ext cx="7772400" cy="519113"/>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pPr algn="ctr"/>
            <a:r>
              <a:rPr lang="en-US" sz="2800" b="1">
                <a:solidFill>
                  <a:srgbClr val="FF0000"/>
                </a:solidFill>
                <a:cs typeface="Times New Roman" pitchFamily="18" charset="0"/>
              </a:rPr>
              <a:t>Fungibility -  Additionality</a:t>
            </a:r>
            <a:endParaRPr lang="en-US" sz="2800" b="1">
              <a:solidFill>
                <a:schemeClr val="bg2"/>
              </a:solidFill>
              <a:cs typeface="Times New Roman" pitchFamily="18" charset="0"/>
            </a:endParaRPr>
          </a:p>
        </p:txBody>
      </p:sp>
      <p:sp>
        <p:nvSpPr>
          <p:cNvPr id="209930" name="Rectangle 10"/>
          <p:cNvSpPr>
            <a:spLocks noChangeArrowheads="1"/>
          </p:cNvSpPr>
          <p:nvPr/>
        </p:nvSpPr>
        <p:spPr bwMode="auto">
          <a:xfrm>
            <a:off x="6132513" y="3542120"/>
            <a:ext cx="5132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eaLnBrk="0" hangingPunct="0"/>
            <a:r>
              <a:rPr kumimoji="1" lang="en-US" sz="1200" b="0">
                <a:solidFill>
                  <a:schemeClr val="tx1"/>
                </a:solidFill>
                <a:effectLst/>
                <a:cs typeface="Times New Roman" pitchFamily="18" charset="0"/>
              </a:rPr>
              <a:t>* CV</a:t>
            </a:r>
            <a:endParaRPr kumimoji="1" lang="en-US" sz="2400" b="0">
              <a:solidFill>
                <a:schemeClr val="tx1"/>
              </a:solidFill>
              <a:effectLst/>
            </a:endParaRPr>
          </a:p>
        </p:txBody>
      </p:sp>
      <p:sp>
        <p:nvSpPr>
          <p:cNvPr id="209932" name="Rectangle 12"/>
          <p:cNvSpPr>
            <a:spLocks noChangeArrowheads="1"/>
          </p:cNvSpPr>
          <p:nvPr/>
        </p:nvSpPr>
        <p:spPr bwMode="auto">
          <a:xfrm>
            <a:off x="4479634" y="1722151"/>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graphicFrame>
        <p:nvGraphicFramePr>
          <p:cNvPr id="209931" name="Object 11"/>
          <p:cNvGraphicFramePr>
            <a:graphicFrameLocks noChangeAspect="1"/>
          </p:cNvGraphicFramePr>
          <p:nvPr>
            <p:extLst>
              <p:ext uri="{D42A27DB-BD31-4B8C-83A1-F6EECF244321}">
                <p14:modId xmlns:p14="http://schemas.microsoft.com/office/powerpoint/2010/main" val="1190183759"/>
              </p:ext>
            </p:extLst>
          </p:nvPr>
        </p:nvGraphicFramePr>
        <p:xfrm>
          <a:off x="822325" y="3009900"/>
          <a:ext cx="7540625" cy="2411413"/>
        </p:xfrm>
        <a:graphic>
          <a:graphicData uri="http://schemas.openxmlformats.org/presentationml/2006/ole">
            <mc:AlternateContent xmlns:mc="http://schemas.openxmlformats.org/markup-compatibility/2006">
              <mc:Choice xmlns:v="urn:schemas-microsoft-com:vml" Requires="v">
                <p:oleObj spid="_x0000_s209956" name="Equation" r:id="rId3" imgW="4762440" imgH="1523880" progId="Equation.3">
                  <p:embed/>
                </p:oleObj>
              </mc:Choice>
              <mc:Fallback>
                <p:oleObj name="Equation" r:id="rId3" imgW="4762440" imgH="1523880" progId="Equation.3">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325" y="3009900"/>
                        <a:ext cx="7540625" cy="2411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9933" name="Object 13"/>
          <p:cNvGraphicFramePr>
            <a:graphicFrameLocks noGrp="1" noChangeAspect="1"/>
          </p:cNvGraphicFramePr>
          <p:nvPr>
            <p:ph idx="1"/>
            <p:extLst>
              <p:ext uri="{D42A27DB-BD31-4B8C-83A1-F6EECF244321}">
                <p14:modId xmlns:p14="http://schemas.microsoft.com/office/powerpoint/2010/main" val="2391613942"/>
              </p:ext>
            </p:extLst>
          </p:nvPr>
        </p:nvGraphicFramePr>
        <p:xfrm>
          <a:off x="1147763" y="2127250"/>
          <a:ext cx="6149975" cy="685800"/>
        </p:xfrm>
        <a:graphic>
          <a:graphicData uri="http://schemas.openxmlformats.org/presentationml/2006/ole">
            <mc:AlternateContent xmlns:mc="http://schemas.openxmlformats.org/markup-compatibility/2006">
              <mc:Choice xmlns:v="urn:schemas-microsoft-com:vml" Requires="v">
                <p:oleObj spid="_x0000_s209957" name="Equation" r:id="rId5" imgW="3759120" imgH="419040" progId="Equation.3">
                  <p:embed/>
                </p:oleObj>
              </mc:Choice>
              <mc:Fallback>
                <p:oleObj name="Equation" r:id="rId5" imgW="3759120" imgH="419040" progId="Equation.3">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7763" y="2127250"/>
                        <a:ext cx="6149975"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9935" name="Text Box 15"/>
          <p:cNvSpPr txBox="1">
            <a:spLocks noChangeArrowheads="1"/>
          </p:cNvSpPr>
          <p:nvPr/>
        </p:nvSpPr>
        <p:spPr bwMode="auto">
          <a:xfrm>
            <a:off x="671513" y="4975225"/>
            <a:ext cx="7791044" cy="1200329"/>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txBody>
          <a:bodyPr wrap="none" lIns="146304">
            <a:spAutoFit/>
          </a:bodyPr>
          <a:lstStyle/>
          <a:p>
            <a:pPr algn="l"/>
            <a:r>
              <a:rPr lang="en-US" sz="2400">
                <a:solidFill>
                  <a:schemeClr val="bg1"/>
                </a:solidFill>
                <a:effectLst/>
              </a:rPr>
              <a:t>Texas Rice Case </a:t>
            </a:r>
          </a:p>
          <a:p>
            <a:pPr algn="l"/>
            <a:r>
              <a:rPr lang="en-US" sz="2400">
                <a:solidFill>
                  <a:schemeClr val="bg1"/>
                </a:solidFill>
                <a:effectLst/>
              </a:rPr>
              <a:t>– 67% acreage reduction in 15 years</a:t>
            </a:r>
          </a:p>
          <a:p>
            <a:pPr algn="l"/>
            <a:r>
              <a:rPr lang="en-US" sz="2400">
                <a:solidFill>
                  <a:srgbClr val="FF00FF"/>
                </a:solidFill>
                <a:effectLst/>
              </a:rPr>
              <a:t>12%</a:t>
            </a:r>
            <a:r>
              <a:rPr lang="en-US" sz="2400">
                <a:solidFill>
                  <a:schemeClr val="bg1"/>
                </a:solidFill>
                <a:effectLst/>
              </a:rPr>
              <a:t> price discount when converting to grass, </a:t>
            </a:r>
            <a:r>
              <a:rPr lang="en-US" sz="2400">
                <a:solidFill>
                  <a:srgbClr val="FF00FF"/>
                </a:solidFill>
                <a:effectLst/>
              </a:rPr>
              <a:t>4%</a:t>
            </a:r>
            <a:r>
              <a:rPr lang="en-US" sz="2400">
                <a:solidFill>
                  <a:schemeClr val="bg1"/>
                </a:solidFill>
                <a:effectLst/>
              </a:rPr>
              <a:t> to trees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28650" y="0"/>
            <a:ext cx="7772400" cy="1143000"/>
          </a:xfrm>
        </p:spPr>
        <p:txBody>
          <a:bodyPr/>
          <a:lstStyle/>
          <a:p>
            <a:r>
              <a:rPr lang="en-US" altLang="ko-KR" sz="3200" b="1">
                <a:solidFill>
                  <a:srgbClr val="FF0000"/>
                </a:solidFill>
                <a:latin typeface="Times New Roman" pitchFamily="18" charset="0"/>
                <a:ea typeface="Gulim" pitchFamily="34" charset="-127"/>
              </a:rPr>
              <a:t>Why is Permanence an Issue</a:t>
            </a:r>
            <a:endParaRPr lang="en-US" altLang="en-US" sz="3200" b="1">
              <a:solidFill>
                <a:srgbClr val="FF0000"/>
              </a:solidFill>
              <a:latin typeface="Times New Roman" pitchFamily="18" charset="0"/>
            </a:endParaRPr>
          </a:p>
        </p:txBody>
      </p:sp>
      <p:sp>
        <p:nvSpPr>
          <p:cNvPr id="6147" name="Rectangle 3"/>
          <p:cNvSpPr>
            <a:spLocks noGrp="1" noChangeArrowheads="1"/>
          </p:cNvSpPr>
          <p:nvPr>
            <p:ph type="body" idx="1"/>
          </p:nvPr>
        </p:nvSpPr>
        <p:spPr>
          <a:xfrm>
            <a:off x="655638" y="1066800"/>
            <a:ext cx="7772400" cy="5181600"/>
          </a:xfrm>
        </p:spPr>
        <p:txBody>
          <a:bodyPr/>
          <a:lstStyle/>
          <a:p>
            <a:pPr marL="495300" indent="-495300">
              <a:lnSpc>
                <a:spcPct val="80000"/>
              </a:lnSpc>
              <a:spcBef>
                <a:spcPct val="50000"/>
              </a:spcBef>
              <a:buClr>
                <a:srgbClr val="FF3300"/>
              </a:buClr>
              <a:buSzPct val="80000"/>
              <a:buFont typeface="Wingdings" pitchFamily="2" charset="2"/>
              <a:buBlip>
                <a:blip r:embed="rId2"/>
              </a:buBlip>
            </a:pPr>
            <a:r>
              <a:rPr lang="en-US" altLang="ko-KR" sz="2400" b="1" dirty="0">
                <a:solidFill>
                  <a:schemeClr val="accent2"/>
                </a:solidFill>
                <a:effectLst/>
                <a:latin typeface="Times New Roman" pitchFamily="18" charset="0"/>
                <a:ea typeface="Gulim" pitchFamily="34" charset="-127"/>
              </a:rPr>
              <a:t>Volatility of sequestered carbon</a:t>
            </a:r>
            <a:r>
              <a:rPr lang="en-US" altLang="ko-KR" sz="2400" b="1" dirty="0">
                <a:effectLst/>
                <a:latin typeface="Times New Roman" pitchFamily="18" charset="0"/>
                <a:ea typeface="Gulim" pitchFamily="34" charset="-127"/>
              </a:rPr>
              <a:t> </a:t>
            </a:r>
            <a:r>
              <a:rPr lang="en-US" altLang="ko-KR" sz="2400" dirty="0">
                <a:solidFill>
                  <a:schemeClr val="bg2"/>
                </a:solidFill>
                <a:effectLst/>
                <a:latin typeface="Times New Roman" pitchFamily="18" charset="0"/>
                <a:ea typeface="Gulim" pitchFamily="34" charset="-127"/>
              </a:rPr>
              <a:t>- sequestered carbon can be rapidly released back to the atmosphere on reversal of practices, fire etc. </a:t>
            </a:r>
            <a:endParaRPr lang="en-US" altLang="ko-KR" sz="2400" b="1" dirty="0">
              <a:solidFill>
                <a:schemeClr val="bg2"/>
              </a:solidFill>
              <a:effectLst/>
              <a:latin typeface="Times New Roman" pitchFamily="18" charset="0"/>
              <a:ea typeface="Gulim" pitchFamily="34" charset="-127"/>
            </a:endParaRPr>
          </a:p>
          <a:p>
            <a:pPr marL="495300" indent="-495300">
              <a:lnSpc>
                <a:spcPct val="80000"/>
              </a:lnSpc>
              <a:spcBef>
                <a:spcPct val="50000"/>
              </a:spcBef>
              <a:buClr>
                <a:srgbClr val="FF3300"/>
              </a:buClr>
              <a:buSzPct val="80000"/>
              <a:buFont typeface="Wingdings" pitchFamily="2" charset="2"/>
              <a:buBlip>
                <a:blip r:embed="rId2"/>
              </a:buBlip>
            </a:pPr>
            <a:r>
              <a:rPr lang="en-US" altLang="ko-KR" sz="2400" b="1" dirty="0">
                <a:solidFill>
                  <a:schemeClr val="accent2"/>
                </a:solidFill>
                <a:effectLst/>
                <a:latin typeface="Times New Roman" pitchFamily="18" charset="0"/>
                <a:ea typeface="Gulim" pitchFamily="34" charset="-127"/>
              </a:rPr>
              <a:t>Saturation /New </a:t>
            </a:r>
            <a:r>
              <a:rPr lang="en-US" altLang="ko-KR" sz="2400" b="1" dirty="0">
                <a:solidFill>
                  <a:schemeClr val="accent2"/>
                </a:solidFill>
                <a:effectLst/>
                <a:latin typeface="Times New Roman" pitchFamily="18" charset="0"/>
                <a:ea typeface="Gulim" pitchFamily="34" charset="-127"/>
              </a:rPr>
              <a:t>Equilibrium</a:t>
            </a:r>
            <a:r>
              <a:rPr lang="en-US" altLang="ko-KR" sz="2400" dirty="0">
                <a:solidFill>
                  <a:schemeClr val="bg2"/>
                </a:solidFill>
                <a:effectLst/>
                <a:latin typeface="Times New Roman" pitchFamily="18" charset="0"/>
                <a:ea typeface="Gulim" pitchFamily="34" charset="-127"/>
              </a:rPr>
              <a:t> - differential rates of accumulation over time and a long run decline to a near zero rate of net sequestration </a:t>
            </a:r>
          </a:p>
          <a:p>
            <a:pPr marL="495300" indent="-495300">
              <a:lnSpc>
                <a:spcPct val="80000"/>
              </a:lnSpc>
              <a:spcBef>
                <a:spcPct val="50000"/>
              </a:spcBef>
              <a:buClr>
                <a:srgbClr val="FF3300"/>
              </a:buClr>
              <a:buSzPct val="80000"/>
              <a:buFont typeface="Wingdings" pitchFamily="2" charset="2"/>
              <a:buBlip>
                <a:blip r:embed="rId2"/>
              </a:buBlip>
            </a:pPr>
            <a:r>
              <a:rPr lang="en-US" altLang="ko-KR" sz="2400" b="1" dirty="0">
                <a:solidFill>
                  <a:schemeClr val="accent2"/>
                </a:solidFill>
                <a:effectLst/>
                <a:latin typeface="Times New Roman" pitchFamily="18" charset="0"/>
                <a:ea typeface="Gulim" pitchFamily="34" charset="-127"/>
              </a:rPr>
              <a:t>Sustainability</a:t>
            </a:r>
            <a:r>
              <a:rPr lang="en-US" altLang="ko-KR" sz="2400" dirty="0">
                <a:effectLst/>
                <a:latin typeface="Times New Roman" pitchFamily="18" charset="0"/>
                <a:ea typeface="Gulim" pitchFamily="34" charset="-127"/>
              </a:rPr>
              <a:t> </a:t>
            </a:r>
            <a:r>
              <a:rPr lang="en-US" altLang="ko-KR" sz="2400" b="1" dirty="0">
                <a:solidFill>
                  <a:schemeClr val="accent2"/>
                </a:solidFill>
                <a:effectLst/>
                <a:latin typeface="Times New Roman" pitchFamily="18" charset="0"/>
                <a:ea typeface="Gulim" pitchFamily="34" charset="-127"/>
              </a:rPr>
              <a:t>of</a:t>
            </a:r>
            <a:r>
              <a:rPr lang="en-US" altLang="ko-KR" sz="2400" dirty="0">
                <a:effectLst/>
                <a:latin typeface="Times New Roman" pitchFamily="18" charset="0"/>
                <a:ea typeface="Gulim" pitchFamily="34" charset="-127"/>
              </a:rPr>
              <a:t> </a:t>
            </a:r>
            <a:r>
              <a:rPr lang="en-US" altLang="ko-KR" sz="2400" b="1" dirty="0">
                <a:solidFill>
                  <a:schemeClr val="accent2"/>
                </a:solidFill>
                <a:effectLst/>
                <a:latin typeface="Times New Roman" pitchFamily="18" charset="0"/>
                <a:ea typeface="Gulim" pitchFamily="34" charset="-127"/>
              </a:rPr>
              <a:t>Practices </a:t>
            </a:r>
            <a:r>
              <a:rPr lang="en-US" altLang="ko-KR" sz="2400" dirty="0">
                <a:solidFill>
                  <a:schemeClr val="bg2"/>
                </a:solidFill>
                <a:effectLst/>
                <a:latin typeface="Times New Roman" pitchFamily="18" charset="0"/>
                <a:ea typeface="Gulim" pitchFamily="34" charset="-127"/>
              </a:rPr>
              <a:t>– crop rotations and herbicide resistance plus land diversion</a:t>
            </a:r>
          </a:p>
          <a:p>
            <a:pPr marL="495300" indent="-495300">
              <a:lnSpc>
                <a:spcPct val="80000"/>
              </a:lnSpc>
              <a:spcBef>
                <a:spcPct val="50000"/>
              </a:spcBef>
              <a:buClr>
                <a:srgbClr val="FF3300"/>
              </a:buClr>
              <a:buSzPct val="80000"/>
              <a:buFont typeface="Wingdings" pitchFamily="2" charset="2"/>
              <a:buBlip>
                <a:blip r:embed="rId2"/>
              </a:buBlip>
            </a:pPr>
            <a:r>
              <a:rPr lang="en-US" altLang="ko-KR" sz="2400" b="1" dirty="0">
                <a:solidFill>
                  <a:schemeClr val="accent2"/>
                </a:solidFill>
                <a:effectLst/>
                <a:latin typeface="Times New Roman" pitchFamily="18" charset="0"/>
                <a:ea typeface="Gulim" pitchFamily="34" charset="-127"/>
              </a:rPr>
              <a:t>Contract duration and liability terms</a:t>
            </a:r>
            <a:r>
              <a:rPr lang="en-US" altLang="ko-KR" sz="2400" b="1" dirty="0">
                <a:effectLst/>
                <a:latin typeface="Times New Roman" pitchFamily="18" charset="0"/>
                <a:ea typeface="Gulim" pitchFamily="34" charset="-127"/>
              </a:rPr>
              <a:t> -</a:t>
            </a:r>
            <a:r>
              <a:rPr lang="en-US" altLang="ko-KR" sz="2400" dirty="0">
                <a:effectLst/>
                <a:latin typeface="Times New Roman" pitchFamily="18" charset="0"/>
                <a:ea typeface="Gulim" pitchFamily="34" charset="-127"/>
              </a:rPr>
              <a:t> </a:t>
            </a:r>
            <a:r>
              <a:rPr lang="en-US" altLang="ko-KR" sz="2400" dirty="0">
                <a:solidFill>
                  <a:schemeClr val="bg2"/>
                </a:solidFill>
                <a:effectLst/>
                <a:latin typeface="Times New Roman" pitchFamily="18" charset="0"/>
                <a:ea typeface="Gulim" pitchFamily="34" charset="-127"/>
              </a:rPr>
              <a:t>project payment terms, liability and duration influence offset value including leasing</a:t>
            </a:r>
          </a:p>
          <a:p>
            <a:pPr marL="495300" indent="-495300">
              <a:lnSpc>
                <a:spcPct val="80000"/>
              </a:lnSpc>
              <a:spcBef>
                <a:spcPct val="50000"/>
              </a:spcBef>
              <a:buClr>
                <a:srgbClr val="FF3300"/>
              </a:buClr>
              <a:buSzPct val="80000"/>
              <a:buFont typeface="Wingdings" pitchFamily="2" charset="2"/>
              <a:buBlip>
                <a:blip r:embed="rId2"/>
              </a:buBlip>
            </a:pPr>
            <a:r>
              <a:rPr lang="en-US" altLang="en-US" sz="2400" b="1" dirty="0">
                <a:solidFill>
                  <a:schemeClr val="accent2"/>
                </a:solidFill>
                <a:effectLst/>
                <a:latin typeface="Times New Roman" pitchFamily="18" charset="0"/>
                <a:ea typeface="Gulim" pitchFamily="34" charset="-127"/>
              </a:rPr>
              <a:t>Uncertainty </a:t>
            </a:r>
            <a:r>
              <a:rPr lang="en-US" altLang="en-US" sz="2400" dirty="0">
                <a:solidFill>
                  <a:schemeClr val="bg2"/>
                </a:solidFill>
                <a:effectLst/>
                <a:latin typeface="Times New Roman" pitchFamily="18" charset="0"/>
                <a:ea typeface="Gulim" pitchFamily="34" charset="-127"/>
              </a:rPr>
              <a:t>– how much carbon is sequestered and retained (not entirely a permanence issue but closely related)</a:t>
            </a:r>
          </a:p>
        </p:txBody>
      </p:sp>
    </p:spTree>
    <p:extLst>
      <p:ext uri="{BB962C8B-B14F-4D97-AF65-F5344CB8AC3E}">
        <p14:creationId xmlns:p14="http://schemas.microsoft.com/office/powerpoint/2010/main" val="36012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33400" y="152400"/>
            <a:ext cx="8001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chemeClr val="accent2"/>
                </a:solidFill>
                <a:cs typeface="Times New Roman" pitchFamily="18" charset="0"/>
              </a:rPr>
              <a:t>Cost of Carbon -- Breaking it down : </a:t>
            </a:r>
          </a:p>
          <a:p>
            <a:pPr algn="ctr"/>
            <a:r>
              <a:rPr lang="en-US">
                <a:cs typeface="Times New Roman" pitchFamily="18" charset="0"/>
              </a:rPr>
              <a:t>    Leakage (LEAK) </a:t>
            </a:r>
          </a:p>
        </p:txBody>
      </p:sp>
      <p:sp>
        <p:nvSpPr>
          <p:cNvPr id="48131" name="Rectangle 3"/>
          <p:cNvSpPr>
            <a:spLocks noChangeAspect="1" noChangeArrowheads="1"/>
          </p:cNvSpPr>
          <p:nvPr/>
        </p:nvSpPr>
        <p:spPr bwMode="auto">
          <a:xfrm>
            <a:off x="914400" y="1066800"/>
            <a:ext cx="3582988"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r>
              <a:rPr lang="en-US" sz="2000" dirty="0">
                <a:solidFill>
                  <a:schemeClr val="bg2"/>
                </a:solidFill>
                <a:cs typeface="Times New Roman" pitchFamily="18" charset="0"/>
              </a:rPr>
              <a:t>GHG offsets can be undermined if leakage or slippage occurs.  </a:t>
            </a:r>
          </a:p>
          <a:p>
            <a:pPr algn="l"/>
            <a:endParaRPr lang="en-US" sz="2000" dirty="0">
              <a:solidFill>
                <a:schemeClr val="bg2"/>
              </a:solidFill>
              <a:cs typeface="Times New Roman" pitchFamily="18" charset="0"/>
            </a:endParaRPr>
          </a:p>
          <a:p>
            <a:pPr algn="l"/>
            <a:r>
              <a:rPr lang="en-US" sz="2000" dirty="0">
                <a:solidFill>
                  <a:schemeClr val="bg2"/>
                </a:solidFill>
                <a:cs typeface="Times New Roman" pitchFamily="18" charset="0"/>
              </a:rPr>
              <a:t>Actions to reduce net emissions may alter current or anticipated </a:t>
            </a:r>
          </a:p>
          <a:p>
            <a:pPr algn="l"/>
            <a:r>
              <a:rPr lang="en-US" sz="2000" dirty="0">
                <a:solidFill>
                  <a:schemeClr val="bg2"/>
                </a:solidFill>
                <a:cs typeface="Times New Roman" pitchFamily="18" charset="0"/>
              </a:rPr>
              <a:t>production levels, in turn creating alterations in market conditions </a:t>
            </a:r>
          </a:p>
          <a:p>
            <a:pPr algn="l"/>
            <a:r>
              <a:rPr lang="en-US" sz="2000" dirty="0">
                <a:solidFill>
                  <a:schemeClr val="bg2"/>
                </a:solidFill>
                <a:cs typeface="Times New Roman" pitchFamily="18" charset="0"/>
              </a:rPr>
              <a:t>(e.g. price effects) that can induce emission increases elsewhere </a:t>
            </a:r>
          </a:p>
          <a:p>
            <a:pPr algn="l"/>
            <a:endParaRPr lang="en-US" sz="2000" dirty="0">
              <a:solidFill>
                <a:schemeClr val="bg2"/>
              </a:solidFill>
              <a:cs typeface="Times New Roman" pitchFamily="18" charset="0"/>
            </a:endParaRPr>
          </a:p>
          <a:p>
            <a:pPr algn="l"/>
            <a:endParaRPr lang="en-US" sz="2000" dirty="0">
              <a:solidFill>
                <a:schemeClr val="bg2"/>
              </a:solidFill>
              <a:cs typeface="Times New Roman" pitchFamily="18" charset="0"/>
            </a:endParaRPr>
          </a:p>
          <a:p>
            <a:pPr algn="l"/>
            <a:endParaRPr lang="en-US" sz="2000" dirty="0">
              <a:solidFill>
                <a:schemeClr val="bg2"/>
              </a:solidFill>
              <a:cs typeface="Times New Roman" pitchFamily="18" charset="0"/>
            </a:endParaRPr>
          </a:p>
          <a:p>
            <a:pPr algn="l"/>
            <a:endParaRPr lang="en-US" sz="2000" dirty="0">
              <a:solidFill>
                <a:schemeClr val="bg2"/>
              </a:solidFill>
              <a:cs typeface="Times New Roman" pitchFamily="18" charset="0"/>
            </a:endParaRPr>
          </a:p>
          <a:p>
            <a:pPr algn="l"/>
            <a:endParaRPr lang="en-US" sz="2000" dirty="0">
              <a:solidFill>
                <a:schemeClr val="bg2"/>
              </a:solidFill>
              <a:cs typeface="Times New Roman" pitchFamily="18" charset="0"/>
            </a:endParaRPr>
          </a:p>
          <a:p>
            <a:pPr algn="l"/>
            <a:endParaRPr lang="en-US" sz="2000" dirty="0">
              <a:solidFill>
                <a:schemeClr val="bg2"/>
              </a:solidFill>
              <a:cs typeface="Times New Roman" pitchFamily="18" charset="0"/>
            </a:endParaRPr>
          </a:p>
          <a:p>
            <a:pPr algn="l"/>
            <a:endParaRPr lang="en-US" sz="2000" dirty="0" smtClean="0">
              <a:solidFill>
                <a:schemeClr val="bg2"/>
              </a:solidFill>
              <a:cs typeface="Times New Roman" pitchFamily="18" charset="0"/>
            </a:endParaRPr>
          </a:p>
          <a:p>
            <a:pPr algn="l"/>
            <a:r>
              <a:rPr lang="en-US" sz="2000" dirty="0" smtClean="0">
                <a:solidFill>
                  <a:schemeClr val="bg2"/>
                </a:solidFill>
                <a:cs typeface="Times New Roman" pitchFamily="18" charset="0"/>
              </a:rPr>
              <a:t>The </a:t>
            </a:r>
            <a:r>
              <a:rPr lang="en-US" sz="2000" dirty="0">
                <a:solidFill>
                  <a:schemeClr val="bg2"/>
                </a:solidFill>
                <a:cs typeface="Times New Roman" pitchFamily="18" charset="0"/>
              </a:rPr>
              <a:t>sectors, particularly agriculture are highly competitive.  </a:t>
            </a:r>
          </a:p>
          <a:p>
            <a:pPr algn="l"/>
            <a:r>
              <a:rPr lang="en-US" sz="2000" dirty="0">
                <a:solidFill>
                  <a:schemeClr val="bg2"/>
                </a:solidFill>
                <a:cs typeface="Times New Roman" pitchFamily="18" charset="0"/>
              </a:rPr>
              <a:t>Elements of the markets are global with commodities moving freely </a:t>
            </a:r>
          </a:p>
          <a:p>
            <a:pPr algn="l"/>
            <a:r>
              <a:rPr lang="en-US" sz="2000" dirty="0">
                <a:solidFill>
                  <a:schemeClr val="bg2"/>
                </a:solidFill>
                <a:cs typeface="Times New Roman" pitchFamily="18" charset="0"/>
              </a:rPr>
              <a:t>throughout the world.  As such leakage is certainly a concern.  </a:t>
            </a:r>
          </a:p>
          <a:p>
            <a:pPr algn="l"/>
            <a:r>
              <a:rPr lang="en-US" sz="2000" dirty="0">
                <a:solidFill>
                  <a:schemeClr val="bg2"/>
                </a:solidFill>
                <a:cs typeface="Times New Roman" pitchFamily="18" charset="0"/>
              </a:rPr>
              <a:t>Localized projects will stimulate additional economic activity </a:t>
            </a:r>
          </a:p>
          <a:p>
            <a:pPr algn="l"/>
            <a:r>
              <a:rPr lang="en-US" sz="2000" dirty="0">
                <a:solidFill>
                  <a:schemeClr val="bg2"/>
                </a:solidFill>
                <a:cs typeface="Times New Roman" pitchFamily="18" charset="0"/>
              </a:rPr>
              <a:t>domestically or internationally.  Findings range from 20-80 percent, </a:t>
            </a:r>
          </a:p>
          <a:p>
            <a:pPr algn="l"/>
            <a:r>
              <a:rPr lang="en-US" sz="2000" dirty="0">
                <a:solidFill>
                  <a:schemeClr val="bg2"/>
                </a:solidFill>
                <a:cs typeface="Times New Roman" pitchFamily="18" charset="0"/>
              </a:rPr>
              <a:t>can use Murray et al formula.</a:t>
            </a:r>
          </a:p>
        </p:txBody>
      </p:sp>
      <p:pic>
        <p:nvPicPr>
          <p:cNvPr id="2498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3422" y="2837950"/>
            <a:ext cx="3749221" cy="18937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pic>
    </p:spTree>
    <p:extLst>
      <p:ext uri="{BB962C8B-B14F-4D97-AF65-F5344CB8AC3E}">
        <p14:creationId xmlns:p14="http://schemas.microsoft.com/office/powerpoint/2010/main" val="2572019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388938" y="314325"/>
            <a:ext cx="8366125" cy="519113"/>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pPr algn="ctr"/>
            <a:r>
              <a:rPr lang="en-US" sz="2800" b="1">
                <a:solidFill>
                  <a:srgbClr val="FF0000"/>
                </a:solidFill>
                <a:effectLst>
                  <a:outerShdw blurRad="38100" dist="38100" dir="2700000" algn="tl">
                    <a:srgbClr val="C0C0C0"/>
                  </a:outerShdw>
                </a:effectLst>
                <a:cs typeface="Times New Roman" pitchFamily="18" charset="0"/>
              </a:rPr>
              <a:t>Fungibility -  Leakage</a:t>
            </a:r>
          </a:p>
        </p:txBody>
      </p:sp>
      <p:sp>
        <p:nvSpPr>
          <p:cNvPr id="227331" name="Rectangle 3"/>
          <p:cNvSpPr>
            <a:spLocks noChangeArrowheads="1"/>
          </p:cNvSpPr>
          <p:nvPr/>
        </p:nvSpPr>
        <p:spPr bwMode="auto">
          <a:xfrm>
            <a:off x="2614613" y="3052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7332" name="Rectangle 4"/>
          <p:cNvSpPr>
            <a:spLocks noChangeArrowheads="1"/>
          </p:cNvSpPr>
          <p:nvPr/>
        </p:nvSpPr>
        <p:spPr bwMode="auto">
          <a:xfrm>
            <a:off x="6132513" y="3543300"/>
            <a:ext cx="9667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eaLnBrk="0" hangingPunct="0"/>
            <a:r>
              <a:rPr kumimoji="1" lang="en-US" sz="1200" b="0">
                <a:solidFill>
                  <a:schemeClr val="tx1"/>
                </a:solidFill>
                <a:effectLst/>
                <a:cs typeface="Times New Roman" pitchFamily="18" charset="0"/>
              </a:rPr>
              <a:t>* CV</a:t>
            </a:r>
            <a:endParaRPr kumimoji="1" lang="en-US" sz="2400" b="0">
              <a:solidFill>
                <a:schemeClr val="tx1"/>
              </a:solidFill>
              <a:effectLst/>
            </a:endParaRPr>
          </a:p>
        </p:txBody>
      </p:sp>
      <p:sp>
        <p:nvSpPr>
          <p:cNvPr id="227333" name="Rectangle 5"/>
          <p:cNvSpPr>
            <a:spLocks noChangeArrowheads="1"/>
          </p:cNvSpPr>
          <p:nvPr/>
        </p:nvSpPr>
        <p:spPr bwMode="auto">
          <a:xfrm>
            <a:off x="0" y="2014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27336" name="Rectangle 8"/>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27335" name="Object 7"/>
          <p:cNvGraphicFramePr>
            <a:graphicFrameLocks noChangeAspect="1"/>
          </p:cNvGraphicFramePr>
          <p:nvPr/>
        </p:nvGraphicFramePr>
        <p:xfrm>
          <a:off x="1579563" y="1446213"/>
          <a:ext cx="5789612" cy="1466850"/>
        </p:xfrm>
        <a:graphic>
          <a:graphicData uri="http://schemas.openxmlformats.org/presentationml/2006/ole">
            <mc:AlternateContent xmlns:mc="http://schemas.openxmlformats.org/markup-compatibility/2006">
              <mc:Choice xmlns:v="urn:schemas-microsoft-com:vml" Requires="v">
                <p:oleObj spid="_x0000_s227355" name="Equation" r:id="rId3" imgW="2603160" imgH="660240" progId="Equation.3">
                  <p:embed/>
                </p:oleObj>
              </mc:Choice>
              <mc:Fallback>
                <p:oleObj name="Equation" r:id="rId3" imgW="2603160" imgH="66024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9563" y="1446213"/>
                        <a:ext cx="5789612" cy="1466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7343" name="Rectangle 15"/>
          <p:cNvSpPr>
            <a:spLocks noChangeArrowheads="1"/>
          </p:cNvSpPr>
          <p:nvPr/>
        </p:nvSpPr>
        <p:spPr bwMode="auto">
          <a:xfrm>
            <a:off x="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27344" name="Text Box 16"/>
          <p:cNvSpPr txBox="1">
            <a:spLocks noChangeArrowheads="1"/>
          </p:cNvSpPr>
          <p:nvPr/>
        </p:nvSpPr>
        <p:spPr bwMode="auto">
          <a:xfrm>
            <a:off x="609600" y="3092450"/>
            <a:ext cx="8181975" cy="298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eaLnBrk="0" hangingPunct="0">
              <a:defRPr kumimoji="1" sz="2400">
                <a:solidFill>
                  <a:schemeClr val="tx1"/>
                </a:solidFill>
                <a:latin typeface="Times New Roman" pitchFamily="18" charset="0"/>
              </a:defRPr>
            </a:lvl1pPr>
            <a:lvl2pPr algn="l" eaLnBrk="0" hangingPunct="0">
              <a:defRPr kumimoji="1" sz="2400">
                <a:solidFill>
                  <a:schemeClr val="tx1"/>
                </a:solidFill>
                <a:latin typeface="Times New Roman" pitchFamily="18" charset="0"/>
              </a:defRPr>
            </a:lvl2pPr>
            <a:lvl3pPr algn="l" eaLnBrk="0" hangingPunct="0">
              <a:defRPr kumimoji="1" sz="2400">
                <a:solidFill>
                  <a:schemeClr val="tx1"/>
                </a:solidFill>
                <a:latin typeface="Times New Roman" pitchFamily="18" charset="0"/>
              </a:defRPr>
            </a:lvl3pPr>
            <a:lvl4pPr algn="l" eaLnBrk="0" hangingPunct="0">
              <a:defRPr kumimoji="1" sz="2400">
                <a:solidFill>
                  <a:schemeClr val="tx1"/>
                </a:solidFill>
                <a:latin typeface="Times New Roman" pitchFamily="18" charset="0"/>
              </a:defRPr>
            </a:lvl4pPr>
            <a:lvl5pPr algn="l" eaLnBrk="0" hangingPunct="0">
              <a:defRPr kumimoji="1" sz="2400">
                <a:solidFill>
                  <a:schemeClr val="tx1"/>
                </a:solidFill>
                <a:latin typeface="Times New Roman" pitchFamily="18" charset="0"/>
              </a:defRPr>
            </a:lvl5pPr>
            <a:lvl6pPr eaLnBrk="0" fontAlgn="base" hangingPunct="0">
              <a:spcBef>
                <a:spcPct val="0"/>
              </a:spcBef>
              <a:spcAft>
                <a:spcPct val="0"/>
              </a:spcAft>
              <a:defRPr kumimoji="1" sz="2400">
                <a:solidFill>
                  <a:schemeClr val="tx1"/>
                </a:solidFill>
                <a:latin typeface="Times New Roman" pitchFamily="18" charset="0"/>
              </a:defRPr>
            </a:lvl6pPr>
            <a:lvl7pPr eaLnBrk="0" fontAlgn="base" hangingPunct="0">
              <a:spcBef>
                <a:spcPct val="0"/>
              </a:spcBef>
              <a:spcAft>
                <a:spcPct val="0"/>
              </a:spcAft>
              <a:defRPr kumimoji="1" sz="2400">
                <a:solidFill>
                  <a:schemeClr val="tx1"/>
                </a:solidFill>
                <a:latin typeface="Times New Roman" pitchFamily="18" charset="0"/>
              </a:defRPr>
            </a:lvl7pPr>
            <a:lvl8pPr eaLnBrk="0" fontAlgn="base" hangingPunct="0">
              <a:spcBef>
                <a:spcPct val="0"/>
              </a:spcBef>
              <a:spcAft>
                <a:spcPct val="0"/>
              </a:spcAft>
              <a:defRPr kumimoji="1" sz="2400">
                <a:solidFill>
                  <a:schemeClr val="tx1"/>
                </a:solidFill>
                <a:latin typeface="Times New Roman" pitchFamily="18" charset="0"/>
              </a:defRPr>
            </a:lvl8pPr>
            <a:lvl9pPr eaLnBrk="0" fontAlgn="base" hangingPunct="0">
              <a:spcBef>
                <a:spcPct val="0"/>
              </a:spcBef>
              <a:spcAft>
                <a:spcPct val="0"/>
              </a:spcAft>
              <a:defRPr kumimoji="1" sz="2400">
                <a:solidFill>
                  <a:schemeClr val="tx1"/>
                </a:solidFill>
                <a:latin typeface="Times New Roman" pitchFamily="18" charset="0"/>
              </a:defRPr>
            </a:lvl9pPr>
          </a:lstStyle>
          <a:p>
            <a:pPr eaLnBrk="1" hangingPunct="1">
              <a:spcBef>
                <a:spcPct val="75000"/>
              </a:spcBef>
              <a:buClr>
                <a:schemeClr val="tx2"/>
              </a:buClr>
              <a:buSzPct val="75000"/>
              <a:buFont typeface="Wingdings" pitchFamily="2" charset="2"/>
              <a:buNone/>
            </a:pPr>
            <a:r>
              <a:rPr kumimoji="0" lang="en-US" sz="1900">
                <a:solidFill>
                  <a:srgbClr val="3333CC"/>
                </a:solidFill>
                <a:effectLst/>
              </a:rPr>
              <a:t>e 	is the price elasticity of supply for off project producers.</a:t>
            </a:r>
          </a:p>
          <a:p>
            <a:pPr eaLnBrk="1" hangingPunct="1">
              <a:spcBef>
                <a:spcPct val="75000"/>
              </a:spcBef>
              <a:buClr>
                <a:schemeClr val="tx2"/>
              </a:buClr>
              <a:buSzPct val="75000"/>
              <a:buFont typeface="Wingdings" pitchFamily="2" charset="2"/>
              <a:buNone/>
            </a:pPr>
            <a:r>
              <a:rPr kumimoji="0" lang="en-US" sz="1900">
                <a:solidFill>
                  <a:srgbClr val="3333CC"/>
                </a:solidFill>
                <a:effectLst/>
              </a:rPr>
              <a:t>E 	is the price elasticity of demand for commodity produced.</a:t>
            </a:r>
          </a:p>
          <a:p>
            <a:pPr eaLnBrk="1" hangingPunct="1">
              <a:spcBef>
                <a:spcPct val="75000"/>
              </a:spcBef>
              <a:buClr>
                <a:schemeClr val="tx2"/>
              </a:buClr>
              <a:buSzPct val="75000"/>
              <a:buFont typeface="Wingdings" pitchFamily="2" charset="2"/>
              <a:buNone/>
            </a:pPr>
            <a:r>
              <a:rPr kumimoji="0" lang="en-US" sz="1900">
                <a:solidFill>
                  <a:srgbClr val="3333CC"/>
                </a:solidFill>
                <a:effectLst/>
              </a:rPr>
              <a:t>Cot is GHG emissions per unit of increased commodity production outside project.</a:t>
            </a:r>
          </a:p>
          <a:p>
            <a:pPr eaLnBrk="1" hangingPunct="1">
              <a:spcBef>
                <a:spcPct val="75000"/>
              </a:spcBef>
              <a:buClr>
                <a:schemeClr val="tx2"/>
              </a:buClr>
              <a:buSzPct val="75000"/>
              <a:buFont typeface="Wingdings" pitchFamily="2" charset="2"/>
              <a:buNone/>
            </a:pPr>
            <a:r>
              <a:rPr kumimoji="0" lang="en-US" sz="1900">
                <a:solidFill>
                  <a:srgbClr val="3333CC"/>
                </a:solidFill>
                <a:effectLst/>
              </a:rPr>
              <a:t>Cpr is GHG offsets per unit of reduced commodity production in project.</a:t>
            </a:r>
          </a:p>
          <a:p>
            <a:pPr eaLnBrk="1" hangingPunct="1">
              <a:spcBef>
                <a:spcPct val="75000"/>
              </a:spcBef>
              <a:buClr>
                <a:schemeClr val="tx2"/>
              </a:buClr>
              <a:buSzPct val="75000"/>
              <a:buFont typeface="Wingdings" pitchFamily="2" charset="2"/>
              <a:buNone/>
            </a:pPr>
            <a:r>
              <a:rPr kumimoji="0" lang="en-US" sz="1900">
                <a:solidFill>
                  <a:srgbClr val="3333CC"/>
                </a:solidFill>
                <a:effectLst/>
              </a:rPr>
              <a:t>P	is relative market share and is quantity of commodity produced by project divided by market amount produced. </a:t>
            </a:r>
          </a:p>
        </p:txBody>
      </p:sp>
      <p:sp>
        <p:nvSpPr>
          <p:cNvPr id="2" name="Rectangle 1"/>
          <p:cNvSpPr/>
          <p:nvPr/>
        </p:nvSpPr>
        <p:spPr>
          <a:xfrm>
            <a:off x="512649" y="6079671"/>
            <a:ext cx="8118701" cy="523220"/>
          </a:xfrm>
          <a:prstGeom prst="rect">
            <a:avLst/>
          </a:prstGeom>
        </p:spPr>
        <p:txBody>
          <a:bodyPr wrap="square">
            <a:spAutoFit/>
          </a:bodyPr>
          <a:lstStyle/>
          <a:p>
            <a:pPr algn="l"/>
            <a:r>
              <a:rPr lang="en-US" sz="1400" dirty="0">
                <a:solidFill>
                  <a:schemeClr val="bg2"/>
                </a:solidFill>
              </a:rPr>
              <a:t>Murray, B.C., B.A. McCarl, and H-C. Lee, "Estimating Leakage From Forest Carbon Sequestration Programs", </a:t>
            </a:r>
            <a:r>
              <a:rPr lang="en-US" sz="1400" u="sng" dirty="0">
                <a:solidFill>
                  <a:schemeClr val="bg2"/>
                </a:solidFill>
              </a:rPr>
              <a:t>Land Economics, 80(1), 109-124, 2004.</a:t>
            </a:r>
            <a:endParaRPr lang="en-US" sz="1400" dirty="0">
              <a:solidFill>
                <a:schemeClr val="bg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388938" y="101600"/>
            <a:ext cx="8366125" cy="946150"/>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pPr algn="ctr"/>
            <a:r>
              <a:rPr lang="en-US" sz="2800" b="1">
                <a:solidFill>
                  <a:srgbClr val="FF0000"/>
                </a:solidFill>
                <a:effectLst>
                  <a:outerShdw blurRad="38100" dist="38100" dir="2700000" algn="tl">
                    <a:srgbClr val="C0C0C0"/>
                  </a:outerShdw>
                </a:effectLst>
                <a:cs typeface="Times New Roman" pitchFamily="18" charset="0"/>
              </a:rPr>
              <a:t>Fungibility -  Leakage</a:t>
            </a:r>
            <a:br>
              <a:rPr lang="en-US" sz="2800" b="1">
                <a:solidFill>
                  <a:srgbClr val="FF0000"/>
                </a:solidFill>
                <a:effectLst>
                  <a:outerShdw blurRad="38100" dist="38100" dir="2700000" algn="tl">
                    <a:srgbClr val="C0C0C0"/>
                  </a:outerShdw>
                </a:effectLst>
                <a:cs typeface="Times New Roman" pitchFamily="18" charset="0"/>
              </a:rPr>
            </a:br>
            <a:r>
              <a:rPr lang="en-US" sz="2800" b="1">
                <a:solidFill>
                  <a:srgbClr val="FF0000"/>
                </a:solidFill>
                <a:effectLst>
                  <a:outerShdw blurRad="38100" dist="38100" dir="2700000" algn="tl">
                    <a:srgbClr val="C0C0C0"/>
                  </a:outerShdw>
                </a:effectLst>
                <a:cs typeface="Times New Roman" pitchFamily="18" charset="0"/>
              </a:rPr>
              <a:t>International</a:t>
            </a:r>
          </a:p>
        </p:txBody>
      </p:sp>
      <p:pic>
        <p:nvPicPr>
          <p:cNvPr id="244159" name="Picture 44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5" y="1724025"/>
            <a:ext cx="9828213" cy="43656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pic>
      <p:sp>
        <p:nvSpPr>
          <p:cNvPr id="244160" name="Text Box 448"/>
          <p:cNvSpPr txBox="1">
            <a:spLocks noChangeArrowheads="1"/>
          </p:cNvSpPr>
          <p:nvPr/>
        </p:nvSpPr>
        <p:spPr bwMode="auto">
          <a:xfrm>
            <a:off x="200025" y="5661025"/>
            <a:ext cx="8702675" cy="8223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txBody>
          <a:bodyPr wrap="none" lIns="146304">
            <a:spAutoFit/>
          </a:bodyPr>
          <a:lstStyle/>
          <a:p>
            <a:pPr algn="l"/>
            <a:r>
              <a:rPr lang="en-US" sz="2400">
                <a:solidFill>
                  <a:schemeClr val="bg1"/>
                </a:solidFill>
                <a:effectLst>
                  <a:outerShdw blurRad="38100" dist="38100" dir="2700000" algn="tl">
                    <a:srgbClr val="C0C0C0"/>
                  </a:outerShdw>
                </a:effectLst>
              </a:rPr>
              <a:t>Note All datat are index nubers of production in a category</a:t>
            </a:r>
          </a:p>
          <a:p>
            <a:pPr algn="l"/>
            <a:r>
              <a:rPr lang="en-US" sz="2400">
                <a:solidFill>
                  <a:schemeClr val="bg1"/>
                </a:solidFill>
                <a:effectLst>
                  <a:outerShdw blurRad="38100" dist="38100" dir="2700000" algn="tl">
                    <a:srgbClr val="C0C0C0"/>
                  </a:outerShdw>
                </a:effectLst>
              </a:rPr>
              <a:t>	Participating production is offset by production elsewhere</a:t>
            </a:r>
          </a:p>
        </p:txBody>
      </p:sp>
      <p:sp>
        <p:nvSpPr>
          <p:cNvPr id="244161" name="Text Box 449"/>
          <p:cNvSpPr txBox="1">
            <a:spLocks noChangeArrowheads="1"/>
          </p:cNvSpPr>
          <p:nvPr/>
        </p:nvSpPr>
        <p:spPr bwMode="auto">
          <a:xfrm>
            <a:off x="4343400" y="1365250"/>
            <a:ext cx="3114675"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txBody>
          <a:bodyPr wrap="none" lIns="146304">
            <a:spAutoFit/>
          </a:bodyPr>
          <a:lstStyle/>
          <a:p>
            <a:pPr algn="l"/>
            <a:r>
              <a:rPr lang="en-US" sz="2400">
                <a:solidFill>
                  <a:schemeClr val="bg1"/>
                </a:solidFill>
                <a:effectLst>
                  <a:outerShdw blurRad="38100" dist="38100" dir="2700000" algn="tl">
                    <a:srgbClr val="C0C0C0"/>
                  </a:outerShdw>
                </a:effectLst>
              </a:rPr>
              <a:t>Scope of Participation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676275" y="307975"/>
            <a:ext cx="7772400" cy="57943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pPr algn="ctr"/>
            <a:r>
              <a:rPr lang="en-US" sz="3200" b="1">
                <a:solidFill>
                  <a:srgbClr val="FF0000"/>
                </a:solidFill>
                <a:effectLst>
                  <a:outerShdw blurRad="38100" dist="38100" dir="2700000" algn="tl">
                    <a:srgbClr val="C0C0C0"/>
                  </a:outerShdw>
                </a:effectLst>
                <a:cs typeface="Times New Roman" pitchFamily="18" charset="0"/>
              </a:rPr>
              <a:t>Fungibility -  Empirical</a:t>
            </a:r>
            <a:endParaRPr lang="en-US" sz="3200" b="1">
              <a:solidFill>
                <a:schemeClr val="bg2"/>
              </a:solidFill>
              <a:effectLst>
                <a:outerShdw blurRad="38100" dist="38100" dir="2700000" algn="tl">
                  <a:srgbClr val="C0C0C0"/>
                </a:outerShdw>
              </a:effectLst>
              <a:cs typeface="Times New Roman" pitchFamily="18" charset="0"/>
            </a:endParaRPr>
          </a:p>
        </p:txBody>
      </p:sp>
      <p:sp>
        <p:nvSpPr>
          <p:cNvPr id="216067" name="Rectangle 3"/>
          <p:cNvSpPr>
            <a:spLocks noChangeArrowheads="1"/>
          </p:cNvSpPr>
          <p:nvPr/>
        </p:nvSpPr>
        <p:spPr bwMode="auto">
          <a:xfrm>
            <a:off x="2614613" y="3052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6068" name="Rectangle 4"/>
          <p:cNvSpPr>
            <a:spLocks noChangeArrowheads="1"/>
          </p:cNvSpPr>
          <p:nvPr/>
        </p:nvSpPr>
        <p:spPr bwMode="auto">
          <a:xfrm>
            <a:off x="6132513" y="3543300"/>
            <a:ext cx="9667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eaLnBrk="0" hangingPunct="0"/>
            <a:r>
              <a:rPr kumimoji="1" lang="en-US" sz="1200" b="0">
                <a:solidFill>
                  <a:schemeClr val="tx1"/>
                </a:solidFill>
                <a:effectLst/>
                <a:cs typeface="Times New Roman" pitchFamily="18" charset="0"/>
              </a:rPr>
              <a:t>* CV</a:t>
            </a:r>
            <a:endParaRPr kumimoji="1" lang="en-US" sz="2400" b="0">
              <a:solidFill>
                <a:schemeClr val="tx1"/>
              </a:solidFill>
              <a:effectLst/>
            </a:endParaRPr>
          </a:p>
        </p:txBody>
      </p:sp>
      <p:sp>
        <p:nvSpPr>
          <p:cNvPr id="216069" name="Rectangle 5"/>
          <p:cNvSpPr>
            <a:spLocks noChangeArrowheads="1"/>
          </p:cNvSpPr>
          <p:nvPr/>
        </p:nvSpPr>
        <p:spPr bwMode="auto">
          <a:xfrm>
            <a:off x="0" y="2014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16073" name="Rectangle 9"/>
          <p:cNvSpPr>
            <a:spLocks noChangeArrowheads="1"/>
          </p:cNvSpPr>
          <p:nvPr/>
        </p:nvSpPr>
        <p:spPr bwMode="auto">
          <a:xfrm>
            <a:off x="484188" y="4073525"/>
            <a:ext cx="85344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fontAlgn="b">
              <a:tabLst>
                <a:tab pos="2743200" algn="l"/>
                <a:tab pos="3657600" algn="l"/>
                <a:tab pos="4457700" algn="l"/>
                <a:tab pos="5314950" algn="l"/>
                <a:tab pos="6229350" algn="l"/>
                <a:tab pos="7086600" algn="l"/>
              </a:tabLst>
            </a:pPr>
            <a:r>
              <a:rPr lang="en-US" sz="2400" b="0">
                <a:solidFill>
                  <a:schemeClr val="bg2"/>
                </a:solidFill>
                <a:effectLst/>
                <a:latin typeface="Arial" pitchFamily="34" charset="0"/>
                <a:cs typeface="Times New Roman" pitchFamily="18" charset="0"/>
              </a:rPr>
              <a:t>	Perm 	</a:t>
            </a:r>
            <a:r>
              <a:rPr lang="en-US" sz="2400" b="0">
                <a:solidFill>
                  <a:schemeClr val="bg2"/>
                </a:solidFill>
                <a:effectLst/>
                <a:latin typeface="Arial" pitchFamily="34" charset="0"/>
                <a:cs typeface="Arial" pitchFamily="34" charset="0"/>
              </a:rPr>
              <a:t>Add 	Leak	Uncer 	All 	Saleable</a:t>
            </a:r>
          </a:p>
          <a:p>
            <a:pPr algn="l" fontAlgn="b">
              <a:tabLst>
                <a:tab pos="2743200" algn="l"/>
                <a:tab pos="3657600" algn="l"/>
                <a:tab pos="4457700" algn="l"/>
                <a:tab pos="5314950" algn="l"/>
                <a:tab pos="6229350" algn="l"/>
                <a:tab pos="7086600" algn="l"/>
              </a:tabLst>
            </a:pPr>
            <a:r>
              <a:rPr lang="en-US" sz="2400" b="0">
                <a:solidFill>
                  <a:schemeClr val="bg2"/>
                </a:solidFill>
                <a:effectLst/>
                <a:latin typeface="Arial" pitchFamily="34" charset="0"/>
                <a:cs typeface="Times New Roman" pitchFamily="18" charset="0"/>
              </a:rPr>
              <a:t>Rice to crops 	</a:t>
            </a:r>
            <a:r>
              <a:rPr lang="en-US" sz="2400" b="0">
                <a:solidFill>
                  <a:schemeClr val="bg2"/>
                </a:solidFill>
                <a:effectLst/>
                <a:latin typeface="Arial" pitchFamily="34" charset="0"/>
                <a:cs typeface="Arial" pitchFamily="34" charset="0"/>
              </a:rPr>
              <a:t>30% 	12% 	32%	10% 	</a:t>
            </a:r>
            <a:r>
              <a:rPr lang="en-US" sz="2400" b="0">
                <a:solidFill>
                  <a:srgbClr val="FF00FF"/>
                </a:solidFill>
                <a:effectLst/>
                <a:latin typeface="Arial" pitchFamily="34" charset="0"/>
                <a:cs typeface="Arial" pitchFamily="34" charset="0"/>
              </a:rPr>
              <a:t>62%</a:t>
            </a:r>
            <a:r>
              <a:rPr lang="en-US" sz="2400" b="0">
                <a:solidFill>
                  <a:schemeClr val="bg2"/>
                </a:solidFill>
                <a:effectLst/>
                <a:latin typeface="Arial" pitchFamily="34" charset="0"/>
                <a:cs typeface="Arial" pitchFamily="34" charset="0"/>
              </a:rPr>
              <a:t>	 </a:t>
            </a:r>
            <a:r>
              <a:rPr lang="en-US" sz="2400">
                <a:effectLst/>
                <a:latin typeface="Arial" pitchFamily="34" charset="0"/>
                <a:cs typeface="Arial" pitchFamily="34" charset="0"/>
              </a:rPr>
              <a:t>38%</a:t>
            </a:r>
          </a:p>
          <a:p>
            <a:pPr algn="l" fontAlgn="b">
              <a:tabLst>
                <a:tab pos="2743200" algn="l"/>
                <a:tab pos="3657600" algn="l"/>
                <a:tab pos="4457700" algn="l"/>
                <a:tab pos="5314950" algn="l"/>
                <a:tab pos="6229350" algn="l"/>
                <a:tab pos="7086600" algn="l"/>
              </a:tabLst>
            </a:pPr>
            <a:r>
              <a:rPr lang="en-US" sz="2400" b="0">
                <a:solidFill>
                  <a:schemeClr val="bg2"/>
                </a:solidFill>
                <a:effectLst/>
                <a:latin typeface="Arial" pitchFamily="34" charset="0"/>
                <a:cs typeface="Times New Roman" pitchFamily="18" charset="0"/>
              </a:rPr>
              <a:t>Rice to pasture	</a:t>
            </a:r>
            <a:r>
              <a:rPr lang="en-US" sz="2400" b="0">
                <a:solidFill>
                  <a:schemeClr val="bg2"/>
                </a:solidFill>
                <a:effectLst/>
                <a:latin typeface="Arial" pitchFamily="34" charset="0"/>
                <a:cs typeface="Arial" pitchFamily="34" charset="0"/>
              </a:rPr>
              <a:t>50%	4%	17%	10%	</a:t>
            </a:r>
            <a:r>
              <a:rPr lang="en-US" sz="2400" b="0">
                <a:solidFill>
                  <a:srgbClr val="FF00FF"/>
                </a:solidFill>
                <a:effectLst/>
                <a:latin typeface="Arial" pitchFamily="34" charset="0"/>
                <a:cs typeface="Arial" pitchFamily="34" charset="0"/>
              </a:rPr>
              <a:t>64%</a:t>
            </a:r>
            <a:r>
              <a:rPr lang="en-US" sz="2400" b="0">
                <a:solidFill>
                  <a:schemeClr val="bg2"/>
                </a:solidFill>
                <a:effectLst/>
                <a:latin typeface="Arial" pitchFamily="34" charset="0"/>
                <a:cs typeface="Arial" pitchFamily="34" charset="0"/>
              </a:rPr>
              <a:t>	 </a:t>
            </a:r>
            <a:r>
              <a:rPr lang="en-US" sz="2400">
                <a:effectLst/>
                <a:latin typeface="Arial" pitchFamily="34" charset="0"/>
                <a:cs typeface="Arial" pitchFamily="34" charset="0"/>
              </a:rPr>
              <a:t>36%</a:t>
            </a:r>
          </a:p>
          <a:p>
            <a:pPr algn="l" fontAlgn="b">
              <a:tabLst>
                <a:tab pos="2743200" algn="l"/>
                <a:tab pos="3657600" algn="l"/>
                <a:tab pos="4457700" algn="l"/>
                <a:tab pos="5314950" algn="l"/>
                <a:tab pos="6229350" algn="l"/>
                <a:tab pos="7086600" algn="l"/>
              </a:tabLst>
            </a:pPr>
            <a:r>
              <a:rPr lang="en-US" sz="2400" b="0">
                <a:solidFill>
                  <a:schemeClr val="bg2"/>
                </a:solidFill>
                <a:effectLst/>
                <a:latin typeface="Arial" pitchFamily="34" charset="0"/>
                <a:cs typeface="Times New Roman" pitchFamily="18" charset="0"/>
              </a:rPr>
              <a:t>Rice - trees(pulp)	</a:t>
            </a:r>
            <a:r>
              <a:rPr lang="en-US" sz="2400" b="0">
                <a:solidFill>
                  <a:schemeClr val="bg2"/>
                </a:solidFill>
                <a:effectLst/>
                <a:latin typeface="Arial" pitchFamily="34" charset="0"/>
                <a:cs typeface="Arial" pitchFamily="34" charset="0"/>
              </a:rPr>
              <a:t>30%	1% 	16%	10%	</a:t>
            </a:r>
            <a:r>
              <a:rPr lang="en-US" sz="2400" b="0">
                <a:solidFill>
                  <a:srgbClr val="FF00FF"/>
                </a:solidFill>
                <a:effectLst/>
                <a:latin typeface="Arial" pitchFamily="34" charset="0"/>
                <a:cs typeface="Arial" pitchFamily="34" charset="0"/>
              </a:rPr>
              <a:t>48%</a:t>
            </a:r>
            <a:r>
              <a:rPr lang="en-US" sz="2400" b="0">
                <a:solidFill>
                  <a:schemeClr val="bg2"/>
                </a:solidFill>
                <a:effectLst/>
                <a:latin typeface="Arial" pitchFamily="34" charset="0"/>
                <a:cs typeface="Arial" pitchFamily="34" charset="0"/>
              </a:rPr>
              <a:t>	 </a:t>
            </a:r>
            <a:r>
              <a:rPr lang="en-US" sz="2400">
                <a:effectLst/>
                <a:latin typeface="Arial" pitchFamily="34" charset="0"/>
                <a:cs typeface="Arial" pitchFamily="34" charset="0"/>
              </a:rPr>
              <a:t>52%</a:t>
            </a:r>
          </a:p>
          <a:p>
            <a:pPr algn="l" fontAlgn="b">
              <a:tabLst>
                <a:tab pos="2743200" algn="l"/>
                <a:tab pos="3657600" algn="l"/>
                <a:tab pos="4457700" algn="l"/>
                <a:tab pos="5314950" algn="l"/>
                <a:tab pos="6229350" algn="l"/>
                <a:tab pos="7086600" algn="l"/>
              </a:tabLst>
            </a:pPr>
            <a:r>
              <a:rPr lang="en-US" sz="2400" b="0">
                <a:solidFill>
                  <a:schemeClr val="bg2"/>
                </a:solidFill>
                <a:effectLst/>
                <a:latin typeface="Arial" pitchFamily="34" charset="0"/>
                <a:cs typeface="Times New Roman" pitchFamily="18" charset="0"/>
              </a:rPr>
              <a:t>Rice - trees (saw)	</a:t>
            </a:r>
            <a:r>
              <a:rPr lang="en-US" sz="2400" b="0">
                <a:solidFill>
                  <a:schemeClr val="bg2"/>
                </a:solidFill>
                <a:effectLst/>
                <a:latin typeface="Arial" pitchFamily="34" charset="0"/>
                <a:cs typeface="Arial" pitchFamily="34" charset="0"/>
              </a:rPr>
              <a:t>10%	1%	16%	10%	</a:t>
            </a:r>
            <a:r>
              <a:rPr lang="en-US" sz="2400" b="0">
                <a:solidFill>
                  <a:srgbClr val="FF00FF"/>
                </a:solidFill>
                <a:effectLst/>
                <a:latin typeface="Arial" pitchFamily="34" charset="0"/>
                <a:cs typeface="Arial" pitchFamily="34" charset="0"/>
              </a:rPr>
              <a:t>33%</a:t>
            </a:r>
            <a:r>
              <a:rPr lang="en-US" sz="2400" b="0">
                <a:solidFill>
                  <a:schemeClr val="bg2"/>
                </a:solidFill>
                <a:effectLst/>
                <a:latin typeface="Arial" pitchFamily="34" charset="0"/>
                <a:cs typeface="Arial" pitchFamily="34" charset="0"/>
              </a:rPr>
              <a:t>	 </a:t>
            </a:r>
            <a:r>
              <a:rPr lang="en-US" sz="2400">
                <a:effectLst/>
                <a:latin typeface="Arial" pitchFamily="34" charset="0"/>
                <a:cs typeface="Arial" pitchFamily="34" charset="0"/>
              </a:rPr>
              <a:t>67%</a:t>
            </a:r>
          </a:p>
          <a:p>
            <a:pPr algn="l">
              <a:tabLst>
                <a:tab pos="2743200" algn="l"/>
                <a:tab pos="3657600" algn="l"/>
                <a:tab pos="4457700" algn="l"/>
                <a:tab pos="5314950" algn="l"/>
                <a:tab pos="6229350" algn="l"/>
                <a:tab pos="7086600" algn="l"/>
              </a:tabLst>
            </a:pPr>
            <a:endParaRPr lang="en-US" sz="2400" b="0">
              <a:solidFill>
                <a:schemeClr val="bg2"/>
              </a:solidFill>
              <a:effectLst/>
              <a:cs typeface="Times New Roman" pitchFamily="18" charset="0"/>
            </a:endParaRPr>
          </a:p>
          <a:p>
            <a:pPr algn="l">
              <a:tabLst>
                <a:tab pos="2743200" algn="l"/>
                <a:tab pos="3657600" algn="l"/>
                <a:tab pos="4457700" algn="l"/>
                <a:tab pos="5314950" algn="l"/>
                <a:tab pos="6229350" algn="l"/>
                <a:tab pos="7086600" algn="l"/>
              </a:tabLst>
            </a:pPr>
            <a:r>
              <a:rPr lang="en-US" sz="2400" b="0">
                <a:solidFill>
                  <a:schemeClr val="bg2"/>
                </a:solidFill>
                <a:effectLst/>
                <a:cs typeface="Times New Roman" pitchFamily="18" charset="0"/>
              </a:rPr>
              <a:t>Not additive</a:t>
            </a:r>
          </a:p>
        </p:txBody>
      </p:sp>
      <p:sp>
        <p:nvSpPr>
          <p:cNvPr id="216074" name="Rectangle 10"/>
          <p:cNvSpPr>
            <a:spLocks noChangeArrowheads="1"/>
          </p:cNvSpPr>
          <p:nvPr/>
        </p:nvSpPr>
        <p:spPr bwMode="auto">
          <a:xfrm>
            <a:off x="436563" y="1349375"/>
            <a:ext cx="8167687"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400" b="0">
                <a:solidFill>
                  <a:schemeClr val="bg2"/>
                </a:solidFill>
                <a:effectLst/>
                <a:ea typeface="Arial Unicode MS" pitchFamily="34" charset="-128"/>
                <a:cs typeface="Arial Unicode MS" pitchFamily="34" charset="-128"/>
              </a:rPr>
              <a:t>Beaumont through Columbus Texas area has historically produced rice. In 1985, 600,000 acres. In 2000, 214,000 acres.  Policy, environment and markets are applying pressure. Today, many rice producers are in quest of new opportunities.  Trees, other crops and pasture provide possible alternatives to some.</a:t>
            </a:r>
          </a:p>
        </p:txBody>
      </p:sp>
      <p:graphicFrame>
        <p:nvGraphicFramePr>
          <p:cNvPr id="216075" name="Object 11"/>
          <p:cNvGraphicFramePr>
            <a:graphicFrameLocks noGrp="1" noChangeAspect="1"/>
          </p:cNvGraphicFramePr>
          <p:nvPr>
            <p:ph idx="1"/>
          </p:nvPr>
        </p:nvGraphicFramePr>
        <p:xfrm>
          <a:off x="400050" y="3543300"/>
          <a:ext cx="8167688" cy="266700"/>
        </p:xfrm>
        <a:graphic>
          <a:graphicData uri="http://schemas.openxmlformats.org/presentationml/2006/ole">
            <mc:AlternateContent xmlns:mc="http://schemas.openxmlformats.org/markup-compatibility/2006">
              <mc:Choice xmlns:v="urn:schemas-microsoft-com:vml" Requires="v">
                <p:oleObj spid="_x0000_s216087" name="Equation" r:id="rId3" imgW="6222960" imgH="203040" progId="Equation.3">
                  <p:embed/>
                </p:oleObj>
              </mc:Choice>
              <mc:Fallback>
                <p:oleObj name="Equation" r:id="rId3" imgW="6222960" imgH="203040" progId="Equation.3">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3543300"/>
                        <a:ext cx="8167688"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7572" name="Text Box 4"/>
          <p:cNvSpPr txBox="1">
            <a:spLocks noChangeArrowheads="1"/>
          </p:cNvSpPr>
          <p:nvPr/>
        </p:nvSpPr>
        <p:spPr bwMode="auto">
          <a:xfrm>
            <a:off x="1949450" y="514350"/>
            <a:ext cx="5373688" cy="57943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txBody>
          <a:bodyPr wrap="none" lIns="146304">
            <a:spAutoFit/>
          </a:bodyPr>
          <a:lstStyle/>
          <a:p>
            <a:r>
              <a:rPr lang="en-US">
                <a:effectLst>
                  <a:outerShdw blurRad="38100" dist="38100" dir="2700000" algn="tl">
                    <a:srgbClr val="C0C0C0"/>
                  </a:outerShdw>
                </a:effectLst>
              </a:rPr>
              <a:t>Is this a problem – in a model</a:t>
            </a:r>
          </a:p>
        </p:txBody>
      </p:sp>
      <p:sp>
        <p:nvSpPr>
          <p:cNvPr id="237573" name="Text Box 5"/>
          <p:cNvSpPr txBox="1">
            <a:spLocks noChangeArrowheads="1"/>
          </p:cNvSpPr>
          <p:nvPr/>
        </p:nvSpPr>
        <p:spPr bwMode="auto">
          <a:xfrm>
            <a:off x="349250" y="1609725"/>
            <a:ext cx="7661275" cy="350361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txBody>
          <a:bodyPr wrap="none" lIns="146304">
            <a:spAutoFit/>
          </a:bodyPr>
          <a:lstStyle/>
          <a:p>
            <a:pPr algn="l"/>
            <a:r>
              <a:rPr lang="en-US">
                <a:solidFill>
                  <a:schemeClr val="bg2"/>
                </a:solidFill>
                <a:effectLst>
                  <a:outerShdw blurRad="38100" dist="38100" dir="2700000" algn="tl">
                    <a:srgbClr val="C0C0C0"/>
                  </a:outerShdw>
                </a:effectLst>
              </a:rPr>
              <a:t>Not always</a:t>
            </a:r>
          </a:p>
          <a:p>
            <a:pPr algn="l"/>
            <a:endParaRPr lang="en-US">
              <a:solidFill>
                <a:schemeClr val="bg2"/>
              </a:solidFill>
              <a:effectLst>
                <a:outerShdw blurRad="38100" dist="38100" dir="2700000" algn="tl">
                  <a:srgbClr val="C0C0C0"/>
                </a:outerShdw>
              </a:effectLst>
            </a:endParaRPr>
          </a:p>
          <a:p>
            <a:pPr algn="l"/>
            <a:r>
              <a:rPr lang="en-US">
                <a:solidFill>
                  <a:schemeClr val="bg2"/>
                </a:solidFill>
                <a:effectLst>
                  <a:outerShdw blurRad="38100" dist="38100" dir="2700000" algn="tl">
                    <a:srgbClr val="C0C0C0"/>
                  </a:outerShdw>
                </a:effectLst>
              </a:rPr>
              <a:t>Full coverage eliminates leakage</a:t>
            </a:r>
          </a:p>
          <a:p>
            <a:pPr algn="l"/>
            <a:r>
              <a:rPr lang="en-US">
                <a:solidFill>
                  <a:schemeClr val="bg2"/>
                </a:solidFill>
                <a:effectLst>
                  <a:outerShdw blurRad="38100" dist="38100" dir="2700000" algn="tl">
                    <a:srgbClr val="C0C0C0"/>
                  </a:outerShdw>
                </a:effectLst>
              </a:rPr>
              <a:t>Multi period is handled in fasom</a:t>
            </a:r>
          </a:p>
          <a:p>
            <a:pPr algn="l"/>
            <a:r>
              <a:rPr lang="en-US">
                <a:solidFill>
                  <a:schemeClr val="bg2"/>
                </a:solidFill>
                <a:effectLst>
                  <a:outerShdw blurRad="38100" dist="38100" dir="2700000" algn="tl">
                    <a:srgbClr val="C0C0C0"/>
                  </a:outerShdw>
                </a:effectLst>
              </a:rPr>
              <a:t>Additionality handled by dynamic baseline</a:t>
            </a:r>
          </a:p>
          <a:p>
            <a:pPr algn="l"/>
            <a:endParaRPr lang="en-US">
              <a:solidFill>
                <a:schemeClr val="bg2"/>
              </a:solidFill>
              <a:effectLst>
                <a:outerShdw blurRad="38100" dist="38100" dir="2700000" algn="tl">
                  <a:srgbClr val="C0C0C0"/>
                </a:outerShdw>
              </a:effectLst>
            </a:endParaRPr>
          </a:p>
          <a:p>
            <a:pPr algn="l"/>
            <a:r>
              <a:rPr lang="en-US">
                <a:solidFill>
                  <a:schemeClr val="bg2"/>
                </a:solidFill>
                <a:effectLst>
                  <a:outerShdw blurRad="38100" dist="38100" dir="2700000" algn="tl">
                    <a:srgbClr val="C0C0C0"/>
                  </a:outerShdw>
                </a:effectLst>
              </a:rPr>
              <a:t>Uncertainty is not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3490" name="Rectangle 18"/>
          <p:cNvSpPr>
            <a:spLocks noGrp="1" noChangeArrowheads="1"/>
          </p:cNvSpPr>
          <p:nvPr>
            <p:ph type="title"/>
          </p:nvPr>
        </p:nvSpPr>
        <p:spPr>
          <a:xfrm>
            <a:off x="436563" y="284163"/>
            <a:ext cx="8366125" cy="946150"/>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pPr algn="ctr"/>
            <a:r>
              <a:rPr lang="en-US" sz="2800" b="1">
                <a:solidFill>
                  <a:srgbClr val="FF0000"/>
                </a:solidFill>
                <a:effectLst>
                  <a:outerShdw blurRad="38100" dist="38100" dir="2700000" algn="tl">
                    <a:srgbClr val="C0C0C0"/>
                  </a:outerShdw>
                </a:effectLst>
              </a:rPr>
              <a:t>What issues might IAM modelers consider? </a:t>
            </a:r>
            <a:br>
              <a:rPr lang="en-US" sz="2800" b="1">
                <a:solidFill>
                  <a:srgbClr val="FF0000"/>
                </a:solidFill>
                <a:effectLst>
                  <a:outerShdw blurRad="38100" dist="38100" dir="2700000" algn="tl">
                    <a:srgbClr val="C0C0C0"/>
                  </a:outerShdw>
                </a:effectLst>
              </a:rPr>
            </a:br>
            <a:r>
              <a:rPr lang="en-US" sz="2800" b="1">
                <a:solidFill>
                  <a:srgbClr val="FF0000"/>
                </a:solidFill>
                <a:effectLst>
                  <a:outerShdw blurRad="38100" dist="38100" dir="2700000" algn="tl">
                    <a:srgbClr val="C0C0C0"/>
                  </a:outerShdw>
                </a:effectLst>
              </a:rPr>
              <a:t>Fungibility -  Aggegate</a:t>
            </a:r>
          </a:p>
        </p:txBody>
      </p:sp>
      <p:sp>
        <p:nvSpPr>
          <p:cNvPr id="233491" name="Rectangle 19"/>
          <p:cNvSpPr>
            <a:spLocks noChangeArrowheads="1"/>
          </p:cNvSpPr>
          <p:nvPr/>
        </p:nvSpPr>
        <p:spPr bwMode="auto">
          <a:xfrm>
            <a:off x="2614613" y="3052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3492" name="Rectangle 20"/>
          <p:cNvSpPr>
            <a:spLocks noChangeArrowheads="1"/>
          </p:cNvSpPr>
          <p:nvPr/>
        </p:nvSpPr>
        <p:spPr bwMode="auto">
          <a:xfrm>
            <a:off x="0" y="2014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33494" name="Picture 2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125" y="1071563"/>
            <a:ext cx="4013200" cy="2771775"/>
          </a:xfrm>
          <a:prstGeom prst="rect">
            <a:avLst/>
          </a:prstGeom>
          <a:noFill/>
          <a:extLst>
            <a:ext uri="{909E8E84-426E-40DD-AFC4-6F175D3DCCD1}">
              <a14:hiddenFill xmlns:a14="http://schemas.microsoft.com/office/drawing/2010/main">
                <a:solidFill>
                  <a:srgbClr val="FFFFFF"/>
                </a:solidFill>
              </a14:hiddenFill>
            </a:ext>
          </a:extLst>
        </p:spPr>
      </p:pic>
      <p:pic>
        <p:nvPicPr>
          <p:cNvPr id="233495" name="Picture 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838" y="3914775"/>
            <a:ext cx="4013200" cy="2771775"/>
          </a:xfrm>
          <a:prstGeom prst="rect">
            <a:avLst/>
          </a:prstGeom>
          <a:noFill/>
          <a:extLst>
            <a:ext uri="{909E8E84-426E-40DD-AFC4-6F175D3DCCD1}">
              <a14:hiddenFill xmlns:a14="http://schemas.microsoft.com/office/drawing/2010/main">
                <a:solidFill>
                  <a:srgbClr val="FFFFFF"/>
                </a:solidFill>
              </a14:hiddenFill>
            </a:ext>
          </a:extLst>
        </p:spPr>
      </p:pic>
      <p:pic>
        <p:nvPicPr>
          <p:cNvPr id="233496" name="Picture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3438" y="1108075"/>
            <a:ext cx="4013200" cy="2771775"/>
          </a:xfrm>
          <a:prstGeom prst="rect">
            <a:avLst/>
          </a:prstGeom>
          <a:noFill/>
          <a:extLst>
            <a:ext uri="{909E8E84-426E-40DD-AFC4-6F175D3DCCD1}">
              <a14:hiddenFill xmlns:a14="http://schemas.microsoft.com/office/drawing/2010/main">
                <a:solidFill>
                  <a:srgbClr val="FFFFFF"/>
                </a:solidFill>
              </a14:hiddenFill>
            </a:ext>
          </a:extLst>
        </p:spPr>
      </p:pic>
      <p:pic>
        <p:nvPicPr>
          <p:cNvPr id="233497" name="Picture 2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013" y="3924300"/>
            <a:ext cx="4013200" cy="2771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8594" name="Text Box 2"/>
          <p:cNvSpPr txBox="1">
            <a:spLocks noChangeArrowheads="1"/>
          </p:cNvSpPr>
          <p:nvPr/>
        </p:nvSpPr>
        <p:spPr bwMode="auto">
          <a:xfrm>
            <a:off x="1720850" y="514350"/>
            <a:ext cx="5837238" cy="57943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txBody>
          <a:bodyPr wrap="none" lIns="146304">
            <a:spAutoFit/>
          </a:bodyPr>
          <a:lstStyle/>
          <a:p>
            <a:r>
              <a:rPr lang="en-US">
                <a:effectLst>
                  <a:outerShdw blurRad="38100" dist="38100" dir="2700000" algn="tl">
                    <a:srgbClr val="C0C0C0"/>
                  </a:outerShdw>
                </a:effectLst>
              </a:rPr>
              <a:t>Is this a problem – with projects</a:t>
            </a:r>
          </a:p>
        </p:txBody>
      </p:sp>
      <p:sp>
        <p:nvSpPr>
          <p:cNvPr id="238595" name="Text Box 3"/>
          <p:cNvSpPr txBox="1">
            <a:spLocks noChangeArrowheads="1"/>
          </p:cNvSpPr>
          <p:nvPr/>
        </p:nvSpPr>
        <p:spPr bwMode="auto">
          <a:xfrm>
            <a:off x="349250" y="1609725"/>
            <a:ext cx="7418388" cy="39909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txBody>
          <a:bodyPr wrap="none" lIns="146304">
            <a:spAutoFit/>
          </a:bodyPr>
          <a:lstStyle/>
          <a:p>
            <a:pPr algn="l"/>
            <a:r>
              <a:rPr lang="en-US">
                <a:solidFill>
                  <a:schemeClr val="bg2"/>
                </a:solidFill>
                <a:effectLst>
                  <a:outerShdw blurRad="38100" dist="38100" dir="2700000" algn="tl">
                    <a:srgbClr val="C0C0C0"/>
                  </a:outerShdw>
                </a:effectLst>
              </a:rPr>
              <a:t>Always</a:t>
            </a:r>
          </a:p>
          <a:p>
            <a:pPr algn="l"/>
            <a:endParaRPr lang="en-US">
              <a:solidFill>
                <a:schemeClr val="bg2"/>
              </a:solidFill>
              <a:effectLst>
                <a:outerShdw blurRad="38100" dist="38100" dir="2700000" algn="tl">
                  <a:srgbClr val="C0C0C0"/>
                </a:outerShdw>
              </a:effectLst>
            </a:endParaRPr>
          </a:p>
          <a:p>
            <a:pPr algn="l"/>
            <a:r>
              <a:rPr lang="en-US">
                <a:solidFill>
                  <a:schemeClr val="bg2"/>
                </a:solidFill>
                <a:effectLst>
                  <a:outerShdw blurRad="38100" dist="38100" dir="2700000" algn="tl">
                    <a:srgbClr val="C0C0C0"/>
                  </a:outerShdw>
                </a:effectLst>
              </a:rPr>
              <a:t>Partial coverage virtually insures leakage</a:t>
            </a:r>
          </a:p>
          <a:p>
            <a:pPr algn="l"/>
            <a:r>
              <a:rPr lang="en-US">
                <a:solidFill>
                  <a:schemeClr val="bg2"/>
                </a:solidFill>
                <a:effectLst>
                  <a:outerShdw blurRad="38100" dist="38100" dir="2700000" algn="tl">
                    <a:srgbClr val="C0C0C0"/>
                  </a:outerShdw>
                </a:effectLst>
              </a:rPr>
              <a:t>Multi period needs to be handled when </a:t>
            </a:r>
          </a:p>
          <a:p>
            <a:pPr algn="l"/>
            <a:r>
              <a:rPr lang="en-US">
                <a:solidFill>
                  <a:schemeClr val="bg2"/>
                </a:solidFill>
                <a:effectLst>
                  <a:outerShdw blurRad="38100" dist="38100" dir="2700000" algn="tl">
                    <a:srgbClr val="C0C0C0"/>
                  </a:outerShdw>
                </a:effectLst>
              </a:rPr>
              <a:t>	buyback or maintenance</a:t>
            </a:r>
          </a:p>
          <a:p>
            <a:pPr algn="l"/>
            <a:r>
              <a:rPr lang="en-US">
                <a:solidFill>
                  <a:schemeClr val="bg2"/>
                </a:solidFill>
                <a:effectLst>
                  <a:outerShdw blurRad="38100" dist="38100" dir="2700000" algn="tl">
                    <a:srgbClr val="C0C0C0"/>
                  </a:outerShdw>
                </a:effectLst>
              </a:rPr>
              <a:t>Additionality depends on rules</a:t>
            </a:r>
          </a:p>
          <a:p>
            <a:pPr algn="l"/>
            <a:endParaRPr lang="en-US">
              <a:solidFill>
                <a:schemeClr val="bg2"/>
              </a:solidFill>
              <a:effectLst>
                <a:outerShdw blurRad="38100" dist="38100" dir="2700000" algn="tl">
                  <a:srgbClr val="C0C0C0"/>
                </a:outerShdw>
              </a:effectLst>
            </a:endParaRPr>
          </a:p>
          <a:p>
            <a:pPr algn="l"/>
            <a:r>
              <a:rPr lang="en-US">
                <a:solidFill>
                  <a:schemeClr val="bg2"/>
                </a:solidFill>
                <a:effectLst>
                  <a:outerShdw blurRad="38100" dist="38100" dir="2700000" algn="tl">
                    <a:srgbClr val="C0C0C0"/>
                  </a:outerShdw>
                </a:effectLst>
              </a:rPr>
              <a:t>Uncertainty is there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2690" name="Text Box 2"/>
          <p:cNvSpPr txBox="1">
            <a:spLocks noChangeArrowheads="1"/>
          </p:cNvSpPr>
          <p:nvPr/>
        </p:nvSpPr>
        <p:spPr bwMode="auto">
          <a:xfrm>
            <a:off x="3557588" y="514350"/>
            <a:ext cx="2168525" cy="57943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txBody>
          <a:bodyPr wrap="none" lIns="146304">
            <a:spAutoFit/>
          </a:bodyPr>
          <a:lstStyle/>
          <a:p>
            <a:r>
              <a:rPr lang="en-US">
                <a:effectLst>
                  <a:outerShdw blurRad="38100" dist="38100" dir="2700000" algn="tl">
                    <a:srgbClr val="C0C0C0"/>
                  </a:outerShdw>
                </a:effectLst>
              </a:rPr>
              <a:t>SO WHAT</a:t>
            </a:r>
          </a:p>
        </p:txBody>
      </p:sp>
      <p:sp>
        <p:nvSpPr>
          <p:cNvPr id="242691" name="Text Box 3"/>
          <p:cNvSpPr txBox="1">
            <a:spLocks noChangeArrowheads="1"/>
          </p:cNvSpPr>
          <p:nvPr/>
        </p:nvSpPr>
        <p:spPr bwMode="auto">
          <a:xfrm>
            <a:off x="387350" y="1504950"/>
            <a:ext cx="8188325" cy="39909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10800000" algn="ctr" rotWithShape="0">
                    <a:schemeClr val="tx1"/>
                  </a:outerShdw>
                </a:effectLst>
              </a14:hiddenEffects>
            </a:ext>
          </a:extLst>
        </p:spPr>
        <p:txBody>
          <a:bodyPr wrap="none" lIns="146304">
            <a:spAutoFit/>
          </a:bodyPr>
          <a:lstStyle/>
          <a:p>
            <a:pPr algn="l"/>
            <a:r>
              <a:rPr lang="en-US">
                <a:solidFill>
                  <a:schemeClr val="bg2"/>
                </a:solidFill>
                <a:effectLst>
                  <a:outerShdw blurRad="38100" dist="38100" dir="2700000" algn="tl">
                    <a:srgbClr val="C0C0C0"/>
                  </a:outerShdw>
                </a:effectLst>
              </a:rPr>
              <a:t>Fungibility can be a problem</a:t>
            </a:r>
          </a:p>
          <a:p>
            <a:pPr algn="l"/>
            <a:r>
              <a:rPr lang="en-US">
                <a:solidFill>
                  <a:schemeClr val="bg2"/>
                </a:solidFill>
                <a:effectLst>
                  <a:outerShdw blurRad="38100" dist="38100" dir="2700000" algn="tl">
                    <a:srgbClr val="C0C0C0"/>
                  </a:outerShdw>
                </a:effectLst>
              </a:rPr>
              <a:t>Opportunities are not perfect substitutes</a:t>
            </a:r>
          </a:p>
          <a:p>
            <a:pPr algn="l"/>
            <a:r>
              <a:rPr lang="en-US">
                <a:solidFill>
                  <a:schemeClr val="bg2"/>
                </a:solidFill>
                <a:effectLst>
                  <a:outerShdw blurRad="38100" dist="38100" dir="2700000" algn="tl">
                    <a:srgbClr val="C0C0C0"/>
                  </a:outerShdw>
                </a:effectLst>
              </a:rPr>
              <a:t>Projects may aggravate problem</a:t>
            </a:r>
          </a:p>
          <a:p>
            <a:pPr algn="l"/>
            <a:r>
              <a:rPr lang="en-US">
                <a:solidFill>
                  <a:schemeClr val="bg2"/>
                </a:solidFill>
                <a:effectLst>
                  <a:outerShdw blurRad="38100" dist="38100" dir="2700000" algn="tl">
                    <a:srgbClr val="C0C0C0"/>
                  </a:outerShdw>
                </a:effectLst>
              </a:rPr>
              <a:t>Modelers will lose hair over payment schemes</a:t>
            </a:r>
          </a:p>
          <a:p>
            <a:pPr algn="l"/>
            <a:endParaRPr lang="en-US">
              <a:solidFill>
                <a:schemeClr val="bg2"/>
              </a:solidFill>
              <a:effectLst>
                <a:outerShdw blurRad="38100" dist="38100" dir="2700000" algn="tl">
                  <a:srgbClr val="C0C0C0"/>
                </a:outerShdw>
              </a:effectLst>
            </a:endParaRPr>
          </a:p>
          <a:p>
            <a:pPr algn="l"/>
            <a:r>
              <a:rPr lang="en-US">
                <a:solidFill>
                  <a:schemeClr val="bg2"/>
                </a:solidFill>
                <a:effectLst>
                  <a:outerShdw blurRad="38100" dist="38100" dir="2700000" algn="tl">
                    <a:srgbClr val="C0C0C0"/>
                  </a:outerShdw>
                </a:effectLst>
              </a:rPr>
              <a:t>Big Holy Trinity</a:t>
            </a:r>
          </a:p>
          <a:p>
            <a:pPr algn="l"/>
            <a:endParaRPr lang="en-US">
              <a:solidFill>
                <a:schemeClr val="bg2"/>
              </a:solidFill>
              <a:effectLst>
                <a:outerShdw blurRad="38100" dist="38100" dir="2700000" algn="tl">
                  <a:srgbClr val="C0C0C0"/>
                </a:outerShdw>
              </a:effectLst>
            </a:endParaRPr>
          </a:p>
          <a:p>
            <a:pPr algn="l"/>
            <a:endParaRPr lang="en-US">
              <a:solidFill>
                <a:schemeClr val="bg2"/>
              </a:solidFill>
              <a:effectLst>
                <a:outerShdw blurRad="38100" dist="38100" dir="2700000" algn="tl">
                  <a:srgbClr val="C0C0C0"/>
                </a:outerShdw>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71500" y="304800"/>
            <a:ext cx="8001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chemeClr val="accent2"/>
                </a:solidFill>
                <a:effectLst/>
                <a:cs typeface="Times New Roman" pitchFamily="18" charset="0"/>
              </a:rPr>
              <a:t>Cost of Carbon </a:t>
            </a:r>
          </a:p>
          <a:p>
            <a:pPr algn="ctr"/>
            <a:r>
              <a:rPr lang="en-US">
                <a:solidFill>
                  <a:schemeClr val="accent2"/>
                </a:solidFill>
                <a:effectLst/>
                <a:cs typeface="Times New Roman" pitchFamily="18" charset="0"/>
              </a:rPr>
              <a:t>Including the gap</a:t>
            </a:r>
          </a:p>
          <a:p>
            <a:pPr algn="ctr"/>
            <a:endParaRPr lang="en-US">
              <a:solidFill>
                <a:schemeClr val="accent2"/>
              </a:solidFill>
              <a:effectLst/>
              <a:cs typeface="Times New Roman" pitchFamily="18" charset="0"/>
            </a:endParaRPr>
          </a:p>
          <a:p>
            <a:pPr algn="ctr"/>
            <a:r>
              <a:rPr lang="en-US">
                <a:effectLst/>
              </a:rPr>
              <a:t>Private cost</a:t>
            </a:r>
          </a:p>
          <a:p>
            <a:pPr algn="ctr"/>
            <a:endParaRPr lang="en-US">
              <a:solidFill>
                <a:schemeClr val="accent2"/>
              </a:solidFill>
              <a:effectLst/>
              <a:cs typeface="Times New Roman" pitchFamily="18" charset="0"/>
            </a:endParaRPr>
          </a:p>
        </p:txBody>
      </p:sp>
      <p:sp>
        <p:nvSpPr>
          <p:cNvPr id="22531" name="Rectangle 3"/>
          <p:cNvSpPr>
            <a:spLocks noChangeArrowheads="1"/>
          </p:cNvSpPr>
          <p:nvPr/>
        </p:nvSpPr>
        <p:spPr bwMode="auto">
          <a:xfrm>
            <a:off x="1570404" y="2362222"/>
            <a:ext cx="550426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2400" dirty="0">
              <a:solidFill>
                <a:schemeClr val="bg2"/>
              </a:solidFill>
              <a:effectLst/>
              <a:cs typeface="Times New Roman" pitchFamily="18" charset="0"/>
            </a:endParaRPr>
          </a:p>
          <a:p>
            <a:r>
              <a:rPr lang="en-US" sz="2400" dirty="0">
                <a:solidFill>
                  <a:schemeClr val="bg2"/>
                </a:solidFill>
                <a:effectLst/>
                <a:cs typeface="Times New Roman" pitchFamily="18" charset="0"/>
              </a:rPr>
              <a:t>Carbon will cost money to produce, sell, </a:t>
            </a:r>
          </a:p>
          <a:p>
            <a:r>
              <a:rPr lang="en-US" sz="2400" dirty="0">
                <a:solidFill>
                  <a:schemeClr val="bg2"/>
                </a:solidFill>
                <a:effectLst/>
                <a:cs typeface="Times New Roman" pitchFamily="18" charset="0"/>
              </a:rPr>
              <a:t>and measure, </a:t>
            </a:r>
            <a:r>
              <a:rPr lang="en-US" sz="2400" dirty="0" err="1">
                <a:solidFill>
                  <a:schemeClr val="bg2"/>
                </a:solidFill>
                <a:effectLst/>
                <a:cs typeface="Times New Roman" pitchFamily="18" charset="0"/>
              </a:rPr>
              <a:t>govt</a:t>
            </a:r>
            <a:r>
              <a:rPr lang="en-US" sz="2400" dirty="0">
                <a:solidFill>
                  <a:schemeClr val="bg2"/>
                </a:solidFill>
                <a:effectLst/>
                <a:cs typeface="Times New Roman" pitchFamily="18" charset="0"/>
              </a:rPr>
              <a:t> may help</a:t>
            </a:r>
          </a:p>
          <a:p>
            <a:endParaRPr lang="en-US" sz="2400" dirty="0">
              <a:solidFill>
                <a:schemeClr val="bg2"/>
              </a:solidFill>
              <a:effectLst/>
              <a:cs typeface="Times New Roman" pitchFamily="18" charset="0"/>
            </a:endParaRPr>
          </a:p>
          <a:p>
            <a:r>
              <a:rPr lang="en-US" sz="2400" dirty="0">
                <a:solidFill>
                  <a:schemeClr val="bg2"/>
                </a:solidFill>
                <a:effectLst/>
                <a:cs typeface="Times New Roman" pitchFamily="18" charset="0"/>
              </a:rPr>
              <a:t>Not all carbon may be saleable </a:t>
            </a:r>
          </a:p>
        </p:txBody>
      </p:sp>
      <p:sp>
        <p:nvSpPr>
          <p:cNvPr id="22534" name="Rectangle 6"/>
          <p:cNvSpPr>
            <a:spLocks noChangeArrowheads="1"/>
          </p:cNvSpPr>
          <p:nvPr/>
        </p:nvSpPr>
        <p:spPr bwMode="auto">
          <a:xfrm>
            <a:off x="457200" y="5562600"/>
            <a:ext cx="8305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effectLst/>
                <a:cs typeface="Times New Roman" pitchFamily="18" charset="0"/>
              </a:rPr>
              <a:t> where </a:t>
            </a:r>
            <a:r>
              <a:rPr lang="en-US">
                <a:solidFill>
                  <a:srgbClr val="FF0066"/>
                </a:solidFill>
                <a:effectLst/>
                <a:cs typeface="Times New Roman" pitchFamily="18" charset="0"/>
              </a:rPr>
              <a:t>DISC = (1-ADD)*(1-LEAK)*(1-UNCER)*(1-PERM)</a:t>
            </a:r>
            <a:r>
              <a:rPr lang="en-US">
                <a:solidFill>
                  <a:srgbClr val="FF0066"/>
                </a:solidFill>
                <a:effectLst/>
              </a:rPr>
              <a:t> </a:t>
            </a:r>
          </a:p>
        </p:txBody>
      </p:sp>
      <p:graphicFrame>
        <p:nvGraphicFramePr>
          <p:cNvPr id="22533" name="Object 5"/>
          <p:cNvGraphicFramePr>
            <a:graphicFrameLocks noChangeAspect="1"/>
          </p:cNvGraphicFramePr>
          <p:nvPr>
            <p:extLst>
              <p:ext uri="{D42A27DB-BD31-4B8C-83A1-F6EECF244321}">
                <p14:modId xmlns:p14="http://schemas.microsoft.com/office/powerpoint/2010/main" val="2271389985"/>
              </p:ext>
            </p:extLst>
          </p:nvPr>
        </p:nvGraphicFramePr>
        <p:xfrm>
          <a:off x="823913" y="4590611"/>
          <a:ext cx="7385050" cy="1008063"/>
        </p:xfrm>
        <a:graphic>
          <a:graphicData uri="http://schemas.openxmlformats.org/presentationml/2006/ole">
            <mc:AlternateContent xmlns:mc="http://schemas.openxmlformats.org/markup-compatibility/2006">
              <mc:Choice xmlns:v="urn:schemas-microsoft-com:vml" Requires="v">
                <p:oleObj spid="_x0000_s260099" name="Equation" r:id="rId3" imgW="3162240" imgH="431640" progId="Equation.3">
                  <p:embed/>
                </p:oleObj>
              </mc:Choice>
              <mc:Fallback>
                <p:oleObj name="Equation" r:id="rId3" imgW="316224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13" y="4590611"/>
                        <a:ext cx="7385050"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481761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571500" y="294409"/>
            <a:ext cx="8001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a:solidFill>
                  <a:schemeClr val="accent2"/>
                </a:solidFill>
                <a:effectLst/>
                <a:cs typeface="Times New Roman" pitchFamily="18" charset="0"/>
              </a:rPr>
              <a:t>Cost of Carbon </a:t>
            </a:r>
          </a:p>
          <a:p>
            <a:pPr algn="ctr"/>
            <a:endParaRPr lang="en-US" dirty="0">
              <a:solidFill>
                <a:schemeClr val="accent2"/>
              </a:solidFill>
              <a:effectLst/>
              <a:cs typeface="Times New Roman" pitchFamily="18" charset="0"/>
            </a:endParaRPr>
          </a:p>
          <a:p>
            <a:pPr algn="ctr"/>
            <a:r>
              <a:rPr lang="en-US" dirty="0">
                <a:effectLst/>
              </a:rPr>
              <a:t>Private cost</a:t>
            </a:r>
          </a:p>
          <a:p>
            <a:pPr algn="ctr"/>
            <a:endParaRPr lang="en-US" dirty="0">
              <a:solidFill>
                <a:schemeClr val="accent2"/>
              </a:solidFill>
              <a:effectLst/>
              <a:cs typeface="Times New Roman" pitchFamily="18" charset="0"/>
            </a:endParaRPr>
          </a:p>
        </p:txBody>
      </p:sp>
      <p:sp>
        <p:nvSpPr>
          <p:cNvPr id="25603" name="Rectangle 3"/>
          <p:cNvSpPr>
            <a:spLocks noChangeArrowheads="1"/>
          </p:cNvSpPr>
          <p:nvPr/>
        </p:nvSpPr>
        <p:spPr bwMode="auto">
          <a:xfrm>
            <a:off x="383389" y="2090559"/>
            <a:ext cx="873758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dirty="0">
                <a:solidFill>
                  <a:schemeClr val="bg2"/>
                </a:solidFill>
                <a:effectLst/>
                <a:cs typeface="Times New Roman" pitchFamily="18" charset="0"/>
              </a:rPr>
              <a:t>PDC 	– Cost producer incurs to switch from  </a:t>
            </a:r>
          </a:p>
          <a:p>
            <a:pPr algn="l"/>
            <a:r>
              <a:rPr lang="en-US" sz="2400" dirty="0">
                <a:solidFill>
                  <a:schemeClr val="bg2"/>
                </a:solidFill>
                <a:effectLst/>
                <a:cs typeface="Times New Roman" pitchFamily="18" charset="0"/>
              </a:rPr>
              <a:t>	current practices (estimated by models we have looked at)</a:t>
            </a:r>
          </a:p>
          <a:p>
            <a:pPr algn="l"/>
            <a:r>
              <a:rPr lang="en-US" sz="2400" dirty="0">
                <a:solidFill>
                  <a:schemeClr val="bg2"/>
                </a:solidFill>
                <a:effectLst/>
                <a:cs typeface="Times New Roman" pitchFamily="18" charset="0"/>
              </a:rPr>
              <a:t>PAIC 	-  Cost to get producer to adopt above PDC in terms of </a:t>
            </a:r>
          </a:p>
          <a:p>
            <a:pPr algn="l"/>
            <a:r>
              <a:rPr lang="en-US" sz="2400" dirty="0">
                <a:solidFill>
                  <a:schemeClr val="bg2"/>
                </a:solidFill>
                <a:effectLst/>
                <a:cs typeface="Times New Roman" pitchFamily="18" charset="0"/>
              </a:rPr>
              <a:t>	incentive to get trained bear extra risk etc.</a:t>
            </a:r>
          </a:p>
          <a:p>
            <a:pPr algn="l"/>
            <a:r>
              <a:rPr lang="en-US" sz="2400" dirty="0">
                <a:solidFill>
                  <a:schemeClr val="bg2"/>
                </a:solidFill>
                <a:effectLst/>
                <a:cs typeface="Times New Roman" pitchFamily="18" charset="0"/>
              </a:rPr>
              <a:t>MTC	- Transactions cost to assemble, measure, monitor, certify, </a:t>
            </a:r>
          </a:p>
          <a:p>
            <a:pPr algn="l"/>
            <a:r>
              <a:rPr lang="en-US" sz="2400" dirty="0">
                <a:solidFill>
                  <a:schemeClr val="bg2"/>
                </a:solidFill>
                <a:effectLst/>
                <a:cs typeface="Times New Roman" pitchFamily="18" charset="0"/>
              </a:rPr>
              <a:t>	sell, carbon</a:t>
            </a:r>
          </a:p>
          <a:p>
            <a:pPr algn="l"/>
            <a:r>
              <a:rPr lang="en-US" sz="2400" dirty="0">
                <a:solidFill>
                  <a:schemeClr val="bg2"/>
                </a:solidFill>
                <a:effectLst/>
                <a:cs typeface="Times New Roman" pitchFamily="18" charset="0"/>
              </a:rPr>
              <a:t>GC	-  Government cost share</a:t>
            </a:r>
          </a:p>
        </p:txBody>
      </p:sp>
      <p:graphicFrame>
        <p:nvGraphicFramePr>
          <p:cNvPr id="25605" name="Object 5"/>
          <p:cNvGraphicFramePr>
            <a:graphicFrameLocks noChangeAspect="1"/>
          </p:cNvGraphicFramePr>
          <p:nvPr>
            <p:extLst>
              <p:ext uri="{D42A27DB-BD31-4B8C-83A1-F6EECF244321}">
                <p14:modId xmlns:p14="http://schemas.microsoft.com/office/powerpoint/2010/main" val="1322892454"/>
              </p:ext>
            </p:extLst>
          </p:nvPr>
        </p:nvGraphicFramePr>
        <p:xfrm>
          <a:off x="1143000" y="5399809"/>
          <a:ext cx="6629400" cy="909638"/>
        </p:xfrm>
        <a:graphic>
          <a:graphicData uri="http://schemas.openxmlformats.org/presentationml/2006/ole">
            <mc:AlternateContent xmlns:mc="http://schemas.openxmlformats.org/markup-compatibility/2006">
              <mc:Choice xmlns:v="urn:schemas-microsoft-com:vml" Requires="v">
                <p:oleObj spid="_x0000_s261123" name="Equation" r:id="rId3" imgW="3606480" imgH="495000" progId="Equation.3">
                  <p:embed/>
                </p:oleObj>
              </mc:Choice>
              <mc:Fallback>
                <p:oleObj name="Equation" r:id="rId3" imgW="3606480" imgH="495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5399809"/>
                        <a:ext cx="6629400" cy="909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1237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282575"/>
            <a:ext cx="8153400" cy="1079500"/>
          </a:xfrm>
        </p:spPr>
        <p:txBody>
          <a:bodyPr/>
          <a:lstStyle/>
          <a:p>
            <a:r>
              <a:rPr lang="en-US" altLang="en-US" sz="3200" b="1">
                <a:solidFill>
                  <a:srgbClr val="FF3300"/>
                </a:solidFill>
                <a:latin typeface="Times New Roman" pitchFamily="18" charset="0"/>
              </a:rPr>
              <a:t>Saturation/ New Equilibrium of Sequestration in Ag Soils and Forests</a:t>
            </a:r>
          </a:p>
        </p:txBody>
      </p:sp>
      <p:graphicFrame>
        <p:nvGraphicFramePr>
          <p:cNvPr id="39940" name="Object 4"/>
          <p:cNvGraphicFramePr>
            <a:graphicFrameLocks noChangeAspect="1"/>
          </p:cNvGraphicFramePr>
          <p:nvPr>
            <p:extLst>
              <p:ext uri="{D42A27DB-BD31-4B8C-83A1-F6EECF244321}">
                <p14:modId xmlns:p14="http://schemas.microsoft.com/office/powerpoint/2010/main" val="818569671"/>
              </p:ext>
            </p:extLst>
          </p:nvPr>
        </p:nvGraphicFramePr>
        <p:xfrm>
          <a:off x="4343400" y="1982788"/>
          <a:ext cx="4724400" cy="3198812"/>
        </p:xfrm>
        <a:graphic>
          <a:graphicData uri="http://schemas.openxmlformats.org/presentationml/2006/ole">
            <mc:AlternateContent xmlns:mc="http://schemas.openxmlformats.org/markup-compatibility/2006">
              <mc:Choice xmlns:v="urn:schemas-microsoft-com:vml" Requires="v">
                <p:oleObj spid="_x0000_s249862" name="Worksheet" r:id="rId3" imgW="7934249" imgH="5372100" progId="Excel.Sheet.8">
                  <p:embed/>
                </p:oleObj>
              </mc:Choice>
              <mc:Fallback>
                <p:oleObj name="Worksheet" r:id="rId3" imgW="7934249" imgH="53721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1982788"/>
                        <a:ext cx="4724400" cy="3198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41" name="Text Box 5"/>
          <p:cNvSpPr txBox="1">
            <a:spLocks noChangeArrowheads="1"/>
          </p:cNvSpPr>
          <p:nvPr/>
        </p:nvSpPr>
        <p:spPr bwMode="auto">
          <a:xfrm>
            <a:off x="457200" y="5562600"/>
            <a:ext cx="3657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00" dirty="0">
                <a:effectLst/>
              </a:rPr>
              <a:t>West and Post 2002 Soil Organic Carbon Sequestration by Tillage and Crop Rotation: A Global Data Analysis Soil Science Society of America Journal 66:1930-1946 (2002)</a:t>
            </a:r>
          </a:p>
          <a:p>
            <a:endParaRPr lang="en-US" altLang="en-US" sz="1000" dirty="0">
              <a:effectLst/>
            </a:endParaRPr>
          </a:p>
          <a:p>
            <a:r>
              <a:rPr lang="en-US" altLang="en-US" dirty="0">
                <a:effectLst/>
              </a:rPr>
              <a:t> </a:t>
            </a:r>
            <a:r>
              <a:rPr lang="en-US" altLang="en-US" sz="2000" dirty="0">
                <a:effectLst/>
                <a:latin typeface="Times New Roman" pitchFamily="18" charset="0"/>
              </a:rPr>
              <a:t>Note saturation by year 20</a:t>
            </a:r>
          </a:p>
        </p:txBody>
      </p:sp>
      <p:pic>
        <p:nvPicPr>
          <p:cNvPr id="39943"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2514600"/>
            <a:ext cx="411480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5" name="Text Box 9"/>
          <p:cNvSpPr txBox="1">
            <a:spLocks noChangeArrowheads="1"/>
          </p:cNvSpPr>
          <p:nvPr/>
        </p:nvSpPr>
        <p:spPr bwMode="auto">
          <a:xfrm>
            <a:off x="4572000" y="5181600"/>
            <a:ext cx="3657600" cy="131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dirty="0" err="1">
                <a:effectLst/>
                <a:latin typeface="Times New Roman" pitchFamily="18" charset="0"/>
              </a:rPr>
              <a:t>Birdsey</a:t>
            </a:r>
            <a:r>
              <a:rPr lang="en-US" altLang="en-US" sz="2400" dirty="0">
                <a:effectLst/>
                <a:latin typeface="Times New Roman" pitchFamily="18" charset="0"/>
              </a:rPr>
              <a:t> et al, USFS, FORCARB</a:t>
            </a:r>
          </a:p>
          <a:p>
            <a:pPr>
              <a:spcBef>
                <a:spcPct val="30000"/>
              </a:spcBef>
            </a:pPr>
            <a:r>
              <a:rPr lang="en-US" altLang="en-US" sz="2400" dirty="0">
                <a:effectLst/>
                <a:latin typeface="Times New Roman" pitchFamily="18" charset="0"/>
              </a:rPr>
              <a:t>Note saturation by year 80</a:t>
            </a:r>
          </a:p>
        </p:txBody>
      </p:sp>
      <p:sp>
        <p:nvSpPr>
          <p:cNvPr id="39946" name="Text Box 10"/>
          <p:cNvSpPr txBox="1">
            <a:spLocks noChangeArrowheads="1"/>
          </p:cNvSpPr>
          <p:nvPr/>
        </p:nvSpPr>
        <p:spPr bwMode="auto">
          <a:xfrm>
            <a:off x="304800" y="1612900"/>
            <a:ext cx="36576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dirty="0">
                <a:effectLst/>
              </a:rPr>
              <a:t>Soil C sequestration over time after a change from conventional to zero-tillage operations</a:t>
            </a:r>
          </a:p>
        </p:txBody>
      </p:sp>
    </p:spTree>
    <p:extLst>
      <p:ext uri="{BB962C8B-B14F-4D97-AF65-F5344CB8AC3E}">
        <p14:creationId xmlns:p14="http://schemas.microsoft.com/office/powerpoint/2010/main" val="11905218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571500" y="304800"/>
            <a:ext cx="80010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a:solidFill>
                  <a:schemeClr val="accent2"/>
                </a:solidFill>
                <a:effectLst/>
                <a:cs typeface="Times New Roman" pitchFamily="18" charset="0"/>
              </a:rPr>
              <a:t>Cost of Carbon </a:t>
            </a:r>
          </a:p>
          <a:p>
            <a:pPr algn="ctr"/>
            <a:r>
              <a:rPr lang="en-US" dirty="0">
                <a:solidFill>
                  <a:schemeClr val="accent2"/>
                </a:solidFill>
                <a:effectLst/>
                <a:cs typeface="Times New Roman" pitchFamily="18" charset="0"/>
              </a:rPr>
              <a:t>Breaking it </a:t>
            </a:r>
            <a:r>
              <a:rPr lang="en-US" dirty="0" smtClean="0">
                <a:solidFill>
                  <a:schemeClr val="accent2"/>
                </a:solidFill>
                <a:effectLst/>
                <a:cs typeface="Times New Roman" pitchFamily="18" charset="0"/>
              </a:rPr>
              <a:t>down</a:t>
            </a:r>
            <a:endParaRPr lang="en-US" dirty="0">
              <a:solidFill>
                <a:schemeClr val="accent2"/>
              </a:solidFill>
              <a:effectLst/>
              <a:cs typeface="Times New Roman" pitchFamily="18" charset="0"/>
            </a:endParaRPr>
          </a:p>
          <a:p>
            <a:r>
              <a:rPr lang="en-US" dirty="0">
                <a:effectLst/>
              </a:rPr>
              <a:t>	</a:t>
            </a:r>
            <a:r>
              <a:rPr lang="en-US" sz="2000" dirty="0">
                <a:effectLst/>
              </a:rPr>
              <a:t>PDC – Cost producer incurs to switch from  </a:t>
            </a:r>
          </a:p>
          <a:p>
            <a:r>
              <a:rPr lang="en-US" sz="2000" dirty="0">
                <a:effectLst/>
              </a:rPr>
              <a:t>	current </a:t>
            </a:r>
            <a:r>
              <a:rPr lang="en-US" sz="2000" dirty="0" smtClean="0">
                <a:effectLst/>
              </a:rPr>
              <a:t>practices</a:t>
            </a:r>
            <a:endParaRPr lang="en-US" dirty="0">
              <a:solidFill>
                <a:schemeClr val="accent2"/>
              </a:solidFill>
              <a:effectLst/>
              <a:cs typeface="Times New Roman" pitchFamily="18" charset="0"/>
            </a:endParaRPr>
          </a:p>
        </p:txBody>
      </p:sp>
      <p:sp>
        <p:nvSpPr>
          <p:cNvPr id="30725" name="Text Box 5"/>
          <p:cNvSpPr txBox="1">
            <a:spLocks noChangeArrowheads="1"/>
          </p:cNvSpPr>
          <p:nvPr/>
        </p:nvSpPr>
        <p:spPr bwMode="auto">
          <a:xfrm>
            <a:off x="305495" y="2362200"/>
            <a:ext cx="773641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dirty="0">
                <a:solidFill>
                  <a:schemeClr val="bg2"/>
                </a:solidFill>
                <a:effectLst/>
                <a:cs typeface="Times New Roman" pitchFamily="18" charset="0"/>
              </a:rPr>
              <a:t>Incremental difference in </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o      Revenue implications of altered yield (change in </a:t>
            </a:r>
          </a:p>
          <a:p>
            <a:pPr algn="l"/>
            <a:r>
              <a:rPr lang="en-US" sz="2400" dirty="0">
                <a:solidFill>
                  <a:schemeClr val="bg2"/>
                </a:solidFill>
                <a:effectLst/>
                <a:cs typeface="Times New Roman" pitchFamily="18" charset="0"/>
              </a:rPr>
              <a:t>	yield times relevant price over all commodities).</a:t>
            </a:r>
          </a:p>
          <a:p>
            <a:pPr algn="l"/>
            <a:r>
              <a:rPr lang="en-US" sz="2400" dirty="0">
                <a:solidFill>
                  <a:schemeClr val="bg2"/>
                </a:solidFill>
                <a:effectLst/>
                <a:cs typeface="Times New Roman" pitchFamily="18" charset="0"/>
              </a:rPr>
              <a:t>o      Cost implications of altered input usage (change in </a:t>
            </a:r>
          </a:p>
          <a:p>
            <a:pPr algn="l"/>
            <a:r>
              <a:rPr lang="en-US" sz="2400" dirty="0">
                <a:solidFill>
                  <a:schemeClr val="bg2"/>
                </a:solidFill>
                <a:effectLst/>
                <a:cs typeface="Times New Roman" pitchFamily="18" charset="0"/>
              </a:rPr>
              <a:t>	input usage times relevant price) over all inputs </a:t>
            </a:r>
          </a:p>
          <a:p>
            <a:pPr algn="l"/>
            <a:r>
              <a:rPr lang="en-US" sz="2400" dirty="0">
                <a:solidFill>
                  <a:schemeClr val="bg2"/>
                </a:solidFill>
                <a:effectLst/>
                <a:cs typeface="Times New Roman" pitchFamily="18" charset="0"/>
              </a:rPr>
              <a:t>o       Cost implications of new equipment requirements </a:t>
            </a:r>
          </a:p>
          <a:p>
            <a:pPr algn="l"/>
            <a:r>
              <a:rPr lang="en-US" sz="2400" dirty="0">
                <a:solidFill>
                  <a:schemeClr val="bg2"/>
                </a:solidFill>
                <a:effectLst/>
                <a:cs typeface="Times New Roman" pitchFamily="18" charset="0"/>
              </a:rPr>
              <a:t>	and the salvage value for displaced equipment</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Has been done by most who have looked at cost of carbon</a:t>
            </a:r>
          </a:p>
        </p:txBody>
      </p:sp>
    </p:spTree>
    <p:extLst>
      <p:ext uri="{BB962C8B-B14F-4D97-AF65-F5344CB8AC3E}">
        <p14:creationId xmlns:p14="http://schemas.microsoft.com/office/powerpoint/2010/main" val="130570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71500" y="304800"/>
            <a:ext cx="8001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400">
                <a:solidFill>
                  <a:schemeClr val="accent2"/>
                </a:solidFill>
                <a:effectLst/>
                <a:cs typeface="Times New Roman" pitchFamily="18" charset="0"/>
              </a:rPr>
              <a:t>Cost of Carbon -- Breaking it down</a:t>
            </a:r>
          </a:p>
          <a:p>
            <a:pPr algn="l"/>
            <a:r>
              <a:rPr lang="en-US" sz="2400">
                <a:effectLst/>
              </a:rPr>
              <a:t> PAIC -  Cost to get producer to adopt above PDC</a:t>
            </a:r>
            <a:endParaRPr lang="en-US" sz="2400">
              <a:solidFill>
                <a:schemeClr val="accent2"/>
              </a:solidFill>
              <a:effectLst/>
              <a:cs typeface="Times New Roman" pitchFamily="18" charset="0"/>
            </a:endParaRPr>
          </a:p>
        </p:txBody>
      </p:sp>
      <p:sp>
        <p:nvSpPr>
          <p:cNvPr id="31747" name="Text Box 3"/>
          <p:cNvSpPr txBox="1">
            <a:spLocks noChangeArrowheads="1"/>
          </p:cNvSpPr>
          <p:nvPr/>
        </p:nvSpPr>
        <p:spPr bwMode="auto">
          <a:xfrm>
            <a:off x="261504" y="1295400"/>
            <a:ext cx="859241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dirty="0">
                <a:solidFill>
                  <a:schemeClr val="bg2"/>
                </a:solidFill>
                <a:effectLst/>
                <a:cs typeface="Times New Roman" pitchFamily="18" charset="0"/>
              </a:rPr>
              <a:t>Offset of PDC marginal cost is not sufficient for adoption</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Incremental incentive to overcome</a:t>
            </a:r>
          </a:p>
          <a:p>
            <a:pPr algn="l"/>
            <a:r>
              <a:rPr lang="en-US" sz="2400" dirty="0">
                <a:solidFill>
                  <a:schemeClr val="bg2"/>
                </a:solidFill>
                <a:effectLst/>
                <a:latin typeface="Courier New" pitchFamily="49" charset="0"/>
                <a:cs typeface="Courier New" pitchFamily="49" charset="0"/>
              </a:rPr>
              <a:t>	o</a:t>
            </a:r>
            <a:r>
              <a:rPr lang="en-US" sz="2400" dirty="0">
                <a:solidFill>
                  <a:schemeClr val="bg2"/>
                </a:solidFill>
                <a:effectLst/>
                <a:cs typeface="Times New Roman" pitchFamily="18" charset="0"/>
              </a:rPr>
              <a:t>      </a:t>
            </a:r>
            <a:r>
              <a:rPr lang="en-US" sz="2400" dirty="0">
                <a:solidFill>
                  <a:schemeClr val="bg2"/>
                </a:solidFill>
                <a:effectLst/>
                <a:latin typeface="Arial Unicode MS" pitchFamily="34" charset="-128"/>
                <a:cs typeface="Times New Roman" pitchFamily="18" charset="0"/>
              </a:rPr>
              <a:t>substantial learning time, </a:t>
            </a:r>
          </a:p>
          <a:p>
            <a:pPr algn="l"/>
            <a:r>
              <a:rPr lang="en-US" sz="2400" dirty="0">
                <a:solidFill>
                  <a:schemeClr val="bg2"/>
                </a:solidFill>
                <a:effectLst/>
                <a:latin typeface="Courier New" pitchFamily="49" charset="0"/>
                <a:cs typeface="Courier New" pitchFamily="49" charset="0"/>
              </a:rPr>
              <a:t>	o</a:t>
            </a:r>
            <a:r>
              <a:rPr lang="en-US" sz="2400" dirty="0">
                <a:solidFill>
                  <a:schemeClr val="bg2"/>
                </a:solidFill>
                <a:effectLst/>
                <a:cs typeface="Times New Roman" pitchFamily="18" charset="0"/>
              </a:rPr>
              <a:t>      </a:t>
            </a:r>
            <a:r>
              <a:rPr lang="en-US" sz="2400" dirty="0">
                <a:solidFill>
                  <a:schemeClr val="bg2"/>
                </a:solidFill>
                <a:effectLst/>
                <a:latin typeface="Arial Unicode MS" pitchFamily="34" charset="-128"/>
                <a:cs typeface="Times New Roman" pitchFamily="18" charset="0"/>
              </a:rPr>
              <a:t>increased risk </a:t>
            </a:r>
          </a:p>
          <a:p>
            <a:pPr algn="l"/>
            <a:r>
              <a:rPr lang="en-US" sz="2400" dirty="0">
                <a:solidFill>
                  <a:schemeClr val="bg2"/>
                </a:solidFill>
                <a:effectLst/>
                <a:latin typeface="Courier New" pitchFamily="49" charset="0"/>
                <a:cs typeface="Courier New" pitchFamily="49" charset="0"/>
              </a:rPr>
              <a:t>	o</a:t>
            </a:r>
            <a:r>
              <a:rPr lang="en-US" sz="2400" dirty="0">
                <a:solidFill>
                  <a:schemeClr val="bg2"/>
                </a:solidFill>
                <a:effectLst/>
                <a:cs typeface="Times New Roman" pitchFamily="18" charset="0"/>
              </a:rPr>
              <a:t>      </a:t>
            </a:r>
            <a:r>
              <a:rPr lang="en-US" sz="2400" dirty="0">
                <a:solidFill>
                  <a:schemeClr val="bg2"/>
                </a:solidFill>
                <a:effectLst/>
                <a:latin typeface="Arial Unicode MS" pitchFamily="34" charset="-128"/>
                <a:cs typeface="Times New Roman" pitchFamily="18" charset="0"/>
              </a:rPr>
              <a:t>transition investment costs </a:t>
            </a:r>
          </a:p>
          <a:p>
            <a:pPr algn="l"/>
            <a:endParaRPr lang="en-US" sz="2400" dirty="0">
              <a:solidFill>
                <a:schemeClr val="bg2"/>
              </a:solidFill>
              <a:effectLst/>
              <a:latin typeface="Arial Unicode MS" pitchFamily="34" charset="-128"/>
              <a:cs typeface="Times New Roman" pitchFamily="18" charset="0"/>
            </a:endParaRPr>
          </a:p>
          <a:p>
            <a:pPr algn="l"/>
            <a:r>
              <a:rPr lang="en-US" sz="2400" dirty="0" err="1">
                <a:solidFill>
                  <a:schemeClr val="bg2"/>
                </a:solidFill>
                <a:effectLst/>
                <a:latin typeface="Arial Unicode MS" pitchFamily="34" charset="-128"/>
                <a:cs typeface="Times New Roman" pitchFamily="18" charset="0"/>
              </a:rPr>
              <a:t>Kurkalova</a:t>
            </a:r>
            <a:r>
              <a:rPr lang="en-US" sz="2400" dirty="0">
                <a:solidFill>
                  <a:schemeClr val="bg2"/>
                </a:solidFill>
                <a:effectLst/>
                <a:latin typeface="Arial Unicode MS" pitchFamily="34" charset="-128"/>
                <a:cs typeface="Times New Roman" pitchFamily="18" charset="0"/>
              </a:rPr>
              <a:t>, Kling, and Zhao find a PAIC of about $3 per acre </a:t>
            </a:r>
          </a:p>
          <a:p>
            <a:pPr algn="l"/>
            <a:r>
              <a:rPr lang="en-US" sz="2400" dirty="0">
                <a:solidFill>
                  <a:schemeClr val="bg2"/>
                </a:solidFill>
                <a:effectLst/>
                <a:latin typeface="Arial Unicode MS" pitchFamily="34" charset="-128"/>
                <a:cs typeface="Times New Roman" pitchFamily="18" charset="0"/>
              </a:rPr>
              <a:t>	would be needed for Iowa corn and soybean farmers </a:t>
            </a:r>
          </a:p>
          <a:p>
            <a:pPr algn="l"/>
            <a:r>
              <a:rPr lang="en-US" sz="2400" dirty="0">
                <a:solidFill>
                  <a:schemeClr val="bg2"/>
                </a:solidFill>
                <a:effectLst/>
                <a:latin typeface="Arial Unicode MS" pitchFamily="34" charset="-128"/>
                <a:cs typeface="Times New Roman" pitchFamily="18" charset="0"/>
              </a:rPr>
              <a:t>	$12/ tonne using West and Post's 0.25 tonne/ acre </a:t>
            </a:r>
          </a:p>
          <a:p>
            <a:pPr algn="l"/>
            <a:r>
              <a:rPr lang="en-US" sz="2400" dirty="0" err="1">
                <a:solidFill>
                  <a:schemeClr val="bg2"/>
                </a:solidFill>
                <a:effectLst/>
                <a:latin typeface="Arial Unicode MS" pitchFamily="34" charset="-128"/>
                <a:cs typeface="Times New Roman" pitchFamily="18" charset="0"/>
              </a:rPr>
              <a:t>Lewbowski</a:t>
            </a:r>
            <a:r>
              <a:rPr lang="en-US" sz="2400" dirty="0">
                <a:solidFill>
                  <a:schemeClr val="bg2"/>
                </a:solidFill>
                <a:effectLst/>
                <a:latin typeface="Arial Unicode MS" pitchFamily="34" charset="-128"/>
                <a:cs typeface="Times New Roman" pitchFamily="18" charset="0"/>
              </a:rPr>
              <a:t>, </a:t>
            </a:r>
            <a:r>
              <a:rPr lang="en-US" sz="2400" dirty="0" err="1">
                <a:solidFill>
                  <a:schemeClr val="bg2"/>
                </a:solidFill>
                <a:effectLst/>
                <a:latin typeface="Arial Unicode MS" pitchFamily="34" charset="-128"/>
                <a:cs typeface="Times New Roman" pitchFamily="18" charset="0"/>
              </a:rPr>
              <a:t>Plantinga</a:t>
            </a:r>
            <a:r>
              <a:rPr lang="en-US" sz="2400" dirty="0">
                <a:solidFill>
                  <a:schemeClr val="bg2"/>
                </a:solidFill>
                <a:effectLst/>
                <a:latin typeface="Arial Unicode MS" pitchFamily="34" charset="-128"/>
                <a:cs typeface="Times New Roman" pitchFamily="18" charset="0"/>
              </a:rPr>
              <a:t> and </a:t>
            </a:r>
            <a:r>
              <a:rPr lang="en-US" sz="2400" dirty="0" err="1">
                <a:solidFill>
                  <a:schemeClr val="bg2"/>
                </a:solidFill>
                <a:effectLst/>
                <a:latin typeface="Arial Unicode MS" pitchFamily="34" charset="-128"/>
                <a:cs typeface="Times New Roman" pitchFamily="18" charset="0"/>
              </a:rPr>
              <a:t>Stavins</a:t>
            </a:r>
            <a:r>
              <a:rPr lang="en-US" sz="2400" dirty="0">
                <a:solidFill>
                  <a:schemeClr val="bg2"/>
                </a:solidFill>
                <a:effectLst/>
                <a:latin typeface="Arial Unicode MS" pitchFamily="34" charset="-128"/>
                <a:cs typeface="Times New Roman" pitchFamily="18" charset="0"/>
              </a:rPr>
              <a:t> compute </a:t>
            </a:r>
            <a:r>
              <a:rPr lang="en-US" sz="2400" dirty="0" err="1">
                <a:solidFill>
                  <a:schemeClr val="bg2"/>
                </a:solidFill>
                <a:effectLst/>
                <a:latin typeface="Arial Unicode MS" pitchFamily="34" charset="-128"/>
                <a:cs typeface="Times New Roman" pitchFamily="18" charset="0"/>
              </a:rPr>
              <a:t>logit</a:t>
            </a:r>
            <a:r>
              <a:rPr lang="en-US" sz="2400" dirty="0">
                <a:solidFill>
                  <a:schemeClr val="bg2"/>
                </a:solidFill>
                <a:effectLst/>
                <a:latin typeface="Arial Unicode MS" pitchFamily="34" charset="-128"/>
                <a:cs typeface="Times New Roman" pitchFamily="18" charset="0"/>
              </a:rPr>
              <a:t> probability of</a:t>
            </a:r>
          </a:p>
          <a:p>
            <a:pPr algn="l"/>
            <a:r>
              <a:rPr lang="en-US" sz="2400" dirty="0">
                <a:solidFill>
                  <a:schemeClr val="bg2"/>
                </a:solidFill>
                <a:effectLst/>
                <a:latin typeface="Arial Unicode MS" pitchFamily="34" charset="-128"/>
                <a:cs typeface="Times New Roman" pitchFamily="18" charset="0"/>
              </a:rPr>
              <a:t>	afforestation given incentives</a:t>
            </a:r>
          </a:p>
          <a:p>
            <a:pPr algn="l"/>
            <a:endParaRPr lang="en-US" sz="2400" dirty="0">
              <a:solidFill>
                <a:schemeClr val="bg2"/>
              </a:solidFill>
              <a:effectLst/>
              <a:latin typeface="Arial Unicode MS" pitchFamily="34" charset="-128"/>
              <a:cs typeface="Times New Roman" pitchFamily="18" charset="0"/>
            </a:endParaRPr>
          </a:p>
          <a:p>
            <a:pPr algn="l"/>
            <a:r>
              <a:rPr lang="en-US" sz="2400" dirty="0">
                <a:solidFill>
                  <a:schemeClr val="bg2"/>
                </a:solidFill>
                <a:effectLst/>
                <a:latin typeface="Arial Unicode MS" pitchFamily="34" charset="-128"/>
                <a:cs typeface="Times New Roman" pitchFamily="18" charset="0"/>
              </a:rPr>
              <a:t>What could we do</a:t>
            </a:r>
          </a:p>
        </p:txBody>
      </p:sp>
    </p:spTree>
    <p:extLst>
      <p:ext uri="{BB962C8B-B14F-4D97-AF65-F5344CB8AC3E}">
        <p14:creationId xmlns:p14="http://schemas.microsoft.com/office/powerpoint/2010/main" val="31329426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571500" y="304800"/>
            <a:ext cx="8001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a:solidFill>
                  <a:schemeClr val="accent2"/>
                </a:solidFill>
                <a:effectLst/>
                <a:cs typeface="Times New Roman" pitchFamily="18" charset="0"/>
              </a:rPr>
              <a:t>Cost of Carbon -- Breaking it down</a:t>
            </a:r>
          </a:p>
          <a:p>
            <a:pPr algn="ctr"/>
            <a:r>
              <a:rPr lang="en-US" dirty="0">
                <a:effectLst/>
              </a:rPr>
              <a:t> </a:t>
            </a:r>
            <a:r>
              <a:rPr lang="en-US" sz="2400" dirty="0">
                <a:solidFill>
                  <a:schemeClr val="bg2"/>
                </a:solidFill>
                <a:effectLst/>
                <a:cs typeface="Times New Roman" pitchFamily="18" charset="0"/>
              </a:rPr>
              <a:t>MTC- Transactions cost</a:t>
            </a:r>
          </a:p>
        </p:txBody>
      </p:sp>
      <p:sp>
        <p:nvSpPr>
          <p:cNvPr id="33795" name="Text Box 3"/>
          <p:cNvSpPr txBox="1">
            <a:spLocks noChangeArrowheads="1"/>
          </p:cNvSpPr>
          <p:nvPr/>
        </p:nvSpPr>
        <p:spPr bwMode="auto">
          <a:xfrm>
            <a:off x="748146" y="1607128"/>
            <a:ext cx="8485656"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dirty="0">
                <a:solidFill>
                  <a:schemeClr val="bg2"/>
                </a:solidFill>
                <a:effectLst/>
                <a:cs typeface="Times New Roman" pitchFamily="18" charset="0"/>
              </a:rPr>
              <a:t>Carbon must be marketed and cost arises</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 	o       Assembly Costs  </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	o       Measurement, and monitoring</a:t>
            </a:r>
          </a:p>
          <a:p>
            <a:pPr algn="l"/>
            <a:r>
              <a:rPr lang="en-US" sz="2400" dirty="0">
                <a:solidFill>
                  <a:schemeClr val="bg2"/>
                </a:solidFill>
                <a:effectLst/>
                <a:cs typeface="Times New Roman" pitchFamily="18" charset="0"/>
              </a:rPr>
              <a:t> </a:t>
            </a:r>
          </a:p>
          <a:p>
            <a:pPr algn="l"/>
            <a:r>
              <a:rPr lang="en-US" sz="2400" dirty="0">
                <a:solidFill>
                  <a:schemeClr val="bg2"/>
                </a:solidFill>
                <a:effectLst/>
                <a:cs typeface="Times New Roman" pitchFamily="18" charset="0"/>
              </a:rPr>
              <a:t>		o       Certification  </a:t>
            </a:r>
          </a:p>
          <a:p>
            <a:pPr algn="l"/>
            <a:r>
              <a:rPr lang="en-US" sz="2400" dirty="0">
                <a:solidFill>
                  <a:schemeClr val="bg2"/>
                </a:solidFill>
                <a:effectLst/>
                <a:cs typeface="Times New Roman" pitchFamily="18" charset="0"/>
              </a:rPr>
              <a:t>	</a:t>
            </a:r>
          </a:p>
          <a:p>
            <a:pPr algn="l"/>
            <a:r>
              <a:rPr lang="en-US" sz="2400" dirty="0">
                <a:solidFill>
                  <a:schemeClr val="bg2"/>
                </a:solidFill>
                <a:effectLst/>
                <a:cs typeface="Times New Roman" pitchFamily="18" charset="0"/>
              </a:rPr>
              <a:t>	 	o        Enforcement </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	 	o       Additional adoption cost incentive estimates</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	 	o        Management of adverse outcomes</a:t>
            </a:r>
          </a:p>
        </p:txBody>
      </p:sp>
    </p:spTree>
    <p:extLst>
      <p:ext uri="{BB962C8B-B14F-4D97-AF65-F5344CB8AC3E}">
        <p14:creationId xmlns:p14="http://schemas.microsoft.com/office/powerpoint/2010/main" val="36694263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571500" y="304800"/>
            <a:ext cx="8001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a:solidFill>
                  <a:schemeClr val="accent2"/>
                </a:solidFill>
                <a:effectLst/>
                <a:cs typeface="Times New Roman" pitchFamily="18" charset="0"/>
              </a:rPr>
              <a:t>Cost of Carbon -- Breaking MTC down</a:t>
            </a:r>
          </a:p>
          <a:p>
            <a:pPr algn="ctr"/>
            <a:r>
              <a:rPr lang="en-US" sz="2400" dirty="0">
                <a:solidFill>
                  <a:schemeClr val="bg2"/>
                </a:solidFill>
                <a:effectLst/>
                <a:cs typeface="Times New Roman" pitchFamily="18" charset="0"/>
              </a:rPr>
              <a:t>Assembly cost</a:t>
            </a:r>
          </a:p>
        </p:txBody>
      </p:sp>
      <p:sp>
        <p:nvSpPr>
          <p:cNvPr id="34819" name="Text Box 3"/>
          <p:cNvSpPr txBox="1">
            <a:spLocks noChangeArrowheads="1"/>
          </p:cNvSpPr>
          <p:nvPr/>
        </p:nvSpPr>
        <p:spPr bwMode="auto">
          <a:xfrm>
            <a:off x="-63549" y="1409700"/>
            <a:ext cx="9163149"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dirty="0">
                <a:effectLst/>
              </a:rPr>
              <a:t>	</a:t>
            </a:r>
            <a:r>
              <a:rPr lang="en-US" sz="2400" dirty="0">
                <a:solidFill>
                  <a:schemeClr val="bg2"/>
                </a:solidFill>
                <a:effectLst/>
                <a:cs typeface="Times New Roman" pitchFamily="18" charset="0"/>
              </a:rPr>
              <a:t>Emitting entities emit large quantities of GHGs. </a:t>
            </a:r>
          </a:p>
          <a:p>
            <a:pPr algn="l"/>
            <a:r>
              <a:rPr lang="en-US" sz="2400" dirty="0">
                <a:solidFill>
                  <a:schemeClr val="bg2"/>
                </a:solidFill>
                <a:effectLst/>
                <a:cs typeface="Times New Roman" pitchFamily="18" charset="0"/>
              </a:rPr>
              <a:t>		(How much from a 100 megawatt coal power plant)</a:t>
            </a:r>
          </a:p>
          <a:p>
            <a:pPr algn="l"/>
            <a:r>
              <a:rPr lang="en-US" sz="2400" dirty="0">
                <a:solidFill>
                  <a:schemeClr val="bg2"/>
                </a:solidFill>
                <a:effectLst/>
                <a:cs typeface="Times New Roman" pitchFamily="18" charset="0"/>
              </a:rPr>
              <a:t>	It not economically efficient for a purchaser in quest of </a:t>
            </a:r>
          </a:p>
          <a:p>
            <a:pPr algn="l"/>
            <a:r>
              <a:rPr lang="en-US" sz="2400" dirty="0">
                <a:solidFill>
                  <a:schemeClr val="bg2"/>
                </a:solidFill>
                <a:effectLst/>
                <a:cs typeface="Times New Roman" pitchFamily="18" charset="0"/>
              </a:rPr>
              <a:t>		100,000 tons to deal with a single farmer.  </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	100,000 </a:t>
            </a:r>
            <a:r>
              <a:rPr lang="en-US" sz="2400" dirty="0" err="1">
                <a:solidFill>
                  <a:schemeClr val="bg2"/>
                </a:solidFill>
                <a:effectLst/>
                <a:cs typeface="Times New Roman" pitchFamily="18" charset="0"/>
              </a:rPr>
              <a:t>tonnes</a:t>
            </a:r>
            <a:r>
              <a:rPr lang="en-US" sz="2400" dirty="0">
                <a:solidFill>
                  <a:schemeClr val="bg2"/>
                </a:solidFill>
                <a:effectLst/>
                <a:cs typeface="Times New Roman" pitchFamily="18" charset="0"/>
              </a:rPr>
              <a:t> at 0.25 tons per acre = 400,000 acres</a:t>
            </a:r>
          </a:p>
          <a:p>
            <a:pPr algn="l"/>
            <a:r>
              <a:rPr lang="en-US" sz="2400" dirty="0">
                <a:solidFill>
                  <a:schemeClr val="bg2"/>
                </a:solidFill>
                <a:effectLst/>
                <a:cs typeface="Times New Roman" pitchFamily="18" charset="0"/>
              </a:rPr>
              <a:t>		400 acres/farm =&gt;1,000 farmers (</a:t>
            </a:r>
            <a:r>
              <a:rPr lang="en-US" sz="2400" dirty="0" err="1">
                <a:solidFill>
                  <a:schemeClr val="bg2"/>
                </a:solidFill>
                <a:effectLst/>
                <a:cs typeface="Times New Roman" pitchFamily="18" charset="0"/>
              </a:rPr>
              <a:t>avg</a:t>
            </a:r>
            <a:r>
              <a:rPr lang="en-US" sz="2400" dirty="0">
                <a:solidFill>
                  <a:schemeClr val="bg2"/>
                </a:solidFill>
                <a:effectLst/>
                <a:cs typeface="Times New Roman" pitchFamily="18" charset="0"/>
              </a:rPr>
              <a:t> U.S. is 460 acres)</a:t>
            </a:r>
          </a:p>
          <a:p>
            <a:pPr algn="l"/>
            <a:r>
              <a:rPr lang="en-US" sz="2400" dirty="0">
                <a:solidFill>
                  <a:schemeClr val="bg2"/>
                </a:solidFill>
                <a:effectLst/>
                <a:cs typeface="Times New Roman" pitchFamily="18" charset="0"/>
              </a:rPr>
              <a:t>	</a:t>
            </a:r>
          </a:p>
          <a:p>
            <a:pPr algn="l"/>
            <a:r>
              <a:rPr lang="en-US" sz="2400" dirty="0">
                <a:solidFill>
                  <a:schemeClr val="bg2"/>
                </a:solidFill>
                <a:effectLst/>
                <a:cs typeface="Times New Roman" pitchFamily="18" charset="0"/>
              </a:rPr>
              <a:t>	This implies role for brokers who aggregate producers </a:t>
            </a:r>
          </a:p>
          <a:p>
            <a:pPr algn="l"/>
            <a:r>
              <a:rPr lang="en-US" sz="2400" dirty="0">
                <a:solidFill>
                  <a:schemeClr val="bg2"/>
                </a:solidFill>
                <a:effectLst/>
                <a:cs typeface="Times New Roman" pitchFamily="18" charset="0"/>
              </a:rPr>
              <a:t>		and sell permits.  Cost arises in such process. </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	Crop insurers get 25% or 1/3 above what is paid to farmers</a:t>
            </a:r>
          </a:p>
          <a:p>
            <a:pPr algn="l"/>
            <a:r>
              <a:rPr lang="en-US" sz="2400" dirty="0">
                <a:solidFill>
                  <a:schemeClr val="bg2"/>
                </a:solidFill>
                <a:effectLst/>
                <a:cs typeface="Times New Roman" pitchFamily="18" charset="0"/>
              </a:rPr>
              <a:t>		</a:t>
            </a:r>
            <a:r>
              <a:rPr lang="en-US" sz="2400" dirty="0" err="1">
                <a:solidFill>
                  <a:schemeClr val="bg2"/>
                </a:solidFill>
                <a:effectLst/>
                <a:cs typeface="Times New Roman" pitchFamily="18" charset="0"/>
              </a:rPr>
              <a:t>Minn</a:t>
            </a:r>
            <a:r>
              <a:rPr lang="en-US" sz="2400" dirty="0">
                <a:solidFill>
                  <a:schemeClr val="bg2"/>
                </a:solidFill>
                <a:effectLst/>
                <a:cs typeface="Times New Roman" pitchFamily="18" charset="0"/>
              </a:rPr>
              <a:t> water quality 50%</a:t>
            </a:r>
          </a:p>
        </p:txBody>
      </p:sp>
    </p:spTree>
    <p:extLst>
      <p:ext uri="{BB962C8B-B14F-4D97-AF65-F5344CB8AC3E}">
        <p14:creationId xmlns:p14="http://schemas.microsoft.com/office/powerpoint/2010/main" val="42398353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571500" y="304800"/>
            <a:ext cx="8001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a:solidFill>
                  <a:schemeClr val="accent2"/>
                </a:solidFill>
                <a:effectLst/>
                <a:cs typeface="Times New Roman" pitchFamily="18" charset="0"/>
              </a:rPr>
              <a:t>Cost of Carbon -- Breaking MTC down</a:t>
            </a:r>
          </a:p>
          <a:p>
            <a:pPr algn="ctr"/>
            <a:r>
              <a:rPr lang="en-US" sz="2400" dirty="0">
                <a:solidFill>
                  <a:schemeClr val="bg2"/>
                </a:solidFill>
                <a:effectLst/>
                <a:cs typeface="Times New Roman" pitchFamily="18" charset="0"/>
              </a:rPr>
              <a:t>Measurement, and monitoring</a:t>
            </a:r>
          </a:p>
        </p:txBody>
      </p:sp>
      <p:sp>
        <p:nvSpPr>
          <p:cNvPr id="35843" name="Text Box 3"/>
          <p:cNvSpPr txBox="1">
            <a:spLocks noChangeArrowheads="1"/>
          </p:cNvSpPr>
          <p:nvPr/>
        </p:nvSpPr>
        <p:spPr bwMode="auto">
          <a:xfrm>
            <a:off x="914110" y="1600200"/>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effectLst/>
              </a:rPr>
              <a:t>	</a:t>
            </a:r>
          </a:p>
        </p:txBody>
      </p:sp>
      <p:sp>
        <p:nvSpPr>
          <p:cNvPr id="35844" name="Rectangle 4"/>
          <p:cNvSpPr>
            <a:spLocks noChangeArrowheads="1"/>
          </p:cNvSpPr>
          <p:nvPr/>
        </p:nvSpPr>
        <p:spPr bwMode="auto">
          <a:xfrm>
            <a:off x="0" y="1752612"/>
            <a:ext cx="8305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lstStyle/>
          <a:p>
            <a:pPr marL="176213" algn="l"/>
            <a:r>
              <a:rPr lang="en-US" sz="2400" dirty="0">
                <a:solidFill>
                  <a:schemeClr val="bg2"/>
                </a:solidFill>
                <a:effectLst/>
                <a:cs typeface="Times New Roman" pitchFamily="18" charset="0"/>
              </a:rPr>
              <a:t>Conveyance will require measurement and monitoring </a:t>
            </a:r>
          </a:p>
          <a:p>
            <a:pPr marL="176213" algn="l"/>
            <a:r>
              <a:rPr lang="en-US" sz="2400" dirty="0">
                <a:solidFill>
                  <a:schemeClr val="bg2"/>
                </a:solidFill>
                <a:effectLst/>
                <a:cs typeface="Times New Roman" pitchFamily="18" charset="0"/>
              </a:rPr>
              <a:t>	 to establish offsets are being produced and continue.  </a:t>
            </a:r>
          </a:p>
          <a:p>
            <a:pPr marL="176213" algn="l"/>
            <a:endParaRPr lang="en-US" sz="2400" dirty="0">
              <a:solidFill>
                <a:schemeClr val="bg2"/>
              </a:solidFill>
              <a:effectLst/>
              <a:cs typeface="Times New Roman" pitchFamily="18" charset="0"/>
            </a:endParaRPr>
          </a:p>
          <a:p>
            <a:pPr marL="176213" algn="l"/>
            <a:r>
              <a:rPr lang="en-US" sz="2400" dirty="0">
                <a:solidFill>
                  <a:schemeClr val="bg2"/>
                </a:solidFill>
                <a:effectLst/>
                <a:cs typeface="Times New Roman" pitchFamily="18" charset="0"/>
              </a:rPr>
              <a:t>This requires the development of a low cost measurement and </a:t>
            </a:r>
          </a:p>
          <a:p>
            <a:pPr marL="176213" algn="l"/>
            <a:r>
              <a:rPr lang="en-US" sz="2400" dirty="0">
                <a:solidFill>
                  <a:schemeClr val="bg2"/>
                </a:solidFill>
                <a:effectLst/>
                <a:cs typeface="Times New Roman" pitchFamily="18" charset="0"/>
              </a:rPr>
              <a:t>monitoring approach that involves a sampling based scheme </a:t>
            </a:r>
          </a:p>
          <a:p>
            <a:pPr marL="176213" algn="l"/>
            <a:r>
              <a:rPr lang="en-US" sz="2400" dirty="0">
                <a:solidFill>
                  <a:schemeClr val="bg2"/>
                </a:solidFill>
                <a:effectLst/>
                <a:cs typeface="Times New Roman" pitchFamily="18" charset="0"/>
              </a:rPr>
              <a:t>integrating field level measurement, computer simulation, and </a:t>
            </a:r>
          </a:p>
          <a:p>
            <a:pPr marL="176213" algn="l"/>
            <a:r>
              <a:rPr lang="en-US" sz="2400" dirty="0">
                <a:solidFill>
                  <a:schemeClr val="bg2"/>
                </a:solidFill>
                <a:effectLst/>
                <a:cs typeface="Times New Roman" pitchFamily="18" charset="0"/>
              </a:rPr>
              <a:t>remote sensing on some dynamic and geographical basis.  </a:t>
            </a:r>
          </a:p>
          <a:p>
            <a:pPr marL="176213" algn="l"/>
            <a:endParaRPr lang="en-US" sz="2400" dirty="0">
              <a:solidFill>
                <a:schemeClr val="bg2"/>
              </a:solidFill>
              <a:effectLst/>
              <a:cs typeface="Times New Roman" pitchFamily="18" charset="0"/>
            </a:endParaRPr>
          </a:p>
          <a:p>
            <a:pPr marL="176213" algn="l"/>
            <a:r>
              <a:rPr lang="en-US" sz="2400" dirty="0">
                <a:solidFill>
                  <a:schemeClr val="bg2"/>
                </a:solidFill>
                <a:effectLst/>
                <a:cs typeface="Times New Roman" pitchFamily="18" charset="0"/>
              </a:rPr>
              <a:t>Mooney et al propose a scheme and assert that </a:t>
            </a:r>
          </a:p>
          <a:p>
            <a:pPr marL="176213" algn="l"/>
            <a:r>
              <a:rPr lang="en-US" sz="2400" dirty="0">
                <a:solidFill>
                  <a:schemeClr val="bg2"/>
                </a:solidFill>
                <a:effectLst/>
                <a:cs typeface="Times New Roman" pitchFamily="18" charset="0"/>
              </a:rPr>
              <a:t>		(1) efficiency depends on the price of C credits. </a:t>
            </a:r>
          </a:p>
          <a:p>
            <a:pPr marL="176213" algn="l"/>
            <a:r>
              <a:rPr lang="en-US" sz="2400" dirty="0">
                <a:solidFill>
                  <a:schemeClr val="bg2"/>
                </a:solidFill>
                <a:effectLst/>
                <a:cs typeface="Times New Roman" pitchFamily="18" charset="0"/>
              </a:rPr>
              <a:t>		(2) costs largest in areas with greatest heterogeneity </a:t>
            </a:r>
          </a:p>
          <a:p>
            <a:pPr marL="176213" algn="l"/>
            <a:r>
              <a:rPr lang="en-US" sz="2400" dirty="0">
                <a:solidFill>
                  <a:schemeClr val="bg2"/>
                </a:solidFill>
                <a:effectLst/>
                <a:cs typeface="Times New Roman" pitchFamily="18" charset="0"/>
              </a:rPr>
              <a:t>		(3) in case study cost &lt;= 3% of the value of a C-credit.</a:t>
            </a:r>
          </a:p>
        </p:txBody>
      </p:sp>
    </p:spTree>
    <p:extLst>
      <p:ext uri="{BB962C8B-B14F-4D97-AF65-F5344CB8AC3E}">
        <p14:creationId xmlns:p14="http://schemas.microsoft.com/office/powerpoint/2010/main" val="33164174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571500" y="304800"/>
            <a:ext cx="8001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chemeClr val="accent2"/>
                </a:solidFill>
                <a:effectLst/>
                <a:cs typeface="Times New Roman" pitchFamily="18" charset="0"/>
              </a:rPr>
              <a:t>Cost of Carbon -- Breaking MTC down</a:t>
            </a:r>
          </a:p>
          <a:p>
            <a:pPr algn="ctr"/>
            <a:r>
              <a:rPr lang="en-US">
                <a:effectLst/>
              </a:rPr>
              <a:t>Certification</a:t>
            </a:r>
          </a:p>
        </p:txBody>
      </p:sp>
      <p:sp>
        <p:nvSpPr>
          <p:cNvPr id="36867" name="Text Box 3"/>
          <p:cNvSpPr txBox="1">
            <a:spLocks noChangeArrowheads="1"/>
          </p:cNvSpPr>
          <p:nvPr/>
        </p:nvSpPr>
        <p:spPr bwMode="auto">
          <a:xfrm>
            <a:off x="381000" y="1676400"/>
            <a:ext cx="8763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400" dirty="0">
                <a:solidFill>
                  <a:schemeClr val="bg2"/>
                </a:solidFill>
                <a:effectLst/>
                <a:cs typeface="Times New Roman" pitchFamily="18" charset="0"/>
              </a:rPr>
              <a:t>Certain bodies may develop and certify offset quantity </a:t>
            </a:r>
          </a:p>
          <a:p>
            <a:pPr algn="l"/>
            <a:r>
              <a:rPr lang="en-US" sz="2400" dirty="0">
                <a:solidFill>
                  <a:schemeClr val="bg2"/>
                </a:solidFill>
                <a:effectLst/>
                <a:cs typeface="Times New Roman" pitchFamily="18" charset="0"/>
              </a:rPr>
              <a:t>	estimates for practices and then monitor that the </a:t>
            </a:r>
          </a:p>
          <a:p>
            <a:pPr algn="l"/>
            <a:r>
              <a:rPr lang="en-US" sz="2400" dirty="0">
                <a:solidFill>
                  <a:schemeClr val="bg2"/>
                </a:solidFill>
                <a:effectLst/>
                <a:cs typeface="Times New Roman" pitchFamily="18" charset="0"/>
              </a:rPr>
              <a:t>	practices continue.  </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For example a government rating could be established that </a:t>
            </a:r>
          </a:p>
          <a:p>
            <a:pPr algn="l"/>
            <a:r>
              <a:rPr lang="en-US" sz="2400" dirty="0">
                <a:solidFill>
                  <a:schemeClr val="bg2"/>
                </a:solidFill>
                <a:effectLst/>
                <a:cs typeface="Times New Roman" pitchFamily="18" charset="0"/>
              </a:rPr>
              <a:t>	indicates the number of offset credits from a tillage change </a:t>
            </a:r>
          </a:p>
          <a:p>
            <a:pPr algn="l"/>
            <a:r>
              <a:rPr lang="en-US" sz="2400" dirty="0">
                <a:solidFill>
                  <a:schemeClr val="bg2"/>
                </a:solidFill>
                <a:effectLst/>
                <a:cs typeface="Times New Roman" pitchFamily="18" charset="0"/>
              </a:rPr>
              <a:t>	under a set of circumstances.  </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Costs of obtaining such a certification as borne by private parties </a:t>
            </a:r>
          </a:p>
          <a:p>
            <a:pPr algn="l"/>
            <a:r>
              <a:rPr lang="en-US" sz="2400" dirty="0">
                <a:solidFill>
                  <a:schemeClr val="bg2"/>
                </a:solidFill>
                <a:effectLst/>
                <a:cs typeface="Times New Roman" pitchFamily="18" charset="0"/>
              </a:rPr>
              <a:t>	and by the government would be relevant cost components.</a:t>
            </a:r>
          </a:p>
        </p:txBody>
      </p:sp>
      <p:sp>
        <p:nvSpPr>
          <p:cNvPr id="36869" name="Text Box 5"/>
          <p:cNvSpPr txBox="1">
            <a:spLocks noChangeArrowheads="1"/>
          </p:cNvSpPr>
          <p:nvPr/>
        </p:nvSpPr>
        <p:spPr bwMode="auto">
          <a:xfrm>
            <a:off x="783934" y="1412875"/>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effectLst/>
            </a:endParaRPr>
          </a:p>
        </p:txBody>
      </p:sp>
    </p:spTree>
    <p:extLst>
      <p:ext uri="{BB962C8B-B14F-4D97-AF65-F5344CB8AC3E}">
        <p14:creationId xmlns:p14="http://schemas.microsoft.com/office/powerpoint/2010/main" val="26692089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571500" y="315191"/>
            <a:ext cx="8001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chemeClr val="accent2"/>
                </a:solidFill>
                <a:effectLst/>
                <a:cs typeface="Times New Roman" pitchFamily="18" charset="0"/>
              </a:rPr>
              <a:t>Cost of Carbon -- Breaking MTC down</a:t>
            </a:r>
          </a:p>
          <a:p>
            <a:pPr algn="ctr"/>
            <a:r>
              <a:rPr lang="en-US">
                <a:effectLst/>
              </a:rPr>
              <a:t>Enforcement</a:t>
            </a:r>
          </a:p>
        </p:txBody>
      </p:sp>
      <p:sp>
        <p:nvSpPr>
          <p:cNvPr id="37891" name="Text Box 3"/>
          <p:cNvSpPr txBox="1">
            <a:spLocks noChangeArrowheads="1"/>
          </p:cNvSpPr>
          <p:nvPr/>
        </p:nvSpPr>
        <p:spPr bwMode="auto">
          <a:xfrm>
            <a:off x="381000" y="1686791"/>
            <a:ext cx="8458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400" dirty="0">
                <a:solidFill>
                  <a:schemeClr val="bg2"/>
                </a:solidFill>
                <a:effectLst/>
                <a:cs typeface="Times New Roman" pitchFamily="18" charset="0"/>
              </a:rPr>
              <a:t>Contact enforcement may require hearings and setup of an enforcement entity</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Further this may arise between traders or within an assembly group</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Some estimate is needed of costs that will be encountered for the enforcement of permit contractual obligations.</a:t>
            </a:r>
          </a:p>
        </p:txBody>
      </p:sp>
      <p:sp>
        <p:nvSpPr>
          <p:cNvPr id="37892" name="Text Box 4"/>
          <p:cNvSpPr txBox="1">
            <a:spLocks noChangeArrowheads="1"/>
          </p:cNvSpPr>
          <p:nvPr/>
        </p:nvSpPr>
        <p:spPr bwMode="auto">
          <a:xfrm>
            <a:off x="783934" y="1423266"/>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effectLst/>
            </a:endParaRPr>
          </a:p>
        </p:txBody>
      </p:sp>
    </p:spTree>
    <p:extLst>
      <p:ext uri="{BB962C8B-B14F-4D97-AF65-F5344CB8AC3E}">
        <p14:creationId xmlns:p14="http://schemas.microsoft.com/office/powerpoint/2010/main" val="11674288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571500" y="304800"/>
            <a:ext cx="8001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chemeClr val="accent2"/>
                </a:solidFill>
                <a:effectLst/>
                <a:cs typeface="Times New Roman" pitchFamily="18" charset="0"/>
              </a:rPr>
              <a:t>Cost of Carbon -- Breaking MTC down</a:t>
            </a:r>
          </a:p>
          <a:p>
            <a:pPr algn="ctr"/>
            <a:r>
              <a:rPr lang="en-US">
                <a:effectLst/>
              </a:rPr>
              <a:t>Additional adoption cost incentive estimates</a:t>
            </a:r>
          </a:p>
        </p:txBody>
      </p:sp>
      <p:sp>
        <p:nvSpPr>
          <p:cNvPr id="38915" name="Text Box 3"/>
          <p:cNvSpPr txBox="1">
            <a:spLocks noChangeArrowheads="1"/>
          </p:cNvSpPr>
          <p:nvPr/>
        </p:nvSpPr>
        <p:spPr bwMode="auto">
          <a:xfrm>
            <a:off x="381000" y="1676400"/>
            <a:ext cx="8458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400" dirty="0">
                <a:solidFill>
                  <a:schemeClr val="bg2"/>
                </a:solidFill>
                <a:effectLst/>
                <a:cs typeface="Times New Roman" pitchFamily="18" charset="0"/>
              </a:rPr>
              <a:t>Cost may well be encountered involving education and training of producers on how to alter their practices so that they most efficiently produce greenhouse gas offsets. </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These costs need to be estimated in a way so that one does not double count the producer adoption incentive terms as discussed above</a:t>
            </a:r>
          </a:p>
        </p:txBody>
      </p:sp>
      <p:sp>
        <p:nvSpPr>
          <p:cNvPr id="38916" name="Text Box 4"/>
          <p:cNvSpPr txBox="1">
            <a:spLocks noChangeArrowheads="1"/>
          </p:cNvSpPr>
          <p:nvPr/>
        </p:nvSpPr>
        <p:spPr bwMode="auto">
          <a:xfrm>
            <a:off x="783934" y="1412875"/>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effectLst/>
            </a:endParaRPr>
          </a:p>
        </p:txBody>
      </p:sp>
    </p:spTree>
    <p:extLst>
      <p:ext uri="{BB962C8B-B14F-4D97-AF65-F5344CB8AC3E}">
        <p14:creationId xmlns:p14="http://schemas.microsoft.com/office/powerpoint/2010/main" val="25034971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571500" y="304800"/>
            <a:ext cx="8001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chemeClr val="accent2"/>
                </a:solidFill>
                <a:effectLst/>
                <a:cs typeface="Times New Roman" pitchFamily="18" charset="0"/>
              </a:rPr>
              <a:t>Cost of Carbon -- Breaking MTC down</a:t>
            </a:r>
          </a:p>
          <a:p>
            <a:pPr algn="ctr"/>
            <a:r>
              <a:rPr lang="en-US">
                <a:effectLst/>
              </a:rPr>
              <a:t>Management of adverse outcomes</a:t>
            </a:r>
          </a:p>
        </p:txBody>
      </p:sp>
      <p:sp>
        <p:nvSpPr>
          <p:cNvPr id="39939" name="Text Box 3"/>
          <p:cNvSpPr txBox="1">
            <a:spLocks noChangeArrowheads="1"/>
          </p:cNvSpPr>
          <p:nvPr/>
        </p:nvSpPr>
        <p:spPr bwMode="auto">
          <a:xfrm>
            <a:off x="381000" y="1676400"/>
            <a:ext cx="8458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400" dirty="0">
                <a:solidFill>
                  <a:schemeClr val="bg2"/>
                </a:solidFill>
                <a:effectLst/>
                <a:cs typeface="Times New Roman" pitchFamily="18" charset="0"/>
              </a:rPr>
              <a:t>Certain classes of offsets are volatile and subject to uncertainty including possible destruction by extreme weather events, fires, floods etc. </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Brokers and or contracts may include procedures to insure against certain types of failures.  </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These may involve </a:t>
            </a:r>
          </a:p>
          <a:p>
            <a:pPr algn="l"/>
            <a:r>
              <a:rPr lang="en-US" sz="2400" dirty="0">
                <a:solidFill>
                  <a:schemeClr val="bg2"/>
                </a:solidFill>
                <a:effectLst/>
                <a:cs typeface="Times New Roman" pitchFamily="18" charset="0"/>
              </a:rPr>
              <a:t>	within contract enforcement mechanisms, </a:t>
            </a:r>
          </a:p>
          <a:p>
            <a:pPr algn="l"/>
            <a:r>
              <a:rPr lang="en-US" sz="2400" dirty="0">
                <a:solidFill>
                  <a:schemeClr val="bg2"/>
                </a:solidFill>
                <a:effectLst/>
                <a:cs typeface="Times New Roman" pitchFamily="18" charset="0"/>
              </a:rPr>
              <a:t>	insurance</a:t>
            </a:r>
          </a:p>
          <a:p>
            <a:pPr algn="l"/>
            <a:r>
              <a:rPr lang="en-US" sz="2400" dirty="0">
                <a:solidFill>
                  <a:schemeClr val="bg2"/>
                </a:solidFill>
                <a:effectLst/>
                <a:cs typeface="Times New Roman" pitchFamily="18" charset="0"/>
              </a:rPr>
              <a:t>	planned safety margin where more offsets are produced 			then are sold allowing make up for shortfalls</a:t>
            </a:r>
          </a:p>
        </p:txBody>
      </p:sp>
      <p:sp>
        <p:nvSpPr>
          <p:cNvPr id="39940" name="Text Box 4"/>
          <p:cNvSpPr txBox="1">
            <a:spLocks noChangeArrowheads="1"/>
          </p:cNvSpPr>
          <p:nvPr/>
        </p:nvSpPr>
        <p:spPr bwMode="auto">
          <a:xfrm>
            <a:off x="783934" y="1412875"/>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effectLst/>
            </a:endParaRPr>
          </a:p>
        </p:txBody>
      </p:sp>
    </p:spTree>
    <p:extLst>
      <p:ext uri="{BB962C8B-B14F-4D97-AF65-F5344CB8AC3E}">
        <p14:creationId xmlns:p14="http://schemas.microsoft.com/office/powerpoint/2010/main" val="14133041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ChangeArrowheads="1"/>
          </p:cNvSpPr>
          <p:nvPr/>
        </p:nvSpPr>
        <p:spPr bwMode="auto">
          <a:xfrm>
            <a:off x="571500" y="304800"/>
            <a:ext cx="8001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chemeClr val="accent2"/>
                </a:solidFill>
                <a:effectLst/>
                <a:cs typeface="Times New Roman" pitchFamily="18" charset="0"/>
              </a:rPr>
              <a:t>Cost of Carbon -- Breaking it down</a:t>
            </a:r>
          </a:p>
          <a:p>
            <a:pPr algn="ctr"/>
            <a:r>
              <a:rPr lang="en-US">
                <a:effectLst/>
              </a:rPr>
              <a:t> How do we get at this? - Alternatives</a:t>
            </a:r>
          </a:p>
          <a:p>
            <a:pPr algn="ctr"/>
            <a:endParaRPr lang="en-US">
              <a:effectLst/>
            </a:endParaRPr>
          </a:p>
        </p:txBody>
      </p:sp>
      <p:sp>
        <p:nvSpPr>
          <p:cNvPr id="41987" name="Text Box 1027"/>
          <p:cNvSpPr txBox="1">
            <a:spLocks noChangeArrowheads="1"/>
          </p:cNvSpPr>
          <p:nvPr/>
        </p:nvSpPr>
        <p:spPr bwMode="auto">
          <a:xfrm>
            <a:off x="1458340" y="1371600"/>
            <a:ext cx="7055136"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dirty="0">
                <a:solidFill>
                  <a:schemeClr val="bg2"/>
                </a:solidFill>
                <a:effectLst/>
                <a:cs typeface="Times New Roman" pitchFamily="18" charset="0"/>
              </a:rPr>
              <a:t>1.	Examine existing but immature markets</a:t>
            </a:r>
          </a:p>
          <a:p>
            <a:pPr algn="l"/>
            <a:r>
              <a:rPr lang="en-US" sz="2400" dirty="0">
                <a:solidFill>
                  <a:schemeClr val="bg2"/>
                </a:solidFill>
                <a:effectLst/>
                <a:cs typeface="Times New Roman" pitchFamily="18" charset="0"/>
              </a:rPr>
              <a:t>		GEMCO, </a:t>
            </a:r>
            <a:r>
              <a:rPr lang="en-US" sz="2400" dirty="0" smtClean="0">
                <a:solidFill>
                  <a:schemeClr val="bg2"/>
                </a:solidFill>
                <a:effectLst/>
                <a:cs typeface="Times New Roman" pitchFamily="18" charset="0"/>
              </a:rPr>
              <a:t>Overseas. California, RGGI</a:t>
            </a:r>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		Chicago climate exchange</a:t>
            </a:r>
          </a:p>
          <a:p>
            <a:pPr algn="l"/>
            <a:r>
              <a:rPr lang="en-US" sz="2400" dirty="0">
                <a:solidFill>
                  <a:schemeClr val="bg2"/>
                </a:solidFill>
                <a:effectLst/>
                <a:cs typeface="Times New Roman" pitchFamily="18" charset="0"/>
              </a:rPr>
              <a:t>			</a:t>
            </a:r>
          </a:p>
          <a:p>
            <a:pPr algn="l"/>
            <a:r>
              <a:rPr lang="en-US" sz="2400" dirty="0">
                <a:solidFill>
                  <a:schemeClr val="bg2"/>
                </a:solidFill>
                <a:effectLst/>
                <a:cs typeface="Times New Roman" pitchFamily="18" charset="0"/>
              </a:rPr>
              <a:t>2.	Examine similar enterprises</a:t>
            </a:r>
          </a:p>
          <a:p>
            <a:pPr algn="l"/>
            <a:r>
              <a:rPr lang="en-US" sz="2400" dirty="0">
                <a:solidFill>
                  <a:schemeClr val="bg2"/>
                </a:solidFill>
                <a:effectLst/>
                <a:cs typeface="Times New Roman" pitchFamily="18" charset="0"/>
              </a:rPr>
              <a:t>		Wetlands , Oilman</a:t>
            </a:r>
          </a:p>
          <a:p>
            <a:pPr algn="l"/>
            <a:r>
              <a:rPr lang="en-US" sz="2400" dirty="0">
                <a:solidFill>
                  <a:schemeClr val="bg2"/>
                </a:solidFill>
                <a:effectLst/>
                <a:cs typeface="Times New Roman" pitchFamily="18" charset="0"/>
              </a:rPr>
              <a:t>		Forester who consolidates</a:t>
            </a:r>
          </a:p>
          <a:p>
            <a:pPr algn="l"/>
            <a:r>
              <a:rPr lang="en-US" sz="2400" dirty="0">
                <a:solidFill>
                  <a:schemeClr val="bg2"/>
                </a:solidFill>
                <a:effectLst/>
                <a:cs typeface="Times New Roman" pitchFamily="18" charset="0"/>
              </a:rPr>
              <a:t>		SO2, Water quality</a:t>
            </a:r>
          </a:p>
          <a:p>
            <a:pPr algn="l"/>
            <a:r>
              <a:rPr lang="en-US" sz="2400" dirty="0">
                <a:solidFill>
                  <a:schemeClr val="bg2"/>
                </a:solidFill>
                <a:effectLst/>
                <a:cs typeface="Times New Roman" pitchFamily="18" charset="0"/>
              </a:rPr>
              <a:t>		Coops,  Mortgage sales</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3.	Engineer something</a:t>
            </a:r>
          </a:p>
          <a:p>
            <a:pPr algn="l"/>
            <a:endParaRPr lang="en-US" dirty="0">
              <a:effectLst/>
            </a:endParaRPr>
          </a:p>
          <a:p>
            <a:pPr algn="l"/>
            <a:r>
              <a:rPr lang="en-US" sz="2400" dirty="0">
                <a:solidFill>
                  <a:schemeClr val="bg2"/>
                </a:solidFill>
                <a:effectLst/>
                <a:cs typeface="Times New Roman" pitchFamily="18" charset="0"/>
              </a:rPr>
              <a:t>4.	Simulate a world</a:t>
            </a:r>
          </a:p>
          <a:p>
            <a:pPr algn="l"/>
            <a:endParaRPr lang="en-US" dirty="0">
              <a:effectLst/>
              <a:latin typeface="Arial Unicode MS" pitchFamily="34" charset="-128"/>
              <a:cs typeface="Times New Roman" pitchFamily="18" charset="0"/>
            </a:endParaRPr>
          </a:p>
        </p:txBody>
      </p:sp>
    </p:spTree>
    <p:extLst>
      <p:ext uri="{BB962C8B-B14F-4D97-AF65-F5344CB8AC3E}">
        <p14:creationId xmlns:p14="http://schemas.microsoft.com/office/powerpoint/2010/main" val="4179687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531998"/>
            <a:ext cx="8366125" cy="58541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r>
              <a:rPr lang="en-US" altLang="ko-KR" sz="3200" b="1">
                <a:solidFill>
                  <a:srgbClr val="FF0000"/>
                </a:solidFill>
                <a:latin typeface="Times New Roman" pitchFamily="18" charset="0"/>
                <a:ea typeface="Gulim" pitchFamily="34" charset="-127"/>
                <a:cs typeface="Times New Roman" pitchFamily="18" charset="0"/>
              </a:rPr>
              <a:t>Permanence and </a:t>
            </a:r>
            <a:r>
              <a:rPr lang="en-US" altLang="en-US" sz="3200" b="1">
                <a:solidFill>
                  <a:srgbClr val="FF0000"/>
                </a:solidFill>
                <a:latin typeface="Times New Roman" pitchFamily="18" charset="0"/>
                <a:ea typeface="Gulim" pitchFamily="34" charset="-127"/>
                <a:cs typeface="Times New Roman" pitchFamily="18" charset="0"/>
              </a:rPr>
              <a:t>The Price of Carbon</a:t>
            </a:r>
            <a:endParaRPr lang="en-US" altLang="en-US" sz="2800" b="1">
              <a:solidFill>
                <a:schemeClr val="bg2"/>
              </a:solidFill>
              <a:ea typeface="Gulim" pitchFamily="34" charset="-127"/>
              <a:cs typeface="Times New Roman" pitchFamily="18" charset="0"/>
            </a:endParaRPr>
          </a:p>
        </p:txBody>
      </p:sp>
      <p:sp>
        <p:nvSpPr>
          <p:cNvPr id="8197" name="Rectangle 5"/>
          <p:cNvSpPr>
            <a:spLocks noGrp="1" noChangeArrowheads="1"/>
          </p:cNvSpPr>
          <p:nvPr>
            <p:ph type="body" idx="1"/>
          </p:nvPr>
        </p:nvSpPr>
        <p:spPr>
          <a:xfrm>
            <a:off x="655638" y="1524000"/>
            <a:ext cx="7772400" cy="4648200"/>
          </a:xfrm>
          <a:noFill/>
          <a:ln/>
        </p:spPr>
        <p:txBody>
          <a:bodyPr/>
          <a:lstStyle/>
          <a:p>
            <a:pPr marL="495300" indent="-495300">
              <a:buSzPct val="85000"/>
              <a:buFontTx/>
              <a:buBlip>
                <a:blip r:embed="rId2"/>
              </a:buBlip>
            </a:pPr>
            <a:r>
              <a:rPr lang="en-US" altLang="ko-KR" sz="2400" b="1" dirty="0">
                <a:solidFill>
                  <a:schemeClr val="bg2"/>
                </a:solidFill>
                <a:effectLst/>
                <a:latin typeface="Times New Roman" pitchFamily="18" charset="0"/>
                <a:ea typeface="Gulim" pitchFamily="34" charset="-127"/>
              </a:rPr>
              <a:t>The question is if such items are allowed whether the </a:t>
            </a:r>
            <a:r>
              <a:rPr lang="en-US" altLang="ko-KR" sz="2400" b="1" dirty="0">
                <a:solidFill>
                  <a:schemeClr val="bg1"/>
                </a:solidFill>
                <a:effectLst/>
                <a:latin typeface="Times New Roman" pitchFamily="18" charset="0"/>
                <a:ea typeface="Gulim" pitchFamily="34" charset="-127"/>
              </a:rPr>
              <a:t>permanence</a:t>
            </a:r>
            <a:r>
              <a:rPr lang="en-US" altLang="ko-KR" sz="2400" b="1" dirty="0">
                <a:solidFill>
                  <a:schemeClr val="bg2"/>
                </a:solidFill>
                <a:effectLst/>
                <a:latin typeface="Times New Roman" pitchFamily="18" charset="0"/>
                <a:ea typeface="Gulim" pitchFamily="34" charset="-127"/>
              </a:rPr>
              <a:t> concerns associated with sequestration may alter the value or quantity of the resultant carbon offset in the market place</a:t>
            </a:r>
          </a:p>
          <a:p>
            <a:pPr marL="495300" indent="-495300">
              <a:buSzPct val="85000"/>
              <a:buFontTx/>
              <a:buBlip>
                <a:blip r:embed="rId2"/>
              </a:buBlip>
            </a:pPr>
            <a:endParaRPr lang="en-US" altLang="ko-KR" sz="1000" b="1" dirty="0">
              <a:solidFill>
                <a:schemeClr val="bg2"/>
              </a:solidFill>
              <a:effectLst/>
              <a:latin typeface="Times New Roman" pitchFamily="18" charset="0"/>
              <a:ea typeface="Gulim" pitchFamily="34" charset="-127"/>
            </a:endParaRPr>
          </a:p>
          <a:p>
            <a:pPr marL="495300" indent="-495300">
              <a:buSzPct val="85000"/>
              <a:buFontTx/>
              <a:buBlip>
                <a:blip r:embed="rId2"/>
              </a:buBlip>
            </a:pPr>
            <a:r>
              <a:rPr lang="en-US" altLang="ko-KR" sz="2400" b="1" dirty="0">
                <a:solidFill>
                  <a:schemeClr val="bg2"/>
                </a:solidFill>
                <a:effectLst/>
                <a:latin typeface="Times New Roman" pitchFamily="18" charset="0"/>
                <a:ea typeface="Gulim" pitchFamily="34" charset="-127"/>
              </a:rPr>
              <a:t>Offsets are not </a:t>
            </a:r>
            <a:r>
              <a:rPr lang="en-US" altLang="ko-KR" sz="2400" b="1" dirty="0">
                <a:solidFill>
                  <a:schemeClr val="bg1"/>
                </a:solidFill>
                <a:effectLst/>
                <a:latin typeface="Times New Roman" pitchFamily="18" charset="0"/>
                <a:ea typeface="Gulim" pitchFamily="34" charset="-127"/>
              </a:rPr>
              <a:t>fungible</a:t>
            </a:r>
            <a:r>
              <a:rPr lang="en-US" altLang="ko-KR" sz="2400" b="1" dirty="0">
                <a:solidFill>
                  <a:schemeClr val="bg2"/>
                </a:solidFill>
                <a:effectLst/>
                <a:latin typeface="Times New Roman" pitchFamily="18" charset="0"/>
                <a:ea typeface="Gulim" pitchFamily="34" charset="-127"/>
              </a:rPr>
              <a:t> – from an offset purchaser’s point of a view, an </a:t>
            </a:r>
            <a:r>
              <a:rPr lang="en-US" altLang="ko-KR" sz="2400" b="1" dirty="0">
                <a:solidFill>
                  <a:schemeClr val="bg1"/>
                </a:solidFill>
                <a:effectLst/>
                <a:latin typeface="Times New Roman" pitchFamily="18" charset="0"/>
                <a:ea typeface="Gulim" pitchFamily="34" charset="-127"/>
              </a:rPr>
              <a:t>impermanent</a:t>
            </a:r>
            <a:r>
              <a:rPr lang="en-US" altLang="ko-KR" sz="2400" b="1" dirty="0">
                <a:solidFill>
                  <a:schemeClr val="bg2"/>
                </a:solidFill>
                <a:effectLst/>
                <a:latin typeface="Times New Roman" pitchFamily="18" charset="0"/>
                <a:ea typeface="Gulim" pitchFamily="34" charset="-127"/>
              </a:rPr>
              <a:t> </a:t>
            </a:r>
            <a:r>
              <a:rPr lang="en-US" altLang="ko-KR" sz="2400" b="1" dirty="0">
                <a:solidFill>
                  <a:schemeClr val="bg1"/>
                </a:solidFill>
                <a:effectLst/>
                <a:latin typeface="Times New Roman" pitchFamily="18" charset="0"/>
                <a:ea typeface="Gulim" pitchFamily="34" charset="-127"/>
              </a:rPr>
              <a:t>sequestration</a:t>
            </a:r>
            <a:r>
              <a:rPr lang="en-US" altLang="ko-KR" sz="2400" b="1" dirty="0">
                <a:solidFill>
                  <a:schemeClr val="bg2"/>
                </a:solidFill>
                <a:effectLst/>
                <a:latin typeface="Times New Roman" pitchFamily="18" charset="0"/>
                <a:ea typeface="Gulim" pitchFamily="34" charset="-127"/>
              </a:rPr>
              <a:t> asset may be </a:t>
            </a:r>
            <a:r>
              <a:rPr lang="en-US" altLang="ko-KR" sz="2400" b="1" dirty="0">
                <a:solidFill>
                  <a:schemeClr val="bg1"/>
                </a:solidFill>
                <a:effectLst/>
                <a:latin typeface="Times New Roman" pitchFamily="18" charset="0"/>
                <a:ea typeface="Gulim" pitchFamily="34" charset="-127"/>
              </a:rPr>
              <a:t>worth</a:t>
            </a:r>
            <a:r>
              <a:rPr lang="en-US" altLang="ko-KR" sz="2400" b="1" dirty="0">
                <a:solidFill>
                  <a:schemeClr val="bg2"/>
                </a:solidFill>
                <a:effectLst/>
                <a:latin typeface="Times New Roman" pitchFamily="18" charset="0"/>
                <a:ea typeface="Gulim" pitchFamily="34" charset="-127"/>
              </a:rPr>
              <a:t> a </a:t>
            </a:r>
            <a:r>
              <a:rPr lang="en-US" altLang="ko-KR" sz="2400" b="1" dirty="0">
                <a:solidFill>
                  <a:schemeClr val="bg1"/>
                </a:solidFill>
                <a:effectLst/>
                <a:latin typeface="Times New Roman" pitchFamily="18" charset="0"/>
                <a:ea typeface="Gulim" pitchFamily="34" charset="-127"/>
              </a:rPr>
              <a:t>different</a:t>
            </a:r>
            <a:r>
              <a:rPr lang="en-US" altLang="ko-KR" sz="2400" b="1" dirty="0">
                <a:solidFill>
                  <a:schemeClr val="bg2"/>
                </a:solidFill>
                <a:effectLst/>
                <a:latin typeface="Times New Roman" pitchFamily="18" charset="0"/>
                <a:ea typeface="Gulim" pitchFamily="34" charset="-127"/>
              </a:rPr>
              <a:t> </a:t>
            </a:r>
            <a:r>
              <a:rPr lang="en-US" altLang="ko-KR" sz="2400" b="1" dirty="0">
                <a:solidFill>
                  <a:schemeClr val="bg1"/>
                </a:solidFill>
                <a:effectLst/>
                <a:latin typeface="Times New Roman" pitchFamily="18" charset="0"/>
                <a:ea typeface="Gulim" pitchFamily="34" charset="-127"/>
              </a:rPr>
              <a:t>amount</a:t>
            </a:r>
            <a:r>
              <a:rPr lang="en-US" altLang="ko-KR" sz="2400" b="1" dirty="0">
                <a:solidFill>
                  <a:schemeClr val="bg2"/>
                </a:solidFill>
                <a:effectLst/>
                <a:latin typeface="Times New Roman" pitchFamily="18" charset="0"/>
                <a:ea typeface="Gulim" pitchFamily="34" charset="-127"/>
              </a:rPr>
              <a:t> than permanent offset</a:t>
            </a:r>
          </a:p>
          <a:p>
            <a:pPr marL="495300" indent="-495300">
              <a:buSzPct val="85000"/>
              <a:buFontTx/>
              <a:buBlip>
                <a:blip r:embed="rId2"/>
              </a:buBlip>
            </a:pPr>
            <a:endParaRPr lang="en-US" altLang="ko-KR" sz="1000" b="1" dirty="0">
              <a:solidFill>
                <a:schemeClr val="bg2"/>
              </a:solidFill>
              <a:effectLst/>
              <a:latin typeface="Times New Roman" pitchFamily="18" charset="0"/>
              <a:ea typeface="Gulim" pitchFamily="34" charset="-127"/>
            </a:endParaRPr>
          </a:p>
          <a:p>
            <a:pPr marL="495300" indent="-495300">
              <a:buSzPct val="85000"/>
              <a:buFontTx/>
              <a:buBlip>
                <a:blip r:embed="rId2"/>
              </a:buBlip>
            </a:pPr>
            <a:r>
              <a:rPr lang="en-US" altLang="ko-KR" sz="2400" b="1" dirty="0">
                <a:solidFill>
                  <a:schemeClr val="bg2"/>
                </a:solidFill>
                <a:effectLst/>
                <a:latin typeface="Times New Roman" pitchFamily="18" charset="0"/>
                <a:ea typeface="Gulim" pitchFamily="34" charset="-127"/>
              </a:rPr>
              <a:t>General concern </a:t>
            </a:r>
            <a:r>
              <a:rPr lang="en-US" altLang="ko-KR" sz="2400" b="1" dirty="0">
                <a:solidFill>
                  <a:schemeClr val="bg1"/>
                </a:solidFill>
                <a:effectLst/>
                <a:latin typeface="Times New Roman" pitchFamily="18" charset="0"/>
                <a:ea typeface="Gulim" pitchFamily="34" charset="-127"/>
              </a:rPr>
              <a:t>price</a:t>
            </a:r>
            <a:r>
              <a:rPr lang="en-US" altLang="ko-KR" sz="2400" b="1" dirty="0">
                <a:solidFill>
                  <a:schemeClr val="bg2"/>
                </a:solidFill>
                <a:effectLst/>
                <a:latin typeface="Times New Roman" pitchFamily="18" charset="0"/>
                <a:ea typeface="Gulim" pitchFamily="34" charset="-127"/>
              </a:rPr>
              <a:t> may </a:t>
            </a:r>
            <a:r>
              <a:rPr lang="en-US" altLang="ko-KR" sz="2400" b="1" dirty="0">
                <a:solidFill>
                  <a:schemeClr val="bg1"/>
                </a:solidFill>
                <a:effectLst/>
                <a:latin typeface="Times New Roman" pitchFamily="18" charset="0"/>
                <a:ea typeface="Gulim" pitchFamily="34" charset="-127"/>
              </a:rPr>
              <a:t>differentiate</a:t>
            </a:r>
            <a:r>
              <a:rPr lang="en-US" altLang="ko-KR" sz="2400" b="1" dirty="0">
                <a:solidFill>
                  <a:schemeClr val="bg2"/>
                </a:solidFill>
                <a:effectLst/>
                <a:latin typeface="Times New Roman" pitchFamily="18" charset="0"/>
                <a:ea typeface="Gulim" pitchFamily="34" charset="-127"/>
              </a:rPr>
              <a:t> based on permanence characteristics like a grading standard</a:t>
            </a:r>
            <a:endParaRPr lang="en-US" altLang="en-US" sz="2400" b="1" dirty="0">
              <a:solidFill>
                <a:schemeClr val="bg2"/>
              </a:solidFill>
              <a:effectLst/>
              <a:latin typeface="Times New Roman" pitchFamily="18" charset="0"/>
            </a:endParaRPr>
          </a:p>
        </p:txBody>
      </p:sp>
    </p:spTree>
    <p:extLst>
      <p:ext uri="{BB962C8B-B14F-4D97-AF65-F5344CB8AC3E}">
        <p14:creationId xmlns:p14="http://schemas.microsoft.com/office/powerpoint/2010/main" val="92055611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571500" y="304800"/>
            <a:ext cx="8001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chemeClr val="accent2"/>
                </a:solidFill>
                <a:effectLst/>
                <a:cs typeface="Times New Roman" pitchFamily="18" charset="0"/>
              </a:rPr>
              <a:t>Cost of Carbon -- Breaking it down</a:t>
            </a:r>
          </a:p>
          <a:p>
            <a:pPr algn="ctr"/>
            <a:r>
              <a:rPr lang="en-US">
                <a:effectLst/>
              </a:rPr>
              <a:t> GC-  Government cost share</a:t>
            </a:r>
          </a:p>
          <a:p>
            <a:pPr algn="ctr"/>
            <a:endParaRPr lang="en-US">
              <a:effectLst/>
            </a:endParaRPr>
          </a:p>
        </p:txBody>
      </p:sp>
      <p:sp>
        <p:nvSpPr>
          <p:cNvPr id="40963" name="Text Box 3"/>
          <p:cNvSpPr txBox="1">
            <a:spLocks noChangeArrowheads="1"/>
          </p:cNvSpPr>
          <p:nvPr/>
        </p:nvSpPr>
        <p:spPr bwMode="auto">
          <a:xfrm>
            <a:off x="855467" y="1600200"/>
            <a:ext cx="6980629"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effectLst/>
              </a:rPr>
              <a:t>		</a:t>
            </a:r>
          </a:p>
          <a:p>
            <a:pPr algn="l"/>
            <a:r>
              <a:rPr lang="en-US" sz="2400" dirty="0">
                <a:solidFill>
                  <a:schemeClr val="bg2"/>
                </a:solidFill>
                <a:effectLst/>
                <a:cs typeface="Times New Roman" pitchFamily="18" charset="0"/>
              </a:rPr>
              <a:t>Government may have an active role in some of the </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	assembly</a:t>
            </a:r>
          </a:p>
          <a:p>
            <a:pPr algn="l"/>
            <a:r>
              <a:rPr lang="en-US" sz="2400" dirty="0">
                <a:solidFill>
                  <a:schemeClr val="bg2"/>
                </a:solidFill>
                <a:effectLst/>
                <a:cs typeface="Times New Roman" pitchFamily="18" charset="0"/>
              </a:rPr>
              <a:t>	measurement and monitoring</a:t>
            </a:r>
          </a:p>
          <a:p>
            <a:pPr algn="l"/>
            <a:r>
              <a:rPr lang="en-US" sz="2400" dirty="0">
                <a:solidFill>
                  <a:schemeClr val="bg2"/>
                </a:solidFill>
                <a:effectLst/>
                <a:cs typeface="Times New Roman" pitchFamily="18" charset="0"/>
              </a:rPr>
              <a:t>	producer education </a:t>
            </a:r>
          </a:p>
          <a:p>
            <a:pPr algn="l"/>
            <a:r>
              <a:rPr lang="en-US" sz="2400" dirty="0">
                <a:solidFill>
                  <a:schemeClr val="bg2"/>
                </a:solidFill>
                <a:effectLst/>
                <a:cs typeface="Times New Roman" pitchFamily="18" charset="0"/>
              </a:rPr>
              <a:t>	sale</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thus may offset some proportion of the total costs.  </a:t>
            </a:r>
          </a:p>
          <a:p>
            <a:endParaRPr lang="en-US" dirty="0">
              <a:effectLst/>
            </a:endParaRPr>
          </a:p>
          <a:p>
            <a:endParaRPr lang="en-US" dirty="0">
              <a:effectLst/>
              <a:latin typeface="Arial Unicode MS" pitchFamily="34" charset="-128"/>
              <a:cs typeface="Times New Roman" pitchFamily="18" charset="0"/>
            </a:endParaRPr>
          </a:p>
        </p:txBody>
      </p:sp>
    </p:spTree>
    <p:extLst>
      <p:ext uri="{BB962C8B-B14F-4D97-AF65-F5344CB8AC3E}">
        <p14:creationId xmlns:p14="http://schemas.microsoft.com/office/powerpoint/2010/main" val="41586592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571500" y="304800"/>
            <a:ext cx="8001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a:solidFill>
                  <a:schemeClr val="accent2"/>
                </a:solidFill>
                <a:effectLst/>
                <a:cs typeface="Times New Roman" pitchFamily="18" charset="0"/>
              </a:rPr>
              <a:t>Cost of Carbon -- Breaking it down</a:t>
            </a:r>
          </a:p>
          <a:p>
            <a:pPr algn="ctr"/>
            <a:r>
              <a:rPr lang="en-US" dirty="0">
                <a:effectLst/>
              </a:rPr>
              <a:t>Rationale for Public cost bearing</a:t>
            </a:r>
            <a:endParaRPr lang="en-US" dirty="0">
              <a:solidFill>
                <a:schemeClr val="accent2"/>
              </a:solidFill>
              <a:effectLst/>
              <a:cs typeface="Times New Roman" pitchFamily="18" charset="0"/>
            </a:endParaRPr>
          </a:p>
        </p:txBody>
      </p:sp>
      <p:sp>
        <p:nvSpPr>
          <p:cNvPr id="50179" name="Rectangle 3"/>
          <p:cNvSpPr>
            <a:spLocks noChangeArrowheads="1"/>
          </p:cNvSpPr>
          <p:nvPr/>
        </p:nvSpPr>
        <p:spPr bwMode="auto">
          <a:xfrm>
            <a:off x="685800" y="1219200"/>
            <a:ext cx="79248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400" dirty="0" smtClean="0">
                <a:solidFill>
                  <a:schemeClr val="bg2"/>
                </a:solidFill>
                <a:effectLst/>
                <a:cs typeface="Times New Roman" pitchFamily="18" charset="0"/>
              </a:rPr>
              <a:t>Suppose </a:t>
            </a:r>
            <a:r>
              <a:rPr lang="en-US" sz="2400" dirty="0">
                <a:solidFill>
                  <a:schemeClr val="bg2"/>
                </a:solidFill>
                <a:effectLst/>
                <a:cs typeface="Times New Roman" pitchFamily="18" charset="0"/>
              </a:rPr>
              <a:t>social cost  for 2 projects is such that</a:t>
            </a:r>
          </a:p>
          <a:p>
            <a:pPr algn="l"/>
            <a:r>
              <a:rPr lang="en-US" sz="2400" dirty="0">
                <a:solidFill>
                  <a:schemeClr val="bg2"/>
                </a:solidFill>
                <a:effectLst/>
                <a:cs typeface="Times New Roman" pitchFamily="18" charset="0"/>
              </a:rPr>
              <a:t>	sc1&gt;sc2</a:t>
            </a:r>
          </a:p>
          <a:p>
            <a:pPr algn="l"/>
            <a:r>
              <a:rPr lang="en-US" sz="2400" dirty="0">
                <a:solidFill>
                  <a:schemeClr val="bg2"/>
                </a:solidFill>
                <a:effectLst/>
                <a:cs typeface="Times New Roman" pitchFamily="18" charset="0"/>
              </a:rPr>
              <a:t>so society favors project 2</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But the order of the private costs is reversed</a:t>
            </a:r>
          </a:p>
          <a:p>
            <a:pPr algn="l"/>
            <a:r>
              <a:rPr lang="en-US" sz="2400" dirty="0">
                <a:solidFill>
                  <a:schemeClr val="bg2"/>
                </a:solidFill>
                <a:effectLst/>
                <a:cs typeface="Times New Roman" pitchFamily="18" charset="0"/>
              </a:rPr>
              <a:t>	pc1&lt;pc2</a:t>
            </a:r>
          </a:p>
          <a:p>
            <a:pPr algn="l"/>
            <a:r>
              <a:rPr lang="en-US" sz="2400" dirty="0">
                <a:solidFill>
                  <a:schemeClr val="bg2"/>
                </a:solidFill>
                <a:effectLst/>
                <a:cs typeface="Times New Roman" pitchFamily="18" charset="0"/>
              </a:rPr>
              <a:t>so private groups prefer project 1</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Thus we have a potential market failure, what can the government do?</a:t>
            </a:r>
          </a:p>
          <a:p>
            <a:pPr algn="l"/>
            <a:endParaRPr lang="en-US" sz="2400" dirty="0">
              <a:solidFill>
                <a:schemeClr val="bg2"/>
              </a:solidFill>
              <a:effectLst/>
              <a:cs typeface="Times New Roman" pitchFamily="18" charset="0"/>
            </a:endParaRPr>
          </a:p>
          <a:p>
            <a:pPr algn="l"/>
            <a:r>
              <a:rPr lang="en-US" sz="2400" dirty="0">
                <a:solidFill>
                  <a:schemeClr val="bg2"/>
                </a:solidFill>
                <a:effectLst/>
                <a:cs typeface="Times New Roman" pitchFamily="18" charset="0"/>
              </a:rPr>
              <a:t>Bear cost of (pc2-pc1)*QGHGO*Disc for activity 2.  As long as that number does not exceed difference in inefficiency cost plus co benefits</a:t>
            </a:r>
          </a:p>
          <a:p>
            <a:pPr algn="l"/>
            <a:endParaRPr lang="en-US" sz="2400" dirty="0">
              <a:solidFill>
                <a:schemeClr val="bg2"/>
              </a:solidFill>
              <a:effectLst/>
            </a:endParaRPr>
          </a:p>
        </p:txBody>
      </p:sp>
    </p:spTree>
    <p:extLst>
      <p:ext uri="{BB962C8B-B14F-4D97-AF65-F5344CB8AC3E}">
        <p14:creationId xmlns:p14="http://schemas.microsoft.com/office/powerpoint/2010/main" val="38895644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571500" y="304800"/>
            <a:ext cx="8001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chemeClr val="accent2"/>
                </a:solidFill>
                <a:effectLst/>
                <a:cs typeface="Times New Roman" pitchFamily="18" charset="0"/>
              </a:rPr>
              <a:t>Cost of Carbon -- Breaking it down</a:t>
            </a:r>
          </a:p>
          <a:p>
            <a:pPr algn="ctr"/>
            <a:endParaRPr lang="en-US">
              <a:solidFill>
                <a:schemeClr val="accent2"/>
              </a:solidFill>
              <a:effectLst/>
              <a:cs typeface="Times New Roman" pitchFamily="18" charset="0"/>
            </a:endParaRPr>
          </a:p>
          <a:p>
            <a:pPr algn="ctr"/>
            <a:r>
              <a:rPr lang="en-US">
                <a:effectLst/>
              </a:rPr>
              <a:t>Public cost</a:t>
            </a:r>
            <a:endParaRPr lang="en-US">
              <a:solidFill>
                <a:schemeClr val="accent2"/>
              </a:solidFill>
              <a:effectLst/>
              <a:cs typeface="Times New Roman" pitchFamily="18" charset="0"/>
            </a:endParaRPr>
          </a:p>
        </p:txBody>
      </p:sp>
      <p:sp>
        <p:nvSpPr>
          <p:cNvPr id="27651" name="Rectangle 3"/>
          <p:cNvSpPr>
            <a:spLocks noChangeArrowheads="1"/>
          </p:cNvSpPr>
          <p:nvPr/>
        </p:nvSpPr>
        <p:spPr bwMode="auto">
          <a:xfrm>
            <a:off x="477142" y="2362200"/>
            <a:ext cx="339387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chemeClr val="bg2"/>
                </a:solidFill>
                <a:effectLst/>
                <a:cs typeface="Times New Roman" pitchFamily="18" charset="0"/>
              </a:rPr>
              <a:t>ф</a:t>
            </a:r>
            <a:r>
              <a:rPr lang="en-US" sz="2800" dirty="0">
                <a:solidFill>
                  <a:schemeClr val="bg2"/>
                </a:solidFill>
                <a:effectLst/>
              </a:rPr>
              <a:t> – </a:t>
            </a:r>
            <a:r>
              <a:rPr lang="en-US" sz="2800" dirty="0" err="1">
                <a:solidFill>
                  <a:schemeClr val="bg2"/>
                </a:solidFill>
                <a:effectLst/>
              </a:rPr>
              <a:t>Govt</a:t>
            </a:r>
            <a:r>
              <a:rPr lang="en-US" sz="2800" dirty="0">
                <a:solidFill>
                  <a:schemeClr val="bg2"/>
                </a:solidFill>
                <a:effectLst/>
              </a:rPr>
              <a:t> inefficiency</a:t>
            </a:r>
          </a:p>
          <a:p>
            <a:r>
              <a:rPr lang="en-US" sz="2800" dirty="0">
                <a:solidFill>
                  <a:schemeClr val="bg2"/>
                </a:solidFill>
                <a:effectLst/>
              </a:rPr>
              <a:t>CB – Co-benefits</a:t>
            </a:r>
          </a:p>
        </p:txBody>
      </p:sp>
      <p:sp>
        <p:nvSpPr>
          <p:cNvPr id="27653" name="Rectangle 5"/>
          <p:cNvSpPr>
            <a:spLocks noChangeArrowheads="1"/>
          </p:cNvSpPr>
          <p:nvPr/>
        </p:nvSpPr>
        <p:spPr bwMode="auto">
          <a:xfrm>
            <a:off x="457200" y="5562600"/>
            <a:ext cx="8305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effectLst/>
                <a:cs typeface="Times New Roman" pitchFamily="18" charset="0"/>
              </a:rPr>
              <a:t> where DISC = (1-ADD)*(1-LEAK)*(1-UNCER)*(1-SATV)</a:t>
            </a:r>
            <a:r>
              <a:rPr lang="en-US">
                <a:effectLst/>
              </a:rPr>
              <a:t> </a:t>
            </a:r>
          </a:p>
        </p:txBody>
      </p:sp>
      <p:graphicFrame>
        <p:nvGraphicFramePr>
          <p:cNvPr id="27654" name="Object 6"/>
          <p:cNvGraphicFramePr>
            <a:graphicFrameLocks noChangeAspect="1"/>
          </p:cNvGraphicFramePr>
          <p:nvPr>
            <p:extLst>
              <p:ext uri="{D42A27DB-BD31-4B8C-83A1-F6EECF244321}">
                <p14:modId xmlns:p14="http://schemas.microsoft.com/office/powerpoint/2010/main" val="1325350780"/>
              </p:ext>
            </p:extLst>
          </p:nvPr>
        </p:nvGraphicFramePr>
        <p:xfrm>
          <a:off x="304800" y="4267200"/>
          <a:ext cx="8534400" cy="762000"/>
        </p:xfrm>
        <a:graphic>
          <a:graphicData uri="http://schemas.openxmlformats.org/presentationml/2006/ole">
            <mc:AlternateContent xmlns:mc="http://schemas.openxmlformats.org/markup-compatibility/2006">
              <mc:Choice xmlns:v="urn:schemas-microsoft-com:vml" Requires="v">
                <p:oleObj spid="_x0000_s262147" name="Equation" r:id="rId4" imgW="4152600" imgH="495000" progId="Equation.3">
                  <p:embed/>
                </p:oleObj>
              </mc:Choice>
              <mc:Fallback>
                <p:oleObj name="Equation" r:id="rId4" imgW="4152600" imgH="495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267200"/>
                        <a:ext cx="85344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1745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95313" y="444685"/>
            <a:ext cx="8091487" cy="58541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r>
              <a:rPr lang="en-US" altLang="en-US" sz="3200" b="1" dirty="0" err="1">
                <a:solidFill>
                  <a:srgbClr val="FF0000"/>
                </a:solidFill>
                <a:latin typeface="Times New Roman" pitchFamily="18" charset="0"/>
                <a:cs typeface="Times New Roman" pitchFamily="18" charset="0"/>
              </a:rPr>
              <a:t>Fungib</a:t>
            </a:r>
            <a:r>
              <a:rPr lang="en-US" altLang="ko-KR" sz="3200" b="1" dirty="0" err="1">
                <a:solidFill>
                  <a:srgbClr val="FF0000"/>
                </a:solidFill>
                <a:latin typeface="Times New Roman" pitchFamily="18" charset="0"/>
                <a:ea typeface="Gulim" pitchFamily="34" charset="-127"/>
                <a:cs typeface="Times New Roman" pitchFamily="18" charset="0"/>
              </a:rPr>
              <a:t>i</a:t>
            </a:r>
            <a:r>
              <a:rPr lang="en-US" altLang="en-US" sz="3200" b="1" dirty="0" err="1">
                <a:solidFill>
                  <a:srgbClr val="FF0000"/>
                </a:solidFill>
                <a:latin typeface="Times New Roman" pitchFamily="18" charset="0"/>
                <a:cs typeface="Times New Roman" pitchFamily="18" charset="0"/>
              </a:rPr>
              <a:t>lity</a:t>
            </a:r>
            <a:endParaRPr lang="en-US" altLang="en-US" sz="3200" b="1" dirty="0">
              <a:solidFill>
                <a:srgbClr val="FF0000"/>
              </a:solidFill>
              <a:latin typeface="Times New Roman" pitchFamily="18" charset="0"/>
              <a:cs typeface="Times New Roman" pitchFamily="18" charset="0"/>
            </a:endParaRPr>
          </a:p>
        </p:txBody>
      </p:sp>
      <p:sp>
        <p:nvSpPr>
          <p:cNvPr id="9222" name="Rectangle 6"/>
          <p:cNvSpPr>
            <a:spLocks noGrp="1" noChangeArrowheads="1"/>
          </p:cNvSpPr>
          <p:nvPr>
            <p:ph type="body" idx="1"/>
          </p:nvPr>
        </p:nvSpPr>
        <p:spPr>
          <a:xfrm>
            <a:off x="609600" y="1066800"/>
            <a:ext cx="7772400" cy="4648200"/>
          </a:xfrm>
          <a:noFill/>
          <a:ln/>
        </p:spPr>
        <p:txBody>
          <a:bodyPr/>
          <a:lstStyle/>
          <a:p>
            <a:pPr marL="495300" indent="-495300">
              <a:lnSpc>
                <a:spcPct val="110000"/>
              </a:lnSpc>
              <a:buSzPct val="85000"/>
              <a:buFontTx/>
              <a:buBlip>
                <a:blip r:embed="rId2"/>
              </a:buBlip>
            </a:pPr>
            <a:r>
              <a:rPr lang="en-US" altLang="ko-KR" sz="2400" b="1" dirty="0">
                <a:solidFill>
                  <a:schemeClr val="bg2"/>
                </a:solidFill>
                <a:effectLst/>
                <a:latin typeface="Times New Roman" pitchFamily="18" charset="0"/>
                <a:ea typeface="Gulim" pitchFamily="34" charset="-127"/>
              </a:rPr>
              <a:t>Grading standard</a:t>
            </a:r>
          </a:p>
          <a:p>
            <a:pPr marL="869950" lvl="1" indent="-412750">
              <a:lnSpc>
                <a:spcPct val="110000"/>
              </a:lnSpc>
              <a:buSzPct val="85000"/>
              <a:buFontTx/>
              <a:buNone/>
            </a:pPr>
            <a:r>
              <a:rPr lang="en-US" altLang="ko-KR" sz="2400" dirty="0">
                <a:solidFill>
                  <a:schemeClr val="bg2"/>
                </a:solidFill>
                <a:effectLst/>
                <a:latin typeface="Times New Roman" pitchFamily="18" charset="0"/>
                <a:ea typeface="Gulim" pitchFamily="34" charset="-127"/>
              </a:rPr>
              <a:t>#2 Yellow corn, CD plywood, Long staple cotton</a:t>
            </a:r>
          </a:p>
          <a:p>
            <a:pPr marL="495300" indent="-495300">
              <a:lnSpc>
                <a:spcPct val="110000"/>
              </a:lnSpc>
              <a:buSzPct val="85000"/>
              <a:buFontTx/>
              <a:buBlip>
                <a:blip r:embed="rId2"/>
              </a:buBlip>
            </a:pPr>
            <a:endParaRPr lang="en-US" altLang="ko-KR" sz="2400" dirty="0">
              <a:solidFill>
                <a:schemeClr val="bg2"/>
              </a:solidFill>
              <a:effectLst/>
              <a:latin typeface="Times New Roman" pitchFamily="18" charset="0"/>
              <a:ea typeface="Gulim" pitchFamily="34" charset="-127"/>
            </a:endParaRPr>
          </a:p>
          <a:p>
            <a:pPr marL="495300" indent="-495300">
              <a:lnSpc>
                <a:spcPct val="110000"/>
              </a:lnSpc>
              <a:buSzPct val="85000"/>
              <a:buFontTx/>
              <a:buBlip>
                <a:blip r:embed="rId2"/>
              </a:buBlip>
            </a:pPr>
            <a:r>
              <a:rPr lang="en-US" altLang="ko-KR" sz="2400" dirty="0">
                <a:solidFill>
                  <a:schemeClr val="bg2"/>
                </a:solidFill>
                <a:effectLst/>
                <a:latin typeface="Times New Roman" pitchFamily="18" charset="0"/>
                <a:ea typeface="Gulim" pitchFamily="34" charset="-127"/>
              </a:rPr>
              <a:t>Receive a </a:t>
            </a:r>
            <a:r>
              <a:rPr lang="en-US" altLang="ko-KR" sz="2400" b="1" dirty="0">
                <a:solidFill>
                  <a:schemeClr val="accent2"/>
                </a:solidFill>
                <a:effectLst/>
                <a:latin typeface="Times New Roman" pitchFamily="18" charset="0"/>
                <a:ea typeface="Gulim" pitchFamily="34" charset="-127"/>
              </a:rPr>
              <a:t>price</a:t>
            </a:r>
            <a:r>
              <a:rPr lang="en-US" altLang="ko-KR" sz="2400" dirty="0">
                <a:effectLst/>
                <a:latin typeface="Times New Roman" pitchFamily="18" charset="0"/>
                <a:ea typeface="Gulim" pitchFamily="34" charset="-127"/>
              </a:rPr>
              <a:t> </a:t>
            </a:r>
            <a:r>
              <a:rPr lang="en-US" altLang="ko-KR" sz="2400" b="1" dirty="0">
                <a:solidFill>
                  <a:schemeClr val="accent2"/>
                </a:solidFill>
                <a:effectLst/>
                <a:latin typeface="Times New Roman" pitchFamily="18" charset="0"/>
                <a:ea typeface="Gulim" pitchFamily="34" charset="-127"/>
              </a:rPr>
              <a:t>premium/discount </a:t>
            </a:r>
            <a:r>
              <a:rPr lang="en-US" altLang="ko-KR" sz="2400" b="1" dirty="0">
                <a:solidFill>
                  <a:schemeClr val="bg2"/>
                </a:solidFill>
                <a:effectLst/>
                <a:latin typeface="Times New Roman" pitchFamily="18" charset="0"/>
                <a:ea typeface="Gulim" pitchFamily="34" charset="-127"/>
              </a:rPr>
              <a:t>depending upon product characteristics and consumer cost of using</a:t>
            </a:r>
          </a:p>
          <a:p>
            <a:pPr marL="495300" indent="-495300">
              <a:lnSpc>
                <a:spcPct val="110000"/>
              </a:lnSpc>
              <a:buSzPct val="85000"/>
              <a:buFontTx/>
              <a:buBlip>
                <a:blip r:embed="rId2"/>
              </a:buBlip>
            </a:pPr>
            <a:endParaRPr lang="en-US" altLang="ko-KR" sz="2400" b="1" dirty="0">
              <a:solidFill>
                <a:schemeClr val="bg2"/>
              </a:solidFill>
              <a:effectLst/>
              <a:latin typeface="Times New Roman" pitchFamily="18" charset="0"/>
              <a:ea typeface="Gulim" pitchFamily="34" charset="-127"/>
            </a:endParaRPr>
          </a:p>
          <a:p>
            <a:pPr marL="495300" indent="-495300">
              <a:lnSpc>
                <a:spcPct val="110000"/>
              </a:lnSpc>
              <a:buSzPct val="85000"/>
              <a:buFontTx/>
              <a:buBlip>
                <a:blip r:embed="rId2"/>
              </a:buBlip>
            </a:pPr>
            <a:r>
              <a:rPr lang="en-US" altLang="ko-KR" sz="2400" b="1" dirty="0">
                <a:solidFill>
                  <a:schemeClr val="bg2"/>
                </a:solidFill>
                <a:effectLst/>
                <a:latin typeface="Times New Roman" pitchFamily="18" charset="0"/>
                <a:ea typeface="Gulim" pitchFamily="34" charset="-127"/>
              </a:rPr>
              <a:t>GHG offset (especially carbon sequestration) may have consumer cost effects being not fully </a:t>
            </a:r>
            <a:r>
              <a:rPr lang="en-US" altLang="ko-KR" sz="2400" b="1" dirty="0" smtClean="0">
                <a:solidFill>
                  <a:schemeClr val="bg2"/>
                </a:solidFill>
                <a:effectLst/>
                <a:latin typeface="Times New Roman" pitchFamily="18" charset="0"/>
                <a:ea typeface="Gulim" pitchFamily="34" charset="-127"/>
              </a:rPr>
              <a:t>claimable </a:t>
            </a:r>
            <a:r>
              <a:rPr lang="en-US" altLang="ko-KR" sz="2400" b="1" dirty="0" smtClean="0">
                <a:solidFill>
                  <a:schemeClr val="accent2"/>
                </a:solidFill>
                <a:effectLst/>
                <a:latin typeface="Times New Roman" pitchFamily="18" charset="0"/>
                <a:ea typeface="Gulim" pitchFamily="34" charset="-127"/>
              </a:rPr>
              <a:t>permanence </a:t>
            </a:r>
            <a:r>
              <a:rPr lang="en-US" altLang="ko-KR" sz="2400" b="1" dirty="0">
                <a:solidFill>
                  <a:srgbClr val="6666FF"/>
                </a:solidFill>
                <a:effectLst/>
                <a:latin typeface="Times New Roman" pitchFamily="18" charset="0"/>
                <a:ea typeface="Gulim" pitchFamily="34" charset="-127"/>
              </a:rPr>
              <a:t>(plus additionality, leakage, and uncertainty)</a:t>
            </a:r>
            <a:endParaRPr lang="en-US" altLang="en-US" sz="2400" b="1" dirty="0">
              <a:solidFill>
                <a:schemeClr val="bg2"/>
              </a:solidFill>
              <a:effectLst/>
              <a:latin typeface="Times New Roman" pitchFamily="18" charset="0"/>
              <a:ea typeface="Gulim" pitchFamily="34" charset="-127"/>
            </a:endParaRPr>
          </a:p>
        </p:txBody>
      </p:sp>
      <p:sp>
        <p:nvSpPr>
          <p:cNvPr id="9223" name="Rectangle 7"/>
          <p:cNvSpPr>
            <a:spLocks noChangeArrowheads="1"/>
          </p:cNvSpPr>
          <p:nvPr/>
        </p:nvSpPr>
        <p:spPr bwMode="auto">
          <a:xfrm>
            <a:off x="152400" y="5562600"/>
            <a:ext cx="8763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000">
                <a:effectLst/>
              </a:rPr>
              <a:t>Smith, G.A., B.A. McCarl, C.S. Li, J.H. Reynolds, R. Hammerschlag, R.L. Sass, W.J. Parton, S.M. Ogle, K. Paustian, J.A. Holtkamp, and W. Barbour, </a:t>
            </a:r>
            <a:r>
              <a:rPr lang="en-US" altLang="en-US" sz="1000" u="sng">
                <a:effectLst/>
              </a:rPr>
              <a:t>Harnessing farms and forests in the low-carbon economy: how to create, measure, and verify greenhouse gas offsets</a:t>
            </a:r>
            <a:r>
              <a:rPr lang="en-US" altLang="en-US" sz="1000">
                <a:effectLst/>
              </a:rPr>
              <a:t>, Edited by Zach Willey and Bill Chameides, Durham, NC: Duke University Press, 229 p, 2007.</a:t>
            </a:r>
          </a:p>
          <a:p>
            <a:endParaRPr lang="en-US" altLang="en-US" sz="1000">
              <a:effectLst/>
            </a:endParaRPr>
          </a:p>
          <a:p>
            <a:r>
              <a:rPr lang="en-US" altLang="en-US" sz="1000">
                <a:effectLst/>
              </a:rPr>
              <a:t>McCarl, B.A., "Permanence, Leakage, Uncertainty and Additionality in GHG Projects", Paper developed as input to book Quantifying Greenhouse Gas Emission Offsets Generated by Changing Land Management, A b ook developed by Environmental Defense, 2006. </a:t>
            </a:r>
            <a:r>
              <a:rPr lang="en-US" altLang="en-US" sz="900">
                <a:effectLst/>
                <a:hlinkClick r:id="rId3"/>
              </a:rPr>
              <a:t>http://agecon2.tamu.edu/people/faculty/mccarl-bruce/papers/1149.pdf</a:t>
            </a:r>
            <a:r>
              <a:rPr lang="en-US" altLang="en-US" sz="900">
                <a:effectLst/>
              </a:rPr>
              <a:t> </a:t>
            </a:r>
          </a:p>
        </p:txBody>
      </p:sp>
    </p:spTree>
    <p:extLst>
      <p:ext uri="{BB962C8B-B14F-4D97-AF65-F5344CB8AC3E}">
        <p14:creationId xmlns:p14="http://schemas.microsoft.com/office/powerpoint/2010/main" val="1208629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95313" y="444685"/>
            <a:ext cx="8091487" cy="58541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r>
              <a:rPr lang="en-US" altLang="ko-KR" sz="3200" b="1">
                <a:solidFill>
                  <a:srgbClr val="FF0000"/>
                </a:solidFill>
                <a:latin typeface="Times New Roman" pitchFamily="18" charset="0"/>
                <a:ea typeface="Gulim" pitchFamily="34" charset="-127"/>
                <a:cs typeface="Times New Roman" pitchFamily="18" charset="0"/>
              </a:rPr>
              <a:t>How to derive Permanence Discount?</a:t>
            </a:r>
            <a:endParaRPr lang="en-US" altLang="en-US" sz="3200" b="1">
              <a:solidFill>
                <a:srgbClr val="FF0000"/>
              </a:solidFill>
              <a:latin typeface="Times New Roman" pitchFamily="18" charset="0"/>
              <a:ea typeface="Gulim" pitchFamily="34" charset="-127"/>
              <a:cs typeface="Times New Roman" pitchFamily="18" charset="0"/>
            </a:endParaRPr>
          </a:p>
        </p:txBody>
      </p:sp>
      <p:sp>
        <p:nvSpPr>
          <p:cNvPr id="32771" name="Rectangle 3"/>
          <p:cNvSpPr>
            <a:spLocks noChangeArrowheads="1"/>
          </p:cNvSpPr>
          <p:nvPr/>
        </p:nvSpPr>
        <p:spPr bwMode="auto">
          <a:xfrm>
            <a:off x="2614613" y="3052763"/>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effectLst/>
            </a:endParaRPr>
          </a:p>
        </p:txBody>
      </p:sp>
      <p:sp>
        <p:nvSpPr>
          <p:cNvPr id="32772" name="Rectangle 4"/>
          <p:cNvSpPr>
            <a:spLocks noGrp="1" noChangeArrowheads="1"/>
          </p:cNvSpPr>
          <p:nvPr>
            <p:ph type="body" idx="1"/>
          </p:nvPr>
        </p:nvSpPr>
        <p:spPr>
          <a:xfrm>
            <a:off x="655638" y="1524000"/>
            <a:ext cx="7772400" cy="4648200"/>
          </a:xfrm>
          <a:noFill/>
          <a:ln/>
        </p:spPr>
        <p:txBody>
          <a:bodyPr/>
          <a:lstStyle/>
          <a:p>
            <a:pPr marL="495300" indent="-495300">
              <a:lnSpc>
                <a:spcPct val="110000"/>
              </a:lnSpc>
              <a:buSzPct val="85000"/>
              <a:buFontTx/>
              <a:buBlip>
                <a:blip r:embed="rId2"/>
              </a:buBlip>
            </a:pPr>
            <a:r>
              <a:rPr lang="en-US" altLang="ko-KR" sz="2400" b="1" dirty="0">
                <a:solidFill>
                  <a:schemeClr val="bg2"/>
                </a:solidFill>
                <a:effectLst/>
                <a:latin typeface="Times New Roman" pitchFamily="18" charset="0"/>
                <a:ea typeface="Gulim" pitchFamily="34" charset="-127"/>
              </a:rPr>
              <a:t>Permanence discount can arise in terms of a </a:t>
            </a:r>
          </a:p>
          <a:p>
            <a:pPr marL="869950" lvl="1" indent="-412750">
              <a:lnSpc>
                <a:spcPct val="110000"/>
              </a:lnSpc>
              <a:buSzPct val="85000"/>
              <a:buFontTx/>
              <a:buBlip>
                <a:blip r:embed="rId2"/>
              </a:buBlip>
            </a:pPr>
            <a:r>
              <a:rPr lang="en-US" altLang="ko-KR" sz="2000" b="1" dirty="0">
                <a:solidFill>
                  <a:schemeClr val="bg2"/>
                </a:solidFill>
                <a:effectLst/>
                <a:latin typeface="Times New Roman" pitchFamily="18" charset="0"/>
                <a:ea typeface="Gulim" pitchFamily="34" charset="-127"/>
              </a:rPr>
              <a:t>Price discount where like three grades of gasoline one needs to pay more for a more permanent item</a:t>
            </a:r>
          </a:p>
          <a:p>
            <a:pPr marL="869950" lvl="1" indent="-412750">
              <a:lnSpc>
                <a:spcPct val="110000"/>
              </a:lnSpc>
              <a:buSzPct val="85000"/>
              <a:buFontTx/>
              <a:buBlip>
                <a:blip r:embed="rId2"/>
              </a:buBlip>
            </a:pPr>
            <a:r>
              <a:rPr lang="en-US" altLang="ko-KR" sz="2000" b="1" dirty="0">
                <a:solidFill>
                  <a:schemeClr val="bg2"/>
                </a:solidFill>
                <a:effectLst/>
                <a:latin typeface="Times New Roman" pitchFamily="18" charset="0"/>
                <a:ea typeface="Gulim" pitchFamily="34" charset="-127"/>
              </a:rPr>
              <a:t>Quantity discount where the saleable quantity is reduced to a quantity that one can permanently count on or is discounted for its impermanent terms</a:t>
            </a:r>
          </a:p>
          <a:p>
            <a:pPr marL="869950" lvl="1" indent="-412750">
              <a:lnSpc>
                <a:spcPct val="110000"/>
              </a:lnSpc>
              <a:buSzPct val="85000"/>
              <a:buFontTx/>
              <a:buBlip>
                <a:blip r:embed="rId2"/>
              </a:buBlip>
            </a:pPr>
            <a:endParaRPr lang="en-US" altLang="ko-KR" sz="2000" b="1" dirty="0">
              <a:solidFill>
                <a:schemeClr val="bg2"/>
              </a:solidFill>
              <a:effectLst/>
              <a:latin typeface="Times New Roman" pitchFamily="18" charset="0"/>
              <a:ea typeface="Gulim" pitchFamily="34" charset="-127"/>
            </a:endParaRPr>
          </a:p>
          <a:p>
            <a:pPr marL="495300" indent="-495300">
              <a:lnSpc>
                <a:spcPct val="110000"/>
              </a:lnSpc>
              <a:buSzPct val="85000"/>
              <a:buFontTx/>
              <a:buBlip>
                <a:blip r:embed="rId2"/>
              </a:buBlip>
            </a:pPr>
            <a:r>
              <a:rPr lang="en-US" altLang="ko-KR" sz="2400" b="1" dirty="0">
                <a:solidFill>
                  <a:schemeClr val="bg2"/>
                </a:solidFill>
                <a:effectLst/>
                <a:latin typeface="Times New Roman" pitchFamily="18" charset="0"/>
                <a:ea typeface="Gulim" pitchFamily="34" charset="-127"/>
              </a:rPr>
              <a:t>Either way one gets less than would be paid for a more permanent asset like capturing methane from a landfill or a manure lagoon and immediately burning it up</a:t>
            </a:r>
          </a:p>
          <a:p>
            <a:pPr marL="869950" lvl="1" indent="-412750">
              <a:lnSpc>
                <a:spcPct val="110000"/>
              </a:lnSpc>
              <a:buSzPct val="85000"/>
              <a:buFontTx/>
              <a:buNone/>
            </a:pPr>
            <a:endParaRPr lang="en-US" altLang="ko-KR" sz="2400" dirty="0">
              <a:effectLst/>
              <a:latin typeface="Times New Roman" pitchFamily="18" charset="0"/>
              <a:ea typeface="Gulim" pitchFamily="34" charset="-127"/>
            </a:endParaRPr>
          </a:p>
          <a:p>
            <a:pPr marL="495300" indent="-495300">
              <a:lnSpc>
                <a:spcPct val="110000"/>
              </a:lnSpc>
              <a:buSzPct val="85000"/>
              <a:buFontTx/>
              <a:buBlip>
                <a:blip r:embed="rId2"/>
              </a:buBlip>
            </a:pPr>
            <a:endParaRPr lang="en-US" altLang="ko-KR" sz="2400" dirty="0">
              <a:effectLst/>
              <a:latin typeface="Times New Roman" pitchFamily="18" charset="0"/>
              <a:ea typeface="Gulim" pitchFamily="34" charset="-127"/>
            </a:endParaRPr>
          </a:p>
        </p:txBody>
      </p:sp>
      <p:sp>
        <p:nvSpPr>
          <p:cNvPr id="32774" name="Rectangle 6"/>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sp>
        <p:nvSpPr>
          <p:cNvPr id="32775" name="Rectangle 7"/>
          <p:cNvSpPr>
            <a:spLocks noChangeArrowheads="1"/>
          </p:cNvSpPr>
          <p:nvPr/>
        </p:nvSpPr>
        <p:spPr bwMode="auto">
          <a:xfrm>
            <a:off x="990600" y="6262688"/>
            <a:ext cx="63992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a:effectLst/>
              </a:rPr>
              <a:t>Kim, M-K., B.A. McCarl, and B.C. Murray, "Permanence Discounting for Land-Based Carbon Sequestration", </a:t>
            </a:r>
            <a:r>
              <a:rPr lang="en-US" altLang="en-US" sz="1200" u="sng">
                <a:effectLst/>
              </a:rPr>
              <a:t>Ecological Economics</a:t>
            </a:r>
            <a:r>
              <a:rPr lang="en-US" altLang="en-US" sz="1200">
                <a:effectLst/>
              </a:rPr>
              <a:t>, vol. 64, issue 4, 763-769, 2008.</a:t>
            </a:r>
          </a:p>
        </p:txBody>
      </p:sp>
    </p:spTree>
    <p:extLst>
      <p:ext uri="{BB962C8B-B14F-4D97-AF65-F5344CB8AC3E}">
        <p14:creationId xmlns:p14="http://schemas.microsoft.com/office/powerpoint/2010/main" val="3616541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95313" y="434294"/>
            <a:ext cx="8091487" cy="585418"/>
          </a:xfrm>
          <a:noFill/>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10800000" algn="ctr" rotWithShape="0">
                    <a:schemeClr val="tx1"/>
                  </a:outerShdw>
                </a:effectLst>
              </a14:hiddenEffects>
            </a:ext>
          </a:extLst>
        </p:spPr>
        <p:txBody>
          <a:bodyPr lIns="146304">
            <a:spAutoFit/>
          </a:bodyPr>
          <a:lstStyle/>
          <a:p>
            <a:r>
              <a:rPr lang="en-US" altLang="ko-KR" sz="3200" b="1">
                <a:solidFill>
                  <a:srgbClr val="FF0000"/>
                </a:solidFill>
                <a:latin typeface="Times New Roman" pitchFamily="18" charset="0"/>
                <a:ea typeface="Gulim" pitchFamily="34" charset="-127"/>
                <a:cs typeface="Times New Roman" pitchFamily="18" charset="0"/>
              </a:rPr>
              <a:t>How to derive Permanence Discount?</a:t>
            </a:r>
            <a:endParaRPr lang="en-US" altLang="en-US" sz="3200" b="1">
              <a:solidFill>
                <a:srgbClr val="FF0000"/>
              </a:solidFill>
              <a:latin typeface="Times New Roman" pitchFamily="18" charset="0"/>
              <a:ea typeface="Gulim" pitchFamily="34" charset="-127"/>
              <a:cs typeface="Times New Roman" pitchFamily="18" charset="0"/>
            </a:endParaRPr>
          </a:p>
        </p:txBody>
      </p:sp>
      <p:sp>
        <p:nvSpPr>
          <p:cNvPr id="33795" name="Rectangle 3"/>
          <p:cNvSpPr>
            <a:spLocks noChangeArrowheads="1"/>
          </p:cNvSpPr>
          <p:nvPr/>
        </p:nvSpPr>
        <p:spPr bwMode="auto">
          <a:xfrm>
            <a:off x="2614613" y="3052763"/>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effectLst/>
            </a:endParaRPr>
          </a:p>
        </p:txBody>
      </p:sp>
      <p:sp>
        <p:nvSpPr>
          <p:cNvPr id="33796" name="Rectangle 4"/>
          <p:cNvSpPr>
            <a:spLocks noGrp="1" noChangeArrowheads="1"/>
          </p:cNvSpPr>
          <p:nvPr>
            <p:ph type="body" idx="1"/>
          </p:nvPr>
        </p:nvSpPr>
        <p:spPr>
          <a:xfrm>
            <a:off x="76200" y="1219200"/>
            <a:ext cx="8915400" cy="4648200"/>
          </a:xfrm>
          <a:noFill/>
          <a:ln/>
        </p:spPr>
        <p:txBody>
          <a:bodyPr/>
          <a:lstStyle/>
          <a:p>
            <a:pPr marL="495300" indent="-495300">
              <a:lnSpc>
                <a:spcPct val="110000"/>
              </a:lnSpc>
              <a:buSzPct val="85000"/>
              <a:buFontTx/>
              <a:buBlip>
                <a:blip r:embed="rId2"/>
              </a:buBlip>
            </a:pPr>
            <a:r>
              <a:rPr lang="en-US" altLang="ko-KR" sz="2400" b="1" dirty="0">
                <a:solidFill>
                  <a:schemeClr val="bg2"/>
                </a:solidFill>
                <a:effectLst/>
                <a:latin typeface="Times New Roman" pitchFamily="18" charset="0"/>
                <a:ea typeface="Gulim" pitchFamily="34" charset="-127"/>
              </a:rPr>
              <a:t>Effective price (</a:t>
            </a:r>
            <a:r>
              <a:rPr lang="en-US" altLang="ko-KR" sz="2400" b="1" i="1" dirty="0">
                <a:solidFill>
                  <a:schemeClr val="bg2"/>
                </a:solidFill>
                <a:effectLst/>
                <a:latin typeface="Times New Roman" pitchFamily="18" charset="0"/>
                <a:ea typeface="Gulim" pitchFamily="34" charset="-127"/>
              </a:rPr>
              <a:t>PE</a:t>
            </a:r>
            <a:r>
              <a:rPr lang="en-US" altLang="ko-KR" sz="2400" b="1" dirty="0">
                <a:solidFill>
                  <a:schemeClr val="bg2"/>
                </a:solidFill>
                <a:effectLst/>
                <a:latin typeface="Times New Roman" pitchFamily="18" charset="0"/>
                <a:ea typeface="Gulim" pitchFamily="34" charset="-127"/>
              </a:rPr>
              <a:t>) today for impermanent offset – carbon sequestration</a:t>
            </a:r>
          </a:p>
          <a:p>
            <a:pPr marL="495300" indent="-495300">
              <a:lnSpc>
                <a:spcPct val="110000"/>
              </a:lnSpc>
              <a:buSzPct val="85000"/>
              <a:buFontTx/>
              <a:buNone/>
            </a:pPr>
            <a:r>
              <a:rPr lang="en-US" altLang="ko-KR" sz="2800" dirty="0">
                <a:solidFill>
                  <a:schemeClr val="bg2"/>
                </a:solidFill>
                <a:effectLst/>
                <a:latin typeface="Times New Roman" pitchFamily="18" charset="0"/>
                <a:ea typeface="Gulim" pitchFamily="34" charset="-127"/>
              </a:rPr>
              <a:t>					 </a:t>
            </a:r>
            <a:r>
              <a:rPr lang="en-US" altLang="ko-KR" sz="2400" dirty="0">
                <a:solidFill>
                  <a:schemeClr val="bg2"/>
                </a:solidFill>
                <a:effectLst/>
                <a:latin typeface="Times New Roman" pitchFamily="18" charset="0"/>
                <a:ea typeface="Gulim" pitchFamily="34" charset="-127"/>
              </a:rPr>
              <a:t>Cost of impermanent</a:t>
            </a:r>
            <a:endParaRPr lang="en-US" altLang="ko-KR" sz="2800" dirty="0">
              <a:solidFill>
                <a:schemeClr val="bg2"/>
              </a:solidFill>
              <a:effectLst/>
              <a:latin typeface="Times New Roman" pitchFamily="18" charset="0"/>
              <a:ea typeface="Gulim" pitchFamily="34" charset="-127"/>
            </a:endParaRPr>
          </a:p>
          <a:p>
            <a:pPr marL="869950" lvl="1" indent="-412750">
              <a:lnSpc>
                <a:spcPct val="80000"/>
              </a:lnSpc>
              <a:spcBef>
                <a:spcPct val="0"/>
              </a:spcBef>
              <a:buSzPct val="85000"/>
              <a:buFontTx/>
              <a:buBlip>
                <a:blip r:embed="rId2"/>
              </a:buBlip>
            </a:pPr>
            <a:r>
              <a:rPr lang="en-US" altLang="ko-KR" sz="2000" dirty="0">
                <a:solidFill>
                  <a:schemeClr val="bg2"/>
                </a:solidFill>
                <a:effectLst/>
                <a:latin typeface="Times New Roman" pitchFamily="18" charset="0"/>
                <a:ea typeface="Gulim" pitchFamily="34" charset="-127"/>
              </a:rPr>
              <a:t>Equivalent Price =	</a:t>
            </a:r>
            <a:r>
              <a:rPr lang="en-US" altLang="ko-KR" sz="2000" baseline="30000" dirty="0">
                <a:solidFill>
                  <a:schemeClr val="bg2"/>
                </a:solidFill>
                <a:effectLst/>
                <a:latin typeface="Times New Roman" pitchFamily="18" charset="0"/>
                <a:ea typeface="Gulim" pitchFamily="34" charset="-127"/>
              </a:rPr>
              <a:t>__________________________</a:t>
            </a:r>
          </a:p>
          <a:p>
            <a:pPr marL="2159000" lvl="4" indent="-330200">
              <a:lnSpc>
                <a:spcPct val="80000"/>
              </a:lnSpc>
              <a:spcBef>
                <a:spcPct val="0"/>
              </a:spcBef>
              <a:buSzPct val="85000"/>
              <a:buFontTx/>
              <a:buNone/>
            </a:pPr>
            <a:r>
              <a:rPr lang="en-US" altLang="ko-KR" sz="1600" dirty="0">
                <a:solidFill>
                  <a:schemeClr val="bg2"/>
                </a:solidFill>
                <a:effectLst/>
                <a:latin typeface="Times New Roman" pitchFamily="18" charset="0"/>
                <a:ea typeface="Gulim" pitchFamily="34" charset="-127"/>
              </a:rPr>
              <a:t>			 </a:t>
            </a:r>
            <a:r>
              <a:rPr lang="en-US" altLang="ko-KR" dirty="0">
                <a:solidFill>
                  <a:schemeClr val="bg2"/>
                </a:solidFill>
                <a:effectLst/>
                <a:latin typeface="Times New Roman" pitchFamily="18" charset="0"/>
                <a:ea typeface="Gulim" pitchFamily="34" charset="-127"/>
              </a:rPr>
              <a:t>Quantity received</a:t>
            </a:r>
          </a:p>
          <a:p>
            <a:pPr marL="495300" indent="-495300">
              <a:lnSpc>
                <a:spcPct val="110000"/>
              </a:lnSpc>
              <a:buSzPct val="85000"/>
              <a:buFontTx/>
              <a:buBlip>
                <a:blip r:embed="rId2"/>
              </a:buBlip>
            </a:pPr>
            <a:r>
              <a:rPr lang="en-US" altLang="ko-KR" sz="2400" dirty="0">
                <a:solidFill>
                  <a:schemeClr val="bg2"/>
                </a:solidFill>
                <a:effectLst/>
                <a:latin typeface="Times New Roman" pitchFamily="18" charset="0"/>
                <a:ea typeface="Gulim" pitchFamily="34" charset="-127"/>
              </a:rPr>
              <a:t>What is cost  -- </a:t>
            </a:r>
          </a:p>
          <a:p>
            <a:pPr marL="869950" lvl="1" indent="-412750">
              <a:lnSpc>
                <a:spcPct val="110000"/>
              </a:lnSpc>
              <a:buSzPct val="85000"/>
              <a:buFontTx/>
              <a:buBlip>
                <a:blip r:embed="rId2"/>
              </a:buBlip>
            </a:pPr>
            <a:r>
              <a:rPr lang="en-US" altLang="ko-KR" sz="2000" dirty="0">
                <a:solidFill>
                  <a:schemeClr val="bg2"/>
                </a:solidFill>
                <a:effectLst/>
                <a:latin typeface="Times New Roman" pitchFamily="18" charset="0"/>
                <a:ea typeface="Gulim" pitchFamily="34" charset="-127"/>
              </a:rPr>
              <a:t>Quantity of offsets over time times carbon price</a:t>
            </a:r>
          </a:p>
          <a:p>
            <a:pPr marL="869950" lvl="1" indent="-412750">
              <a:lnSpc>
                <a:spcPct val="110000"/>
              </a:lnSpc>
              <a:buSzPct val="85000"/>
              <a:buFontTx/>
              <a:buBlip>
                <a:blip r:embed="rId2"/>
              </a:buBlip>
            </a:pPr>
            <a:r>
              <a:rPr lang="en-US" altLang="ko-KR" sz="2000" dirty="0">
                <a:solidFill>
                  <a:schemeClr val="bg2"/>
                </a:solidFill>
                <a:effectLst/>
                <a:latin typeface="Times New Roman" pitchFamily="18" charset="0"/>
                <a:ea typeface="Gulim" pitchFamily="34" charset="-127"/>
              </a:rPr>
              <a:t>Plus if leasing the cost of obtaining replacement credits when the contract expires</a:t>
            </a:r>
          </a:p>
          <a:p>
            <a:pPr marL="869950" lvl="1" indent="-412750">
              <a:lnSpc>
                <a:spcPct val="110000"/>
              </a:lnSpc>
              <a:buSzPct val="85000"/>
              <a:buFontTx/>
              <a:buBlip>
                <a:blip r:embed="rId2"/>
              </a:buBlip>
            </a:pPr>
            <a:r>
              <a:rPr lang="en-US" altLang="ko-KR" sz="2000" dirty="0">
                <a:solidFill>
                  <a:schemeClr val="bg2"/>
                </a:solidFill>
                <a:effectLst/>
                <a:latin typeface="Times New Roman" pitchFamily="18" charset="0"/>
                <a:ea typeface="Gulim" pitchFamily="34" charset="-127"/>
              </a:rPr>
              <a:t>Plus cost of maintaining practice that is not related to carbon (</a:t>
            </a:r>
            <a:r>
              <a:rPr lang="en-US" altLang="ko-KR" sz="2000" dirty="0" err="1">
                <a:solidFill>
                  <a:schemeClr val="bg2"/>
                </a:solidFill>
                <a:effectLst/>
                <a:latin typeface="Times New Roman" pitchFamily="18" charset="0"/>
                <a:ea typeface="Gulim" pitchFamily="34" charset="-127"/>
              </a:rPr>
              <a:t>ie</a:t>
            </a:r>
            <a:r>
              <a:rPr lang="en-US" altLang="ko-KR" sz="2000" dirty="0">
                <a:solidFill>
                  <a:schemeClr val="bg2"/>
                </a:solidFill>
                <a:effectLst/>
                <a:latin typeface="Times New Roman" pitchFamily="18" charset="0"/>
                <a:ea typeface="Gulim" pitchFamily="34" charset="-127"/>
              </a:rPr>
              <a:t> money to maintain practice and monitor carbon   </a:t>
            </a:r>
          </a:p>
          <a:p>
            <a:pPr marL="495300" indent="-495300">
              <a:lnSpc>
                <a:spcPct val="110000"/>
              </a:lnSpc>
              <a:buSzPct val="85000"/>
              <a:buFontTx/>
              <a:buBlip>
                <a:blip r:embed="rId2"/>
              </a:buBlip>
            </a:pPr>
            <a:r>
              <a:rPr lang="en-US" altLang="ko-KR" sz="2400" dirty="0">
                <a:solidFill>
                  <a:schemeClr val="bg2"/>
                </a:solidFill>
                <a:effectLst/>
                <a:latin typeface="Times New Roman" pitchFamily="18" charset="0"/>
                <a:ea typeface="Gulim" pitchFamily="34" charset="-127"/>
              </a:rPr>
              <a:t>Note last two terms zero for permanent assets as GHG is destroyed</a:t>
            </a:r>
            <a:endParaRPr lang="en-US" altLang="en-US" sz="2400" dirty="0">
              <a:solidFill>
                <a:schemeClr val="bg2"/>
              </a:solidFill>
              <a:effectLst/>
              <a:latin typeface="Times New Roman" pitchFamily="18" charset="0"/>
            </a:endParaRPr>
          </a:p>
        </p:txBody>
      </p:sp>
      <p:sp>
        <p:nvSpPr>
          <p:cNvPr id="33797" name="Rectangle 5"/>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sp>
        <p:nvSpPr>
          <p:cNvPr id="33800" name="Rectangle 8"/>
          <p:cNvSpPr>
            <a:spLocks noChangeArrowheads="1"/>
          </p:cNvSpPr>
          <p:nvPr/>
        </p:nvSpPr>
        <p:spPr bwMode="auto">
          <a:xfrm>
            <a:off x="4479634" y="-292387"/>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effectLst/>
            </a:endParaRPr>
          </a:p>
        </p:txBody>
      </p:sp>
    </p:spTree>
    <p:extLst>
      <p:ext uri="{BB962C8B-B14F-4D97-AF65-F5344CB8AC3E}">
        <p14:creationId xmlns:p14="http://schemas.microsoft.com/office/powerpoint/2010/main" val="3497000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533400" y="304800"/>
            <a:ext cx="8001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a:solidFill>
                  <a:schemeClr val="accent2"/>
                </a:solidFill>
                <a:effectLst/>
                <a:cs typeface="Times New Roman" pitchFamily="18" charset="0"/>
              </a:rPr>
              <a:t>Cost of Carbon -- Breaking it down : </a:t>
            </a:r>
          </a:p>
          <a:p>
            <a:pPr algn="ctr"/>
            <a:r>
              <a:rPr lang="en-US" dirty="0">
                <a:effectLst/>
              </a:rPr>
              <a:t>QGHGO  	Nominal quantity of offsets</a:t>
            </a:r>
          </a:p>
        </p:txBody>
      </p:sp>
      <p:sp>
        <p:nvSpPr>
          <p:cNvPr id="43011" name="Rectangle 3"/>
          <p:cNvSpPr>
            <a:spLocks noChangeArrowheads="1"/>
          </p:cNvSpPr>
          <p:nvPr/>
        </p:nvSpPr>
        <p:spPr bwMode="auto">
          <a:xfrm>
            <a:off x="59340" y="1606560"/>
            <a:ext cx="928658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dirty="0">
                <a:solidFill>
                  <a:schemeClr val="bg2"/>
                </a:solidFill>
                <a:effectLst/>
                <a:cs typeface="Times New Roman" pitchFamily="18" charset="0"/>
              </a:rPr>
              <a:t>The quantity of GHGE offsets that can be claimed before discounts </a:t>
            </a:r>
          </a:p>
          <a:p>
            <a:pPr algn="l"/>
            <a:r>
              <a:rPr lang="en-US" sz="2400" dirty="0">
                <a:solidFill>
                  <a:schemeClr val="bg2"/>
                </a:solidFill>
                <a:effectLst/>
                <a:cs typeface="Times New Roman" pitchFamily="18" charset="0"/>
              </a:rPr>
              <a:t>	is the difference from the time path of </a:t>
            </a:r>
          </a:p>
          <a:p>
            <a:pPr algn="l"/>
            <a:r>
              <a:rPr lang="en-US" sz="2400" dirty="0">
                <a:solidFill>
                  <a:schemeClr val="bg2"/>
                </a:solidFill>
                <a:effectLst/>
                <a:cs typeface="Times New Roman" pitchFamily="18" charset="0"/>
              </a:rPr>
              <a:t>		net GHE emissions and </a:t>
            </a:r>
          </a:p>
          <a:p>
            <a:pPr algn="l"/>
            <a:r>
              <a:rPr lang="en-US" sz="2400" dirty="0">
                <a:solidFill>
                  <a:schemeClr val="bg2"/>
                </a:solidFill>
                <a:effectLst/>
                <a:cs typeface="Times New Roman" pitchFamily="18" charset="0"/>
              </a:rPr>
              <a:t>		increments in sequestration</a:t>
            </a:r>
          </a:p>
          <a:p>
            <a:pPr algn="l"/>
            <a:r>
              <a:rPr lang="en-US" sz="2400" dirty="0">
                <a:solidFill>
                  <a:schemeClr val="bg2"/>
                </a:solidFill>
                <a:effectLst/>
                <a:cs typeface="Times New Roman" pitchFamily="18" charset="0"/>
              </a:rPr>
              <a:t>	by the target entity before and after </a:t>
            </a:r>
          </a:p>
          <a:p>
            <a:pPr algn="l"/>
            <a:r>
              <a:rPr lang="en-US" sz="2400" dirty="0">
                <a:solidFill>
                  <a:schemeClr val="bg2"/>
                </a:solidFill>
                <a:effectLst/>
                <a:cs typeface="Times New Roman" pitchFamily="18" charset="0"/>
              </a:rPr>
              <a:t>	possibly discounted back to the current period.  </a:t>
            </a:r>
          </a:p>
          <a:p>
            <a:pPr algn="l"/>
            <a:r>
              <a:rPr lang="en-US" sz="2400" dirty="0">
                <a:solidFill>
                  <a:schemeClr val="bg2"/>
                </a:solidFill>
                <a:effectLst/>
                <a:cs typeface="Times New Roman" pitchFamily="18" charset="0"/>
              </a:rPr>
              <a:t>	</a:t>
            </a:r>
          </a:p>
          <a:p>
            <a:pPr algn="l"/>
            <a:r>
              <a:rPr lang="en-US" sz="2400" dirty="0">
                <a:solidFill>
                  <a:schemeClr val="bg2"/>
                </a:solidFill>
                <a:effectLst/>
                <a:cs typeface="Times New Roman" pitchFamily="18" charset="0"/>
              </a:rPr>
              <a:t>This consists of changes in</a:t>
            </a:r>
          </a:p>
          <a:p>
            <a:pPr algn="l"/>
            <a:r>
              <a:rPr lang="en-US" sz="2400" dirty="0">
                <a:solidFill>
                  <a:schemeClr val="bg2"/>
                </a:solidFill>
                <a:effectLst/>
                <a:cs typeface="Times New Roman" pitchFamily="18" charset="0"/>
              </a:rPr>
              <a:t>o       Direct sequestration- amount of additional carbon stored in soil </a:t>
            </a:r>
          </a:p>
          <a:p>
            <a:pPr algn="l"/>
            <a:r>
              <a:rPr lang="en-US" sz="2400" dirty="0">
                <a:solidFill>
                  <a:schemeClr val="bg2"/>
                </a:solidFill>
                <a:effectLst/>
                <a:cs typeface="Times New Roman" pitchFamily="18" charset="0"/>
              </a:rPr>
              <a:t>	or in multiyear standing plants or trees over time.  </a:t>
            </a:r>
          </a:p>
          <a:p>
            <a:pPr algn="l"/>
            <a:r>
              <a:rPr lang="en-US" sz="2400" dirty="0">
                <a:solidFill>
                  <a:schemeClr val="bg2"/>
                </a:solidFill>
                <a:effectLst/>
                <a:cs typeface="Times New Roman" pitchFamily="18" charset="0"/>
              </a:rPr>
              <a:t>o       Methane and nitrous oxide emissions.</a:t>
            </a:r>
          </a:p>
          <a:p>
            <a:pPr algn="l"/>
            <a:r>
              <a:rPr lang="en-US" sz="2400" dirty="0">
                <a:solidFill>
                  <a:schemeClr val="bg2"/>
                </a:solidFill>
                <a:effectLst/>
                <a:cs typeface="Times New Roman" pitchFamily="18" charset="0"/>
              </a:rPr>
              <a:t>o       Fossil fuel emissions due to changes in input usage</a:t>
            </a:r>
          </a:p>
          <a:p>
            <a:pPr algn="l"/>
            <a:r>
              <a:rPr lang="en-US" sz="2400" dirty="0">
                <a:solidFill>
                  <a:schemeClr val="bg2"/>
                </a:solidFill>
                <a:effectLst/>
                <a:cs typeface="Times New Roman" pitchFamily="18" charset="0"/>
              </a:rPr>
              <a:t>o       Carbon releases in input manufacturing.</a:t>
            </a:r>
          </a:p>
        </p:txBody>
      </p:sp>
    </p:spTree>
    <p:extLst>
      <p:ext uri="{BB962C8B-B14F-4D97-AF65-F5344CB8AC3E}">
        <p14:creationId xmlns:p14="http://schemas.microsoft.com/office/powerpoint/2010/main" val="651994915"/>
      </p:ext>
    </p:extLst>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25400" dir="10800000" algn="ctr" rotWithShape="0">
                  <a:schemeClr val="tx1"/>
                </a:outerShdw>
              </a:effectLst>
            </a14:hiddenEffects>
          </a:ext>
        </a:extLst>
      </a:spPr>
      <a:bodyPr vert="horz" wrap="square" lIns="146304"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rgbClr val="FF0000"/>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25400" dir="10800000" algn="ctr" rotWithShape="0">
                  <a:schemeClr val="tx1"/>
                </a:outerShdw>
              </a:effectLst>
            </a14:hiddenEffects>
          </a:ext>
        </a:extLst>
      </a:spPr>
      <a:bodyPr vert="horz" wrap="square" lIns="146304"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rgbClr val="FF0000"/>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3336</TotalTime>
  <Words>2545</Words>
  <Application>Microsoft Office PowerPoint</Application>
  <PresentationFormat>On-screen Show (4:3)</PresentationFormat>
  <Paragraphs>491</Paragraphs>
  <Slides>52</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52</vt:i4>
      </vt:variant>
    </vt:vector>
  </HeadingPairs>
  <TitlesOfParts>
    <vt:vector size="55" baseType="lpstr">
      <vt:lpstr>Azure</vt:lpstr>
      <vt:lpstr>Equation</vt:lpstr>
      <vt:lpstr>Microsoft Excel Worksheet</vt:lpstr>
      <vt:lpstr>Cost of Carbon: Discounts, Fungibility and  Agricultural GHG Offset projects</vt:lpstr>
      <vt:lpstr>Fungibility </vt:lpstr>
      <vt:lpstr>Why is Permanence an Issue</vt:lpstr>
      <vt:lpstr>Saturation/ New Equilibrium of Sequestration in Ag Soils and Forests</vt:lpstr>
      <vt:lpstr>Permanence and The Price of Carbon</vt:lpstr>
      <vt:lpstr>Fungibility</vt:lpstr>
      <vt:lpstr>How to derive Permanence Discount?</vt:lpstr>
      <vt:lpstr>How to derive Permanence Discount?</vt:lpstr>
      <vt:lpstr>PowerPoint Presentation</vt:lpstr>
      <vt:lpstr>Fungibility- How do we derive price discount?</vt:lpstr>
      <vt:lpstr>Fungibility- How do we derive price discount?</vt:lpstr>
      <vt:lpstr>Fungibility- How do we derive price discount? </vt:lpstr>
      <vt:lpstr>Fungibility- How do we derive price discount? </vt:lpstr>
      <vt:lpstr>How Big is the Discount?</vt:lpstr>
      <vt:lpstr>Do we include items that are not permanent</vt:lpstr>
      <vt:lpstr>Carbon Sequestration and Uncertainty</vt:lpstr>
      <vt:lpstr>Issues on Uncertainty– Shortfall Penalty</vt:lpstr>
      <vt:lpstr>Sources of Uncertainty</vt:lpstr>
      <vt:lpstr>Uncertainty Issue (3) – Appropriate Distribution</vt:lpstr>
      <vt:lpstr>Empirical Risk</vt:lpstr>
      <vt:lpstr>Empirical Uncertainty Discount</vt:lpstr>
      <vt:lpstr>Fungibility -  Uncertainty</vt:lpstr>
      <vt:lpstr>PowerPoint Presentation</vt:lpstr>
      <vt:lpstr>Additionality and Baselines</vt:lpstr>
      <vt:lpstr>Project Baselines</vt:lpstr>
      <vt:lpstr>Estimating Baseline for Ag Soil C Tillage Project I</vt:lpstr>
      <vt:lpstr>Estimating Baseline for Ag Soil C Tillage Project II</vt:lpstr>
      <vt:lpstr>Baseline selection issues</vt:lpstr>
      <vt:lpstr>Fungibility -  Additionality</vt:lpstr>
      <vt:lpstr>PowerPoint Presentation</vt:lpstr>
      <vt:lpstr>Fungibility -  Leakage</vt:lpstr>
      <vt:lpstr>Fungibility -  Leakage International</vt:lpstr>
      <vt:lpstr>Fungibility -  Empirical</vt:lpstr>
      <vt:lpstr>PowerPoint Presentation</vt:lpstr>
      <vt:lpstr>What issues might IAM modelers consider?  Fungibility -  Aggegate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A McCarl</dc:creator>
  <cp:lastModifiedBy>Bruce A McCarl</cp:lastModifiedBy>
  <cp:revision>100</cp:revision>
  <cp:lastPrinted>1601-01-01T00:00:00Z</cp:lastPrinted>
  <dcterms:created xsi:type="dcterms:W3CDTF">1601-01-01T00:00:00Z</dcterms:created>
  <dcterms:modified xsi:type="dcterms:W3CDTF">2015-04-13T13:44:15Z</dcterms:modified>
</cp:coreProperties>
</file>