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7"/>
  </p:notesMasterIdLst>
  <p:handoutMasterIdLst>
    <p:handoutMasterId r:id="rId78"/>
  </p:handoutMasterIdLst>
  <p:sldIdLst>
    <p:sldId id="313" r:id="rId2"/>
    <p:sldId id="835" r:id="rId3"/>
    <p:sldId id="416" r:id="rId4"/>
    <p:sldId id="836" r:id="rId5"/>
    <p:sldId id="527" r:id="rId6"/>
    <p:sldId id="821" r:id="rId7"/>
    <p:sldId id="474" r:id="rId8"/>
    <p:sldId id="753" r:id="rId9"/>
    <p:sldId id="811" r:id="rId10"/>
    <p:sldId id="812" r:id="rId11"/>
    <p:sldId id="813" r:id="rId12"/>
    <p:sldId id="756" r:id="rId13"/>
    <p:sldId id="757" r:id="rId14"/>
    <p:sldId id="830" r:id="rId15"/>
    <p:sldId id="829" r:id="rId16"/>
    <p:sldId id="828" r:id="rId17"/>
    <p:sldId id="758" r:id="rId18"/>
    <p:sldId id="831" r:id="rId19"/>
    <p:sldId id="769" r:id="rId20"/>
    <p:sldId id="866" r:id="rId21"/>
    <p:sldId id="832" r:id="rId22"/>
    <p:sldId id="824" r:id="rId23"/>
    <p:sldId id="774" r:id="rId24"/>
    <p:sldId id="775" r:id="rId25"/>
    <p:sldId id="779" r:id="rId26"/>
    <p:sldId id="833" r:id="rId27"/>
    <p:sldId id="827" r:id="rId28"/>
    <p:sldId id="780" r:id="rId29"/>
    <p:sldId id="825" r:id="rId30"/>
    <p:sldId id="781" r:id="rId31"/>
    <p:sldId id="834" r:id="rId32"/>
    <p:sldId id="823" r:id="rId33"/>
    <p:sldId id="837" r:id="rId34"/>
    <p:sldId id="785" r:id="rId35"/>
    <p:sldId id="786" r:id="rId36"/>
    <p:sldId id="873" r:id="rId37"/>
    <p:sldId id="869" r:id="rId38"/>
    <p:sldId id="874" r:id="rId39"/>
    <p:sldId id="872" r:id="rId40"/>
    <p:sldId id="815" r:id="rId41"/>
    <p:sldId id="816" r:id="rId42"/>
    <p:sldId id="787" r:id="rId43"/>
    <p:sldId id="789" r:id="rId44"/>
    <p:sldId id="868" r:id="rId45"/>
    <p:sldId id="803" r:id="rId46"/>
    <p:sldId id="759" r:id="rId47"/>
    <p:sldId id="838" r:id="rId48"/>
    <p:sldId id="877" r:id="rId49"/>
    <p:sldId id="875" r:id="rId50"/>
    <p:sldId id="876" r:id="rId51"/>
    <p:sldId id="841" r:id="rId52"/>
    <p:sldId id="842" r:id="rId53"/>
    <p:sldId id="867" r:id="rId54"/>
    <p:sldId id="843" r:id="rId55"/>
    <p:sldId id="844" r:id="rId56"/>
    <p:sldId id="845" r:id="rId57"/>
    <p:sldId id="846" r:id="rId58"/>
    <p:sldId id="847" r:id="rId59"/>
    <p:sldId id="848" r:id="rId60"/>
    <p:sldId id="849" r:id="rId61"/>
    <p:sldId id="864" r:id="rId62"/>
    <p:sldId id="865" r:id="rId63"/>
    <p:sldId id="790" r:id="rId64"/>
    <p:sldId id="791" r:id="rId65"/>
    <p:sldId id="792" r:id="rId66"/>
    <p:sldId id="795" r:id="rId67"/>
    <p:sldId id="796" r:id="rId68"/>
    <p:sldId id="763" r:id="rId69"/>
    <p:sldId id="701" r:id="rId70"/>
    <p:sldId id="702" r:id="rId71"/>
    <p:sldId id="703" r:id="rId72"/>
    <p:sldId id="704" r:id="rId73"/>
    <p:sldId id="705" r:id="rId74"/>
    <p:sldId id="706" r:id="rId75"/>
    <p:sldId id="777" r:id="rId76"/>
  </p:sldIdLst>
  <p:sldSz cx="9144000" cy="6858000" type="screen4x3"/>
  <p:notesSz cx="6858000" cy="9180513"/>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Wang" initials="M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0000"/>
    <a:srgbClr val="006600"/>
    <a:srgbClr val="FF00FF"/>
    <a:srgbClr val="FFFF66"/>
    <a:srgbClr val="EAEAEA"/>
    <a:srgbClr val="3333CC"/>
    <a:srgbClr val="33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snapToGrid="0">
      <p:cViewPr varScale="1">
        <p:scale>
          <a:sx n="60" d="100"/>
          <a:sy n="60" d="100"/>
        </p:scale>
        <p:origin x="1384" y="48"/>
      </p:cViewPr>
      <p:guideLst>
        <p:guide orient="horz" pos="360"/>
        <p:guide pos="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4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defTabSz="906463">
              <a:defRPr sz="1200" b="0" smtClean="0">
                <a:latin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algn="r" defTabSz="906463">
              <a:defRPr sz="1200" b="0" smtClean="0">
                <a:latin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defTabSz="906463">
              <a:defRPr sz="1200" b="0" smtClean="0">
                <a:latin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88620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algn="r" defTabSz="906463">
              <a:defRPr sz="1200" b="0" smtClean="0">
                <a:latin typeface="Times New Roman" pitchFamily="18" charset="0"/>
              </a:defRPr>
            </a:lvl1pPr>
          </a:lstStyle>
          <a:p>
            <a:pPr>
              <a:defRPr/>
            </a:pPr>
            <a:fld id="{E0B475F7-6AD4-4AAC-BF52-2C92323ECDDD}" type="slidenum">
              <a:rPr lang="en-US"/>
              <a:pPr>
                <a:defRPr/>
              </a:pPr>
              <a:t>‹#›</a:t>
            </a:fld>
            <a:endParaRPr lang="en-US"/>
          </a:p>
        </p:txBody>
      </p:sp>
    </p:spTree>
    <p:extLst>
      <p:ext uri="{BB962C8B-B14F-4D97-AF65-F5344CB8AC3E}">
        <p14:creationId xmlns:p14="http://schemas.microsoft.com/office/powerpoint/2010/main" val="363789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defTabSz="906463">
              <a:defRPr sz="1200" b="0" smtClean="0">
                <a:latin typeface="Times New Roman" pitchFamily="18" charset="0"/>
              </a:defRPr>
            </a:lvl1pPr>
          </a:lstStyle>
          <a:p>
            <a:pPr>
              <a:defRPr/>
            </a:pPr>
            <a:endParaRPr lang="en-US"/>
          </a:p>
        </p:txBody>
      </p:sp>
      <p:sp>
        <p:nvSpPr>
          <p:cNvPr id="55299" name="Rectangle 3"/>
          <p:cNvSpPr>
            <a:spLocks noGrp="1" noChangeArrowheads="1"/>
          </p:cNvSpPr>
          <p:nvPr>
            <p:ph type="dt" idx="1"/>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algn="r" defTabSz="906463">
              <a:defRPr sz="1200" b="0" smtClean="0">
                <a:latin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33475" y="688975"/>
            <a:ext cx="4589463" cy="3441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914400" y="4360863"/>
            <a:ext cx="50292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defTabSz="906463">
              <a:defRPr sz="1200" b="0" smtClean="0">
                <a:latin typeface="Times New Roman" pitchFamily="18" charset="0"/>
              </a:defRPr>
            </a:lvl1pPr>
          </a:lstStyle>
          <a:p>
            <a:pPr>
              <a:defRPr/>
            </a:pPr>
            <a:endParaRPr lang="en-US"/>
          </a:p>
        </p:txBody>
      </p:sp>
      <p:sp>
        <p:nvSpPr>
          <p:cNvPr id="55303" name="Rectangle 7"/>
          <p:cNvSpPr>
            <a:spLocks noGrp="1" noChangeArrowheads="1"/>
          </p:cNvSpPr>
          <p:nvPr>
            <p:ph type="sldNum" sz="quarter" idx="5"/>
          </p:nvPr>
        </p:nvSpPr>
        <p:spPr bwMode="auto">
          <a:xfrm>
            <a:off x="388620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algn="r" defTabSz="906463">
              <a:defRPr sz="1200" b="0" smtClean="0">
                <a:latin typeface="Times New Roman" pitchFamily="18" charset="0"/>
              </a:defRPr>
            </a:lvl1pPr>
          </a:lstStyle>
          <a:p>
            <a:pPr>
              <a:defRPr/>
            </a:pPr>
            <a:fld id="{011C0D04-8488-4245-96F1-6C695D898CEA}" type="slidenum">
              <a:rPr lang="en-US"/>
              <a:pPr>
                <a:defRPr/>
              </a:pPr>
              <a:t>‹#›</a:t>
            </a:fld>
            <a:endParaRPr lang="en-US"/>
          </a:p>
        </p:txBody>
      </p:sp>
    </p:spTree>
    <p:extLst>
      <p:ext uri="{BB962C8B-B14F-4D97-AF65-F5344CB8AC3E}">
        <p14:creationId xmlns:p14="http://schemas.microsoft.com/office/powerpoint/2010/main" val="3498165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664546" lvl="1" indent="-181240">
              <a:buFontTx/>
              <a:buChar char="-"/>
            </a:pPr>
            <a:endParaRPr lang="en-US" dirty="0"/>
          </a:p>
        </p:txBody>
      </p:sp>
      <p:sp>
        <p:nvSpPr>
          <p:cNvPr id="4" name="Slide Number Placeholder 3"/>
          <p:cNvSpPr>
            <a:spLocks noGrp="1"/>
          </p:cNvSpPr>
          <p:nvPr>
            <p:ph type="sldNum" sz="quarter" idx="10"/>
          </p:nvPr>
        </p:nvSpPr>
        <p:spPr/>
        <p:txBody>
          <a:bodyPr/>
          <a:lstStyle/>
          <a:p>
            <a:fld id="{1CFCD3A9-3EA8-4CD7-9171-E6C13F4709C5}" type="slidenum">
              <a:rPr lang="en-US" smtClean="0"/>
              <a:t>12</a:t>
            </a:fld>
            <a:endParaRPr lang="en-US"/>
          </a:p>
        </p:txBody>
      </p:sp>
    </p:spTree>
    <p:extLst>
      <p:ext uri="{BB962C8B-B14F-4D97-AF65-F5344CB8AC3E}">
        <p14:creationId xmlns:p14="http://schemas.microsoft.com/office/powerpoint/2010/main" val="74386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58</a:t>
            </a:fld>
            <a:endParaRPr lang="en-US"/>
          </a:p>
        </p:txBody>
      </p:sp>
    </p:spTree>
    <p:extLst>
      <p:ext uri="{BB962C8B-B14F-4D97-AF65-F5344CB8AC3E}">
        <p14:creationId xmlns:p14="http://schemas.microsoft.com/office/powerpoint/2010/main" val="24205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59</a:t>
            </a:fld>
            <a:endParaRPr lang="en-US"/>
          </a:p>
        </p:txBody>
      </p:sp>
    </p:spTree>
    <p:extLst>
      <p:ext uri="{BB962C8B-B14F-4D97-AF65-F5344CB8AC3E}">
        <p14:creationId xmlns:p14="http://schemas.microsoft.com/office/powerpoint/2010/main" val="136426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60</a:t>
            </a:fld>
            <a:endParaRPr lang="en-US"/>
          </a:p>
        </p:txBody>
      </p:sp>
    </p:spTree>
    <p:extLst>
      <p:ext uri="{BB962C8B-B14F-4D97-AF65-F5344CB8AC3E}">
        <p14:creationId xmlns:p14="http://schemas.microsoft.com/office/powerpoint/2010/main" val="172446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181240" indent="-181240">
              <a:buFontTx/>
              <a:buChar char="-"/>
            </a:pPr>
            <a:r>
              <a:rPr lang="en-US" dirty="0" smtClean="0"/>
              <a:t>Language</a:t>
            </a:r>
            <a:r>
              <a:rPr lang="en-US" baseline="0" dirty="0" smtClean="0"/>
              <a:t> is use “best effort” to reduce by 28%</a:t>
            </a:r>
          </a:p>
          <a:p>
            <a:pPr marL="181240" indent="-181240">
              <a:buFontTx/>
              <a:buChar char="-"/>
            </a:pPr>
            <a:r>
              <a:rPr lang="en-US" baseline="0" dirty="0" smtClean="0"/>
              <a:t>Acknowledges that US currently has sectors and laws in place to make this goal achievable although ambitious. Existing legislation include: Clean Power Plan, CAFÉ, appliance energy efficiency, California state laws, and northeast regional GHG emissions plan. </a:t>
            </a:r>
          </a:p>
          <a:p>
            <a:pPr marL="181240" indent="-181240">
              <a:buFontTx/>
              <a:buChar char="-"/>
            </a:pPr>
            <a:r>
              <a:rPr lang="en-US" baseline="0" dirty="0" smtClean="0"/>
              <a:t>Other targets (note not just emissions reductions) include:</a:t>
            </a:r>
          </a:p>
          <a:p>
            <a:pPr marL="664546" lvl="1" indent="-181240" defTabSz="966612" eaLnBrk="1" fontAlgn="auto" hangingPunct="1">
              <a:spcBef>
                <a:spcPts val="0"/>
              </a:spcBef>
              <a:spcAft>
                <a:spcPts val="0"/>
              </a:spcAft>
              <a:buFontTx/>
              <a:buChar char="-"/>
              <a:defRPr/>
            </a:pPr>
            <a:r>
              <a:rPr lang="en-US" sz="1300" dirty="0">
                <a:latin typeface="+mn-lt"/>
              </a:rPr>
              <a:t>India: Reduce emissions intensity of its GDP by 33-35% by 2030 from 2005 level. 40% cumulative electric power installed capacity from non-fossil fuel based sources. Also includes increasing forest and tree cover.</a:t>
            </a:r>
          </a:p>
          <a:p>
            <a:pPr marL="664546" lvl="1" indent="-181240" defTabSz="966612" eaLnBrk="1" fontAlgn="auto" hangingPunct="1">
              <a:spcBef>
                <a:spcPts val="0"/>
              </a:spcBef>
              <a:spcAft>
                <a:spcPts val="0"/>
              </a:spcAft>
              <a:buFontTx/>
              <a:buChar char="-"/>
              <a:defRPr/>
            </a:pPr>
            <a:r>
              <a:rPr lang="en-US" sz="1300" dirty="0">
                <a:latin typeface="+mn-lt"/>
              </a:rPr>
              <a:t>China: achieve peak carbon dioxide emissions around 2030 and make best efforts to peak early. Increase share of non-fossil fuels in primary energy consumption to around 20%. Increase forest stock volume. </a:t>
            </a:r>
          </a:p>
          <a:p>
            <a:pPr marL="664546" lvl="1" indent="-181240" defTabSz="966612" eaLnBrk="1" fontAlgn="auto" hangingPunct="1">
              <a:spcBef>
                <a:spcPts val="0"/>
              </a:spcBef>
              <a:spcAft>
                <a:spcPts val="0"/>
              </a:spcAft>
              <a:buFontTx/>
              <a:buChar char="-"/>
              <a:defRPr/>
            </a:pPr>
            <a:r>
              <a:rPr lang="en-US" sz="1300" dirty="0">
                <a:latin typeface="+mn-lt"/>
              </a:rPr>
              <a:t>Brazil: intends to commit to reduce GHG emissions by </a:t>
            </a:r>
            <a:r>
              <a:rPr lang="en-US" sz="1300" b="1" dirty="0">
                <a:latin typeface="+mn-lt"/>
              </a:rPr>
              <a:t>37% </a:t>
            </a:r>
            <a:r>
              <a:rPr lang="en-US" sz="1300" dirty="0">
                <a:latin typeface="+mn-lt"/>
              </a:rPr>
              <a:t>below 2005 levels in 2025. </a:t>
            </a:r>
          </a:p>
          <a:p>
            <a:pPr marL="664546" lvl="1" indent="-181240" defTabSz="966612" eaLnBrk="1" fontAlgn="auto" hangingPunct="1">
              <a:spcBef>
                <a:spcPts val="0"/>
              </a:spcBef>
              <a:spcAft>
                <a:spcPts val="0"/>
              </a:spcAft>
              <a:buFontTx/>
              <a:buChar char="-"/>
              <a:defRPr/>
            </a:pPr>
            <a:endParaRPr lang="en-US" sz="1300" dirty="0">
              <a:latin typeface="+mn-lt"/>
            </a:endParaRPr>
          </a:p>
          <a:p>
            <a:pPr marL="181240" indent="-181240">
              <a:buFontTx/>
              <a:buChar char="-"/>
            </a:pPr>
            <a:endParaRPr lang="en-US" dirty="0"/>
          </a:p>
        </p:txBody>
      </p:sp>
      <p:sp>
        <p:nvSpPr>
          <p:cNvPr id="4" name="Slide Number Placeholder 3"/>
          <p:cNvSpPr>
            <a:spLocks noGrp="1"/>
          </p:cNvSpPr>
          <p:nvPr>
            <p:ph type="sldNum" sz="quarter" idx="10"/>
          </p:nvPr>
        </p:nvSpPr>
        <p:spPr/>
        <p:txBody>
          <a:bodyPr/>
          <a:lstStyle/>
          <a:p>
            <a:fld id="{1CFCD3A9-3EA8-4CD7-9171-E6C13F4709C5}" type="slidenum">
              <a:rPr lang="en-US" smtClean="0"/>
              <a:t>13</a:t>
            </a:fld>
            <a:endParaRPr lang="en-US"/>
          </a:p>
        </p:txBody>
      </p:sp>
    </p:spTree>
    <p:extLst>
      <p:ext uri="{BB962C8B-B14F-4D97-AF65-F5344CB8AC3E}">
        <p14:creationId xmlns:p14="http://schemas.microsoft.com/office/powerpoint/2010/main" val="9904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a:t>
            </a:r>
            <a:r>
              <a:rPr lang="en-US" baseline="0" dirty="0" smtClean="0"/>
              <a:t> Language is nuanced here: “</a:t>
            </a:r>
            <a:r>
              <a:rPr lang="en-US" b="0" i="0" dirty="0" smtClean="0">
                <a:solidFill>
                  <a:srgbClr val="000000"/>
                </a:solidFill>
                <a:effectLst/>
                <a:latin typeface="Arial"/>
              </a:rPr>
              <a:t>in continuation of their existing obligations under the Convention,” a stipulation sought by the United States so the agreement would not create new binding financial commitments requiring congressional approval”</a:t>
            </a:r>
          </a:p>
          <a:p>
            <a:pPr marL="181240" indent="-181240">
              <a:buFontTx/>
              <a:buChar char="-"/>
            </a:pPr>
            <a:r>
              <a:rPr lang="en-US" b="0" i="0" dirty="0" smtClean="0">
                <a:solidFill>
                  <a:srgbClr val="000000"/>
                </a:solidFill>
                <a:effectLst/>
                <a:latin typeface="Arial"/>
              </a:rPr>
              <a:t>Funding</a:t>
            </a:r>
            <a:r>
              <a:rPr lang="en-US" b="0" i="0" baseline="0" dirty="0" smtClean="0">
                <a:solidFill>
                  <a:srgbClr val="000000"/>
                </a:solidFill>
                <a:effectLst/>
                <a:latin typeface="Arial"/>
              </a:rPr>
              <a:t> mentioned in the “decision” part of the document not the “action” section which further brings into question how much will actually be committed. </a:t>
            </a:r>
          </a:p>
          <a:p>
            <a:pPr marL="181240" indent="-181240">
              <a:buFontTx/>
              <a:buChar char="-"/>
            </a:pPr>
            <a:r>
              <a:rPr lang="en-US" dirty="0" smtClean="0"/>
              <a:t>“strongly urges developed country Parties to scale up their level of financial support, with a concrete roadmap to achieve the goal of jointly providing USD 100 billion annually by 2020 for mitigation and adaptation while significantly increasing adaptation finance from current levels and to further provide appropriate technology and capacity-building support”</a:t>
            </a:r>
          </a:p>
          <a:p>
            <a:pPr marL="181240" indent="-181240">
              <a:buFontTx/>
              <a:buChar char="-"/>
            </a:pPr>
            <a:r>
              <a:rPr lang="en-US" dirty="0" smtClean="0"/>
              <a:t>Sec</a:t>
            </a:r>
            <a:r>
              <a:rPr lang="en-US" baseline="0" dirty="0" smtClean="0"/>
              <a:t> Kerry’s commitment came in early December at a speech in Paris. </a:t>
            </a:r>
            <a:endParaRPr lang="en-US" dirty="0"/>
          </a:p>
        </p:txBody>
      </p:sp>
      <p:sp>
        <p:nvSpPr>
          <p:cNvPr id="4" name="Slide Number Placeholder 3"/>
          <p:cNvSpPr>
            <a:spLocks noGrp="1"/>
          </p:cNvSpPr>
          <p:nvPr>
            <p:ph type="sldNum" sz="quarter" idx="10"/>
          </p:nvPr>
        </p:nvSpPr>
        <p:spPr/>
        <p:txBody>
          <a:bodyPr/>
          <a:lstStyle/>
          <a:p>
            <a:fld id="{1CFCD3A9-3EA8-4CD7-9171-E6C13F4709C5}" type="slidenum">
              <a:rPr lang="en-US" smtClean="0"/>
              <a:t>17</a:t>
            </a:fld>
            <a:endParaRPr lang="en-US"/>
          </a:p>
        </p:txBody>
      </p:sp>
    </p:spTree>
    <p:extLst>
      <p:ext uri="{BB962C8B-B14F-4D97-AF65-F5344CB8AC3E}">
        <p14:creationId xmlns:p14="http://schemas.microsoft.com/office/powerpoint/2010/main" val="280708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a:t>
            </a:r>
            <a:r>
              <a:rPr lang="en-US" baseline="0" dirty="0" smtClean="0"/>
              <a:t> Language is nuanced here: “</a:t>
            </a:r>
            <a:r>
              <a:rPr lang="en-US" b="0" i="0" dirty="0" smtClean="0">
                <a:solidFill>
                  <a:srgbClr val="000000"/>
                </a:solidFill>
                <a:effectLst/>
                <a:latin typeface="Arial"/>
              </a:rPr>
              <a:t>in continuation of their existing obligations under the Convention,” a stipulation sought by the United States so the agreement would not create new binding financial commitments requiring congressional approval”</a:t>
            </a:r>
          </a:p>
          <a:p>
            <a:pPr marL="181240" indent="-181240">
              <a:buFontTx/>
              <a:buChar char="-"/>
            </a:pPr>
            <a:r>
              <a:rPr lang="en-US" b="0" i="0" dirty="0" smtClean="0">
                <a:solidFill>
                  <a:srgbClr val="000000"/>
                </a:solidFill>
                <a:effectLst/>
                <a:latin typeface="Arial"/>
              </a:rPr>
              <a:t>Funding</a:t>
            </a:r>
            <a:r>
              <a:rPr lang="en-US" b="0" i="0" baseline="0" dirty="0" smtClean="0">
                <a:solidFill>
                  <a:srgbClr val="000000"/>
                </a:solidFill>
                <a:effectLst/>
                <a:latin typeface="Arial"/>
              </a:rPr>
              <a:t> mentioned in the “decision” part of the document not the “action” section which further brings into question how much will actually be committed. </a:t>
            </a:r>
          </a:p>
          <a:p>
            <a:pPr marL="181240" indent="-181240">
              <a:buFontTx/>
              <a:buChar char="-"/>
            </a:pPr>
            <a:r>
              <a:rPr lang="en-US" dirty="0" smtClean="0"/>
              <a:t>“strongly urges developed country Parties to scale up their level of financial support, with a concrete roadmap to achieve the goal of jointly providing USD 100 billion annually by 2020 for mitigation and adaptation while significantly increasing adaptation finance from current levels and to further provide appropriate technology and capacity-building support”</a:t>
            </a:r>
          </a:p>
          <a:p>
            <a:pPr marL="181240" indent="-181240">
              <a:buFontTx/>
              <a:buChar char="-"/>
            </a:pPr>
            <a:r>
              <a:rPr lang="en-US" dirty="0" smtClean="0"/>
              <a:t>Sec</a:t>
            </a:r>
            <a:r>
              <a:rPr lang="en-US" baseline="0" dirty="0" smtClean="0"/>
              <a:t> Kerry’s commitment came in early December at a speech in Paris. </a:t>
            </a:r>
            <a:endParaRPr lang="en-US" dirty="0"/>
          </a:p>
        </p:txBody>
      </p:sp>
      <p:sp>
        <p:nvSpPr>
          <p:cNvPr id="4" name="Slide Number Placeholder 3"/>
          <p:cNvSpPr>
            <a:spLocks noGrp="1"/>
          </p:cNvSpPr>
          <p:nvPr>
            <p:ph type="sldNum" sz="quarter" idx="10"/>
          </p:nvPr>
        </p:nvSpPr>
        <p:spPr/>
        <p:txBody>
          <a:bodyPr/>
          <a:lstStyle/>
          <a:p>
            <a:fld id="{1CFCD3A9-3EA8-4CD7-9171-E6C13F4709C5}" type="slidenum">
              <a:rPr lang="en-US" smtClean="0"/>
              <a:t>18</a:t>
            </a:fld>
            <a:endParaRPr lang="en-US"/>
          </a:p>
        </p:txBody>
      </p:sp>
    </p:spTree>
    <p:extLst>
      <p:ext uri="{BB962C8B-B14F-4D97-AF65-F5344CB8AC3E}">
        <p14:creationId xmlns:p14="http://schemas.microsoft.com/office/powerpoint/2010/main" val="142766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46</a:t>
            </a:fld>
            <a:endParaRPr lang="en-US"/>
          </a:p>
        </p:txBody>
      </p:sp>
    </p:spTree>
    <p:extLst>
      <p:ext uri="{BB962C8B-B14F-4D97-AF65-F5344CB8AC3E}">
        <p14:creationId xmlns:p14="http://schemas.microsoft.com/office/powerpoint/2010/main" val="408344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52</a:t>
            </a:fld>
            <a:endParaRPr lang="en-US"/>
          </a:p>
        </p:txBody>
      </p:sp>
    </p:spTree>
    <p:extLst>
      <p:ext uri="{BB962C8B-B14F-4D97-AF65-F5344CB8AC3E}">
        <p14:creationId xmlns:p14="http://schemas.microsoft.com/office/powerpoint/2010/main" val="229191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54</a:t>
            </a:fld>
            <a:endParaRPr lang="en-US"/>
          </a:p>
        </p:txBody>
      </p:sp>
    </p:spTree>
    <p:extLst>
      <p:ext uri="{BB962C8B-B14F-4D97-AF65-F5344CB8AC3E}">
        <p14:creationId xmlns:p14="http://schemas.microsoft.com/office/powerpoint/2010/main" val="315722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56</a:t>
            </a:fld>
            <a:endParaRPr lang="en-US"/>
          </a:p>
        </p:txBody>
      </p:sp>
    </p:spTree>
    <p:extLst>
      <p:ext uri="{BB962C8B-B14F-4D97-AF65-F5344CB8AC3E}">
        <p14:creationId xmlns:p14="http://schemas.microsoft.com/office/powerpoint/2010/main" val="32550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C0D04-8488-4245-96F1-6C695D898CEA}" type="slidenum">
              <a:rPr lang="en-US" smtClean="0"/>
              <a:pPr>
                <a:defRPr/>
              </a:pPr>
              <a:t>57</a:t>
            </a:fld>
            <a:endParaRPr lang="en-US"/>
          </a:p>
        </p:txBody>
      </p:sp>
    </p:spTree>
    <p:extLst>
      <p:ext uri="{BB962C8B-B14F-4D97-AF65-F5344CB8AC3E}">
        <p14:creationId xmlns:p14="http://schemas.microsoft.com/office/powerpoint/2010/main" val="423039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smtClean="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BD0DDBE6-AE17-49F8-8A31-24407F049200}" type="slidenum">
              <a:rPr lang="en-US"/>
              <a:pPr>
                <a:defRPr/>
              </a:pPr>
              <a:t>‹#›</a:t>
            </a:fld>
            <a:endParaRPr lang="en-US"/>
          </a:p>
        </p:txBody>
      </p:sp>
    </p:spTree>
    <p:extLst>
      <p:ext uri="{BB962C8B-B14F-4D97-AF65-F5344CB8AC3E}">
        <p14:creationId xmlns:p14="http://schemas.microsoft.com/office/powerpoint/2010/main" val="5743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6B99C334-B2AA-44D3-BFE9-061DB61781F9}" type="slidenum">
              <a:rPr lang="en-US"/>
              <a:pPr>
                <a:defRPr/>
              </a:pPr>
              <a:t>‹#›</a:t>
            </a:fld>
            <a:endParaRPr lang="en-US"/>
          </a:p>
        </p:txBody>
      </p:sp>
    </p:spTree>
    <p:extLst>
      <p:ext uri="{BB962C8B-B14F-4D97-AF65-F5344CB8AC3E}">
        <p14:creationId xmlns:p14="http://schemas.microsoft.com/office/powerpoint/2010/main" val="379389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AF27EB7E-A2BD-411B-B22D-CFFC559357AC}" type="slidenum">
              <a:rPr lang="en-US"/>
              <a:pPr>
                <a:defRPr/>
              </a:pPr>
              <a:t>‹#›</a:t>
            </a:fld>
            <a:endParaRPr lang="en-US"/>
          </a:p>
        </p:txBody>
      </p:sp>
    </p:spTree>
    <p:extLst>
      <p:ext uri="{BB962C8B-B14F-4D97-AF65-F5344CB8AC3E}">
        <p14:creationId xmlns:p14="http://schemas.microsoft.com/office/powerpoint/2010/main" val="41194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E71F2BD-4D98-47B9-9F16-A45F51E16E18}" type="slidenum">
              <a:rPr lang="en-US"/>
              <a:pPr>
                <a:defRPr/>
              </a:pPr>
              <a:t>‹#›</a:t>
            </a:fld>
            <a:endParaRPr lang="en-US"/>
          </a:p>
        </p:txBody>
      </p:sp>
    </p:spTree>
    <p:extLst>
      <p:ext uri="{BB962C8B-B14F-4D97-AF65-F5344CB8AC3E}">
        <p14:creationId xmlns:p14="http://schemas.microsoft.com/office/powerpoint/2010/main" val="302960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744E56E-0C33-4FE1-9354-B1E90B9C96ED}" type="slidenum">
              <a:rPr lang="en-US"/>
              <a:pPr>
                <a:defRPr/>
              </a:pPr>
              <a:t>‹#›</a:t>
            </a:fld>
            <a:endParaRPr lang="en-US"/>
          </a:p>
        </p:txBody>
      </p:sp>
    </p:spTree>
    <p:extLst>
      <p:ext uri="{BB962C8B-B14F-4D97-AF65-F5344CB8AC3E}">
        <p14:creationId xmlns:p14="http://schemas.microsoft.com/office/powerpoint/2010/main" val="186300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A669B0F1-5960-409E-81BE-1E088BAB5A96}" type="slidenum">
              <a:rPr lang="en-US"/>
              <a:pPr>
                <a:defRPr/>
              </a:pPr>
              <a:t>‹#›</a:t>
            </a:fld>
            <a:endParaRPr lang="en-US"/>
          </a:p>
        </p:txBody>
      </p:sp>
    </p:spTree>
    <p:extLst>
      <p:ext uri="{BB962C8B-B14F-4D97-AF65-F5344CB8AC3E}">
        <p14:creationId xmlns:p14="http://schemas.microsoft.com/office/powerpoint/2010/main" val="277245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D342C680-582F-4B85-9202-359B7B3A77B8}" type="slidenum">
              <a:rPr lang="en-US"/>
              <a:pPr>
                <a:defRPr/>
              </a:pPr>
              <a:t>‹#›</a:t>
            </a:fld>
            <a:endParaRPr lang="en-US"/>
          </a:p>
        </p:txBody>
      </p:sp>
    </p:spTree>
    <p:extLst>
      <p:ext uri="{BB962C8B-B14F-4D97-AF65-F5344CB8AC3E}">
        <p14:creationId xmlns:p14="http://schemas.microsoft.com/office/powerpoint/2010/main" val="41920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7FE38BA1-9FB1-4D15-8D13-CA8E29E027D8}" type="slidenum">
              <a:rPr lang="en-US"/>
              <a:pPr>
                <a:defRPr/>
              </a:pPr>
              <a:t>‹#›</a:t>
            </a:fld>
            <a:endParaRPr lang="en-US"/>
          </a:p>
        </p:txBody>
      </p:sp>
    </p:spTree>
    <p:extLst>
      <p:ext uri="{BB962C8B-B14F-4D97-AF65-F5344CB8AC3E}">
        <p14:creationId xmlns:p14="http://schemas.microsoft.com/office/powerpoint/2010/main" val="376856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0E139BC3-24F5-4423-AAA2-376DFF8EDEE2}" type="slidenum">
              <a:rPr lang="en-US"/>
              <a:pPr>
                <a:defRPr/>
              </a:pPr>
              <a:t>‹#›</a:t>
            </a:fld>
            <a:endParaRPr lang="en-US"/>
          </a:p>
        </p:txBody>
      </p:sp>
    </p:spTree>
    <p:extLst>
      <p:ext uri="{BB962C8B-B14F-4D97-AF65-F5344CB8AC3E}">
        <p14:creationId xmlns:p14="http://schemas.microsoft.com/office/powerpoint/2010/main" val="20807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F4A4E671-F861-4960-87C3-049A3EA031F1}" type="slidenum">
              <a:rPr lang="en-US"/>
              <a:pPr>
                <a:defRPr/>
              </a:pPr>
              <a:t>‹#›</a:t>
            </a:fld>
            <a:endParaRPr lang="en-US"/>
          </a:p>
        </p:txBody>
      </p:sp>
    </p:spTree>
    <p:extLst>
      <p:ext uri="{BB962C8B-B14F-4D97-AF65-F5344CB8AC3E}">
        <p14:creationId xmlns:p14="http://schemas.microsoft.com/office/powerpoint/2010/main" val="173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29CB439-871B-4CC0-B89E-B058C980BF06}" type="slidenum">
              <a:rPr lang="en-US"/>
              <a:pPr>
                <a:defRPr/>
              </a:pPr>
              <a:t>‹#›</a:t>
            </a:fld>
            <a:endParaRPr lang="en-US"/>
          </a:p>
        </p:txBody>
      </p:sp>
    </p:spTree>
    <p:extLst>
      <p:ext uri="{BB962C8B-B14F-4D97-AF65-F5344CB8AC3E}">
        <p14:creationId xmlns:p14="http://schemas.microsoft.com/office/powerpoint/2010/main" val="6097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smtClean="0"/>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b="0" smtClean="0"/>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smtClean="0"/>
            </a:lvl1pPr>
          </a:lstStyle>
          <a:p>
            <a:pPr>
              <a:defRPr/>
            </a:pPr>
            <a:fld id="{D421F433-4867-4098-84B2-A8781FEC51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gecon2.tamu.edu/people/faculty/mccarl-bruce/" TargetMode="External"/><Relationship Id="rId7" Type="http://schemas.openxmlformats.org/officeDocument/2006/relationships/image" Target="../media/image4.emf"/><Relationship Id="rId2" Type="http://schemas.openxmlformats.org/officeDocument/2006/relationships/hyperlink" Target="mailto:mccarl@tamu.edu" TargetMode="Externa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limateinteractive.org/tools/scorebo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robertstavinsblog.org/2015/12/12/paris-agreement-a-good-foundation-for-meaningful-progress/" TargetMode="External"/><Relationship Id="rId4" Type="http://schemas.openxmlformats.org/officeDocument/2006/relationships/hyperlink" Target="http://blogs.ei.columbia.edu/2015/12/15/a-guide-to-understanding-the-paris-climate-accord-and-its-implic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4.unfccc.int/submissions/indc/Submission%20Pages/submissions.aspx" TargetMode="External"/><Relationship Id="rId4" Type="http://schemas.openxmlformats.org/officeDocument/2006/relationships/hyperlink" Target="https://www.whitehouse.gov/the-press-office/2015/03/31/fact-sheet-us-reports-its-2025-emissions-target-unfcc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www.epa.gov/sites/production/files/2019-02/documents/us-ghg-inventory-2019-main-text.pdf"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ww.epa.gov/cleanpowerplan" TargetMode="External"/><Relationship Id="rId2" Type="http://schemas.openxmlformats.org/officeDocument/2006/relationships/hyperlink" Target="http://www3.epa.gov/climatechange/ghgemissions/biogenic-emissions.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ww.arb.ca.gov/cc/capandtrade/offsets/offset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dels.nas.edu/Report/Limiting-Magnitude-Climate-Change/1278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38138" y="247651"/>
            <a:ext cx="84867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1143000" algn="l"/>
              </a:tabLst>
            </a:pPr>
            <a:r>
              <a:rPr lang="en-US" sz="3600" dirty="0" smtClean="0">
                <a:solidFill>
                  <a:srgbClr val="9E0000"/>
                </a:solidFill>
                <a:latin typeface="+mj-lt"/>
              </a:rPr>
              <a:t>Climate Change Mitigation</a:t>
            </a:r>
            <a:endParaRPr lang="en-US" sz="3600" dirty="0">
              <a:solidFill>
                <a:srgbClr val="9E0000"/>
              </a:solidFill>
              <a:latin typeface="+mj-lt"/>
            </a:endParaRPr>
          </a:p>
          <a:p>
            <a:pPr algn="ctr">
              <a:tabLst>
                <a:tab pos="1143000" algn="l"/>
              </a:tabLst>
            </a:pPr>
            <a:endParaRPr lang="en-US" sz="2600" dirty="0">
              <a:solidFill>
                <a:srgbClr val="3333CC"/>
              </a:solidFill>
              <a:latin typeface="+mj-lt"/>
              <a:cs typeface="Arial" pitchFamily="34" charset="0"/>
            </a:endParaRPr>
          </a:p>
          <a:p>
            <a:pPr algn="ctr">
              <a:tabLst>
                <a:tab pos="1143000" algn="l"/>
              </a:tabLst>
            </a:pPr>
            <a:endParaRPr lang="en-US" sz="2600" dirty="0">
              <a:solidFill>
                <a:srgbClr val="3333CC"/>
              </a:solidFill>
              <a:latin typeface="+mj-lt"/>
              <a:cs typeface="Arial" pitchFamily="34" charset="0"/>
            </a:endParaRPr>
          </a:p>
        </p:txBody>
      </p:sp>
      <p:sp>
        <p:nvSpPr>
          <p:cNvPr id="4" name="Text Box 15"/>
          <p:cNvSpPr txBox="1">
            <a:spLocks noChangeArrowheads="1"/>
          </p:cNvSpPr>
          <p:nvPr/>
        </p:nvSpPr>
        <p:spPr bwMode="auto">
          <a:xfrm>
            <a:off x="1434705" y="1145381"/>
            <a:ext cx="61221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2000" dirty="0">
                <a:latin typeface="+mj-lt"/>
              </a:rPr>
              <a:t>Bruce A. McCarl</a:t>
            </a:r>
          </a:p>
          <a:p>
            <a:pPr algn="ctr" eaLnBrk="1" hangingPunct="1"/>
            <a:r>
              <a:rPr lang="en-US" sz="2000" dirty="0">
                <a:latin typeface="+mj-lt"/>
              </a:rPr>
              <a:t>Distinguished Professor of Agricultural Economics</a:t>
            </a:r>
          </a:p>
          <a:p>
            <a:pPr algn="ctr" eaLnBrk="1" hangingPunct="1"/>
            <a:r>
              <a:rPr lang="en-US" sz="2000" dirty="0">
                <a:latin typeface="+mj-lt"/>
              </a:rPr>
              <a:t>Texas A&amp;M University  </a:t>
            </a:r>
            <a:r>
              <a:rPr lang="en-US" sz="2000" dirty="0">
                <a:solidFill>
                  <a:srgbClr val="0066FF"/>
                </a:solidFill>
                <a:latin typeface="+mj-lt"/>
                <a:hlinkClick r:id="rId2"/>
              </a:rPr>
              <a:t>mccarl@tamu.edu</a:t>
            </a:r>
            <a:r>
              <a:rPr lang="en-US" sz="2000" dirty="0">
                <a:solidFill>
                  <a:srgbClr val="0066FF"/>
                </a:solidFill>
                <a:latin typeface="+mj-lt"/>
              </a:rPr>
              <a:t> </a:t>
            </a:r>
          </a:p>
          <a:p>
            <a:pPr algn="ctr" eaLnBrk="1" hangingPunct="1"/>
            <a:r>
              <a:rPr lang="en-US" sz="2000" dirty="0">
                <a:solidFill>
                  <a:srgbClr val="0066FF"/>
                </a:solidFill>
                <a:latin typeface="+mj-lt"/>
                <a:hlinkClick r:id="rId3"/>
              </a:rPr>
              <a:t>http://agecon2.tamu.edu/people/faculty/mccarl-bruce/</a:t>
            </a:r>
            <a:r>
              <a:rPr lang="en-US" sz="2000" dirty="0">
                <a:latin typeface="+mj-lt"/>
              </a:rPr>
              <a:t> </a:t>
            </a:r>
          </a:p>
        </p:txBody>
      </p:sp>
      <p:sp>
        <p:nvSpPr>
          <p:cNvPr id="5" name="Text Box 8"/>
          <p:cNvSpPr txBox="1">
            <a:spLocks noChangeArrowheads="1"/>
          </p:cNvSpPr>
          <p:nvPr/>
        </p:nvSpPr>
        <p:spPr bwMode="auto">
          <a:xfrm>
            <a:off x="228600" y="2590800"/>
            <a:ext cx="260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solidFill>
                  <a:srgbClr val="FF0000"/>
                </a:solidFill>
                <a:latin typeface="+mj-lt"/>
              </a:rPr>
              <a:t>Energy</a:t>
            </a:r>
          </a:p>
        </p:txBody>
      </p:sp>
      <p:sp>
        <p:nvSpPr>
          <p:cNvPr id="6" name="Text Box 9"/>
          <p:cNvSpPr txBox="1">
            <a:spLocks noChangeArrowheads="1"/>
          </p:cNvSpPr>
          <p:nvPr/>
        </p:nvSpPr>
        <p:spPr bwMode="auto">
          <a:xfrm>
            <a:off x="5105400" y="2438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solidFill>
                  <a:srgbClr val="FF0000"/>
                </a:solidFill>
                <a:latin typeface="+mj-lt"/>
              </a:rPr>
              <a:t>Climate</a:t>
            </a:r>
            <a:r>
              <a:rPr lang="en-US">
                <a:latin typeface="+mj-lt"/>
              </a:rPr>
              <a:t> </a:t>
            </a:r>
            <a:r>
              <a:rPr lang="en-US">
                <a:solidFill>
                  <a:srgbClr val="FF0000"/>
                </a:solidFill>
                <a:latin typeface="+mj-lt"/>
              </a:rPr>
              <a:t>Change</a:t>
            </a:r>
            <a:r>
              <a:rPr lang="en-US">
                <a:latin typeface="+mj-lt"/>
              </a:rPr>
              <a:t> </a:t>
            </a:r>
            <a:r>
              <a:rPr lang="en-US">
                <a:solidFill>
                  <a:srgbClr val="FF0000"/>
                </a:solidFill>
                <a:latin typeface="+mj-lt"/>
              </a:rPr>
              <a:t>Adaptation</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351" flipH="1">
            <a:off x="6224588" y="4375150"/>
            <a:ext cx="1955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7894">
            <a:off x="-104775" y="4919663"/>
            <a:ext cx="27844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3006">
            <a:off x="6210300" y="3038475"/>
            <a:ext cx="1774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57022" flipH="1">
            <a:off x="396875" y="3025775"/>
            <a:ext cx="2057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2971800"/>
            <a:ext cx="31067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228600" y="59388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dirty="0">
                <a:solidFill>
                  <a:srgbClr val="FF0000"/>
                </a:solidFill>
                <a:latin typeface="+mj-lt"/>
              </a:rPr>
              <a:t>Climate</a:t>
            </a:r>
            <a:r>
              <a:rPr lang="en-US" sz="1600" dirty="0">
                <a:latin typeface="+mj-lt"/>
              </a:rPr>
              <a:t> </a:t>
            </a:r>
            <a:r>
              <a:rPr lang="en-US" dirty="0">
                <a:solidFill>
                  <a:srgbClr val="FF0000"/>
                </a:solidFill>
                <a:latin typeface="+mj-lt"/>
              </a:rPr>
              <a:t>Change</a:t>
            </a:r>
            <a:r>
              <a:rPr lang="en-US" sz="1600" dirty="0">
                <a:latin typeface="+mj-lt"/>
              </a:rPr>
              <a:t> </a:t>
            </a:r>
            <a:r>
              <a:rPr lang="en-US" dirty="0">
                <a:solidFill>
                  <a:srgbClr val="FF0000"/>
                </a:solidFill>
                <a:latin typeface="+mj-lt"/>
              </a:rPr>
              <a:t>Mitigation</a:t>
            </a:r>
          </a:p>
        </p:txBody>
      </p:sp>
      <p:sp>
        <p:nvSpPr>
          <p:cNvPr id="13" name="Rectangle 10"/>
          <p:cNvSpPr>
            <a:spLocks noChangeArrowheads="1"/>
          </p:cNvSpPr>
          <p:nvPr/>
        </p:nvSpPr>
        <p:spPr bwMode="auto">
          <a:xfrm>
            <a:off x="4876800" y="5939135"/>
            <a:ext cx="4906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solidFill>
                  <a:srgbClr val="FF0000"/>
                </a:solidFill>
                <a:latin typeface="+mj-lt"/>
              </a:rPr>
              <a:t>Climate Change Effects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2410811" y="288637"/>
            <a:ext cx="40682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The KYOTO Protocol</a:t>
            </a:r>
          </a:p>
        </p:txBody>
      </p:sp>
      <p:sp>
        <p:nvSpPr>
          <p:cNvPr id="8196" name="Rectangle 7"/>
          <p:cNvSpPr>
            <a:spLocks noChangeArrowheads="1"/>
          </p:cNvSpPr>
          <p:nvPr/>
        </p:nvSpPr>
        <p:spPr bwMode="auto">
          <a:xfrm>
            <a:off x="-294290" y="1056836"/>
            <a:ext cx="9438290" cy="58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nSpc>
                <a:spcPct val="130000"/>
              </a:lnSpc>
              <a:spcBef>
                <a:spcPct val="50000"/>
              </a:spcBef>
              <a:buClr>
                <a:srgbClr val="FF3300"/>
              </a:buClr>
              <a:buSzPct val="85000"/>
            </a:pPr>
            <a:r>
              <a:rPr lang="en-US" sz="2400" dirty="0">
                <a:latin typeface="+mj-lt"/>
                <a:cs typeface="Times New Roman" pitchFamily="18" charset="0"/>
              </a:rPr>
              <a:t>The first major international agreement towards GHGE reduction</a:t>
            </a: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Industrialized countries agreed to reduce emissions of </a:t>
            </a:r>
            <a:r>
              <a:rPr lang="en-US" sz="2400" dirty="0" smtClean="0">
                <a:latin typeface="+mj-lt"/>
                <a:cs typeface="Times New Roman" pitchFamily="18" charset="0"/>
              </a:rPr>
              <a:t>CO</a:t>
            </a:r>
            <a:r>
              <a:rPr lang="en-US" sz="2400" baseline="-30000" dirty="0" smtClean="0">
                <a:latin typeface="+mj-lt"/>
                <a:cs typeface="Times New Roman" pitchFamily="18" charset="0"/>
              </a:rPr>
              <a:t>2</a:t>
            </a:r>
            <a:r>
              <a:rPr lang="en-US" sz="2400" dirty="0">
                <a:latin typeface="+mj-lt"/>
                <a:cs typeface="Times New Roman" pitchFamily="18" charset="0"/>
              </a:rPr>
              <a:t>, CH</a:t>
            </a:r>
            <a:r>
              <a:rPr lang="en-US" sz="2400" baseline="-30000" dirty="0">
                <a:latin typeface="+mj-lt"/>
                <a:cs typeface="Times New Roman" pitchFamily="18" charset="0"/>
              </a:rPr>
              <a:t>4</a:t>
            </a:r>
            <a:r>
              <a:rPr lang="en-US" sz="2400" dirty="0">
                <a:latin typeface="+mj-lt"/>
                <a:cs typeface="Times New Roman" pitchFamily="18" charset="0"/>
              </a:rPr>
              <a:t>, N</a:t>
            </a:r>
            <a:r>
              <a:rPr lang="en-US" sz="2400" baseline="-30000" dirty="0">
                <a:latin typeface="+mj-lt"/>
                <a:cs typeface="Times New Roman" pitchFamily="18" charset="0"/>
              </a:rPr>
              <a:t>2</a:t>
            </a:r>
            <a:r>
              <a:rPr lang="en-US" sz="2400" dirty="0">
                <a:latin typeface="+mj-lt"/>
                <a:cs typeface="Times New Roman" pitchFamily="18" charset="0"/>
              </a:rPr>
              <a:t>O, HFCs, CFs, </a:t>
            </a:r>
            <a:r>
              <a:rPr lang="en-US" sz="2400" dirty="0" smtClean="0">
                <a:latin typeface="+mj-lt"/>
                <a:cs typeface="Times New Roman" pitchFamily="18" charset="0"/>
              </a:rPr>
              <a:t>SF</a:t>
            </a:r>
            <a:r>
              <a:rPr lang="en-US" sz="2400" baseline="-30000" dirty="0" smtClean="0">
                <a:latin typeface="+mj-lt"/>
                <a:cs typeface="Times New Roman" pitchFamily="18" charset="0"/>
              </a:rPr>
              <a:t>6</a:t>
            </a:r>
            <a:r>
              <a:rPr lang="en-US" sz="2400" dirty="0" smtClean="0">
                <a:latin typeface="+mj-lt"/>
                <a:cs typeface="Times New Roman" pitchFamily="18" charset="0"/>
              </a:rPr>
              <a:t>]to </a:t>
            </a:r>
            <a:r>
              <a:rPr lang="en-US" sz="2400" dirty="0">
                <a:latin typeface="+mj-lt"/>
                <a:cs typeface="Times New Roman" pitchFamily="18" charset="0"/>
              </a:rPr>
              <a:t>5-8% below 1990 levels between 2008 - 2012</a:t>
            </a:r>
            <a:r>
              <a:rPr lang="en-US" sz="2400" dirty="0" smtClean="0">
                <a:latin typeface="+mj-lt"/>
                <a:cs typeface="Times New Roman" pitchFamily="18" charset="0"/>
              </a:rPr>
              <a:t>.</a:t>
            </a:r>
          </a:p>
          <a:p>
            <a:pPr marL="800100" lvl="1" indent="-342900">
              <a:spcBef>
                <a:spcPct val="50000"/>
              </a:spcBef>
              <a:buClr>
                <a:srgbClr val="FF3300"/>
              </a:buClr>
              <a:buSzPct val="85000"/>
              <a:buFont typeface="Arial" panose="020B0604020202020204" pitchFamily="34" charset="0"/>
              <a:buChar char="•"/>
            </a:pPr>
            <a:r>
              <a:rPr lang="en-US" sz="2400" dirty="0" smtClean="0">
                <a:latin typeface="+mj-lt"/>
                <a:cs typeface="Times New Roman" pitchFamily="18" charset="0"/>
              </a:rPr>
              <a:t>Annex I and Annex II – developing generally excluded (ended up covering 14% of emissions)</a:t>
            </a:r>
            <a:endParaRPr lang="en-US" sz="2400" dirty="0">
              <a:latin typeface="+mj-lt"/>
              <a:cs typeface="Times New Roman" pitchFamily="18" charset="0"/>
            </a:endParaRP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GHGs  are compared to each other using global warming potential (GWP) coefficients</a:t>
            </a: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Treatment of emissions of GHGs from land-use change</a:t>
            </a: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Approval of offsets through enhancement of sinks</a:t>
            </a: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Authorization of mechanisms to reduce </a:t>
            </a:r>
            <a:r>
              <a:rPr lang="en-US" sz="2400" dirty="0" smtClean="0">
                <a:latin typeface="+mj-lt"/>
                <a:cs typeface="Times New Roman" pitchFamily="18" charset="0"/>
              </a:rPr>
              <a:t>cost </a:t>
            </a:r>
            <a:r>
              <a:rPr lang="en-US" sz="2400" dirty="0">
                <a:latin typeface="+mj-lt"/>
                <a:cs typeface="Times New Roman" pitchFamily="18" charset="0"/>
              </a:rPr>
              <a:t>of meeting </a:t>
            </a:r>
            <a:r>
              <a:rPr lang="en-US" sz="2400" dirty="0" smtClean="0">
                <a:latin typeface="+mj-lt"/>
                <a:cs typeface="Times New Roman" pitchFamily="18" charset="0"/>
              </a:rPr>
              <a:t>target</a:t>
            </a:r>
            <a:endParaRPr lang="en-US" sz="2400" dirty="0">
              <a:latin typeface="+mj-lt"/>
              <a:cs typeface="Times New Roman" pitchFamily="18" charset="0"/>
            </a:endParaRPr>
          </a:p>
        </p:txBody>
      </p:sp>
    </p:spTree>
    <p:extLst>
      <p:ext uri="{BB962C8B-B14F-4D97-AF65-F5344CB8AC3E}">
        <p14:creationId xmlns:p14="http://schemas.microsoft.com/office/powerpoint/2010/main" val="87637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079"/>
          <p:cNvSpPr txBox="1">
            <a:spLocks noChangeArrowheads="1"/>
          </p:cNvSpPr>
          <p:nvPr/>
        </p:nvSpPr>
        <p:spPr bwMode="auto">
          <a:xfrm>
            <a:off x="1075997" y="199450"/>
            <a:ext cx="66683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The KYOTO Protocol – Mechanisms</a:t>
            </a:r>
          </a:p>
        </p:txBody>
      </p:sp>
      <p:sp>
        <p:nvSpPr>
          <p:cNvPr id="9220" name="Rectangle 2080"/>
          <p:cNvSpPr>
            <a:spLocks noChangeArrowheads="1"/>
          </p:cNvSpPr>
          <p:nvPr/>
        </p:nvSpPr>
        <p:spPr bwMode="auto">
          <a:xfrm>
            <a:off x="333375" y="784225"/>
            <a:ext cx="8555038"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325" indent="-60325">
              <a:lnSpc>
                <a:spcPct val="130000"/>
              </a:lnSpc>
              <a:spcBef>
                <a:spcPct val="50000"/>
              </a:spcBef>
              <a:buClr>
                <a:srgbClr val="FF3300"/>
              </a:buClr>
              <a:buSzPct val="85000"/>
              <a:buFont typeface="Wingdings" pitchFamily="2" charset="2"/>
              <a:buNone/>
              <a:tabLst>
                <a:tab pos="457200" algn="l"/>
              </a:tabLst>
            </a:pPr>
            <a:r>
              <a:rPr lang="en-US" sz="2200" dirty="0"/>
              <a:t>Mechanisms </a:t>
            </a:r>
            <a:r>
              <a:rPr lang="en-US" sz="2000" dirty="0">
                <a:cs typeface="Times New Roman" pitchFamily="18" charset="0"/>
              </a:rPr>
              <a:t>to reduce the cost of meeting the above target</a:t>
            </a:r>
          </a:p>
          <a:p>
            <a:pPr marL="630238" lvl="1" indent="-455613">
              <a:lnSpc>
                <a:spcPct val="130000"/>
              </a:lnSpc>
              <a:spcBef>
                <a:spcPct val="30000"/>
              </a:spcBef>
              <a:buClr>
                <a:srgbClr val="FF3300"/>
              </a:buClr>
              <a:buSzPct val="85000"/>
              <a:buFont typeface="Wingdings" pitchFamily="2" charset="2"/>
              <a:buChar char="§"/>
              <a:tabLst>
                <a:tab pos="457200" algn="l"/>
              </a:tabLst>
            </a:pPr>
            <a:r>
              <a:rPr lang="en-US" sz="2000" dirty="0">
                <a:solidFill>
                  <a:srgbClr val="FF0000"/>
                </a:solidFill>
                <a:cs typeface="Times New Roman" pitchFamily="18" charset="0"/>
              </a:rPr>
              <a:t>International Emissions Trading (Article 17)</a:t>
            </a:r>
          </a:p>
          <a:p>
            <a:pPr marL="630238" lvl="1" indent="-455613">
              <a:lnSpc>
                <a:spcPct val="130000"/>
              </a:lnSpc>
              <a:spcBef>
                <a:spcPct val="30000"/>
              </a:spcBef>
              <a:buClr>
                <a:srgbClr val="FF3300"/>
              </a:buClr>
              <a:buSzPct val="85000"/>
              <a:buFont typeface="Wingdings" pitchFamily="2" charset="2"/>
              <a:buNone/>
              <a:tabLst>
                <a:tab pos="457200" algn="l"/>
              </a:tabLst>
            </a:pPr>
            <a:r>
              <a:rPr lang="en-US" sz="2000" dirty="0">
                <a:solidFill>
                  <a:srgbClr val="3333CC"/>
                </a:solidFill>
                <a:cs typeface="Times New Roman" pitchFamily="18" charset="0"/>
              </a:rPr>
              <a:t>		</a:t>
            </a:r>
            <a:r>
              <a:rPr lang="en-US" dirty="0">
                <a:solidFill>
                  <a:srgbClr val="3333CC"/>
                </a:solidFill>
                <a:cs typeface="Times New Roman" pitchFamily="18" charset="0"/>
              </a:rPr>
              <a:t>	</a:t>
            </a:r>
            <a:r>
              <a:rPr lang="en-US" dirty="0">
                <a:cs typeface="Times New Roman" pitchFamily="18" charset="0"/>
              </a:rPr>
              <a:t>Allows the trading of assigned amounts within or among 	industrialized countries to meet quantified emission limitation or 	reduction commitments.</a:t>
            </a:r>
          </a:p>
          <a:p>
            <a:pPr marL="630238" lvl="1" indent="-455613">
              <a:lnSpc>
                <a:spcPct val="130000"/>
              </a:lnSpc>
              <a:spcBef>
                <a:spcPct val="30000"/>
              </a:spcBef>
              <a:buClr>
                <a:srgbClr val="FF3300"/>
              </a:buClr>
              <a:buSzPct val="85000"/>
              <a:buFont typeface="Wingdings" pitchFamily="2" charset="2"/>
              <a:buChar char="§"/>
              <a:tabLst>
                <a:tab pos="457200" algn="l"/>
              </a:tabLst>
            </a:pPr>
            <a:r>
              <a:rPr lang="en-US" sz="2000" dirty="0">
                <a:solidFill>
                  <a:srgbClr val="FF0000"/>
                </a:solidFill>
                <a:cs typeface="Times New Roman" pitchFamily="18" charset="0"/>
              </a:rPr>
              <a:t>Clean Development Mechanism (CDM) (Article 12)</a:t>
            </a:r>
          </a:p>
          <a:p>
            <a:pPr marL="630238" lvl="1" indent="-455613">
              <a:lnSpc>
                <a:spcPct val="130000"/>
              </a:lnSpc>
              <a:spcBef>
                <a:spcPct val="30000"/>
              </a:spcBef>
              <a:buClr>
                <a:srgbClr val="FF3300"/>
              </a:buClr>
              <a:buSzPct val="85000"/>
              <a:buFont typeface="Wingdings" pitchFamily="2" charset="2"/>
              <a:buNone/>
              <a:tabLst>
                <a:tab pos="457200" algn="l"/>
              </a:tabLst>
            </a:pPr>
            <a:r>
              <a:rPr lang="en-US" sz="2000" dirty="0">
                <a:solidFill>
                  <a:srgbClr val="3333CC"/>
                </a:solidFill>
                <a:cs typeface="Times New Roman" pitchFamily="18" charset="0"/>
              </a:rPr>
              <a:t>			</a:t>
            </a:r>
            <a:r>
              <a:rPr lang="en-US" dirty="0">
                <a:cs typeface="Times New Roman" pitchFamily="18" charset="0"/>
              </a:rPr>
              <a:t>Allows industrialized countries to finance emission reductions in 	developing countries to help in sustainable development and 	receive emission credits for doing so.</a:t>
            </a:r>
          </a:p>
          <a:p>
            <a:pPr marL="630238" lvl="1" indent="-455613">
              <a:lnSpc>
                <a:spcPct val="130000"/>
              </a:lnSpc>
              <a:spcBef>
                <a:spcPct val="30000"/>
              </a:spcBef>
              <a:buClr>
                <a:srgbClr val="FF3300"/>
              </a:buClr>
              <a:buSzPct val="85000"/>
              <a:buFont typeface="Wingdings" pitchFamily="2" charset="2"/>
              <a:buChar char="§"/>
              <a:tabLst>
                <a:tab pos="457200" algn="l"/>
              </a:tabLst>
            </a:pPr>
            <a:r>
              <a:rPr lang="en-US" sz="2000" dirty="0">
                <a:solidFill>
                  <a:srgbClr val="FF0000"/>
                </a:solidFill>
                <a:cs typeface="Times New Roman" pitchFamily="18" charset="0"/>
              </a:rPr>
              <a:t>Joint Implementation (JI) (Article 6)</a:t>
            </a:r>
          </a:p>
          <a:p>
            <a:pPr marL="630238" lvl="1" indent="-455613">
              <a:lnSpc>
                <a:spcPct val="130000"/>
              </a:lnSpc>
              <a:spcBef>
                <a:spcPct val="30000"/>
              </a:spcBef>
              <a:buClr>
                <a:srgbClr val="FF3300"/>
              </a:buClr>
              <a:buSzPct val="85000"/>
              <a:buFont typeface="Wingdings" pitchFamily="2" charset="2"/>
              <a:buNone/>
              <a:tabLst>
                <a:tab pos="457200" algn="l"/>
              </a:tabLst>
            </a:pPr>
            <a:r>
              <a:rPr lang="en-US" sz="2000" dirty="0">
                <a:solidFill>
                  <a:srgbClr val="3333CC"/>
                </a:solidFill>
                <a:cs typeface="Times New Roman" pitchFamily="18" charset="0"/>
              </a:rPr>
              <a:t>			</a:t>
            </a:r>
            <a:r>
              <a:rPr lang="en-US" dirty="0">
                <a:cs typeface="Times New Roman" pitchFamily="18" charset="0"/>
              </a:rPr>
              <a:t>Allows Annex I transferring/acquiring </a:t>
            </a:r>
            <a:r>
              <a:rPr lang="en-US" dirty="0">
                <a:cs typeface="Arial" pitchFamily="34" charset="0"/>
              </a:rPr>
              <a:t>emission reductions 	resulting from activities aiming to reduce anthropogenic emissions 	by sources or enhance anthropogenic removals by sinks.</a:t>
            </a:r>
            <a:endParaRPr lang="en-US" sz="2000" b="0" dirty="0">
              <a:cs typeface="Arial" pitchFamily="34" charset="0"/>
            </a:endParaRPr>
          </a:p>
        </p:txBody>
      </p:sp>
    </p:spTree>
    <p:extLst>
      <p:ext uri="{BB962C8B-B14F-4D97-AF65-F5344CB8AC3E}">
        <p14:creationId xmlns:p14="http://schemas.microsoft.com/office/powerpoint/2010/main" val="232363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331372"/>
          </a:xfrm>
        </p:spPr>
        <p:txBody>
          <a:bodyPr>
            <a:noAutofit/>
          </a:bodyPr>
          <a:lstStyle/>
          <a:p>
            <a:pPr marL="0" indent="0">
              <a:buNone/>
            </a:pPr>
            <a:r>
              <a:rPr lang="en-US" sz="1800" b="1" dirty="0">
                <a:latin typeface="+mj-lt"/>
              </a:rPr>
              <a:t>195 countries </a:t>
            </a:r>
            <a:r>
              <a:rPr lang="en-US" sz="1800" b="1" dirty="0" smtClean="0">
                <a:latin typeface="+mj-lt"/>
              </a:rPr>
              <a:t>were participants 186 turned in INDCs</a:t>
            </a:r>
          </a:p>
          <a:p>
            <a:pPr marL="746125" lvl="1">
              <a:spcBef>
                <a:spcPts val="300"/>
              </a:spcBef>
              <a:spcAft>
                <a:spcPts val="300"/>
              </a:spcAft>
            </a:pPr>
            <a:r>
              <a:rPr lang="en-US" sz="1800" b="1" dirty="0" smtClean="0">
                <a:solidFill>
                  <a:srgbClr val="FF0000"/>
                </a:solidFill>
                <a:latin typeface="+mj-lt"/>
              </a:rPr>
              <a:t>1.5 to 2 degree C goal </a:t>
            </a:r>
            <a:r>
              <a:rPr lang="en-US" sz="1800" b="1" dirty="0" smtClean="0">
                <a:latin typeface="+mj-lt"/>
              </a:rPr>
              <a:t>for climate change control</a:t>
            </a:r>
          </a:p>
          <a:p>
            <a:pPr marL="746125" lvl="1">
              <a:spcBef>
                <a:spcPts val="300"/>
              </a:spcBef>
              <a:spcAft>
                <a:spcPts val="300"/>
              </a:spcAft>
            </a:pPr>
            <a:r>
              <a:rPr lang="en-US" sz="1800" b="1" dirty="0" smtClean="0">
                <a:latin typeface="+mj-lt"/>
              </a:rPr>
              <a:t>Submitted targets “Intended Nationally Determined Contributions (INDCs)” covering 96% of globe emissions as opposed to </a:t>
            </a:r>
            <a:r>
              <a:rPr lang="en-US" sz="1800" b="1" dirty="0" smtClean="0">
                <a:solidFill>
                  <a:srgbClr val="FF0000"/>
                </a:solidFill>
                <a:latin typeface="+mj-lt"/>
              </a:rPr>
              <a:t>14% under Kyoto</a:t>
            </a:r>
          </a:p>
          <a:p>
            <a:pPr marL="746125" lvl="1">
              <a:spcBef>
                <a:spcPts val="300"/>
              </a:spcBef>
              <a:spcAft>
                <a:spcPts val="300"/>
              </a:spcAft>
            </a:pPr>
            <a:r>
              <a:rPr lang="en-US" sz="1800" b="1" dirty="0" smtClean="0">
                <a:latin typeface="+mj-lt"/>
              </a:rPr>
              <a:t>Use of transparent standardized accounting, monitoring, verify</a:t>
            </a:r>
          </a:p>
          <a:p>
            <a:pPr marL="746125" lvl="1">
              <a:spcBef>
                <a:spcPts val="300"/>
              </a:spcBef>
              <a:spcAft>
                <a:spcPts val="300"/>
              </a:spcAft>
            </a:pPr>
            <a:r>
              <a:rPr lang="en-US" sz="1800" b="1" dirty="0" smtClean="0">
                <a:solidFill>
                  <a:srgbClr val="FF0000"/>
                </a:solidFill>
                <a:latin typeface="+mj-lt"/>
              </a:rPr>
              <a:t>Adaptation/mitigation fund of $100 </a:t>
            </a:r>
            <a:r>
              <a:rPr lang="en-US" sz="1800" b="1" dirty="0">
                <a:solidFill>
                  <a:srgbClr val="FF0000"/>
                </a:solidFill>
                <a:latin typeface="+mj-lt"/>
              </a:rPr>
              <a:t>billion</a:t>
            </a:r>
            <a:r>
              <a:rPr lang="en-US" sz="1800" b="1" dirty="0">
                <a:latin typeface="+mj-lt"/>
              </a:rPr>
              <a:t> per year </a:t>
            </a:r>
            <a:r>
              <a:rPr lang="en-US" sz="1800" b="1" dirty="0" smtClean="0">
                <a:latin typeface="+mj-lt"/>
              </a:rPr>
              <a:t>from </a:t>
            </a:r>
            <a:r>
              <a:rPr lang="en-US" sz="1800" b="1" dirty="0">
                <a:latin typeface="+mj-lt"/>
              </a:rPr>
              <a:t>2020 until 2025, after which </a:t>
            </a:r>
            <a:r>
              <a:rPr lang="en-US" sz="1800" b="1" dirty="0" smtClean="0">
                <a:latin typeface="+mj-lt"/>
              </a:rPr>
              <a:t>this </a:t>
            </a:r>
            <a:r>
              <a:rPr lang="en-US" sz="1800" b="1" dirty="0">
                <a:latin typeface="+mj-lt"/>
              </a:rPr>
              <a:t>will increase</a:t>
            </a:r>
            <a:endParaRPr lang="en-US" sz="1800" b="1" dirty="0" smtClean="0">
              <a:latin typeface="+mj-lt"/>
            </a:endParaRPr>
          </a:p>
          <a:p>
            <a:pPr marL="746125" lvl="1">
              <a:spcBef>
                <a:spcPts val="300"/>
              </a:spcBef>
              <a:spcAft>
                <a:spcPts val="300"/>
              </a:spcAft>
            </a:pPr>
            <a:r>
              <a:rPr lang="en-US" sz="1800" b="1" dirty="0" smtClean="0">
                <a:solidFill>
                  <a:srgbClr val="FF0000"/>
                </a:solidFill>
                <a:latin typeface="+mj-lt"/>
              </a:rPr>
              <a:t>Agreed to have</a:t>
            </a:r>
            <a:r>
              <a:rPr lang="en-US" sz="1800" b="1" i="1" dirty="0" smtClean="0">
                <a:solidFill>
                  <a:srgbClr val="FF0000"/>
                </a:solidFill>
                <a:latin typeface="+mj-lt"/>
              </a:rPr>
              <a:t> </a:t>
            </a:r>
            <a:r>
              <a:rPr lang="en-US" sz="1800" b="1" i="1" dirty="0">
                <a:solidFill>
                  <a:srgbClr val="FF0000"/>
                </a:solidFill>
                <a:latin typeface="+mj-lt"/>
              </a:rPr>
              <a:t>increasingly ambitious </a:t>
            </a:r>
            <a:r>
              <a:rPr lang="en-US" sz="1800" b="1" i="1" dirty="0" smtClean="0">
                <a:solidFill>
                  <a:srgbClr val="FF0000"/>
                </a:solidFill>
                <a:latin typeface="+mj-lt"/>
              </a:rPr>
              <a:t>targets</a:t>
            </a:r>
            <a:r>
              <a:rPr lang="en-US" sz="1800" b="1" dirty="0" smtClean="0">
                <a:solidFill>
                  <a:srgbClr val="FF0000"/>
                </a:solidFill>
                <a:latin typeface="+mj-lt"/>
              </a:rPr>
              <a:t> </a:t>
            </a:r>
            <a:r>
              <a:rPr lang="en-US" sz="1800" b="1" dirty="0">
                <a:latin typeface="+mj-lt"/>
              </a:rPr>
              <a:t>every five </a:t>
            </a:r>
            <a:r>
              <a:rPr lang="en-US" sz="1800" b="1" dirty="0" smtClean="0">
                <a:latin typeface="+mj-lt"/>
              </a:rPr>
              <a:t>years</a:t>
            </a:r>
          </a:p>
          <a:p>
            <a:pPr marL="746125" lvl="1">
              <a:spcBef>
                <a:spcPts val="300"/>
              </a:spcBef>
              <a:spcAft>
                <a:spcPts val="300"/>
              </a:spcAft>
            </a:pPr>
            <a:r>
              <a:rPr lang="en-US" sz="1800" b="1" dirty="0" smtClean="0">
                <a:latin typeface="+mj-lt"/>
              </a:rPr>
              <a:t>Set up so can be agreed to without vote of US Congress</a:t>
            </a:r>
          </a:p>
          <a:p>
            <a:pPr marL="0" indent="0">
              <a:spcBef>
                <a:spcPts val="300"/>
              </a:spcBef>
              <a:spcAft>
                <a:spcPts val="300"/>
              </a:spcAft>
              <a:buNone/>
            </a:pPr>
            <a:r>
              <a:rPr lang="en-US" sz="1800" b="1" dirty="0" smtClean="0">
                <a:latin typeface="+mj-lt"/>
              </a:rPr>
              <a:t>Has Shortcomings:</a:t>
            </a:r>
          </a:p>
          <a:p>
            <a:pPr lvl="1">
              <a:spcBef>
                <a:spcPts val="300"/>
              </a:spcBef>
              <a:spcAft>
                <a:spcPts val="300"/>
              </a:spcAft>
            </a:pPr>
            <a:r>
              <a:rPr lang="en-US" sz="1800" b="1" dirty="0" smtClean="0">
                <a:solidFill>
                  <a:srgbClr val="FF0000"/>
                </a:solidFill>
                <a:latin typeface="+mj-lt"/>
              </a:rPr>
              <a:t>No coordinated mechanism but allows international transfers</a:t>
            </a:r>
          </a:p>
          <a:p>
            <a:pPr lvl="1">
              <a:spcBef>
                <a:spcPts val="300"/>
              </a:spcBef>
              <a:spcAft>
                <a:spcPts val="300"/>
              </a:spcAft>
            </a:pPr>
            <a:r>
              <a:rPr lang="en-US" sz="1800" b="1" dirty="0" smtClean="0">
                <a:solidFill>
                  <a:srgbClr val="FF0000"/>
                </a:solidFill>
                <a:latin typeface="+mj-lt"/>
              </a:rPr>
              <a:t>No enforcement</a:t>
            </a:r>
          </a:p>
          <a:p>
            <a:pPr lvl="1">
              <a:spcBef>
                <a:spcPts val="300"/>
              </a:spcBef>
              <a:spcAft>
                <a:spcPts val="300"/>
              </a:spcAft>
            </a:pPr>
            <a:r>
              <a:rPr lang="en-US" sz="1800" b="1" dirty="0" smtClean="0">
                <a:latin typeface="+mj-lt"/>
              </a:rPr>
              <a:t>As is reduces temperature increase to 3.5 degrees from </a:t>
            </a:r>
            <a:r>
              <a:rPr lang="en-US" sz="1800" b="1" dirty="0" err="1" smtClean="0">
                <a:latin typeface="+mj-lt"/>
              </a:rPr>
              <a:t>preindustial</a:t>
            </a:r>
            <a:r>
              <a:rPr lang="en-US" sz="1800" b="1" dirty="0" smtClean="0">
                <a:latin typeface="+mj-lt"/>
              </a:rPr>
              <a:t> “</a:t>
            </a:r>
            <a:r>
              <a:rPr lang="en-US" sz="1800" b="1" dirty="0">
                <a:solidFill>
                  <a:srgbClr val="FF0000"/>
                </a:solidFill>
                <a:latin typeface="+mj-lt"/>
              </a:rPr>
              <a:t> </a:t>
            </a:r>
            <a:r>
              <a:rPr lang="en-US" sz="1800" b="1" dirty="0">
                <a:solidFill>
                  <a:srgbClr val="FF00FF"/>
                </a:solidFill>
                <a:latin typeface="+mj-lt"/>
              </a:rPr>
              <a:t>If all INDCs included in the pact are fully implemented, with no further action, global temperatures are expected to rise 3.5°C (6.3°F) above preindustrial levels</a:t>
            </a:r>
            <a:r>
              <a:rPr lang="en-US" sz="1800" b="1" dirty="0" smtClean="0">
                <a:solidFill>
                  <a:srgbClr val="FF00FF"/>
                </a:solidFill>
                <a:latin typeface="+mj-lt"/>
              </a:rPr>
              <a:t>.</a:t>
            </a:r>
            <a:r>
              <a:rPr lang="en-US" sz="1800" b="1" dirty="0" smtClean="0">
                <a:solidFill>
                  <a:srgbClr val="FF0000"/>
                </a:solidFill>
                <a:latin typeface="+mj-lt"/>
              </a:rPr>
              <a:t> </a:t>
            </a:r>
            <a:r>
              <a:rPr lang="en-US" sz="1800" b="1" dirty="0" smtClean="0">
                <a:latin typeface="+mj-lt"/>
              </a:rPr>
              <a:t>“(climate initiative </a:t>
            </a:r>
            <a:r>
              <a:rPr lang="en-US" sz="1800" b="1" dirty="0">
                <a:latin typeface="+mj-lt"/>
              </a:rPr>
              <a:t>- </a:t>
            </a:r>
            <a:r>
              <a:rPr lang="en-US" sz="1800" b="1" dirty="0">
                <a:latin typeface="+mj-lt"/>
                <a:hlinkClick r:id="rId3"/>
              </a:rPr>
              <a:t>https://www.climateinteractive.org/tools/scoreboard</a:t>
            </a:r>
            <a:r>
              <a:rPr lang="en-US" sz="1800" b="1" dirty="0" smtClean="0">
                <a:latin typeface="+mj-lt"/>
                <a:hlinkClick r:id="rId3"/>
              </a:rPr>
              <a:t>/</a:t>
            </a:r>
            <a:r>
              <a:rPr lang="en-US" sz="1800" b="1" dirty="0" smtClean="0">
                <a:latin typeface="+mj-lt"/>
              </a:rPr>
              <a:t> )</a:t>
            </a:r>
          </a:p>
        </p:txBody>
      </p:sp>
      <p:sp>
        <p:nvSpPr>
          <p:cNvPr id="4" name="Text Box 2"/>
          <p:cNvSpPr txBox="1">
            <a:spLocks noChangeArrowheads="1"/>
          </p:cNvSpPr>
          <p:nvPr/>
        </p:nvSpPr>
        <p:spPr bwMode="auto">
          <a:xfrm>
            <a:off x="1234659" y="0"/>
            <a:ext cx="68627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a:solidFill>
                  <a:srgbClr val="9E0000"/>
                </a:solidFill>
                <a:latin typeface="+mj-lt"/>
              </a:rPr>
              <a:t>Recent Policy toward Climate Change</a:t>
            </a:r>
          </a:p>
          <a:p>
            <a:pPr algn="ctr" eaLnBrk="1" hangingPunct="1"/>
            <a:r>
              <a:rPr lang="en-US" altLang="en-US" sz="2400" dirty="0">
                <a:solidFill>
                  <a:srgbClr val="C00000"/>
                </a:solidFill>
                <a:latin typeface="+mj-lt"/>
              </a:rPr>
              <a:t>Paris </a:t>
            </a:r>
            <a:r>
              <a:rPr lang="en-US" altLang="en-US" sz="2400" dirty="0" smtClean="0">
                <a:solidFill>
                  <a:srgbClr val="C00000"/>
                </a:solidFill>
                <a:latin typeface="+mj-lt"/>
              </a:rPr>
              <a:t>Climate Agreement </a:t>
            </a:r>
            <a:r>
              <a:rPr lang="en-US" altLang="en-US" sz="2400" dirty="0">
                <a:solidFill>
                  <a:srgbClr val="C00000"/>
                </a:solidFill>
                <a:latin typeface="+mj-lt"/>
              </a:rPr>
              <a:t>( Dec 2015)</a:t>
            </a:r>
          </a:p>
        </p:txBody>
      </p:sp>
      <p:sp>
        <p:nvSpPr>
          <p:cNvPr id="5" name="Rectangle 4"/>
          <p:cNvSpPr/>
          <p:nvPr/>
        </p:nvSpPr>
        <p:spPr>
          <a:xfrm>
            <a:off x="338002" y="6324600"/>
            <a:ext cx="8656093" cy="738664"/>
          </a:xfrm>
          <a:prstGeom prst="rect">
            <a:avLst/>
          </a:prstGeom>
        </p:spPr>
        <p:txBody>
          <a:bodyPr wrap="square">
            <a:spAutoFit/>
          </a:bodyPr>
          <a:lstStyle/>
          <a:p>
            <a:r>
              <a:rPr lang="en-US" sz="1050" dirty="0">
                <a:latin typeface="+mj-lt"/>
                <a:hlinkClick r:id="rId4"/>
              </a:rPr>
              <a:t>http://blogs.ei.columbia.edu/2015/12/15/a-guide-to-understanding-the-paris-climate-accord-and-its-implications/</a:t>
            </a:r>
            <a:endParaRPr lang="en-US" sz="1050" dirty="0">
              <a:latin typeface="+mj-lt"/>
            </a:endParaRPr>
          </a:p>
          <a:p>
            <a:r>
              <a:rPr lang="en-US" sz="1050" dirty="0">
                <a:latin typeface="+mj-lt"/>
                <a:hlinkClick r:id="rId5"/>
              </a:rPr>
              <a:t>http://www.robertstavinsblog.org/2015/12/12/paris-agreement-a-good-foundation-for-meaningful-progress/</a:t>
            </a:r>
            <a:r>
              <a:rPr lang="en-US" sz="1050" dirty="0">
                <a:latin typeface="+mj-lt"/>
              </a:rPr>
              <a:t> </a:t>
            </a:r>
            <a:endParaRPr lang="en-US" sz="1050" dirty="0" smtClean="0">
              <a:latin typeface="+mj-lt"/>
            </a:endParaRPr>
          </a:p>
          <a:p>
            <a:r>
              <a:rPr lang="en-US" sz="1050" dirty="0" smtClean="0">
                <a:latin typeface="+mj-lt"/>
              </a:rPr>
              <a:t>Fawcett et al Science, Dec 2015</a:t>
            </a:r>
            <a:endParaRPr lang="en-US" sz="1050" dirty="0">
              <a:latin typeface="+mj-lt"/>
            </a:endParaRPr>
          </a:p>
          <a:p>
            <a:pPr lvl="1"/>
            <a:endParaRPr lang="en-US" sz="1050" dirty="0">
              <a:latin typeface="+mj-lt"/>
            </a:endParaRPr>
          </a:p>
        </p:txBody>
      </p:sp>
    </p:spTree>
    <p:extLst>
      <p:ext uri="{BB962C8B-B14F-4D97-AF65-F5344CB8AC3E}">
        <p14:creationId xmlns:p14="http://schemas.microsoft.com/office/powerpoint/2010/main" val="1617084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36" y="1237343"/>
            <a:ext cx="8879595" cy="2892754"/>
          </a:xfrm>
        </p:spPr>
        <p:txBody>
          <a:bodyPr>
            <a:noAutofit/>
          </a:bodyPr>
          <a:lstStyle/>
          <a:p>
            <a:pPr lvl="1">
              <a:spcBef>
                <a:spcPts val="0"/>
              </a:spcBef>
              <a:spcAft>
                <a:spcPts val="600"/>
              </a:spcAft>
              <a:buFont typeface="Arial" panose="020B0604020202020204" pitchFamily="34" charset="0"/>
              <a:buChar char="•"/>
            </a:pPr>
            <a:r>
              <a:rPr lang="en-US" sz="2400" b="1" dirty="0" smtClean="0">
                <a:solidFill>
                  <a:srgbClr val="FF0000"/>
                </a:solidFill>
                <a:latin typeface="+mj-lt"/>
              </a:rPr>
              <a:t>Reduce GHG emissions 26-28%</a:t>
            </a:r>
            <a:r>
              <a:rPr lang="en-US" sz="2400" b="1" dirty="0" smtClean="0">
                <a:latin typeface="+mj-lt"/>
              </a:rPr>
              <a:t> below 2005 level by 2025.</a:t>
            </a:r>
          </a:p>
          <a:p>
            <a:pPr lvl="1">
              <a:spcBef>
                <a:spcPts val="0"/>
              </a:spcBef>
              <a:spcAft>
                <a:spcPts val="600"/>
              </a:spcAft>
              <a:buFont typeface="Arial" panose="020B0604020202020204" pitchFamily="34" charset="0"/>
              <a:buChar char="•"/>
            </a:pPr>
            <a:r>
              <a:rPr lang="en-US" sz="2400" b="1" dirty="0">
                <a:latin typeface="+mj-lt"/>
              </a:rPr>
              <a:t>Current trajectory is 17% below 2005 </a:t>
            </a:r>
            <a:r>
              <a:rPr lang="en-US" sz="2400" b="1" dirty="0" smtClean="0">
                <a:latin typeface="+mj-lt"/>
              </a:rPr>
              <a:t>levels by 2020. </a:t>
            </a:r>
          </a:p>
          <a:p>
            <a:pPr lvl="1">
              <a:spcBef>
                <a:spcPts val="0"/>
              </a:spcBef>
              <a:spcAft>
                <a:spcPts val="600"/>
              </a:spcAft>
              <a:buFont typeface="Arial" panose="020B0604020202020204" pitchFamily="34" charset="0"/>
              <a:buChar char="•"/>
            </a:pPr>
            <a:r>
              <a:rPr lang="en-US" sz="2400" b="1" dirty="0" smtClean="0">
                <a:solidFill>
                  <a:srgbClr val="FF0000"/>
                </a:solidFill>
                <a:latin typeface="+mj-lt"/>
              </a:rPr>
              <a:t>Does not intend to use international market mechanisms</a:t>
            </a:r>
            <a:r>
              <a:rPr lang="en-US" sz="2400" b="1" dirty="0" smtClean="0">
                <a:latin typeface="+mj-lt"/>
              </a:rPr>
              <a:t>.</a:t>
            </a:r>
          </a:p>
          <a:p>
            <a:pPr lvl="1">
              <a:spcBef>
                <a:spcPts val="0"/>
              </a:spcBef>
              <a:spcAft>
                <a:spcPts val="600"/>
              </a:spcAft>
              <a:buFont typeface="Arial" panose="020B0604020202020204" pitchFamily="34" charset="0"/>
              <a:buChar char="•"/>
            </a:pPr>
            <a:r>
              <a:rPr lang="en-US" sz="2400" b="1" dirty="0" smtClean="0">
                <a:latin typeface="+mj-lt"/>
              </a:rPr>
              <a:t>Includes: Clean Power Plan, appliance efficiency, CAFÉ, California state laws, Northeast Regional GHG Initiative</a:t>
            </a:r>
            <a:endParaRPr lang="en-US" sz="2400" b="1" dirty="0">
              <a:latin typeface="+mj-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77" t="34115" r="31514" b="38456"/>
          <a:stretch/>
        </p:blipFill>
        <p:spPr bwMode="auto">
          <a:xfrm>
            <a:off x="1123421" y="3530401"/>
            <a:ext cx="6081611" cy="272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335112"/>
            <a:ext cx="7848600" cy="430887"/>
          </a:xfrm>
          <a:prstGeom prst="rect">
            <a:avLst/>
          </a:prstGeom>
          <a:noFill/>
        </p:spPr>
        <p:txBody>
          <a:bodyPr wrap="square" rtlCol="0">
            <a:spAutoFit/>
          </a:bodyPr>
          <a:lstStyle/>
          <a:p>
            <a:r>
              <a:rPr lang="en-US" sz="1100" dirty="0">
                <a:latin typeface="+mj-lt"/>
                <a:hlinkClick r:id="rId4"/>
              </a:rPr>
              <a:t>https://</a:t>
            </a:r>
            <a:r>
              <a:rPr lang="en-US" sz="1100" dirty="0" smtClean="0">
                <a:latin typeface="+mj-lt"/>
                <a:hlinkClick r:id="rId4"/>
              </a:rPr>
              <a:t>www.whitehouse.gov/the-press-office/2015/03/31/fact-sheet-us-reports-its-2025-emissions-target-unfccc</a:t>
            </a:r>
            <a:endParaRPr lang="en-US" sz="1100" dirty="0" smtClean="0">
              <a:latin typeface="+mj-lt"/>
            </a:endParaRPr>
          </a:p>
          <a:p>
            <a:r>
              <a:rPr lang="en-US" sz="1100" dirty="0">
                <a:latin typeface="+mj-lt"/>
                <a:hlinkClick r:id="rId5"/>
              </a:rPr>
              <a:t>http://</a:t>
            </a:r>
            <a:r>
              <a:rPr lang="en-US" sz="1100" dirty="0" smtClean="0">
                <a:latin typeface="+mj-lt"/>
                <a:hlinkClick r:id="rId5"/>
              </a:rPr>
              <a:t>www4.unfccc.int/submissions/indc/Submission%20Pages/submissions.aspx</a:t>
            </a:r>
            <a:r>
              <a:rPr lang="en-US" sz="1100" dirty="0" smtClean="0">
                <a:latin typeface="+mj-lt"/>
              </a:rPr>
              <a:t> </a:t>
            </a:r>
            <a:endParaRPr lang="en-US" sz="1100" dirty="0">
              <a:latin typeface="+mj-lt"/>
            </a:endParaRPr>
          </a:p>
        </p:txBody>
      </p:sp>
      <p:sp>
        <p:nvSpPr>
          <p:cNvPr id="6" name="Text Box 2"/>
          <p:cNvSpPr txBox="1">
            <a:spLocks noChangeArrowheads="1"/>
          </p:cNvSpPr>
          <p:nvPr/>
        </p:nvSpPr>
        <p:spPr bwMode="auto">
          <a:xfrm>
            <a:off x="796039" y="37015"/>
            <a:ext cx="68627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a:solidFill>
                  <a:srgbClr val="9E0000"/>
                </a:solidFill>
                <a:latin typeface="+mj-lt"/>
              </a:rPr>
              <a:t>Recent Policy toward Climate Change</a:t>
            </a:r>
          </a:p>
          <a:p>
            <a:pPr algn="ctr" eaLnBrk="1" hangingPunct="1"/>
            <a:r>
              <a:rPr lang="en-US" altLang="en-US" sz="2800" dirty="0" smtClean="0">
                <a:solidFill>
                  <a:srgbClr val="9E0000"/>
                </a:solidFill>
                <a:latin typeface="+mj-lt"/>
              </a:rPr>
              <a:t>US INDC to Paris Climate Agreement</a:t>
            </a:r>
            <a:endParaRPr lang="en-US" altLang="en-US" sz="2800" dirty="0">
              <a:solidFill>
                <a:srgbClr val="9E0000"/>
              </a:solidFill>
              <a:latin typeface="+mj-lt"/>
            </a:endParaRPr>
          </a:p>
        </p:txBody>
      </p:sp>
    </p:spTree>
    <p:extLst>
      <p:ext uri="{BB962C8B-B14F-4D97-AF65-F5344CB8AC3E}">
        <p14:creationId xmlns:p14="http://schemas.microsoft.com/office/powerpoint/2010/main" val="170935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1813" y="2601310"/>
            <a:ext cx="8449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a:solidFill>
                  <a:srgbClr val="9E0000"/>
                </a:solidFill>
                <a:latin typeface="+mj-lt"/>
              </a:rPr>
              <a:t>Domestic mitigation action</a:t>
            </a:r>
          </a:p>
        </p:txBody>
      </p:sp>
    </p:spTree>
    <p:extLst>
      <p:ext uri="{BB962C8B-B14F-4D97-AF65-F5344CB8AC3E}">
        <p14:creationId xmlns:p14="http://schemas.microsoft.com/office/powerpoint/2010/main" val="267005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86408" y="762000"/>
            <a:ext cx="82164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cs typeface="Times New Roman" pitchFamily="18" charset="0"/>
              </a:rPr>
              <a:t>Bush </a:t>
            </a:r>
            <a:r>
              <a:rPr lang="en-US" dirty="0">
                <a:latin typeface="+mj-lt"/>
                <a:cs typeface="Times New Roman" pitchFamily="18" charset="0"/>
              </a:rPr>
              <a:t>Rose Garden </a:t>
            </a:r>
            <a:r>
              <a:rPr lang="en-US" dirty="0" smtClean="0">
                <a:latin typeface="+mj-lt"/>
                <a:cs typeface="Times New Roman" pitchFamily="18" charset="0"/>
              </a:rPr>
              <a:t>target in early 2000s an </a:t>
            </a:r>
            <a:r>
              <a:rPr lang="en-US" dirty="0">
                <a:latin typeface="+mj-lt"/>
                <a:cs typeface="Times New Roman" pitchFamily="18" charset="0"/>
              </a:rPr>
              <a:t>18 percent reduction in </a:t>
            </a:r>
            <a:r>
              <a:rPr lang="en-US" dirty="0" smtClean="0">
                <a:latin typeface="+mj-lt"/>
                <a:cs typeface="Times New Roman" pitchFamily="18" charset="0"/>
              </a:rPr>
              <a:t> emissions </a:t>
            </a:r>
            <a:r>
              <a:rPr lang="en-US" i="1" dirty="0">
                <a:latin typeface="+mj-lt"/>
                <a:cs typeface="Times New Roman" pitchFamily="18" charset="0"/>
              </a:rPr>
              <a:t>intensity</a:t>
            </a:r>
            <a:r>
              <a:rPr lang="en-US" dirty="0">
                <a:latin typeface="+mj-lt"/>
                <a:cs typeface="Times New Roman" pitchFamily="18" charset="0"/>
              </a:rPr>
              <a:t> between now and 2012 - will allow </a:t>
            </a:r>
            <a:r>
              <a:rPr lang="en-US" dirty="0" smtClean="0">
                <a:latin typeface="+mj-lt"/>
                <a:cs typeface="Times New Roman" pitchFamily="18" charset="0"/>
              </a:rPr>
              <a:t> </a:t>
            </a:r>
            <a:r>
              <a:rPr lang="en-US" i="1" dirty="0" smtClean="0">
                <a:latin typeface="+mj-lt"/>
                <a:cs typeface="Times New Roman" pitchFamily="18" charset="0"/>
              </a:rPr>
              <a:t>actual</a:t>
            </a:r>
            <a:r>
              <a:rPr lang="en-US" dirty="0" smtClean="0">
                <a:latin typeface="+mj-lt"/>
                <a:cs typeface="Times New Roman" pitchFamily="18" charset="0"/>
              </a:rPr>
              <a:t> </a:t>
            </a:r>
            <a:r>
              <a:rPr lang="en-US" dirty="0">
                <a:latin typeface="+mj-lt"/>
                <a:cs typeface="Times New Roman" pitchFamily="18" charset="0"/>
              </a:rPr>
              <a:t>emissions to increase 12 percent. </a:t>
            </a:r>
            <a:endParaRPr lang="en-US" dirty="0" smtClean="0">
              <a:latin typeface="+mj-lt"/>
              <a:cs typeface="Times New Roman" pitchFamily="18" charset="0"/>
            </a:endParaRPr>
          </a:p>
          <a:p>
            <a:pPr eaLnBrk="1" hangingPunct="1"/>
            <a:endParaRPr lang="en-US" dirty="0">
              <a:latin typeface="+mj-lt"/>
              <a:cs typeface="Times New Roman" pitchFamily="18" charset="0"/>
            </a:endParaRPr>
          </a:p>
          <a:p>
            <a:pPr eaLnBrk="1" hangingPunct="1"/>
            <a:endParaRPr lang="en-US" dirty="0">
              <a:latin typeface="+mj-lt"/>
              <a:cs typeface="Times New Roman" pitchFamily="18" charset="0"/>
            </a:endParaRPr>
          </a:p>
        </p:txBody>
      </p:sp>
      <p:sp>
        <p:nvSpPr>
          <p:cNvPr id="22531" name="Text Box 3"/>
          <p:cNvSpPr txBox="1">
            <a:spLocks noChangeArrowheads="1"/>
          </p:cNvSpPr>
          <p:nvPr/>
        </p:nvSpPr>
        <p:spPr bwMode="auto">
          <a:xfrm>
            <a:off x="2835166" y="236356"/>
            <a:ext cx="43781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3200" dirty="0">
                <a:solidFill>
                  <a:srgbClr val="9E0000"/>
                </a:solidFill>
                <a:latin typeface="+mj-lt"/>
              </a:rPr>
              <a:t>US Domestic Mitigation</a:t>
            </a:r>
          </a:p>
        </p:txBody>
      </p:sp>
      <p:pic>
        <p:nvPicPr>
          <p:cNvPr id="2" name="Picture 1"/>
          <p:cNvPicPr>
            <a:picLocks noChangeAspect="1"/>
          </p:cNvPicPr>
          <p:nvPr/>
        </p:nvPicPr>
        <p:blipFill>
          <a:blip r:embed="rId2"/>
          <a:stretch>
            <a:fillRect/>
          </a:stretch>
        </p:blipFill>
        <p:spPr>
          <a:xfrm>
            <a:off x="98967" y="4436114"/>
            <a:ext cx="4830386" cy="2312348"/>
          </a:xfrm>
          <a:prstGeom prst="rect">
            <a:avLst/>
          </a:prstGeom>
        </p:spPr>
      </p:pic>
      <p:pic>
        <p:nvPicPr>
          <p:cNvPr id="3" name="Picture 2"/>
          <p:cNvPicPr>
            <a:picLocks noChangeAspect="1"/>
          </p:cNvPicPr>
          <p:nvPr/>
        </p:nvPicPr>
        <p:blipFill>
          <a:blip r:embed="rId3"/>
          <a:stretch>
            <a:fillRect/>
          </a:stretch>
        </p:blipFill>
        <p:spPr>
          <a:xfrm>
            <a:off x="5082262" y="4377933"/>
            <a:ext cx="3913115" cy="2428710"/>
          </a:xfrm>
          <a:prstGeom prst="rect">
            <a:avLst/>
          </a:prstGeom>
        </p:spPr>
      </p:pic>
      <p:pic>
        <p:nvPicPr>
          <p:cNvPr id="4" name="Picture 3"/>
          <p:cNvPicPr>
            <a:picLocks noChangeAspect="1"/>
          </p:cNvPicPr>
          <p:nvPr/>
        </p:nvPicPr>
        <p:blipFill>
          <a:blip r:embed="rId4"/>
          <a:stretch>
            <a:fillRect/>
          </a:stretch>
        </p:blipFill>
        <p:spPr>
          <a:xfrm>
            <a:off x="286408" y="1965433"/>
            <a:ext cx="4417592" cy="2412500"/>
          </a:xfrm>
          <a:prstGeom prst="rect">
            <a:avLst/>
          </a:prstGeom>
        </p:spPr>
      </p:pic>
      <p:sp>
        <p:nvSpPr>
          <p:cNvPr id="5" name="Rectangle 4"/>
          <p:cNvSpPr/>
          <p:nvPr/>
        </p:nvSpPr>
        <p:spPr>
          <a:xfrm>
            <a:off x="4704000" y="2438941"/>
            <a:ext cx="4572000" cy="923330"/>
          </a:xfrm>
          <a:prstGeom prst="rect">
            <a:avLst/>
          </a:prstGeom>
        </p:spPr>
        <p:txBody>
          <a:bodyPr>
            <a:spAutoFit/>
          </a:bodyPr>
          <a:lstStyle/>
          <a:p>
            <a:r>
              <a:rPr lang="en-US" i="1" dirty="0" smtClean="0">
                <a:solidFill>
                  <a:srgbClr val="0071BC"/>
                </a:solidFill>
                <a:latin typeface="+mj-lt"/>
                <a:hlinkClick r:id="rId5"/>
              </a:rPr>
              <a:t>Source EPA  Draft </a:t>
            </a:r>
            <a:r>
              <a:rPr lang="en-US" i="1" dirty="0">
                <a:solidFill>
                  <a:srgbClr val="0071BC"/>
                </a:solidFill>
                <a:latin typeface="+mj-lt"/>
                <a:hlinkClick r:id="rId5"/>
              </a:rPr>
              <a:t>Inventory of U.S. Greenhouse Gas Emissions and Sinks: 1990-2017</a:t>
            </a:r>
            <a:r>
              <a:rPr lang="en-US" dirty="0">
                <a:solidFill>
                  <a:srgbClr val="0071BC"/>
                </a:solidFill>
                <a:latin typeface="+mj-lt"/>
                <a:hlinkClick r:id="rId5"/>
              </a:rPr>
              <a:t> </a:t>
            </a:r>
            <a:endParaRPr lang="en-US" dirty="0">
              <a:latin typeface="+mj-lt"/>
            </a:endParaRPr>
          </a:p>
        </p:txBody>
      </p:sp>
    </p:spTree>
    <p:extLst>
      <p:ext uri="{BB962C8B-B14F-4D97-AF65-F5344CB8AC3E}">
        <p14:creationId xmlns:p14="http://schemas.microsoft.com/office/powerpoint/2010/main" val="28716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00263"/>
            <a:ext cx="8915399" cy="5047536"/>
          </a:xfrm>
          <a:prstGeom prst="rect">
            <a:avLst/>
          </a:prstGeom>
          <a:noFill/>
        </p:spPr>
        <p:txBody>
          <a:bodyPr wrap="square" rtlCol="0">
            <a:spAutoFit/>
          </a:bodyPr>
          <a:lstStyle/>
          <a:p>
            <a:r>
              <a:rPr lang="en-US" sz="2000" b="1" dirty="0" smtClean="0">
                <a:latin typeface="+mj-lt"/>
              </a:rPr>
              <a:t>In 2007 Supreme </a:t>
            </a:r>
            <a:r>
              <a:rPr lang="en-US" sz="2000" b="1" dirty="0">
                <a:latin typeface="+mj-lt"/>
              </a:rPr>
              <a:t>Court ruled </a:t>
            </a:r>
            <a:r>
              <a:rPr lang="en-US" sz="2000" b="1" dirty="0" smtClean="0">
                <a:latin typeface="+mj-lt"/>
              </a:rPr>
              <a:t>that </a:t>
            </a:r>
            <a:r>
              <a:rPr lang="en-US" sz="2000" b="1" dirty="0">
                <a:latin typeface="+mj-lt"/>
              </a:rPr>
              <a:t>GHGs are air pollutants covered by </a:t>
            </a:r>
            <a:r>
              <a:rPr lang="en-US" sz="2000" b="1" dirty="0" smtClean="0">
                <a:latin typeface="+mj-lt"/>
              </a:rPr>
              <a:t>Clean </a:t>
            </a:r>
            <a:r>
              <a:rPr lang="en-US" sz="2000" b="1" dirty="0">
                <a:latin typeface="+mj-lt"/>
              </a:rPr>
              <a:t>Air </a:t>
            </a:r>
            <a:r>
              <a:rPr lang="en-US" sz="2000" b="1" dirty="0" smtClean="0">
                <a:latin typeface="+mj-lt"/>
              </a:rPr>
              <a:t>Act and that </a:t>
            </a:r>
            <a:r>
              <a:rPr lang="en-US" sz="2000" b="1" dirty="0">
                <a:latin typeface="+mj-lt"/>
              </a:rPr>
              <a:t>EPA </a:t>
            </a:r>
            <a:r>
              <a:rPr lang="en-US" sz="2000" b="1" dirty="0" smtClean="0">
                <a:latin typeface="+mj-lt"/>
              </a:rPr>
              <a:t>should </a:t>
            </a:r>
            <a:r>
              <a:rPr lang="en-US" sz="2000" b="1" dirty="0">
                <a:latin typeface="+mj-lt"/>
              </a:rPr>
              <a:t>regulate GHGs if they </a:t>
            </a:r>
            <a:r>
              <a:rPr lang="en-US" sz="2000" b="1" dirty="0" smtClean="0">
                <a:latin typeface="+mj-lt"/>
              </a:rPr>
              <a:t>endanger human </a:t>
            </a:r>
            <a:r>
              <a:rPr lang="en-US" sz="2000" b="1" dirty="0">
                <a:latin typeface="+mj-lt"/>
              </a:rPr>
              <a:t>health</a:t>
            </a:r>
            <a:r>
              <a:rPr lang="en-US" sz="2000" b="1" dirty="0" smtClean="0">
                <a:latin typeface="+mj-lt"/>
              </a:rPr>
              <a:t>.</a:t>
            </a:r>
          </a:p>
          <a:p>
            <a:endParaRPr lang="en-US" sz="600" b="1" dirty="0" smtClean="0">
              <a:latin typeface="+mj-lt"/>
            </a:endParaRPr>
          </a:p>
          <a:p>
            <a:pPr marL="0" lvl="1"/>
            <a:r>
              <a:rPr lang="en-US" sz="2000" b="1" dirty="0" smtClean="0">
                <a:latin typeface="+mj-lt"/>
              </a:rPr>
              <a:t>In Aug 2015 EPA made </a:t>
            </a:r>
            <a:r>
              <a:rPr lang="en-US" altLang="zh-CN" sz="2000" b="1" dirty="0" smtClean="0">
                <a:latin typeface="+mj-lt"/>
              </a:rPr>
              <a:t>final </a:t>
            </a:r>
            <a:r>
              <a:rPr lang="en-US" altLang="zh-CN" sz="2000" b="1" dirty="0">
                <a:latin typeface="+mj-lt"/>
              </a:rPr>
              <a:t>version </a:t>
            </a:r>
            <a:r>
              <a:rPr lang="en-US" altLang="zh-CN" sz="2000" b="1" dirty="0" smtClean="0">
                <a:latin typeface="+mj-lt"/>
              </a:rPr>
              <a:t>Clean </a:t>
            </a:r>
            <a:r>
              <a:rPr lang="en-US" altLang="zh-CN" sz="2000" b="1" dirty="0">
                <a:latin typeface="+mj-lt"/>
              </a:rPr>
              <a:t>Power </a:t>
            </a:r>
            <a:r>
              <a:rPr lang="en-US" altLang="zh-CN" sz="2000" b="1" dirty="0" smtClean="0">
                <a:latin typeface="+mj-lt"/>
              </a:rPr>
              <a:t>Plan</a:t>
            </a:r>
            <a:endParaRPr lang="en-US" altLang="zh-CN" sz="2000" b="1" dirty="0">
              <a:latin typeface="+mj-lt"/>
            </a:endParaRPr>
          </a:p>
          <a:p>
            <a:pPr marL="742950" lvl="1" indent="-285750">
              <a:buFont typeface="Arial" panose="020B0604020202020204" pitchFamily="34" charset="0"/>
              <a:buChar char="•"/>
            </a:pPr>
            <a:r>
              <a:rPr lang="en-US" sz="2000" b="1" dirty="0" smtClean="0">
                <a:latin typeface="+mj-lt"/>
              </a:rPr>
              <a:t>Final goal -- national electric power CO2 </a:t>
            </a:r>
            <a:r>
              <a:rPr lang="en-US" sz="2000" b="1" dirty="0">
                <a:latin typeface="+mj-lt"/>
              </a:rPr>
              <a:t>emission </a:t>
            </a:r>
            <a:r>
              <a:rPr lang="en-US" sz="2000" b="1" dirty="0">
                <a:solidFill>
                  <a:srgbClr val="FF0000"/>
                </a:solidFill>
                <a:latin typeface="+mj-lt"/>
              </a:rPr>
              <a:t>reductions </a:t>
            </a:r>
            <a:r>
              <a:rPr lang="en-US" sz="2000" b="1" dirty="0" smtClean="0">
                <a:solidFill>
                  <a:srgbClr val="FF0000"/>
                </a:solidFill>
                <a:latin typeface="+mj-lt"/>
              </a:rPr>
              <a:t>by 2030 of 32 </a:t>
            </a:r>
            <a:r>
              <a:rPr lang="en-US" sz="2000" b="1" dirty="0">
                <a:solidFill>
                  <a:srgbClr val="FF0000"/>
                </a:solidFill>
                <a:latin typeface="+mj-lt"/>
              </a:rPr>
              <a:t>percent</a:t>
            </a:r>
            <a:r>
              <a:rPr lang="en-US" sz="2000" b="1" dirty="0">
                <a:latin typeface="+mj-lt"/>
              </a:rPr>
              <a:t> from CO2 emission </a:t>
            </a:r>
            <a:r>
              <a:rPr lang="en-US" sz="2000" b="1" dirty="0">
                <a:solidFill>
                  <a:srgbClr val="FF0000"/>
                </a:solidFill>
                <a:latin typeface="+mj-lt"/>
              </a:rPr>
              <a:t>levels in </a:t>
            </a:r>
            <a:r>
              <a:rPr lang="en-US" sz="2000" b="1" dirty="0" smtClean="0">
                <a:solidFill>
                  <a:srgbClr val="FF0000"/>
                </a:solidFill>
                <a:latin typeface="+mj-lt"/>
              </a:rPr>
              <a:t>2005</a:t>
            </a:r>
            <a:r>
              <a:rPr lang="en-US" sz="2000" b="1" dirty="0" smtClean="0">
                <a:latin typeface="+mj-lt"/>
              </a:rPr>
              <a:t>.  </a:t>
            </a:r>
          </a:p>
          <a:p>
            <a:pPr marL="742950" lvl="1" indent="-285750">
              <a:buFont typeface="Arial" panose="020B0604020202020204" pitchFamily="34" charset="0"/>
              <a:buChar char="•"/>
            </a:pPr>
            <a:r>
              <a:rPr lang="en-US" sz="2000" b="1" dirty="0" smtClean="0">
                <a:latin typeface="+mj-lt"/>
              </a:rPr>
              <a:t>State level targets - Texas is at 36%.</a:t>
            </a:r>
            <a:endParaRPr lang="en-US" sz="2000" b="1" dirty="0">
              <a:latin typeface="+mj-lt"/>
            </a:endParaRPr>
          </a:p>
          <a:p>
            <a:pPr marL="742950" lvl="1" indent="-285750">
              <a:buFont typeface="Arial" panose="020B0604020202020204" pitchFamily="34" charset="0"/>
              <a:buChar char="•"/>
            </a:pPr>
            <a:r>
              <a:rPr lang="en-US" sz="2000" b="1" dirty="0" smtClean="0">
                <a:latin typeface="+mj-lt"/>
              </a:rPr>
              <a:t>States were to submit plan in 2016. 2 year extension possible.</a:t>
            </a:r>
          </a:p>
          <a:p>
            <a:pPr marL="742950" lvl="1" indent="-285750">
              <a:buFont typeface="Arial" panose="020B0604020202020204" pitchFamily="34" charset="0"/>
              <a:buChar char="•"/>
            </a:pPr>
            <a:r>
              <a:rPr lang="en-US" sz="2000" b="1" dirty="0" smtClean="0">
                <a:latin typeface="+mj-lt"/>
              </a:rPr>
              <a:t>Starting date of emission reductions is 2022.</a:t>
            </a:r>
          </a:p>
          <a:p>
            <a:pPr marL="742950" lvl="1" indent="-285750">
              <a:buFont typeface="Arial" panose="020B0604020202020204" pitchFamily="34" charset="0"/>
              <a:buChar char="•"/>
            </a:pPr>
            <a:r>
              <a:rPr lang="en-US" sz="2000" b="1" dirty="0" smtClean="0">
                <a:solidFill>
                  <a:srgbClr val="FF0000"/>
                </a:solidFill>
                <a:latin typeface="+mj-lt"/>
              </a:rPr>
              <a:t>Market-based mechanisms encouraged </a:t>
            </a:r>
            <a:r>
              <a:rPr lang="en-US" sz="2000" b="1" dirty="0" smtClean="0">
                <a:latin typeface="+mj-lt"/>
              </a:rPr>
              <a:t>including interstate cap-and-trade program, carbon tax and tradable renewable certificates</a:t>
            </a:r>
          </a:p>
          <a:p>
            <a:pPr marL="742950" lvl="1" indent="-285750">
              <a:buFont typeface="Arial" panose="020B0604020202020204" pitchFamily="34" charset="0"/>
              <a:buChar char="•"/>
            </a:pPr>
            <a:r>
              <a:rPr lang="en-US" sz="2000" b="1" dirty="0" smtClean="0">
                <a:latin typeface="+mj-lt"/>
              </a:rPr>
              <a:t>Only </a:t>
            </a:r>
            <a:r>
              <a:rPr lang="en-US" sz="2000" b="1" dirty="0" smtClean="0">
                <a:solidFill>
                  <a:srgbClr val="FF0000"/>
                </a:solidFill>
                <a:latin typeface="+mj-lt"/>
              </a:rPr>
              <a:t>existing plants covered</a:t>
            </a:r>
            <a:r>
              <a:rPr lang="en-US" sz="2000" b="1" dirty="0" smtClean="0">
                <a:latin typeface="+mj-lt"/>
              </a:rPr>
              <a:t>. States </a:t>
            </a:r>
            <a:r>
              <a:rPr lang="en-US" sz="2000" b="1" dirty="0" smtClean="0">
                <a:solidFill>
                  <a:srgbClr val="FF0000"/>
                </a:solidFill>
                <a:latin typeface="+mj-lt"/>
              </a:rPr>
              <a:t>must address leakage</a:t>
            </a:r>
            <a:r>
              <a:rPr lang="en-US" sz="2000" b="1" dirty="0" smtClean="0">
                <a:latin typeface="+mj-lt"/>
              </a:rPr>
              <a:t>.</a:t>
            </a:r>
          </a:p>
          <a:p>
            <a:pPr marL="742950" lvl="1" indent="-285750">
              <a:buFont typeface="Arial" panose="020B0604020202020204" pitchFamily="34" charset="0"/>
              <a:buChar char="•"/>
            </a:pPr>
            <a:r>
              <a:rPr lang="en-US" sz="2000" b="1" dirty="0" smtClean="0">
                <a:latin typeface="+mj-lt"/>
              </a:rPr>
              <a:t>Main thrust is </a:t>
            </a:r>
            <a:r>
              <a:rPr lang="en-US" sz="2000" b="1" dirty="0" smtClean="0">
                <a:solidFill>
                  <a:srgbClr val="FF0000"/>
                </a:solidFill>
                <a:latin typeface="+mj-lt"/>
              </a:rPr>
              <a:t>fuel and technology switching</a:t>
            </a:r>
          </a:p>
          <a:p>
            <a:pPr marL="742950" lvl="1" indent="-285750">
              <a:buFont typeface="Arial" panose="020B0604020202020204" pitchFamily="34" charset="0"/>
              <a:buChar char="•"/>
            </a:pPr>
            <a:r>
              <a:rPr lang="en-US" sz="2000" b="1" dirty="0" smtClean="0">
                <a:latin typeface="+mj-lt"/>
              </a:rPr>
              <a:t>EPA made </a:t>
            </a:r>
            <a:r>
              <a:rPr lang="en-US" sz="2000" b="1" dirty="0" smtClean="0">
                <a:solidFill>
                  <a:srgbClr val="FF0000"/>
                </a:solidFill>
                <a:latin typeface="+mj-lt"/>
              </a:rPr>
              <a:t>biogenic carbon rules</a:t>
            </a:r>
            <a:endParaRPr lang="en-US" sz="2000" b="1" dirty="0" smtClean="0">
              <a:latin typeface="+mj-lt"/>
            </a:endParaRPr>
          </a:p>
          <a:p>
            <a:pPr marL="742950" lvl="1" indent="-285750">
              <a:buFont typeface="Arial" panose="020B0604020202020204" pitchFamily="34" charset="0"/>
              <a:buChar char="•"/>
            </a:pPr>
            <a:r>
              <a:rPr lang="en-US" sz="2000" b="1" dirty="0" smtClean="0">
                <a:latin typeface="+mj-lt"/>
              </a:rPr>
              <a:t>Power plants are considering </a:t>
            </a:r>
            <a:r>
              <a:rPr lang="en-US" sz="2000" b="1" dirty="0" err="1" smtClean="0">
                <a:solidFill>
                  <a:srgbClr val="FF0000"/>
                </a:solidFill>
                <a:latin typeface="+mj-lt"/>
              </a:rPr>
              <a:t>cofiring</a:t>
            </a:r>
            <a:r>
              <a:rPr lang="en-US" sz="2000" b="1" dirty="0" smtClean="0">
                <a:solidFill>
                  <a:srgbClr val="FF0000"/>
                </a:solidFill>
                <a:latin typeface="+mj-lt"/>
              </a:rPr>
              <a:t> with biomas</a:t>
            </a:r>
            <a:r>
              <a:rPr lang="en-US" sz="2000" b="1" dirty="0" smtClean="0">
                <a:latin typeface="+mj-lt"/>
              </a:rPr>
              <a:t>s</a:t>
            </a:r>
          </a:p>
          <a:p>
            <a:endParaRPr lang="en-US" sz="1800" b="1" dirty="0" smtClean="0">
              <a:latin typeface="+mj-lt"/>
            </a:endParaRPr>
          </a:p>
          <a:p>
            <a:r>
              <a:rPr lang="en-US" b="1" dirty="0" smtClean="0">
                <a:solidFill>
                  <a:srgbClr val="FF0000"/>
                </a:solidFill>
                <a:latin typeface="+mj-lt"/>
              </a:rPr>
              <a:t>Now under Supreme Court stay</a:t>
            </a:r>
            <a:endParaRPr lang="en-US" sz="1800" b="1" dirty="0">
              <a:solidFill>
                <a:srgbClr val="FF0000"/>
              </a:solidFill>
              <a:latin typeface="+mj-lt"/>
            </a:endParaRPr>
          </a:p>
        </p:txBody>
      </p:sp>
      <p:sp>
        <p:nvSpPr>
          <p:cNvPr id="3" name="Text Box 2"/>
          <p:cNvSpPr txBox="1">
            <a:spLocks noChangeArrowheads="1"/>
          </p:cNvSpPr>
          <p:nvPr/>
        </p:nvSpPr>
        <p:spPr bwMode="auto">
          <a:xfrm>
            <a:off x="266198" y="1"/>
            <a:ext cx="860684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a:solidFill>
                  <a:srgbClr val="9E0000"/>
                </a:solidFill>
                <a:latin typeface="+mj-lt"/>
              </a:rPr>
              <a:t>Domestic Policy Efforts toward Climate Change</a:t>
            </a:r>
          </a:p>
          <a:p>
            <a:pPr algn="ctr" eaLnBrk="1" hangingPunct="1"/>
            <a:r>
              <a:rPr lang="en-US" altLang="en-US" sz="2400" dirty="0" smtClean="0">
                <a:solidFill>
                  <a:srgbClr val="9E0000"/>
                </a:solidFill>
                <a:latin typeface="+mj-lt"/>
              </a:rPr>
              <a:t>Clean Power Plan</a:t>
            </a:r>
          </a:p>
          <a:p>
            <a:pPr algn="ctr" eaLnBrk="1" hangingPunct="1"/>
            <a:endParaRPr lang="en-US" altLang="en-US" sz="2400" dirty="0">
              <a:solidFill>
                <a:srgbClr val="9E0000"/>
              </a:solidFill>
              <a:latin typeface="+mj-lt"/>
            </a:endParaRPr>
          </a:p>
        </p:txBody>
      </p:sp>
      <p:sp>
        <p:nvSpPr>
          <p:cNvPr id="4" name="Rectangle 3"/>
          <p:cNvSpPr/>
          <p:nvPr/>
        </p:nvSpPr>
        <p:spPr>
          <a:xfrm>
            <a:off x="4886154" y="6022839"/>
            <a:ext cx="3900234" cy="769441"/>
          </a:xfrm>
          <a:prstGeom prst="rect">
            <a:avLst/>
          </a:prstGeom>
        </p:spPr>
        <p:txBody>
          <a:bodyPr wrap="square">
            <a:spAutoFit/>
          </a:bodyPr>
          <a:lstStyle/>
          <a:p>
            <a:r>
              <a:rPr lang="en-US" sz="1100" dirty="0">
                <a:latin typeface="+mj-lt"/>
                <a:hlinkClick r:id="rId2"/>
              </a:rPr>
              <a:t>http://</a:t>
            </a:r>
            <a:r>
              <a:rPr lang="en-US" sz="1100" dirty="0" smtClean="0">
                <a:latin typeface="+mj-lt"/>
                <a:hlinkClick r:id="rId2"/>
              </a:rPr>
              <a:t>www3.epa.gov/climatechange/ghgemissions/biogenic-emissions.html</a:t>
            </a:r>
            <a:r>
              <a:rPr lang="en-US" sz="1100" dirty="0" smtClean="0">
                <a:latin typeface="+mj-lt"/>
              </a:rPr>
              <a:t> </a:t>
            </a:r>
          </a:p>
          <a:p>
            <a:r>
              <a:rPr lang="en-US" sz="1100" dirty="0">
                <a:latin typeface="+mj-lt"/>
                <a:hlinkClick r:id="rId3"/>
              </a:rPr>
              <a:t>http://www.epa.gov/cleanpowerplan</a:t>
            </a:r>
            <a:r>
              <a:rPr lang="en-US" sz="1100" dirty="0">
                <a:latin typeface="+mj-lt"/>
              </a:rPr>
              <a:t> </a:t>
            </a:r>
          </a:p>
          <a:p>
            <a:endParaRPr lang="en-US" sz="1100" dirty="0">
              <a:latin typeface="+mj-lt"/>
            </a:endParaRPr>
          </a:p>
        </p:txBody>
      </p:sp>
    </p:spTree>
    <p:extLst>
      <p:ext uri="{BB962C8B-B14F-4D97-AF65-F5344CB8AC3E}">
        <p14:creationId xmlns:p14="http://schemas.microsoft.com/office/powerpoint/2010/main" val="1573037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54313"/>
            <a:ext cx="8229600" cy="5410200"/>
          </a:xfrm>
        </p:spPr>
        <p:txBody>
          <a:bodyPr>
            <a:normAutofit/>
          </a:bodyPr>
          <a:lstStyle/>
          <a:p>
            <a:r>
              <a:rPr lang="en-US" sz="2400" dirty="0">
                <a:latin typeface="+mj-lt"/>
              </a:rPr>
              <a:t>Twenty-nine states plus the </a:t>
            </a:r>
            <a:endParaRPr lang="en-US" sz="2400" dirty="0" smtClean="0">
              <a:latin typeface="+mj-lt"/>
            </a:endParaRPr>
          </a:p>
          <a:p>
            <a:pPr marL="0" indent="0">
              <a:buNone/>
            </a:pPr>
            <a:r>
              <a:rPr lang="en-US" sz="2400" dirty="0">
                <a:latin typeface="+mj-lt"/>
              </a:rPr>
              <a:t> </a:t>
            </a:r>
            <a:r>
              <a:rPr lang="en-US" sz="2400" dirty="0" smtClean="0">
                <a:latin typeface="+mj-lt"/>
              </a:rPr>
              <a:t>    District </a:t>
            </a:r>
            <a:r>
              <a:rPr lang="en-US" sz="2400" dirty="0">
                <a:latin typeface="+mj-lt"/>
              </a:rPr>
              <a:t>of Columbia have </a:t>
            </a:r>
            <a:endParaRPr lang="en-US" sz="2400" dirty="0" smtClean="0">
              <a:latin typeface="+mj-lt"/>
            </a:endParaRPr>
          </a:p>
          <a:p>
            <a:pPr marL="0" indent="0">
              <a:buNone/>
            </a:pPr>
            <a:r>
              <a:rPr lang="en-US" sz="2400" dirty="0">
                <a:latin typeface="+mj-lt"/>
              </a:rPr>
              <a:t> </a:t>
            </a:r>
            <a:r>
              <a:rPr lang="en-US" sz="2400" dirty="0" smtClean="0">
                <a:latin typeface="+mj-lt"/>
              </a:rPr>
              <a:t>     adopted </a:t>
            </a:r>
            <a:r>
              <a:rPr lang="en-US" sz="2400" dirty="0">
                <a:latin typeface="+mj-lt"/>
              </a:rPr>
              <a:t>specific greenhouse </a:t>
            </a:r>
            <a:endParaRPr lang="en-US" sz="2400" dirty="0" smtClean="0">
              <a:latin typeface="+mj-lt"/>
            </a:endParaRPr>
          </a:p>
          <a:p>
            <a:pPr marL="0" indent="0">
              <a:buNone/>
            </a:pPr>
            <a:r>
              <a:rPr lang="en-US" sz="2400" dirty="0">
                <a:latin typeface="+mj-lt"/>
              </a:rPr>
              <a:t> </a:t>
            </a:r>
            <a:r>
              <a:rPr lang="en-US" sz="2400" dirty="0" smtClean="0">
                <a:latin typeface="+mj-lt"/>
              </a:rPr>
              <a:t>     gas </a:t>
            </a:r>
            <a:r>
              <a:rPr lang="en-US" sz="2400" dirty="0">
                <a:latin typeface="+mj-lt"/>
              </a:rPr>
              <a:t>reduction </a:t>
            </a:r>
            <a:r>
              <a:rPr lang="en-US" sz="2400" dirty="0" smtClean="0">
                <a:latin typeface="+mj-lt"/>
              </a:rPr>
              <a:t>targets</a:t>
            </a:r>
            <a:endParaRPr lang="en-US" sz="2400" dirty="0">
              <a:latin typeface="+mj-lt"/>
            </a:endParaRPr>
          </a:p>
          <a:p>
            <a:r>
              <a:rPr lang="en-US" sz="2400" dirty="0" smtClean="0">
                <a:latin typeface="+mj-lt"/>
              </a:rPr>
              <a:t>Policies </a:t>
            </a:r>
            <a:r>
              <a:rPr lang="en-US" sz="2400" dirty="0">
                <a:latin typeface="+mj-lt"/>
              </a:rPr>
              <a:t>include carbon pricing, emission limits, energy efficiency mandates and incentives, and steps to promote cleaner transportation.</a:t>
            </a:r>
          </a:p>
          <a:p>
            <a:pPr>
              <a:buFont typeface="Arial" panose="020B0604020202020204" pitchFamily="34" charset="0"/>
              <a:buChar char="•"/>
            </a:pPr>
            <a:endParaRPr lang="en-US" sz="2200" dirty="0">
              <a:latin typeface="+mj-lt"/>
            </a:endParaRPr>
          </a:p>
        </p:txBody>
      </p:sp>
      <p:sp>
        <p:nvSpPr>
          <p:cNvPr id="4" name="Rectangle 3"/>
          <p:cNvSpPr/>
          <p:nvPr/>
        </p:nvSpPr>
        <p:spPr>
          <a:xfrm>
            <a:off x="228600" y="127783"/>
            <a:ext cx="8686800" cy="584775"/>
          </a:xfrm>
          <a:prstGeom prst="rect">
            <a:avLst/>
          </a:prstGeom>
        </p:spPr>
        <p:txBody>
          <a:bodyPr wrap="square">
            <a:spAutoFit/>
          </a:bodyPr>
          <a:lstStyle/>
          <a:p>
            <a:pPr algn="ctr"/>
            <a:r>
              <a:rPr lang="en-US" sz="3200" dirty="0">
                <a:solidFill>
                  <a:srgbClr val="9E0000"/>
                </a:solidFill>
                <a:latin typeface="+mj-lt"/>
              </a:rPr>
              <a:t>State Policy</a:t>
            </a:r>
          </a:p>
        </p:txBody>
      </p:sp>
      <p:pic>
        <p:nvPicPr>
          <p:cNvPr id="2" name="Picture 1"/>
          <p:cNvPicPr>
            <a:picLocks noChangeAspect="1"/>
          </p:cNvPicPr>
          <p:nvPr/>
        </p:nvPicPr>
        <p:blipFill>
          <a:blip r:embed="rId3"/>
          <a:stretch>
            <a:fillRect/>
          </a:stretch>
        </p:blipFill>
        <p:spPr>
          <a:xfrm>
            <a:off x="5185208" y="856043"/>
            <a:ext cx="3577792" cy="2034554"/>
          </a:xfrm>
          <a:prstGeom prst="rect">
            <a:avLst/>
          </a:prstGeom>
        </p:spPr>
      </p:pic>
      <p:sp>
        <p:nvSpPr>
          <p:cNvPr id="5" name="Rectangle 4"/>
          <p:cNvSpPr/>
          <p:nvPr/>
        </p:nvSpPr>
        <p:spPr>
          <a:xfrm>
            <a:off x="4343400" y="6606376"/>
            <a:ext cx="4572000" cy="276999"/>
          </a:xfrm>
          <a:prstGeom prst="rect">
            <a:avLst/>
          </a:prstGeom>
        </p:spPr>
        <p:txBody>
          <a:bodyPr>
            <a:spAutoFit/>
          </a:bodyPr>
          <a:lstStyle/>
          <a:p>
            <a:r>
              <a:rPr lang="en-US" sz="1200" dirty="0">
                <a:latin typeface="+mj-lt"/>
              </a:rPr>
              <a:t>https://www.c2es.org/content/state-climate-policy/</a:t>
            </a:r>
          </a:p>
        </p:txBody>
      </p:sp>
      <p:pic>
        <p:nvPicPr>
          <p:cNvPr id="6" name="Picture 5"/>
          <p:cNvPicPr>
            <a:picLocks noChangeAspect="1"/>
          </p:cNvPicPr>
          <p:nvPr/>
        </p:nvPicPr>
        <p:blipFill>
          <a:blip r:embed="rId4"/>
          <a:stretch>
            <a:fillRect/>
          </a:stretch>
        </p:blipFill>
        <p:spPr>
          <a:xfrm>
            <a:off x="210207" y="4239058"/>
            <a:ext cx="4977012" cy="2052802"/>
          </a:xfrm>
          <a:prstGeom prst="rect">
            <a:avLst/>
          </a:prstGeom>
        </p:spPr>
      </p:pic>
      <p:pic>
        <p:nvPicPr>
          <p:cNvPr id="7" name="Picture 6"/>
          <p:cNvPicPr>
            <a:picLocks noChangeAspect="1"/>
          </p:cNvPicPr>
          <p:nvPr/>
        </p:nvPicPr>
        <p:blipFill>
          <a:blip r:embed="rId5"/>
          <a:stretch>
            <a:fillRect/>
          </a:stretch>
        </p:blipFill>
        <p:spPr>
          <a:xfrm>
            <a:off x="5510412" y="4143727"/>
            <a:ext cx="3311210" cy="2243465"/>
          </a:xfrm>
          <a:prstGeom prst="rect">
            <a:avLst/>
          </a:prstGeom>
        </p:spPr>
      </p:pic>
    </p:spTree>
    <p:extLst>
      <p:ext uri="{BB962C8B-B14F-4D97-AF65-F5344CB8AC3E}">
        <p14:creationId xmlns:p14="http://schemas.microsoft.com/office/powerpoint/2010/main" val="4253859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54313"/>
            <a:ext cx="8229600" cy="5410200"/>
          </a:xfrm>
        </p:spPr>
        <p:txBody>
          <a:bodyPr>
            <a:normAutofit fontScale="92500"/>
          </a:bodyPr>
          <a:lstStyle/>
          <a:p>
            <a:pPr>
              <a:buFont typeface="Arial" panose="020B0604020202020204" pitchFamily="34" charset="0"/>
              <a:buChar char="•"/>
            </a:pPr>
            <a:r>
              <a:rPr lang="en-US" sz="3200" b="1" dirty="0" smtClean="0">
                <a:latin typeface="+mj-lt"/>
              </a:rPr>
              <a:t>A trading program</a:t>
            </a:r>
          </a:p>
          <a:p>
            <a:pPr>
              <a:buFont typeface="Arial" panose="020B0604020202020204" pitchFamily="34" charset="0"/>
              <a:buChar char="•"/>
            </a:pPr>
            <a:r>
              <a:rPr lang="en-US" sz="3200" b="1" dirty="0" smtClean="0">
                <a:latin typeface="+mj-lt"/>
              </a:rPr>
              <a:t>Ag opportunities provide offsets</a:t>
            </a:r>
          </a:p>
          <a:p>
            <a:pPr>
              <a:buFont typeface="Arial" panose="020B0604020202020204" pitchFamily="34" charset="0"/>
              <a:buChar char="•"/>
            </a:pPr>
            <a:r>
              <a:rPr lang="en-US" sz="3200" b="1" dirty="0" smtClean="0">
                <a:latin typeface="+mj-lt"/>
              </a:rPr>
              <a:t>Participation is voluntary</a:t>
            </a:r>
          </a:p>
          <a:p>
            <a:pPr>
              <a:buFont typeface="Arial" panose="020B0604020202020204" pitchFamily="34" charset="0"/>
              <a:buChar char="•"/>
            </a:pPr>
            <a:r>
              <a:rPr lang="en-US" sz="3200" b="1" dirty="0" smtClean="0">
                <a:latin typeface="+mj-lt"/>
              </a:rPr>
              <a:t>Protocols are in place for</a:t>
            </a:r>
          </a:p>
          <a:p>
            <a:pPr lvl="1">
              <a:buFont typeface="Arial" panose="020B0604020202020204" pitchFamily="34" charset="0"/>
              <a:buChar char="•"/>
            </a:pPr>
            <a:r>
              <a:rPr lang="en-US" sz="2800" b="1" dirty="0" smtClean="0">
                <a:latin typeface="+mj-lt"/>
              </a:rPr>
              <a:t>Forest</a:t>
            </a:r>
          </a:p>
          <a:p>
            <a:pPr lvl="2">
              <a:buFont typeface="Arial" panose="020B0604020202020204" pitchFamily="34" charset="0"/>
              <a:buChar char="•"/>
            </a:pPr>
            <a:r>
              <a:rPr lang="en-US" sz="2400" b="1" dirty="0" smtClean="0">
                <a:latin typeface="+mj-lt"/>
              </a:rPr>
              <a:t>Reforestation </a:t>
            </a:r>
          </a:p>
          <a:p>
            <a:pPr lvl="2">
              <a:buFont typeface="Arial" panose="020B0604020202020204" pitchFamily="34" charset="0"/>
              <a:buChar char="•"/>
            </a:pPr>
            <a:r>
              <a:rPr lang="en-US" sz="2400" b="1" dirty="0" smtClean="0">
                <a:latin typeface="+mj-lt"/>
              </a:rPr>
              <a:t>Improved </a:t>
            </a:r>
            <a:r>
              <a:rPr lang="en-US" sz="2400" b="1" dirty="0">
                <a:latin typeface="+mj-lt"/>
              </a:rPr>
              <a:t>Forest Management </a:t>
            </a:r>
            <a:endParaRPr lang="en-US" sz="2400" b="1" dirty="0" smtClean="0">
              <a:latin typeface="+mj-lt"/>
            </a:endParaRPr>
          </a:p>
          <a:p>
            <a:pPr lvl="2">
              <a:buFont typeface="Arial" panose="020B0604020202020204" pitchFamily="34" charset="0"/>
              <a:buChar char="•"/>
            </a:pPr>
            <a:r>
              <a:rPr lang="en-US" sz="2400" b="1" dirty="0" smtClean="0">
                <a:latin typeface="+mj-lt"/>
              </a:rPr>
              <a:t>Avoided Conversion</a:t>
            </a:r>
          </a:p>
          <a:p>
            <a:pPr lvl="1">
              <a:buFont typeface="Arial" panose="020B0604020202020204" pitchFamily="34" charset="0"/>
              <a:buChar char="•"/>
            </a:pPr>
            <a:r>
              <a:rPr lang="en-US" sz="2800" b="1" dirty="0" smtClean="0">
                <a:latin typeface="+mj-lt"/>
              </a:rPr>
              <a:t>Manure management</a:t>
            </a:r>
          </a:p>
          <a:p>
            <a:pPr lvl="1">
              <a:buFont typeface="Arial" panose="020B0604020202020204" pitchFamily="34" charset="0"/>
              <a:buChar char="•"/>
            </a:pPr>
            <a:r>
              <a:rPr lang="en-US" sz="2800" b="1" dirty="0" smtClean="0">
                <a:latin typeface="+mj-lt"/>
              </a:rPr>
              <a:t>Rice Cultivation (Dry seed, early drain, wet/dry)</a:t>
            </a:r>
          </a:p>
          <a:p>
            <a:pPr marL="114300" indent="0">
              <a:buNone/>
            </a:pPr>
            <a:r>
              <a:rPr lang="en-US" sz="2200" dirty="0">
                <a:latin typeface="+mj-lt"/>
                <a:hlinkClick r:id="rId3"/>
              </a:rPr>
              <a:t>http://</a:t>
            </a:r>
            <a:r>
              <a:rPr lang="en-US" sz="2200" dirty="0" smtClean="0">
                <a:latin typeface="+mj-lt"/>
                <a:hlinkClick r:id="rId3"/>
              </a:rPr>
              <a:t>www.arb.ca.gov/cc/capandtrade/offsets/offsets.htm</a:t>
            </a:r>
            <a:r>
              <a:rPr lang="en-US" sz="2200" dirty="0" smtClean="0">
                <a:latin typeface="+mj-lt"/>
              </a:rPr>
              <a:t> </a:t>
            </a:r>
            <a:endParaRPr lang="en-US" sz="2200" dirty="0">
              <a:latin typeface="+mj-lt"/>
            </a:endParaRPr>
          </a:p>
        </p:txBody>
      </p:sp>
      <p:sp>
        <p:nvSpPr>
          <p:cNvPr id="4" name="Rectangle 3"/>
          <p:cNvSpPr/>
          <p:nvPr/>
        </p:nvSpPr>
        <p:spPr>
          <a:xfrm>
            <a:off x="228600" y="127783"/>
            <a:ext cx="8686800" cy="1077218"/>
          </a:xfrm>
          <a:prstGeom prst="rect">
            <a:avLst/>
          </a:prstGeom>
        </p:spPr>
        <p:txBody>
          <a:bodyPr wrap="square">
            <a:spAutoFit/>
          </a:bodyPr>
          <a:lstStyle/>
          <a:p>
            <a:pPr algn="ctr"/>
            <a:r>
              <a:rPr lang="en-US" sz="3200" dirty="0" smtClean="0">
                <a:solidFill>
                  <a:srgbClr val="9E0000"/>
                </a:solidFill>
                <a:latin typeface="+mj-lt"/>
              </a:rPr>
              <a:t>State </a:t>
            </a:r>
            <a:r>
              <a:rPr lang="en-US" sz="3200" dirty="0">
                <a:solidFill>
                  <a:srgbClr val="9E0000"/>
                </a:solidFill>
                <a:latin typeface="+mj-lt"/>
              </a:rPr>
              <a:t>Policy</a:t>
            </a:r>
          </a:p>
          <a:p>
            <a:pPr algn="ctr"/>
            <a:r>
              <a:rPr lang="en-US" altLang="en-US" sz="3200" dirty="0">
                <a:solidFill>
                  <a:srgbClr val="9E0000"/>
                </a:solidFill>
                <a:latin typeface="+mj-lt"/>
              </a:rPr>
              <a:t>California Air Resources Board</a:t>
            </a:r>
          </a:p>
        </p:txBody>
      </p:sp>
    </p:spTree>
    <p:extLst>
      <p:ext uri="{BB962C8B-B14F-4D97-AF65-F5344CB8AC3E}">
        <p14:creationId xmlns:p14="http://schemas.microsoft.com/office/powerpoint/2010/main" val="278972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71500" y="163513"/>
            <a:ext cx="7355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Other reasons Why Might We Mitigate?</a:t>
            </a:r>
          </a:p>
        </p:txBody>
      </p:sp>
      <p:sp>
        <p:nvSpPr>
          <p:cNvPr id="16388" name="Rectangle 4"/>
          <p:cNvSpPr>
            <a:spLocks noChangeArrowheads="1"/>
          </p:cNvSpPr>
          <p:nvPr/>
        </p:nvSpPr>
        <p:spPr bwMode="auto">
          <a:xfrm>
            <a:off x="395288" y="887413"/>
            <a:ext cx="8450262"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Industry planning under uncertainty </a:t>
            </a:r>
          </a:p>
          <a:p>
            <a:pPr marL="1309688" lvl="1">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Demonstration projects</a:t>
            </a:r>
          </a:p>
          <a:p>
            <a:pPr marL="1309688" lvl="1">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Interests at risk</a:t>
            </a:r>
          </a:p>
          <a:p>
            <a:pPr marL="1309688" lvl="1">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Multinationals</a:t>
            </a:r>
          </a:p>
          <a:p>
            <a:pPr marL="457200">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Need for cheap emission offsets </a:t>
            </a:r>
          </a:p>
          <a:p>
            <a:pPr marL="1309688" lvl="1">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Firms investing</a:t>
            </a:r>
          </a:p>
          <a:p>
            <a:pPr marL="1309688" lvl="1">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CCX</a:t>
            </a:r>
          </a:p>
          <a:p>
            <a:pPr marL="457200">
              <a:lnSpc>
                <a:spcPct val="130000"/>
              </a:lnSpc>
              <a:spcBef>
                <a:spcPct val="50000"/>
              </a:spcBef>
              <a:buClr>
                <a:srgbClr val="FF3300"/>
              </a:buClr>
              <a:buSzPct val="85000"/>
              <a:tabLst>
                <a:tab pos="912813" algn="l"/>
              </a:tabLst>
            </a:pPr>
            <a:r>
              <a:rPr lang="en-US" sz="2000">
                <a:latin typeface="+mj-lt"/>
                <a:ea typeface="Arial Unicode MS" pitchFamily="34" charset="-128"/>
                <a:cs typeface="Arial Unicode MS" pitchFamily="34" charset="-128"/>
              </a:rPr>
              <a:t>Congruence of programs with other agriculturally related societal desires such as farm income support and water quality protection</a:t>
            </a:r>
          </a:p>
          <a:p>
            <a:pPr marL="457200">
              <a:lnSpc>
                <a:spcPct val="130000"/>
              </a:lnSpc>
              <a:spcBef>
                <a:spcPct val="50000"/>
              </a:spcBef>
              <a:buClr>
                <a:srgbClr val="FF3300"/>
              </a:buClr>
              <a:buSzPct val="85000"/>
              <a:tabLst>
                <a:tab pos="912813" algn="l"/>
              </a:tabLst>
            </a:pPr>
            <a:r>
              <a:rPr lang="en-US" sz="2000">
                <a:latin typeface="+mj-lt"/>
                <a:ea typeface="MS Mincho" pitchFamily="49" charset="-128"/>
              </a:rPr>
              <a:t>Development of another market for farm products </a:t>
            </a:r>
          </a:p>
        </p:txBody>
      </p:sp>
    </p:spTree>
    <p:extLst>
      <p:ext uri="{BB962C8B-B14F-4D97-AF65-F5344CB8AC3E}">
        <p14:creationId xmlns:p14="http://schemas.microsoft.com/office/powerpoint/2010/main" val="369846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467600" y="414182"/>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2800" dirty="0">
                <a:solidFill>
                  <a:srgbClr val="9E0000"/>
                </a:solidFill>
                <a:latin typeface="+mj-lt"/>
              </a:rPr>
              <a:t>Mitigation</a:t>
            </a:r>
          </a:p>
        </p:txBody>
      </p:sp>
      <p:sp>
        <p:nvSpPr>
          <p:cNvPr id="2" name="Rectangle 1"/>
          <p:cNvSpPr/>
          <p:nvPr/>
        </p:nvSpPr>
        <p:spPr>
          <a:xfrm>
            <a:off x="317620" y="1371319"/>
            <a:ext cx="8360122" cy="5632311"/>
          </a:xfrm>
          <a:prstGeom prst="rect">
            <a:avLst/>
          </a:prstGeom>
        </p:spPr>
        <p:txBody>
          <a:bodyPr wrap="square">
            <a:spAutoFit/>
          </a:bodyPr>
          <a:lstStyle/>
          <a:p>
            <a:r>
              <a:rPr lang="en-US" sz="2400" dirty="0" smtClean="0">
                <a:latin typeface="+mj-lt"/>
              </a:rPr>
              <a:t>from </a:t>
            </a:r>
            <a:r>
              <a:rPr lang="en-US" sz="2400" dirty="0">
                <a:latin typeface="+mj-lt"/>
              </a:rPr>
              <a:t>IPCC WGIII </a:t>
            </a:r>
            <a:r>
              <a:rPr lang="en-US" sz="2400" dirty="0" smtClean="0">
                <a:latin typeface="+mj-lt"/>
              </a:rPr>
              <a:t>Glossary Mitigation is human </a:t>
            </a:r>
            <a:r>
              <a:rPr lang="en-US" sz="2400" dirty="0">
                <a:latin typeface="+mj-lt"/>
              </a:rPr>
              <a:t>intervention to reduce the </a:t>
            </a:r>
            <a:r>
              <a:rPr lang="en-US" sz="2400" i="1" dirty="0">
                <a:latin typeface="+mj-lt"/>
              </a:rPr>
              <a:t>sources </a:t>
            </a:r>
            <a:r>
              <a:rPr lang="en-US" sz="2400" dirty="0">
                <a:latin typeface="+mj-lt"/>
              </a:rPr>
              <a:t>or enhance the </a:t>
            </a:r>
            <a:r>
              <a:rPr lang="en-US" sz="2400" i="1" dirty="0">
                <a:latin typeface="+mj-lt"/>
              </a:rPr>
              <a:t>sinks </a:t>
            </a:r>
            <a:r>
              <a:rPr lang="en-US" sz="2400" dirty="0">
                <a:latin typeface="+mj-lt"/>
              </a:rPr>
              <a:t>of </a:t>
            </a:r>
            <a:r>
              <a:rPr lang="en-US" sz="2400" i="1" dirty="0">
                <a:latin typeface="+mj-lt"/>
              </a:rPr>
              <a:t>greenhouse gases</a:t>
            </a:r>
            <a:r>
              <a:rPr lang="en-US" sz="2400" dirty="0">
                <a:latin typeface="+mj-lt"/>
              </a:rPr>
              <a:t>.</a:t>
            </a:r>
          </a:p>
          <a:p>
            <a:endParaRPr lang="en-US" sz="2400" dirty="0">
              <a:solidFill>
                <a:schemeClr val="accent2"/>
              </a:solidFill>
              <a:latin typeface="+mj-lt"/>
            </a:endParaRPr>
          </a:p>
          <a:p>
            <a:r>
              <a:rPr lang="en-US" sz="2400" dirty="0">
                <a:solidFill>
                  <a:schemeClr val="accent2"/>
                </a:solidFill>
                <a:latin typeface="+mj-lt"/>
              </a:rPr>
              <a:t>I think the definition is too narrow as geoengineering and other forms of reducing drivers are also relevant</a:t>
            </a:r>
          </a:p>
          <a:p>
            <a:endParaRPr lang="en-US" sz="2400" dirty="0">
              <a:solidFill>
                <a:schemeClr val="accent2"/>
              </a:solidFill>
              <a:latin typeface="+mj-lt"/>
            </a:endParaRPr>
          </a:p>
          <a:p>
            <a:r>
              <a:rPr lang="en-US" sz="2400" dirty="0">
                <a:solidFill>
                  <a:srgbClr val="FF0000"/>
                </a:solidFill>
                <a:latin typeface="+mj-lt"/>
              </a:rPr>
              <a:t>Mitigation</a:t>
            </a:r>
            <a:r>
              <a:rPr lang="en-US" sz="2400" dirty="0">
                <a:latin typeface="+mj-lt"/>
              </a:rPr>
              <a:t> (McCarl) </a:t>
            </a:r>
          </a:p>
          <a:p>
            <a:r>
              <a:rPr lang="en-US" sz="2400" dirty="0">
                <a:latin typeface="+mj-lt"/>
              </a:rPr>
              <a:t>A human intervention to reduce the </a:t>
            </a:r>
            <a:r>
              <a:rPr lang="en-US" sz="2400" i="1" dirty="0">
                <a:latin typeface="+mj-lt"/>
              </a:rPr>
              <a:t>extent of climate change by limiting drivers </a:t>
            </a:r>
            <a:r>
              <a:rPr lang="en-US" sz="2400" i="1" dirty="0">
                <a:solidFill>
                  <a:srgbClr val="FF0000"/>
                </a:solidFill>
                <a:latin typeface="+mj-lt"/>
              </a:rPr>
              <a:t>(anthropogenic GHGs, reducing incoming radiation, increasing reflectivity ….)</a:t>
            </a:r>
            <a:r>
              <a:rPr lang="en-US" sz="2400" dirty="0">
                <a:solidFill>
                  <a:srgbClr val="FF0000"/>
                </a:solidFill>
                <a:latin typeface="+mj-lt"/>
              </a:rPr>
              <a:t>.</a:t>
            </a:r>
          </a:p>
          <a:p>
            <a:endParaRPr lang="en-US" sz="2400" dirty="0">
              <a:solidFill>
                <a:srgbClr val="FF0000"/>
              </a:solidFill>
              <a:latin typeface="+mj-lt"/>
            </a:endParaRPr>
          </a:p>
          <a:p>
            <a:r>
              <a:rPr lang="en-US" sz="2400" dirty="0">
                <a:solidFill>
                  <a:srgbClr val="FF0000"/>
                </a:solidFill>
                <a:latin typeface="+mj-lt"/>
              </a:rPr>
              <a:t>Anthropogenic</a:t>
            </a:r>
            <a:r>
              <a:rPr lang="en-US" sz="2400" dirty="0">
                <a:latin typeface="+mj-lt"/>
              </a:rPr>
              <a:t> - of, relating to, or resulting from the influence of human beings on nature</a:t>
            </a:r>
          </a:p>
          <a:p>
            <a:endParaRPr lang="en-US" sz="2400" dirty="0">
              <a:solidFill>
                <a:srgbClr val="FF0000"/>
              </a:solidFill>
              <a:latin typeface="+mj-lt"/>
            </a:endParaRPr>
          </a:p>
          <a:p>
            <a:endParaRPr lang="en-US" sz="2400" b="1" dirty="0">
              <a:latin typeface="+mj-lt"/>
            </a:endParaRPr>
          </a:p>
        </p:txBody>
      </p:sp>
    </p:spTree>
    <p:extLst>
      <p:ext uri="{BB962C8B-B14F-4D97-AF65-F5344CB8AC3E}">
        <p14:creationId xmlns:p14="http://schemas.microsoft.com/office/powerpoint/2010/main" val="2510947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87338" y="1219200"/>
            <a:ext cx="7772400" cy="1015663"/>
          </a:xfrm>
          <a:ln w="25400"/>
        </p:spPr>
        <p:txBody>
          <a:bodyPr>
            <a:spAutoFit/>
          </a:bodyPr>
          <a:lstStyle/>
          <a:p>
            <a:pPr marL="342900" indent="-342900" algn="l" eaLnBrk="1" hangingPunct="1">
              <a:buFont typeface="Arial" pitchFamily="34" charset="0"/>
              <a:buChar char="•"/>
              <a:defRPr/>
            </a:pPr>
            <a:r>
              <a:rPr lang="en-US" altLang="zh-CN" sz="3200" kern="1200" dirty="0" smtClean="0">
                <a:solidFill>
                  <a:schemeClr val="tx1"/>
                </a:solidFill>
                <a:effectLst>
                  <a:outerShdw blurRad="38100" dist="38100" dir="2700000" algn="tl">
                    <a:srgbClr val="C0C0C0"/>
                  </a:outerShdw>
                </a:effectLst>
                <a:ea typeface="+mn-ea"/>
                <a:cs typeface="+mn-cs"/>
              </a:rPr>
              <a:t>Ag perspective</a:t>
            </a:r>
            <a:br>
              <a:rPr lang="en-US" altLang="zh-CN" sz="3200" kern="1200" dirty="0" smtClean="0">
                <a:solidFill>
                  <a:schemeClr val="tx1"/>
                </a:solidFill>
                <a:effectLst>
                  <a:outerShdw blurRad="38100" dist="38100" dir="2700000" algn="tl">
                    <a:srgbClr val="C0C0C0"/>
                  </a:outerShdw>
                </a:effectLst>
                <a:ea typeface="+mn-ea"/>
                <a:cs typeface="+mn-cs"/>
              </a:rPr>
            </a:br>
            <a:r>
              <a:rPr lang="en-US" altLang="zh-CN" sz="2800" kern="1200" dirty="0" smtClean="0">
                <a:solidFill>
                  <a:schemeClr val="tx1"/>
                </a:solidFill>
                <a:effectLst>
                  <a:outerShdw blurRad="38100" dist="38100" dir="2700000" algn="tl">
                    <a:srgbClr val="C0C0C0"/>
                  </a:outerShdw>
                </a:effectLst>
                <a:ea typeface="+mn-ea"/>
                <a:cs typeface="+mn-cs"/>
              </a:rPr>
              <a:t>inelastic </a:t>
            </a:r>
            <a:r>
              <a:rPr lang="en-US" altLang="zh-CN" sz="2800" kern="1200" dirty="0" err="1" smtClean="0">
                <a:solidFill>
                  <a:schemeClr val="tx1"/>
                </a:solidFill>
                <a:effectLst>
                  <a:outerShdw blurRad="38100" dist="38100" dir="2700000" algn="tl">
                    <a:srgbClr val="C0C0C0"/>
                  </a:outerShdw>
                </a:effectLst>
                <a:ea typeface="+mn-ea"/>
                <a:cs typeface="+mn-cs"/>
              </a:rPr>
              <a:t>vs</a:t>
            </a:r>
            <a:r>
              <a:rPr lang="en-US" altLang="zh-CN" sz="2800" kern="1200" dirty="0" smtClean="0">
                <a:solidFill>
                  <a:schemeClr val="tx1"/>
                </a:solidFill>
                <a:effectLst>
                  <a:outerShdw blurRad="38100" dist="38100" dir="2700000" algn="tl">
                    <a:srgbClr val="C0C0C0"/>
                  </a:outerShdw>
                </a:effectLst>
                <a:ea typeface="+mn-ea"/>
                <a:cs typeface="+mn-cs"/>
              </a:rPr>
              <a:t> elastic demand who gains</a:t>
            </a:r>
            <a:endParaRPr lang="en-US" altLang="zh-CN" sz="2200" b="1" kern="1200" dirty="0" smtClean="0">
              <a:solidFill>
                <a:schemeClr val="tx1"/>
              </a:solidFill>
              <a:effectLst>
                <a:outerShdw blurRad="38100" dist="38100" dir="2700000" algn="tl">
                  <a:srgbClr val="C0C0C0"/>
                </a:outerShdw>
              </a:effectLst>
              <a:ea typeface="+mn-ea"/>
              <a:cs typeface="+mn-cs"/>
            </a:endParaRPr>
          </a:p>
        </p:txBody>
      </p:sp>
      <p:sp>
        <p:nvSpPr>
          <p:cNvPr id="16" name="Title 1"/>
          <p:cNvSpPr txBox="1">
            <a:spLocks/>
          </p:cNvSpPr>
          <p:nvPr/>
        </p:nvSpPr>
        <p:spPr bwMode="auto">
          <a:xfrm>
            <a:off x="415925" y="367506"/>
            <a:ext cx="82296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sz="3200" dirty="0">
                <a:solidFill>
                  <a:srgbClr val="9E0000"/>
                </a:solidFill>
                <a:ea typeface="+mn-ea"/>
                <a:cs typeface="+mn-cs"/>
              </a:rPr>
              <a:t>Economic Needs</a:t>
            </a:r>
          </a:p>
        </p:txBody>
      </p:sp>
      <p:cxnSp>
        <p:nvCxnSpPr>
          <p:cNvPr id="4" name="Straight Connector 14"/>
          <p:cNvCxnSpPr>
            <a:cxnSpLocks noChangeShapeType="1"/>
          </p:cNvCxnSpPr>
          <p:nvPr/>
        </p:nvCxnSpPr>
        <p:spPr bwMode="auto">
          <a:xfrm>
            <a:off x="561143" y="3429000"/>
            <a:ext cx="0" cy="27749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5"/>
          <p:cNvCxnSpPr>
            <a:cxnSpLocks noChangeShapeType="1"/>
          </p:cNvCxnSpPr>
          <p:nvPr/>
        </p:nvCxnSpPr>
        <p:spPr bwMode="auto">
          <a:xfrm flipH="1">
            <a:off x="561143" y="6203950"/>
            <a:ext cx="3657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16"/>
          <p:cNvCxnSpPr>
            <a:cxnSpLocks noChangeShapeType="1"/>
          </p:cNvCxnSpPr>
          <p:nvPr/>
        </p:nvCxnSpPr>
        <p:spPr bwMode="auto">
          <a:xfrm>
            <a:off x="1856543" y="3200400"/>
            <a:ext cx="1447800" cy="26670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20"/>
          <p:cNvCxnSpPr>
            <a:cxnSpLocks noChangeShapeType="1"/>
          </p:cNvCxnSpPr>
          <p:nvPr/>
        </p:nvCxnSpPr>
        <p:spPr bwMode="auto">
          <a:xfrm flipV="1">
            <a:off x="865943" y="4038600"/>
            <a:ext cx="2971800" cy="19812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0" y="3673516"/>
            <a:ext cx="461665" cy="605294"/>
          </a:xfrm>
          <a:prstGeom prst="rect">
            <a:avLst/>
          </a:prstGeom>
          <a:noFill/>
        </p:spPr>
        <p:txBody>
          <a:bodyPr vert="vert270" wrap="none">
            <a:spAutoFit/>
          </a:bodyPr>
          <a:lstStyle/>
          <a:p>
            <a:pPr>
              <a:defRPr/>
            </a:pPr>
            <a:r>
              <a:rPr lang="en-US" dirty="0">
                <a:latin typeface="+mj-lt"/>
              </a:rPr>
              <a:t>Price</a:t>
            </a:r>
          </a:p>
        </p:txBody>
      </p:sp>
      <p:sp>
        <p:nvSpPr>
          <p:cNvPr id="9" name="TextBox 25"/>
          <p:cNvSpPr txBox="1">
            <a:spLocks noChangeArrowheads="1"/>
          </p:cNvSpPr>
          <p:nvPr/>
        </p:nvSpPr>
        <p:spPr bwMode="auto">
          <a:xfrm>
            <a:off x="3820281" y="3576638"/>
            <a:ext cx="45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S’</a:t>
            </a:r>
          </a:p>
        </p:txBody>
      </p:sp>
      <p:sp>
        <p:nvSpPr>
          <p:cNvPr id="10" name="TextBox 26"/>
          <p:cNvSpPr txBox="1">
            <a:spLocks noChangeArrowheads="1"/>
          </p:cNvSpPr>
          <p:nvPr/>
        </p:nvSpPr>
        <p:spPr bwMode="auto">
          <a:xfrm>
            <a:off x="1472368" y="281940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D</a:t>
            </a:r>
          </a:p>
        </p:txBody>
      </p:sp>
      <p:cxnSp>
        <p:nvCxnSpPr>
          <p:cNvPr id="11" name="Straight Connector 11"/>
          <p:cNvCxnSpPr>
            <a:cxnSpLocks noChangeShapeType="1"/>
          </p:cNvCxnSpPr>
          <p:nvPr/>
        </p:nvCxnSpPr>
        <p:spPr bwMode="auto">
          <a:xfrm flipV="1">
            <a:off x="1018343" y="4724400"/>
            <a:ext cx="3429000" cy="1295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7"/>
          <p:cNvSpPr txBox="1">
            <a:spLocks noChangeArrowheads="1"/>
          </p:cNvSpPr>
          <p:nvPr/>
        </p:nvSpPr>
        <p:spPr bwMode="auto">
          <a:xfrm>
            <a:off x="4548943" y="4343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S</a:t>
            </a:r>
          </a:p>
        </p:txBody>
      </p:sp>
      <p:cxnSp>
        <p:nvCxnSpPr>
          <p:cNvPr id="13" name="Straight Connector 18"/>
          <p:cNvCxnSpPr>
            <a:cxnSpLocks noChangeShapeType="1"/>
          </p:cNvCxnSpPr>
          <p:nvPr/>
        </p:nvCxnSpPr>
        <p:spPr bwMode="auto">
          <a:xfrm flipH="1">
            <a:off x="561143" y="6203950"/>
            <a:ext cx="3657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9"/>
          <p:cNvSpPr txBox="1">
            <a:spLocks noChangeArrowheads="1"/>
          </p:cNvSpPr>
          <p:nvPr/>
        </p:nvSpPr>
        <p:spPr bwMode="auto">
          <a:xfrm>
            <a:off x="3310693" y="6302375"/>
            <a:ext cx="136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Quantity</a:t>
            </a:r>
          </a:p>
        </p:txBody>
      </p:sp>
      <p:cxnSp>
        <p:nvCxnSpPr>
          <p:cNvPr id="17" name="Straight Connector 23"/>
          <p:cNvCxnSpPr>
            <a:cxnSpLocks noChangeShapeType="1"/>
          </p:cNvCxnSpPr>
          <p:nvPr/>
        </p:nvCxnSpPr>
        <p:spPr bwMode="auto">
          <a:xfrm flipV="1">
            <a:off x="2713793" y="4787900"/>
            <a:ext cx="0" cy="141605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27"/>
          <p:cNvSpPr txBox="1">
            <a:spLocks noChangeArrowheads="1"/>
          </p:cNvSpPr>
          <p:nvPr/>
        </p:nvSpPr>
        <p:spPr bwMode="auto">
          <a:xfrm>
            <a:off x="99181" y="4533900"/>
            <a:ext cx="47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solidFill>
                  <a:srgbClr val="FF0000"/>
                </a:solidFill>
                <a:latin typeface="+mj-lt"/>
              </a:rPr>
              <a:t>P’</a:t>
            </a:r>
          </a:p>
        </p:txBody>
      </p:sp>
      <p:sp>
        <p:nvSpPr>
          <p:cNvPr id="19" name="TextBox 28"/>
          <p:cNvSpPr txBox="1">
            <a:spLocks noChangeArrowheads="1"/>
          </p:cNvSpPr>
          <p:nvPr/>
        </p:nvSpPr>
        <p:spPr bwMode="auto">
          <a:xfrm>
            <a:off x="2389943" y="6302375"/>
            <a:ext cx="525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solidFill>
                  <a:srgbClr val="FF0000"/>
                </a:solidFill>
                <a:latin typeface="+mj-lt"/>
              </a:rPr>
              <a:t>Q’</a:t>
            </a:r>
          </a:p>
        </p:txBody>
      </p:sp>
      <p:cxnSp>
        <p:nvCxnSpPr>
          <p:cNvPr id="20" name="Straight Connector 29"/>
          <p:cNvCxnSpPr>
            <a:cxnSpLocks noChangeShapeType="1"/>
          </p:cNvCxnSpPr>
          <p:nvPr/>
        </p:nvCxnSpPr>
        <p:spPr bwMode="auto">
          <a:xfrm>
            <a:off x="561143" y="5272088"/>
            <a:ext cx="2420938"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30"/>
          <p:cNvCxnSpPr>
            <a:cxnSpLocks noChangeShapeType="1"/>
          </p:cNvCxnSpPr>
          <p:nvPr/>
        </p:nvCxnSpPr>
        <p:spPr bwMode="auto">
          <a:xfrm flipH="1" flipV="1">
            <a:off x="2986843" y="5278438"/>
            <a:ext cx="3175" cy="925512"/>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33"/>
          <p:cNvSpPr txBox="1">
            <a:spLocks noChangeArrowheads="1"/>
          </p:cNvSpPr>
          <p:nvPr/>
        </p:nvSpPr>
        <p:spPr bwMode="auto">
          <a:xfrm>
            <a:off x="42031" y="5059363"/>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solidFill>
                  <a:schemeClr val="accent2"/>
                </a:solidFill>
                <a:latin typeface="+mj-lt"/>
              </a:rPr>
              <a:t>P</a:t>
            </a:r>
          </a:p>
        </p:txBody>
      </p:sp>
      <p:sp>
        <p:nvSpPr>
          <p:cNvPr id="23" name="Rectangle 34"/>
          <p:cNvSpPr>
            <a:spLocks noChangeArrowheads="1"/>
          </p:cNvSpPr>
          <p:nvPr/>
        </p:nvSpPr>
        <p:spPr bwMode="auto">
          <a:xfrm>
            <a:off x="2880481" y="6318250"/>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mj-lt"/>
              </a:rPr>
              <a:t>Q</a:t>
            </a:r>
          </a:p>
        </p:txBody>
      </p:sp>
      <p:cxnSp>
        <p:nvCxnSpPr>
          <p:cNvPr id="32" name="Straight Connector 21"/>
          <p:cNvCxnSpPr>
            <a:cxnSpLocks noChangeShapeType="1"/>
          </p:cNvCxnSpPr>
          <p:nvPr/>
        </p:nvCxnSpPr>
        <p:spPr bwMode="auto">
          <a:xfrm>
            <a:off x="561143" y="4787900"/>
            <a:ext cx="2152650"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14"/>
          <p:cNvCxnSpPr>
            <a:cxnSpLocks noChangeShapeType="1"/>
          </p:cNvCxnSpPr>
          <p:nvPr/>
        </p:nvCxnSpPr>
        <p:spPr bwMode="auto">
          <a:xfrm>
            <a:off x="5105400" y="3354387"/>
            <a:ext cx="0" cy="27749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15"/>
          <p:cNvCxnSpPr>
            <a:cxnSpLocks noChangeShapeType="1"/>
          </p:cNvCxnSpPr>
          <p:nvPr/>
        </p:nvCxnSpPr>
        <p:spPr bwMode="auto">
          <a:xfrm flipH="1">
            <a:off x="5105400" y="6129337"/>
            <a:ext cx="3657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16"/>
          <p:cNvCxnSpPr>
            <a:cxnSpLocks noChangeShapeType="1"/>
          </p:cNvCxnSpPr>
          <p:nvPr/>
        </p:nvCxnSpPr>
        <p:spPr bwMode="auto">
          <a:xfrm>
            <a:off x="5406231" y="4991100"/>
            <a:ext cx="3581400" cy="3429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20"/>
          <p:cNvCxnSpPr>
            <a:cxnSpLocks noChangeShapeType="1"/>
          </p:cNvCxnSpPr>
          <p:nvPr/>
        </p:nvCxnSpPr>
        <p:spPr bwMode="auto">
          <a:xfrm flipV="1">
            <a:off x="5410200" y="3963987"/>
            <a:ext cx="2971800" cy="19812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25"/>
          <p:cNvSpPr txBox="1">
            <a:spLocks noChangeArrowheads="1"/>
          </p:cNvSpPr>
          <p:nvPr/>
        </p:nvSpPr>
        <p:spPr bwMode="auto">
          <a:xfrm>
            <a:off x="8364538" y="3502025"/>
            <a:ext cx="45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S’</a:t>
            </a:r>
          </a:p>
        </p:txBody>
      </p:sp>
      <p:sp>
        <p:nvSpPr>
          <p:cNvPr id="38" name="TextBox 26"/>
          <p:cNvSpPr txBox="1">
            <a:spLocks noChangeArrowheads="1"/>
          </p:cNvSpPr>
          <p:nvPr/>
        </p:nvSpPr>
        <p:spPr bwMode="auto">
          <a:xfrm>
            <a:off x="5358606" y="4418805"/>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39" name="Straight Connector 11"/>
          <p:cNvCxnSpPr>
            <a:cxnSpLocks noChangeShapeType="1"/>
          </p:cNvCxnSpPr>
          <p:nvPr/>
        </p:nvCxnSpPr>
        <p:spPr bwMode="auto">
          <a:xfrm flipV="1">
            <a:off x="5562600" y="4649787"/>
            <a:ext cx="3429000" cy="1295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17"/>
          <p:cNvSpPr txBox="1">
            <a:spLocks noChangeArrowheads="1"/>
          </p:cNvSpPr>
          <p:nvPr/>
        </p:nvSpPr>
        <p:spPr bwMode="auto">
          <a:xfrm>
            <a:off x="8712200" y="4186237"/>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41" name="Straight Connector 18"/>
          <p:cNvCxnSpPr>
            <a:cxnSpLocks noChangeShapeType="1"/>
          </p:cNvCxnSpPr>
          <p:nvPr/>
        </p:nvCxnSpPr>
        <p:spPr bwMode="auto">
          <a:xfrm flipH="1">
            <a:off x="5105400" y="6129337"/>
            <a:ext cx="3657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19"/>
          <p:cNvSpPr txBox="1">
            <a:spLocks noChangeArrowheads="1"/>
          </p:cNvSpPr>
          <p:nvPr/>
        </p:nvSpPr>
        <p:spPr bwMode="auto">
          <a:xfrm>
            <a:off x="7854950" y="6227762"/>
            <a:ext cx="136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atin typeface="+mj-lt"/>
              </a:rPr>
              <a:t>Quantity</a:t>
            </a:r>
          </a:p>
        </p:txBody>
      </p:sp>
      <p:cxnSp>
        <p:nvCxnSpPr>
          <p:cNvPr id="43" name="Straight Connector 23"/>
          <p:cNvCxnSpPr>
            <a:cxnSpLocks noChangeShapeType="1"/>
          </p:cNvCxnSpPr>
          <p:nvPr/>
        </p:nvCxnSpPr>
        <p:spPr bwMode="auto">
          <a:xfrm flipV="1">
            <a:off x="6661498" y="5162550"/>
            <a:ext cx="19050" cy="966787"/>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28"/>
          <p:cNvSpPr txBox="1">
            <a:spLocks noChangeArrowheads="1"/>
          </p:cNvSpPr>
          <p:nvPr/>
        </p:nvSpPr>
        <p:spPr bwMode="auto">
          <a:xfrm>
            <a:off x="6934200" y="6227762"/>
            <a:ext cx="525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solidFill>
                  <a:srgbClr val="FF0000"/>
                </a:solidFill>
                <a:latin typeface="+mj-lt"/>
              </a:rPr>
              <a:t>Q’</a:t>
            </a:r>
          </a:p>
        </p:txBody>
      </p:sp>
      <p:cxnSp>
        <p:nvCxnSpPr>
          <p:cNvPr id="45" name="Straight Connector 29"/>
          <p:cNvCxnSpPr>
            <a:cxnSpLocks noChangeShapeType="1"/>
          </p:cNvCxnSpPr>
          <p:nvPr/>
        </p:nvCxnSpPr>
        <p:spPr bwMode="auto">
          <a:xfrm>
            <a:off x="5105400" y="5197475"/>
            <a:ext cx="2420938"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30"/>
          <p:cNvCxnSpPr>
            <a:cxnSpLocks noChangeShapeType="1"/>
          </p:cNvCxnSpPr>
          <p:nvPr/>
        </p:nvCxnSpPr>
        <p:spPr bwMode="auto">
          <a:xfrm flipH="1" flipV="1">
            <a:off x="7531100" y="5203825"/>
            <a:ext cx="3175" cy="925512"/>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34"/>
          <p:cNvSpPr>
            <a:spLocks noChangeArrowheads="1"/>
          </p:cNvSpPr>
          <p:nvPr/>
        </p:nvSpPr>
        <p:spPr bwMode="auto">
          <a:xfrm>
            <a:off x="7424738" y="6243637"/>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mj-lt"/>
              </a:rPr>
              <a:t>Q</a:t>
            </a:r>
          </a:p>
        </p:txBody>
      </p:sp>
      <p:cxnSp>
        <p:nvCxnSpPr>
          <p:cNvPr id="48" name="Straight Connector 21"/>
          <p:cNvCxnSpPr>
            <a:cxnSpLocks noChangeShapeType="1"/>
          </p:cNvCxnSpPr>
          <p:nvPr/>
        </p:nvCxnSpPr>
        <p:spPr bwMode="auto">
          <a:xfrm>
            <a:off x="5105400" y="5109210"/>
            <a:ext cx="1556385"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614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1813" y="2601310"/>
            <a:ext cx="8449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a:solidFill>
                  <a:srgbClr val="9E0000"/>
                </a:solidFill>
                <a:latin typeface="+mj-lt"/>
              </a:rPr>
              <a:t>Means of mitigation action</a:t>
            </a:r>
          </a:p>
        </p:txBody>
      </p:sp>
    </p:spTree>
    <p:extLst>
      <p:ext uri="{BB962C8B-B14F-4D97-AF65-F5344CB8AC3E}">
        <p14:creationId xmlns:p14="http://schemas.microsoft.com/office/powerpoint/2010/main" val="165251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152400" y="304800"/>
            <a:ext cx="88392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err="1">
                <a:solidFill>
                  <a:srgbClr val="9E0000"/>
                </a:solidFill>
                <a:latin typeface="+mj-lt"/>
              </a:rPr>
              <a:t>Mitigative</a:t>
            </a:r>
            <a:r>
              <a:rPr lang="en-US" sz="3200" dirty="0">
                <a:solidFill>
                  <a:srgbClr val="9E0000"/>
                </a:solidFill>
                <a:latin typeface="+mj-lt"/>
              </a:rPr>
              <a:t> Actions</a:t>
            </a:r>
          </a:p>
          <a:p>
            <a:pPr eaLnBrk="1" hangingPunct="1"/>
            <a:r>
              <a:rPr lang="en-US" sz="2800" dirty="0" smtClean="0">
                <a:latin typeface="+mj-lt"/>
                <a:cs typeface="Times New Roman" pitchFamily="18" charset="0"/>
              </a:rPr>
              <a:t>Reduce </a:t>
            </a:r>
            <a:r>
              <a:rPr lang="en-US" sz="2800" dirty="0">
                <a:latin typeface="+mj-lt"/>
                <a:cs typeface="Times New Roman" pitchFamily="18" charset="0"/>
              </a:rPr>
              <a:t>emissions</a:t>
            </a:r>
          </a:p>
          <a:p>
            <a:pPr marL="623888" indent="-279400" eaLnBrk="1" hangingPunct="1">
              <a:tabLst>
                <a:tab pos="290513" algn="l"/>
              </a:tabLst>
            </a:pPr>
            <a:r>
              <a:rPr lang="en-US" sz="2800" b="0" dirty="0">
                <a:latin typeface="+mj-lt"/>
                <a:cs typeface="Times New Roman" pitchFamily="18" charset="0"/>
              </a:rPr>
              <a:t>	</a:t>
            </a:r>
            <a:r>
              <a:rPr lang="en-US" b="0" dirty="0" smtClean="0">
                <a:latin typeface="+mj-lt"/>
                <a:cs typeface="Times New Roman" pitchFamily="18" charset="0"/>
              </a:rPr>
              <a:t>Capture and destroy</a:t>
            </a:r>
            <a:endParaRPr lang="en-US" b="0" dirty="0">
              <a:latin typeface="+mj-lt"/>
              <a:cs typeface="Times New Roman" pitchFamily="18" charset="0"/>
            </a:endParaRPr>
          </a:p>
          <a:p>
            <a:pPr marL="623888" indent="-279400" eaLnBrk="1" hangingPunct="1">
              <a:tabLst>
                <a:tab pos="290513" algn="l"/>
              </a:tabLst>
            </a:pPr>
            <a:r>
              <a:rPr lang="en-US" b="0" dirty="0">
                <a:latin typeface="+mj-lt"/>
                <a:cs typeface="Times New Roman" pitchFamily="18" charset="0"/>
              </a:rPr>
              <a:t>	</a:t>
            </a:r>
            <a:r>
              <a:rPr lang="en-US" b="0" dirty="0" smtClean="0">
                <a:latin typeface="+mj-lt"/>
                <a:cs typeface="Times New Roman" pitchFamily="18" charset="0"/>
              </a:rPr>
              <a:t>Lower emitting energy Nat. Gas, </a:t>
            </a:r>
            <a:r>
              <a:rPr lang="en-US" b="0" dirty="0" smtClean="0">
                <a:solidFill>
                  <a:srgbClr val="FF0000"/>
                </a:solidFill>
                <a:latin typeface="+mj-lt"/>
                <a:cs typeface="Times New Roman" pitchFamily="18" charset="0"/>
              </a:rPr>
              <a:t>Biogenic feedstocks</a:t>
            </a:r>
            <a:r>
              <a:rPr lang="en-US" b="0" dirty="0" smtClean="0">
                <a:latin typeface="+mj-lt"/>
                <a:cs typeface="Times New Roman" pitchFamily="18" charset="0"/>
              </a:rPr>
              <a:t>, Nuclear, Hydrogen, </a:t>
            </a:r>
            <a:r>
              <a:rPr lang="en-US" b="0" dirty="0" smtClean="0">
                <a:solidFill>
                  <a:srgbClr val="FF0000"/>
                </a:solidFill>
                <a:latin typeface="+mj-lt"/>
                <a:cs typeface="Times New Roman" pitchFamily="18" charset="0"/>
              </a:rPr>
              <a:t>Wind, Solar</a:t>
            </a:r>
            <a:endParaRPr lang="en-US" b="0" dirty="0">
              <a:solidFill>
                <a:srgbClr val="FF0000"/>
              </a:solidFill>
              <a:latin typeface="+mj-lt"/>
              <a:cs typeface="Times New Roman" pitchFamily="18" charset="0"/>
            </a:endParaRPr>
          </a:p>
          <a:p>
            <a:pPr marL="623888" indent="-279400" eaLnBrk="1" hangingPunct="1">
              <a:tabLst>
                <a:tab pos="290513" algn="l"/>
              </a:tabLst>
            </a:pPr>
            <a:r>
              <a:rPr lang="en-US" b="0" dirty="0">
                <a:latin typeface="+mj-lt"/>
                <a:cs typeface="Times New Roman" pitchFamily="18" charset="0"/>
              </a:rPr>
              <a:t>	Alter </a:t>
            </a:r>
            <a:r>
              <a:rPr lang="en-US" b="0" dirty="0" smtClean="0">
                <a:latin typeface="+mj-lt"/>
                <a:cs typeface="Times New Roman" pitchFamily="18" charset="0"/>
              </a:rPr>
              <a:t>consumption  (</a:t>
            </a:r>
            <a:r>
              <a:rPr lang="en-US" b="0" dirty="0" smtClean="0">
                <a:solidFill>
                  <a:srgbClr val="FF0000"/>
                </a:solidFill>
                <a:latin typeface="+mj-lt"/>
                <a:cs typeface="Times New Roman" pitchFamily="18" charset="0"/>
              </a:rPr>
              <a:t>meat</a:t>
            </a:r>
            <a:r>
              <a:rPr lang="en-US" b="0" dirty="0" smtClean="0">
                <a:latin typeface="+mj-lt"/>
                <a:cs typeface="Times New Roman" pitchFamily="18" charset="0"/>
              </a:rPr>
              <a:t>)</a:t>
            </a:r>
          </a:p>
          <a:p>
            <a:pPr marL="623888" indent="-279400" eaLnBrk="1" hangingPunct="1">
              <a:tabLst>
                <a:tab pos="290513" algn="l"/>
              </a:tabLst>
            </a:pPr>
            <a:r>
              <a:rPr lang="en-US" b="0" dirty="0">
                <a:latin typeface="+mj-lt"/>
                <a:cs typeface="Times New Roman" pitchFamily="18" charset="0"/>
              </a:rPr>
              <a:t>	</a:t>
            </a:r>
            <a:r>
              <a:rPr lang="en-US" b="0" dirty="0" smtClean="0">
                <a:solidFill>
                  <a:srgbClr val="FF0000"/>
                </a:solidFill>
                <a:latin typeface="+mj-lt"/>
                <a:cs typeface="Times New Roman" pitchFamily="18" charset="0"/>
              </a:rPr>
              <a:t>Increase energy efficiency</a:t>
            </a:r>
          </a:p>
          <a:p>
            <a:pPr marL="969963" indent="-341313" eaLnBrk="1" hangingPunct="1">
              <a:tabLst>
                <a:tab pos="290513" algn="l"/>
              </a:tabLst>
            </a:pPr>
            <a:r>
              <a:rPr lang="en-US" b="0" dirty="0" smtClean="0">
                <a:solidFill>
                  <a:srgbClr val="FF0000"/>
                </a:solidFill>
                <a:latin typeface="+mj-lt"/>
                <a:cs typeface="Times New Roman" pitchFamily="18" charset="0"/>
              </a:rPr>
              <a:t>Change production to reduce emissions from fossil fuels, rice, coal mines, livestock, fertilization </a:t>
            </a:r>
            <a:r>
              <a:rPr lang="en-US" b="0" dirty="0" err="1" smtClean="0">
                <a:solidFill>
                  <a:srgbClr val="FF0000"/>
                </a:solidFill>
                <a:latin typeface="+mj-lt"/>
                <a:cs typeface="Times New Roman" pitchFamily="18" charset="0"/>
              </a:rPr>
              <a:t>etc</a:t>
            </a:r>
            <a:endParaRPr lang="en-US" b="0" dirty="0">
              <a:solidFill>
                <a:srgbClr val="FF0000"/>
              </a:solidFill>
              <a:latin typeface="+mj-lt"/>
              <a:cs typeface="Times New Roman" pitchFamily="18" charset="0"/>
            </a:endParaRPr>
          </a:p>
          <a:p>
            <a:pPr marL="623888" indent="-623888" eaLnBrk="1" hangingPunct="1">
              <a:tabLst>
                <a:tab pos="290513" algn="l"/>
              </a:tabLst>
            </a:pPr>
            <a:r>
              <a:rPr lang="en-US" sz="2800" dirty="0" smtClean="0">
                <a:latin typeface="+mj-lt"/>
                <a:cs typeface="Times New Roman" pitchFamily="18" charset="0"/>
              </a:rPr>
              <a:t>Increase sequestration</a:t>
            </a:r>
            <a:endParaRPr lang="en-US" sz="2800" dirty="0">
              <a:latin typeface="+mj-lt"/>
              <a:cs typeface="Times New Roman" pitchFamily="18" charset="0"/>
            </a:endParaRPr>
          </a:p>
          <a:p>
            <a:pPr marL="623888" indent="-279400" eaLnBrk="1" hangingPunct="1"/>
            <a:r>
              <a:rPr lang="en-US" sz="2800" dirty="0">
                <a:latin typeface="+mj-lt"/>
                <a:cs typeface="Times New Roman" pitchFamily="18" charset="0"/>
              </a:rPr>
              <a:t>	</a:t>
            </a:r>
            <a:r>
              <a:rPr lang="en-US" b="0" dirty="0" smtClean="0">
                <a:latin typeface="+mj-lt"/>
                <a:cs typeface="Times New Roman" pitchFamily="18" charset="0"/>
              </a:rPr>
              <a:t>Capture/store- Oceans, Mines, Aquifers (</a:t>
            </a:r>
            <a:r>
              <a:rPr lang="en-US" b="0" dirty="0" smtClean="0">
                <a:solidFill>
                  <a:srgbClr val="FF0000"/>
                </a:solidFill>
                <a:latin typeface="+mj-lt"/>
                <a:cs typeface="Times New Roman" pitchFamily="18" charset="0"/>
              </a:rPr>
              <a:t>CCS</a:t>
            </a:r>
            <a:r>
              <a:rPr lang="en-US" b="0" dirty="0" smtClean="0">
                <a:latin typeface="+mj-lt"/>
                <a:cs typeface="Times New Roman" pitchFamily="18" charset="0"/>
              </a:rPr>
              <a:t>)</a:t>
            </a:r>
          </a:p>
          <a:p>
            <a:pPr marL="623888" indent="-279400" eaLnBrk="1" hangingPunct="1"/>
            <a:r>
              <a:rPr lang="en-US" b="0" dirty="0" smtClean="0">
                <a:latin typeface="+mj-lt"/>
                <a:cs typeface="Times New Roman" pitchFamily="18" charset="0"/>
              </a:rPr>
              <a:t>	</a:t>
            </a:r>
            <a:r>
              <a:rPr lang="en-US" b="0" dirty="0" smtClean="0">
                <a:solidFill>
                  <a:srgbClr val="FF0000"/>
                </a:solidFill>
                <a:latin typeface="+mj-lt"/>
                <a:cs typeface="Times New Roman" pitchFamily="18" charset="0"/>
              </a:rPr>
              <a:t>Link CCS and  Bioenergy/biopower - BECCS</a:t>
            </a:r>
            <a:endParaRPr lang="en-US" b="0" dirty="0">
              <a:solidFill>
                <a:srgbClr val="FF0000"/>
              </a:solidFill>
              <a:latin typeface="+mj-lt"/>
              <a:cs typeface="Times New Roman" pitchFamily="18" charset="0"/>
            </a:endParaRPr>
          </a:p>
          <a:p>
            <a:pPr marL="623888" indent="-279400" eaLnBrk="1" hangingPunct="1"/>
            <a:r>
              <a:rPr lang="en-US" b="0" dirty="0">
                <a:solidFill>
                  <a:srgbClr val="FF0000"/>
                </a:solidFill>
                <a:latin typeface="+mj-lt"/>
                <a:cs typeface="Times New Roman" pitchFamily="18" charset="0"/>
              </a:rPr>
              <a:t>	</a:t>
            </a:r>
            <a:r>
              <a:rPr lang="en-US" b="0" dirty="0" smtClean="0">
                <a:solidFill>
                  <a:srgbClr val="FF0000"/>
                </a:solidFill>
                <a:latin typeface="+mj-lt"/>
                <a:cs typeface="Times New Roman" pitchFamily="18" charset="0"/>
              </a:rPr>
              <a:t>Biological - Forest, Soils</a:t>
            </a:r>
          </a:p>
          <a:p>
            <a:pPr marL="623888" indent="-623888" eaLnBrk="1" hangingPunct="1"/>
            <a:r>
              <a:rPr lang="en-US" sz="2800" dirty="0" err="1" smtClean="0">
                <a:latin typeface="+mj-lt"/>
                <a:cs typeface="Times New Roman" pitchFamily="18" charset="0"/>
              </a:rPr>
              <a:t>Geoengineer</a:t>
            </a:r>
            <a:r>
              <a:rPr lang="en-US" sz="2800" dirty="0" smtClean="0">
                <a:latin typeface="+mj-lt"/>
                <a:cs typeface="Times New Roman" pitchFamily="18" charset="0"/>
              </a:rPr>
              <a:t> </a:t>
            </a:r>
          </a:p>
          <a:p>
            <a:pPr marL="623888" indent="-279400" eaLnBrk="1" hangingPunct="1"/>
            <a:r>
              <a:rPr lang="en-US" sz="2800" dirty="0" smtClean="0">
                <a:latin typeface="+mj-lt"/>
                <a:cs typeface="Times New Roman" pitchFamily="18" charset="0"/>
              </a:rPr>
              <a:t>	</a:t>
            </a:r>
            <a:r>
              <a:rPr lang="en-US" b="0" dirty="0" smtClean="0">
                <a:latin typeface="+mj-lt"/>
                <a:cs typeface="Times New Roman" pitchFamily="18" charset="0"/>
              </a:rPr>
              <a:t>Solar rad. </a:t>
            </a:r>
            <a:r>
              <a:rPr lang="en-US" b="0" dirty="0" err="1" smtClean="0">
                <a:latin typeface="+mj-lt"/>
                <a:cs typeface="Times New Roman" pitchFamily="18" charset="0"/>
              </a:rPr>
              <a:t>mgt</a:t>
            </a:r>
            <a:r>
              <a:rPr lang="en-US" b="0" dirty="0">
                <a:latin typeface="+mj-lt"/>
                <a:cs typeface="Times New Roman" pitchFamily="18" charset="0"/>
              </a:rPr>
              <a:t> </a:t>
            </a:r>
            <a:r>
              <a:rPr lang="en-US" b="0" dirty="0" smtClean="0">
                <a:latin typeface="+mj-lt"/>
                <a:cs typeface="Times New Roman" pitchFamily="18" charset="0"/>
              </a:rPr>
              <a:t>–deflect sunlight, increase reflectivity</a:t>
            </a:r>
          </a:p>
          <a:p>
            <a:pPr marL="623888" indent="-279400" eaLnBrk="1" hangingPunct="1"/>
            <a:r>
              <a:rPr lang="en-US" b="0" dirty="0">
                <a:latin typeface="+mj-lt"/>
                <a:cs typeface="Times New Roman" pitchFamily="18" charset="0"/>
              </a:rPr>
              <a:t> </a:t>
            </a:r>
            <a:r>
              <a:rPr lang="en-US" b="0" dirty="0" smtClean="0">
                <a:latin typeface="+mj-lt"/>
                <a:cs typeface="Times New Roman" pitchFamily="18" charset="0"/>
              </a:rPr>
              <a:t>	CO2 removal, </a:t>
            </a:r>
            <a:r>
              <a:rPr lang="en-US" b="0" dirty="0" smtClean="0">
                <a:solidFill>
                  <a:srgbClr val="FF0000"/>
                </a:solidFill>
                <a:latin typeface="+mj-lt"/>
                <a:cs typeface="Times New Roman" pitchFamily="18" charset="0"/>
              </a:rPr>
              <a:t>biochar</a:t>
            </a:r>
            <a:r>
              <a:rPr lang="en-US" b="0" dirty="0" smtClean="0">
                <a:latin typeface="+mj-lt"/>
                <a:cs typeface="Times New Roman" pitchFamily="18" charset="0"/>
              </a:rPr>
              <a:t>, Air capture, Ocean nourish </a:t>
            </a:r>
            <a:r>
              <a:rPr lang="en-US" sz="2800" i="1" dirty="0" smtClean="0">
                <a:latin typeface="+mj-lt"/>
                <a:cs typeface="Times New Roman" pitchFamily="18" charset="0"/>
              </a:rPr>
              <a:t>	</a:t>
            </a:r>
            <a:endParaRPr lang="en-US" sz="2800" i="1" dirty="0">
              <a:latin typeface="+mj-lt"/>
              <a:cs typeface="Times New Roman" pitchFamily="18" charset="0"/>
            </a:endParaRPr>
          </a:p>
        </p:txBody>
      </p:sp>
    </p:spTree>
    <p:extLst>
      <p:ext uri="{BB962C8B-B14F-4D97-AF65-F5344CB8AC3E}">
        <p14:creationId xmlns:p14="http://schemas.microsoft.com/office/powerpoint/2010/main" val="1191497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52766" y="581025"/>
            <a:ext cx="8893175"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Agricultural and Forestry Sector</a:t>
            </a:r>
            <a:endParaRPr lang="en-US" b="0" dirty="0">
              <a:solidFill>
                <a:schemeClr val="accent2"/>
              </a:solidFill>
              <a:latin typeface="+mj-lt"/>
              <a:cs typeface="Times New Roman" pitchFamily="18" charset="0"/>
            </a:endParaRPr>
          </a:p>
          <a:p>
            <a:pPr marL="744538" lvl="2">
              <a:spcBef>
                <a:spcPct val="20000"/>
              </a:spcBef>
              <a:buClr>
                <a:srgbClr val="FF0000"/>
              </a:buClr>
              <a:tabLst>
                <a:tab pos="457200" algn="l"/>
              </a:tabLst>
            </a:pPr>
            <a:r>
              <a:rPr lang="en-US" dirty="0">
                <a:latin typeface="+mj-lt"/>
                <a:cs typeface="Times New Roman" pitchFamily="18" charset="0"/>
              </a:rPr>
              <a:t>Contributed 4% of global energy-related CO</a:t>
            </a:r>
            <a:r>
              <a:rPr lang="en-US" baseline="-25000" dirty="0">
                <a:latin typeface="+mj-lt"/>
                <a:cs typeface="Times New Roman" pitchFamily="18" charset="0"/>
              </a:rPr>
              <a:t>2</a:t>
            </a:r>
            <a:r>
              <a:rPr lang="en-US" dirty="0">
                <a:latin typeface="+mj-lt"/>
                <a:cs typeface="Times New Roman" pitchFamily="18" charset="0"/>
              </a:rPr>
              <a:t> emissions in 1995 but about 50% of methane and 70% of nitrous oxide</a:t>
            </a:r>
          </a:p>
          <a:p>
            <a:pPr marL="744538" lvl="2">
              <a:spcBef>
                <a:spcPct val="20000"/>
              </a:spcBef>
              <a:buClr>
                <a:srgbClr val="FF0000"/>
              </a:buClr>
              <a:tabLst>
                <a:tab pos="457200" algn="l"/>
              </a:tabLst>
            </a:pPr>
            <a:r>
              <a:rPr lang="en-US" dirty="0">
                <a:latin typeface="+mj-lt"/>
                <a:cs typeface="Times New Roman" pitchFamily="18" charset="0"/>
              </a:rPr>
              <a:t>Conservation Improvement of agriculture (e.g. conservation tillage, reduction of land use intensity, etc.)</a:t>
            </a:r>
          </a:p>
          <a:p>
            <a:pPr marL="744538" lvl="2">
              <a:spcBef>
                <a:spcPct val="20000"/>
              </a:spcBef>
              <a:buClr>
                <a:srgbClr val="FF0000"/>
              </a:buClr>
              <a:tabLst>
                <a:tab pos="457200" algn="l"/>
              </a:tabLst>
            </a:pPr>
            <a:r>
              <a:rPr lang="en-US" dirty="0">
                <a:latin typeface="+mj-lt"/>
                <a:cs typeface="Times New Roman" pitchFamily="18" charset="0"/>
              </a:rPr>
              <a:t>Sequestration management</a:t>
            </a:r>
          </a:p>
          <a:p>
            <a:pPr marL="744538" lvl="2">
              <a:spcBef>
                <a:spcPct val="20000"/>
              </a:spcBef>
              <a:buClr>
                <a:srgbClr val="FF0000"/>
              </a:buClr>
              <a:tabLst>
                <a:tab pos="457200" algn="l"/>
              </a:tabLst>
            </a:pPr>
            <a:r>
              <a:rPr lang="en-US" dirty="0">
                <a:latin typeface="+mj-lt"/>
                <a:cs typeface="Times New Roman" pitchFamily="18" charset="0"/>
              </a:rPr>
              <a:t>Substitute product  production (biofuels)</a:t>
            </a:r>
          </a:p>
          <a:p>
            <a:pPr marL="744538" lvl="2">
              <a:spcBef>
                <a:spcPct val="20000"/>
              </a:spcBef>
              <a:buClr>
                <a:srgbClr val="FF0000"/>
              </a:buClr>
              <a:tabLst>
                <a:tab pos="457200" algn="l"/>
              </a:tabLst>
            </a:pPr>
            <a:r>
              <a:rPr lang="en-US" dirty="0">
                <a:latin typeface="+mj-lt"/>
                <a:cs typeface="Times New Roman" pitchFamily="18" charset="0"/>
              </a:rPr>
              <a:t>Altered ag management of cattle, rice, fertilization</a:t>
            </a:r>
          </a:p>
          <a:p>
            <a:pPr marL="744538" lvl="2">
              <a:spcBef>
                <a:spcPct val="20000"/>
              </a:spcBef>
              <a:buClr>
                <a:srgbClr val="FF0000"/>
              </a:buClr>
              <a:tabLst>
                <a:tab pos="457200" algn="l"/>
              </a:tabLst>
            </a:pPr>
            <a:r>
              <a:rPr lang="en-US" dirty="0">
                <a:latin typeface="+mj-lt"/>
                <a:cs typeface="Times New Roman" pitchFamily="18" charset="0"/>
              </a:rPr>
              <a:t>Fuel switching</a:t>
            </a:r>
          </a:p>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Waste Management Sector</a:t>
            </a:r>
            <a:endParaRPr lang="en-US" b="0" dirty="0">
              <a:solidFill>
                <a:schemeClr val="accent2"/>
              </a:solidFill>
              <a:latin typeface="+mj-lt"/>
              <a:cs typeface="Times New Roman" pitchFamily="18" charset="0"/>
            </a:endParaRPr>
          </a:p>
          <a:p>
            <a:pPr marL="744538" lvl="2">
              <a:spcBef>
                <a:spcPct val="20000"/>
              </a:spcBef>
              <a:buClr>
                <a:srgbClr val="FF0000"/>
              </a:buClr>
              <a:tabLst>
                <a:tab pos="457200" algn="l"/>
              </a:tabLst>
            </a:pPr>
            <a:r>
              <a:rPr lang="en-US" dirty="0">
                <a:latin typeface="+mj-lt"/>
                <a:cs typeface="Times New Roman" pitchFamily="18" charset="0"/>
              </a:rPr>
              <a:t>Use of landfill gas for heat and electricity</a:t>
            </a:r>
          </a:p>
          <a:p>
            <a:pPr marL="744538" lvl="2">
              <a:spcBef>
                <a:spcPct val="20000"/>
              </a:spcBef>
              <a:buClr>
                <a:srgbClr val="FF0000"/>
              </a:buClr>
              <a:tabLst>
                <a:tab pos="457200" algn="l"/>
              </a:tabLst>
            </a:pPr>
            <a:r>
              <a:rPr lang="en-US" dirty="0">
                <a:latin typeface="+mj-lt"/>
                <a:cs typeface="Times New Roman" pitchFamily="18" charset="0"/>
              </a:rPr>
              <a:t>Increase of waste recycling rates</a:t>
            </a:r>
          </a:p>
          <a:p>
            <a:pPr marL="744538" lvl="2">
              <a:spcBef>
                <a:spcPct val="20000"/>
              </a:spcBef>
              <a:buClr>
                <a:srgbClr val="FF0000"/>
              </a:buClr>
              <a:tabLst>
                <a:tab pos="457200" algn="l"/>
              </a:tabLst>
            </a:pPr>
            <a:r>
              <a:rPr lang="en-US" dirty="0">
                <a:latin typeface="+mj-lt"/>
                <a:cs typeface="Times New Roman" pitchFamily="18" charset="0"/>
              </a:rPr>
              <a:t>Utilize waste paper as a biofuel</a:t>
            </a:r>
          </a:p>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Energy Sector</a:t>
            </a:r>
            <a:endParaRPr lang="en-US" b="0" dirty="0">
              <a:solidFill>
                <a:schemeClr val="accent2"/>
              </a:solidFill>
              <a:latin typeface="+mj-lt"/>
              <a:cs typeface="Times New Roman" pitchFamily="18" charset="0"/>
            </a:endParaRPr>
          </a:p>
          <a:p>
            <a:pPr marL="744538" lvl="2">
              <a:spcBef>
                <a:spcPct val="20000"/>
              </a:spcBef>
              <a:buClr>
                <a:srgbClr val="FF0000"/>
              </a:buClr>
              <a:tabLst>
                <a:tab pos="457200" algn="l"/>
              </a:tabLst>
            </a:pPr>
            <a:r>
              <a:rPr lang="en-US" dirty="0">
                <a:latin typeface="+mj-lt"/>
                <a:cs typeface="Times New Roman" pitchFamily="18" charset="0"/>
              </a:rPr>
              <a:t>Contributed 38 % of global energy-related CO2 emissions in 1995</a:t>
            </a:r>
          </a:p>
          <a:p>
            <a:pPr marL="744538" lvl="2">
              <a:spcBef>
                <a:spcPct val="20000"/>
              </a:spcBef>
              <a:buClr>
                <a:srgbClr val="FF0000"/>
              </a:buClr>
              <a:tabLst>
                <a:tab pos="457200" algn="l"/>
              </a:tabLst>
            </a:pPr>
            <a:r>
              <a:rPr lang="en-US" dirty="0">
                <a:latin typeface="+mj-lt"/>
                <a:cs typeface="Times New Roman" pitchFamily="18" charset="0"/>
              </a:rPr>
              <a:t>Improvement in the energy efficiency of power plants</a:t>
            </a:r>
          </a:p>
          <a:p>
            <a:pPr marL="744538" lvl="2">
              <a:spcBef>
                <a:spcPct val="20000"/>
              </a:spcBef>
              <a:buClr>
                <a:srgbClr val="FF0000"/>
              </a:buClr>
              <a:tabLst>
                <a:tab pos="457200" algn="l"/>
              </a:tabLst>
            </a:pPr>
            <a:r>
              <a:rPr lang="en-US" dirty="0">
                <a:latin typeface="+mj-lt"/>
                <a:cs typeface="Times New Roman" pitchFamily="18" charset="0"/>
              </a:rPr>
              <a:t>Fuel switching</a:t>
            </a:r>
          </a:p>
          <a:p>
            <a:pPr marL="744538" lvl="2">
              <a:spcBef>
                <a:spcPct val="20000"/>
              </a:spcBef>
              <a:buClr>
                <a:srgbClr val="FF0000"/>
              </a:buClr>
              <a:tabLst>
                <a:tab pos="457200" algn="l"/>
              </a:tabLst>
            </a:pPr>
            <a:r>
              <a:rPr lang="en-US" sz="1700" dirty="0">
                <a:latin typeface="+mj-lt"/>
                <a:cs typeface="Times New Roman" pitchFamily="18" charset="0"/>
              </a:rPr>
              <a:t>Deregulation of the electric power sector to drive technological progress</a:t>
            </a:r>
          </a:p>
        </p:txBody>
      </p:sp>
      <p:sp>
        <p:nvSpPr>
          <p:cNvPr id="25604" name="Text Box 4"/>
          <p:cNvSpPr txBox="1">
            <a:spLocks noChangeArrowheads="1"/>
          </p:cNvSpPr>
          <p:nvPr/>
        </p:nvSpPr>
        <p:spPr bwMode="auto">
          <a:xfrm>
            <a:off x="194330" y="57805"/>
            <a:ext cx="8610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2800" dirty="0">
                <a:solidFill>
                  <a:srgbClr val="9E0000"/>
                </a:solidFill>
                <a:latin typeface="+mj-lt"/>
              </a:rPr>
              <a:t>Potential</a:t>
            </a:r>
            <a:r>
              <a:rPr lang="en-US" sz="2000" dirty="0">
                <a:solidFill>
                  <a:srgbClr val="FF0000"/>
                </a:solidFill>
                <a:latin typeface="+mj-lt"/>
              </a:rPr>
              <a:t> </a:t>
            </a:r>
            <a:r>
              <a:rPr lang="en-US" sz="2800" dirty="0">
                <a:solidFill>
                  <a:srgbClr val="9E0000"/>
                </a:solidFill>
                <a:latin typeface="+mj-lt"/>
              </a:rPr>
              <a:t>Sectoral GHG Emission Mitigation Strategies</a:t>
            </a:r>
          </a:p>
        </p:txBody>
      </p:sp>
    </p:spTree>
    <p:extLst>
      <p:ext uri="{BB962C8B-B14F-4D97-AF65-F5344CB8AC3E}">
        <p14:creationId xmlns:p14="http://schemas.microsoft.com/office/powerpoint/2010/main" val="1928999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147638" y="660400"/>
            <a:ext cx="8872537"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Buildings Sector</a:t>
            </a:r>
          </a:p>
          <a:p>
            <a:pPr marL="744538" lvl="2">
              <a:spcBef>
                <a:spcPct val="20000"/>
              </a:spcBef>
              <a:buClr>
                <a:srgbClr val="FF0000"/>
              </a:buClr>
              <a:tabLst>
                <a:tab pos="457200" algn="l"/>
              </a:tabLst>
            </a:pPr>
            <a:r>
              <a:rPr lang="en-US" dirty="0">
                <a:latin typeface="+mj-lt"/>
                <a:cs typeface="Times New Roman" pitchFamily="18" charset="0"/>
              </a:rPr>
              <a:t>Contributed 31% of global energy-related CO2 emissions in 1995</a:t>
            </a:r>
          </a:p>
          <a:p>
            <a:pPr marL="744538" lvl="2">
              <a:spcBef>
                <a:spcPct val="20000"/>
              </a:spcBef>
              <a:buClr>
                <a:srgbClr val="FF0000"/>
              </a:buClr>
              <a:tabLst>
                <a:tab pos="457200" algn="l"/>
              </a:tabLst>
            </a:pPr>
            <a:r>
              <a:rPr lang="en-US" dirty="0">
                <a:latin typeface="+mj-lt"/>
                <a:cs typeface="Times New Roman" pitchFamily="18" charset="0"/>
              </a:rPr>
              <a:t>Improvement in the energy efficiency of windows, lighting, refrigeration, air conditioning, etc.</a:t>
            </a:r>
          </a:p>
          <a:p>
            <a:pPr marL="744538" lvl="2">
              <a:spcBef>
                <a:spcPct val="20000"/>
              </a:spcBef>
              <a:buClr>
                <a:srgbClr val="FF0000"/>
              </a:buClr>
              <a:tabLst>
                <a:tab pos="457200" algn="l"/>
              </a:tabLst>
            </a:pPr>
            <a:r>
              <a:rPr lang="en-US" dirty="0">
                <a:latin typeface="+mj-lt"/>
                <a:cs typeface="Times New Roman" pitchFamily="18" charset="0"/>
              </a:rPr>
              <a:t>Passive solar design &amp; integrated building</a:t>
            </a:r>
          </a:p>
          <a:p>
            <a:pPr marL="744538" lvl="2">
              <a:spcBef>
                <a:spcPct val="20000"/>
              </a:spcBef>
              <a:buClr>
                <a:srgbClr val="FF0000"/>
              </a:buClr>
              <a:tabLst>
                <a:tab pos="457200" algn="l"/>
              </a:tabLst>
            </a:pPr>
            <a:r>
              <a:rPr lang="en-US" dirty="0">
                <a:latin typeface="+mj-lt"/>
                <a:cs typeface="Times New Roman" pitchFamily="18" charset="0"/>
              </a:rPr>
              <a:t>Fuel switching</a:t>
            </a:r>
            <a:endParaRPr lang="en-US" sz="2000" dirty="0">
              <a:solidFill>
                <a:srgbClr val="FF0000"/>
              </a:solidFill>
              <a:latin typeface="+mj-lt"/>
              <a:cs typeface="Times New Roman" pitchFamily="18" charset="0"/>
            </a:endParaRPr>
          </a:p>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Transportation Sector</a:t>
            </a:r>
            <a:endParaRPr lang="en-US" b="0" dirty="0">
              <a:solidFill>
                <a:schemeClr val="accent2"/>
              </a:solidFill>
              <a:latin typeface="+mj-lt"/>
              <a:cs typeface="Times New Roman" pitchFamily="18" charset="0"/>
            </a:endParaRPr>
          </a:p>
          <a:p>
            <a:pPr marL="744538" lvl="2">
              <a:spcBef>
                <a:spcPct val="20000"/>
              </a:spcBef>
              <a:buClr>
                <a:srgbClr val="FF0000"/>
              </a:buClr>
              <a:tabLst>
                <a:tab pos="457200" algn="l"/>
              </a:tabLst>
            </a:pPr>
            <a:r>
              <a:rPr lang="en-US" dirty="0">
                <a:latin typeface="+mj-lt"/>
                <a:cs typeface="Times New Roman" pitchFamily="18" charset="0"/>
              </a:rPr>
              <a:t>Contributed 22 % of global energy-related CO2 emissions in 1995</a:t>
            </a:r>
          </a:p>
          <a:p>
            <a:pPr marL="744538" lvl="2">
              <a:spcBef>
                <a:spcPct val="20000"/>
              </a:spcBef>
              <a:buClr>
                <a:srgbClr val="FF0000"/>
              </a:buClr>
              <a:tabLst>
                <a:tab pos="457200" algn="l"/>
              </a:tabLst>
            </a:pPr>
            <a:r>
              <a:rPr lang="en-US" dirty="0">
                <a:latin typeface="+mj-lt"/>
                <a:cs typeface="Times New Roman" pitchFamily="18" charset="0"/>
              </a:rPr>
              <a:t>Improvement in the energy efficiency of vehicles</a:t>
            </a:r>
          </a:p>
          <a:p>
            <a:pPr marL="744538" lvl="2">
              <a:spcBef>
                <a:spcPct val="20000"/>
              </a:spcBef>
              <a:buClr>
                <a:srgbClr val="FF0000"/>
              </a:buClr>
              <a:tabLst>
                <a:tab pos="457200" algn="l"/>
              </a:tabLst>
            </a:pPr>
            <a:r>
              <a:rPr lang="en-US" dirty="0">
                <a:latin typeface="+mj-lt"/>
                <a:cs typeface="Times New Roman" pitchFamily="18" charset="0"/>
              </a:rPr>
              <a:t>Vehicle Fuel switching to natural gas, electricity, biofuels</a:t>
            </a:r>
          </a:p>
          <a:p>
            <a:pPr marL="744538" lvl="2">
              <a:spcBef>
                <a:spcPct val="20000"/>
              </a:spcBef>
              <a:buClr>
                <a:srgbClr val="FF0000"/>
              </a:buClr>
              <a:tabLst>
                <a:tab pos="457200" algn="l"/>
              </a:tabLst>
            </a:pPr>
            <a:r>
              <a:rPr lang="en-US" dirty="0">
                <a:latin typeface="+mj-lt"/>
                <a:cs typeface="Times New Roman" pitchFamily="18" charset="0"/>
              </a:rPr>
              <a:t>Subsidize mass transit</a:t>
            </a:r>
          </a:p>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Industry Sector</a:t>
            </a:r>
            <a:endParaRPr lang="en-US" b="0" dirty="0">
              <a:solidFill>
                <a:schemeClr val="accent2"/>
              </a:solidFill>
              <a:latin typeface="+mj-lt"/>
              <a:cs typeface="Times New Roman" pitchFamily="18" charset="0"/>
            </a:endParaRPr>
          </a:p>
          <a:p>
            <a:pPr marL="744538" lvl="2">
              <a:spcBef>
                <a:spcPct val="20000"/>
              </a:spcBef>
              <a:buClr>
                <a:srgbClr val="FF0000"/>
              </a:buClr>
              <a:tabLst>
                <a:tab pos="457200" algn="l"/>
              </a:tabLst>
            </a:pPr>
            <a:r>
              <a:rPr lang="en-US" dirty="0">
                <a:latin typeface="+mj-lt"/>
                <a:cs typeface="Times New Roman" pitchFamily="18" charset="0"/>
              </a:rPr>
              <a:t>Contributed 43 % of global energy-related CO2 emissions in 1995</a:t>
            </a:r>
          </a:p>
          <a:p>
            <a:pPr marL="744538" lvl="2">
              <a:spcBef>
                <a:spcPct val="20000"/>
              </a:spcBef>
              <a:buClr>
                <a:srgbClr val="FF0000"/>
              </a:buClr>
              <a:tabLst>
                <a:tab pos="457200" algn="l"/>
              </a:tabLst>
            </a:pPr>
            <a:r>
              <a:rPr lang="en-US" dirty="0">
                <a:latin typeface="+mj-lt"/>
                <a:cs typeface="Times New Roman" pitchFamily="18" charset="0"/>
              </a:rPr>
              <a:t>Improvement in the energy efficiency</a:t>
            </a:r>
          </a:p>
          <a:p>
            <a:pPr marL="744538" lvl="2">
              <a:spcBef>
                <a:spcPct val="20000"/>
              </a:spcBef>
              <a:buClr>
                <a:srgbClr val="FF0000"/>
              </a:buClr>
              <a:tabLst>
                <a:tab pos="457200" algn="l"/>
              </a:tabLst>
            </a:pPr>
            <a:r>
              <a:rPr lang="en-US" dirty="0">
                <a:latin typeface="+mj-lt"/>
                <a:cs typeface="Times New Roman" pitchFamily="18" charset="0"/>
              </a:rPr>
              <a:t>Material efficiency improvement e.g. recycling, material substitution</a:t>
            </a:r>
          </a:p>
          <a:p>
            <a:pPr marL="744538" lvl="2">
              <a:spcBef>
                <a:spcPct val="20000"/>
              </a:spcBef>
              <a:buClr>
                <a:srgbClr val="FF0000"/>
              </a:buClr>
              <a:tabLst>
                <a:tab pos="457200" algn="l"/>
              </a:tabLst>
            </a:pPr>
            <a:r>
              <a:rPr lang="en-US" dirty="0">
                <a:latin typeface="+mj-lt"/>
                <a:cs typeface="Times New Roman" pitchFamily="18" charset="0"/>
              </a:rPr>
              <a:t>Fuel switching</a:t>
            </a:r>
          </a:p>
        </p:txBody>
      </p:sp>
      <p:sp>
        <p:nvSpPr>
          <p:cNvPr id="26628" name="Text Box 5"/>
          <p:cNvSpPr txBox="1">
            <a:spLocks noChangeArrowheads="1"/>
          </p:cNvSpPr>
          <p:nvPr/>
        </p:nvSpPr>
        <p:spPr bwMode="auto">
          <a:xfrm>
            <a:off x="571500" y="122238"/>
            <a:ext cx="98363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Potential Sectoral GHG Emission Mitigation Strategies</a:t>
            </a:r>
          </a:p>
        </p:txBody>
      </p:sp>
      <p:sp>
        <p:nvSpPr>
          <p:cNvPr id="26629" name="Text Box 7"/>
          <p:cNvSpPr txBox="1">
            <a:spLocks noChangeArrowheads="1"/>
          </p:cNvSpPr>
          <p:nvPr/>
        </p:nvSpPr>
        <p:spPr bwMode="auto">
          <a:xfrm>
            <a:off x="4545013" y="6454775"/>
            <a:ext cx="369338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500">
                <a:solidFill>
                  <a:srgbClr val="009900"/>
                </a:solidFill>
                <a:latin typeface="+mj-lt"/>
              </a:rPr>
              <a:t>Adapted from CC 2001 mitigation p. 29-40</a:t>
            </a:r>
            <a:endParaRPr lang="en-US" sz="1500">
              <a:latin typeface="+mj-lt"/>
            </a:endParaRPr>
          </a:p>
        </p:txBody>
      </p:sp>
    </p:spTree>
    <p:extLst>
      <p:ext uri="{BB962C8B-B14F-4D97-AF65-F5344CB8AC3E}">
        <p14:creationId xmlns:p14="http://schemas.microsoft.com/office/powerpoint/2010/main" val="239063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525" y="112395"/>
            <a:ext cx="20297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err="1">
                <a:solidFill>
                  <a:srgbClr val="9E0000"/>
                </a:solidFill>
                <a:latin typeface="+mj-lt"/>
              </a:rPr>
              <a:t>Sectoral</a:t>
            </a:r>
            <a:endParaRPr lang="en-US" sz="3200" dirty="0">
              <a:solidFill>
                <a:srgbClr val="9E0000"/>
              </a:solidFill>
              <a:latin typeface="+mj-lt"/>
            </a:endParaRPr>
          </a:p>
          <a:p>
            <a:pPr eaLnBrk="1" hangingPunct="1"/>
            <a:r>
              <a:rPr lang="en-US" sz="3200" dirty="0">
                <a:solidFill>
                  <a:srgbClr val="9E0000"/>
                </a:solidFill>
                <a:latin typeface="+mj-lt"/>
              </a:rPr>
              <a:t>Mitigation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001" y="6290"/>
            <a:ext cx="6165499" cy="685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8275" y="1989130"/>
            <a:ext cx="2699726" cy="2862322"/>
          </a:xfrm>
          <a:prstGeom prst="rect">
            <a:avLst/>
          </a:prstGeom>
        </p:spPr>
        <p:txBody>
          <a:bodyPr wrap="square">
            <a:spAutoFit/>
          </a:bodyPr>
          <a:lstStyle/>
          <a:p>
            <a:r>
              <a:rPr lang="en-US" dirty="0" smtClean="0">
                <a:latin typeface="+mj-lt"/>
              </a:rPr>
              <a:t>IPCC WGIII AR5 Table </a:t>
            </a:r>
            <a:r>
              <a:rPr lang="en-US" dirty="0">
                <a:latin typeface="+mj-lt"/>
              </a:rPr>
              <a:t>TS.3 | </a:t>
            </a:r>
            <a:r>
              <a:rPr lang="en-US" b="0" dirty="0">
                <a:latin typeface="+mj-lt"/>
              </a:rPr>
              <a:t>Main </a:t>
            </a:r>
            <a:r>
              <a:rPr lang="en-US" b="0" dirty="0" err="1">
                <a:latin typeface="+mj-lt"/>
              </a:rPr>
              <a:t>sectoral</a:t>
            </a:r>
            <a:r>
              <a:rPr lang="en-US" b="0" dirty="0">
                <a:latin typeface="+mj-lt"/>
              </a:rPr>
              <a:t> mitigation measures categorized by key mitigation strategies (in bold) and associated </a:t>
            </a:r>
            <a:r>
              <a:rPr lang="en-US" b="0" dirty="0" err="1">
                <a:latin typeface="+mj-lt"/>
              </a:rPr>
              <a:t>sectoral</a:t>
            </a:r>
            <a:r>
              <a:rPr lang="en-US" b="0" dirty="0">
                <a:latin typeface="+mj-lt"/>
              </a:rPr>
              <a:t> indicators (highlighted in yellow) as discussed in</a:t>
            </a:r>
          </a:p>
          <a:p>
            <a:r>
              <a:rPr lang="en-US" b="0" dirty="0">
                <a:latin typeface="+mj-lt"/>
              </a:rPr>
              <a:t>Chapters 7 – </a:t>
            </a:r>
            <a:r>
              <a:rPr lang="en-US" b="0" dirty="0" smtClean="0">
                <a:latin typeface="+mj-lt"/>
              </a:rPr>
              <a:t>12.</a:t>
            </a:r>
            <a:endParaRPr lang="en-US" dirty="0">
              <a:latin typeface="+mj-lt"/>
            </a:endParaRPr>
          </a:p>
        </p:txBody>
      </p:sp>
    </p:spTree>
    <p:extLst>
      <p:ext uri="{BB962C8B-B14F-4D97-AF65-F5344CB8AC3E}">
        <p14:creationId xmlns:p14="http://schemas.microsoft.com/office/powerpoint/2010/main" val="56058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pcc.ch/site/assets/uploads/2018/02/Fig6-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068" y="122374"/>
            <a:ext cx="6106511" cy="533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5345391"/>
            <a:ext cx="8324193" cy="1384995"/>
          </a:xfrm>
          <a:prstGeom prst="rect">
            <a:avLst/>
          </a:prstGeom>
        </p:spPr>
        <p:txBody>
          <a:bodyPr wrap="square">
            <a:spAutoFit/>
          </a:bodyPr>
          <a:lstStyle/>
          <a:p>
            <a:r>
              <a:rPr lang="en-US" sz="1400" dirty="0">
                <a:latin typeface="+mj-lt"/>
              </a:rPr>
              <a:t>Figure 6.1 | Simplified schematic of the global carbon cycle. Numbers represent reservoir mass, also called ‘carbon stocks’ in </a:t>
            </a:r>
            <a:r>
              <a:rPr lang="en-US" sz="1400" dirty="0" err="1">
                <a:latin typeface="+mj-lt"/>
              </a:rPr>
              <a:t>PgC</a:t>
            </a:r>
            <a:r>
              <a:rPr lang="en-US" sz="1400" dirty="0">
                <a:latin typeface="+mj-lt"/>
              </a:rPr>
              <a:t> (1 </a:t>
            </a:r>
            <a:r>
              <a:rPr lang="en-US" sz="1400" dirty="0" err="1">
                <a:latin typeface="+mj-lt"/>
              </a:rPr>
              <a:t>PgC</a:t>
            </a:r>
            <a:r>
              <a:rPr lang="en-US" sz="1400" dirty="0">
                <a:latin typeface="+mj-lt"/>
              </a:rPr>
              <a:t> = 1015 </a:t>
            </a:r>
            <a:r>
              <a:rPr lang="en-US" sz="1400" dirty="0" err="1">
                <a:latin typeface="+mj-lt"/>
              </a:rPr>
              <a:t>gC</a:t>
            </a:r>
            <a:r>
              <a:rPr lang="en-US" sz="1400" dirty="0">
                <a:latin typeface="+mj-lt"/>
              </a:rPr>
              <a:t>) and annual carbon exchange fluxes (in </a:t>
            </a:r>
            <a:r>
              <a:rPr lang="en-US" sz="1400" dirty="0" err="1">
                <a:latin typeface="+mj-lt"/>
              </a:rPr>
              <a:t>PgC</a:t>
            </a:r>
            <a:r>
              <a:rPr lang="en-US" sz="1400" dirty="0">
                <a:latin typeface="+mj-lt"/>
              </a:rPr>
              <a:t> </a:t>
            </a:r>
            <a:r>
              <a:rPr lang="en-US" sz="1400" dirty="0" err="1">
                <a:latin typeface="+mj-lt"/>
              </a:rPr>
              <a:t>yr</a:t>
            </a:r>
            <a:r>
              <a:rPr lang="en-US" sz="1400" dirty="0">
                <a:latin typeface="+mj-lt"/>
              </a:rPr>
              <a:t>–1). Black numbers and arrows indicate reservoir mass and exchange fluxes estimated for the time prior to the Industrial Era, about 1750 </a:t>
            </a:r>
            <a:endParaRPr lang="en-US" sz="1400" dirty="0" smtClean="0">
              <a:latin typeface="+mj-lt"/>
            </a:endParaRPr>
          </a:p>
          <a:p>
            <a:endParaRPr lang="en-US" sz="1400" dirty="0">
              <a:latin typeface="+mj-lt"/>
            </a:endParaRPr>
          </a:p>
          <a:p>
            <a:r>
              <a:rPr lang="en-US" sz="1400" dirty="0" smtClean="0">
                <a:latin typeface="+mj-lt"/>
              </a:rPr>
              <a:t>IPCC, AR5 WG1</a:t>
            </a:r>
            <a:endParaRPr lang="en-US" sz="1400" dirty="0">
              <a:latin typeface="+mj-lt"/>
            </a:endParaRPr>
          </a:p>
        </p:txBody>
      </p:sp>
      <p:sp>
        <p:nvSpPr>
          <p:cNvPr id="3" name="Rectangle 2"/>
          <p:cNvSpPr/>
          <p:nvPr/>
        </p:nvSpPr>
        <p:spPr>
          <a:xfrm>
            <a:off x="438150" y="122374"/>
            <a:ext cx="3900427" cy="584775"/>
          </a:xfrm>
          <a:prstGeom prst="rect">
            <a:avLst/>
          </a:prstGeom>
        </p:spPr>
        <p:txBody>
          <a:bodyPr wrap="none">
            <a:spAutoFit/>
          </a:bodyPr>
          <a:lstStyle/>
          <a:p>
            <a:r>
              <a:rPr lang="en-US" sz="3200" dirty="0">
                <a:solidFill>
                  <a:srgbClr val="9E0000"/>
                </a:solidFill>
                <a:latin typeface="+mj-lt"/>
              </a:rPr>
              <a:t>Global Carbon Cycle</a:t>
            </a:r>
          </a:p>
        </p:txBody>
      </p:sp>
    </p:spTree>
    <p:extLst>
      <p:ext uri="{BB962C8B-B14F-4D97-AF65-F5344CB8AC3E}">
        <p14:creationId xmlns:p14="http://schemas.microsoft.com/office/powerpoint/2010/main" val="109794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30313" y="290513"/>
            <a:ext cx="5589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Historical Emissions Estimates</a:t>
            </a:r>
          </a:p>
        </p:txBody>
      </p:sp>
      <p:sp>
        <p:nvSpPr>
          <p:cNvPr id="19459" name="Rectangle 3"/>
          <p:cNvSpPr>
            <a:spLocks noChangeArrowheads="1"/>
          </p:cNvSpPr>
          <p:nvPr/>
        </p:nvSpPr>
        <p:spPr bwMode="auto">
          <a:xfrm>
            <a:off x="0" y="939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mj-lt"/>
            </a:endParaRPr>
          </a:p>
        </p:txBody>
      </p:sp>
      <p:pic>
        <p:nvPicPr>
          <p:cNvPr id="19460" name="Picture 6" descr="figure 1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862013"/>
            <a:ext cx="5338762"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808038" y="6143625"/>
            <a:ext cx="791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b="0">
                <a:latin typeface="+mj-lt"/>
              </a:rPr>
              <a:t>Source: Apparently this was drawn from W. F. Ruddiman, 2001. Earth's Climate: Past and Future. W. H. Freeman and Sons, New York</a:t>
            </a:r>
          </a:p>
        </p:txBody>
      </p:sp>
      <p:sp>
        <p:nvSpPr>
          <p:cNvPr id="19462" name="Rectangle 8"/>
          <p:cNvSpPr>
            <a:spLocks noChangeArrowheads="1"/>
          </p:cNvSpPr>
          <p:nvPr/>
        </p:nvSpPr>
        <p:spPr bwMode="auto">
          <a:xfrm>
            <a:off x="738188" y="5327650"/>
            <a:ext cx="7481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b="0">
                <a:latin typeface="+mj-lt"/>
              </a:rPr>
              <a:t>Sequestration may have the potential to alleviate somewhere in the neighborhood of 25% of the historical atmospheric greenhouse gas accumulation.</a:t>
            </a:r>
          </a:p>
        </p:txBody>
      </p:sp>
    </p:spTree>
    <p:extLst>
      <p:ext uri="{BB962C8B-B14F-4D97-AF65-F5344CB8AC3E}">
        <p14:creationId xmlns:p14="http://schemas.microsoft.com/office/powerpoint/2010/main" val="63980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65191" y="435560"/>
            <a:ext cx="39490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Ag  Sector Mitigation</a:t>
            </a:r>
          </a:p>
        </p:txBody>
      </p:sp>
      <p:sp>
        <p:nvSpPr>
          <p:cNvPr id="2" name="Rectangle 1"/>
          <p:cNvSpPr/>
          <p:nvPr/>
        </p:nvSpPr>
        <p:spPr>
          <a:xfrm>
            <a:off x="691176" y="5027864"/>
            <a:ext cx="7025958" cy="1200329"/>
          </a:xfrm>
          <a:prstGeom prst="rect">
            <a:avLst/>
          </a:prstGeom>
        </p:spPr>
        <p:txBody>
          <a:bodyPr wrap="square">
            <a:spAutoFit/>
          </a:bodyPr>
          <a:lstStyle/>
          <a:p>
            <a:r>
              <a:rPr lang="en-US" dirty="0" smtClean="0">
                <a:latin typeface="+mj-lt"/>
              </a:rPr>
              <a:t>IPCC WGIII AR5 Table </a:t>
            </a:r>
            <a:r>
              <a:rPr lang="en-US" dirty="0">
                <a:latin typeface="+mj-lt"/>
              </a:rPr>
              <a:t>TS.3 | </a:t>
            </a:r>
            <a:r>
              <a:rPr lang="en-US" b="0" dirty="0">
                <a:latin typeface="+mj-lt"/>
              </a:rPr>
              <a:t>Main </a:t>
            </a:r>
            <a:r>
              <a:rPr lang="en-US" b="0" dirty="0" err="1">
                <a:latin typeface="+mj-lt"/>
              </a:rPr>
              <a:t>sectoral</a:t>
            </a:r>
            <a:r>
              <a:rPr lang="en-US" b="0" dirty="0">
                <a:latin typeface="+mj-lt"/>
              </a:rPr>
              <a:t> mitigation measures categorized by key mitigation strategies (in bold) and associated </a:t>
            </a:r>
            <a:r>
              <a:rPr lang="en-US" b="0" dirty="0" err="1">
                <a:latin typeface="+mj-lt"/>
              </a:rPr>
              <a:t>sectoral</a:t>
            </a:r>
            <a:r>
              <a:rPr lang="en-US" b="0" dirty="0">
                <a:latin typeface="+mj-lt"/>
              </a:rPr>
              <a:t> indicators (highlighted in yellow) as discussed in</a:t>
            </a:r>
          </a:p>
          <a:p>
            <a:r>
              <a:rPr lang="en-US" b="0" dirty="0">
                <a:latin typeface="+mj-lt"/>
              </a:rPr>
              <a:t>Chapters 7 – </a:t>
            </a:r>
            <a:r>
              <a:rPr lang="en-US" b="0" dirty="0" smtClean="0">
                <a:latin typeface="+mj-lt"/>
              </a:rPr>
              <a:t>12.</a:t>
            </a:r>
            <a:endParaRPr lang="en-US"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2" y="1517317"/>
            <a:ext cx="9466708" cy="233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92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nvSpPr>
        <p:spPr bwMode="auto">
          <a:xfrm>
            <a:off x="230188" y="6178550"/>
            <a:ext cx="81899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75000"/>
              </a:spcBef>
              <a:buClr>
                <a:schemeClr val="tx2"/>
              </a:buClr>
              <a:buSzPct val="75000"/>
              <a:buFont typeface="Wingdings" pitchFamily="2" charset="2"/>
              <a:buNone/>
            </a:pPr>
            <a:r>
              <a:rPr lang="en-US" altLang="en-US" sz="1000">
                <a:solidFill>
                  <a:srgbClr val="3333CC"/>
                </a:solidFill>
                <a:latin typeface="+mj-lt"/>
                <a:cs typeface="Arial" charset="0"/>
              </a:rPr>
              <a:t>Source of underlying graphic: Smith, C.T. , L. Biles, D. Cassidy, C.D. Foster, J. Gan, W.G. Hubbard, B.D. Jackson, C. Mayfield and H.M. Rauscher, “Knowledge Products to Inform Rural Communities about Sustainable Forestry for Bioenergy and Biobased Products”, IUFRO Conference on </a:t>
            </a:r>
            <a:r>
              <a:rPr lang="en-US" altLang="en-US" sz="1000" i="1">
                <a:solidFill>
                  <a:srgbClr val="3333CC"/>
                </a:solidFill>
                <a:latin typeface="+mj-lt"/>
                <a:cs typeface="Arial" charset="0"/>
              </a:rPr>
              <a:t>Transfer of Forest Science Knowledge and Technology, </a:t>
            </a:r>
            <a:r>
              <a:rPr lang="en-US" altLang="en-US" sz="1000">
                <a:solidFill>
                  <a:srgbClr val="3333CC"/>
                </a:solidFill>
                <a:latin typeface="+mj-lt"/>
                <a:cs typeface="Arial" charset="0"/>
              </a:rPr>
              <a:t>Troutdale, Oregon, 10-13 May 2005</a:t>
            </a:r>
            <a:endParaRPr lang="en-US" altLang="en-US" sz="1200">
              <a:solidFill>
                <a:srgbClr val="3333CC"/>
              </a:solidFill>
              <a:latin typeface="+mj-lt"/>
              <a:cs typeface="Arial" charset="0"/>
            </a:endParaRPr>
          </a:p>
        </p:txBody>
      </p:sp>
      <p:grpSp>
        <p:nvGrpSpPr>
          <p:cNvPr id="147463" name="Group 7"/>
          <p:cNvGrpSpPr>
            <a:grpSpLocks/>
          </p:cNvGrpSpPr>
          <p:nvPr/>
        </p:nvGrpSpPr>
        <p:grpSpPr bwMode="auto">
          <a:xfrm>
            <a:off x="301625" y="725488"/>
            <a:ext cx="6808788" cy="3959225"/>
            <a:chOff x="457" y="132"/>
            <a:chExt cx="4998" cy="3736"/>
          </a:xfrm>
        </p:grpSpPr>
        <p:pic>
          <p:nvPicPr>
            <p:cNvPr id="1474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 y="132"/>
              <a:ext cx="4998" cy="37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5" name="AutoShape 9"/>
            <p:cNvSpPr>
              <a:spLocks noChangeArrowheads="1"/>
            </p:cNvSpPr>
            <p:nvPr/>
          </p:nvSpPr>
          <p:spPr bwMode="auto">
            <a:xfrm>
              <a:off x="3882" y="553"/>
              <a:ext cx="522" cy="615"/>
            </a:xfrm>
            <a:prstGeom prst="upArrow">
              <a:avLst>
                <a:gd name="adj1" fmla="val 50000"/>
                <a:gd name="adj2" fmla="val 29454"/>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75000"/>
                </a:spcBef>
                <a:buClr>
                  <a:schemeClr val="tx2"/>
                </a:buClr>
                <a:buSzPct val="75000"/>
                <a:buFont typeface="Wingdings" pitchFamily="2" charset="2"/>
                <a:buNone/>
              </a:pPr>
              <a:r>
                <a:rPr lang="en-US" altLang="en-US" sz="1000">
                  <a:solidFill>
                    <a:srgbClr val="3333CC"/>
                  </a:solidFill>
                  <a:latin typeface="+mj-lt"/>
                  <a:cs typeface="Arial" charset="0"/>
                </a:rPr>
                <a:t>Emit CO2</a:t>
              </a:r>
            </a:p>
          </p:txBody>
        </p:sp>
        <p:sp>
          <p:nvSpPr>
            <p:cNvPr id="147466" name="AutoShape 10"/>
            <p:cNvSpPr>
              <a:spLocks noChangeArrowheads="1"/>
            </p:cNvSpPr>
            <p:nvPr/>
          </p:nvSpPr>
          <p:spPr bwMode="auto">
            <a:xfrm flipV="1">
              <a:off x="1429" y="573"/>
              <a:ext cx="522" cy="615"/>
            </a:xfrm>
            <a:prstGeom prst="upArrow">
              <a:avLst>
                <a:gd name="adj1" fmla="val 50000"/>
                <a:gd name="adj2" fmla="val 29454"/>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75000"/>
                </a:spcBef>
                <a:buClr>
                  <a:schemeClr val="tx2"/>
                </a:buClr>
                <a:buSzPct val="75000"/>
                <a:buFont typeface="Wingdings" pitchFamily="2" charset="2"/>
                <a:buNone/>
              </a:pPr>
              <a:r>
                <a:rPr lang="en-US" altLang="en-US" sz="1000">
                  <a:solidFill>
                    <a:srgbClr val="3333CC"/>
                  </a:solidFill>
                  <a:latin typeface="+mj-lt"/>
                  <a:cs typeface="Arial" charset="0"/>
                </a:rPr>
                <a:t>Absorb CO2</a:t>
              </a:r>
            </a:p>
          </p:txBody>
        </p:sp>
        <p:sp>
          <p:nvSpPr>
            <p:cNvPr id="147467" name="AutoShape 11"/>
            <p:cNvSpPr>
              <a:spLocks noChangeArrowheads="1"/>
            </p:cNvSpPr>
            <p:nvPr/>
          </p:nvSpPr>
          <p:spPr bwMode="auto">
            <a:xfrm>
              <a:off x="2835" y="2310"/>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47468" name="AutoShape 12"/>
            <p:cNvSpPr>
              <a:spLocks noChangeArrowheads="1"/>
            </p:cNvSpPr>
            <p:nvPr/>
          </p:nvSpPr>
          <p:spPr bwMode="auto">
            <a:xfrm>
              <a:off x="4908" y="1847"/>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47469" name="AutoShape 13"/>
            <p:cNvSpPr>
              <a:spLocks noChangeArrowheads="1"/>
            </p:cNvSpPr>
            <p:nvPr/>
          </p:nvSpPr>
          <p:spPr bwMode="auto">
            <a:xfrm>
              <a:off x="3686" y="2485"/>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47470" name="Text Box 14"/>
          <p:cNvSpPr txBox="1">
            <a:spLocks noChangeArrowheads="1"/>
          </p:cNvSpPr>
          <p:nvPr/>
        </p:nvSpPr>
        <p:spPr bwMode="auto">
          <a:xfrm>
            <a:off x="252413" y="4729163"/>
            <a:ext cx="71659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chemeClr val="tx2"/>
              </a:buClr>
              <a:buSzPct val="75000"/>
              <a:buFont typeface="Wingdings" pitchFamily="2" charset="2"/>
              <a:buNone/>
            </a:pPr>
            <a:r>
              <a:rPr lang="en-US" altLang="en-US" sz="2100">
                <a:solidFill>
                  <a:srgbClr val="669900"/>
                </a:solidFill>
                <a:latin typeface="+mj-lt"/>
                <a:cs typeface="Arial" charset="0"/>
              </a:rPr>
              <a:t>Feedstocks take up CO2 when they grow</a:t>
            </a:r>
            <a:endParaRPr lang="en-US" altLang="en-US" sz="2100">
              <a:solidFill>
                <a:srgbClr val="3333CC"/>
              </a:solidFill>
              <a:latin typeface="+mj-lt"/>
              <a:cs typeface="Arial" charset="0"/>
            </a:endParaRPr>
          </a:p>
          <a:p>
            <a:pPr>
              <a:buClr>
                <a:schemeClr val="tx2"/>
              </a:buClr>
              <a:buSzPct val="75000"/>
              <a:buFont typeface="Wingdings" pitchFamily="2" charset="2"/>
              <a:buNone/>
            </a:pPr>
            <a:r>
              <a:rPr lang="en-US" altLang="en-US" sz="2100">
                <a:solidFill>
                  <a:srgbClr val="FF0000"/>
                </a:solidFill>
                <a:latin typeface="+mj-lt"/>
                <a:cs typeface="Arial" charset="0"/>
              </a:rPr>
              <a:t>CO2 emitted when feedstocks burned or when energy product derivatives burned</a:t>
            </a:r>
          </a:p>
          <a:p>
            <a:pPr>
              <a:buClr>
                <a:schemeClr val="tx2"/>
              </a:buClr>
              <a:buSzPct val="75000"/>
              <a:buFont typeface="Wingdings" pitchFamily="2" charset="2"/>
              <a:buNone/>
            </a:pPr>
            <a:r>
              <a:rPr lang="en-US" altLang="en-US" sz="2100">
                <a:solidFill>
                  <a:srgbClr val="FF00FF"/>
                </a:solidFill>
                <a:latin typeface="+mj-lt"/>
                <a:cs typeface="Arial" charset="0"/>
              </a:rPr>
              <a:t>But Starred areas also emit</a:t>
            </a:r>
          </a:p>
        </p:txBody>
      </p:sp>
      <p:sp>
        <p:nvSpPr>
          <p:cNvPr id="147471" name="Text Box 15"/>
          <p:cNvSpPr txBox="1">
            <a:spLocks noChangeArrowheads="1"/>
          </p:cNvSpPr>
          <p:nvPr/>
        </p:nvSpPr>
        <p:spPr bwMode="auto">
          <a:xfrm>
            <a:off x="7600950" y="2867025"/>
            <a:ext cx="14382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75000"/>
              </a:spcBef>
              <a:buClr>
                <a:schemeClr val="tx2"/>
              </a:buClr>
              <a:buSzPct val="75000"/>
              <a:buFont typeface="Wingdings" pitchFamily="2" charset="2"/>
              <a:buNone/>
            </a:pPr>
            <a:r>
              <a:rPr lang="en-US" altLang="en-US" sz="1900">
                <a:solidFill>
                  <a:schemeClr val="tx2"/>
                </a:solidFill>
                <a:latin typeface="+mj-lt"/>
                <a:cs typeface="Arial" charset="0"/>
              </a:rPr>
              <a:t>Please Pretend the growing stuff includes crops</a:t>
            </a:r>
          </a:p>
        </p:txBody>
      </p:sp>
      <p:sp>
        <p:nvSpPr>
          <p:cNvPr id="147473" name="Rectangle 17"/>
          <p:cNvSpPr>
            <a:spLocks noChangeArrowheads="1"/>
          </p:cNvSpPr>
          <p:nvPr/>
        </p:nvSpPr>
        <p:spPr bwMode="auto">
          <a:xfrm>
            <a:off x="838200" y="1524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rgbClr val="9E0000"/>
                </a:solidFill>
                <a:latin typeface="+mj-lt"/>
              </a:rPr>
              <a:t>Avoid it – Biofuel</a:t>
            </a:r>
          </a:p>
        </p:txBody>
      </p:sp>
    </p:spTree>
    <p:extLst>
      <p:ext uri="{BB962C8B-B14F-4D97-AF65-F5344CB8AC3E}">
        <p14:creationId xmlns:p14="http://schemas.microsoft.com/office/powerpoint/2010/main" val="227754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027"/>
          <p:cNvSpPr txBox="1">
            <a:spLocks noChangeArrowheads="1"/>
          </p:cNvSpPr>
          <p:nvPr/>
        </p:nvSpPr>
        <p:spPr bwMode="auto">
          <a:xfrm>
            <a:off x="2185471" y="273681"/>
            <a:ext cx="40969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2800" dirty="0">
                <a:solidFill>
                  <a:srgbClr val="9E0000"/>
                </a:solidFill>
                <a:latin typeface="+mj-lt"/>
              </a:rPr>
              <a:t>Why Might We Mitigate?</a:t>
            </a:r>
          </a:p>
        </p:txBody>
      </p:sp>
      <p:sp>
        <p:nvSpPr>
          <p:cNvPr id="5124" name="Rectangle 1028"/>
          <p:cNvSpPr>
            <a:spLocks noChangeArrowheads="1"/>
          </p:cNvSpPr>
          <p:nvPr/>
        </p:nvSpPr>
        <p:spPr bwMode="auto">
          <a:xfrm>
            <a:off x="269164" y="982006"/>
            <a:ext cx="8450262"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Greenhouse gas forcing is causing climate change </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Lagged time between action and response</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Compliance </a:t>
            </a:r>
            <a:r>
              <a:rPr lang="en-US" sz="2400" dirty="0" smtClean="0">
                <a:latin typeface="+mj-lt"/>
                <a:ea typeface="Arial Unicode MS" pitchFamily="34" charset="-128"/>
                <a:cs typeface="Arial Unicode MS" pitchFamily="34" charset="-128"/>
              </a:rPr>
              <a:t>with International </a:t>
            </a:r>
            <a:r>
              <a:rPr lang="en-US" sz="2400" dirty="0">
                <a:latin typeface="+mj-lt"/>
                <a:ea typeface="Arial Unicode MS" pitchFamily="34" charset="-128"/>
                <a:cs typeface="Arial Unicode MS" pitchFamily="34" charset="-128"/>
              </a:rPr>
              <a:t>agreements under UNFCCC </a:t>
            </a:r>
            <a:r>
              <a:rPr lang="en-US" sz="2400" dirty="0" smtClean="0">
                <a:latin typeface="+mj-lt"/>
                <a:ea typeface="Arial Unicode MS" pitchFamily="34" charset="-128"/>
                <a:cs typeface="Arial Unicode MS" pitchFamily="34" charset="-128"/>
              </a:rPr>
              <a:t>– Paris Agreement</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smtClean="0">
                <a:latin typeface="+mj-lt"/>
                <a:ea typeface="Arial Unicode MS" pitchFamily="34" charset="-128"/>
                <a:cs typeface="Arial Unicode MS" pitchFamily="34" charset="-128"/>
              </a:rPr>
              <a:t>Domestic policy moves</a:t>
            </a:r>
            <a:endParaRPr lang="en-US" sz="2400" dirty="0">
              <a:latin typeface="+mj-lt"/>
              <a:ea typeface="Arial Unicode MS" pitchFamily="34" charset="-128"/>
              <a:cs typeface="Arial Unicode MS" pitchFamily="34" charset="-128"/>
            </a:endParaRP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International pressures for emission reduction</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smtClean="0">
                <a:latin typeface="+mj-lt"/>
                <a:ea typeface="Arial Unicode MS" pitchFamily="34" charset="-128"/>
                <a:cs typeface="Arial Unicode MS" pitchFamily="34" charset="-128"/>
              </a:rPr>
              <a:t>Industry </a:t>
            </a:r>
            <a:r>
              <a:rPr lang="en-US" sz="2400" dirty="0">
                <a:latin typeface="+mj-lt"/>
                <a:ea typeface="Arial Unicode MS" pitchFamily="34" charset="-128"/>
                <a:cs typeface="Arial Unicode MS" pitchFamily="34" charset="-128"/>
              </a:rPr>
              <a:t>planning under uncertainty </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Need for cheap emission offsets </a:t>
            </a:r>
          </a:p>
          <a:p>
            <a:pPr marL="800100" indent="-342900">
              <a:spcBef>
                <a:spcPts val="0"/>
              </a:spcBef>
              <a:spcAft>
                <a:spcPts val="800"/>
              </a:spcAft>
              <a:buClr>
                <a:srgbClr val="FF3300"/>
              </a:buClr>
              <a:buSzPct val="85000"/>
              <a:buFont typeface="Arial" panose="020B0604020202020204" pitchFamily="34" charset="0"/>
              <a:buChar char="•"/>
              <a:tabLst>
                <a:tab pos="912813" algn="l"/>
              </a:tabLst>
            </a:pPr>
            <a:r>
              <a:rPr lang="en-US" sz="2400" dirty="0">
                <a:latin typeface="+mj-lt"/>
                <a:ea typeface="Arial Unicode MS" pitchFamily="34" charset="-128"/>
                <a:cs typeface="Arial Unicode MS" pitchFamily="34" charset="-128"/>
              </a:rPr>
              <a:t>Congruence of programs with other agriculturally related societal desires such as farm income support and water quality </a:t>
            </a:r>
            <a:r>
              <a:rPr lang="en-US" sz="2400" dirty="0" smtClean="0">
                <a:latin typeface="+mj-lt"/>
                <a:ea typeface="Arial Unicode MS" pitchFamily="34" charset="-128"/>
                <a:cs typeface="Arial Unicode MS" pitchFamily="34" charset="-128"/>
              </a:rPr>
              <a:t>protection.  Plus </a:t>
            </a:r>
            <a:r>
              <a:rPr lang="en-US" sz="2400" dirty="0" smtClean="0">
                <a:latin typeface="+mj-lt"/>
                <a:ea typeface="MS Mincho" pitchFamily="49" charset="-128"/>
              </a:rPr>
              <a:t>development </a:t>
            </a:r>
            <a:r>
              <a:rPr lang="en-US" sz="2400" dirty="0">
                <a:latin typeface="+mj-lt"/>
                <a:ea typeface="MS Mincho" pitchFamily="49" charset="-128"/>
              </a:rPr>
              <a:t>of another market for farm products </a:t>
            </a:r>
            <a:endParaRPr lang="en-US" sz="2400" dirty="0" smtClean="0">
              <a:latin typeface="+mj-lt"/>
              <a:ea typeface="MS Mincho" pitchFamily="49" charset="-128"/>
            </a:endParaRPr>
          </a:p>
          <a:p>
            <a:pPr marL="912813" indent="-455613">
              <a:lnSpc>
                <a:spcPct val="130000"/>
              </a:lnSpc>
              <a:spcBef>
                <a:spcPct val="50000"/>
              </a:spcBef>
              <a:buClr>
                <a:srgbClr val="FF3300"/>
              </a:buClr>
              <a:buSzPct val="85000"/>
              <a:buFont typeface="Arial" panose="020B0604020202020204" pitchFamily="34" charset="0"/>
              <a:buChar char="•"/>
              <a:tabLst>
                <a:tab pos="912813" algn="l"/>
              </a:tabLst>
            </a:pPr>
            <a:endParaRPr lang="en-US" sz="2000" dirty="0">
              <a:latin typeface="+mj-lt"/>
              <a:ea typeface="MS Mincho" pitchFamily="49"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24563" y="279112"/>
            <a:ext cx="4379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Comments on strategies</a:t>
            </a:r>
          </a:p>
        </p:txBody>
      </p:sp>
      <p:sp>
        <p:nvSpPr>
          <p:cNvPr id="28675" name="Text Box 3"/>
          <p:cNvSpPr txBox="1">
            <a:spLocks noChangeArrowheads="1"/>
          </p:cNvSpPr>
          <p:nvPr/>
        </p:nvSpPr>
        <p:spPr bwMode="auto">
          <a:xfrm>
            <a:off x="758825" y="1214548"/>
            <a:ext cx="807282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2800" dirty="0" smtClean="0">
                <a:latin typeface="+mj-lt"/>
              </a:rPr>
              <a:t>Sequestration </a:t>
            </a:r>
          </a:p>
          <a:p>
            <a:pPr eaLnBrk="1" hangingPunct="1"/>
            <a:r>
              <a:rPr lang="en-US" sz="2800" dirty="0" smtClean="0">
                <a:latin typeface="+mj-lt"/>
              </a:rPr>
              <a:t>	saturation, permanence, storage cost</a:t>
            </a:r>
          </a:p>
          <a:p>
            <a:pPr eaLnBrk="1" hangingPunct="1"/>
            <a:r>
              <a:rPr lang="en-US" sz="2800" dirty="0" smtClean="0">
                <a:latin typeface="+mj-lt"/>
              </a:rPr>
              <a:t>General	</a:t>
            </a:r>
          </a:p>
          <a:p>
            <a:pPr eaLnBrk="1" hangingPunct="1"/>
            <a:r>
              <a:rPr lang="en-US" sz="2800" dirty="0">
                <a:latin typeface="+mj-lt"/>
              </a:rPr>
              <a:t>	</a:t>
            </a:r>
            <a:r>
              <a:rPr lang="en-US" sz="2800" dirty="0" smtClean="0">
                <a:latin typeface="+mj-lt"/>
              </a:rPr>
              <a:t>uncertainty, permanence, leakage, </a:t>
            </a:r>
          </a:p>
          <a:p>
            <a:pPr eaLnBrk="1" hangingPunct="1"/>
            <a:r>
              <a:rPr lang="en-US" sz="2800" dirty="0">
                <a:latin typeface="+mj-lt"/>
              </a:rPr>
              <a:t>	</a:t>
            </a:r>
            <a:r>
              <a:rPr lang="en-US" sz="2800" dirty="0" smtClean="0">
                <a:latin typeface="+mj-lt"/>
              </a:rPr>
              <a:t>additionality, transactions costs</a:t>
            </a:r>
          </a:p>
          <a:p>
            <a:pPr eaLnBrk="1" hangingPunct="1"/>
            <a:r>
              <a:rPr lang="en-US" sz="2800" dirty="0">
                <a:latin typeface="+mj-lt"/>
              </a:rPr>
              <a:t>	</a:t>
            </a:r>
            <a:endParaRPr lang="en-US" sz="2800" dirty="0" smtClean="0">
              <a:latin typeface="+mj-lt"/>
            </a:endParaRPr>
          </a:p>
          <a:p>
            <a:pPr eaLnBrk="1" hangingPunct="1"/>
            <a:r>
              <a:rPr lang="en-US" sz="2800" dirty="0" smtClean="0">
                <a:latin typeface="+mj-lt"/>
              </a:rPr>
              <a:t>Bioenergy</a:t>
            </a:r>
          </a:p>
          <a:p>
            <a:pPr eaLnBrk="1" hangingPunct="1"/>
            <a:r>
              <a:rPr lang="en-US" sz="2800" dirty="0" smtClean="0">
                <a:latin typeface="+mj-lt"/>
              </a:rPr>
              <a:t>	life cycle accounting</a:t>
            </a:r>
          </a:p>
          <a:p>
            <a:pPr eaLnBrk="1" hangingPunct="1"/>
            <a:r>
              <a:rPr lang="en-US" sz="2800" dirty="0" smtClean="0">
                <a:latin typeface="+mj-lt"/>
              </a:rPr>
              <a:t>	cost algae $20</a:t>
            </a:r>
          </a:p>
          <a:p>
            <a:pPr eaLnBrk="1" hangingPunct="1"/>
            <a:r>
              <a:rPr lang="en-US" sz="2800" dirty="0" smtClean="0">
                <a:latin typeface="+mj-lt"/>
              </a:rPr>
              <a:t>	land competition </a:t>
            </a:r>
          </a:p>
          <a:p>
            <a:pPr eaLnBrk="1" hangingPunct="1"/>
            <a:r>
              <a:rPr lang="en-US" sz="2800" dirty="0" smtClean="0">
                <a:latin typeface="+mj-lt"/>
              </a:rPr>
              <a:t>	indirect land use</a:t>
            </a:r>
            <a:endParaRPr lang="en-US" sz="2800" dirty="0">
              <a:latin typeface="+mj-lt"/>
            </a:endParaRPr>
          </a:p>
        </p:txBody>
      </p:sp>
    </p:spTree>
    <p:extLst>
      <p:ext uri="{BB962C8B-B14F-4D97-AF65-F5344CB8AC3E}">
        <p14:creationId xmlns:p14="http://schemas.microsoft.com/office/powerpoint/2010/main" val="378753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1813" y="2601310"/>
            <a:ext cx="8449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a:solidFill>
                  <a:srgbClr val="9E0000"/>
                </a:solidFill>
                <a:latin typeface="+mj-lt"/>
              </a:rPr>
              <a:t>Implementing mitigation action</a:t>
            </a:r>
          </a:p>
        </p:txBody>
      </p:sp>
    </p:spTree>
    <p:extLst>
      <p:ext uri="{BB962C8B-B14F-4D97-AF65-F5344CB8AC3E}">
        <p14:creationId xmlns:p14="http://schemas.microsoft.com/office/powerpoint/2010/main" val="1771787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1114425" y="87313"/>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dirty="0">
                <a:solidFill>
                  <a:srgbClr val="9E0000"/>
                </a:solidFill>
                <a:latin typeface="+mj-lt"/>
              </a:rPr>
              <a:t>Bringing in Mitigation</a:t>
            </a:r>
          </a:p>
        </p:txBody>
      </p:sp>
      <p:sp>
        <p:nvSpPr>
          <p:cNvPr id="2" name="Rectangle 1"/>
          <p:cNvSpPr/>
          <p:nvPr/>
        </p:nvSpPr>
        <p:spPr>
          <a:xfrm>
            <a:off x="750771" y="626575"/>
            <a:ext cx="7988968" cy="5355312"/>
          </a:xfrm>
          <a:prstGeom prst="rect">
            <a:avLst/>
          </a:prstGeom>
        </p:spPr>
        <p:txBody>
          <a:bodyPr wrap="square">
            <a:spAutoFit/>
          </a:bodyPr>
          <a:lstStyle/>
          <a:p>
            <a:pPr lvl="1">
              <a:defRPr/>
            </a:pPr>
            <a:r>
              <a:rPr lang="en-US" sz="2400" dirty="0" smtClean="0">
                <a:solidFill>
                  <a:srgbClr val="FF0066"/>
                </a:solidFill>
                <a:latin typeface="+mj-lt"/>
              </a:rPr>
              <a:t>Identify </a:t>
            </a:r>
            <a:r>
              <a:rPr lang="en-US" sz="2400" dirty="0">
                <a:solidFill>
                  <a:srgbClr val="FF0066"/>
                </a:solidFill>
                <a:latin typeface="+mj-lt"/>
              </a:rPr>
              <a:t>emission threats</a:t>
            </a:r>
          </a:p>
          <a:p>
            <a:pPr lvl="2">
              <a:defRPr/>
            </a:pPr>
            <a:r>
              <a:rPr lang="en-US" sz="2200" dirty="0" smtClean="0">
                <a:latin typeface="+mj-lt"/>
                <a:cs typeface="Arial" pitchFamily="34" charset="0"/>
              </a:rPr>
              <a:t>Permafrost</a:t>
            </a:r>
          </a:p>
          <a:p>
            <a:pPr lvl="2">
              <a:defRPr/>
            </a:pPr>
            <a:r>
              <a:rPr lang="en-US" sz="2200" dirty="0" smtClean="0">
                <a:latin typeface="+mj-lt"/>
                <a:cs typeface="Arial" pitchFamily="34" charset="0"/>
              </a:rPr>
              <a:t>Peat</a:t>
            </a:r>
          </a:p>
          <a:p>
            <a:pPr lvl="2">
              <a:defRPr/>
            </a:pPr>
            <a:r>
              <a:rPr lang="en-US" sz="2200" dirty="0" smtClean="0">
                <a:latin typeface="+mj-lt"/>
                <a:cs typeface="Arial" pitchFamily="34" charset="0"/>
              </a:rPr>
              <a:t>Fires</a:t>
            </a:r>
          </a:p>
          <a:p>
            <a:pPr lvl="2">
              <a:defRPr/>
            </a:pPr>
            <a:endParaRPr lang="en-US" sz="1100" dirty="0">
              <a:latin typeface="+mj-lt"/>
              <a:cs typeface="Arial" pitchFamily="34" charset="0"/>
            </a:endParaRPr>
          </a:p>
          <a:p>
            <a:pPr lvl="1">
              <a:defRPr/>
            </a:pPr>
            <a:r>
              <a:rPr lang="en-US" sz="2400" dirty="0">
                <a:solidFill>
                  <a:srgbClr val="FF0066"/>
                </a:solidFill>
                <a:latin typeface="+mj-lt"/>
              </a:rPr>
              <a:t>Identify feasible, cheap mitigation possibilities</a:t>
            </a:r>
            <a:r>
              <a:rPr lang="en-US" sz="2200" dirty="0" smtClean="0">
                <a:solidFill>
                  <a:srgbClr val="3333FF"/>
                </a:solidFill>
                <a:latin typeface="+mj-lt"/>
                <a:cs typeface="Arial" pitchFamily="34" charset="0"/>
              </a:rPr>
              <a:t> </a:t>
            </a:r>
          </a:p>
          <a:p>
            <a:pPr lvl="2">
              <a:defRPr/>
            </a:pPr>
            <a:r>
              <a:rPr lang="en-US" sz="2200" dirty="0" smtClean="0">
                <a:latin typeface="+mj-lt"/>
                <a:cs typeface="Arial" pitchFamily="34" charset="0"/>
              </a:rPr>
              <a:t>For threats</a:t>
            </a:r>
          </a:p>
          <a:p>
            <a:pPr lvl="2">
              <a:defRPr/>
            </a:pPr>
            <a:r>
              <a:rPr lang="en-US" sz="2200" dirty="0" smtClean="0">
                <a:latin typeface="+mj-lt"/>
                <a:cs typeface="Arial" pitchFamily="34" charset="0"/>
              </a:rPr>
              <a:t>For existing systems</a:t>
            </a:r>
          </a:p>
          <a:p>
            <a:pPr lvl="2">
              <a:defRPr/>
            </a:pPr>
            <a:endParaRPr lang="en-US" sz="1100" dirty="0">
              <a:latin typeface="+mj-lt"/>
              <a:cs typeface="Arial" pitchFamily="34" charset="0"/>
            </a:endParaRPr>
          </a:p>
          <a:p>
            <a:pPr lvl="1">
              <a:defRPr/>
            </a:pPr>
            <a:r>
              <a:rPr lang="en-US" sz="2400" dirty="0">
                <a:solidFill>
                  <a:srgbClr val="FF0066"/>
                </a:solidFill>
                <a:latin typeface="+mj-lt"/>
              </a:rPr>
              <a:t>Identify ways to grow without growing emissions</a:t>
            </a:r>
          </a:p>
          <a:p>
            <a:pPr lvl="1">
              <a:defRPr/>
            </a:pPr>
            <a:endParaRPr lang="en-US" sz="2400" dirty="0">
              <a:latin typeface="+mj-lt"/>
              <a:cs typeface="Arial" pitchFamily="34" charset="0"/>
            </a:endParaRPr>
          </a:p>
          <a:p>
            <a:pPr lvl="1">
              <a:defRPr/>
            </a:pPr>
            <a:r>
              <a:rPr lang="en-US" sz="2400" dirty="0">
                <a:solidFill>
                  <a:srgbClr val="FF0066"/>
                </a:solidFill>
                <a:latin typeface="+mj-lt"/>
              </a:rPr>
              <a:t>Identify ways to maintain and grow food production</a:t>
            </a:r>
          </a:p>
          <a:p>
            <a:pPr lvl="2">
              <a:defRPr/>
            </a:pPr>
            <a:r>
              <a:rPr lang="en-US" sz="2200" dirty="0" smtClean="0">
                <a:latin typeface="+mj-lt"/>
                <a:cs typeface="Arial" pitchFamily="34" charset="0"/>
              </a:rPr>
              <a:t>Without more emissions</a:t>
            </a:r>
            <a:endParaRPr lang="en-US" sz="2200" dirty="0">
              <a:latin typeface="+mj-lt"/>
              <a:cs typeface="Arial" pitchFamily="34" charset="0"/>
            </a:endParaRPr>
          </a:p>
          <a:p>
            <a:pPr lvl="2">
              <a:defRPr/>
            </a:pPr>
            <a:r>
              <a:rPr lang="en-US" sz="2200" dirty="0" smtClean="0">
                <a:latin typeface="+mj-lt"/>
                <a:cs typeface="Arial" pitchFamily="34" charset="0"/>
              </a:rPr>
              <a:t>Protecting environment</a:t>
            </a:r>
            <a:endParaRPr lang="en-US" sz="2200" dirty="0">
              <a:latin typeface="+mj-lt"/>
              <a:cs typeface="Arial" pitchFamily="34" charset="0"/>
            </a:endParaRPr>
          </a:p>
          <a:p>
            <a:pPr lvl="1">
              <a:defRPr/>
            </a:pPr>
            <a:r>
              <a:rPr lang="en-US" sz="2200" dirty="0" smtClean="0">
                <a:latin typeface="+mj-lt"/>
                <a:cs typeface="Arial" pitchFamily="34" charset="0"/>
              </a:rPr>
              <a:t> </a:t>
            </a:r>
          </a:p>
          <a:p>
            <a:pPr lvl="1">
              <a:defRPr/>
            </a:pPr>
            <a:r>
              <a:rPr lang="en-US" sz="2400" dirty="0">
                <a:solidFill>
                  <a:srgbClr val="FF0066"/>
                </a:solidFill>
                <a:latin typeface="+mj-lt"/>
              </a:rPr>
              <a:t>Incentive</a:t>
            </a:r>
            <a:r>
              <a:rPr lang="en-US" sz="2200" dirty="0" smtClean="0">
                <a:solidFill>
                  <a:srgbClr val="3333FF"/>
                </a:solidFill>
                <a:latin typeface="+mj-lt"/>
                <a:cs typeface="Arial" pitchFamily="34" charset="0"/>
              </a:rPr>
              <a:t> </a:t>
            </a:r>
            <a:r>
              <a:rPr lang="en-US" sz="2400" dirty="0">
                <a:solidFill>
                  <a:srgbClr val="FF0066"/>
                </a:solidFill>
                <a:latin typeface="+mj-lt"/>
              </a:rPr>
              <a:t>design</a:t>
            </a:r>
          </a:p>
        </p:txBody>
      </p:sp>
    </p:spTree>
    <p:extLst>
      <p:ext uri="{BB962C8B-B14F-4D97-AF65-F5344CB8AC3E}">
        <p14:creationId xmlns:p14="http://schemas.microsoft.com/office/powerpoint/2010/main" val="222391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292485" y="1099152"/>
            <a:ext cx="8569325" cy="403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16694" lvl="2">
              <a:spcBef>
                <a:spcPct val="20000"/>
              </a:spcBef>
              <a:buClr>
                <a:srgbClr val="FF3300"/>
              </a:buClr>
              <a:buSzPct val="85000"/>
              <a:tabLst>
                <a:tab pos="342900" algn="l"/>
              </a:tabLst>
            </a:pPr>
            <a:r>
              <a:rPr lang="en-US" sz="2400" dirty="0">
                <a:latin typeface="+mj-lt"/>
                <a:cs typeface="Times New Roman" pitchFamily="18" charset="0"/>
              </a:rPr>
              <a:t>Here are a set of policies, measures, and instruments to limit GHG emissions or enhance  sequestration by sinks.</a:t>
            </a:r>
          </a:p>
          <a:p>
            <a:pPr marL="1027510" lvl="3" indent="-342900">
              <a:spcBef>
                <a:spcPct val="5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Command and control</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Taxes on emissions, carbon, and/or energy</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Subsidies</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Tradable emissions permits (cap-and-trade) </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Non-tradable permits </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Emission reduction credits</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Voluntary agreements</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Technology and performance standards</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Product bans</a:t>
            </a:r>
          </a:p>
          <a:p>
            <a:pPr marL="1027510" lvl="3" indent="-342900">
              <a:spcBef>
                <a:spcPct val="20000"/>
              </a:spcBef>
              <a:buClr>
                <a:srgbClr val="FF3300"/>
              </a:buClr>
              <a:buSzPct val="85000"/>
              <a:buFont typeface="Arial" panose="020B0604020202020204" pitchFamily="34" charset="0"/>
              <a:buChar char="•"/>
              <a:tabLst>
                <a:tab pos="342900" algn="l"/>
              </a:tabLst>
            </a:pPr>
            <a:r>
              <a:rPr lang="en-US" sz="2400" dirty="0">
                <a:latin typeface="+mj-lt"/>
                <a:cs typeface="Times New Roman" pitchFamily="18" charset="0"/>
              </a:rPr>
              <a:t>Direct government spending and investment (R&amp;D)</a:t>
            </a:r>
          </a:p>
        </p:txBody>
      </p:sp>
      <p:sp>
        <p:nvSpPr>
          <p:cNvPr id="29700" name="Text Box 5"/>
          <p:cNvSpPr txBox="1">
            <a:spLocks noChangeArrowheads="1"/>
          </p:cNvSpPr>
          <p:nvPr/>
        </p:nvSpPr>
        <p:spPr bwMode="auto">
          <a:xfrm>
            <a:off x="1748660" y="279112"/>
            <a:ext cx="6505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29701" name="Text Box 7"/>
          <p:cNvSpPr txBox="1">
            <a:spLocks noChangeArrowheads="1"/>
          </p:cNvSpPr>
          <p:nvPr/>
        </p:nvSpPr>
        <p:spPr bwMode="auto">
          <a:xfrm>
            <a:off x="164718" y="6479834"/>
            <a:ext cx="6157455"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125" dirty="0">
                <a:solidFill>
                  <a:srgbClr val="009900"/>
                </a:solidFill>
                <a:latin typeface="+mj-lt"/>
              </a:rPr>
              <a:t>Adapted from CC 2001 mitigation p. 399-450  </a:t>
            </a:r>
            <a:r>
              <a:rPr lang="en-US" sz="1125" u="sng" dirty="0">
                <a:solidFill>
                  <a:srgbClr val="009900"/>
                </a:solidFill>
                <a:latin typeface="+mj-lt"/>
              </a:rPr>
              <a:t>http://www.grida.no/climate/ipcc_tar/wg3/224.htm</a:t>
            </a:r>
            <a:endParaRPr lang="en-US" sz="1125" dirty="0">
              <a:solidFill>
                <a:srgbClr val="009900"/>
              </a:solidFill>
              <a:latin typeface="+mj-lt"/>
            </a:endParaRPr>
          </a:p>
        </p:txBody>
      </p:sp>
    </p:spTree>
    <p:extLst>
      <p:ext uri="{BB962C8B-B14F-4D97-AF65-F5344CB8AC3E}">
        <p14:creationId xmlns:p14="http://schemas.microsoft.com/office/powerpoint/2010/main" val="3522695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71500" y="122238"/>
            <a:ext cx="6505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0724" name="Rectangle 4"/>
          <p:cNvSpPr>
            <a:spLocks noChangeArrowheads="1"/>
          </p:cNvSpPr>
          <p:nvPr/>
        </p:nvSpPr>
        <p:spPr bwMode="auto">
          <a:xfrm>
            <a:off x="188913" y="722313"/>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Command and Control</a:t>
            </a:r>
            <a:endParaRPr lang="en-US"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Imposing a specific and inflexible emission standards on sources</a:t>
            </a:r>
          </a:p>
          <a:p>
            <a:pPr marL="174625" lvl="1">
              <a:lnSpc>
                <a:spcPct val="130000"/>
              </a:lnSpc>
              <a:spcBef>
                <a:spcPct val="50000"/>
              </a:spcBef>
              <a:buClr>
                <a:srgbClr val="FF3300"/>
              </a:buClr>
              <a:buSzPct val="85000"/>
              <a:tabLst>
                <a:tab pos="457200" algn="l"/>
              </a:tabLst>
            </a:pPr>
            <a:r>
              <a:rPr lang="en-US" sz="2000" dirty="0">
                <a:solidFill>
                  <a:srgbClr val="FF0000"/>
                </a:solidFill>
                <a:latin typeface="+mj-lt"/>
                <a:cs typeface="Times New Roman" pitchFamily="18" charset="0"/>
              </a:rPr>
              <a:t>Taxes on Emissions, Carbon, and/or Energy</a:t>
            </a:r>
            <a:endParaRPr lang="en-US"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A levy imposed by a government on each unit of emissions or on carbon content of fossil fuels (carbon tax), or on the energy content of fuels</a:t>
            </a:r>
          </a:p>
          <a:p>
            <a:pPr marL="744537" lvl="2">
              <a:lnSpc>
                <a:spcPct val="130000"/>
              </a:lnSpc>
              <a:spcBef>
                <a:spcPct val="20000"/>
              </a:spcBef>
              <a:buClr>
                <a:srgbClr val="FF0000"/>
              </a:buClr>
              <a:tabLst>
                <a:tab pos="457200" algn="l"/>
              </a:tabLst>
            </a:pPr>
            <a:r>
              <a:rPr lang="en-US" dirty="0">
                <a:latin typeface="+mj-lt"/>
                <a:cs typeface="Times New Roman" pitchFamily="18" charset="0"/>
              </a:rPr>
              <a:t>Advantage: 	1.  </a:t>
            </a:r>
            <a:r>
              <a:rPr lang="en-US" dirty="0" smtClean="0">
                <a:latin typeface="+mj-lt"/>
                <a:cs typeface="Times New Roman" pitchFamily="18" charset="0"/>
              </a:rPr>
              <a:t>	Yields </a:t>
            </a:r>
            <a:r>
              <a:rPr lang="en-US" dirty="0">
                <a:latin typeface="+mj-lt"/>
                <a:cs typeface="Times New Roman" pitchFamily="18" charset="0"/>
              </a:rPr>
              <a:t>cost minimizing allocation</a:t>
            </a:r>
          </a:p>
          <a:p>
            <a:pPr marL="2740025" lvl="4">
              <a:lnSpc>
                <a:spcPct val="130000"/>
              </a:lnSpc>
              <a:spcBef>
                <a:spcPct val="20000"/>
              </a:spcBef>
              <a:buClr>
                <a:srgbClr val="FF0000"/>
              </a:buClr>
              <a:tabLst>
                <a:tab pos="457200" algn="l"/>
              </a:tabLst>
            </a:pPr>
            <a:r>
              <a:rPr lang="en-US" dirty="0">
                <a:latin typeface="+mj-lt"/>
                <a:cs typeface="Times New Roman" pitchFamily="18" charset="0"/>
              </a:rPr>
              <a:t>2.	  Promotes technological progress</a:t>
            </a:r>
          </a:p>
          <a:p>
            <a:pPr marL="2740025" lvl="4">
              <a:lnSpc>
                <a:spcPct val="130000"/>
              </a:lnSpc>
              <a:spcBef>
                <a:spcPct val="20000"/>
              </a:spcBef>
              <a:buClr>
                <a:srgbClr val="FF0000"/>
              </a:buClr>
              <a:tabLst>
                <a:tab pos="457200" algn="l"/>
              </a:tabLst>
            </a:pPr>
            <a:r>
              <a:rPr lang="en-US" dirty="0">
                <a:latin typeface="+mj-lt"/>
                <a:cs typeface="Times New Roman" pitchFamily="18" charset="0"/>
              </a:rPr>
              <a:t>3.	  Increases revenues to subsidize R&amp;D</a:t>
            </a:r>
          </a:p>
          <a:p>
            <a:pPr marL="2740025" lvl="4">
              <a:lnSpc>
                <a:spcPct val="130000"/>
              </a:lnSpc>
              <a:spcBef>
                <a:spcPct val="20000"/>
              </a:spcBef>
              <a:buClr>
                <a:srgbClr val="FF0000"/>
              </a:buClr>
              <a:tabLst>
                <a:tab pos="457200" algn="l"/>
              </a:tabLst>
            </a:pPr>
            <a:endParaRPr lang="en-US" dirty="0">
              <a:latin typeface="+mj-lt"/>
              <a:cs typeface="Times New Roman" pitchFamily="18" charset="0"/>
            </a:endParaRPr>
          </a:p>
          <a:p>
            <a:pPr marL="2740025" lvl="4">
              <a:lnSpc>
                <a:spcPct val="130000"/>
              </a:lnSpc>
              <a:spcBef>
                <a:spcPct val="20000"/>
              </a:spcBef>
              <a:buClr>
                <a:srgbClr val="FF0000"/>
              </a:buClr>
              <a:tabLst>
                <a:tab pos="457200" algn="l"/>
              </a:tabLst>
            </a:pPr>
            <a:endParaRPr lang="en-US" dirty="0">
              <a:latin typeface="+mj-lt"/>
              <a:cs typeface="Times New Roman" pitchFamily="18" charset="0"/>
            </a:endParaRPr>
          </a:p>
          <a:p>
            <a:pPr marL="2740025" lvl="4">
              <a:lnSpc>
                <a:spcPct val="130000"/>
              </a:lnSpc>
              <a:spcBef>
                <a:spcPct val="20000"/>
              </a:spcBef>
              <a:buClr>
                <a:srgbClr val="FF0000"/>
              </a:buClr>
              <a:tabLst>
                <a:tab pos="457200" algn="l"/>
              </a:tabLst>
            </a:pPr>
            <a:endParaRPr lang="en-US" dirty="0">
              <a:latin typeface="+mj-lt"/>
              <a:cs typeface="Times New Roman" pitchFamily="18" charset="0"/>
            </a:endParaRPr>
          </a:p>
          <a:p>
            <a:pPr marL="2740025" lvl="4">
              <a:lnSpc>
                <a:spcPct val="130000"/>
              </a:lnSpc>
              <a:spcBef>
                <a:spcPct val="20000"/>
              </a:spcBef>
              <a:buClr>
                <a:srgbClr val="FF0000"/>
              </a:buClr>
              <a:tabLst>
                <a:tab pos="457200" algn="l"/>
              </a:tabLst>
            </a:pPr>
            <a:endParaRPr lang="en-US" dirty="0">
              <a:latin typeface="+mj-lt"/>
              <a:cs typeface="Times New Roman" pitchFamily="18" charset="0"/>
            </a:endParaRPr>
          </a:p>
          <a:p>
            <a:pPr marL="744537" lvl="2">
              <a:lnSpc>
                <a:spcPct val="130000"/>
              </a:lnSpc>
              <a:spcBef>
                <a:spcPct val="50000"/>
              </a:spcBef>
              <a:buClr>
                <a:srgbClr val="FF0000"/>
              </a:buClr>
              <a:tabLst>
                <a:tab pos="457200" algn="l"/>
              </a:tabLst>
            </a:pPr>
            <a:endParaRPr lang="en-US" dirty="0" smtClean="0">
              <a:latin typeface="+mj-lt"/>
              <a:cs typeface="Times New Roman" pitchFamily="18" charset="0"/>
            </a:endParaRPr>
          </a:p>
          <a:p>
            <a:pPr marL="744537" lvl="2">
              <a:lnSpc>
                <a:spcPct val="130000"/>
              </a:lnSpc>
              <a:spcBef>
                <a:spcPct val="50000"/>
              </a:spcBef>
              <a:buClr>
                <a:srgbClr val="FF0000"/>
              </a:buClr>
              <a:tabLst>
                <a:tab pos="457200" algn="l"/>
              </a:tabLst>
            </a:pPr>
            <a:r>
              <a:rPr lang="en-US" dirty="0" smtClean="0">
                <a:latin typeface="+mj-lt"/>
                <a:cs typeface="Times New Roman" pitchFamily="18" charset="0"/>
              </a:rPr>
              <a:t>Disadvantage</a:t>
            </a:r>
            <a:r>
              <a:rPr lang="en-US" dirty="0">
                <a:latin typeface="+mj-lt"/>
                <a:cs typeface="Times New Roman" pitchFamily="18" charset="0"/>
              </a:rPr>
              <a:t>: 	1.  How to determined an appropriate level of Tax?</a:t>
            </a:r>
          </a:p>
        </p:txBody>
      </p:sp>
      <p:sp>
        <p:nvSpPr>
          <p:cNvPr id="30725" name="Line 5"/>
          <p:cNvSpPr>
            <a:spLocks noChangeShapeType="1"/>
          </p:cNvSpPr>
          <p:nvPr/>
        </p:nvSpPr>
        <p:spPr bwMode="auto">
          <a:xfrm>
            <a:off x="1727200" y="4292600"/>
            <a:ext cx="1588" cy="159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sp>
        <p:nvSpPr>
          <p:cNvPr id="30726" name="Line 6"/>
          <p:cNvSpPr>
            <a:spLocks noChangeShapeType="1"/>
          </p:cNvSpPr>
          <p:nvPr/>
        </p:nvSpPr>
        <p:spPr bwMode="auto">
          <a:xfrm rot="5400000">
            <a:off x="3750469" y="3840957"/>
            <a:ext cx="0" cy="4056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sp>
        <p:nvSpPr>
          <p:cNvPr id="30727" name="Arc 7"/>
          <p:cNvSpPr>
            <a:spLocks/>
          </p:cNvSpPr>
          <p:nvPr/>
        </p:nvSpPr>
        <p:spPr bwMode="auto">
          <a:xfrm flipV="1">
            <a:off x="1706563" y="4308475"/>
            <a:ext cx="2530475" cy="1535113"/>
          </a:xfrm>
          <a:custGeom>
            <a:avLst/>
            <a:gdLst>
              <a:gd name="T0" fmla="*/ 28442 w 21353"/>
              <a:gd name="T1" fmla="*/ 0 h 21599"/>
              <a:gd name="T2" fmla="*/ 2530475 w 21353"/>
              <a:gd name="T3" fmla="*/ 1303485 h 21599"/>
              <a:gd name="T4" fmla="*/ 0 w 21353"/>
              <a:gd name="T5" fmla="*/ 1535113 h 21599"/>
              <a:gd name="T6" fmla="*/ 0 60000 65536"/>
              <a:gd name="T7" fmla="*/ 0 60000 65536"/>
              <a:gd name="T8" fmla="*/ 0 60000 65536"/>
            </a:gdLst>
            <a:ahLst/>
            <a:cxnLst>
              <a:cxn ang="T6">
                <a:pos x="T0" y="T1"/>
              </a:cxn>
              <a:cxn ang="T7">
                <a:pos x="T2" y="T3"/>
              </a:cxn>
              <a:cxn ang="T8">
                <a:pos x="T4" y="T5"/>
              </a:cxn>
            </a:cxnLst>
            <a:rect l="0" t="0" r="r" b="b"/>
            <a:pathLst>
              <a:path w="21353" h="21599" fill="none" extrusionOk="0">
                <a:moveTo>
                  <a:pt x="239" y="0"/>
                </a:moveTo>
                <a:cubicBezTo>
                  <a:pt x="10819" y="117"/>
                  <a:pt x="19756" y="7881"/>
                  <a:pt x="21352" y="18340"/>
                </a:cubicBezTo>
              </a:path>
              <a:path w="21353" h="21599" stroke="0" extrusionOk="0">
                <a:moveTo>
                  <a:pt x="239" y="0"/>
                </a:moveTo>
                <a:cubicBezTo>
                  <a:pt x="10819" y="117"/>
                  <a:pt x="19756" y="7881"/>
                  <a:pt x="21352" y="18340"/>
                </a:cubicBezTo>
                <a:lnTo>
                  <a:pt x="0" y="21599"/>
                </a:lnTo>
                <a:lnTo>
                  <a:pt x="239"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0728" name="Line 8"/>
          <p:cNvSpPr>
            <a:spLocks noChangeShapeType="1"/>
          </p:cNvSpPr>
          <p:nvPr/>
        </p:nvSpPr>
        <p:spPr bwMode="auto">
          <a:xfrm>
            <a:off x="3898900" y="5095875"/>
            <a:ext cx="0" cy="795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sp>
        <p:nvSpPr>
          <p:cNvPr id="30729" name="Line 9"/>
          <p:cNvSpPr>
            <a:spLocks noChangeShapeType="1"/>
          </p:cNvSpPr>
          <p:nvPr/>
        </p:nvSpPr>
        <p:spPr bwMode="auto">
          <a:xfrm rot="5400000">
            <a:off x="3218657" y="3620293"/>
            <a:ext cx="0" cy="2963863"/>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sp>
        <p:nvSpPr>
          <p:cNvPr id="30730" name="Text Box 10"/>
          <p:cNvSpPr txBox="1">
            <a:spLocks noChangeArrowheads="1"/>
          </p:cNvSpPr>
          <p:nvPr/>
        </p:nvSpPr>
        <p:spPr bwMode="auto">
          <a:xfrm>
            <a:off x="4311650" y="4541838"/>
            <a:ext cx="19538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b="0" dirty="0">
                <a:latin typeface="+mj-lt"/>
              </a:rPr>
              <a:t>Marginal control cost</a:t>
            </a:r>
          </a:p>
        </p:txBody>
      </p:sp>
      <p:sp>
        <p:nvSpPr>
          <p:cNvPr id="30731" name="Text Box 11"/>
          <p:cNvSpPr txBox="1">
            <a:spLocks noChangeArrowheads="1"/>
          </p:cNvSpPr>
          <p:nvPr/>
        </p:nvSpPr>
        <p:spPr bwMode="auto">
          <a:xfrm>
            <a:off x="1020763" y="3952875"/>
            <a:ext cx="941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dirty="0">
                <a:latin typeface="+mj-lt"/>
              </a:rPr>
              <a:t>Cost ($)</a:t>
            </a:r>
          </a:p>
        </p:txBody>
      </p:sp>
      <p:sp>
        <p:nvSpPr>
          <p:cNvPr id="30732" name="Text Box 12"/>
          <p:cNvSpPr txBox="1">
            <a:spLocks noChangeArrowheads="1"/>
          </p:cNvSpPr>
          <p:nvPr/>
        </p:nvSpPr>
        <p:spPr bwMode="auto">
          <a:xfrm>
            <a:off x="5173663" y="5840413"/>
            <a:ext cx="25715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Emission Reductions (tons)</a:t>
            </a:r>
          </a:p>
        </p:txBody>
      </p:sp>
      <p:sp>
        <p:nvSpPr>
          <p:cNvPr id="30733" name="Line 14"/>
          <p:cNvSpPr>
            <a:spLocks noChangeShapeType="1"/>
          </p:cNvSpPr>
          <p:nvPr/>
        </p:nvSpPr>
        <p:spPr bwMode="auto">
          <a:xfrm>
            <a:off x="4691063" y="5103813"/>
            <a:ext cx="0" cy="795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sp>
        <p:nvSpPr>
          <p:cNvPr id="30734" name="Rectangle 18" descr="Small grid"/>
          <p:cNvSpPr>
            <a:spLocks noChangeArrowheads="1"/>
          </p:cNvSpPr>
          <p:nvPr/>
        </p:nvSpPr>
        <p:spPr bwMode="auto">
          <a:xfrm>
            <a:off x="3916363" y="5151438"/>
            <a:ext cx="755650" cy="695325"/>
          </a:xfrm>
          <a:prstGeom prst="rect">
            <a:avLst/>
          </a:prstGeom>
          <a:pattFill prst="smGrid">
            <a:fgClr>
              <a:srgbClr val="FF0000"/>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0735" name="AutoShape 19" descr="25%"/>
          <p:cNvSpPr>
            <a:spLocks noChangeArrowheads="1"/>
          </p:cNvSpPr>
          <p:nvPr/>
        </p:nvSpPr>
        <p:spPr bwMode="auto">
          <a:xfrm rot="-5424658">
            <a:off x="2979738" y="4973638"/>
            <a:ext cx="609600" cy="1143000"/>
          </a:xfrm>
          <a:prstGeom prst="rtTriangle">
            <a:avLst/>
          </a:prstGeom>
          <a:pattFill prst="pct25">
            <a:fgClr>
              <a:schemeClr val="tx2"/>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0736" name="Text Box 23"/>
          <p:cNvSpPr txBox="1">
            <a:spLocks noChangeArrowheads="1"/>
          </p:cNvSpPr>
          <p:nvPr/>
        </p:nvSpPr>
        <p:spPr bwMode="auto">
          <a:xfrm>
            <a:off x="1217613" y="4899025"/>
            <a:ext cx="941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dirty="0">
                <a:latin typeface="+mj-lt"/>
              </a:rPr>
              <a:t>Tax</a:t>
            </a:r>
          </a:p>
        </p:txBody>
      </p:sp>
      <p:sp>
        <p:nvSpPr>
          <p:cNvPr id="30737" name="Text Box 24"/>
          <p:cNvSpPr txBox="1">
            <a:spLocks noChangeArrowheads="1"/>
          </p:cNvSpPr>
          <p:nvPr/>
        </p:nvSpPr>
        <p:spPr bwMode="auto">
          <a:xfrm>
            <a:off x="4446588" y="58451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15</a:t>
            </a:r>
          </a:p>
        </p:txBody>
      </p:sp>
      <p:sp>
        <p:nvSpPr>
          <p:cNvPr id="30738" name="Text Box 25"/>
          <p:cNvSpPr txBox="1">
            <a:spLocks noChangeArrowheads="1"/>
          </p:cNvSpPr>
          <p:nvPr/>
        </p:nvSpPr>
        <p:spPr bwMode="auto">
          <a:xfrm>
            <a:off x="3796297" y="5674141"/>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D</a:t>
            </a:r>
          </a:p>
        </p:txBody>
      </p:sp>
      <p:sp>
        <p:nvSpPr>
          <p:cNvPr id="30739" name="Text Box 26"/>
          <p:cNvSpPr txBox="1">
            <a:spLocks noChangeArrowheads="1"/>
          </p:cNvSpPr>
          <p:nvPr/>
        </p:nvSpPr>
        <p:spPr bwMode="auto">
          <a:xfrm>
            <a:off x="3630613" y="47910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A</a:t>
            </a:r>
          </a:p>
        </p:txBody>
      </p:sp>
      <p:sp>
        <p:nvSpPr>
          <p:cNvPr id="30740" name="Text Box 27"/>
          <p:cNvSpPr txBox="1">
            <a:spLocks noChangeArrowheads="1"/>
          </p:cNvSpPr>
          <p:nvPr/>
        </p:nvSpPr>
        <p:spPr bwMode="auto">
          <a:xfrm>
            <a:off x="4638675" y="4821238"/>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B</a:t>
            </a:r>
          </a:p>
        </p:txBody>
      </p:sp>
      <p:sp>
        <p:nvSpPr>
          <p:cNvPr id="30741" name="Text Box 28"/>
          <p:cNvSpPr txBox="1">
            <a:spLocks noChangeArrowheads="1"/>
          </p:cNvSpPr>
          <p:nvPr/>
        </p:nvSpPr>
        <p:spPr bwMode="auto">
          <a:xfrm>
            <a:off x="4703763" y="5580063"/>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C</a:t>
            </a:r>
          </a:p>
        </p:txBody>
      </p:sp>
      <p:sp>
        <p:nvSpPr>
          <p:cNvPr id="30742" name="Text Box 29"/>
          <p:cNvSpPr txBox="1">
            <a:spLocks noChangeArrowheads="1"/>
          </p:cNvSpPr>
          <p:nvPr/>
        </p:nvSpPr>
        <p:spPr bwMode="auto">
          <a:xfrm>
            <a:off x="1398588" y="5727700"/>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latin typeface="+mj-lt"/>
              </a:rPr>
              <a:t>O</a:t>
            </a:r>
          </a:p>
        </p:txBody>
      </p:sp>
    </p:spTree>
    <p:extLst>
      <p:ext uri="{BB962C8B-B14F-4D97-AF65-F5344CB8AC3E}">
        <p14:creationId xmlns:p14="http://schemas.microsoft.com/office/powerpoint/2010/main" val="135217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939362" y="-60105"/>
            <a:ext cx="868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1748" name="Rectangle 5"/>
          <p:cNvSpPr>
            <a:spLocks noChangeArrowheads="1"/>
          </p:cNvSpPr>
          <p:nvPr/>
        </p:nvSpPr>
        <p:spPr bwMode="auto">
          <a:xfrm>
            <a:off x="188913" y="660400"/>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000" dirty="0">
                <a:solidFill>
                  <a:srgbClr val="FF0000"/>
                </a:solidFill>
                <a:latin typeface="+mj-lt"/>
                <a:cs typeface="Times New Roman" pitchFamily="18" charset="0"/>
              </a:rPr>
              <a:t>Subsidies</a:t>
            </a:r>
            <a:endParaRPr lang="en-US"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A direct payment from the government</a:t>
            </a:r>
          </a:p>
          <a:p>
            <a:pPr marL="744537" lvl="2">
              <a:lnSpc>
                <a:spcPct val="130000"/>
              </a:lnSpc>
              <a:spcBef>
                <a:spcPct val="20000"/>
              </a:spcBef>
              <a:buClr>
                <a:srgbClr val="FF0000"/>
              </a:buClr>
              <a:tabLst>
                <a:tab pos="457200" algn="l"/>
              </a:tabLst>
            </a:pPr>
            <a:r>
              <a:rPr lang="en-US" dirty="0">
                <a:latin typeface="+mj-lt"/>
                <a:cs typeface="Times New Roman" pitchFamily="18" charset="0"/>
              </a:rPr>
              <a:t>Lowers existing subsidies to fossil fuel use, or increasing subsidies for practices reducing emissions or enhance sinks</a:t>
            </a:r>
          </a:p>
          <a:p>
            <a:pPr marL="174625" lvl="1">
              <a:lnSpc>
                <a:spcPct val="130000"/>
              </a:lnSpc>
              <a:spcBef>
                <a:spcPct val="50000"/>
              </a:spcBef>
              <a:buClr>
                <a:srgbClr val="FF3300"/>
              </a:buClr>
              <a:buSzPct val="85000"/>
              <a:tabLst>
                <a:tab pos="457200" algn="l"/>
              </a:tabLst>
            </a:pPr>
            <a:r>
              <a:rPr lang="en-US" sz="2000" dirty="0">
                <a:solidFill>
                  <a:srgbClr val="FF0000"/>
                </a:solidFill>
                <a:latin typeface="+mj-lt"/>
                <a:cs typeface="Times New Roman" pitchFamily="18" charset="0"/>
              </a:rPr>
              <a:t>Tradable Emissions Permits (Cap-and-Trade) </a:t>
            </a:r>
            <a:endParaRPr lang="en-US"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Puts a cap or limit on aggregate GHG emissions on sources</a:t>
            </a:r>
          </a:p>
          <a:p>
            <a:pPr marL="744537" lvl="2">
              <a:lnSpc>
                <a:spcPct val="130000"/>
              </a:lnSpc>
              <a:spcBef>
                <a:spcPct val="20000"/>
              </a:spcBef>
              <a:buClr>
                <a:srgbClr val="FF0000"/>
              </a:buClr>
              <a:tabLst>
                <a:tab pos="457200" algn="l"/>
              </a:tabLst>
            </a:pPr>
            <a:r>
              <a:rPr lang="en-US" dirty="0">
                <a:latin typeface="+mj-lt"/>
                <a:cs typeface="Times New Roman" pitchFamily="18" charset="0"/>
              </a:rPr>
              <a:t>Requires each source to hold permits equal to its actual emissions</a:t>
            </a:r>
          </a:p>
          <a:p>
            <a:pPr marL="744537" lvl="2">
              <a:lnSpc>
                <a:spcPct val="130000"/>
              </a:lnSpc>
              <a:spcBef>
                <a:spcPct val="20000"/>
              </a:spcBef>
              <a:buClr>
                <a:srgbClr val="FF0000"/>
              </a:buClr>
              <a:tabLst>
                <a:tab pos="457200" algn="l"/>
              </a:tabLst>
            </a:pPr>
            <a:r>
              <a:rPr lang="en-US" dirty="0">
                <a:latin typeface="+mj-lt"/>
                <a:cs typeface="Times New Roman" pitchFamily="18" charset="0"/>
              </a:rPr>
              <a:t>Allows permits to be traded among sources </a:t>
            </a:r>
          </a:p>
          <a:p>
            <a:pPr marL="744537" lvl="2">
              <a:lnSpc>
                <a:spcPct val="130000"/>
              </a:lnSpc>
              <a:spcBef>
                <a:spcPct val="20000"/>
              </a:spcBef>
              <a:buClr>
                <a:srgbClr val="FF0000"/>
              </a:buClr>
              <a:tabLst>
                <a:tab pos="457200" algn="l"/>
              </a:tabLst>
            </a:pPr>
            <a:r>
              <a:rPr lang="en-US" dirty="0">
                <a:latin typeface="+mj-lt"/>
                <a:cs typeface="Times New Roman" pitchFamily="18" charset="0"/>
              </a:rPr>
              <a:t>Advantage: 	Flexibility</a:t>
            </a:r>
          </a:p>
          <a:p>
            <a:pPr marL="744537" lvl="2">
              <a:lnSpc>
                <a:spcPct val="130000"/>
              </a:lnSpc>
              <a:spcBef>
                <a:spcPct val="20000"/>
              </a:spcBef>
              <a:buClr>
                <a:srgbClr val="FF0000"/>
              </a:buClr>
              <a:tabLst>
                <a:tab pos="457200" algn="l"/>
              </a:tabLst>
            </a:pPr>
            <a:r>
              <a:rPr lang="en-US" dirty="0">
                <a:latin typeface="+mj-lt"/>
                <a:cs typeface="Times New Roman" pitchFamily="18" charset="0"/>
              </a:rPr>
              <a:t>Disadvantage: 	Need to consider transaction </a:t>
            </a:r>
            <a:r>
              <a:rPr lang="en-US" dirty="0" smtClean="0">
                <a:latin typeface="+mj-lt"/>
                <a:cs typeface="Times New Roman" pitchFamily="18" charset="0"/>
              </a:rPr>
              <a:t>costs</a:t>
            </a:r>
            <a:endParaRPr lang="en-US" dirty="0">
              <a:latin typeface="+mj-lt"/>
              <a:cs typeface="Times New Roman" pitchFamily="18" charset="0"/>
            </a:endParaRPr>
          </a:p>
        </p:txBody>
      </p:sp>
    </p:spTree>
    <p:extLst>
      <p:ext uri="{BB962C8B-B14F-4D97-AF65-F5344CB8AC3E}">
        <p14:creationId xmlns:p14="http://schemas.microsoft.com/office/powerpoint/2010/main" val="95113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939362" y="-60105"/>
            <a:ext cx="868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1748" name="Rectangle 5"/>
          <p:cNvSpPr>
            <a:spLocks noChangeArrowheads="1"/>
          </p:cNvSpPr>
          <p:nvPr/>
        </p:nvSpPr>
        <p:spPr bwMode="auto">
          <a:xfrm>
            <a:off x="146872" y="475565"/>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000" dirty="0">
                <a:solidFill>
                  <a:srgbClr val="FF0000"/>
                </a:solidFill>
                <a:cs typeface="Times New Roman" pitchFamily="18" charset="0"/>
              </a:rPr>
              <a:t>Subsidies</a:t>
            </a:r>
            <a:endParaRPr lang="en-US" dirty="0">
              <a:solidFill>
                <a:srgbClr val="FF0000"/>
              </a:solidFill>
              <a:cs typeface="Times New Roman" pitchFamily="18" charset="0"/>
            </a:endParaRPr>
          </a:p>
          <a:p>
            <a:pPr marL="744537" lvl="2">
              <a:lnSpc>
                <a:spcPct val="130000"/>
              </a:lnSpc>
              <a:spcBef>
                <a:spcPct val="20000"/>
              </a:spcBef>
              <a:buClr>
                <a:srgbClr val="FF0000"/>
              </a:buClr>
              <a:tabLst>
                <a:tab pos="457200" algn="l"/>
              </a:tabLst>
            </a:pPr>
            <a:r>
              <a:rPr lang="en-US" dirty="0">
                <a:cs typeface="Times New Roman" pitchFamily="18" charset="0"/>
              </a:rPr>
              <a:t>A direct payment from the government</a:t>
            </a:r>
          </a:p>
          <a:p>
            <a:pPr marL="744537" lvl="2">
              <a:lnSpc>
                <a:spcPct val="130000"/>
              </a:lnSpc>
              <a:spcBef>
                <a:spcPct val="20000"/>
              </a:spcBef>
              <a:buClr>
                <a:srgbClr val="FF0000"/>
              </a:buClr>
              <a:tabLst>
                <a:tab pos="457200" algn="l"/>
              </a:tabLst>
            </a:pPr>
            <a:r>
              <a:rPr lang="en-US" dirty="0">
                <a:cs typeface="Times New Roman" pitchFamily="18" charset="0"/>
              </a:rPr>
              <a:t>Lowers existing subsidies to fossil fuel use, or increasing subsidies for practices reducing emissions or enhance sinks</a:t>
            </a:r>
          </a:p>
          <a:p>
            <a:pPr marL="174625" lvl="1">
              <a:lnSpc>
                <a:spcPct val="130000"/>
              </a:lnSpc>
              <a:spcBef>
                <a:spcPct val="50000"/>
              </a:spcBef>
              <a:buClr>
                <a:srgbClr val="FF3300"/>
              </a:buClr>
              <a:buSzPct val="85000"/>
              <a:tabLst>
                <a:tab pos="457200" algn="l"/>
              </a:tabLst>
            </a:pPr>
            <a:endParaRPr lang="en-US" dirty="0">
              <a:latin typeface="+mj-lt"/>
              <a:cs typeface="Times New Roman" pitchFamily="18" charset="0"/>
            </a:endParaRPr>
          </a:p>
        </p:txBody>
      </p:sp>
      <p:cxnSp>
        <p:nvCxnSpPr>
          <p:cNvPr id="14" name="Elbow Connector 13"/>
          <p:cNvCxnSpPr/>
          <p:nvPr/>
        </p:nvCxnSpPr>
        <p:spPr>
          <a:xfrm rot="5400000">
            <a:off x="71486" y="3843762"/>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8"/>
          <p:cNvSpPr txBox="1">
            <a:spLocks noChangeArrowheads="1"/>
          </p:cNvSpPr>
          <p:nvPr/>
        </p:nvSpPr>
        <p:spPr bwMode="auto">
          <a:xfrm>
            <a:off x="438150" y="3201356"/>
            <a:ext cx="108826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Cost </a:t>
            </a:r>
          </a:p>
          <a:p>
            <a:pPr algn="ctr"/>
            <a:r>
              <a:rPr lang="en-US" altLang="zh-CN" u="none" dirty="0">
                <a:latin typeface="Trebuchet MS" panose="020B0603020202020204" pitchFamily="34" charset="0"/>
                <a:ea typeface="宋体" pitchFamily="2" charset="-122"/>
              </a:rPr>
              <a:t>of meeting cap</a:t>
            </a:r>
            <a:endParaRPr lang="en-US" altLang="zh-CN" u="none" baseline="-25000" dirty="0">
              <a:latin typeface="Trebuchet MS" panose="020B0603020202020204" pitchFamily="34" charset="0"/>
              <a:ea typeface="宋体" pitchFamily="2" charset="-122"/>
            </a:endParaRPr>
          </a:p>
        </p:txBody>
      </p:sp>
      <p:sp>
        <p:nvSpPr>
          <p:cNvPr id="16" name="Text Box 9"/>
          <p:cNvSpPr txBox="1">
            <a:spLocks noChangeArrowheads="1"/>
          </p:cNvSpPr>
          <p:nvPr/>
        </p:nvSpPr>
        <p:spPr bwMode="auto">
          <a:xfrm>
            <a:off x="5782052" y="3430345"/>
            <a:ext cx="1018141" cy="31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emitter</a:t>
            </a:r>
            <a:endParaRPr lang="en-US" altLang="zh-CN" u="none" baseline="-25000" dirty="0">
              <a:latin typeface="Trebuchet MS" panose="020B0603020202020204" pitchFamily="34" charset="0"/>
              <a:ea typeface="宋体" pitchFamily="2" charset="-122"/>
            </a:endParaRPr>
          </a:p>
        </p:txBody>
      </p:sp>
      <p:sp>
        <p:nvSpPr>
          <p:cNvPr id="17" name="Freeform 12"/>
          <p:cNvSpPr>
            <a:spLocks/>
          </p:cNvSpPr>
          <p:nvPr/>
        </p:nvSpPr>
        <p:spPr bwMode="auto">
          <a:xfrm>
            <a:off x="1646790" y="3925130"/>
            <a:ext cx="4871813"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8" name="Elbow Connector 17"/>
          <p:cNvCxnSpPr/>
          <p:nvPr/>
        </p:nvCxnSpPr>
        <p:spPr>
          <a:xfrm>
            <a:off x="1646789" y="5414524"/>
            <a:ext cx="4793809" cy="952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8"/>
          <p:cNvSpPr txBox="1">
            <a:spLocks noChangeArrowheads="1"/>
          </p:cNvSpPr>
          <p:nvPr/>
        </p:nvSpPr>
        <p:spPr bwMode="auto">
          <a:xfrm>
            <a:off x="1495079" y="6410000"/>
            <a:ext cx="4585644" cy="22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Trebuchet MS" panose="020B0603020202020204" pitchFamily="34" charset="0"/>
                <a:ea typeface="宋体" pitchFamily="2" charset="-122"/>
              </a:rPr>
              <a:t>Percent of  Cap by </a:t>
            </a:r>
            <a:r>
              <a:rPr lang="en-US" altLang="zh-CN" u="none" dirty="0" smtClean="0">
                <a:latin typeface="Trebuchet MS" panose="020B0603020202020204" pitchFamily="34" charset="0"/>
                <a:ea typeface="宋体" pitchFamily="2" charset="-122"/>
              </a:rPr>
              <a:t>technology</a:t>
            </a:r>
            <a:endParaRPr lang="en-US" altLang="zh-CN" u="none" baseline="-25000" dirty="0">
              <a:latin typeface="Trebuchet MS" panose="020B0603020202020204" pitchFamily="34" charset="0"/>
              <a:ea typeface="宋体" pitchFamily="2" charset="-122"/>
            </a:endParaRPr>
          </a:p>
        </p:txBody>
      </p:sp>
      <p:sp>
        <p:nvSpPr>
          <p:cNvPr id="20" name="Text Box 8"/>
          <p:cNvSpPr txBox="1">
            <a:spLocks noChangeArrowheads="1"/>
          </p:cNvSpPr>
          <p:nvPr/>
        </p:nvSpPr>
        <p:spPr bwMode="auto">
          <a:xfrm>
            <a:off x="5592762" y="6115228"/>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100% of cap</a:t>
            </a:r>
          </a:p>
        </p:txBody>
      </p:sp>
      <p:sp>
        <p:nvSpPr>
          <p:cNvPr id="21" name="Freeform 11"/>
          <p:cNvSpPr>
            <a:spLocks/>
          </p:cNvSpPr>
          <p:nvPr/>
        </p:nvSpPr>
        <p:spPr bwMode="auto">
          <a:xfrm>
            <a:off x="1646790" y="2791686"/>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9"/>
          <p:cNvSpPr txBox="1">
            <a:spLocks noChangeArrowheads="1"/>
          </p:cNvSpPr>
          <p:nvPr/>
        </p:nvSpPr>
        <p:spPr bwMode="auto">
          <a:xfrm>
            <a:off x="1628725" y="2564543"/>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other</a:t>
            </a:r>
            <a:endParaRPr lang="en-US" altLang="zh-CN" u="none" baseline="-25000" dirty="0">
              <a:latin typeface="Trebuchet MS" panose="020B0603020202020204" pitchFamily="34" charset="0"/>
              <a:ea typeface="宋体" pitchFamily="2" charset="-122"/>
            </a:endParaRPr>
          </a:p>
        </p:txBody>
      </p:sp>
      <p:cxnSp>
        <p:nvCxnSpPr>
          <p:cNvPr id="24" name="Straight Connector 23"/>
          <p:cNvCxnSpPr/>
          <p:nvPr/>
        </p:nvCxnSpPr>
        <p:spPr>
          <a:xfrm>
            <a:off x="1649074" y="5424659"/>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11"/>
          <p:cNvSpPr>
            <a:spLocks/>
          </p:cNvSpPr>
          <p:nvPr/>
        </p:nvSpPr>
        <p:spPr bwMode="auto">
          <a:xfrm>
            <a:off x="1495079" y="3086239"/>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72008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939362" y="-60105"/>
            <a:ext cx="868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1748" name="Rectangle 5"/>
          <p:cNvSpPr>
            <a:spLocks noChangeArrowheads="1"/>
          </p:cNvSpPr>
          <p:nvPr/>
        </p:nvSpPr>
        <p:spPr bwMode="auto">
          <a:xfrm>
            <a:off x="427366" y="467613"/>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000" dirty="0" smtClean="0">
                <a:solidFill>
                  <a:srgbClr val="FF0000"/>
                </a:solidFill>
                <a:latin typeface="+mj-lt"/>
                <a:cs typeface="Times New Roman" pitchFamily="18" charset="0"/>
              </a:rPr>
              <a:t>Non-Tradable </a:t>
            </a:r>
            <a:r>
              <a:rPr lang="en-US" sz="2000" dirty="0">
                <a:solidFill>
                  <a:srgbClr val="FF0000"/>
                </a:solidFill>
                <a:latin typeface="+mj-lt"/>
                <a:cs typeface="Times New Roman" pitchFamily="18" charset="0"/>
              </a:rPr>
              <a:t>Permits</a:t>
            </a:r>
            <a:endParaRPr lang="en-US"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Puts a cap or limit on GHG emissions on each regulated source</a:t>
            </a:r>
          </a:p>
          <a:p>
            <a:pPr marL="744537" lvl="2">
              <a:lnSpc>
                <a:spcPct val="130000"/>
              </a:lnSpc>
              <a:spcBef>
                <a:spcPct val="20000"/>
              </a:spcBef>
              <a:buClr>
                <a:srgbClr val="FF0000"/>
              </a:buClr>
              <a:tabLst>
                <a:tab pos="457200" algn="l"/>
              </a:tabLst>
            </a:pPr>
            <a:r>
              <a:rPr lang="en-US" dirty="0">
                <a:latin typeface="+mj-lt"/>
                <a:cs typeface="Times New Roman" pitchFamily="18" charset="0"/>
              </a:rPr>
              <a:t>Requires each source to keep its actual emissions below its own cap</a:t>
            </a:r>
          </a:p>
          <a:p>
            <a:pPr marL="744537" lvl="2">
              <a:lnSpc>
                <a:spcPct val="130000"/>
              </a:lnSpc>
              <a:spcBef>
                <a:spcPct val="20000"/>
              </a:spcBef>
              <a:buClr>
                <a:srgbClr val="FF0000"/>
              </a:buClr>
              <a:tabLst>
                <a:tab pos="457200" algn="l"/>
              </a:tabLst>
            </a:pPr>
            <a:r>
              <a:rPr lang="en-US" dirty="0">
                <a:latin typeface="+mj-lt"/>
                <a:cs typeface="Times New Roman" pitchFamily="18" charset="0"/>
              </a:rPr>
              <a:t>Does not allow trading among sources </a:t>
            </a:r>
          </a:p>
        </p:txBody>
      </p:sp>
      <p:cxnSp>
        <p:nvCxnSpPr>
          <p:cNvPr id="5" name="Elbow Connector 4"/>
          <p:cNvCxnSpPr/>
          <p:nvPr/>
        </p:nvCxnSpPr>
        <p:spPr>
          <a:xfrm rot="5400000">
            <a:off x="71486" y="3644065"/>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438150" y="3001659"/>
            <a:ext cx="108826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Cost </a:t>
            </a:r>
          </a:p>
          <a:p>
            <a:pPr algn="ctr"/>
            <a:r>
              <a:rPr lang="en-US" altLang="zh-CN" u="none" dirty="0">
                <a:latin typeface="Trebuchet MS" panose="020B0603020202020204" pitchFamily="34" charset="0"/>
                <a:ea typeface="宋体" pitchFamily="2" charset="-122"/>
              </a:rPr>
              <a:t>of meeting cap</a:t>
            </a:r>
            <a:endParaRPr lang="en-US" altLang="zh-CN" u="none" baseline="-25000" dirty="0">
              <a:latin typeface="Trebuchet MS" panose="020B0603020202020204" pitchFamily="34" charset="0"/>
              <a:ea typeface="宋体" pitchFamily="2" charset="-122"/>
            </a:endParaRPr>
          </a:p>
        </p:txBody>
      </p:sp>
      <p:sp>
        <p:nvSpPr>
          <p:cNvPr id="7" name="Text Box 9"/>
          <p:cNvSpPr txBox="1">
            <a:spLocks noChangeArrowheads="1"/>
          </p:cNvSpPr>
          <p:nvPr/>
        </p:nvSpPr>
        <p:spPr bwMode="auto">
          <a:xfrm>
            <a:off x="5782052" y="3230648"/>
            <a:ext cx="82529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emitter</a:t>
            </a:r>
            <a:endParaRPr lang="en-US" altLang="zh-CN" u="none" baseline="-25000" dirty="0">
              <a:latin typeface="Trebuchet MS" panose="020B0603020202020204" pitchFamily="34" charset="0"/>
              <a:ea typeface="宋体" pitchFamily="2" charset="-122"/>
            </a:endParaRPr>
          </a:p>
        </p:txBody>
      </p:sp>
      <p:sp>
        <p:nvSpPr>
          <p:cNvPr id="8" name="Freeform 12"/>
          <p:cNvSpPr>
            <a:spLocks/>
          </p:cNvSpPr>
          <p:nvPr/>
        </p:nvSpPr>
        <p:spPr bwMode="auto">
          <a:xfrm>
            <a:off x="1646790" y="3725433"/>
            <a:ext cx="4871813"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 name="Elbow Connector 8"/>
          <p:cNvCxnSpPr/>
          <p:nvPr/>
        </p:nvCxnSpPr>
        <p:spPr>
          <a:xfrm>
            <a:off x="1646789" y="5214827"/>
            <a:ext cx="4793809" cy="952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8"/>
          <p:cNvSpPr txBox="1">
            <a:spLocks noChangeArrowheads="1"/>
          </p:cNvSpPr>
          <p:nvPr/>
        </p:nvSpPr>
        <p:spPr bwMode="auto">
          <a:xfrm>
            <a:off x="2756515" y="6210303"/>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Trebuchet MS" panose="020B0603020202020204" pitchFamily="34" charset="0"/>
                <a:ea typeface="宋体" pitchFamily="2" charset="-122"/>
              </a:rPr>
              <a:t>Percent of  Cap by emitter</a:t>
            </a:r>
            <a:endParaRPr lang="en-US" altLang="zh-CN" u="none" baseline="-25000" dirty="0">
              <a:latin typeface="Trebuchet MS" panose="020B0603020202020204" pitchFamily="34" charset="0"/>
              <a:ea typeface="宋体" pitchFamily="2" charset="-122"/>
            </a:endParaRPr>
          </a:p>
        </p:txBody>
      </p:sp>
      <p:sp>
        <p:nvSpPr>
          <p:cNvPr id="12" name="Text Box 8"/>
          <p:cNvSpPr txBox="1">
            <a:spLocks noChangeArrowheads="1"/>
          </p:cNvSpPr>
          <p:nvPr/>
        </p:nvSpPr>
        <p:spPr bwMode="auto">
          <a:xfrm>
            <a:off x="5592762" y="5915531"/>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100% of cap</a:t>
            </a:r>
          </a:p>
        </p:txBody>
      </p:sp>
      <p:sp>
        <p:nvSpPr>
          <p:cNvPr id="13" name="Freeform 11"/>
          <p:cNvSpPr>
            <a:spLocks/>
          </p:cNvSpPr>
          <p:nvPr/>
        </p:nvSpPr>
        <p:spPr bwMode="auto">
          <a:xfrm>
            <a:off x="1646790" y="2591989"/>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9"/>
          <p:cNvSpPr txBox="1">
            <a:spLocks noChangeArrowheads="1"/>
          </p:cNvSpPr>
          <p:nvPr/>
        </p:nvSpPr>
        <p:spPr bwMode="auto">
          <a:xfrm>
            <a:off x="1628725" y="2364846"/>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other</a:t>
            </a:r>
            <a:endParaRPr lang="en-US" altLang="zh-CN" u="none" baseline="-25000" dirty="0">
              <a:latin typeface="Trebuchet MS" panose="020B0603020202020204" pitchFamily="34" charset="0"/>
              <a:ea typeface="宋体" pitchFamily="2" charset="-122"/>
            </a:endParaRPr>
          </a:p>
        </p:txBody>
      </p:sp>
      <p:sp>
        <p:nvSpPr>
          <p:cNvPr id="15" name="Rectangle 14"/>
          <p:cNvSpPr/>
          <p:nvPr/>
        </p:nvSpPr>
        <p:spPr>
          <a:xfrm>
            <a:off x="6682037" y="2595011"/>
            <a:ext cx="1999507" cy="646331"/>
          </a:xfrm>
          <a:prstGeom prst="rect">
            <a:avLst/>
          </a:prstGeom>
        </p:spPr>
        <p:txBody>
          <a:bodyPr wrap="square">
            <a:spAutoFit/>
          </a:bodyPr>
          <a:lstStyle/>
          <a:p>
            <a:r>
              <a:rPr lang="en-US" altLang="zh-CN" dirty="0" err="1" smtClean="0">
                <a:solidFill>
                  <a:srgbClr val="FF0000"/>
                </a:solidFill>
                <a:latin typeface="Trebuchet MS" panose="020B0603020202020204" pitchFamily="34" charset="0"/>
                <a:ea typeface="宋体" pitchFamily="2" charset="-122"/>
              </a:rPr>
              <a:t>Prespecified</a:t>
            </a:r>
            <a:r>
              <a:rPr lang="en-US" altLang="zh-CN" dirty="0" smtClean="0">
                <a:solidFill>
                  <a:srgbClr val="FF0000"/>
                </a:solidFill>
                <a:latin typeface="Trebuchet MS" panose="020B0603020202020204" pitchFamily="34" charset="0"/>
                <a:ea typeface="宋体" pitchFamily="2" charset="-122"/>
              </a:rPr>
              <a:t> share</a:t>
            </a:r>
            <a:endParaRPr lang="en-US" altLang="zh-CN" dirty="0">
              <a:solidFill>
                <a:srgbClr val="FF0000"/>
              </a:solidFill>
              <a:latin typeface="Trebuchet MS" panose="020B0603020202020204" pitchFamily="34" charset="0"/>
              <a:ea typeface="宋体" pitchFamily="2" charset="-122"/>
            </a:endParaRPr>
          </a:p>
        </p:txBody>
      </p:sp>
      <p:cxnSp>
        <p:nvCxnSpPr>
          <p:cNvPr id="16" name="Straight Connector 15"/>
          <p:cNvCxnSpPr/>
          <p:nvPr/>
        </p:nvCxnSpPr>
        <p:spPr>
          <a:xfrm>
            <a:off x="1649074" y="5224962"/>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8"/>
          <p:cNvSpPr txBox="1">
            <a:spLocks noChangeArrowheads="1"/>
          </p:cNvSpPr>
          <p:nvPr/>
        </p:nvSpPr>
        <p:spPr bwMode="auto">
          <a:xfrm>
            <a:off x="1785972" y="5214827"/>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FFC000"/>
                </a:solidFill>
                <a:latin typeface="Trebuchet MS" panose="020B0603020202020204" pitchFamily="34" charset="0"/>
                <a:ea typeface="宋体" pitchFamily="2" charset="-122"/>
              </a:rPr>
              <a:t>Emitter share </a:t>
            </a:r>
          </a:p>
        </p:txBody>
      </p:sp>
      <p:cxnSp>
        <p:nvCxnSpPr>
          <p:cNvPr id="18" name="Straight Arrow Connector 17"/>
          <p:cNvCxnSpPr/>
          <p:nvPr/>
        </p:nvCxnSpPr>
        <p:spPr>
          <a:xfrm flipH="1">
            <a:off x="1664232" y="5441958"/>
            <a:ext cx="427327"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8"/>
          <p:cNvSpPr txBox="1">
            <a:spLocks noChangeArrowheads="1"/>
          </p:cNvSpPr>
          <p:nvPr/>
        </p:nvSpPr>
        <p:spPr bwMode="auto">
          <a:xfrm>
            <a:off x="5381652" y="5246343"/>
            <a:ext cx="123547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00B050"/>
                </a:solidFill>
                <a:latin typeface="Trebuchet MS" panose="020B0603020202020204" pitchFamily="34" charset="0"/>
                <a:ea typeface="宋体" pitchFamily="2" charset="-122"/>
              </a:rPr>
              <a:t>Other share </a:t>
            </a:r>
          </a:p>
        </p:txBody>
      </p:sp>
      <p:cxnSp>
        <p:nvCxnSpPr>
          <p:cNvPr id="21" name="Straight Arrow Connector 20"/>
          <p:cNvCxnSpPr>
            <a:stCxn id="20" idx="1"/>
          </p:cNvCxnSpPr>
          <p:nvPr/>
        </p:nvCxnSpPr>
        <p:spPr>
          <a:xfrm flipH="1">
            <a:off x="3338199" y="5417793"/>
            <a:ext cx="2043453" cy="2068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28676" y="5428553"/>
            <a:ext cx="197700" cy="13405"/>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1784513" y="3681233"/>
            <a:ext cx="3150607" cy="1"/>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744" name="Block Arc 31743"/>
          <p:cNvSpPr/>
          <p:nvPr/>
        </p:nvSpPr>
        <p:spPr bwMode="auto">
          <a:xfrm flipV="1">
            <a:off x="1706183" y="-347463"/>
            <a:ext cx="6106918" cy="4471004"/>
          </a:xfrm>
          <a:prstGeom prst="blockArc">
            <a:avLst>
              <a:gd name="adj1" fmla="val 11324330"/>
              <a:gd name="adj2" fmla="val 18851012"/>
              <a:gd name="adj3" fmla="val 788"/>
            </a:avLst>
          </a:prstGeom>
          <a:solidFill>
            <a:srgbClr val="7030A0"/>
          </a:solidFill>
          <a:ln w="38100"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38" name="Straight Arrow Connector 37"/>
          <p:cNvCxnSpPr/>
          <p:nvPr/>
        </p:nvCxnSpPr>
        <p:spPr>
          <a:xfrm>
            <a:off x="3103514" y="5435255"/>
            <a:ext cx="256302" cy="6703"/>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06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939362" y="-60105"/>
            <a:ext cx="868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1748" name="Rectangle 5"/>
          <p:cNvSpPr>
            <a:spLocks noChangeArrowheads="1"/>
          </p:cNvSpPr>
          <p:nvPr/>
        </p:nvSpPr>
        <p:spPr bwMode="auto">
          <a:xfrm>
            <a:off x="427366" y="467613"/>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000" dirty="0" smtClean="0">
                <a:solidFill>
                  <a:srgbClr val="FF0000"/>
                </a:solidFill>
                <a:latin typeface="+mj-lt"/>
                <a:cs typeface="Times New Roman" pitchFamily="18" charset="0"/>
              </a:rPr>
              <a:t>Non-Tradable </a:t>
            </a:r>
            <a:r>
              <a:rPr lang="en-US" sz="2000" dirty="0">
                <a:solidFill>
                  <a:srgbClr val="FF0000"/>
                </a:solidFill>
                <a:latin typeface="+mj-lt"/>
                <a:cs typeface="Times New Roman" pitchFamily="18" charset="0"/>
              </a:rPr>
              <a:t>Permits</a:t>
            </a:r>
            <a:endParaRPr lang="en-US"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Puts a cap or limit on GHG emissions on each regulated source</a:t>
            </a:r>
          </a:p>
          <a:p>
            <a:pPr marL="744537" lvl="2">
              <a:lnSpc>
                <a:spcPct val="130000"/>
              </a:lnSpc>
              <a:spcBef>
                <a:spcPct val="20000"/>
              </a:spcBef>
              <a:buClr>
                <a:srgbClr val="FF0000"/>
              </a:buClr>
              <a:tabLst>
                <a:tab pos="457200" algn="l"/>
              </a:tabLst>
            </a:pPr>
            <a:r>
              <a:rPr lang="en-US" dirty="0">
                <a:latin typeface="+mj-lt"/>
                <a:cs typeface="Times New Roman" pitchFamily="18" charset="0"/>
              </a:rPr>
              <a:t>Requires each source to keep its actual emissions below its own cap</a:t>
            </a:r>
          </a:p>
          <a:p>
            <a:pPr marL="744537" lvl="2">
              <a:lnSpc>
                <a:spcPct val="130000"/>
              </a:lnSpc>
              <a:spcBef>
                <a:spcPct val="20000"/>
              </a:spcBef>
              <a:buClr>
                <a:srgbClr val="FF0000"/>
              </a:buClr>
              <a:tabLst>
                <a:tab pos="457200" algn="l"/>
              </a:tabLst>
            </a:pPr>
            <a:r>
              <a:rPr lang="en-US" dirty="0">
                <a:latin typeface="+mj-lt"/>
                <a:cs typeface="Times New Roman" pitchFamily="18" charset="0"/>
              </a:rPr>
              <a:t>Does not allow trading among sources </a:t>
            </a:r>
          </a:p>
        </p:txBody>
      </p:sp>
      <p:cxnSp>
        <p:nvCxnSpPr>
          <p:cNvPr id="5" name="Elbow Connector 4"/>
          <p:cNvCxnSpPr/>
          <p:nvPr/>
        </p:nvCxnSpPr>
        <p:spPr>
          <a:xfrm rot="5400000">
            <a:off x="71486" y="3644065"/>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438150" y="3001659"/>
            <a:ext cx="108826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Cost </a:t>
            </a:r>
          </a:p>
          <a:p>
            <a:pPr algn="ctr"/>
            <a:r>
              <a:rPr lang="en-US" altLang="zh-CN" u="none" dirty="0">
                <a:latin typeface="Trebuchet MS" panose="020B0603020202020204" pitchFamily="34" charset="0"/>
                <a:ea typeface="宋体" pitchFamily="2" charset="-122"/>
              </a:rPr>
              <a:t>of meeting cap</a:t>
            </a:r>
            <a:endParaRPr lang="en-US" altLang="zh-CN" u="none" baseline="-25000" dirty="0">
              <a:latin typeface="Trebuchet MS" panose="020B0603020202020204" pitchFamily="34" charset="0"/>
              <a:ea typeface="宋体" pitchFamily="2" charset="-122"/>
            </a:endParaRPr>
          </a:p>
        </p:txBody>
      </p:sp>
      <p:sp>
        <p:nvSpPr>
          <p:cNvPr id="7" name="Text Box 9"/>
          <p:cNvSpPr txBox="1">
            <a:spLocks noChangeArrowheads="1"/>
          </p:cNvSpPr>
          <p:nvPr/>
        </p:nvSpPr>
        <p:spPr bwMode="auto">
          <a:xfrm>
            <a:off x="5782052" y="3230648"/>
            <a:ext cx="82529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emitter</a:t>
            </a:r>
            <a:endParaRPr lang="en-US" altLang="zh-CN" u="none" baseline="-25000" dirty="0">
              <a:latin typeface="Trebuchet MS" panose="020B0603020202020204" pitchFamily="34" charset="0"/>
              <a:ea typeface="宋体" pitchFamily="2" charset="-122"/>
            </a:endParaRPr>
          </a:p>
        </p:txBody>
      </p:sp>
      <p:sp>
        <p:nvSpPr>
          <p:cNvPr id="8" name="Freeform 12"/>
          <p:cNvSpPr>
            <a:spLocks/>
          </p:cNvSpPr>
          <p:nvPr/>
        </p:nvSpPr>
        <p:spPr bwMode="auto">
          <a:xfrm>
            <a:off x="1646790" y="3725433"/>
            <a:ext cx="4871813"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 name="Elbow Connector 8"/>
          <p:cNvCxnSpPr/>
          <p:nvPr/>
        </p:nvCxnSpPr>
        <p:spPr>
          <a:xfrm>
            <a:off x="1646789" y="5214827"/>
            <a:ext cx="4793809" cy="952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8"/>
          <p:cNvSpPr txBox="1">
            <a:spLocks noChangeArrowheads="1"/>
          </p:cNvSpPr>
          <p:nvPr/>
        </p:nvSpPr>
        <p:spPr bwMode="auto">
          <a:xfrm>
            <a:off x="2756515" y="6210303"/>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Trebuchet MS" panose="020B0603020202020204" pitchFamily="34" charset="0"/>
                <a:ea typeface="宋体" pitchFamily="2" charset="-122"/>
              </a:rPr>
              <a:t>Percent of  Cap by emitter</a:t>
            </a:r>
            <a:endParaRPr lang="en-US" altLang="zh-CN" u="none" baseline="-25000" dirty="0">
              <a:latin typeface="Trebuchet MS" panose="020B0603020202020204" pitchFamily="34" charset="0"/>
              <a:ea typeface="宋体" pitchFamily="2" charset="-122"/>
            </a:endParaRPr>
          </a:p>
        </p:txBody>
      </p:sp>
      <p:sp>
        <p:nvSpPr>
          <p:cNvPr id="12" name="Text Box 8"/>
          <p:cNvSpPr txBox="1">
            <a:spLocks noChangeArrowheads="1"/>
          </p:cNvSpPr>
          <p:nvPr/>
        </p:nvSpPr>
        <p:spPr bwMode="auto">
          <a:xfrm>
            <a:off x="5592762" y="5915531"/>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100% of cap</a:t>
            </a:r>
          </a:p>
        </p:txBody>
      </p:sp>
      <p:sp>
        <p:nvSpPr>
          <p:cNvPr id="13" name="Freeform 11"/>
          <p:cNvSpPr>
            <a:spLocks/>
          </p:cNvSpPr>
          <p:nvPr/>
        </p:nvSpPr>
        <p:spPr bwMode="auto">
          <a:xfrm>
            <a:off x="1646790" y="2591989"/>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9"/>
          <p:cNvSpPr txBox="1">
            <a:spLocks noChangeArrowheads="1"/>
          </p:cNvSpPr>
          <p:nvPr/>
        </p:nvSpPr>
        <p:spPr bwMode="auto">
          <a:xfrm>
            <a:off x="1628725" y="2364846"/>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other</a:t>
            </a:r>
            <a:endParaRPr lang="en-US" altLang="zh-CN" u="none" baseline="-25000" dirty="0">
              <a:latin typeface="Trebuchet MS" panose="020B0603020202020204" pitchFamily="34" charset="0"/>
              <a:ea typeface="宋体" pitchFamily="2" charset="-122"/>
            </a:endParaRPr>
          </a:p>
        </p:txBody>
      </p:sp>
      <p:sp>
        <p:nvSpPr>
          <p:cNvPr id="15" name="Rectangle 14"/>
          <p:cNvSpPr/>
          <p:nvPr/>
        </p:nvSpPr>
        <p:spPr>
          <a:xfrm>
            <a:off x="6682037" y="2595011"/>
            <a:ext cx="1999507" cy="646331"/>
          </a:xfrm>
          <a:prstGeom prst="rect">
            <a:avLst/>
          </a:prstGeom>
        </p:spPr>
        <p:txBody>
          <a:bodyPr wrap="square">
            <a:spAutoFit/>
          </a:bodyPr>
          <a:lstStyle/>
          <a:p>
            <a:r>
              <a:rPr lang="en-US" altLang="zh-CN" dirty="0" err="1" smtClean="0">
                <a:solidFill>
                  <a:srgbClr val="FF0000"/>
                </a:solidFill>
                <a:latin typeface="Trebuchet MS" panose="020B0603020202020204" pitchFamily="34" charset="0"/>
                <a:ea typeface="宋体" pitchFamily="2" charset="-122"/>
              </a:rPr>
              <a:t>Prespecified</a:t>
            </a:r>
            <a:r>
              <a:rPr lang="en-US" altLang="zh-CN" dirty="0" smtClean="0">
                <a:solidFill>
                  <a:srgbClr val="FF0000"/>
                </a:solidFill>
                <a:latin typeface="Trebuchet MS" panose="020B0603020202020204" pitchFamily="34" charset="0"/>
                <a:ea typeface="宋体" pitchFamily="2" charset="-122"/>
              </a:rPr>
              <a:t> share</a:t>
            </a:r>
            <a:endParaRPr lang="en-US" altLang="zh-CN" dirty="0">
              <a:solidFill>
                <a:srgbClr val="FF0000"/>
              </a:solidFill>
              <a:latin typeface="Trebuchet MS" panose="020B0603020202020204" pitchFamily="34" charset="0"/>
              <a:ea typeface="宋体" pitchFamily="2" charset="-122"/>
            </a:endParaRPr>
          </a:p>
        </p:txBody>
      </p:sp>
      <p:cxnSp>
        <p:nvCxnSpPr>
          <p:cNvPr id="16" name="Straight Connector 15"/>
          <p:cNvCxnSpPr/>
          <p:nvPr/>
        </p:nvCxnSpPr>
        <p:spPr>
          <a:xfrm>
            <a:off x="1649074" y="5224962"/>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8"/>
          <p:cNvSpPr txBox="1">
            <a:spLocks noChangeArrowheads="1"/>
          </p:cNvSpPr>
          <p:nvPr/>
        </p:nvSpPr>
        <p:spPr bwMode="auto">
          <a:xfrm>
            <a:off x="1785972" y="5214827"/>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FFC000"/>
                </a:solidFill>
                <a:latin typeface="Trebuchet MS" panose="020B0603020202020204" pitchFamily="34" charset="0"/>
                <a:ea typeface="宋体" pitchFamily="2" charset="-122"/>
              </a:rPr>
              <a:t>Emitter share </a:t>
            </a:r>
          </a:p>
        </p:txBody>
      </p:sp>
      <p:cxnSp>
        <p:nvCxnSpPr>
          <p:cNvPr id="18" name="Straight Arrow Connector 17"/>
          <p:cNvCxnSpPr/>
          <p:nvPr/>
        </p:nvCxnSpPr>
        <p:spPr>
          <a:xfrm flipH="1">
            <a:off x="1664232" y="5441958"/>
            <a:ext cx="427327"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8"/>
          <p:cNvSpPr txBox="1">
            <a:spLocks noChangeArrowheads="1"/>
          </p:cNvSpPr>
          <p:nvPr/>
        </p:nvSpPr>
        <p:spPr bwMode="auto">
          <a:xfrm>
            <a:off x="5381652" y="5246343"/>
            <a:ext cx="123547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00B050"/>
                </a:solidFill>
                <a:latin typeface="Trebuchet MS" panose="020B0603020202020204" pitchFamily="34" charset="0"/>
                <a:ea typeface="宋体" pitchFamily="2" charset="-122"/>
              </a:rPr>
              <a:t>Other share </a:t>
            </a:r>
          </a:p>
        </p:txBody>
      </p:sp>
      <p:cxnSp>
        <p:nvCxnSpPr>
          <p:cNvPr id="21" name="Straight Arrow Connector 20"/>
          <p:cNvCxnSpPr>
            <a:stCxn id="20" idx="1"/>
          </p:cNvCxnSpPr>
          <p:nvPr/>
        </p:nvCxnSpPr>
        <p:spPr>
          <a:xfrm flipH="1">
            <a:off x="3338199" y="5417793"/>
            <a:ext cx="2043453" cy="2068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28676" y="5428553"/>
            <a:ext cx="197700" cy="13405"/>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1784513" y="3681233"/>
            <a:ext cx="3150607" cy="1"/>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744" name="Block Arc 31743"/>
          <p:cNvSpPr/>
          <p:nvPr/>
        </p:nvSpPr>
        <p:spPr bwMode="auto">
          <a:xfrm flipV="1">
            <a:off x="1706183" y="-347463"/>
            <a:ext cx="6106918" cy="4471004"/>
          </a:xfrm>
          <a:prstGeom prst="blockArc">
            <a:avLst>
              <a:gd name="adj1" fmla="val 11324330"/>
              <a:gd name="adj2" fmla="val 18851012"/>
              <a:gd name="adj3" fmla="val 788"/>
            </a:avLst>
          </a:prstGeom>
          <a:solidFill>
            <a:srgbClr val="7030A0"/>
          </a:solidFill>
          <a:ln w="38100"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38" name="Straight Arrow Connector 37"/>
          <p:cNvCxnSpPr/>
          <p:nvPr/>
        </p:nvCxnSpPr>
        <p:spPr>
          <a:xfrm>
            <a:off x="3103514" y="5435255"/>
            <a:ext cx="256302" cy="6703"/>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903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939362" y="-60105"/>
            <a:ext cx="868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1748" name="Rectangle 5"/>
          <p:cNvSpPr>
            <a:spLocks noChangeArrowheads="1"/>
          </p:cNvSpPr>
          <p:nvPr/>
        </p:nvSpPr>
        <p:spPr bwMode="auto">
          <a:xfrm>
            <a:off x="146872" y="475565"/>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000" dirty="0" smtClean="0">
                <a:solidFill>
                  <a:srgbClr val="FF0000"/>
                </a:solidFill>
                <a:latin typeface="+mj-lt"/>
                <a:cs typeface="Times New Roman" pitchFamily="18" charset="0"/>
              </a:rPr>
              <a:t>Tradable </a:t>
            </a:r>
            <a:r>
              <a:rPr lang="en-US" sz="2000" dirty="0">
                <a:solidFill>
                  <a:srgbClr val="FF0000"/>
                </a:solidFill>
                <a:latin typeface="+mj-lt"/>
                <a:cs typeface="Times New Roman" pitchFamily="18" charset="0"/>
              </a:rPr>
              <a:t>Emissions Permits (Cap-and-Trade) </a:t>
            </a:r>
            <a:endParaRPr lang="en-US"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Puts a cap or limit on aggregate GHG emissions on sources</a:t>
            </a:r>
          </a:p>
          <a:p>
            <a:pPr marL="744537" lvl="2">
              <a:lnSpc>
                <a:spcPct val="130000"/>
              </a:lnSpc>
              <a:spcBef>
                <a:spcPct val="20000"/>
              </a:spcBef>
              <a:buClr>
                <a:srgbClr val="FF0000"/>
              </a:buClr>
              <a:tabLst>
                <a:tab pos="457200" algn="l"/>
              </a:tabLst>
            </a:pPr>
            <a:r>
              <a:rPr lang="en-US" dirty="0">
                <a:latin typeface="+mj-lt"/>
                <a:cs typeface="Times New Roman" pitchFamily="18" charset="0"/>
              </a:rPr>
              <a:t>Requires each source to hold permits equal to its actual emissions</a:t>
            </a:r>
          </a:p>
          <a:p>
            <a:pPr marL="744537" lvl="2">
              <a:lnSpc>
                <a:spcPct val="130000"/>
              </a:lnSpc>
              <a:spcBef>
                <a:spcPct val="20000"/>
              </a:spcBef>
              <a:buClr>
                <a:srgbClr val="FF0000"/>
              </a:buClr>
              <a:tabLst>
                <a:tab pos="457200" algn="l"/>
              </a:tabLst>
            </a:pPr>
            <a:r>
              <a:rPr lang="en-US" dirty="0">
                <a:latin typeface="+mj-lt"/>
                <a:cs typeface="Times New Roman" pitchFamily="18" charset="0"/>
              </a:rPr>
              <a:t>Allows permits to be traded among sources </a:t>
            </a:r>
          </a:p>
          <a:p>
            <a:pPr marL="744537" lvl="2">
              <a:lnSpc>
                <a:spcPct val="130000"/>
              </a:lnSpc>
              <a:spcBef>
                <a:spcPct val="20000"/>
              </a:spcBef>
              <a:buClr>
                <a:srgbClr val="FF0000"/>
              </a:buClr>
              <a:tabLst>
                <a:tab pos="457200" algn="l"/>
              </a:tabLst>
            </a:pPr>
            <a:r>
              <a:rPr lang="en-US" dirty="0">
                <a:latin typeface="+mj-lt"/>
                <a:cs typeface="Times New Roman" pitchFamily="18" charset="0"/>
              </a:rPr>
              <a:t>Advantage: 	Flexibility</a:t>
            </a:r>
          </a:p>
          <a:p>
            <a:pPr marL="744537" lvl="2">
              <a:lnSpc>
                <a:spcPct val="130000"/>
              </a:lnSpc>
              <a:spcBef>
                <a:spcPct val="20000"/>
              </a:spcBef>
              <a:buClr>
                <a:srgbClr val="FF0000"/>
              </a:buClr>
              <a:tabLst>
                <a:tab pos="457200" algn="l"/>
              </a:tabLst>
            </a:pPr>
            <a:r>
              <a:rPr lang="en-US" dirty="0">
                <a:latin typeface="+mj-lt"/>
                <a:cs typeface="Times New Roman" pitchFamily="18" charset="0"/>
              </a:rPr>
              <a:t>Disadvantage: 	Need to consider transaction </a:t>
            </a:r>
            <a:r>
              <a:rPr lang="en-US" dirty="0" smtClean="0">
                <a:latin typeface="+mj-lt"/>
                <a:cs typeface="Times New Roman" pitchFamily="18" charset="0"/>
              </a:rPr>
              <a:t>costs</a:t>
            </a:r>
            <a:endParaRPr lang="en-US" dirty="0">
              <a:latin typeface="+mj-lt"/>
              <a:cs typeface="Times New Roman" pitchFamily="18" charset="0"/>
            </a:endParaRPr>
          </a:p>
        </p:txBody>
      </p:sp>
      <p:sp>
        <p:nvSpPr>
          <p:cNvPr id="20" name="Text Box 8"/>
          <p:cNvSpPr txBox="1">
            <a:spLocks noChangeArrowheads="1"/>
          </p:cNvSpPr>
          <p:nvPr/>
        </p:nvSpPr>
        <p:spPr bwMode="auto">
          <a:xfrm>
            <a:off x="2779562" y="6515100"/>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Trebuchet MS" panose="020B0603020202020204" pitchFamily="34" charset="0"/>
                <a:ea typeface="宋体" pitchFamily="2" charset="-122"/>
              </a:rPr>
              <a:t>Percent of  Cap by emitter</a:t>
            </a:r>
            <a:endParaRPr lang="en-US" altLang="zh-CN" u="none" baseline="-25000" dirty="0">
              <a:latin typeface="Trebuchet MS" panose="020B0603020202020204" pitchFamily="34" charset="0"/>
              <a:ea typeface="宋体" pitchFamily="2" charset="-122"/>
            </a:endParaRPr>
          </a:p>
        </p:txBody>
      </p:sp>
      <p:sp>
        <p:nvSpPr>
          <p:cNvPr id="21" name="Text Box 8"/>
          <p:cNvSpPr txBox="1">
            <a:spLocks noChangeArrowheads="1"/>
          </p:cNvSpPr>
          <p:nvPr/>
        </p:nvSpPr>
        <p:spPr bwMode="auto">
          <a:xfrm>
            <a:off x="903273" y="6187333"/>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0% of cap</a:t>
            </a:r>
          </a:p>
          <a:p>
            <a:pPr algn="ctr"/>
            <a:r>
              <a:rPr lang="en-US" altLang="zh-CN" u="none" dirty="0">
                <a:latin typeface="Trebuchet MS" panose="020B0603020202020204" pitchFamily="34" charset="0"/>
                <a:ea typeface="宋体" pitchFamily="2" charset="-122"/>
              </a:rPr>
              <a:t>All bought</a:t>
            </a:r>
          </a:p>
        </p:txBody>
      </p:sp>
      <p:sp>
        <p:nvSpPr>
          <p:cNvPr id="22" name="Text Box 8"/>
          <p:cNvSpPr txBox="1">
            <a:spLocks noChangeArrowheads="1"/>
          </p:cNvSpPr>
          <p:nvPr/>
        </p:nvSpPr>
        <p:spPr bwMode="auto">
          <a:xfrm>
            <a:off x="6033483" y="6371423"/>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100% of cap</a:t>
            </a:r>
          </a:p>
        </p:txBody>
      </p:sp>
      <p:sp>
        <p:nvSpPr>
          <p:cNvPr id="25" name="Rectangle 24"/>
          <p:cNvSpPr/>
          <p:nvPr/>
        </p:nvSpPr>
        <p:spPr>
          <a:xfrm>
            <a:off x="6805580" y="3551450"/>
            <a:ext cx="1674188" cy="2308324"/>
          </a:xfrm>
          <a:prstGeom prst="rect">
            <a:avLst/>
          </a:prstGeom>
        </p:spPr>
        <p:txBody>
          <a:bodyPr wrap="square">
            <a:spAutoFit/>
          </a:bodyPr>
          <a:lstStyle/>
          <a:p>
            <a:r>
              <a:rPr lang="en-US" altLang="zh-CN" dirty="0">
                <a:solidFill>
                  <a:srgbClr val="FF0000"/>
                </a:solidFill>
                <a:latin typeface="Trebuchet MS" panose="020B0603020202020204" pitchFamily="34" charset="0"/>
                <a:ea typeface="宋体" pitchFamily="2" charset="-122"/>
              </a:rPr>
              <a:t>Adding a trade partner</a:t>
            </a:r>
          </a:p>
          <a:p>
            <a:endParaRPr lang="en-US" altLang="zh-CN" dirty="0">
              <a:solidFill>
                <a:srgbClr val="FF0000"/>
              </a:solidFill>
              <a:latin typeface="Trebuchet MS" panose="020B0603020202020204" pitchFamily="34" charset="0"/>
              <a:ea typeface="宋体" pitchFamily="2" charset="-122"/>
            </a:endParaRPr>
          </a:p>
          <a:p>
            <a:r>
              <a:rPr lang="en-US" altLang="zh-CN" dirty="0">
                <a:solidFill>
                  <a:srgbClr val="FF0000"/>
                </a:solidFill>
                <a:latin typeface="Trebuchet MS" panose="020B0603020202020204" pitchFamily="34" charset="0"/>
                <a:ea typeface="宋体" pitchFamily="2" charset="-122"/>
              </a:rPr>
              <a:t>Trade partner cost goes up with percent of cap assumed</a:t>
            </a:r>
          </a:p>
        </p:txBody>
      </p:sp>
      <p:sp>
        <p:nvSpPr>
          <p:cNvPr id="27" name="Text Box 8"/>
          <p:cNvSpPr txBox="1">
            <a:spLocks noChangeArrowheads="1"/>
          </p:cNvSpPr>
          <p:nvPr/>
        </p:nvSpPr>
        <p:spPr bwMode="auto">
          <a:xfrm>
            <a:off x="1903188" y="5819153"/>
            <a:ext cx="2333181" cy="4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FFC000"/>
                </a:solidFill>
                <a:latin typeface="Trebuchet MS" panose="020B0603020202020204" pitchFamily="34" charset="0"/>
                <a:ea typeface="宋体" pitchFamily="2" charset="-122"/>
              </a:rPr>
              <a:t>Emitter share </a:t>
            </a:r>
          </a:p>
        </p:txBody>
      </p:sp>
      <p:sp>
        <p:nvSpPr>
          <p:cNvPr id="30" name="Text Box 8"/>
          <p:cNvSpPr txBox="1">
            <a:spLocks noChangeArrowheads="1"/>
          </p:cNvSpPr>
          <p:nvPr/>
        </p:nvSpPr>
        <p:spPr bwMode="auto">
          <a:xfrm>
            <a:off x="4354715" y="5939479"/>
            <a:ext cx="2025524" cy="3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2100" u="none" dirty="0">
                <a:solidFill>
                  <a:srgbClr val="00B050"/>
                </a:solidFill>
                <a:latin typeface="Trebuchet MS" panose="020B0603020202020204" pitchFamily="34" charset="0"/>
                <a:ea typeface="宋体" pitchFamily="2" charset="-122"/>
              </a:rPr>
              <a:t>Other share </a:t>
            </a:r>
          </a:p>
        </p:txBody>
      </p:sp>
      <p:grpSp>
        <p:nvGrpSpPr>
          <p:cNvPr id="38" name="Group 37"/>
          <p:cNvGrpSpPr/>
          <p:nvPr/>
        </p:nvGrpSpPr>
        <p:grpSpPr>
          <a:xfrm>
            <a:off x="315310" y="3025201"/>
            <a:ext cx="6064929" cy="2834574"/>
            <a:chOff x="292315" y="3025200"/>
            <a:chExt cx="6630976" cy="3361785"/>
          </a:xfrm>
        </p:grpSpPr>
        <p:cxnSp>
          <p:nvCxnSpPr>
            <p:cNvPr id="15" name="Elbow Connector 14"/>
            <p:cNvCxnSpPr/>
            <p:nvPr/>
          </p:nvCxnSpPr>
          <p:spPr>
            <a:xfrm rot="5400000">
              <a:off x="195029" y="4600503"/>
              <a:ext cx="3150607" cy="2"/>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292315" y="3958099"/>
              <a:ext cx="1357645" cy="3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Trebuchet MS" panose="020B0603020202020204" pitchFamily="34" charset="0"/>
                  <a:ea typeface="宋体" pitchFamily="2" charset="-122"/>
                </a:rPr>
                <a:t>Cost </a:t>
              </a:r>
            </a:p>
            <a:p>
              <a:pPr algn="ctr"/>
              <a:r>
                <a:rPr lang="en-US" altLang="zh-CN" u="none" dirty="0">
                  <a:latin typeface="Trebuchet MS" panose="020B0603020202020204" pitchFamily="34" charset="0"/>
                  <a:ea typeface="宋体" pitchFamily="2" charset="-122"/>
                </a:rPr>
                <a:t>of meeting cap</a:t>
              </a:r>
              <a:endParaRPr lang="en-US" altLang="zh-CN" u="none" baseline="-25000" dirty="0">
                <a:latin typeface="Trebuchet MS" panose="020B0603020202020204" pitchFamily="34" charset="0"/>
                <a:ea typeface="宋体" pitchFamily="2" charset="-122"/>
              </a:endParaRPr>
            </a:p>
          </p:txBody>
        </p:sp>
        <p:sp>
          <p:nvSpPr>
            <p:cNvPr id="17" name="Text Box 9"/>
            <p:cNvSpPr txBox="1">
              <a:spLocks noChangeArrowheads="1"/>
            </p:cNvSpPr>
            <p:nvPr/>
          </p:nvSpPr>
          <p:spPr bwMode="auto">
            <a:xfrm>
              <a:off x="5905594" y="4187087"/>
              <a:ext cx="1017697" cy="29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emitter</a:t>
              </a:r>
              <a:endParaRPr lang="en-US" altLang="zh-CN" u="none" baseline="-25000" dirty="0">
                <a:latin typeface="Trebuchet MS" panose="020B0603020202020204" pitchFamily="34" charset="0"/>
                <a:ea typeface="宋体" pitchFamily="2" charset="-122"/>
              </a:endParaRPr>
            </a:p>
          </p:txBody>
        </p:sp>
        <p:sp>
          <p:nvSpPr>
            <p:cNvPr id="18" name="Freeform 12"/>
            <p:cNvSpPr>
              <a:spLocks/>
            </p:cNvSpPr>
            <p:nvPr/>
          </p:nvSpPr>
          <p:spPr bwMode="auto">
            <a:xfrm>
              <a:off x="1770332" y="4681872"/>
              <a:ext cx="4871813"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9" name="Elbow Connector 18"/>
            <p:cNvCxnSpPr/>
            <p:nvPr/>
          </p:nvCxnSpPr>
          <p:spPr>
            <a:xfrm>
              <a:off x="1770331" y="6171266"/>
              <a:ext cx="4793809" cy="952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11"/>
            <p:cNvSpPr>
              <a:spLocks/>
            </p:cNvSpPr>
            <p:nvPr/>
          </p:nvSpPr>
          <p:spPr bwMode="auto">
            <a:xfrm>
              <a:off x="1770332" y="3548428"/>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9"/>
            <p:cNvSpPr txBox="1">
              <a:spLocks noChangeArrowheads="1"/>
            </p:cNvSpPr>
            <p:nvPr/>
          </p:nvSpPr>
          <p:spPr bwMode="auto">
            <a:xfrm>
              <a:off x="1752266" y="3321287"/>
              <a:ext cx="1144719" cy="3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Trebuchet MS" panose="020B0603020202020204" pitchFamily="34" charset="0"/>
                  <a:ea typeface="宋体" pitchFamily="2" charset="-122"/>
                </a:rPr>
                <a:t>C</a:t>
              </a:r>
              <a:r>
                <a:rPr lang="en-US" altLang="zh-CN" u="none" baseline="-25000" dirty="0" err="1">
                  <a:latin typeface="Trebuchet MS" panose="020B0603020202020204" pitchFamily="34" charset="0"/>
                  <a:ea typeface="宋体" pitchFamily="2" charset="-122"/>
                </a:rPr>
                <a:t>other</a:t>
              </a:r>
              <a:endParaRPr lang="en-US" altLang="zh-CN" u="none" baseline="-25000" dirty="0">
                <a:latin typeface="Trebuchet MS" panose="020B0603020202020204" pitchFamily="34" charset="0"/>
                <a:ea typeface="宋体" pitchFamily="2" charset="-122"/>
              </a:endParaRPr>
            </a:p>
          </p:txBody>
        </p:sp>
        <p:cxnSp>
          <p:nvCxnSpPr>
            <p:cNvPr id="28" name="Straight Arrow Connector 27"/>
            <p:cNvCxnSpPr/>
            <p:nvPr/>
          </p:nvCxnSpPr>
          <p:spPr>
            <a:xfrm flipH="1">
              <a:off x="1770332" y="6373667"/>
              <a:ext cx="862354"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853771" y="6366877"/>
              <a:ext cx="897425" cy="13406"/>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865499" y="6380282"/>
              <a:ext cx="344586" cy="88"/>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26030" y="6373579"/>
              <a:ext cx="418142" cy="13406"/>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479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189187" y="917684"/>
            <a:ext cx="8954813"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457200" indent="-457200" eaLnBrk="1" hangingPunct="1">
              <a:buFont typeface="Arial" panose="020B0604020202020204" pitchFamily="34" charset="0"/>
              <a:buChar char="•"/>
            </a:pPr>
            <a:r>
              <a:rPr lang="en-US" sz="2800" dirty="0" smtClean="0">
                <a:latin typeface="+mj-lt"/>
                <a:cs typeface="Times New Roman" pitchFamily="18" charset="0"/>
              </a:rPr>
              <a:t>High </a:t>
            </a:r>
            <a:r>
              <a:rPr lang="en-US" sz="2800" dirty="0">
                <a:latin typeface="+mj-lt"/>
                <a:cs typeface="Times New Roman" pitchFamily="18" charset="0"/>
              </a:rPr>
              <a:t>interrelationship between income growth and fossil fuel use </a:t>
            </a:r>
            <a:r>
              <a:rPr lang="en-US" sz="2800" dirty="0" smtClean="0">
                <a:latin typeface="+mj-lt"/>
                <a:cs typeface="Times New Roman" pitchFamily="18" charset="0"/>
              </a:rPr>
              <a:t>--  </a:t>
            </a:r>
            <a:r>
              <a:rPr lang="en-US" sz="2800" dirty="0">
                <a:latin typeface="+mj-lt"/>
                <a:cs typeface="Times New Roman" pitchFamily="18" charset="0"/>
              </a:rPr>
              <a:t>in turn emissions</a:t>
            </a:r>
          </a:p>
          <a:p>
            <a:pPr marL="457200" indent="-457200" eaLnBrk="1" hangingPunct="1">
              <a:buFont typeface="Arial" panose="020B0604020202020204" pitchFamily="34" charset="0"/>
              <a:buChar char="•"/>
            </a:pPr>
            <a:r>
              <a:rPr lang="en-US" sz="2800" dirty="0">
                <a:latin typeface="+mj-lt"/>
                <a:cs typeface="Times New Roman" pitchFamily="18" charset="0"/>
              </a:rPr>
              <a:t>Large areas of the world are rapidly expanding economically and with that comes emissions</a:t>
            </a:r>
          </a:p>
          <a:p>
            <a:pPr marL="457200" indent="-457200" eaLnBrk="1" hangingPunct="1">
              <a:buFont typeface="Arial" panose="020B0604020202020204" pitchFamily="34" charset="0"/>
              <a:buChar char="•"/>
            </a:pPr>
            <a:r>
              <a:rPr lang="en-US" sz="2800" dirty="0">
                <a:solidFill>
                  <a:schemeClr val="accent2"/>
                </a:solidFill>
                <a:latin typeface="+mj-lt"/>
                <a:cs typeface="Times New Roman" pitchFamily="18" charset="0"/>
              </a:rPr>
              <a:t>Power plants, cars, industrial equipment etc. are expensive long lived and will only be replaced slowly over time</a:t>
            </a:r>
          </a:p>
          <a:p>
            <a:pPr marL="457200" indent="-457200" eaLnBrk="1" hangingPunct="1">
              <a:buFont typeface="Arial" panose="020B0604020202020204" pitchFamily="34" charset="0"/>
              <a:buChar char="•"/>
            </a:pPr>
            <a:r>
              <a:rPr lang="en-US" sz="2800" dirty="0">
                <a:latin typeface="+mj-lt"/>
                <a:cs typeface="Times New Roman" pitchFamily="18" charset="0"/>
              </a:rPr>
              <a:t>We must drop to zero net emissions to stabilize</a:t>
            </a:r>
          </a:p>
          <a:p>
            <a:pPr marL="457200" indent="-457200" eaLnBrk="1" hangingPunct="1">
              <a:buFont typeface="Arial" panose="020B0604020202020204" pitchFamily="34" charset="0"/>
              <a:buChar char="•"/>
            </a:pPr>
            <a:r>
              <a:rPr lang="en-US" sz="2800" dirty="0">
                <a:solidFill>
                  <a:schemeClr val="accent2"/>
                </a:solidFill>
                <a:latin typeface="+mj-lt"/>
                <a:cs typeface="Times New Roman" pitchFamily="18" charset="0"/>
              </a:rPr>
              <a:t>While geoengineering could reduce trapped radiation it does not help other effects like ocean acidification</a:t>
            </a:r>
          </a:p>
          <a:p>
            <a:pPr marL="457200" indent="-457200" eaLnBrk="1" hangingPunct="1">
              <a:buFont typeface="Arial" panose="020B0604020202020204" pitchFamily="34" charset="0"/>
              <a:buChar char="•"/>
            </a:pPr>
            <a:r>
              <a:rPr lang="en-US" sz="2800" dirty="0">
                <a:latin typeface="+mj-lt"/>
                <a:cs typeface="Times New Roman" pitchFamily="18" charset="0"/>
              </a:rPr>
              <a:t>Large inventory of cheap fossil fuels</a:t>
            </a:r>
          </a:p>
          <a:p>
            <a:pPr marL="457200" indent="-457200" eaLnBrk="1" hangingPunct="1">
              <a:buFont typeface="Arial" panose="020B0604020202020204" pitchFamily="34" charset="0"/>
              <a:buChar char="•"/>
            </a:pPr>
            <a:r>
              <a:rPr lang="en-US" sz="2800" dirty="0">
                <a:solidFill>
                  <a:schemeClr val="accent2"/>
                </a:solidFill>
                <a:latin typeface="+mj-lt"/>
                <a:cs typeface="Times New Roman" pitchFamily="18" charset="0"/>
              </a:rPr>
              <a:t>Mitigation requires changes in ways we do things that can be </a:t>
            </a:r>
            <a:r>
              <a:rPr lang="en-US" sz="2800" dirty="0" smtClean="0">
                <a:solidFill>
                  <a:schemeClr val="accent2"/>
                </a:solidFill>
                <a:latin typeface="+mj-lt"/>
                <a:cs typeface="Times New Roman" pitchFamily="18" charset="0"/>
              </a:rPr>
              <a:t>expensive</a:t>
            </a:r>
            <a:endParaRPr lang="en-US" sz="2800" i="1" dirty="0">
              <a:latin typeface="+mj-lt"/>
              <a:cs typeface="Times New Roman" pitchFamily="18" charset="0"/>
            </a:endParaRPr>
          </a:p>
        </p:txBody>
      </p:sp>
      <p:sp>
        <p:nvSpPr>
          <p:cNvPr id="2" name="Rectangle 1"/>
          <p:cNvSpPr/>
          <p:nvPr/>
        </p:nvSpPr>
        <p:spPr>
          <a:xfrm>
            <a:off x="2062741" y="207173"/>
            <a:ext cx="4764446" cy="523220"/>
          </a:xfrm>
          <a:prstGeom prst="rect">
            <a:avLst/>
          </a:prstGeom>
        </p:spPr>
        <p:txBody>
          <a:bodyPr wrap="none">
            <a:spAutoFit/>
          </a:bodyPr>
          <a:lstStyle/>
          <a:p>
            <a:r>
              <a:rPr lang="en-US" sz="2800" dirty="0">
                <a:solidFill>
                  <a:srgbClr val="9E0000"/>
                </a:solidFill>
                <a:latin typeface="+mj-lt"/>
              </a:rPr>
              <a:t>Why is mitigation challenging</a:t>
            </a:r>
            <a:endParaRPr lang="en-US" sz="2800" dirty="0">
              <a:latin typeface="+mj-lt"/>
            </a:endParaRPr>
          </a:p>
        </p:txBody>
      </p:sp>
    </p:spTree>
    <p:extLst>
      <p:ext uri="{BB962C8B-B14F-4D97-AF65-F5344CB8AC3E}">
        <p14:creationId xmlns:p14="http://schemas.microsoft.com/office/powerpoint/2010/main" val="530464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71500" y="122238"/>
            <a:ext cx="7293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600" dirty="0">
                <a:solidFill>
                  <a:srgbClr val="9E0000"/>
                </a:solidFill>
                <a:latin typeface="+mj-lt"/>
              </a:rPr>
              <a:t>Policies, Measures, and Instruments</a:t>
            </a:r>
          </a:p>
        </p:txBody>
      </p:sp>
      <p:sp>
        <p:nvSpPr>
          <p:cNvPr id="33796" name="Rectangle 4"/>
          <p:cNvSpPr>
            <a:spLocks noChangeArrowheads="1"/>
          </p:cNvSpPr>
          <p:nvPr/>
        </p:nvSpPr>
        <p:spPr bwMode="auto">
          <a:xfrm>
            <a:off x="188913" y="722313"/>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400" dirty="0">
                <a:solidFill>
                  <a:srgbClr val="FF0000"/>
                </a:solidFill>
                <a:latin typeface="+mj-lt"/>
                <a:cs typeface="Times New Roman" pitchFamily="18" charset="0"/>
              </a:rPr>
              <a:t>Voluntary Agreements</a:t>
            </a:r>
            <a:endParaRPr lang="en-US" sz="2000"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sz="2000" dirty="0">
                <a:latin typeface="+mj-lt"/>
                <a:cs typeface="Times New Roman" pitchFamily="18" charset="0"/>
              </a:rPr>
              <a:t>An agreement between a government authority and one or more private parties</a:t>
            </a:r>
          </a:p>
          <a:p>
            <a:pPr marL="744537" lvl="2">
              <a:lnSpc>
                <a:spcPct val="130000"/>
              </a:lnSpc>
              <a:spcBef>
                <a:spcPct val="20000"/>
              </a:spcBef>
              <a:buClr>
                <a:srgbClr val="FF0000"/>
              </a:buClr>
              <a:tabLst>
                <a:tab pos="457200" algn="l"/>
              </a:tabLst>
            </a:pPr>
            <a:r>
              <a:rPr lang="en-US" sz="2000" dirty="0">
                <a:latin typeface="+mj-lt"/>
                <a:cs typeface="Times New Roman" pitchFamily="18" charset="0"/>
              </a:rPr>
              <a:t>A unilateral commitment to achieve environmental objectives or to improve environmental performance beyond compliance</a:t>
            </a:r>
          </a:p>
          <a:p>
            <a:pPr marL="174625" lvl="1">
              <a:lnSpc>
                <a:spcPct val="130000"/>
              </a:lnSpc>
              <a:spcBef>
                <a:spcPct val="50000"/>
              </a:spcBef>
              <a:buClr>
                <a:srgbClr val="FF3300"/>
              </a:buClr>
              <a:buSzPct val="85000"/>
              <a:tabLst>
                <a:tab pos="457200" algn="l"/>
              </a:tabLst>
            </a:pPr>
            <a:r>
              <a:rPr lang="en-US" sz="2400" dirty="0">
                <a:solidFill>
                  <a:srgbClr val="FF0000"/>
                </a:solidFill>
                <a:latin typeface="+mj-lt"/>
                <a:cs typeface="Times New Roman" pitchFamily="18" charset="0"/>
              </a:rPr>
              <a:t>Technology and Performance Standards</a:t>
            </a:r>
            <a:endParaRPr lang="en-US" sz="200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sz="2000" dirty="0">
                <a:latin typeface="+mj-lt"/>
                <a:cs typeface="Times New Roman" pitchFamily="18" charset="0"/>
              </a:rPr>
              <a:t>Establishment of minimum requirements for products or processes to reduce GHG emissions associated with the manufacture or use of the products or processes</a:t>
            </a:r>
          </a:p>
          <a:p>
            <a:pPr marL="174625" lvl="1">
              <a:lnSpc>
                <a:spcPct val="130000"/>
              </a:lnSpc>
              <a:spcBef>
                <a:spcPct val="20000"/>
              </a:spcBef>
              <a:buClr>
                <a:srgbClr val="FF3300"/>
              </a:buClr>
              <a:buSzPct val="85000"/>
              <a:tabLst>
                <a:tab pos="457200" algn="l"/>
              </a:tabLst>
            </a:pPr>
            <a:r>
              <a:rPr lang="en-US" sz="2400" dirty="0">
                <a:solidFill>
                  <a:srgbClr val="FF0000"/>
                </a:solidFill>
                <a:latin typeface="+mj-lt"/>
                <a:cs typeface="Times New Roman" pitchFamily="18" charset="0"/>
              </a:rPr>
              <a:t>Product Bans</a:t>
            </a:r>
            <a:endParaRPr lang="en-US" sz="200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sz="2000" dirty="0">
                <a:latin typeface="+mj-lt"/>
                <a:cs typeface="Times New Roman" pitchFamily="18" charset="0"/>
              </a:rPr>
              <a:t>Prohibition on the use of a specified product in a particular application, such as hydrofluorocarbons (HFCs) in refrigeration systems</a:t>
            </a:r>
          </a:p>
          <a:p>
            <a:pPr marL="744537" lvl="2">
              <a:lnSpc>
                <a:spcPct val="130000"/>
              </a:lnSpc>
              <a:spcBef>
                <a:spcPct val="20000"/>
              </a:spcBef>
              <a:buClr>
                <a:srgbClr val="FF0000"/>
              </a:buClr>
              <a:tabLst>
                <a:tab pos="457200" algn="l"/>
              </a:tabLst>
            </a:pPr>
            <a:endParaRPr lang="en-US" sz="2000" dirty="0">
              <a:latin typeface="+mj-lt"/>
              <a:cs typeface="Times New Roman" pitchFamily="18" charset="0"/>
            </a:endParaRPr>
          </a:p>
        </p:txBody>
      </p:sp>
    </p:spTree>
    <p:extLst>
      <p:ext uri="{BB962C8B-B14F-4D97-AF65-F5344CB8AC3E}">
        <p14:creationId xmlns:p14="http://schemas.microsoft.com/office/powerpoint/2010/main" val="11568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571500" y="122238"/>
            <a:ext cx="7293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600" dirty="0">
                <a:solidFill>
                  <a:srgbClr val="9E0000"/>
                </a:solidFill>
                <a:latin typeface="+mj-lt"/>
              </a:rPr>
              <a:t>Policies, Measures, and Instruments</a:t>
            </a:r>
          </a:p>
        </p:txBody>
      </p:sp>
      <p:sp>
        <p:nvSpPr>
          <p:cNvPr id="34820" name="Rectangle 4"/>
          <p:cNvSpPr>
            <a:spLocks noChangeArrowheads="1"/>
          </p:cNvSpPr>
          <p:nvPr/>
        </p:nvSpPr>
        <p:spPr bwMode="auto">
          <a:xfrm>
            <a:off x="188913" y="722313"/>
            <a:ext cx="8758237"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400" dirty="0">
                <a:solidFill>
                  <a:srgbClr val="FF0000"/>
                </a:solidFill>
                <a:latin typeface="+mj-lt"/>
                <a:cs typeface="Times New Roman" pitchFamily="18" charset="0"/>
              </a:rPr>
              <a:t>Direct Government Spending and Investment (R&amp;D)</a:t>
            </a:r>
            <a:endParaRPr lang="en-US" sz="2000"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sz="2000" dirty="0">
                <a:latin typeface="+mj-lt"/>
                <a:cs typeface="Times New Roman" pitchFamily="18" charset="0"/>
              </a:rPr>
              <a:t>Government expenditures on research and development (R&amp;D) measures to lower GHG emissions or enhance GHG sinks </a:t>
            </a:r>
          </a:p>
        </p:txBody>
      </p:sp>
      <p:sp>
        <p:nvSpPr>
          <p:cNvPr id="34821" name="Text Box 5"/>
          <p:cNvSpPr txBox="1">
            <a:spLocks noChangeArrowheads="1"/>
          </p:cNvSpPr>
          <p:nvPr/>
        </p:nvSpPr>
        <p:spPr bwMode="auto">
          <a:xfrm>
            <a:off x="358775" y="2582863"/>
            <a:ext cx="84677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57200" algn="l"/>
                <a:tab pos="1092200" algn="l"/>
              </a:tabLst>
              <a:defRPr b="1">
                <a:solidFill>
                  <a:schemeClr val="tx1"/>
                </a:solidFill>
                <a:latin typeface="Arial" pitchFamily="34" charset="0"/>
              </a:defRPr>
            </a:lvl1pPr>
            <a:lvl2pPr marL="742950" indent="-285750" eaLnBrk="0" hangingPunct="0">
              <a:tabLst>
                <a:tab pos="457200" algn="l"/>
                <a:tab pos="1092200" algn="l"/>
              </a:tabLst>
              <a:defRPr b="1">
                <a:solidFill>
                  <a:schemeClr val="tx1"/>
                </a:solidFill>
                <a:latin typeface="Arial" pitchFamily="34" charset="0"/>
              </a:defRPr>
            </a:lvl2pPr>
            <a:lvl3pPr marL="1143000" indent="-228600" eaLnBrk="0" hangingPunct="0">
              <a:tabLst>
                <a:tab pos="457200" algn="l"/>
                <a:tab pos="1092200" algn="l"/>
              </a:tabLst>
              <a:defRPr b="1">
                <a:solidFill>
                  <a:schemeClr val="tx1"/>
                </a:solidFill>
                <a:latin typeface="Arial" pitchFamily="34" charset="0"/>
              </a:defRPr>
            </a:lvl3pPr>
            <a:lvl4pPr marL="1600200" indent="-228600" eaLnBrk="0" hangingPunct="0">
              <a:tabLst>
                <a:tab pos="457200" algn="l"/>
                <a:tab pos="1092200" algn="l"/>
              </a:tabLst>
              <a:defRPr b="1">
                <a:solidFill>
                  <a:schemeClr val="tx1"/>
                </a:solidFill>
                <a:latin typeface="Arial" pitchFamily="34" charset="0"/>
              </a:defRPr>
            </a:lvl4pPr>
            <a:lvl5pPr marL="2057400" indent="-228600" eaLnBrk="0" hangingPunct="0">
              <a:tabLst>
                <a:tab pos="457200" algn="l"/>
                <a:tab pos="1092200" algn="l"/>
              </a:tabLst>
              <a:defRPr b="1">
                <a:solidFill>
                  <a:schemeClr val="tx1"/>
                </a:solidFill>
                <a:latin typeface="Arial" pitchFamily="34" charset="0"/>
              </a:defRPr>
            </a:lvl5pPr>
            <a:lvl6pPr marL="2514600" indent="-228600" eaLnBrk="0" fontAlgn="base" hangingPunct="0">
              <a:spcBef>
                <a:spcPct val="0"/>
              </a:spcBef>
              <a:spcAft>
                <a:spcPct val="0"/>
              </a:spcAft>
              <a:tabLst>
                <a:tab pos="457200" algn="l"/>
                <a:tab pos="1092200" algn="l"/>
              </a:tabLst>
              <a:defRPr b="1">
                <a:solidFill>
                  <a:schemeClr val="tx1"/>
                </a:solidFill>
                <a:latin typeface="Arial" pitchFamily="34" charset="0"/>
              </a:defRPr>
            </a:lvl6pPr>
            <a:lvl7pPr marL="2971800" indent="-228600" eaLnBrk="0" fontAlgn="base" hangingPunct="0">
              <a:spcBef>
                <a:spcPct val="0"/>
              </a:spcBef>
              <a:spcAft>
                <a:spcPct val="0"/>
              </a:spcAft>
              <a:tabLst>
                <a:tab pos="457200" algn="l"/>
                <a:tab pos="1092200" algn="l"/>
              </a:tabLst>
              <a:defRPr b="1">
                <a:solidFill>
                  <a:schemeClr val="tx1"/>
                </a:solidFill>
                <a:latin typeface="Arial" pitchFamily="34" charset="0"/>
              </a:defRPr>
            </a:lvl7pPr>
            <a:lvl8pPr marL="3429000" indent="-228600" eaLnBrk="0" fontAlgn="base" hangingPunct="0">
              <a:spcBef>
                <a:spcPct val="0"/>
              </a:spcBef>
              <a:spcAft>
                <a:spcPct val="0"/>
              </a:spcAft>
              <a:tabLst>
                <a:tab pos="457200" algn="l"/>
                <a:tab pos="1092200" algn="l"/>
              </a:tabLst>
              <a:defRPr b="1">
                <a:solidFill>
                  <a:schemeClr val="tx1"/>
                </a:solidFill>
                <a:latin typeface="Arial" pitchFamily="34" charset="0"/>
              </a:defRPr>
            </a:lvl8pPr>
            <a:lvl9pPr marL="3886200" indent="-228600" eaLnBrk="0" fontAlgn="base" hangingPunct="0">
              <a:spcBef>
                <a:spcPct val="0"/>
              </a:spcBef>
              <a:spcAft>
                <a:spcPct val="0"/>
              </a:spcAft>
              <a:tabLst>
                <a:tab pos="457200" algn="l"/>
                <a:tab pos="1092200" algn="l"/>
              </a:tabLst>
              <a:defRPr b="1">
                <a:solidFill>
                  <a:schemeClr val="tx1"/>
                </a:solidFill>
                <a:latin typeface="Arial" pitchFamily="34" charset="0"/>
              </a:defRPr>
            </a:lvl9pPr>
          </a:lstStyle>
          <a:p>
            <a:pPr eaLnBrk="1" hangingPunct="1">
              <a:spcBef>
                <a:spcPct val="50000"/>
              </a:spcBef>
            </a:pPr>
            <a:r>
              <a:rPr lang="en-US" sz="2400" dirty="0">
                <a:solidFill>
                  <a:srgbClr val="FF0000"/>
                </a:solidFill>
                <a:latin typeface="+mj-lt"/>
              </a:rPr>
              <a:t>Remarks:</a:t>
            </a:r>
          </a:p>
          <a:p>
            <a:pPr eaLnBrk="1" hangingPunct="1">
              <a:spcBef>
                <a:spcPct val="50000"/>
              </a:spcBef>
            </a:pPr>
            <a:r>
              <a:rPr lang="en-US" sz="2400" dirty="0">
                <a:solidFill>
                  <a:srgbClr val="3333CC"/>
                </a:solidFill>
                <a:latin typeface="+mj-lt"/>
              </a:rPr>
              <a:t>	</a:t>
            </a:r>
            <a:r>
              <a:rPr lang="en-US" sz="2400" dirty="0">
                <a:latin typeface="+mj-lt"/>
              </a:rPr>
              <a:t>(1).	A group of countries can implement one or a </a:t>
            </a:r>
            <a:r>
              <a:rPr lang="en-US" sz="2400" dirty="0" smtClean="0">
                <a:latin typeface="+mj-lt"/>
              </a:rPr>
              <a:t>				combination of </a:t>
            </a:r>
            <a:r>
              <a:rPr lang="en-US" sz="2400" dirty="0">
                <a:latin typeface="+mj-lt"/>
              </a:rPr>
              <a:t>these instruments.</a:t>
            </a:r>
          </a:p>
          <a:p>
            <a:pPr eaLnBrk="1" hangingPunct="1">
              <a:spcBef>
                <a:spcPct val="50000"/>
              </a:spcBef>
            </a:pPr>
            <a:r>
              <a:rPr lang="en-US" sz="2400" dirty="0">
                <a:latin typeface="+mj-lt"/>
              </a:rPr>
              <a:t>	(2).	If we control too much at the present time, the current 			generation pays high price but the future generation 			gains benefit, or a vice versa.   </a:t>
            </a:r>
          </a:p>
          <a:p>
            <a:pPr eaLnBrk="1" hangingPunct="1">
              <a:spcBef>
                <a:spcPct val="50000"/>
              </a:spcBef>
            </a:pPr>
            <a:endParaRPr lang="en-US" sz="2400" dirty="0">
              <a:solidFill>
                <a:srgbClr val="3333CC"/>
              </a:solidFill>
              <a:latin typeface="+mj-lt"/>
            </a:endParaRPr>
          </a:p>
          <a:p>
            <a:pPr eaLnBrk="1" hangingPunct="1">
              <a:spcBef>
                <a:spcPct val="50000"/>
              </a:spcBef>
            </a:pPr>
            <a:endParaRPr lang="en-US" sz="2400" dirty="0">
              <a:solidFill>
                <a:srgbClr val="3333CC"/>
              </a:solidFill>
              <a:latin typeface="+mj-lt"/>
            </a:endParaRPr>
          </a:p>
        </p:txBody>
      </p:sp>
      <p:sp>
        <p:nvSpPr>
          <p:cNvPr id="34822" name="Text Box 8"/>
          <p:cNvSpPr txBox="1">
            <a:spLocks noChangeArrowheads="1"/>
          </p:cNvSpPr>
          <p:nvPr/>
        </p:nvSpPr>
        <p:spPr bwMode="auto">
          <a:xfrm>
            <a:off x="206375" y="6348413"/>
            <a:ext cx="86623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600">
                <a:solidFill>
                  <a:srgbClr val="009900"/>
                </a:solidFill>
                <a:latin typeface="+mj-lt"/>
              </a:rPr>
              <a:t>Adapted from CC 2001 mitigation p. 399-450  </a:t>
            </a:r>
            <a:r>
              <a:rPr lang="en-US" sz="1600" u="sng">
                <a:solidFill>
                  <a:srgbClr val="009900"/>
                </a:solidFill>
                <a:latin typeface="+mj-lt"/>
              </a:rPr>
              <a:t>http://www.grida.no/climate/ipcc_tar/wg3/224.htm</a:t>
            </a:r>
            <a:endParaRPr lang="en-US" sz="1600">
              <a:solidFill>
                <a:srgbClr val="009900"/>
              </a:solidFill>
              <a:latin typeface="+mj-lt"/>
            </a:endParaRPr>
          </a:p>
        </p:txBody>
      </p:sp>
    </p:spTree>
    <p:extLst>
      <p:ext uri="{BB962C8B-B14F-4D97-AF65-F5344CB8AC3E}">
        <p14:creationId xmlns:p14="http://schemas.microsoft.com/office/powerpoint/2010/main" val="1431543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571500" y="122238"/>
            <a:ext cx="7293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600" dirty="0">
                <a:solidFill>
                  <a:srgbClr val="9E0000"/>
                </a:solidFill>
                <a:latin typeface="+mj-lt"/>
              </a:rPr>
              <a:t>Policies, Measures, and Instruments</a:t>
            </a:r>
          </a:p>
        </p:txBody>
      </p:sp>
      <p:sp>
        <p:nvSpPr>
          <p:cNvPr id="32772" name="Rectangle 4"/>
          <p:cNvSpPr>
            <a:spLocks noChangeArrowheads="1"/>
          </p:cNvSpPr>
          <p:nvPr/>
        </p:nvSpPr>
        <p:spPr bwMode="auto">
          <a:xfrm>
            <a:off x="188913" y="722313"/>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20000"/>
              </a:spcBef>
              <a:buClr>
                <a:srgbClr val="FF3300"/>
              </a:buClr>
              <a:buSzPct val="85000"/>
              <a:tabLst>
                <a:tab pos="457200" algn="l"/>
              </a:tabLst>
            </a:pPr>
            <a:r>
              <a:rPr lang="en-US" sz="2400" dirty="0">
                <a:solidFill>
                  <a:srgbClr val="FF0000"/>
                </a:solidFill>
                <a:latin typeface="+mj-lt"/>
                <a:cs typeface="Times New Roman" pitchFamily="18" charset="0"/>
              </a:rPr>
              <a:t>Emission Reduction Credits</a:t>
            </a:r>
            <a:endParaRPr lang="en-US" sz="2000"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sz="2000" dirty="0">
                <a:latin typeface="+mj-lt"/>
                <a:cs typeface="Times New Roman" pitchFamily="18" charset="0"/>
              </a:rPr>
              <a:t>Combination of a deposit or fee (tax) on a emissions with a refund or rebate (subsidy) for emission reductions</a:t>
            </a:r>
          </a:p>
          <a:p>
            <a:pPr marL="744537" lvl="2">
              <a:lnSpc>
                <a:spcPct val="130000"/>
              </a:lnSpc>
              <a:spcBef>
                <a:spcPct val="20000"/>
              </a:spcBef>
              <a:buClr>
                <a:srgbClr val="FF0000"/>
              </a:buClr>
              <a:tabLst>
                <a:tab pos="457200" algn="l"/>
              </a:tabLst>
            </a:pPr>
            <a:r>
              <a:rPr lang="en-US" sz="2000" dirty="0">
                <a:latin typeface="+mj-lt"/>
                <a:cs typeface="Times New Roman" pitchFamily="18" charset="0"/>
              </a:rPr>
              <a:t>Credits are implemented through</a:t>
            </a:r>
          </a:p>
          <a:p>
            <a:pPr marL="1370013" lvl="3">
              <a:lnSpc>
                <a:spcPct val="130000"/>
              </a:lnSpc>
              <a:spcBef>
                <a:spcPct val="20000"/>
              </a:spcBef>
              <a:buClr>
                <a:srgbClr val="FF0000"/>
              </a:buClr>
              <a:tabLst>
                <a:tab pos="457200" algn="l"/>
              </a:tabLst>
            </a:pPr>
            <a:r>
              <a:rPr lang="en-US" sz="2000" dirty="0">
                <a:latin typeface="+mj-lt"/>
                <a:cs typeface="Times New Roman" pitchFamily="18" charset="0"/>
              </a:rPr>
              <a:t>Offset policy	</a:t>
            </a:r>
          </a:p>
          <a:p>
            <a:pPr marL="1370013" lvl="3">
              <a:lnSpc>
                <a:spcPct val="130000"/>
              </a:lnSpc>
              <a:spcBef>
                <a:spcPct val="20000"/>
              </a:spcBef>
              <a:buClr>
                <a:srgbClr val="FF0000"/>
              </a:buClr>
              <a:tabLst>
                <a:tab pos="457200" algn="l"/>
              </a:tabLst>
            </a:pPr>
            <a:r>
              <a:rPr lang="en-US" sz="2000" dirty="0">
                <a:latin typeface="+mj-lt"/>
                <a:cs typeface="Times New Roman" pitchFamily="18" charset="0"/>
              </a:rPr>
              <a:t>Bubble policy</a:t>
            </a:r>
          </a:p>
          <a:p>
            <a:pPr marL="1370013" lvl="3">
              <a:lnSpc>
                <a:spcPct val="130000"/>
              </a:lnSpc>
              <a:spcBef>
                <a:spcPct val="20000"/>
              </a:spcBef>
              <a:buClr>
                <a:srgbClr val="FF0000"/>
              </a:buClr>
              <a:tabLst>
                <a:tab pos="457200" algn="l"/>
              </a:tabLst>
            </a:pPr>
            <a:r>
              <a:rPr lang="en-US" sz="2000" dirty="0">
                <a:latin typeface="+mj-lt"/>
                <a:cs typeface="Times New Roman" pitchFamily="18" charset="0"/>
              </a:rPr>
              <a:t>Netting within the firms</a:t>
            </a:r>
          </a:p>
          <a:p>
            <a:pPr marL="1370013" lvl="3">
              <a:lnSpc>
                <a:spcPct val="130000"/>
              </a:lnSpc>
              <a:spcBef>
                <a:spcPct val="20000"/>
              </a:spcBef>
              <a:buClr>
                <a:srgbClr val="FF0000"/>
              </a:buClr>
              <a:tabLst>
                <a:tab pos="457200" algn="l"/>
              </a:tabLst>
            </a:pPr>
            <a:r>
              <a:rPr lang="en-US" sz="2000" dirty="0">
                <a:latin typeface="+mj-lt"/>
                <a:cs typeface="Times New Roman" pitchFamily="18" charset="0"/>
              </a:rPr>
              <a:t>Banking</a:t>
            </a:r>
          </a:p>
          <a:p>
            <a:pPr marL="744537" lvl="2">
              <a:lnSpc>
                <a:spcPct val="130000"/>
              </a:lnSpc>
              <a:spcBef>
                <a:spcPct val="20000"/>
              </a:spcBef>
              <a:buClr>
                <a:srgbClr val="FF0000"/>
              </a:buClr>
              <a:tabLst>
                <a:tab pos="457200" algn="l"/>
              </a:tabLst>
            </a:pPr>
            <a:r>
              <a:rPr lang="en-US" sz="2000" dirty="0">
                <a:latin typeface="+mj-lt"/>
                <a:cs typeface="Times New Roman" pitchFamily="18" charset="0"/>
              </a:rPr>
              <a:t>Advantage: 	allow growth</a:t>
            </a:r>
          </a:p>
          <a:p>
            <a:pPr marL="744537" lvl="2">
              <a:lnSpc>
                <a:spcPct val="130000"/>
              </a:lnSpc>
              <a:spcBef>
                <a:spcPct val="20000"/>
              </a:spcBef>
              <a:buClr>
                <a:srgbClr val="FF0000"/>
              </a:buClr>
              <a:tabLst>
                <a:tab pos="457200" algn="l"/>
              </a:tabLst>
            </a:pPr>
            <a:r>
              <a:rPr lang="en-US" sz="2000" dirty="0">
                <a:latin typeface="+mj-lt"/>
                <a:cs typeface="Times New Roman" pitchFamily="18" charset="0"/>
              </a:rPr>
              <a:t>Disadvantage: 	</a:t>
            </a:r>
            <a:r>
              <a:rPr lang="en-US" sz="2000" dirty="0" err="1">
                <a:latin typeface="+mj-lt"/>
                <a:cs typeface="Times New Roman" pitchFamily="18" charset="0"/>
              </a:rPr>
              <a:t>quantifiability</a:t>
            </a:r>
            <a:r>
              <a:rPr lang="en-US" sz="2000" dirty="0">
                <a:latin typeface="+mj-lt"/>
                <a:cs typeface="Times New Roman" pitchFamily="18" charset="0"/>
              </a:rPr>
              <a:t>, and monitoring and enforcement</a:t>
            </a:r>
          </a:p>
        </p:txBody>
      </p:sp>
    </p:spTree>
    <p:extLst>
      <p:ext uri="{BB962C8B-B14F-4D97-AF65-F5344CB8AC3E}">
        <p14:creationId xmlns:p14="http://schemas.microsoft.com/office/powerpoint/2010/main" val="3647922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315089" y="137538"/>
            <a:ext cx="6505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Policies, Measures, and Instruments</a:t>
            </a:r>
          </a:p>
        </p:txBody>
      </p:sp>
      <p:sp>
        <p:nvSpPr>
          <p:cNvPr id="34820" name="Rectangle 4"/>
          <p:cNvSpPr>
            <a:spLocks noChangeArrowheads="1"/>
          </p:cNvSpPr>
          <p:nvPr/>
        </p:nvSpPr>
        <p:spPr bwMode="auto">
          <a:xfrm>
            <a:off x="188913" y="722313"/>
            <a:ext cx="8758237"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50000"/>
              </a:spcBef>
              <a:buClr>
                <a:srgbClr val="FF3300"/>
              </a:buClr>
              <a:buSzPct val="85000"/>
              <a:tabLst>
                <a:tab pos="457200" algn="l"/>
              </a:tabLst>
            </a:pPr>
            <a:r>
              <a:rPr lang="en-US" sz="2000" dirty="0">
                <a:solidFill>
                  <a:srgbClr val="FF0000"/>
                </a:solidFill>
                <a:latin typeface="+mj-lt"/>
                <a:cs typeface="Times New Roman" pitchFamily="18" charset="0"/>
              </a:rPr>
              <a:t>Direct Government Spending and Investment (R&amp;D)</a:t>
            </a:r>
            <a:endParaRPr lang="en-US" b="0" dirty="0">
              <a:solidFill>
                <a:srgbClr val="FF0000"/>
              </a:solidFill>
              <a:latin typeface="+mj-lt"/>
              <a:cs typeface="Times New Roman" pitchFamily="18" charset="0"/>
            </a:endParaRPr>
          </a:p>
          <a:p>
            <a:pPr marL="744537" lvl="2">
              <a:lnSpc>
                <a:spcPct val="130000"/>
              </a:lnSpc>
              <a:spcBef>
                <a:spcPct val="20000"/>
              </a:spcBef>
              <a:buClr>
                <a:srgbClr val="FF0000"/>
              </a:buClr>
              <a:tabLst>
                <a:tab pos="457200" algn="l"/>
              </a:tabLst>
            </a:pPr>
            <a:r>
              <a:rPr lang="en-US" dirty="0">
                <a:latin typeface="+mj-lt"/>
                <a:cs typeface="Times New Roman" pitchFamily="18" charset="0"/>
              </a:rPr>
              <a:t>Government expenditures on research and development (R&amp;D) measures to lower GHG emissions or enhance GHG sinks </a:t>
            </a:r>
          </a:p>
        </p:txBody>
      </p:sp>
      <p:sp>
        <p:nvSpPr>
          <p:cNvPr id="34821" name="Text Box 5"/>
          <p:cNvSpPr txBox="1">
            <a:spLocks noChangeArrowheads="1"/>
          </p:cNvSpPr>
          <p:nvPr/>
        </p:nvSpPr>
        <p:spPr bwMode="auto">
          <a:xfrm>
            <a:off x="358775" y="2582863"/>
            <a:ext cx="8467725"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57200" algn="l"/>
                <a:tab pos="1092200" algn="l"/>
              </a:tabLst>
              <a:defRPr b="1">
                <a:solidFill>
                  <a:schemeClr val="tx1"/>
                </a:solidFill>
                <a:latin typeface="Arial" pitchFamily="34" charset="0"/>
              </a:defRPr>
            </a:lvl1pPr>
            <a:lvl2pPr marL="742950" indent="-285750" eaLnBrk="0" hangingPunct="0">
              <a:tabLst>
                <a:tab pos="457200" algn="l"/>
                <a:tab pos="1092200" algn="l"/>
              </a:tabLst>
              <a:defRPr b="1">
                <a:solidFill>
                  <a:schemeClr val="tx1"/>
                </a:solidFill>
                <a:latin typeface="Arial" pitchFamily="34" charset="0"/>
              </a:defRPr>
            </a:lvl2pPr>
            <a:lvl3pPr marL="1143000" indent="-228600" eaLnBrk="0" hangingPunct="0">
              <a:tabLst>
                <a:tab pos="457200" algn="l"/>
                <a:tab pos="1092200" algn="l"/>
              </a:tabLst>
              <a:defRPr b="1">
                <a:solidFill>
                  <a:schemeClr val="tx1"/>
                </a:solidFill>
                <a:latin typeface="Arial" pitchFamily="34" charset="0"/>
              </a:defRPr>
            </a:lvl3pPr>
            <a:lvl4pPr marL="1600200" indent="-228600" eaLnBrk="0" hangingPunct="0">
              <a:tabLst>
                <a:tab pos="457200" algn="l"/>
                <a:tab pos="1092200" algn="l"/>
              </a:tabLst>
              <a:defRPr b="1">
                <a:solidFill>
                  <a:schemeClr val="tx1"/>
                </a:solidFill>
                <a:latin typeface="Arial" pitchFamily="34" charset="0"/>
              </a:defRPr>
            </a:lvl4pPr>
            <a:lvl5pPr marL="2057400" indent="-228600" eaLnBrk="0" hangingPunct="0">
              <a:tabLst>
                <a:tab pos="457200" algn="l"/>
                <a:tab pos="1092200" algn="l"/>
              </a:tabLst>
              <a:defRPr b="1">
                <a:solidFill>
                  <a:schemeClr val="tx1"/>
                </a:solidFill>
                <a:latin typeface="Arial" pitchFamily="34" charset="0"/>
              </a:defRPr>
            </a:lvl5pPr>
            <a:lvl6pPr marL="2514600" indent="-228600" eaLnBrk="0" fontAlgn="base" hangingPunct="0">
              <a:spcBef>
                <a:spcPct val="0"/>
              </a:spcBef>
              <a:spcAft>
                <a:spcPct val="0"/>
              </a:spcAft>
              <a:tabLst>
                <a:tab pos="457200" algn="l"/>
                <a:tab pos="1092200" algn="l"/>
              </a:tabLst>
              <a:defRPr b="1">
                <a:solidFill>
                  <a:schemeClr val="tx1"/>
                </a:solidFill>
                <a:latin typeface="Arial" pitchFamily="34" charset="0"/>
              </a:defRPr>
            </a:lvl6pPr>
            <a:lvl7pPr marL="2971800" indent="-228600" eaLnBrk="0" fontAlgn="base" hangingPunct="0">
              <a:spcBef>
                <a:spcPct val="0"/>
              </a:spcBef>
              <a:spcAft>
                <a:spcPct val="0"/>
              </a:spcAft>
              <a:tabLst>
                <a:tab pos="457200" algn="l"/>
                <a:tab pos="1092200" algn="l"/>
              </a:tabLst>
              <a:defRPr b="1">
                <a:solidFill>
                  <a:schemeClr val="tx1"/>
                </a:solidFill>
                <a:latin typeface="Arial" pitchFamily="34" charset="0"/>
              </a:defRPr>
            </a:lvl7pPr>
            <a:lvl8pPr marL="3429000" indent="-228600" eaLnBrk="0" fontAlgn="base" hangingPunct="0">
              <a:spcBef>
                <a:spcPct val="0"/>
              </a:spcBef>
              <a:spcAft>
                <a:spcPct val="0"/>
              </a:spcAft>
              <a:tabLst>
                <a:tab pos="457200" algn="l"/>
                <a:tab pos="1092200" algn="l"/>
              </a:tabLst>
              <a:defRPr b="1">
                <a:solidFill>
                  <a:schemeClr val="tx1"/>
                </a:solidFill>
                <a:latin typeface="Arial" pitchFamily="34" charset="0"/>
              </a:defRPr>
            </a:lvl8pPr>
            <a:lvl9pPr marL="3886200" indent="-228600" eaLnBrk="0" fontAlgn="base" hangingPunct="0">
              <a:spcBef>
                <a:spcPct val="0"/>
              </a:spcBef>
              <a:spcAft>
                <a:spcPct val="0"/>
              </a:spcAft>
              <a:tabLst>
                <a:tab pos="457200" algn="l"/>
                <a:tab pos="1092200" algn="l"/>
              </a:tabLst>
              <a:defRPr b="1">
                <a:solidFill>
                  <a:schemeClr val="tx1"/>
                </a:solidFill>
                <a:latin typeface="Arial" pitchFamily="34" charset="0"/>
              </a:defRPr>
            </a:lvl9pPr>
          </a:lstStyle>
          <a:p>
            <a:pPr eaLnBrk="1" hangingPunct="1">
              <a:spcBef>
                <a:spcPct val="50000"/>
              </a:spcBef>
            </a:pPr>
            <a:r>
              <a:rPr lang="en-US" sz="2200" dirty="0">
                <a:solidFill>
                  <a:srgbClr val="FF0000"/>
                </a:solidFill>
                <a:latin typeface="+mj-lt"/>
              </a:rPr>
              <a:t>Remarks:</a:t>
            </a:r>
          </a:p>
          <a:p>
            <a:pPr eaLnBrk="1" hangingPunct="1">
              <a:spcBef>
                <a:spcPct val="50000"/>
              </a:spcBef>
            </a:pPr>
            <a:r>
              <a:rPr lang="en-US" sz="2200" dirty="0">
                <a:latin typeface="+mj-lt"/>
              </a:rPr>
              <a:t>	(1).	</a:t>
            </a:r>
            <a:r>
              <a:rPr lang="en-US" sz="2000" dirty="0">
                <a:latin typeface="+mj-lt"/>
              </a:rPr>
              <a:t>A group of countries can implement one or a combination 			of these instruments.</a:t>
            </a:r>
          </a:p>
          <a:p>
            <a:pPr eaLnBrk="1" hangingPunct="1">
              <a:spcBef>
                <a:spcPct val="50000"/>
              </a:spcBef>
            </a:pPr>
            <a:r>
              <a:rPr lang="en-US" sz="2000" dirty="0">
                <a:latin typeface="+mj-lt"/>
              </a:rPr>
              <a:t>	(2).	If we control too much at the present time, the current 			generation pays high price but the future generation 			gains benefit, or a vice versa.   </a:t>
            </a:r>
          </a:p>
          <a:p>
            <a:pPr eaLnBrk="1" hangingPunct="1">
              <a:spcBef>
                <a:spcPct val="50000"/>
              </a:spcBef>
            </a:pPr>
            <a:endParaRPr lang="en-US" sz="2000" dirty="0">
              <a:solidFill>
                <a:srgbClr val="3333CC"/>
              </a:solidFill>
              <a:latin typeface="+mj-lt"/>
            </a:endParaRPr>
          </a:p>
          <a:p>
            <a:pPr eaLnBrk="1" hangingPunct="1">
              <a:spcBef>
                <a:spcPct val="50000"/>
              </a:spcBef>
            </a:pPr>
            <a:endParaRPr lang="en-US" sz="2200" dirty="0">
              <a:solidFill>
                <a:srgbClr val="3333CC"/>
              </a:solidFill>
              <a:latin typeface="+mj-lt"/>
            </a:endParaRPr>
          </a:p>
        </p:txBody>
      </p:sp>
      <p:sp>
        <p:nvSpPr>
          <p:cNvPr id="34822" name="Text Box 8"/>
          <p:cNvSpPr txBox="1">
            <a:spLocks noChangeArrowheads="1"/>
          </p:cNvSpPr>
          <p:nvPr/>
        </p:nvSpPr>
        <p:spPr bwMode="auto">
          <a:xfrm>
            <a:off x="206375" y="6348413"/>
            <a:ext cx="811985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500">
                <a:solidFill>
                  <a:srgbClr val="009900"/>
                </a:solidFill>
                <a:latin typeface="+mj-lt"/>
              </a:rPr>
              <a:t>Adapted from CC 2001 mitigation p. 399-450  </a:t>
            </a:r>
            <a:r>
              <a:rPr lang="en-US" sz="1500" u="sng">
                <a:solidFill>
                  <a:srgbClr val="009900"/>
                </a:solidFill>
                <a:latin typeface="+mj-lt"/>
              </a:rPr>
              <a:t>http://www.grida.no/climate/ipcc_tar/wg3/224.htm</a:t>
            </a:r>
            <a:endParaRPr lang="en-US" sz="1500">
              <a:solidFill>
                <a:srgbClr val="009900"/>
              </a:solidFill>
              <a:latin typeface="+mj-lt"/>
            </a:endParaRPr>
          </a:p>
        </p:txBody>
      </p:sp>
    </p:spTree>
    <p:extLst>
      <p:ext uri="{BB962C8B-B14F-4D97-AF65-F5344CB8AC3E}">
        <p14:creationId xmlns:p14="http://schemas.microsoft.com/office/powerpoint/2010/main" val="2793616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257810" y="2799331"/>
            <a:ext cx="2464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smtClean="0">
                <a:solidFill>
                  <a:srgbClr val="9E0000"/>
                </a:solidFill>
                <a:latin typeface="+mj-lt"/>
              </a:rPr>
              <a:t>Incentivizing</a:t>
            </a:r>
            <a:endParaRPr lang="en-US" sz="3200" dirty="0">
              <a:solidFill>
                <a:srgbClr val="9E0000"/>
              </a:solidFill>
              <a:latin typeface="+mj-lt"/>
            </a:endParaRPr>
          </a:p>
        </p:txBody>
      </p:sp>
    </p:spTree>
    <p:extLst>
      <p:ext uri="{BB962C8B-B14F-4D97-AF65-F5344CB8AC3E}">
        <p14:creationId xmlns:p14="http://schemas.microsoft.com/office/powerpoint/2010/main" val="517754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1114425" y="76200"/>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dirty="0">
                <a:solidFill>
                  <a:srgbClr val="9E0000"/>
                </a:solidFill>
                <a:latin typeface="+mj-lt"/>
              </a:rPr>
              <a:t>How Incent Mitigation</a:t>
            </a:r>
          </a:p>
        </p:txBody>
      </p:sp>
      <p:sp>
        <p:nvSpPr>
          <p:cNvPr id="13315" name="Rectangle 1"/>
          <p:cNvSpPr>
            <a:spLocks noChangeArrowheads="1"/>
          </p:cNvSpPr>
          <p:nvPr/>
        </p:nvSpPr>
        <p:spPr bwMode="auto">
          <a:xfrm>
            <a:off x="531019" y="660975"/>
            <a:ext cx="7948612"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800100" indent="-34290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800" dirty="0">
                <a:latin typeface="+mj-lt"/>
              </a:rPr>
              <a:t>Voluntary</a:t>
            </a:r>
            <a:endParaRPr lang="en-US" sz="2800" dirty="0">
              <a:latin typeface="+mj-lt"/>
            </a:endParaRPr>
          </a:p>
          <a:p>
            <a:r>
              <a:rPr lang="en-US" sz="1800" dirty="0">
                <a:latin typeface="+mj-lt"/>
              </a:rPr>
              <a:t>Carbon pricing system </a:t>
            </a:r>
            <a:endParaRPr lang="en-US" sz="2800" dirty="0">
              <a:latin typeface="+mj-lt"/>
            </a:endParaRPr>
          </a:p>
          <a:p>
            <a:pPr lvl="1"/>
            <a:r>
              <a:rPr lang="en-US" sz="1800" dirty="0">
                <a:latin typeface="+mj-lt"/>
              </a:rPr>
              <a:t>cap and trade</a:t>
            </a:r>
            <a:endParaRPr lang="en-US" sz="2800" dirty="0">
              <a:latin typeface="+mj-lt"/>
            </a:endParaRPr>
          </a:p>
          <a:p>
            <a:pPr lvl="1"/>
            <a:r>
              <a:rPr lang="en-US" sz="1800" dirty="0">
                <a:latin typeface="+mj-lt"/>
              </a:rPr>
              <a:t>tax</a:t>
            </a:r>
            <a:endParaRPr lang="en-US" sz="2800" dirty="0">
              <a:latin typeface="+mj-lt"/>
            </a:endParaRPr>
          </a:p>
          <a:p>
            <a:r>
              <a:rPr lang="en-US" sz="1800" dirty="0">
                <a:latin typeface="+mj-lt"/>
              </a:rPr>
              <a:t>Tax high emitting </a:t>
            </a:r>
            <a:r>
              <a:rPr lang="en-US" sz="1800" dirty="0" smtClean="0">
                <a:latin typeface="+mj-lt"/>
              </a:rPr>
              <a:t>activities </a:t>
            </a:r>
            <a:r>
              <a:rPr lang="en-US" sz="1800" dirty="0">
                <a:latin typeface="+mj-lt"/>
              </a:rPr>
              <a:t>or fossil fuels</a:t>
            </a:r>
            <a:endParaRPr lang="en-US" sz="3200" dirty="0">
              <a:latin typeface="+mj-lt"/>
            </a:endParaRPr>
          </a:p>
          <a:p>
            <a:r>
              <a:rPr lang="en-US" sz="1800" dirty="0">
                <a:latin typeface="+mj-lt"/>
              </a:rPr>
              <a:t>Subsidize low emitting </a:t>
            </a:r>
            <a:r>
              <a:rPr lang="en-US" sz="1800" dirty="0" smtClean="0">
                <a:latin typeface="+mj-lt"/>
              </a:rPr>
              <a:t>activities </a:t>
            </a:r>
            <a:r>
              <a:rPr lang="en-US" sz="1800" dirty="0">
                <a:latin typeface="+mj-lt"/>
              </a:rPr>
              <a:t>or fuels</a:t>
            </a:r>
            <a:endParaRPr lang="en-US" sz="3200" dirty="0">
              <a:latin typeface="+mj-lt"/>
            </a:endParaRPr>
          </a:p>
          <a:p>
            <a:r>
              <a:rPr lang="en-US" sz="1800" dirty="0">
                <a:latin typeface="+mj-lt"/>
              </a:rPr>
              <a:t>Increase energy efficiency. </a:t>
            </a:r>
            <a:endParaRPr lang="en-US" sz="2800" dirty="0">
              <a:latin typeface="+mj-lt"/>
            </a:endParaRPr>
          </a:p>
          <a:p>
            <a:r>
              <a:rPr lang="en-US" sz="1800" dirty="0">
                <a:latin typeface="+mj-lt"/>
              </a:rPr>
              <a:t>Increase use of low GHG-emitting electricity generation options</a:t>
            </a:r>
            <a:endParaRPr lang="en-US" sz="2800" dirty="0">
              <a:latin typeface="+mj-lt"/>
            </a:endParaRPr>
          </a:p>
          <a:p>
            <a:pPr lvl="1"/>
            <a:r>
              <a:rPr lang="en-US" sz="1800" dirty="0">
                <a:latin typeface="+mj-lt"/>
              </a:rPr>
              <a:t>renewable energy sources.</a:t>
            </a:r>
            <a:endParaRPr lang="en-US" sz="2800" dirty="0">
              <a:latin typeface="+mj-lt"/>
            </a:endParaRPr>
          </a:p>
          <a:p>
            <a:pPr lvl="1"/>
            <a:r>
              <a:rPr lang="en-US" sz="1800" dirty="0" smtClean="0">
                <a:latin typeface="+mj-lt"/>
              </a:rPr>
              <a:t>improved </a:t>
            </a:r>
            <a:r>
              <a:rPr lang="en-US" sz="1800" dirty="0">
                <a:latin typeface="+mj-lt"/>
              </a:rPr>
              <a:t>transmission infrastructure, </a:t>
            </a:r>
            <a:endParaRPr lang="en-US" sz="2800" dirty="0">
              <a:latin typeface="+mj-lt"/>
            </a:endParaRPr>
          </a:p>
          <a:p>
            <a:pPr lvl="1"/>
            <a:r>
              <a:rPr lang="en-US" sz="1800" dirty="0">
                <a:latin typeface="+mj-lt"/>
              </a:rPr>
              <a:t>offering long-term stability in financial incentives </a:t>
            </a:r>
            <a:endParaRPr lang="en-US" sz="2800" dirty="0">
              <a:latin typeface="+mj-lt"/>
            </a:endParaRPr>
          </a:p>
          <a:p>
            <a:pPr lvl="1"/>
            <a:r>
              <a:rPr lang="en-US" sz="1800" dirty="0">
                <a:latin typeface="+mj-lt"/>
              </a:rPr>
              <a:t>encouraging private research, development, and deployment </a:t>
            </a:r>
            <a:endParaRPr lang="en-US" sz="2800" dirty="0">
              <a:latin typeface="+mj-lt"/>
            </a:endParaRPr>
          </a:p>
          <a:p>
            <a:pPr lvl="1"/>
            <a:r>
              <a:rPr lang="en-US" sz="1800" dirty="0" smtClean="0">
                <a:latin typeface="+mj-lt"/>
              </a:rPr>
              <a:t>testing </a:t>
            </a:r>
            <a:r>
              <a:rPr lang="en-US" sz="1800" dirty="0">
                <a:latin typeface="+mj-lt"/>
              </a:rPr>
              <a:t>and </a:t>
            </a:r>
            <a:r>
              <a:rPr lang="en-US" sz="1800" dirty="0" smtClean="0">
                <a:latin typeface="+mj-lt"/>
              </a:rPr>
              <a:t>demonstration </a:t>
            </a:r>
            <a:r>
              <a:rPr lang="en-US" sz="1800" dirty="0">
                <a:latin typeface="+mj-lt"/>
              </a:rPr>
              <a:t>of new-generation nuclear power</a:t>
            </a:r>
            <a:endParaRPr lang="en-US" sz="2800" dirty="0">
              <a:latin typeface="+mj-lt"/>
            </a:endParaRPr>
          </a:p>
          <a:p>
            <a:r>
              <a:rPr lang="en-US" sz="1800" dirty="0">
                <a:latin typeface="+mj-lt"/>
              </a:rPr>
              <a:t>Develop and demonstrate </a:t>
            </a:r>
            <a:r>
              <a:rPr lang="en-US" sz="1800" dirty="0" smtClean="0">
                <a:latin typeface="+mj-lt"/>
              </a:rPr>
              <a:t>carbon </a:t>
            </a:r>
            <a:r>
              <a:rPr lang="en-US" sz="1800" dirty="0">
                <a:latin typeface="+mj-lt"/>
              </a:rPr>
              <a:t>capture and storage</a:t>
            </a:r>
            <a:endParaRPr lang="en-US" sz="2800" dirty="0">
              <a:latin typeface="+mj-lt"/>
            </a:endParaRPr>
          </a:p>
          <a:p>
            <a:r>
              <a:rPr lang="en-US" sz="1800" dirty="0">
                <a:latin typeface="+mj-lt"/>
              </a:rPr>
              <a:t>Advance low GHG-emitting transportation options. </a:t>
            </a:r>
            <a:endParaRPr lang="en-US" sz="2800" dirty="0">
              <a:latin typeface="+mj-lt"/>
            </a:endParaRPr>
          </a:p>
          <a:p>
            <a:pPr lvl="1"/>
            <a:r>
              <a:rPr lang="en-US" sz="1800" dirty="0">
                <a:latin typeface="+mj-lt"/>
              </a:rPr>
              <a:t>vehicle efficiency,</a:t>
            </a:r>
            <a:endParaRPr lang="en-US" sz="2800" dirty="0">
              <a:latin typeface="+mj-lt"/>
            </a:endParaRPr>
          </a:p>
          <a:p>
            <a:pPr lvl="1"/>
            <a:r>
              <a:rPr lang="en-US" sz="1800" dirty="0">
                <a:latin typeface="+mj-lt"/>
              </a:rPr>
              <a:t>energy efficient modes of passenger and freight transport, and</a:t>
            </a:r>
            <a:endParaRPr lang="en-US" sz="2800" dirty="0">
              <a:latin typeface="+mj-lt"/>
            </a:endParaRPr>
          </a:p>
          <a:p>
            <a:pPr lvl="1"/>
            <a:r>
              <a:rPr lang="en-US" sz="1800" dirty="0">
                <a:latin typeface="+mj-lt"/>
              </a:rPr>
              <a:t>advancing low-GHG fuels (such as cellulosic ethanol).</a:t>
            </a:r>
            <a:endParaRPr lang="en-US" sz="2800" dirty="0">
              <a:latin typeface="+mj-lt"/>
            </a:endParaRPr>
          </a:p>
          <a:p>
            <a:r>
              <a:rPr lang="en-US" sz="1800" dirty="0">
                <a:latin typeface="+mj-lt"/>
              </a:rPr>
              <a:t>Accelerate  retirement, retrofit or replacement of high emissions infrastructure. </a:t>
            </a:r>
            <a:endParaRPr lang="en-US" sz="2800" dirty="0">
              <a:latin typeface="+mj-lt"/>
            </a:endParaRPr>
          </a:p>
          <a:p>
            <a:r>
              <a:rPr lang="en-US" sz="1800" dirty="0">
                <a:latin typeface="+mj-lt"/>
              </a:rPr>
              <a:t>Create new technology </a:t>
            </a:r>
            <a:r>
              <a:rPr lang="en-US" sz="1800" dirty="0" smtClean="0">
                <a:latin typeface="+mj-lt"/>
              </a:rPr>
              <a:t>choices</a:t>
            </a:r>
          </a:p>
          <a:p>
            <a:pPr eaLnBrk="1" hangingPunct="1"/>
            <a:endParaRPr lang="en-US" sz="700" b="0" dirty="0" smtClean="0">
              <a:latin typeface="+mj-lt"/>
            </a:endParaRPr>
          </a:p>
          <a:p>
            <a:pPr eaLnBrk="1" hangingPunct="1"/>
            <a:r>
              <a:rPr lang="en-US" sz="700" b="0" dirty="0" smtClean="0">
                <a:latin typeface="+mj-lt"/>
              </a:rPr>
              <a:t>Fri</a:t>
            </a:r>
            <a:r>
              <a:rPr lang="en-US" sz="700" b="0" dirty="0">
                <a:latin typeface="+mj-lt"/>
              </a:rPr>
              <a:t>, R., M. Brown, D. </a:t>
            </a:r>
            <a:r>
              <a:rPr lang="en-US" sz="700" b="0" dirty="0" err="1">
                <a:latin typeface="+mj-lt"/>
              </a:rPr>
              <a:t>Arent</a:t>
            </a:r>
            <a:r>
              <a:rPr lang="en-US" sz="700" b="0" dirty="0">
                <a:latin typeface="+mj-lt"/>
              </a:rPr>
              <a:t>, A. Carlson, M. Carter, L. Clarke, F. de la </a:t>
            </a:r>
            <a:r>
              <a:rPr lang="en-US" sz="700" b="0" dirty="0" err="1">
                <a:latin typeface="+mj-lt"/>
              </a:rPr>
              <a:t>Chesnaye</a:t>
            </a:r>
            <a:r>
              <a:rPr lang="en-US" sz="700" b="0" dirty="0">
                <a:latin typeface="+mj-lt"/>
              </a:rPr>
              <a:t>, G. Eads, G. </a:t>
            </a:r>
            <a:r>
              <a:rPr lang="en-US" sz="700" b="0" dirty="0" err="1">
                <a:latin typeface="+mj-lt"/>
              </a:rPr>
              <a:t>Giuliano</a:t>
            </a:r>
            <a:r>
              <a:rPr lang="en-US" sz="700" b="0" dirty="0">
                <a:latin typeface="+mj-lt"/>
              </a:rPr>
              <a:t>, A. Hoffman, R.O. </a:t>
            </a:r>
            <a:r>
              <a:rPr lang="en-US" sz="700" b="0" dirty="0" err="1">
                <a:latin typeface="+mj-lt"/>
              </a:rPr>
              <a:t>Keohane</a:t>
            </a:r>
            <a:r>
              <a:rPr lang="en-US" sz="700" b="0" dirty="0">
                <a:latin typeface="+mj-lt"/>
              </a:rPr>
              <a:t>, L. </a:t>
            </a:r>
            <a:r>
              <a:rPr lang="en-US" sz="700" b="0" dirty="0" err="1">
                <a:latin typeface="+mj-lt"/>
              </a:rPr>
              <a:t>Lutzenhiser</a:t>
            </a:r>
            <a:r>
              <a:rPr lang="en-US" sz="700" b="0" dirty="0">
                <a:latin typeface="+mj-lt"/>
              </a:rPr>
              <a:t>, B.A. </a:t>
            </a:r>
            <a:r>
              <a:rPr lang="en-US" sz="700" b="0" dirty="0" err="1">
                <a:latin typeface="+mj-lt"/>
              </a:rPr>
              <a:t>McCarl</a:t>
            </a:r>
            <a:r>
              <a:rPr lang="en-US" sz="700" b="0" dirty="0">
                <a:latin typeface="+mj-lt"/>
              </a:rPr>
              <a:t>, M.C. McFarland, M.D. Nichols, E.S. Rubin, T. </a:t>
            </a:r>
            <a:r>
              <a:rPr lang="en-US" sz="700" b="0" dirty="0" err="1">
                <a:latin typeface="+mj-lt"/>
              </a:rPr>
              <a:t>Tietenberg</a:t>
            </a:r>
            <a:r>
              <a:rPr lang="en-US" sz="700" b="0" dirty="0">
                <a:latin typeface="+mj-lt"/>
              </a:rPr>
              <a:t>, J. </a:t>
            </a:r>
            <a:r>
              <a:rPr lang="en-US" sz="700" b="0" dirty="0" err="1">
                <a:latin typeface="+mj-lt"/>
              </a:rPr>
              <a:t>Trainham</a:t>
            </a:r>
            <a:r>
              <a:rPr lang="en-US" sz="700" b="0" dirty="0">
                <a:latin typeface="+mj-lt"/>
              </a:rPr>
              <a:t>, L. Geller, A. Crane, T. </a:t>
            </a:r>
            <a:r>
              <a:rPr lang="en-US" sz="700" b="0" dirty="0" err="1">
                <a:latin typeface="+mj-lt"/>
              </a:rPr>
              <a:t>Menzies</a:t>
            </a:r>
            <a:r>
              <a:rPr lang="en-US" sz="700" b="0" dirty="0">
                <a:latin typeface="+mj-lt"/>
              </a:rPr>
              <a:t>, and S. Freeland, </a:t>
            </a:r>
            <a:r>
              <a:rPr lang="en-US" sz="700" b="0" u="sng" dirty="0">
                <a:latin typeface="+mj-lt"/>
              </a:rPr>
              <a:t>America's Climate Choices Limiting the Magnitude of Future Climate Change, National Academy Report, The National Academies Press, Washington, D. C, 2010.</a:t>
            </a:r>
            <a:endParaRPr lang="en-US" altLang="en-US" sz="700" b="0" dirty="0">
              <a:latin typeface="+mj-lt"/>
            </a:endParaRPr>
          </a:p>
          <a:p>
            <a:pPr lvl="1" eaLnBrk="1" hangingPunct="1">
              <a:buFont typeface="Arial" charset="0"/>
              <a:buChar char="•"/>
            </a:pPr>
            <a:endParaRPr lang="en-US" altLang="en-US" sz="1400" dirty="0">
              <a:latin typeface="+mj-lt"/>
            </a:endParaRPr>
          </a:p>
          <a:p>
            <a:pPr lvl="1" eaLnBrk="1" hangingPunct="1">
              <a:buFont typeface="Arial" charset="0"/>
              <a:buChar char="•"/>
            </a:pPr>
            <a:endParaRPr lang="en-US" altLang="en-US" sz="2000" dirty="0">
              <a:latin typeface="+mj-lt"/>
            </a:endParaRPr>
          </a:p>
        </p:txBody>
      </p:sp>
    </p:spTree>
    <p:extLst>
      <p:ext uri="{BB962C8B-B14F-4D97-AF65-F5344CB8AC3E}">
        <p14:creationId xmlns:p14="http://schemas.microsoft.com/office/powerpoint/2010/main" val="2089435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392057" y="-36731"/>
            <a:ext cx="61708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NAS Mitigation recommendations</a:t>
            </a:r>
          </a:p>
        </p:txBody>
      </p:sp>
      <p:sp>
        <p:nvSpPr>
          <p:cNvPr id="424964" name="Rectangle 4"/>
          <p:cNvSpPr>
            <a:spLocks noChangeArrowheads="1"/>
          </p:cNvSpPr>
          <p:nvPr/>
        </p:nvSpPr>
        <p:spPr bwMode="auto">
          <a:xfrm>
            <a:off x="152400" y="701675"/>
            <a:ext cx="86328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pitchFamily="34" charset="0"/>
              <a:buChar char="•"/>
              <a:defRPr/>
            </a:pPr>
            <a:r>
              <a:rPr lang="en-US" sz="2800" b="0" dirty="0">
                <a:latin typeface="+mj-lt"/>
              </a:rPr>
              <a:t>Adopt </a:t>
            </a:r>
            <a:r>
              <a:rPr lang="en-US" sz="2800" b="0" dirty="0" smtClean="0">
                <a:latin typeface="+mj-lt"/>
              </a:rPr>
              <a:t>economy-wide </a:t>
            </a:r>
            <a:r>
              <a:rPr lang="en-US" sz="2800" b="0" dirty="0">
                <a:latin typeface="+mj-lt"/>
              </a:rPr>
              <a:t>carbon pricing system</a:t>
            </a:r>
            <a:r>
              <a:rPr lang="en-US" sz="1600" b="0" dirty="0">
                <a:latin typeface="+mj-lt"/>
              </a:rPr>
              <a:t> </a:t>
            </a:r>
            <a:r>
              <a:rPr lang="en-US" sz="2800" b="0" dirty="0">
                <a:latin typeface="+mj-lt"/>
              </a:rPr>
              <a:t>.  </a:t>
            </a:r>
          </a:p>
          <a:p>
            <a:pPr marL="285750" indent="-285750">
              <a:buFont typeface="Arial" pitchFamily="34" charset="0"/>
              <a:buChar char="•"/>
              <a:defRPr/>
            </a:pPr>
            <a:r>
              <a:rPr lang="en-US" sz="2800" b="0" dirty="0">
                <a:latin typeface="+mj-lt"/>
              </a:rPr>
              <a:t>Complement the carbon price with </a:t>
            </a:r>
            <a:r>
              <a:rPr lang="en-US" sz="2800" b="0" dirty="0" smtClean="0">
                <a:latin typeface="+mj-lt"/>
              </a:rPr>
              <a:t>policies </a:t>
            </a:r>
            <a:r>
              <a:rPr lang="en-US" sz="2800" b="0" dirty="0">
                <a:latin typeface="+mj-lt"/>
              </a:rPr>
              <a:t>to:</a:t>
            </a:r>
          </a:p>
          <a:p>
            <a:pPr marL="742950" lvl="1" indent="-285750">
              <a:buFont typeface="Arial" pitchFamily="34" charset="0"/>
              <a:buChar char="•"/>
              <a:defRPr/>
            </a:pPr>
            <a:r>
              <a:rPr lang="en-US" sz="2800" b="0" dirty="0">
                <a:latin typeface="+mj-lt"/>
              </a:rPr>
              <a:t>realize </a:t>
            </a:r>
            <a:r>
              <a:rPr lang="en-US" sz="2800" b="0" dirty="0" smtClean="0">
                <a:latin typeface="+mj-lt"/>
              </a:rPr>
              <a:t>potential </a:t>
            </a:r>
            <a:r>
              <a:rPr lang="en-US" sz="2800" b="0" dirty="0">
                <a:latin typeface="+mj-lt"/>
              </a:rPr>
              <a:t>for near term emissions reductions through energy efficiency and low emission </a:t>
            </a:r>
            <a:r>
              <a:rPr lang="en-US" sz="2800" b="0" dirty="0" smtClean="0">
                <a:latin typeface="+mj-lt"/>
              </a:rPr>
              <a:t>energy;   </a:t>
            </a:r>
            <a:endParaRPr lang="en-US" sz="2800" b="0" dirty="0">
              <a:latin typeface="+mj-lt"/>
            </a:endParaRPr>
          </a:p>
          <a:p>
            <a:pPr marL="742950" lvl="1" indent="-285750">
              <a:buFont typeface="Arial" pitchFamily="34" charset="0"/>
              <a:buChar char="•"/>
              <a:defRPr/>
            </a:pPr>
            <a:r>
              <a:rPr lang="en-US" sz="2800" b="0" dirty="0">
                <a:latin typeface="+mj-lt"/>
              </a:rPr>
              <a:t>establish </a:t>
            </a:r>
            <a:r>
              <a:rPr lang="en-US" sz="2800" b="0" dirty="0" smtClean="0">
                <a:latin typeface="+mj-lt"/>
              </a:rPr>
              <a:t>feasibility </a:t>
            </a:r>
            <a:r>
              <a:rPr lang="en-US" sz="2800" b="0" dirty="0">
                <a:latin typeface="+mj-lt"/>
              </a:rPr>
              <a:t>of </a:t>
            </a:r>
            <a:r>
              <a:rPr lang="en-US" sz="2800" b="0" dirty="0" smtClean="0">
                <a:latin typeface="+mj-lt"/>
              </a:rPr>
              <a:t>CCS </a:t>
            </a:r>
            <a:r>
              <a:rPr lang="en-US" sz="2800" b="0" dirty="0">
                <a:latin typeface="+mj-lt"/>
              </a:rPr>
              <a:t>and </a:t>
            </a:r>
            <a:r>
              <a:rPr lang="en-US" sz="2800" b="0" dirty="0" smtClean="0">
                <a:latin typeface="+mj-lt"/>
              </a:rPr>
              <a:t>nuclear;</a:t>
            </a:r>
            <a:endParaRPr lang="en-US" sz="2800" b="0" dirty="0">
              <a:latin typeface="+mj-lt"/>
            </a:endParaRPr>
          </a:p>
          <a:p>
            <a:pPr marL="742950" lvl="1" indent="-285750">
              <a:buFont typeface="Arial" pitchFamily="34" charset="0"/>
              <a:buChar char="•"/>
              <a:defRPr/>
            </a:pPr>
            <a:r>
              <a:rPr lang="en-US" sz="2800" b="0" dirty="0">
                <a:latin typeface="+mj-lt"/>
              </a:rPr>
              <a:t>accelerate </a:t>
            </a:r>
            <a:r>
              <a:rPr lang="en-US" sz="2800" b="0" dirty="0" smtClean="0">
                <a:latin typeface="+mj-lt"/>
              </a:rPr>
              <a:t>retirement</a:t>
            </a:r>
            <a:r>
              <a:rPr lang="en-US" sz="2800" b="0" dirty="0">
                <a:latin typeface="+mj-lt"/>
              </a:rPr>
              <a:t>, retrofitting or replacement of GHG emission-intensive infrastructure.</a:t>
            </a:r>
          </a:p>
          <a:p>
            <a:pPr marL="285750" indent="-285750">
              <a:buFont typeface="Arial" pitchFamily="34" charset="0"/>
              <a:buChar char="•"/>
              <a:defRPr/>
            </a:pPr>
            <a:r>
              <a:rPr lang="en-US" sz="2800" b="0" dirty="0">
                <a:latin typeface="+mj-lt"/>
              </a:rPr>
              <a:t>Create </a:t>
            </a:r>
            <a:r>
              <a:rPr lang="en-US" sz="2800" b="0" dirty="0" smtClean="0">
                <a:latin typeface="+mj-lt"/>
              </a:rPr>
              <a:t>technology - research/stimulated </a:t>
            </a:r>
            <a:r>
              <a:rPr lang="en-US" sz="2800" b="0" dirty="0">
                <a:latin typeface="+mj-lt"/>
              </a:rPr>
              <a:t>innovation.</a:t>
            </a:r>
          </a:p>
          <a:p>
            <a:pPr marL="285750" indent="-285750">
              <a:buFont typeface="Arial" pitchFamily="34" charset="0"/>
              <a:buChar char="•"/>
              <a:defRPr/>
            </a:pPr>
            <a:r>
              <a:rPr lang="en-US" sz="2800" b="0" dirty="0" smtClean="0">
                <a:latin typeface="+mj-lt"/>
              </a:rPr>
              <a:t>Design/ </a:t>
            </a:r>
            <a:r>
              <a:rPr lang="en-US" sz="2800" b="0" dirty="0">
                <a:latin typeface="+mj-lt"/>
              </a:rPr>
              <a:t>implement </a:t>
            </a:r>
            <a:r>
              <a:rPr lang="en-US" sz="2800" b="0" dirty="0" smtClean="0">
                <a:latin typeface="+mj-lt"/>
              </a:rPr>
              <a:t>policies </a:t>
            </a:r>
            <a:r>
              <a:rPr lang="en-US" sz="2800" b="0" dirty="0">
                <a:latin typeface="+mj-lt"/>
              </a:rPr>
              <a:t>to promote </a:t>
            </a:r>
            <a:r>
              <a:rPr lang="en-US" sz="2800" b="0" dirty="0" smtClean="0">
                <a:latin typeface="+mj-lt"/>
              </a:rPr>
              <a:t>equity </a:t>
            </a:r>
            <a:endParaRPr lang="en-US" sz="2800" b="0" dirty="0">
              <a:latin typeface="+mj-lt"/>
            </a:endParaRPr>
          </a:p>
          <a:p>
            <a:pPr marL="285750" indent="-285750">
              <a:buFont typeface="Arial" pitchFamily="34" charset="0"/>
              <a:buChar char="•"/>
              <a:defRPr/>
            </a:pPr>
            <a:r>
              <a:rPr lang="en-US" sz="2800" b="0" dirty="0">
                <a:latin typeface="+mj-lt"/>
              </a:rPr>
              <a:t>Establish </a:t>
            </a:r>
            <a:r>
              <a:rPr lang="en-US" sz="2800" b="0" dirty="0" smtClean="0">
                <a:latin typeface="+mj-lt"/>
              </a:rPr>
              <a:t>US </a:t>
            </a:r>
            <a:r>
              <a:rPr lang="en-US" sz="2800" b="0" dirty="0">
                <a:latin typeface="+mj-lt"/>
              </a:rPr>
              <a:t>as a leader to stimulate other </a:t>
            </a:r>
            <a:r>
              <a:rPr lang="en-US" sz="2800" b="0" dirty="0" smtClean="0">
                <a:latin typeface="+mj-lt"/>
              </a:rPr>
              <a:t>countries.  </a:t>
            </a:r>
            <a:endParaRPr lang="en-US" sz="2800" b="0" dirty="0">
              <a:latin typeface="+mj-lt"/>
            </a:endParaRPr>
          </a:p>
          <a:p>
            <a:pPr marL="285750" indent="-285750">
              <a:buFont typeface="Arial" pitchFamily="34" charset="0"/>
              <a:buChar char="•"/>
              <a:defRPr/>
            </a:pPr>
            <a:r>
              <a:rPr lang="en-US" sz="2800" b="0" dirty="0">
                <a:latin typeface="+mj-lt"/>
              </a:rPr>
              <a:t>Enable flexibility and experimentation with </a:t>
            </a:r>
            <a:r>
              <a:rPr lang="en-US" sz="2800" b="0" dirty="0" smtClean="0">
                <a:latin typeface="+mj-lt"/>
              </a:rPr>
              <a:t>policies.</a:t>
            </a:r>
            <a:endParaRPr lang="en-US" sz="2800" b="0" dirty="0">
              <a:latin typeface="+mj-lt"/>
            </a:endParaRPr>
          </a:p>
          <a:p>
            <a:pPr marL="285750" indent="-285750">
              <a:buFont typeface="Arial" pitchFamily="34" charset="0"/>
              <a:buChar char="•"/>
              <a:defRPr/>
            </a:pPr>
            <a:r>
              <a:rPr lang="en-US" sz="2800" b="0" dirty="0">
                <a:latin typeface="+mj-lt"/>
              </a:rPr>
              <a:t>Design policies that balance durability and consistency with flexibility and capacity for modification as we </a:t>
            </a:r>
            <a:r>
              <a:rPr lang="en-US" sz="2800" b="0" dirty="0" smtClean="0">
                <a:latin typeface="+mj-lt"/>
              </a:rPr>
              <a:t>learn</a:t>
            </a:r>
          </a:p>
          <a:p>
            <a:pPr>
              <a:defRPr/>
            </a:pPr>
            <a:r>
              <a:rPr lang="en-US" sz="1400" b="0" dirty="0" smtClean="0">
                <a:latin typeface="+mj-lt"/>
                <a:hlinkClick r:id="rId3"/>
              </a:rPr>
              <a:t>http</a:t>
            </a:r>
            <a:r>
              <a:rPr lang="en-US" sz="1400" b="0" dirty="0">
                <a:latin typeface="+mj-lt"/>
                <a:hlinkClick r:id="rId3"/>
              </a:rPr>
              <a:t>://</a:t>
            </a:r>
            <a:r>
              <a:rPr lang="en-US" sz="1400" b="0" dirty="0" smtClean="0">
                <a:latin typeface="+mj-lt"/>
                <a:hlinkClick r:id="rId3"/>
              </a:rPr>
              <a:t>dels.nas.edu/Report/Limiting-Magnitude-Climate-Change/12785</a:t>
            </a:r>
            <a:r>
              <a:rPr lang="en-US" sz="1400" b="0" dirty="0" smtClean="0">
                <a:latin typeface="+mj-lt"/>
              </a:rPr>
              <a:t> </a:t>
            </a:r>
            <a:endParaRPr lang="en-US" sz="1400" b="0" dirty="0">
              <a:latin typeface="+mj-lt"/>
            </a:endParaRPr>
          </a:p>
          <a:p>
            <a:pPr>
              <a:defRPr/>
            </a:pPr>
            <a:r>
              <a:rPr lang="en-US" sz="1600" b="0" dirty="0">
                <a:latin typeface="+mj-lt"/>
              </a:rPr>
              <a:t> </a:t>
            </a:r>
            <a:endParaRPr lang="en-US" b="0" dirty="0">
              <a:latin typeface="+mj-lt"/>
            </a:endParaRPr>
          </a:p>
        </p:txBody>
      </p:sp>
    </p:spTree>
    <p:extLst>
      <p:ext uri="{BB962C8B-B14F-4D97-AF65-F5344CB8AC3E}">
        <p14:creationId xmlns:p14="http://schemas.microsoft.com/office/powerpoint/2010/main" val="2544841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709449" y="233570"/>
            <a:ext cx="7793421" cy="600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smtClean="0">
                <a:solidFill>
                  <a:srgbClr val="9E0000"/>
                </a:solidFill>
                <a:latin typeface="+mj-lt"/>
              </a:rPr>
              <a:t>Why </a:t>
            </a:r>
            <a:r>
              <a:rPr lang="en-US" sz="3200" dirty="0">
                <a:solidFill>
                  <a:srgbClr val="9E0000"/>
                </a:solidFill>
                <a:latin typeface="+mj-lt"/>
              </a:rPr>
              <a:t>Pricing</a:t>
            </a:r>
            <a:r>
              <a:rPr lang="en-US" sz="2700" dirty="0" smtClean="0">
                <a:solidFill>
                  <a:srgbClr val="C00000"/>
                </a:solidFill>
                <a:latin typeface="+mj-lt"/>
              </a:rPr>
              <a:t>?</a:t>
            </a:r>
          </a:p>
          <a:p>
            <a:pPr algn="ctr" eaLnBrk="1" hangingPunct="1"/>
            <a:endParaRPr lang="en-US" sz="2700" dirty="0">
              <a:solidFill>
                <a:srgbClr val="C00000"/>
              </a:solidFill>
              <a:latin typeface="+mj-lt"/>
            </a:endParaRP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Internalizes externality</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Improves efficiency</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Stimulates innovation and conservation</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But for Ag the question is coverage – </a:t>
            </a:r>
          </a:p>
          <a:p>
            <a:pPr marL="900113" lvl="1" indent="-342900" eaLnBrk="1" hangingPunct="1">
              <a:spcAft>
                <a:spcPts val="450"/>
              </a:spcAft>
              <a:buFont typeface="Arial" panose="020B0604020202020204" pitchFamily="34" charset="0"/>
              <a:buChar char="•"/>
            </a:pPr>
            <a:r>
              <a:rPr lang="en-US" dirty="0">
                <a:latin typeface="+mj-lt"/>
                <a:cs typeface="Times New Roman" pitchFamily="18" charset="0"/>
              </a:rPr>
              <a:t>Are all ag possibilities covered? </a:t>
            </a:r>
          </a:p>
          <a:p>
            <a:pPr marL="900113" lvl="1" indent="-342900" eaLnBrk="1" hangingPunct="1">
              <a:spcAft>
                <a:spcPts val="450"/>
              </a:spcAft>
              <a:buFont typeface="Arial" panose="020B0604020202020204" pitchFamily="34" charset="0"/>
              <a:buChar char="•"/>
            </a:pPr>
            <a:r>
              <a:rPr lang="en-US" dirty="0">
                <a:latin typeface="+mj-lt"/>
                <a:cs typeface="Times New Roman" pitchFamily="18" charset="0"/>
              </a:rPr>
              <a:t>Do we want to extend cap to agriculture</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Answer to both is generally no</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Cap and trade has a bad political reputation</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Attention has turned to voluntary programs like that in California</a:t>
            </a:r>
          </a:p>
          <a:p>
            <a:pPr marL="342900" indent="-342900" eaLnBrk="1" hangingPunct="1">
              <a:spcAft>
                <a:spcPts val="450"/>
              </a:spcAft>
              <a:buFont typeface="Arial" panose="020B0604020202020204" pitchFamily="34" charset="0"/>
              <a:buChar char="•"/>
            </a:pPr>
            <a:r>
              <a:rPr lang="en-US" dirty="0">
                <a:latin typeface="+mj-lt"/>
                <a:cs typeface="Times New Roman" pitchFamily="18" charset="0"/>
              </a:rPr>
              <a:t>Producers can </a:t>
            </a:r>
            <a:r>
              <a:rPr lang="en-US" dirty="0" err="1">
                <a:latin typeface="+mj-lt"/>
                <a:cs typeface="Times New Roman" pitchFamily="18" charset="0"/>
              </a:rPr>
              <a:t>optin</a:t>
            </a:r>
            <a:r>
              <a:rPr lang="en-US" dirty="0">
                <a:latin typeface="+mj-lt"/>
                <a:cs typeface="Times New Roman" pitchFamily="18" charset="0"/>
              </a:rPr>
              <a:t> if they so choose, and are not capped</a:t>
            </a:r>
          </a:p>
        </p:txBody>
      </p:sp>
    </p:spTree>
    <p:extLst>
      <p:ext uri="{BB962C8B-B14F-4D97-AF65-F5344CB8AC3E}">
        <p14:creationId xmlns:p14="http://schemas.microsoft.com/office/powerpoint/2010/main" val="2137982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801757" y="2799331"/>
            <a:ext cx="33762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smtClean="0">
                <a:solidFill>
                  <a:srgbClr val="9E0000"/>
                </a:solidFill>
                <a:latin typeface="+mj-lt"/>
              </a:rPr>
              <a:t>Multi gas </a:t>
            </a:r>
            <a:r>
              <a:rPr lang="en-US" sz="3200" dirty="0" err="1" smtClean="0">
                <a:solidFill>
                  <a:srgbClr val="9E0000"/>
                </a:solidFill>
                <a:latin typeface="+mj-lt"/>
              </a:rPr>
              <a:t>priceing</a:t>
            </a:r>
            <a:endParaRPr lang="en-US" sz="3200" dirty="0">
              <a:solidFill>
                <a:srgbClr val="9E0000"/>
              </a:solidFill>
              <a:latin typeface="+mj-lt"/>
            </a:endParaRPr>
          </a:p>
        </p:txBody>
      </p:sp>
    </p:spTree>
    <p:extLst>
      <p:ext uri="{BB962C8B-B14F-4D97-AF65-F5344CB8AC3E}">
        <p14:creationId xmlns:p14="http://schemas.microsoft.com/office/powerpoint/2010/main" val="1413335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19530" y="90487"/>
            <a:ext cx="49716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2700" dirty="0">
                <a:solidFill>
                  <a:srgbClr val="7A0000"/>
                </a:solidFill>
                <a:latin typeface="+mn-lt"/>
              </a:rPr>
              <a:t>GWP, GTP and Climate Change</a:t>
            </a:r>
          </a:p>
        </p:txBody>
      </p:sp>
      <p:sp>
        <p:nvSpPr>
          <p:cNvPr id="3" name="Rectangle 2"/>
          <p:cNvSpPr/>
          <p:nvPr/>
        </p:nvSpPr>
        <p:spPr>
          <a:xfrm>
            <a:off x="243523" y="711200"/>
            <a:ext cx="8600440" cy="4548938"/>
          </a:xfrm>
          <a:prstGeom prst="rect">
            <a:avLst/>
          </a:prstGeom>
        </p:spPr>
        <p:txBody>
          <a:bodyPr wrap="square">
            <a:spAutoFit/>
          </a:bodyPr>
          <a:lstStyle/>
          <a:p>
            <a:pPr marL="60325" indent="-60325">
              <a:buClr>
                <a:srgbClr val="FF3300"/>
              </a:buClr>
              <a:buSzPct val="85000"/>
              <a:buFont typeface="Wingdings" pitchFamily="2" charset="2"/>
              <a:buNone/>
              <a:defRPr/>
            </a:pPr>
            <a:r>
              <a:rPr lang="en-US" sz="1600" dirty="0">
                <a:solidFill>
                  <a:srgbClr val="FF0000"/>
                </a:solidFill>
                <a:latin typeface="+mn-lt"/>
                <a:cs typeface="Times New Roman" pitchFamily="18" charset="0"/>
              </a:rPr>
              <a:t>GWP</a:t>
            </a:r>
            <a:r>
              <a:rPr lang="en-US" sz="1600" dirty="0">
                <a:solidFill>
                  <a:srgbClr val="3333CC"/>
                </a:solidFill>
                <a:latin typeface="+mn-lt"/>
                <a:cs typeface="Times New Roman" pitchFamily="18" charset="0"/>
              </a:rPr>
              <a:t> is used to make comparisons of relative contributions among GHGs to global warming by comparing the ability of each gas to trap radiation in the atmosphere over a chosen time horizon</a:t>
            </a:r>
            <a:r>
              <a:rPr lang="en-US" sz="1600" dirty="0" smtClean="0">
                <a:solidFill>
                  <a:srgbClr val="3333CC"/>
                </a:solidFill>
                <a:latin typeface="+mn-lt"/>
                <a:cs typeface="Times New Roman" pitchFamily="18" charset="0"/>
              </a:rPr>
              <a:t>. </a:t>
            </a:r>
            <a:r>
              <a:rPr lang="en-US" sz="1600" b="0" dirty="0" smtClean="0">
                <a:latin typeface="+mn-lt"/>
              </a:rPr>
              <a:t>Global </a:t>
            </a:r>
            <a:r>
              <a:rPr lang="en-US" sz="1600" b="0" dirty="0">
                <a:latin typeface="+mn-lt"/>
              </a:rPr>
              <a:t>Temperature change Potential (GTP), which is </a:t>
            </a:r>
            <a:r>
              <a:rPr lang="en-US" sz="1600" b="0" dirty="0" smtClean="0">
                <a:latin typeface="+mn-lt"/>
              </a:rPr>
              <a:t>change </a:t>
            </a:r>
            <a:r>
              <a:rPr lang="en-US" sz="1600" b="0" dirty="0">
                <a:latin typeface="+mn-lt"/>
              </a:rPr>
              <a:t>in GMST at a chosen point in </a:t>
            </a:r>
            <a:r>
              <a:rPr lang="en-US" sz="1600" b="0" dirty="0" smtClean="0">
                <a:latin typeface="+mn-lt"/>
              </a:rPr>
              <a:t>time </a:t>
            </a:r>
            <a:r>
              <a:rPr lang="en-US" sz="1600" b="0" dirty="0">
                <a:latin typeface="+mn-lt"/>
              </a:rPr>
              <a:t>relative to </a:t>
            </a:r>
            <a:r>
              <a:rPr lang="en-US" sz="1600" b="0" dirty="0" smtClean="0">
                <a:latin typeface="+mn-lt"/>
              </a:rPr>
              <a:t>CO2</a:t>
            </a:r>
            <a:endParaRPr lang="en-US" sz="1600" dirty="0">
              <a:solidFill>
                <a:srgbClr val="3333CC"/>
              </a:solidFill>
              <a:latin typeface="+mn-lt"/>
              <a:cs typeface="Times New Roman" pitchFamily="18" charset="0"/>
            </a:endParaRPr>
          </a:p>
          <a:p>
            <a:pPr marL="60325" indent="-60325">
              <a:buClr>
                <a:srgbClr val="FF3300"/>
              </a:buClr>
              <a:buSzPct val="85000"/>
              <a:buFont typeface="Wingdings" pitchFamily="2" charset="2"/>
              <a:buNone/>
              <a:defRPr/>
            </a:pPr>
            <a:r>
              <a:rPr lang="en-US" sz="1600" dirty="0">
                <a:solidFill>
                  <a:srgbClr val="3333CC"/>
                </a:solidFill>
                <a:latin typeface="+mn-lt"/>
                <a:cs typeface="Times New Roman" pitchFamily="18" charset="0"/>
              </a:rPr>
              <a:t>		IPCC uses CO</a:t>
            </a:r>
            <a:r>
              <a:rPr lang="en-US" sz="1600" baseline="-30000" dirty="0">
                <a:solidFill>
                  <a:srgbClr val="3333CC"/>
                </a:solidFill>
                <a:latin typeface="+mn-lt"/>
                <a:cs typeface="Times New Roman" pitchFamily="18" charset="0"/>
              </a:rPr>
              <a:t>2</a:t>
            </a:r>
            <a:r>
              <a:rPr lang="en-US" sz="1600" dirty="0">
                <a:solidFill>
                  <a:srgbClr val="3333CC"/>
                </a:solidFill>
                <a:latin typeface="+mn-lt"/>
                <a:cs typeface="Times New Roman" pitchFamily="18" charset="0"/>
              </a:rPr>
              <a:t> as a reference gas with a GWP </a:t>
            </a:r>
            <a:r>
              <a:rPr lang="en-US" sz="1600" dirty="0" smtClean="0">
                <a:solidFill>
                  <a:srgbClr val="3333CC"/>
                </a:solidFill>
                <a:latin typeface="+mn-lt"/>
                <a:cs typeface="Times New Roman" pitchFamily="18" charset="0"/>
              </a:rPr>
              <a:t>or GTP of 1</a:t>
            </a:r>
          </a:p>
          <a:p>
            <a:r>
              <a:rPr lang="en-US" sz="1600" b="0" dirty="0">
                <a:latin typeface="+mn-lt"/>
              </a:rPr>
              <a:t>CO2 </a:t>
            </a:r>
            <a:r>
              <a:rPr lang="en-US" sz="1600" b="0" dirty="0" smtClean="0">
                <a:latin typeface="+mn-lt"/>
              </a:rPr>
              <a:t>lifetime is complicated by </a:t>
            </a:r>
            <a:r>
              <a:rPr lang="en-US" sz="1600" b="0" dirty="0">
                <a:latin typeface="+mn-lt"/>
              </a:rPr>
              <a:t>multiple physical and biogeochemical processes in the ocean and the </a:t>
            </a:r>
            <a:r>
              <a:rPr lang="en-US" sz="1600" b="0" dirty="0" smtClean="0">
                <a:latin typeface="+mn-lt"/>
              </a:rPr>
              <a:t>land. </a:t>
            </a:r>
            <a:r>
              <a:rPr lang="en-US" sz="1600" b="0" dirty="0">
                <a:latin typeface="+mn-lt"/>
              </a:rPr>
              <a:t>For </a:t>
            </a:r>
            <a:r>
              <a:rPr lang="en-US" sz="1600" b="0" dirty="0" smtClean="0">
                <a:latin typeface="+mn-lt"/>
              </a:rPr>
              <a:t>a </a:t>
            </a:r>
            <a:r>
              <a:rPr lang="en-US" sz="1600" b="0" dirty="0">
                <a:latin typeface="+mn-lt"/>
              </a:rPr>
              <a:t>pulse of about 1000 </a:t>
            </a:r>
            <a:r>
              <a:rPr lang="en-US" sz="1600" b="0" dirty="0" err="1">
                <a:latin typeface="+mn-lt"/>
              </a:rPr>
              <a:t>PgC</a:t>
            </a:r>
            <a:r>
              <a:rPr lang="en-US" sz="1600" b="0" dirty="0">
                <a:latin typeface="+mn-lt"/>
              </a:rPr>
              <a:t>, about half is removed within a few decades, but the remaining fraction stays in the atmosphere for much longer. About 15 to 40% of the CO2 pulse is still in the atmosphere after 1000 years. </a:t>
            </a: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marL="912813" lvl="1" indent="-455613">
              <a:spcBef>
                <a:spcPct val="20000"/>
              </a:spcBef>
              <a:buClr>
                <a:srgbClr val="FF3300"/>
              </a:buClr>
              <a:buSzPct val="85000"/>
              <a:buFont typeface="Wingdings" pitchFamily="2" charset="2"/>
              <a:buNone/>
              <a:defRPr/>
            </a:pPr>
            <a:endParaRPr lang="en-US" sz="1600" dirty="0">
              <a:latin typeface="+mn-lt"/>
            </a:endParaRPr>
          </a:p>
          <a:p>
            <a:pPr marL="630238" lvl="1" indent="-519113">
              <a:spcBef>
                <a:spcPct val="20000"/>
              </a:spcBef>
              <a:buClr>
                <a:srgbClr val="FF3300"/>
              </a:buClr>
              <a:buSzPct val="85000"/>
              <a:buFont typeface="Wingdings" pitchFamily="2" charset="2"/>
              <a:buNone/>
              <a:defRPr/>
            </a:pPr>
            <a:r>
              <a:rPr lang="en-US" sz="1200" dirty="0">
                <a:solidFill>
                  <a:srgbClr val="666666"/>
                </a:solidFill>
                <a:latin typeface="+mn-lt"/>
                <a:cs typeface="Arial" pitchFamily="34" charset="0"/>
              </a:rPr>
              <a:t>    </a:t>
            </a:r>
            <a:endParaRPr lang="en-US" sz="1600" dirty="0">
              <a:latin typeface="+mn-lt"/>
            </a:endParaRPr>
          </a:p>
        </p:txBody>
      </p:sp>
      <p:sp>
        <p:nvSpPr>
          <p:cNvPr id="13316" name="Rectangle 3"/>
          <p:cNvSpPr>
            <a:spLocks noChangeArrowheads="1"/>
          </p:cNvSpPr>
          <p:nvPr/>
        </p:nvSpPr>
        <p:spPr bwMode="auto">
          <a:xfrm>
            <a:off x="2286000" y="310515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mn-lt"/>
              </a:rPr>
              <a:t/>
            </a:r>
            <a:br>
              <a:rPr lang="en-US">
                <a:latin typeface="+mn-lt"/>
              </a:rPr>
            </a:br>
            <a:endParaRPr lang="en-US">
              <a:latin typeface="+mn-lt"/>
            </a:endParaRPr>
          </a:p>
        </p:txBody>
      </p:sp>
      <p:sp>
        <p:nvSpPr>
          <p:cNvPr id="13339" name="Rectangle 1"/>
          <p:cNvSpPr>
            <a:spLocks noChangeArrowheads="1"/>
          </p:cNvSpPr>
          <p:nvPr/>
        </p:nvSpPr>
        <p:spPr bwMode="auto">
          <a:xfrm>
            <a:off x="175418" y="6452235"/>
            <a:ext cx="885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FF0000"/>
                </a:solidFill>
                <a:latin typeface="+mn-lt"/>
                <a:cs typeface="Arial" pitchFamily="34" charset="0"/>
              </a:rPr>
              <a:t>Source</a:t>
            </a:r>
            <a:r>
              <a:rPr lang="en-US" sz="1400" b="0" dirty="0">
                <a:solidFill>
                  <a:srgbClr val="666666"/>
                </a:solidFill>
                <a:latin typeface="+mn-lt"/>
                <a:cs typeface="Arial" pitchFamily="34" charset="0"/>
              </a:rPr>
              <a:t>: </a:t>
            </a:r>
            <a:r>
              <a:rPr lang="en-US" sz="1400" dirty="0">
                <a:solidFill>
                  <a:schemeClr val="tx2"/>
                </a:solidFill>
                <a:latin typeface="+mn-lt"/>
              </a:rPr>
              <a:t>Climate Change </a:t>
            </a:r>
            <a:r>
              <a:rPr lang="en-US" sz="1400" dirty="0" smtClean="0">
                <a:solidFill>
                  <a:schemeClr val="tx2"/>
                </a:solidFill>
                <a:latin typeface="+mn-lt"/>
              </a:rPr>
              <a:t>2014: </a:t>
            </a:r>
            <a:r>
              <a:rPr lang="en-US" sz="1400" dirty="0">
                <a:solidFill>
                  <a:schemeClr val="tx2"/>
                </a:solidFill>
                <a:latin typeface="+mn-lt"/>
              </a:rPr>
              <a:t>The Scientific Basis, </a:t>
            </a:r>
            <a:r>
              <a:rPr lang="en-US" sz="1400" dirty="0">
                <a:solidFill>
                  <a:schemeClr val="tx2"/>
                </a:solidFill>
                <a:latin typeface="+mn-lt"/>
                <a:cs typeface="Arial" pitchFamily="34" charset="0"/>
              </a:rPr>
              <a:t>Table </a:t>
            </a:r>
            <a:r>
              <a:rPr lang="en-US" sz="1400" dirty="0" smtClean="0">
                <a:solidFill>
                  <a:schemeClr val="tx2"/>
                </a:solidFill>
                <a:latin typeface="+mn-lt"/>
                <a:cs typeface="Arial" pitchFamily="34" charset="0"/>
              </a:rPr>
              <a:t>8.7</a:t>
            </a:r>
            <a:endParaRPr lang="en-US" sz="1400"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4" y="2985670"/>
            <a:ext cx="9074428" cy="34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88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6209" y="2649556"/>
            <a:ext cx="5184433" cy="1446550"/>
          </a:xfrm>
          <a:prstGeom prst="rect">
            <a:avLst/>
          </a:prstGeom>
          <a:noFill/>
        </p:spPr>
        <p:txBody>
          <a:bodyPr wrap="none" rtlCol="0">
            <a:spAutoFit/>
          </a:bodyPr>
          <a:lstStyle/>
          <a:p>
            <a:pPr algn="ctr"/>
            <a:r>
              <a:rPr lang="en-US" sz="4400" dirty="0">
                <a:solidFill>
                  <a:srgbClr val="9E0000"/>
                </a:solidFill>
                <a:latin typeface="+mj-lt"/>
              </a:rPr>
              <a:t>GHG concentrations</a:t>
            </a:r>
          </a:p>
          <a:p>
            <a:pPr algn="ctr"/>
            <a:r>
              <a:rPr lang="en-US" sz="4400" dirty="0">
                <a:solidFill>
                  <a:srgbClr val="9E0000"/>
                </a:solidFill>
                <a:latin typeface="+mj-lt"/>
              </a:rPr>
              <a:t>and the climate</a:t>
            </a:r>
          </a:p>
        </p:txBody>
      </p:sp>
    </p:spTree>
    <p:extLst>
      <p:ext uri="{BB962C8B-B14F-4D97-AF65-F5344CB8AC3E}">
        <p14:creationId xmlns:p14="http://schemas.microsoft.com/office/powerpoint/2010/main" val="936776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20938" y="18319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latin typeface="+mn-lt"/>
            </a:endParaRPr>
          </a:p>
        </p:txBody>
      </p:sp>
      <p:sp>
        <p:nvSpPr>
          <p:cNvPr id="6147" name="Rectangle 12"/>
          <p:cNvSpPr>
            <a:spLocks noChangeArrowheads="1"/>
          </p:cNvSpPr>
          <p:nvPr/>
        </p:nvSpPr>
        <p:spPr bwMode="auto">
          <a:xfrm>
            <a:off x="609600" y="76200"/>
            <a:ext cx="807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Multi-Gas GHG Total Forcing </a:t>
            </a:r>
            <a:endParaRPr lang="en-US" altLang="en-US" sz="2700" dirty="0">
              <a:solidFill>
                <a:srgbClr val="7A0000"/>
              </a:solidFill>
              <a:latin typeface="+mn-lt"/>
            </a:endParaRPr>
          </a:p>
        </p:txBody>
      </p:sp>
      <p:sp>
        <p:nvSpPr>
          <p:cNvPr id="6148" name="Rectangle 1"/>
          <p:cNvSpPr>
            <a:spLocks noChangeArrowheads="1"/>
          </p:cNvSpPr>
          <p:nvPr/>
        </p:nvSpPr>
        <p:spPr bwMode="auto">
          <a:xfrm>
            <a:off x="4995862" y="940112"/>
            <a:ext cx="7500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000" b="0" dirty="0">
                <a:latin typeface="+mn-lt"/>
              </a:rPr>
              <a:t>Greenhouse gas radiation reflection</a:t>
            </a:r>
          </a:p>
          <a:p>
            <a:pPr eaLnBrk="1" hangingPunct="1"/>
            <a:r>
              <a:rPr lang="en-US" altLang="en-US" sz="2000" b="0" dirty="0">
                <a:latin typeface="+mn-lt"/>
              </a:rPr>
              <a:t>Increase in CO2 concentration</a:t>
            </a:r>
          </a:p>
          <a:p>
            <a:pPr eaLnBrk="1" hangingPunct="1"/>
            <a:r>
              <a:rPr lang="en-US" altLang="en-US" sz="2000" b="0" dirty="0">
                <a:latin typeface="+mn-lt"/>
              </a:rPr>
              <a:t>Plus CH4 N2O</a:t>
            </a:r>
          </a:p>
          <a:p>
            <a:pPr eaLnBrk="1" hangingPunct="1"/>
            <a:r>
              <a:rPr lang="en-US" altLang="en-US" sz="2000" b="0" dirty="0">
                <a:latin typeface="+mn-lt"/>
              </a:rPr>
              <a:t>Energy related emissions</a:t>
            </a:r>
          </a:p>
          <a:p>
            <a:pPr eaLnBrk="1" hangingPunct="1"/>
            <a:r>
              <a:rPr lang="en-US" altLang="en-US" sz="2000" b="0" dirty="0">
                <a:latin typeface="+mn-lt"/>
              </a:rPr>
              <a:t>Energy – development relationship</a:t>
            </a:r>
          </a:p>
          <a:p>
            <a:pPr eaLnBrk="1" hangingPunct="1"/>
            <a:r>
              <a:rPr lang="en-US" altLang="en-US" sz="2000" b="0" dirty="0">
                <a:latin typeface="+mn-lt"/>
              </a:rPr>
              <a:t>Growth of BRIC economies</a:t>
            </a:r>
          </a:p>
        </p:txBody>
      </p:sp>
      <p:sp>
        <p:nvSpPr>
          <p:cNvPr id="6152" name="Rectangle 7"/>
          <p:cNvSpPr>
            <a:spLocks noChangeArrowheads="1"/>
          </p:cNvSpPr>
          <p:nvPr/>
        </p:nvSpPr>
        <p:spPr bwMode="auto">
          <a:xfrm>
            <a:off x="490538" y="6076950"/>
            <a:ext cx="8196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000" b="0" dirty="0">
                <a:latin typeface="+mn-lt"/>
              </a:rPr>
              <a:t>Data </a:t>
            </a:r>
            <a:r>
              <a:rPr lang="en-US" altLang="en-US" sz="2000" b="0" dirty="0" smtClean="0">
                <a:latin typeface="+mn-lt"/>
              </a:rPr>
              <a:t>1700-2017</a:t>
            </a:r>
          </a:p>
          <a:p>
            <a:pPr eaLnBrk="1" hangingPunct="1"/>
            <a:endParaRPr lang="en-US" altLang="en-US" sz="2000" b="0" dirty="0">
              <a:latin typeface="+mn-lt"/>
            </a:endParaRPr>
          </a:p>
        </p:txBody>
      </p:sp>
      <p:sp>
        <p:nvSpPr>
          <p:cNvPr id="2" name="Rectangle 1"/>
          <p:cNvSpPr/>
          <p:nvPr/>
        </p:nvSpPr>
        <p:spPr>
          <a:xfrm>
            <a:off x="278802" y="6553200"/>
            <a:ext cx="5436198" cy="307777"/>
          </a:xfrm>
          <a:prstGeom prst="rect">
            <a:avLst/>
          </a:prstGeom>
        </p:spPr>
        <p:txBody>
          <a:bodyPr wrap="square">
            <a:spAutoFit/>
          </a:bodyPr>
          <a:lstStyle/>
          <a:p>
            <a:r>
              <a:rPr lang="en-US" sz="1400" dirty="0" smtClean="0">
                <a:latin typeface="+mn-lt"/>
              </a:rPr>
              <a:t>http://www.esrl.noaa.gov/gmd/aggi/aggi.html</a:t>
            </a:r>
            <a:endParaRPr lang="en-US" sz="1400" dirty="0">
              <a:latin typeface="+mn-lt"/>
            </a:endParaRPr>
          </a:p>
        </p:txBody>
      </p:sp>
      <p:pic>
        <p:nvPicPr>
          <p:cNvPr id="6158" name="Picture 14" descr="Bar graph showing global greenhouse gas emissions in 1990, 1995, 2000, 2005, and 2010, broken down by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142" y="3429000"/>
            <a:ext cx="4331543" cy="2994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6258580"/>
            <a:ext cx="4572000" cy="523220"/>
          </a:xfrm>
          <a:prstGeom prst="rect">
            <a:avLst/>
          </a:prstGeom>
        </p:spPr>
        <p:txBody>
          <a:bodyPr>
            <a:spAutoFit/>
          </a:bodyPr>
          <a:lstStyle/>
          <a:p>
            <a:r>
              <a:rPr lang="en-US" sz="1400" dirty="0" smtClean="0">
                <a:latin typeface="+mn-lt"/>
              </a:rPr>
              <a:t>http://www.epa.gov/climatechange/science/indicators/ghg/global-ghg-emissions.html</a:t>
            </a:r>
            <a:endParaRPr lang="en-US" sz="1400" dirty="0">
              <a:latin typeface="+mn-lt"/>
            </a:endParaRPr>
          </a:p>
        </p:txBody>
      </p:sp>
      <p:pic>
        <p:nvPicPr>
          <p:cNvPr id="10" name="Picture 6" descr="Fig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 y="1079079"/>
            <a:ext cx="4491969" cy="32687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0" y="4847298"/>
            <a:ext cx="3895618" cy="784830"/>
          </a:xfrm>
          <a:prstGeom prst="rect">
            <a:avLst/>
          </a:prstGeom>
          <a:noFill/>
          <a:ln w="9525">
            <a:noFill/>
            <a:miter lim="800000"/>
            <a:headEnd/>
            <a:tailEnd/>
          </a:ln>
        </p:spPr>
        <p:txBody>
          <a:bodyPr wrap="none">
            <a:spAutoFit/>
          </a:bodyPr>
          <a:lstStyle/>
          <a:p>
            <a:pPr marL="342900" indent="-342900"/>
            <a:r>
              <a:rPr lang="en-US" sz="1500" dirty="0">
                <a:latin typeface="+mn-lt"/>
              </a:rPr>
              <a:t>Pre industrial </a:t>
            </a:r>
            <a:r>
              <a:rPr lang="en-US" sz="1500" dirty="0" smtClean="0">
                <a:latin typeface="+mn-lt"/>
              </a:rPr>
              <a:t>   275     Counting </a:t>
            </a:r>
            <a:r>
              <a:rPr lang="en-US" sz="1500" dirty="0">
                <a:latin typeface="+mn-lt"/>
              </a:rPr>
              <a:t>Non CO</a:t>
            </a:r>
            <a:r>
              <a:rPr lang="en-US" sz="1500" baseline="-25000" dirty="0">
                <a:latin typeface="+mn-lt"/>
              </a:rPr>
              <a:t>2</a:t>
            </a:r>
          </a:p>
          <a:p>
            <a:pPr marL="342900" indent="-342900">
              <a:buFontTx/>
              <a:buAutoNum type="arabicPlain" startAt="1985"/>
            </a:pPr>
            <a:r>
              <a:rPr lang="en-US" sz="1500" dirty="0">
                <a:latin typeface="+mn-lt"/>
              </a:rPr>
              <a:t> 	</a:t>
            </a:r>
            <a:r>
              <a:rPr lang="en-US" sz="1500" dirty="0" smtClean="0">
                <a:latin typeface="+mn-lt"/>
              </a:rPr>
              <a:t>        </a:t>
            </a:r>
            <a:r>
              <a:rPr lang="en-US" sz="1500" dirty="0">
                <a:latin typeface="+mn-lt"/>
              </a:rPr>
              <a:t>345	this exceeds </a:t>
            </a:r>
            <a:r>
              <a:rPr lang="en-US" sz="1500" dirty="0" smtClean="0">
                <a:latin typeface="+mn-lt"/>
              </a:rPr>
              <a:t>493 (2017)</a:t>
            </a:r>
            <a:endParaRPr lang="en-US" sz="1500" dirty="0">
              <a:latin typeface="+mn-lt"/>
            </a:endParaRPr>
          </a:p>
          <a:p>
            <a:pPr marL="342900" indent="-342900"/>
            <a:r>
              <a:rPr lang="en-US" sz="1500" dirty="0" smtClean="0">
                <a:latin typeface="+mn-lt"/>
              </a:rPr>
              <a:t>2019 </a:t>
            </a:r>
            <a:r>
              <a:rPr lang="en-US" sz="1500" dirty="0">
                <a:latin typeface="+mn-lt"/>
              </a:rPr>
              <a:t>	</a:t>
            </a:r>
            <a:r>
              <a:rPr lang="en-US" sz="1500" dirty="0" smtClean="0">
                <a:latin typeface="+mn-lt"/>
              </a:rPr>
              <a:t>        411</a:t>
            </a:r>
            <a:endParaRPr lang="en-US" sz="1500" dirty="0">
              <a:latin typeface="+mn-lt"/>
            </a:endParaRPr>
          </a:p>
        </p:txBody>
      </p:sp>
    </p:spTree>
    <p:extLst>
      <p:ext uri="{BB962C8B-B14F-4D97-AF65-F5344CB8AC3E}">
        <p14:creationId xmlns:p14="http://schemas.microsoft.com/office/powerpoint/2010/main" val="39667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77144" y="2799331"/>
            <a:ext cx="4025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smtClean="0">
                <a:solidFill>
                  <a:srgbClr val="9E0000"/>
                </a:solidFill>
                <a:latin typeface="+mj-lt"/>
              </a:rPr>
              <a:t>Social Cost of Carbon</a:t>
            </a:r>
            <a:endParaRPr lang="en-US" sz="3200" dirty="0">
              <a:solidFill>
                <a:srgbClr val="9E0000"/>
              </a:solidFill>
              <a:latin typeface="+mj-lt"/>
            </a:endParaRPr>
          </a:p>
        </p:txBody>
      </p:sp>
    </p:spTree>
    <p:extLst>
      <p:ext uri="{BB962C8B-B14F-4D97-AF65-F5344CB8AC3E}">
        <p14:creationId xmlns:p14="http://schemas.microsoft.com/office/powerpoint/2010/main" val="2430935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230821" y="136020"/>
            <a:ext cx="4025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Social Cost of Carbon</a:t>
            </a:r>
          </a:p>
        </p:txBody>
      </p:sp>
      <p:sp>
        <p:nvSpPr>
          <p:cNvPr id="424964" name="Rectangle 4"/>
          <p:cNvSpPr>
            <a:spLocks noChangeArrowheads="1"/>
          </p:cNvSpPr>
          <p:nvPr/>
        </p:nvSpPr>
        <p:spPr bwMode="auto">
          <a:xfrm>
            <a:off x="213625" y="720795"/>
            <a:ext cx="8376501" cy="354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14313" indent="-214313">
              <a:buFont typeface="Arial" pitchFamily="34" charset="0"/>
              <a:buChar char="•"/>
              <a:defRPr/>
            </a:pPr>
            <a:r>
              <a:rPr lang="en-US" sz="2400" dirty="0">
                <a:latin typeface="+mj-lt"/>
              </a:rPr>
              <a:t>The US government has estimated social cost of carbon  </a:t>
            </a:r>
          </a:p>
          <a:p>
            <a:pPr marL="557213" lvl="1" indent="-214313">
              <a:buFont typeface="Arial" pitchFamily="34" charset="0"/>
              <a:buChar char="•"/>
              <a:defRPr/>
            </a:pPr>
            <a:r>
              <a:rPr lang="en-US" sz="1100" dirty="0">
                <a:latin typeface="+mj-lt"/>
              </a:rPr>
              <a:t>Technical Update of the Social Cost of Carbon, 2015  and Social Cost of Carbon for Regulatory Impact Analysis under Executive Order 12866. February 2010. </a:t>
            </a:r>
            <a:endParaRPr lang="en-US" sz="1600" dirty="0">
              <a:latin typeface="+mj-lt"/>
            </a:endParaRPr>
          </a:p>
          <a:p>
            <a:pPr marL="557213" lvl="1" indent="-214313">
              <a:buFont typeface="Arial" pitchFamily="34" charset="0"/>
              <a:buChar char="•"/>
              <a:defRPr/>
            </a:pPr>
            <a:r>
              <a:rPr lang="en-US" sz="2000" dirty="0">
                <a:latin typeface="+mj-lt"/>
              </a:rPr>
              <a:t>Used</a:t>
            </a:r>
            <a:r>
              <a:rPr lang="en-US" sz="1600" dirty="0">
                <a:latin typeface="+mj-lt"/>
              </a:rPr>
              <a:t> </a:t>
            </a:r>
            <a:r>
              <a:rPr lang="en-US" sz="2000" dirty="0">
                <a:latin typeface="+mj-lt"/>
              </a:rPr>
              <a:t>Global Computable General Equilibrium (CGE) Models</a:t>
            </a:r>
          </a:p>
          <a:p>
            <a:pPr marL="214313" indent="-214313">
              <a:buFont typeface="Arial" pitchFamily="34" charset="0"/>
              <a:buChar char="•"/>
              <a:defRPr/>
            </a:pPr>
            <a:endParaRPr lang="en-US" sz="800" dirty="0">
              <a:latin typeface="+mj-lt"/>
            </a:endParaRPr>
          </a:p>
          <a:p>
            <a:pPr marL="214313" indent="-214313">
              <a:buFont typeface="Arial" pitchFamily="34" charset="0"/>
              <a:buChar char="•"/>
              <a:defRPr/>
            </a:pPr>
            <a:r>
              <a:rPr lang="en-US" sz="2400" dirty="0">
                <a:latin typeface="+mj-lt"/>
              </a:rPr>
              <a:t>Gives an Estimate of </a:t>
            </a:r>
            <a:r>
              <a:rPr lang="en-US" sz="2400" dirty="0">
                <a:solidFill>
                  <a:schemeClr val="accent2"/>
                </a:solidFill>
                <a:latin typeface="+mj-lt"/>
              </a:rPr>
              <a:t>NPV of all future </a:t>
            </a:r>
            <a:r>
              <a:rPr lang="en-US" sz="2400" dirty="0">
                <a:solidFill>
                  <a:srgbClr val="FF0000"/>
                </a:solidFill>
                <a:latin typeface="+mj-lt"/>
              </a:rPr>
              <a:t>monetized damages from a one ton increase </a:t>
            </a:r>
            <a:r>
              <a:rPr lang="en-US" sz="2400" dirty="0">
                <a:latin typeface="+mj-lt"/>
              </a:rPr>
              <a:t>in CO2 equivalent emissions in a given year. </a:t>
            </a:r>
          </a:p>
          <a:p>
            <a:pPr marL="557213" lvl="1" indent="-214313">
              <a:buFont typeface="Arial" pitchFamily="34" charset="0"/>
              <a:buChar char="•"/>
              <a:defRPr/>
            </a:pPr>
            <a:r>
              <a:rPr lang="en-US" sz="2000" dirty="0">
                <a:latin typeface="+mj-lt"/>
              </a:rPr>
              <a:t>Includes changes in agricultural productivity, human health, property damages from floods, ecosystem services, home heating/cooling and properties under sea level rise.</a:t>
            </a:r>
          </a:p>
          <a:p>
            <a:pPr marL="214313" indent="-214313">
              <a:buFont typeface="Arial" pitchFamily="34" charset="0"/>
              <a:buChar char="•"/>
              <a:defRPr/>
            </a:pPr>
            <a:endParaRPr lang="en-US" sz="700" dirty="0">
              <a:latin typeface="+mj-lt"/>
            </a:endParaRPr>
          </a:p>
          <a:p>
            <a:pPr marL="214313" indent="-214313">
              <a:buFont typeface="Arial" pitchFamily="34" charset="0"/>
              <a:buChar char="•"/>
              <a:defRPr/>
            </a:pPr>
            <a:r>
              <a:rPr lang="en-US" sz="2000" dirty="0">
                <a:latin typeface="+mj-lt"/>
              </a:rPr>
              <a:t>Social Cost of CO2 </a:t>
            </a:r>
            <a:r>
              <a:rPr lang="en-US" sz="2000" dirty="0" err="1">
                <a:latin typeface="+mj-lt"/>
              </a:rPr>
              <a:t>eq</a:t>
            </a:r>
            <a:r>
              <a:rPr lang="en-US" sz="2000" dirty="0">
                <a:latin typeface="+mj-lt"/>
              </a:rPr>
              <a:t> (in 2007 dollars per metric ton)</a:t>
            </a:r>
          </a:p>
        </p:txBody>
      </p:sp>
      <p:graphicFrame>
        <p:nvGraphicFramePr>
          <p:cNvPr id="3" name="Table 2"/>
          <p:cNvGraphicFramePr>
            <a:graphicFrameLocks noGrp="1"/>
          </p:cNvGraphicFramePr>
          <p:nvPr>
            <p:extLst>
              <p:ext uri="{D42A27DB-BD31-4B8C-83A1-F6EECF244321}">
                <p14:modId xmlns:p14="http://schemas.microsoft.com/office/powerpoint/2010/main" val="3326142491"/>
              </p:ext>
            </p:extLst>
          </p:nvPr>
        </p:nvGraphicFramePr>
        <p:xfrm>
          <a:off x="1957552" y="4628219"/>
          <a:ext cx="4572001" cy="1849210"/>
        </p:xfrm>
        <a:graphic>
          <a:graphicData uri="http://schemas.openxmlformats.org/drawingml/2006/table">
            <a:tbl>
              <a:tblPr>
                <a:tableStyleId>{5C22544A-7EE6-4342-B048-85BDC9FD1C3A}</a:tableStyleId>
              </a:tblPr>
              <a:tblGrid>
                <a:gridCol w="1633717">
                  <a:extLst>
                    <a:ext uri="{9D8B030D-6E8A-4147-A177-3AD203B41FA5}">
                      <a16:colId xmlns:a16="http://schemas.microsoft.com/office/drawing/2014/main" val="20000"/>
                    </a:ext>
                  </a:extLst>
                </a:gridCol>
                <a:gridCol w="979428">
                  <a:extLst>
                    <a:ext uri="{9D8B030D-6E8A-4147-A177-3AD203B41FA5}">
                      <a16:colId xmlns:a16="http://schemas.microsoft.com/office/drawing/2014/main" val="20001"/>
                    </a:ext>
                  </a:extLst>
                </a:gridCol>
                <a:gridCol w="979428">
                  <a:extLst>
                    <a:ext uri="{9D8B030D-6E8A-4147-A177-3AD203B41FA5}">
                      <a16:colId xmlns:a16="http://schemas.microsoft.com/office/drawing/2014/main" val="20002"/>
                    </a:ext>
                  </a:extLst>
                </a:gridCol>
                <a:gridCol w="979428">
                  <a:extLst>
                    <a:ext uri="{9D8B030D-6E8A-4147-A177-3AD203B41FA5}">
                      <a16:colId xmlns:a16="http://schemas.microsoft.com/office/drawing/2014/main" val="20003"/>
                    </a:ext>
                  </a:extLst>
                </a:gridCol>
              </a:tblGrid>
              <a:tr h="369842">
                <a:tc>
                  <a:txBody>
                    <a:bodyPr/>
                    <a:lstStyle/>
                    <a:p>
                      <a:pPr algn="l" fontAlgn="b"/>
                      <a:endParaRPr lang="en-US" sz="2400" b="1" i="0" u="none" strike="noStrike" dirty="0">
                        <a:solidFill>
                          <a:srgbClr val="000000"/>
                        </a:solidFill>
                        <a:effectLst/>
                        <a:latin typeface="Calibri"/>
                      </a:endParaRPr>
                    </a:p>
                  </a:txBody>
                  <a:tcPr marL="5443" marR="5443" marT="4082" marB="0" anchor="b"/>
                </a:tc>
                <a:tc gridSpan="3">
                  <a:txBody>
                    <a:bodyPr/>
                    <a:lstStyle/>
                    <a:p>
                      <a:pPr algn="ctr" fontAlgn="b"/>
                      <a:r>
                        <a:rPr lang="en-US" sz="2400" b="1" u="none" strike="noStrike" dirty="0">
                          <a:effectLst/>
                        </a:rPr>
                        <a:t>Discount rate</a:t>
                      </a:r>
                      <a:endParaRPr lang="en-US" sz="2400" b="1" i="0" u="none" strike="noStrike" dirty="0">
                        <a:solidFill>
                          <a:srgbClr val="000000"/>
                        </a:solidFill>
                        <a:effectLst/>
                        <a:latin typeface="Calibri"/>
                      </a:endParaRPr>
                    </a:p>
                  </a:txBody>
                  <a:tcPr marL="5443" marR="5443" marT="408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9842">
                <a:tc>
                  <a:txBody>
                    <a:bodyPr/>
                    <a:lstStyle/>
                    <a:p>
                      <a:pPr algn="r" fontAlgn="ctr"/>
                      <a:r>
                        <a:rPr lang="en-US" sz="2400" b="1" u="none" strike="noStrike" dirty="0">
                          <a:effectLst/>
                        </a:rPr>
                        <a:t>Year</a:t>
                      </a:r>
                      <a:endParaRPr lang="en-US" sz="2400" b="1" i="0" u="none" strike="noStrike" dirty="0">
                        <a:solidFill>
                          <a:srgbClr val="000000"/>
                        </a:solidFill>
                        <a:effectLst/>
                        <a:latin typeface="Calibri"/>
                      </a:endParaRPr>
                    </a:p>
                  </a:txBody>
                  <a:tcPr marL="5443" marR="5443" marT="4082" marB="0" anchor="ctr"/>
                </a:tc>
                <a:tc>
                  <a:txBody>
                    <a:bodyPr/>
                    <a:lstStyle/>
                    <a:p>
                      <a:pPr algn="r" fontAlgn="b"/>
                      <a:r>
                        <a:rPr lang="en-US" sz="2400" b="1" u="none" strike="noStrike" dirty="0" smtClean="0">
                          <a:effectLst/>
                        </a:rPr>
                        <a:t>5%</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dirty="0" smtClean="0">
                          <a:effectLst/>
                        </a:rPr>
                        <a:t>3%</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dirty="0" smtClean="0">
                          <a:effectLst/>
                        </a:rPr>
                        <a:t>2.5%</a:t>
                      </a:r>
                      <a:endParaRPr lang="en-US" sz="2400" b="1" i="0" u="none" strike="noStrike" dirty="0">
                        <a:solidFill>
                          <a:srgbClr val="000000"/>
                        </a:solidFill>
                        <a:effectLst/>
                        <a:latin typeface="Calibri"/>
                      </a:endParaRPr>
                    </a:p>
                  </a:txBody>
                  <a:tcPr marL="5443" marR="5443" marT="4082" marB="0" anchor="b"/>
                </a:tc>
                <a:extLst>
                  <a:ext uri="{0D108BD9-81ED-4DB2-BD59-A6C34878D82A}">
                    <a16:rowId xmlns:a16="http://schemas.microsoft.com/office/drawing/2014/main" val="10001"/>
                  </a:ext>
                </a:extLst>
              </a:tr>
              <a:tr h="369842">
                <a:tc>
                  <a:txBody>
                    <a:bodyPr/>
                    <a:lstStyle/>
                    <a:p>
                      <a:pPr algn="r" fontAlgn="b"/>
                      <a:r>
                        <a:rPr lang="en-US" sz="2400" b="1" u="none" strike="noStrike" dirty="0">
                          <a:effectLst/>
                        </a:rPr>
                        <a:t>2015</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a:effectLst/>
                        </a:rPr>
                        <a:t>12</a:t>
                      </a:r>
                      <a:endParaRPr lang="en-US" sz="2400" b="1" i="0" u="none" strike="noStrike">
                        <a:solidFill>
                          <a:srgbClr val="000000"/>
                        </a:solidFill>
                        <a:effectLst/>
                        <a:latin typeface="Calibri"/>
                      </a:endParaRPr>
                    </a:p>
                  </a:txBody>
                  <a:tcPr marL="5443" marR="5443" marT="4082" marB="0" anchor="b"/>
                </a:tc>
                <a:tc>
                  <a:txBody>
                    <a:bodyPr/>
                    <a:lstStyle/>
                    <a:p>
                      <a:pPr algn="r" fontAlgn="b"/>
                      <a:r>
                        <a:rPr lang="en-US" sz="2400" b="1" u="none" strike="noStrike" dirty="0">
                          <a:effectLst/>
                        </a:rPr>
                        <a:t>38</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a:effectLst/>
                        </a:rPr>
                        <a:t>58</a:t>
                      </a:r>
                      <a:endParaRPr lang="en-US" sz="2400" b="1" i="0" u="none" strike="noStrike">
                        <a:solidFill>
                          <a:srgbClr val="000000"/>
                        </a:solidFill>
                        <a:effectLst/>
                        <a:latin typeface="Calibri"/>
                      </a:endParaRPr>
                    </a:p>
                  </a:txBody>
                  <a:tcPr marL="5443" marR="5443" marT="4082" marB="0" anchor="b"/>
                </a:tc>
                <a:extLst>
                  <a:ext uri="{0D108BD9-81ED-4DB2-BD59-A6C34878D82A}">
                    <a16:rowId xmlns:a16="http://schemas.microsoft.com/office/drawing/2014/main" val="10002"/>
                  </a:ext>
                </a:extLst>
              </a:tr>
              <a:tr h="369842">
                <a:tc>
                  <a:txBody>
                    <a:bodyPr/>
                    <a:lstStyle/>
                    <a:p>
                      <a:pPr algn="r" fontAlgn="b"/>
                      <a:r>
                        <a:rPr lang="en-US" sz="2400" b="1" u="none" strike="noStrike" dirty="0">
                          <a:effectLst/>
                        </a:rPr>
                        <a:t>2030</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a:effectLst/>
                        </a:rPr>
                        <a:t>16</a:t>
                      </a:r>
                      <a:endParaRPr lang="en-US" sz="2400" b="1" i="0" u="none" strike="noStrike">
                        <a:solidFill>
                          <a:srgbClr val="000000"/>
                        </a:solidFill>
                        <a:effectLst/>
                        <a:latin typeface="Calibri"/>
                      </a:endParaRPr>
                    </a:p>
                  </a:txBody>
                  <a:tcPr marL="5443" marR="5443" marT="4082" marB="0" anchor="b"/>
                </a:tc>
                <a:tc>
                  <a:txBody>
                    <a:bodyPr/>
                    <a:lstStyle/>
                    <a:p>
                      <a:pPr algn="r" fontAlgn="b"/>
                      <a:r>
                        <a:rPr lang="en-US" sz="2400" b="1" u="none" strike="noStrike">
                          <a:effectLst/>
                        </a:rPr>
                        <a:t>52</a:t>
                      </a:r>
                      <a:endParaRPr lang="en-US" sz="2400" b="1" i="0" u="none" strike="noStrike">
                        <a:solidFill>
                          <a:srgbClr val="000000"/>
                        </a:solidFill>
                        <a:effectLst/>
                        <a:latin typeface="Calibri"/>
                      </a:endParaRPr>
                    </a:p>
                  </a:txBody>
                  <a:tcPr marL="5443" marR="5443" marT="4082" marB="0" anchor="b"/>
                </a:tc>
                <a:tc>
                  <a:txBody>
                    <a:bodyPr/>
                    <a:lstStyle/>
                    <a:p>
                      <a:pPr algn="r" fontAlgn="b"/>
                      <a:r>
                        <a:rPr lang="en-US" sz="2400" b="1" u="none" strike="noStrike" dirty="0">
                          <a:effectLst/>
                        </a:rPr>
                        <a:t>76</a:t>
                      </a:r>
                      <a:endParaRPr lang="en-US" sz="2400" b="1" i="0" u="none" strike="noStrike" dirty="0">
                        <a:solidFill>
                          <a:srgbClr val="000000"/>
                        </a:solidFill>
                        <a:effectLst/>
                        <a:latin typeface="Calibri"/>
                      </a:endParaRPr>
                    </a:p>
                  </a:txBody>
                  <a:tcPr marL="5443" marR="5443" marT="4082" marB="0" anchor="b"/>
                </a:tc>
                <a:extLst>
                  <a:ext uri="{0D108BD9-81ED-4DB2-BD59-A6C34878D82A}">
                    <a16:rowId xmlns:a16="http://schemas.microsoft.com/office/drawing/2014/main" val="10003"/>
                  </a:ext>
                </a:extLst>
              </a:tr>
              <a:tr h="369842">
                <a:tc>
                  <a:txBody>
                    <a:bodyPr/>
                    <a:lstStyle/>
                    <a:p>
                      <a:pPr algn="r" fontAlgn="b"/>
                      <a:r>
                        <a:rPr lang="en-US" sz="2400" b="1" u="none" strike="noStrike" dirty="0">
                          <a:effectLst/>
                        </a:rPr>
                        <a:t>2050</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dirty="0">
                          <a:effectLst/>
                        </a:rPr>
                        <a:t>27</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dirty="0">
                          <a:effectLst/>
                        </a:rPr>
                        <a:t>71</a:t>
                      </a:r>
                      <a:endParaRPr lang="en-US" sz="2400" b="1" i="0" u="none" strike="noStrike" dirty="0">
                        <a:solidFill>
                          <a:srgbClr val="000000"/>
                        </a:solidFill>
                        <a:effectLst/>
                        <a:latin typeface="Calibri"/>
                      </a:endParaRPr>
                    </a:p>
                  </a:txBody>
                  <a:tcPr marL="5443" marR="5443" marT="4082" marB="0" anchor="b"/>
                </a:tc>
                <a:tc>
                  <a:txBody>
                    <a:bodyPr/>
                    <a:lstStyle/>
                    <a:p>
                      <a:pPr algn="r" fontAlgn="b"/>
                      <a:r>
                        <a:rPr lang="en-US" sz="2400" b="1" u="none" strike="noStrike" dirty="0">
                          <a:effectLst/>
                        </a:rPr>
                        <a:t>98</a:t>
                      </a:r>
                      <a:endParaRPr lang="en-US" sz="2400" b="1" i="0" u="none" strike="noStrike" dirty="0">
                        <a:solidFill>
                          <a:srgbClr val="000000"/>
                        </a:solidFill>
                        <a:effectLst/>
                        <a:latin typeface="Calibri"/>
                      </a:endParaRPr>
                    </a:p>
                  </a:txBody>
                  <a:tcPr marL="5443" marR="5443" marT="4082"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2301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956916" y="2799331"/>
            <a:ext cx="70659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a:solidFill>
                  <a:srgbClr val="9E0000"/>
                </a:solidFill>
                <a:latin typeface="+mj-lt"/>
              </a:rPr>
              <a:t>So What does this mean for energy cost</a:t>
            </a:r>
          </a:p>
        </p:txBody>
      </p:sp>
    </p:spTree>
    <p:extLst>
      <p:ext uri="{BB962C8B-B14F-4D97-AF65-F5344CB8AC3E}">
        <p14:creationId xmlns:p14="http://schemas.microsoft.com/office/powerpoint/2010/main" val="2204408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952968" y="38165"/>
            <a:ext cx="4506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600" dirty="0">
                <a:solidFill>
                  <a:srgbClr val="9E0000"/>
                </a:solidFill>
                <a:latin typeface="+mj-lt"/>
              </a:rPr>
              <a:t>Social Cost of Carbon</a:t>
            </a:r>
          </a:p>
        </p:txBody>
      </p:sp>
      <p:sp>
        <p:nvSpPr>
          <p:cNvPr id="424964" name="Rectangle 4"/>
          <p:cNvSpPr>
            <a:spLocks noChangeArrowheads="1"/>
          </p:cNvSpPr>
          <p:nvPr/>
        </p:nvSpPr>
        <p:spPr bwMode="auto">
          <a:xfrm>
            <a:off x="305926" y="918133"/>
            <a:ext cx="8632825" cy="354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14313" indent="-214313">
              <a:buFont typeface="Arial" pitchFamily="34" charset="0"/>
              <a:buChar char="•"/>
              <a:defRPr/>
            </a:pPr>
            <a:r>
              <a:rPr lang="en-US" sz="2000" dirty="0">
                <a:latin typeface="+mj-lt"/>
              </a:rPr>
              <a:t>So what does </a:t>
            </a:r>
            <a:r>
              <a:rPr lang="en-US" sz="2000" dirty="0">
                <a:solidFill>
                  <a:srgbClr val="FF0000"/>
                </a:solidFill>
                <a:latin typeface="+mj-lt"/>
              </a:rPr>
              <a:t>imposing prices</a:t>
            </a:r>
            <a:r>
              <a:rPr lang="en-US" sz="2000" dirty="0">
                <a:latin typeface="+mj-lt"/>
              </a:rPr>
              <a:t> ($40, $70, $100) on CO2 emissions from </a:t>
            </a:r>
          </a:p>
          <a:p>
            <a:pPr>
              <a:defRPr/>
            </a:pPr>
            <a:r>
              <a:rPr lang="en-US" sz="2000" dirty="0">
                <a:latin typeface="+mj-lt"/>
              </a:rPr>
              <a:t>   fossil fuels do</a:t>
            </a:r>
            <a:r>
              <a:rPr lang="en-US" sz="2000" dirty="0">
                <a:solidFill>
                  <a:srgbClr val="FF0000"/>
                </a:solidFill>
                <a:latin typeface="+mj-lt"/>
              </a:rPr>
              <a:t> to fossil fuel prices</a:t>
            </a:r>
          </a:p>
          <a:p>
            <a:pPr marL="214313" indent="-214313">
              <a:buFont typeface="Arial" pitchFamily="34" charset="0"/>
              <a:buChar char="•"/>
              <a:defRPr/>
            </a:pPr>
            <a:endParaRPr lang="en-US" sz="1000" dirty="0">
              <a:latin typeface="+mj-lt"/>
            </a:endParaRPr>
          </a:p>
          <a:p>
            <a:pPr marL="214313" indent="-214313">
              <a:buFont typeface="Arial" pitchFamily="34" charset="0"/>
              <a:buChar char="•"/>
              <a:defRPr/>
            </a:pPr>
            <a:r>
              <a:rPr lang="en-US" sz="2000" dirty="0">
                <a:latin typeface="+mj-lt"/>
              </a:rPr>
              <a:t>Use US average price as of mid September 2016 and EIA emission factors</a:t>
            </a:r>
          </a:p>
          <a:p>
            <a:pPr marL="214313" indent="-214313">
              <a:buFont typeface="Arial" pitchFamily="34" charset="0"/>
              <a:buChar char="•"/>
              <a:defRPr/>
            </a:pPr>
            <a:endParaRPr lang="en-US" sz="2000" dirty="0">
              <a:latin typeface="+mj-lt"/>
            </a:endParaRPr>
          </a:p>
          <a:p>
            <a:pPr marL="214313" indent="-214313">
              <a:buFont typeface="Arial" pitchFamily="34" charset="0"/>
              <a:buChar char="•"/>
              <a:defRPr/>
            </a:pPr>
            <a:endParaRPr lang="en-US" sz="8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668231740"/>
              </p:ext>
            </p:extLst>
          </p:nvPr>
        </p:nvGraphicFramePr>
        <p:xfrm>
          <a:off x="260131" y="2420564"/>
          <a:ext cx="8304565" cy="2189535"/>
        </p:xfrm>
        <a:graphic>
          <a:graphicData uri="http://schemas.openxmlformats.org/drawingml/2006/table">
            <a:tbl>
              <a:tblPr>
                <a:tableStyleId>{5C22544A-7EE6-4342-B048-85BDC9FD1C3A}</a:tableStyleId>
              </a:tblPr>
              <a:tblGrid>
                <a:gridCol w="309296">
                  <a:extLst>
                    <a:ext uri="{9D8B030D-6E8A-4147-A177-3AD203B41FA5}">
                      <a16:colId xmlns:a16="http://schemas.microsoft.com/office/drawing/2014/main" val="20000"/>
                    </a:ext>
                  </a:extLst>
                </a:gridCol>
                <a:gridCol w="2133690">
                  <a:extLst>
                    <a:ext uri="{9D8B030D-6E8A-4147-A177-3AD203B41FA5}">
                      <a16:colId xmlns:a16="http://schemas.microsoft.com/office/drawing/2014/main" val="20001"/>
                    </a:ext>
                  </a:extLst>
                </a:gridCol>
                <a:gridCol w="1303292">
                  <a:extLst>
                    <a:ext uri="{9D8B030D-6E8A-4147-A177-3AD203B41FA5}">
                      <a16:colId xmlns:a16="http://schemas.microsoft.com/office/drawing/2014/main" val="20002"/>
                    </a:ext>
                  </a:extLst>
                </a:gridCol>
                <a:gridCol w="1524227">
                  <a:extLst>
                    <a:ext uri="{9D8B030D-6E8A-4147-A177-3AD203B41FA5}">
                      <a16:colId xmlns:a16="http://schemas.microsoft.com/office/drawing/2014/main" val="20003"/>
                    </a:ext>
                  </a:extLst>
                </a:gridCol>
                <a:gridCol w="883794">
                  <a:extLst>
                    <a:ext uri="{9D8B030D-6E8A-4147-A177-3AD203B41FA5}">
                      <a16:colId xmlns:a16="http://schemas.microsoft.com/office/drawing/2014/main" val="20004"/>
                    </a:ext>
                  </a:extLst>
                </a:gridCol>
                <a:gridCol w="883794">
                  <a:extLst>
                    <a:ext uri="{9D8B030D-6E8A-4147-A177-3AD203B41FA5}">
                      <a16:colId xmlns:a16="http://schemas.microsoft.com/office/drawing/2014/main" val="20005"/>
                    </a:ext>
                  </a:extLst>
                </a:gridCol>
                <a:gridCol w="302212">
                  <a:extLst>
                    <a:ext uri="{9D8B030D-6E8A-4147-A177-3AD203B41FA5}">
                      <a16:colId xmlns:a16="http://schemas.microsoft.com/office/drawing/2014/main" val="20006"/>
                    </a:ext>
                  </a:extLst>
                </a:gridCol>
                <a:gridCol w="964260">
                  <a:extLst>
                    <a:ext uri="{9D8B030D-6E8A-4147-A177-3AD203B41FA5}">
                      <a16:colId xmlns:a16="http://schemas.microsoft.com/office/drawing/2014/main" val="20007"/>
                    </a:ext>
                  </a:extLst>
                </a:gridCol>
              </a:tblGrid>
              <a:tr h="232682">
                <a:tc>
                  <a:txBody>
                    <a:bodyPr/>
                    <a:lstStyle/>
                    <a:p>
                      <a:pPr algn="l" fontAlgn="b"/>
                      <a:endParaRPr lang="en-US" sz="14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gridSpan="4">
                  <a:txBody>
                    <a:bodyPr/>
                    <a:lstStyle/>
                    <a:p>
                      <a:pPr algn="l" fontAlgn="b"/>
                      <a:r>
                        <a:rPr lang="en-US" sz="1500" b="1" u="none" strike="noStrike" dirty="0">
                          <a:effectLst/>
                        </a:rPr>
                        <a:t>CO2 Price per </a:t>
                      </a:r>
                      <a:r>
                        <a:rPr lang="en-US" sz="1500" b="1" u="none" strike="noStrike" dirty="0" err="1" smtClean="0">
                          <a:effectLst/>
                        </a:rPr>
                        <a:t>mT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476">
                <a:tc>
                  <a:txBody>
                    <a:bodyPr/>
                    <a:lstStyle/>
                    <a:p>
                      <a:pPr algn="l" fontAlgn="b"/>
                      <a:endParaRPr lang="en-US" sz="14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$40 </a:t>
                      </a:r>
                      <a:endParaRPr lang="en-US" sz="1500" b="1" i="0" u="none" strike="noStrike" dirty="0">
                        <a:solidFill>
                          <a:srgbClr val="000000"/>
                        </a:solidFill>
                        <a:effectLst/>
                        <a:latin typeface="Calibri"/>
                      </a:endParaRPr>
                    </a:p>
                  </a:txBody>
                  <a:tcPr marL="5443" marR="5443" marT="4082" marB="0" anchor="b"/>
                </a:tc>
                <a:tc gridSpan="2">
                  <a:txBody>
                    <a:bodyPr/>
                    <a:lstStyle/>
                    <a:p>
                      <a:pPr algn="ctr" fontAlgn="b"/>
                      <a:r>
                        <a:rPr lang="en-US" sz="1500" b="1" u="none" strike="noStrike" dirty="0">
                          <a:effectLst/>
                        </a:rPr>
                        <a:t>$70 </a:t>
                      </a:r>
                      <a:endParaRPr lang="en-US" sz="1500" b="1" i="0" u="none" strike="noStrike" dirty="0">
                        <a:solidFill>
                          <a:srgbClr val="000000"/>
                        </a:solidFill>
                        <a:effectLst/>
                        <a:latin typeface="Calibri"/>
                      </a:endParaRPr>
                    </a:p>
                  </a:txBody>
                  <a:tcPr marL="5443" marR="5443" marT="4082" marB="0" anchor="b"/>
                </a:tc>
                <a:tc hMerge="1">
                  <a:txBody>
                    <a:bodyPr/>
                    <a:lstStyle/>
                    <a:p>
                      <a:pPr algn="ctr" fontAlgn="b"/>
                      <a:endParaRPr lang="en-US" sz="2400" b="1" i="0" u="none" strike="noStrike" dirty="0">
                        <a:solidFill>
                          <a:srgbClr val="000000"/>
                        </a:solidFill>
                        <a:effectLst/>
                        <a:latin typeface="Calibri"/>
                      </a:endParaRPr>
                    </a:p>
                  </a:txBody>
                  <a:tcPr marL="7257" marR="7257" marT="5443" marB="0" anchor="b"/>
                </a:tc>
                <a:tc>
                  <a:txBody>
                    <a:bodyPr/>
                    <a:lstStyle/>
                    <a:p>
                      <a:pPr algn="ctr" fontAlgn="b"/>
                      <a:r>
                        <a:rPr lang="en-US" sz="1500" b="1" u="none" strike="noStrike" dirty="0">
                          <a:effectLst/>
                        </a:rPr>
                        <a:t>$100 </a:t>
                      </a:r>
                      <a:endParaRPr lang="en-US" sz="1500" b="1" i="0" u="none" strike="noStrike" dirty="0">
                        <a:solidFill>
                          <a:srgbClr val="000000"/>
                        </a:solidFill>
                        <a:effectLst/>
                        <a:latin typeface="Calibri"/>
                      </a:endParaRPr>
                    </a:p>
                  </a:txBody>
                  <a:tcPr marL="5443" marR="5443" marT="4082" marB="0" anchor="b"/>
                </a:tc>
                <a:extLst>
                  <a:ext uri="{0D108BD9-81ED-4DB2-BD59-A6C34878D82A}">
                    <a16:rowId xmlns:a16="http://schemas.microsoft.com/office/drawing/2014/main" val="10001"/>
                  </a:ext>
                </a:extLst>
              </a:tr>
              <a:tr h="489353">
                <a:tc>
                  <a:txBody>
                    <a:bodyPr/>
                    <a:lstStyle/>
                    <a:p>
                      <a:pPr algn="l" fontAlgn="b"/>
                      <a:endParaRPr lang="en-US" sz="1400" b="1" i="0" u="none" strike="noStrike" dirty="0">
                        <a:solidFill>
                          <a:srgbClr val="000000"/>
                        </a:solidFill>
                        <a:effectLst/>
                        <a:latin typeface="Calibri"/>
                      </a:endParaRPr>
                    </a:p>
                  </a:txBody>
                  <a:tcPr marL="5443" marR="5443" marT="4082" marB="0" anchor="b"/>
                </a:tc>
                <a:tc>
                  <a:txBody>
                    <a:bodyPr/>
                    <a:lstStyle/>
                    <a:p>
                      <a:pPr algn="l" fontAlgn="b"/>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Approximate </a:t>
                      </a:r>
                      <a:endParaRPr lang="en-US" sz="1500" b="1" u="none" strike="noStrike" dirty="0" smtClean="0">
                        <a:effectLst/>
                      </a:endParaRPr>
                    </a:p>
                    <a:p>
                      <a:pPr algn="ctr" fontAlgn="b"/>
                      <a:r>
                        <a:rPr lang="en-US" sz="1500" b="1" u="none" strike="noStrike" dirty="0" smtClean="0">
                          <a:effectLst/>
                        </a:rPr>
                        <a:t>$ Cost/unit</a:t>
                      </a:r>
                      <a:endParaRPr lang="en-US" sz="1500" b="1" i="0" u="none" strike="noStrike" dirty="0">
                        <a:solidFill>
                          <a:srgbClr val="000000"/>
                        </a:solidFill>
                        <a:effectLst/>
                        <a:latin typeface="Calibri"/>
                      </a:endParaRPr>
                    </a:p>
                  </a:txBody>
                  <a:tcPr marL="5443" marR="5443" marT="4082" marB="0" anchor="ctr"/>
                </a:tc>
                <a:tc>
                  <a:txBody>
                    <a:bodyPr/>
                    <a:lstStyle/>
                    <a:p>
                      <a:pPr algn="ctr" fontAlgn="b"/>
                      <a:r>
                        <a:rPr lang="en-US" sz="1500" b="1" u="none" strike="noStrike" dirty="0" smtClean="0">
                          <a:effectLst/>
                        </a:rPr>
                        <a:t>Emissions </a:t>
                      </a:r>
                      <a:r>
                        <a:rPr lang="en-US" sz="1500" b="1" u="none" strike="noStrike" dirty="0">
                          <a:effectLst/>
                        </a:rPr>
                        <a:t>in </a:t>
                      </a:r>
                      <a:r>
                        <a:rPr lang="en-US" sz="1500" b="1" u="none" strike="noStrike" dirty="0" smtClean="0">
                          <a:effectLst/>
                        </a:rPr>
                        <a:t>MT CO2</a:t>
                      </a:r>
                      <a:endParaRPr lang="en-US" sz="1500" b="1" i="0" u="none" strike="noStrike" dirty="0">
                        <a:solidFill>
                          <a:srgbClr val="000000"/>
                        </a:solidFill>
                        <a:effectLst/>
                        <a:latin typeface="Calibri"/>
                      </a:endParaRPr>
                    </a:p>
                  </a:txBody>
                  <a:tcPr marL="5443" marR="5443" marT="4082" marB="0" anchor="ctr"/>
                </a:tc>
                <a:tc gridSpan="4">
                  <a:txBody>
                    <a:bodyPr/>
                    <a:lstStyle/>
                    <a:p>
                      <a:pPr algn="ctr" fontAlgn="b"/>
                      <a:r>
                        <a:rPr lang="en-US" sz="1500" b="1" u="none" strike="noStrike" dirty="0" smtClean="0">
                          <a:effectLst/>
                        </a:rPr>
                        <a:t>% Cost </a:t>
                      </a:r>
                      <a:r>
                        <a:rPr lang="en-US" sz="1500" b="1" u="none" strike="noStrike" dirty="0">
                          <a:effectLst/>
                        </a:rPr>
                        <a:t>increase </a:t>
                      </a:r>
                      <a:endParaRPr lang="en-US" sz="1500" b="1" i="0" u="none" strike="noStrike" dirty="0">
                        <a:solidFill>
                          <a:srgbClr val="000000"/>
                        </a:solidFill>
                        <a:effectLst/>
                        <a:latin typeface="Calibri"/>
                      </a:endParaRPr>
                    </a:p>
                  </a:txBody>
                  <a:tcPr marL="5443" marR="5443"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4756">
                <a:tc gridSpan="2">
                  <a:txBody>
                    <a:bodyPr/>
                    <a:lstStyle/>
                    <a:p>
                      <a:pPr algn="l" fontAlgn="b"/>
                      <a:r>
                        <a:rPr lang="en-US" sz="1500" b="1" u="none" strike="noStrike" dirty="0">
                          <a:effectLst/>
                        </a:rPr>
                        <a:t>Coal in short tons</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tc>
                  <a:txBody>
                    <a:bodyPr/>
                    <a:lstStyle/>
                    <a:p>
                      <a:pPr algn="ctr" fontAlgn="b"/>
                      <a:r>
                        <a:rPr lang="en-US" sz="1500" b="1" u="none" strike="noStrike" dirty="0">
                          <a:effectLst/>
                        </a:rPr>
                        <a:t>40.2</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2.595</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258</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452</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gridSpan="2">
                  <a:txBody>
                    <a:bodyPr/>
                    <a:lstStyle/>
                    <a:p>
                      <a:pPr algn="ctr" fontAlgn="b"/>
                      <a:r>
                        <a:rPr lang="en-US" sz="1500" b="1" u="none" strike="noStrike" dirty="0" smtClean="0">
                          <a:effectLst/>
                        </a:rPr>
                        <a:t>646</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extLst>
                  <a:ext uri="{0D108BD9-81ED-4DB2-BD59-A6C34878D82A}">
                    <a16:rowId xmlns:a16="http://schemas.microsoft.com/office/drawing/2014/main" val="10003"/>
                  </a:ext>
                </a:extLst>
              </a:tr>
              <a:tr h="264756">
                <a:tc gridSpan="2">
                  <a:txBody>
                    <a:bodyPr/>
                    <a:lstStyle/>
                    <a:p>
                      <a:pPr algn="l" fontAlgn="b"/>
                      <a:r>
                        <a:rPr lang="en-US" sz="1500" b="1" u="none" strike="noStrike" dirty="0">
                          <a:effectLst/>
                        </a:rPr>
                        <a:t>Gasoline in 1000 gallons</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tc>
                  <a:txBody>
                    <a:bodyPr/>
                    <a:lstStyle/>
                    <a:p>
                      <a:pPr algn="ctr" fontAlgn="b"/>
                      <a:r>
                        <a:rPr lang="en-US" sz="1500" b="1" u="none" strike="noStrike" dirty="0">
                          <a:effectLst/>
                        </a:rPr>
                        <a:t>2224</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8.927</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16</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28</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gridSpan="2">
                  <a:txBody>
                    <a:bodyPr/>
                    <a:lstStyle/>
                    <a:p>
                      <a:pPr algn="ctr" fontAlgn="b"/>
                      <a:r>
                        <a:rPr lang="en-US" sz="1500" b="1" u="none" strike="noStrike" dirty="0" smtClean="0">
                          <a:effectLst/>
                        </a:rPr>
                        <a:t>40</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extLst>
                  <a:ext uri="{0D108BD9-81ED-4DB2-BD59-A6C34878D82A}">
                    <a16:rowId xmlns:a16="http://schemas.microsoft.com/office/drawing/2014/main" val="10004"/>
                  </a:ext>
                </a:extLst>
              </a:tr>
              <a:tr h="264756">
                <a:tc gridSpan="2">
                  <a:txBody>
                    <a:bodyPr/>
                    <a:lstStyle/>
                    <a:p>
                      <a:pPr algn="l" fontAlgn="b"/>
                      <a:r>
                        <a:rPr lang="en-US" sz="1500" b="1" u="none" strike="noStrike" dirty="0">
                          <a:effectLst/>
                        </a:rPr>
                        <a:t>Diesel in 1000 gallons</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tc>
                  <a:txBody>
                    <a:bodyPr/>
                    <a:lstStyle/>
                    <a:p>
                      <a:pPr algn="ctr" fontAlgn="b"/>
                      <a:r>
                        <a:rPr lang="en-US" sz="1500" b="1" u="none" strike="noStrike" dirty="0" smtClean="0">
                          <a:effectLst/>
                        </a:rPr>
                        <a:t>2382</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10.173</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17</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30</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gridSpan="2">
                  <a:txBody>
                    <a:bodyPr/>
                    <a:lstStyle/>
                    <a:p>
                      <a:pPr algn="ctr" fontAlgn="b"/>
                      <a:r>
                        <a:rPr lang="en-US" sz="1500" b="1" u="none" strike="noStrike" dirty="0" smtClean="0">
                          <a:effectLst/>
                        </a:rPr>
                        <a:t>43</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extLst>
                  <a:ext uri="{0D108BD9-81ED-4DB2-BD59-A6C34878D82A}">
                    <a16:rowId xmlns:a16="http://schemas.microsoft.com/office/drawing/2014/main" val="10005"/>
                  </a:ext>
                </a:extLst>
              </a:tr>
              <a:tr h="264756">
                <a:tc gridSpan="2">
                  <a:txBody>
                    <a:bodyPr/>
                    <a:lstStyle/>
                    <a:p>
                      <a:pPr algn="l" fontAlgn="b"/>
                      <a:r>
                        <a:rPr lang="en-US" sz="1500" b="1" u="none" strike="noStrike" dirty="0">
                          <a:effectLst/>
                        </a:rPr>
                        <a:t>Natural Gas </a:t>
                      </a:r>
                      <a:r>
                        <a:rPr lang="en-US" sz="1500" b="1" u="none" strike="noStrike" dirty="0" smtClean="0">
                          <a:effectLst/>
                        </a:rPr>
                        <a:t>1000 </a:t>
                      </a:r>
                      <a:r>
                        <a:rPr lang="en-US" sz="1500" b="1" u="none" strike="noStrike" dirty="0">
                          <a:effectLst/>
                        </a:rPr>
                        <a:t>cu </a:t>
                      </a:r>
                      <a:r>
                        <a:rPr lang="en-US" sz="1500" b="1" u="none" strike="noStrike" dirty="0" err="1">
                          <a:effectLst/>
                        </a:rPr>
                        <a:t>ft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tc>
                  <a:txBody>
                    <a:bodyPr/>
                    <a:lstStyle/>
                    <a:p>
                      <a:pPr algn="ctr" fontAlgn="b"/>
                      <a:r>
                        <a:rPr lang="en-US" sz="1500" b="1" u="none" strike="noStrike" dirty="0">
                          <a:effectLst/>
                        </a:rPr>
                        <a:t>2.90</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a:effectLst/>
                        </a:rPr>
                        <a:t>0.053</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73</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a:txBody>
                    <a:bodyPr/>
                    <a:lstStyle/>
                    <a:p>
                      <a:pPr algn="ctr" fontAlgn="b"/>
                      <a:r>
                        <a:rPr lang="en-US" sz="1500" b="1" u="none" strike="noStrike" dirty="0" smtClean="0">
                          <a:effectLst/>
                        </a:rPr>
                        <a:t>128</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gridSpan="2">
                  <a:txBody>
                    <a:bodyPr/>
                    <a:lstStyle/>
                    <a:p>
                      <a:pPr algn="ctr" fontAlgn="b"/>
                      <a:r>
                        <a:rPr lang="en-US" sz="1500" b="1" u="none" strike="noStrike" dirty="0" smtClean="0">
                          <a:effectLst/>
                        </a:rPr>
                        <a:t>184</a:t>
                      </a:r>
                      <a:r>
                        <a:rPr lang="en-US" sz="1500" b="1" u="none" strike="noStrike" dirty="0">
                          <a:effectLst/>
                        </a:rPr>
                        <a:t>%</a:t>
                      </a:r>
                      <a:endParaRPr lang="en-US" sz="1500" b="1" i="0" u="none" strike="noStrike" dirty="0">
                        <a:solidFill>
                          <a:srgbClr val="000000"/>
                        </a:solidFill>
                        <a:effectLst/>
                        <a:latin typeface="Calibri"/>
                      </a:endParaRPr>
                    </a:p>
                  </a:txBody>
                  <a:tcPr marL="5443" marR="5443" marT="4082" marB="0" anchor="b"/>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305926" y="4843736"/>
            <a:ext cx="8532149" cy="10926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j-lt"/>
              </a:rPr>
              <a:t>This would </a:t>
            </a:r>
            <a:r>
              <a:rPr lang="en-US" sz="2000" dirty="0">
                <a:solidFill>
                  <a:srgbClr val="FF0000"/>
                </a:solidFill>
                <a:latin typeface="+mj-lt"/>
              </a:rPr>
              <a:t>make lower emitting forms energy more competitive – </a:t>
            </a:r>
            <a:r>
              <a:rPr lang="en-US" sz="2000" dirty="0">
                <a:latin typeface="+mj-lt"/>
              </a:rPr>
              <a:t>particularly replacing coal and natural gas for electricity</a:t>
            </a:r>
            <a:endParaRPr lang="en-US" sz="2000" b="1" dirty="0" smtClean="0">
              <a:latin typeface="+mj-lt"/>
            </a:endParaRPr>
          </a:p>
          <a:p>
            <a:pPr marL="342900" indent="-342900">
              <a:buFont typeface="Arial" panose="020B0604020202020204" pitchFamily="34" charset="0"/>
              <a:buChar char="•"/>
            </a:pPr>
            <a:r>
              <a:rPr lang="en-US" sz="2000" dirty="0">
                <a:solidFill>
                  <a:srgbClr val="FF0000"/>
                </a:solidFill>
                <a:latin typeface="+mj-lt"/>
              </a:rPr>
              <a:t>Bigger hit on electricity</a:t>
            </a:r>
          </a:p>
        </p:txBody>
      </p:sp>
    </p:spTree>
    <p:extLst>
      <p:ext uri="{BB962C8B-B14F-4D97-AF65-F5344CB8AC3E}">
        <p14:creationId xmlns:p14="http://schemas.microsoft.com/office/powerpoint/2010/main" val="1426579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18773" y="2799331"/>
            <a:ext cx="45422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200" dirty="0">
                <a:solidFill>
                  <a:srgbClr val="9E0000"/>
                </a:solidFill>
                <a:latin typeface="+mj-lt"/>
              </a:rPr>
              <a:t>How about market share</a:t>
            </a:r>
          </a:p>
        </p:txBody>
      </p:sp>
    </p:spTree>
    <p:extLst>
      <p:ext uri="{BB962C8B-B14F-4D97-AF65-F5344CB8AC3E}">
        <p14:creationId xmlns:p14="http://schemas.microsoft.com/office/powerpoint/2010/main" val="1448340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642783" y="829703"/>
            <a:ext cx="40126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Fossil fuel share</a:t>
            </a:r>
          </a:p>
          <a:p>
            <a:pPr algn="ctr" eaLnBrk="1" hangingPunct="1"/>
            <a:r>
              <a:rPr lang="en-US" dirty="0">
                <a:solidFill>
                  <a:srgbClr val="C00000"/>
                </a:solidFill>
                <a:latin typeface="+mj-lt"/>
              </a:rPr>
              <a:t>Basic setup of an economic exploration</a:t>
            </a:r>
          </a:p>
        </p:txBody>
      </p:sp>
      <p:cxnSp>
        <p:nvCxnSpPr>
          <p:cNvPr id="5" name="Elbow Connector 4"/>
          <p:cNvCxnSpPr/>
          <p:nvPr/>
        </p:nvCxnSpPr>
        <p:spPr>
          <a:xfrm rot="5400000">
            <a:off x="-427775" y="3220204"/>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95064" y="2577798"/>
            <a:ext cx="95061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Cost </a:t>
            </a:r>
          </a:p>
          <a:p>
            <a:pPr algn="ctr"/>
            <a:r>
              <a:rPr lang="en-US" altLang="zh-CN" u="none" dirty="0">
                <a:latin typeface="+mj-lt"/>
                <a:ea typeface="宋体" pitchFamily="2" charset="-122"/>
              </a:rPr>
              <a:t>of energy</a:t>
            </a:r>
            <a:endParaRPr lang="en-US" altLang="zh-CN" u="none" baseline="-25000" dirty="0">
              <a:latin typeface="+mj-lt"/>
              <a:ea typeface="宋体" pitchFamily="2" charset="-122"/>
            </a:endParaRPr>
          </a:p>
        </p:txBody>
      </p:sp>
      <p:sp>
        <p:nvSpPr>
          <p:cNvPr id="22" name="Text Box 9"/>
          <p:cNvSpPr txBox="1">
            <a:spLocks noChangeArrowheads="1"/>
          </p:cNvSpPr>
          <p:nvPr/>
        </p:nvSpPr>
        <p:spPr bwMode="auto">
          <a:xfrm>
            <a:off x="5247611" y="2870302"/>
            <a:ext cx="68127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Fossil</a:t>
            </a:r>
            <a:endParaRPr lang="en-US" altLang="zh-CN" u="none" baseline="-25000" dirty="0">
              <a:latin typeface="+mj-lt"/>
              <a:ea typeface="宋体" pitchFamily="2" charset="-122"/>
            </a:endParaRPr>
          </a:p>
        </p:txBody>
      </p:sp>
      <p:sp>
        <p:nvSpPr>
          <p:cNvPr id="41" name="Text Box 8"/>
          <p:cNvSpPr txBox="1">
            <a:spLocks noChangeArrowheads="1"/>
          </p:cNvSpPr>
          <p:nvPr/>
        </p:nvSpPr>
        <p:spPr bwMode="auto">
          <a:xfrm>
            <a:off x="2257254" y="5555591"/>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mj-lt"/>
                <a:ea typeface="宋体" pitchFamily="2" charset="-122"/>
              </a:rPr>
              <a:t>Percent of  energy market </a:t>
            </a:r>
            <a:endParaRPr lang="en-US" altLang="zh-CN" u="none" baseline="-25000" dirty="0">
              <a:latin typeface="+mj-lt"/>
              <a:ea typeface="宋体" pitchFamily="2" charset="-122"/>
            </a:endParaRPr>
          </a:p>
        </p:txBody>
      </p:sp>
      <p:sp>
        <p:nvSpPr>
          <p:cNvPr id="42" name="Text Box 8"/>
          <p:cNvSpPr txBox="1">
            <a:spLocks noChangeArrowheads="1"/>
          </p:cNvSpPr>
          <p:nvPr/>
        </p:nvSpPr>
        <p:spPr bwMode="auto">
          <a:xfrm>
            <a:off x="624706" y="487736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0% </a:t>
            </a:r>
          </a:p>
          <a:p>
            <a:pPr algn="ctr"/>
            <a:r>
              <a:rPr lang="en-US" altLang="zh-CN" u="none" dirty="0">
                <a:latin typeface="+mj-lt"/>
                <a:ea typeface="宋体" pitchFamily="2" charset="-122"/>
              </a:rPr>
              <a:t>No Fossil</a:t>
            </a:r>
            <a:endParaRPr lang="en-US" altLang="zh-CN" u="none" baseline="-25000" dirty="0">
              <a:latin typeface="+mj-lt"/>
              <a:ea typeface="宋体" pitchFamily="2" charset="-122"/>
            </a:endParaRPr>
          </a:p>
        </p:txBody>
      </p:sp>
      <p:sp>
        <p:nvSpPr>
          <p:cNvPr id="43" name="Text Box 8"/>
          <p:cNvSpPr txBox="1">
            <a:spLocks noChangeArrowheads="1"/>
          </p:cNvSpPr>
          <p:nvPr/>
        </p:nvSpPr>
        <p:spPr bwMode="auto">
          <a:xfrm>
            <a:off x="5401524" y="497732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100%</a:t>
            </a:r>
          </a:p>
          <a:p>
            <a:pPr algn="ctr"/>
            <a:r>
              <a:rPr lang="en-US" altLang="zh-CN" u="none" dirty="0">
                <a:latin typeface="+mj-lt"/>
                <a:ea typeface="宋体" pitchFamily="2" charset="-122"/>
              </a:rPr>
              <a:t>All Fossil</a:t>
            </a:r>
            <a:endParaRPr lang="en-US" altLang="zh-CN" u="none" baseline="-25000" dirty="0">
              <a:latin typeface="+mj-lt"/>
              <a:ea typeface="宋体" pitchFamily="2" charset="-122"/>
            </a:endParaRPr>
          </a:p>
        </p:txBody>
      </p:sp>
      <p:sp>
        <p:nvSpPr>
          <p:cNvPr id="44" name="Text Box 8"/>
          <p:cNvSpPr txBox="1">
            <a:spLocks noChangeArrowheads="1"/>
          </p:cNvSpPr>
          <p:nvPr/>
        </p:nvSpPr>
        <p:spPr bwMode="auto">
          <a:xfrm>
            <a:off x="404014" y="2999978"/>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P</a:t>
            </a:r>
            <a:r>
              <a:rPr lang="en-US" altLang="zh-CN" u="none" baseline="-25000" dirty="0">
                <a:latin typeface="+mj-lt"/>
                <a:ea typeface="宋体" pitchFamily="2" charset="-122"/>
              </a:rPr>
              <a:t>E</a:t>
            </a:r>
          </a:p>
        </p:txBody>
      </p:sp>
      <p:sp>
        <p:nvSpPr>
          <p:cNvPr id="12" name="Rectangle 11"/>
          <p:cNvSpPr/>
          <p:nvPr/>
        </p:nvSpPr>
        <p:spPr>
          <a:xfrm>
            <a:off x="6203152" y="1483633"/>
            <a:ext cx="1674188" cy="3416320"/>
          </a:xfrm>
          <a:prstGeom prst="rect">
            <a:avLst/>
          </a:prstGeom>
        </p:spPr>
        <p:txBody>
          <a:bodyPr wrap="square">
            <a:spAutoFit/>
          </a:bodyPr>
          <a:lstStyle/>
          <a:p>
            <a:r>
              <a:rPr lang="en-US" altLang="zh-CN" dirty="0">
                <a:solidFill>
                  <a:srgbClr val="FF0000"/>
                </a:solidFill>
                <a:latin typeface="+mj-lt"/>
                <a:ea typeface="宋体" pitchFamily="2" charset="-122"/>
              </a:rPr>
              <a:t>Cost of Fossil energy rises the larger its share of the energy market – </a:t>
            </a:r>
          </a:p>
          <a:p>
            <a:endParaRPr lang="en-US" altLang="zh-CN" dirty="0">
              <a:solidFill>
                <a:srgbClr val="FF0000"/>
              </a:solidFill>
              <a:latin typeface="+mj-lt"/>
              <a:ea typeface="宋体" pitchFamily="2" charset="-122"/>
            </a:endParaRPr>
          </a:p>
          <a:p>
            <a:r>
              <a:rPr lang="en-US" altLang="zh-CN" dirty="0">
                <a:solidFill>
                  <a:srgbClr val="FF0000"/>
                </a:solidFill>
                <a:latin typeface="+mj-lt"/>
                <a:ea typeface="宋体" pitchFamily="2" charset="-122"/>
              </a:rPr>
              <a:t>A supply curve</a:t>
            </a:r>
          </a:p>
          <a:p>
            <a:endParaRPr lang="en-US" altLang="zh-CN" dirty="0">
              <a:solidFill>
                <a:srgbClr val="FF0000"/>
              </a:solidFill>
              <a:latin typeface="+mj-lt"/>
              <a:ea typeface="宋体" pitchFamily="2" charset="-122"/>
            </a:endParaRPr>
          </a:p>
          <a:p>
            <a:r>
              <a:rPr lang="en-US" altLang="zh-CN" dirty="0">
                <a:solidFill>
                  <a:srgbClr val="FF0000"/>
                </a:solidFill>
                <a:latin typeface="+mj-lt"/>
                <a:ea typeface="宋体" pitchFamily="2" charset="-122"/>
              </a:rPr>
              <a:t>For now 100% fossil market share</a:t>
            </a:r>
          </a:p>
        </p:txBody>
      </p:sp>
      <p:sp>
        <p:nvSpPr>
          <p:cNvPr id="13" name="Freeform 12"/>
          <p:cNvSpPr>
            <a:spLocks/>
          </p:cNvSpPr>
          <p:nvPr/>
        </p:nvSpPr>
        <p:spPr bwMode="auto">
          <a:xfrm>
            <a:off x="1156054" y="3301572"/>
            <a:ext cx="4785284" cy="1473442"/>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cxnSp>
        <p:nvCxnSpPr>
          <p:cNvPr id="3" name="Straight Connector 2"/>
          <p:cNvCxnSpPr/>
          <p:nvPr/>
        </p:nvCxnSpPr>
        <p:spPr>
          <a:xfrm>
            <a:off x="1164518" y="3301692"/>
            <a:ext cx="4776819" cy="6791"/>
          </a:xfrm>
          <a:prstGeom prst="line">
            <a:avLst/>
          </a:prstGeom>
          <a:ln w="381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49813" y="4794311"/>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0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306634" y="829703"/>
            <a:ext cx="315791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Fossil fuel share</a:t>
            </a:r>
          </a:p>
          <a:p>
            <a:pPr algn="ctr" eaLnBrk="1" hangingPunct="1"/>
            <a:r>
              <a:rPr lang="en-US" dirty="0">
                <a:solidFill>
                  <a:srgbClr val="9E0000"/>
                </a:solidFill>
                <a:latin typeface="+mj-lt"/>
              </a:rPr>
              <a:t>Adding another energy source</a:t>
            </a:r>
          </a:p>
          <a:p>
            <a:pPr algn="ctr" eaLnBrk="1" hangingPunct="1"/>
            <a:r>
              <a:rPr lang="en-US" dirty="0">
                <a:solidFill>
                  <a:srgbClr val="9E0000"/>
                </a:solidFill>
                <a:latin typeface="+mj-lt"/>
              </a:rPr>
              <a:t>For now call it a renewable</a:t>
            </a:r>
          </a:p>
        </p:txBody>
      </p:sp>
      <p:cxnSp>
        <p:nvCxnSpPr>
          <p:cNvPr id="5" name="Elbow Connector 4"/>
          <p:cNvCxnSpPr/>
          <p:nvPr/>
        </p:nvCxnSpPr>
        <p:spPr>
          <a:xfrm rot="5400000">
            <a:off x="-183344" y="3002932"/>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183320" y="2360526"/>
            <a:ext cx="9872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Cost </a:t>
            </a:r>
          </a:p>
          <a:p>
            <a:pPr algn="ctr"/>
            <a:r>
              <a:rPr lang="en-US" altLang="zh-CN" u="none" dirty="0">
                <a:latin typeface="+mj-lt"/>
                <a:ea typeface="宋体" pitchFamily="2" charset="-122"/>
              </a:rPr>
              <a:t>of energy</a:t>
            </a:r>
            <a:endParaRPr lang="en-US" altLang="zh-CN" u="none" baseline="-25000" dirty="0">
              <a:latin typeface="+mj-lt"/>
              <a:ea typeface="宋体" pitchFamily="2" charset="-122"/>
            </a:endParaRPr>
          </a:p>
        </p:txBody>
      </p:sp>
      <p:sp>
        <p:nvSpPr>
          <p:cNvPr id="22" name="Text Box 9"/>
          <p:cNvSpPr txBox="1">
            <a:spLocks noChangeArrowheads="1"/>
          </p:cNvSpPr>
          <p:nvPr/>
        </p:nvSpPr>
        <p:spPr bwMode="auto">
          <a:xfrm>
            <a:off x="5671248" y="2589515"/>
            <a:ext cx="68127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Fossil</a:t>
            </a:r>
            <a:endParaRPr lang="en-US" altLang="zh-CN" u="none" baseline="-25000" dirty="0">
              <a:latin typeface="+mj-lt"/>
              <a:ea typeface="宋体" pitchFamily="2" charset="-122"/>
            </a:endParaRPr>
          </a:p>
        </p:txBody>
      </p:sp>
      <p:sp>
        <p:nvSpPr>
          <p:cNvPr id="24" name="Freeform 12"/>
          <p:cNvSpPr>
            <a:spLocks/>
          </p:cNvSpPr>
          <p:nvPr/>
        </p:nvSpPr>
        <p:spPr bwMode="auto">
          <a:xfrm>
            <a:off x="1391960" y="3084300"/>
            <a:ext cx="4871813"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cxnSp>
        <p:nvCxnSpPr>
          <p:cNvPr id="40" name="Elbow Connector 39"/>
          <p:cNvCxnSpPr/>
          <p:nvPr/>
        </p:nvCxnSpPr>
        <p:spPr>
          <a:xfrm>
            <a:off x="1391959" y="4573694"/>
            <a:ext cx="4793809" cy="952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8"/>
          <p:cNvSpPr txBox="1">
            <a:spLocks noChangeArrowheads="1"/>
          </p:cNvSpPr>
          <p:nvPr/>
        </p:nvSpPr>
        <p:spPr bwMode="auto">
          <a:xfrm>
            <a:off x="2501685" y="5569170"/>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mj-lt"/>
                <a:ea typeface="宋体" pitchFamily="2" charset="-122"/>
              </a:rPr>
              <a:t>Percent of  energy market </a:t>
            </a:r>
            <a:endParaRPr lang="en-US" altLang="zh-CN" u="none" baseline="-25000" dirty="0">
              <a:latin typeface="+mj-lt"/>
              <a:ea typeface="宋体" pitchFamily="2" charset="-122"/>
            </a:endParaRPr>
          </a:p>
        </p:txBody>
      </p:sp>
      <p:sp>
        <p:nvSpPr>
          <p:cNvPr id="42" name="Text Box 8"/>
          <p:cNvSpPr txBox="1">
            <a:spLocks noChangeArrowheads="1"/>
          </p:cNvSpPr>
          <p:nvPr/>
        </p:nvSpPr>
        <p:spPr bwMode="auto">
          <a:xfrm>
            <a:off x="633823" y="4660088"/>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0% </a:t>
            </a:r>
          </a:p>
          <a:p>
            <a:pPr algn="ctr"/>
            <a:r>
              <a:rPr lang="en-US" altLang="zh-CN" u="none" dirty="0">
                <a:latin typeface="+mj-lt"/>
                <a:ea typeface="宋体" pitchFamily="2" charset="-122"/>
              </a:rPr>
              <a:t>No Fossil</a:t>
            </a:r>
          </a:p>
          <a:p>
            <a:pPr algn="ctr"/>
            <a:r>
              <a:rPr lang="en-US" altLang="zh-CN" u="none" dirty="0">
                <a:latin typeface="+mj-lt"/>
                <a:ea typeface="宋体" pitchFamily="2" charset="-122"/>
              </a:rPr>
              <a:t>All Renewable</a:t>
            </a:r>
          </a:p>
        </p:txBody>
      </p:sp>
      <p:sp>
        <p:nvSpPr>
          <p:cNvPr id="43" name="Text Box 8"/>
          <p:cNvSpPr txBox="1">
            <a:spLocks noChangeArrowheads="1"/>
          </p:cNvSpPr>
          <p:nvPr/>
        </p:nvSpPr>
        <p:spPr bwMode="auto">
          <a:xfrm>
            <a:off x="5337932" y="4760048"/>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100%</a:t>
            </a:r>
          </a:p>
          <a:p>
            <a:pPr algn="ctr"/>
            <a:r>
              <a:rPr lang="en-US" altLang="zh-CN" u="none" dirty="0">
                <a:latin typeface="+mj-lt"/>
                <a:ea typeface="宋体" pitchFamily="2" charset="-122"/>
              </a:rPr>
              <a:t>All Fossil</a:t>
            </a:r>
          </a:p>
          <a:p>
            <a:pPr algn="ctr"/>
            <a:r>
              <a:rPr lang="en-US" altLang="zh-CN" u="none" dirty="0">
                <a:latin typeface="+mj-lt"/>
                <a:ea typeface="宋体" pitchFamily="2" charset="-122"/>
              </a:rPr>
              <a:t>No Renewable</a:t>
            </a:r>
          </a:p>
        </p:txBody>
      </p:sp>
      <p:sp>
        <p:nvSpPr>
          <p:cNvPr id="47" name="Freeform 11"/>
          <p:cNvSpPr>
            <a:spLocks/>
          </p:cNvSpPr>
          <p:nvPr/>
        </p:nvSpPr>
        <p:spPr bwMode="auto">
          <a:xfrm>
            <a:off x="1391960" y="1950856"/>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8" name="Text Box 9"/>
          <p:cNvSpPr txBox="1">
            <a:spLocks noChangeArrowheads="1"/>
          </p:cNvSpPr>
          <p:nvPr/>
        </p:nvSpPr>
        <p:spPr bwMode="auto">
          <a:xfrm>
            <a:off x="1373895" y="1723713"/>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Renew</a:t>
            </a:r>
            <a:endParaRPr lang="en-US" altLang="zh-CN" u="none" baseline="-25000" dirty="0">
              <a:latin typeface="+mj-lt"/>
              <a:ea typeface="宋体" pitchFamily="2" charset="-122"/>
            </a:endParaRPr>
          </a:p>
        </p:txBody>
      </p:sp>
      <p:sp>
        <p:nvSpPr>
          <p:cNvPr id="424960" name="Rectangle 424959"/>
          <p:cNvSpPr/>
          <p:nvPr/>
        </p:nvSpPr>
        <p:spPr>
          <a:xfrm>
            <a:off x="6734635" y="1886894"/>
            <a:ext cx="1674188" cy="3139321"/>
          </a:xfrm>
          <a:prstGeom prst="rect">
            <a:avLst/>
          </a:prstGeom>
        </p:spPr>
        <p:txBody>
          <a:bodyPr wrap="square">
            <a:spAutoFit/>
          </a:bodyPr>
          <a:lstStyle/>
          <a:p>
            <a:r>
              <a:rPr lang="en-US" altLang="zh-CN" dirty="0">
                <a:solidFill>
                  <a:srgbClr val="FF0000"/>
                </a:solidFill>
                <a:latin typeface="+mj-lt"/>
                <a:ea typeface="宋体" pitchFamily="2" charset="-122"/>
              </a:rPr>
              <a:t>Cost of renewable energy rises the larger its share of the energy market – </a:t>
            </a:r>
          </a:p>
          <a:p>
            <a:endParaRPr lang="en-US" altLang="zh-CN" dirty="0">
              <a:solidFill>
                <a:srgbClr val="FF0000"/>
              </a:solidFill>
              <a:latin typeface="+mj-lt"/>
              <a:ea typeface="宋体" pitchFamily="2" charset="-122"/>
            </a:endParaRPr>
          </a:p>
          <a:p>
            <a:r>
              <a:rPr lang="en-US" altLang="zh-CN" dirty="0">
                <a:solidFill>
                  <a:srgbClr val="FF0000"/>
                </a:solidFill>
                <a:latin typeface="+mj-lt"/>
                <a:ea typeface="宋体" pitchFamily="2" charset="-122"/>
              </a:rPr>
              <a:t>A mirror image of supply curve</a:t>
            </a:r>
          </a:p>
        </p:txBody>
      </p:sp>
    </p:spTree>
    <p:extLst>
      <p:ext uri="{BB962C8B-B14F-4D97-AF65-F5344CB8AC3E}">
        <p14:creationId xmlns:p14="http://schemas.microsoft.com/office/powerpoint/2010/main" val="3400939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146639" y="829702"/>
            <a:ext cx="300492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Fossil fuel share</a:t>
            </a:r>
          </a:p>
          <a:p>
            <a:pPr algn="ctr" eaLnBrk="1" hangingPunct="1"/>
            <a:r>
              <a:rPr lang="en-US" dirty="0">
                <a:solidFill>
                  <a:srgbClr val="9E0000"/>
                </a:solidFill>
                <a:latin typeface="+mj-lt"/>
              </a:rPr>
              <a:t>Market Share</a:t>
            </a:r>
          </a:p>
        </p:txBody>
      </p:sp>
      <p:cxnSp>
        <p:nvCxnSpPr>
          <p:cNvPr id="5" name="Elbow Connector 4"/>
          <p:cNvCxnSpPr/>
          <p:nvPr/>
        </p:nvCxnSpPr>
        <p:spPr>
          <a:xfrm rot="5400000">
            <a:off x="-183344" y="3002932"/>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183320" y="2360526"/>
            <a:ext cx="101172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Cost </a:t>
            </a:r>
          </a:p>
          <a:p>
            <a:pPr algn="ctr"/>
            <a:r>
              <a:rPr lang="en-US" altLang="zh-CN" sz="1500" u="none" dirty="0">
                <a:latin typeface="+mj-lt"/>
                <a:ea typeface="宋体" pitchFamily="2" charset="-122"/>
              </a:rPr>
              <a:t>of energy</a:t>
            </a:r>
            <a:endParaRPr lang="en-US" altLang="zh-CN" sz="1500" u="none" baseline="-25000" dirty="0">
              <a:latin typeface="+mj-lt"/>
              <a:ea typeface="宋体" pitchFamily="2" charset="-122"/>
            </a:endParaRPr>
          </a:p>
        </p:txBody>
      </p:sp>
      <p:sp>
        <p:nvSpPr>
          <p:cNvPr id="22" name="Text Box 9"/>
          <p:cNvSpPr txBox="1">
            <a:spLocks noChangeArrowheads="1"/>
          </p:cNvSpPr>
          <p:nvPr/>
        </p:nvSpPr>
        <p:spPr bwMode="auto">
          <a:xfrm>
            <a:off x="5671248" y="2589515"/>
            <a:ext cx="68127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Fossil</a:t>
            </a:r>
            <a:endParaRPr lang="en-US" altLang="zh-CN" u="none" baseline="-25000" dirty="0">
              <a:latin typeface="+mj-lt"/>
              <a:ea typeface="宋体" pitchFamily="2" charset="-122"/>
            </a:endParaRPr>
          </a:p>
        </p:txBody>
      </p:sp>
      <p:sp>
        <p:nvSpPr>
          <p:cNvPr id="24" name="Freeform 12"/>
          <p:cNvSpPr>
            <a:spLocks/>
          </p:cNvSpPr>
          <p:nvPr/>
        </p:nvSpPr>
        <p:spPr bwMode="auto">
          <a:xfrm>
            <a:off x="1415739" y="3084300"/>
            <a:ext cx="4780120" cy="1466755"/>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 name="Text Box 8"/>
          <p:cNvSpPr txBox="1">
            <a:spLocks noChangeArrowheads="1"/>
          </p:cNvSpPr>
          <p:nvPr/>
        </p:nvSpPr>
        <p:spPr bwMode="auto">
          <a:xfrm>
            <a:off x="2501685" y="5569170"/>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mj-lt"/>
                <a:ea typeface="宋体" pitchFamily="2" charset="-122"/>
              </a:rPr>
              <a:t>Percent of  energy market </a:t>
            </a:r>
            <a:endParaRPr lang="en-US" altLang="zh-CN" u="none" baseline="-25000" dirty="0">
              <a:latin typeface="+mj-lt"/>
              <a:ea typeface="宋体" pitchFamily="2" charset="-122"/>
            </a:endParaRPr>
          </a:p>
        </p:txBody>
      </p:sp>
      <p:sp>
        <p:nvSpPr>
          <p:cNvPr id="42" name="Text Box 8"/>
          <p:cNvSpPr txBox="1">
            <a:spLocks noChangeArrowheads="1"/>
          </p:cNvSpPr>
          <p:nvPr/>
        </p:nvSpPr>
        <p:spPr bwMode="auto">
          <a:xfrm>
            <a:off x="633823" y="4897730"/>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0% </a:t>
            </a:r>
          </a:p>
          <a:p>
            <a:pPr algn="ctr"/>
            <a:r>
              <a:rPr lang="en-US" altLang="zh-CN" sz="1500" u="none" dirty="0">
                <a:latin typeface="+mj-lt"/>
                <a:ea typeface="宋体" pitchFamily="2" charset="-122"/>
              </a:rPr>
              <a:t>No Fossil</a:t>
            </a:r>
          </a:p>
          <a:p>
            <a:pPr algn="ctr"/>
            <a:r>
              <a:rPr lang="en-US" altLang="zh-CN" sz="1500" u="none" dirty="0">
                <a:latin typeface="+mj-lt"/>
                <a:ea typeface="宋体" pitchFamily="2" charset="-122"/>
              </a:rPr>
              <a:t>All Renewable</a:t>
            </a:r>
          </a:p>
        </p:txBody>
      </p:sp>
      <p:sp>
        <p:nvSpPr>
          <p:cNvPr id="43" name="Text Box 8"/>
          <p:cNvSpPr txBox="1">
            <a:spLocks noChangeArrowheads="1"/>
          </p:cNvSpPr>
          <p:nvPr/>
        </p:nvSpPr>
        <p:spPr bwMode="auto">
          <a:xfrm>
            <a:off x="5337932" y="4963741"/>
            <a:ext cx="18516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100%</a:t>
            </a:r>
          </a:p>
          <a:p>
            <a:pPr algn="ctr"/>
            <a:r>
              <a:rPr lang="en-US" altLang="zh-CN" sz="1500" u="none" dirty="0">
                <a:latin typeface="+mj-lt"/>
                <a:ea typeface="宋体" pitchFamily="2" charset="-122"/>
              </a:rPr>
              <a:t>All Fossil</a:t>
            </a:r>
          </a:p>
          <a:p>
            <a:pPr algn="ctr"/>
            <a:r>
              <a:rPr lang="en-US" altLang="zh-CN" sz="1500" u="none" dirty="0">
                <a:latin typeface="+mj-lt"/>
                <a:ea typeface="宋体" pitchFamily="2" charset="-122"/>
              </a:rPr>
              <a:t>No Renewable</a:t>
            </a:r>
          </a:p>
        </p:txBody>
      </p:sp>
      <p:sp>
        <p:nvSpPr>
          <p:cNvPr id="47" name="Freeform 11"/>
          <p:cNvSpPr>
            <a:spLocks/>
          </p:cNvSpPr>
          <p:nvPr/>
        </p:nvSpPr>
        <p:spPr bwMode="auto">
          <a:xfrm>
            <a:off x="1391960" y="1950856"/>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8" name="Text Box 9"/>
          <p:cNvSpPr txBox="1">
            <a:spLocks noChangeArrowheads="1"/>
          </p:cNvSpPr>
          <p:nvPr/>
        </p:nvSpPr>
        <p:spPr bwMode="auto">
          <a:xfrm>
            <a:off x="1373895" y="1723713"/>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Renew</a:t>
            </a:r>
            <a:endParaRPr lang="en-US" altLang="zh-CN" u="none" baseline="-25000" dirty="0">
              <a:latin typeface="+mj-lt"/>
              <a:ea typeface="宋体" pitchFamily="2" charset="-122"/>
            </a:endParaRPr>
          </a:p>
        </p:txBody>
      </p:sp>
      <p:sp>
        <p:nvSpPr>
          <p:cNvPr id="424960" name="Rectangle 424959"/>
          <p:cNvSpPr/>
          <p:nvPr/>
        </p:nvSpPr>
        <p:spPr>
          <a:xfrm>
            <a:off x="6766718" y="2275810"/>
            <a:ext cx="1394982" cy="1477328"/>
          </a:xfrm>
          <a:prstGeom prst="rect">
            <a:avLst/>
          </a:prstGeom>
        </p:spPr>
        <p:txBody>
          <a:bodyPr wrap="square">
            <a:spAutoFit/>
          </a:bodyPr>
          <a:lstStyle/>
          <a:p>
            <a:r>
              <a:rPr lang="en-US" altLang="zh-CN" dirty="0">
                <a:solidFill>
                  <a:srgbClr val="FF0000"/>
                </a:solidFill>
                <a:latin typeface="+mj-lt"/>
                <a:ea typeface="宋体" pitchFamily="2" charset="-122"/>
              </a:rPr>
              <a:t>Equate Marginal Costs to get market share</a:t>
            </a:r>
          </a:p>
        </p:txBody>
      </p:sp>
      <p:sp>
        <p:nvSpPr>
          <p:cNvPr id="50" name="Text Box 8"/>
          <p:cNvSpPr txBox="1">
            <a:spLocks noChangeArrowheads="1"/>
          </p:cNvSpPr>
          <p:nvPr/>
        </p:nvSpPr>
        <p:spPr bwMode="auto">
          <a:xfrm>
            <a:off x="655235" y="3787589"/>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dirty="0">
                <a:latin typeface="+mj-lt"/>
                <a:ea typeface="宋体" pitchFamily="2" charset="-122"/>
              </a:rPr>
              <a:t>P</a:t>
            </a:r>
            <a:r>
              <a:rPr lang="en-US" altLang="zh-CN" u="none" baseline="-25000" dirty="0">
                <a:latin typeface="+mj-lt"/>
                <a:ea typeface="宋体" pitchFamily="2" charset="-122"/>
              </a:rPr>
              <a:t>E</a:t>
            </a:r>
          </a:p>
        </p:txBody>
      </p:sp>
      <p:cxnSp>
        <p:nvCxnSpPr>
          <p:cNvPr id="51" name="Straight Connector 50"/>
          <p:cNvCxnSpPr/>
          <p:nvPr/>
        </p:nvCxnSpPr>
        <p:spPr>
          <a:xfrm>
            <a:off x="1415739" y="4089303"/>
            <a:ext cx="2957085" cy="0"/>
          </a:xfrm>
          <a:prstGeom prst="line">
            <a:avLst/>
          </a:prstGeom>
          <a:ln w="381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372824" y="4082513"/>
            <a:ext cx="0" cy="461751"/>
          </a:xfrm>
          <a:prstGeom prst="line">
            <a:avLst/>
          </a:prstGeom>
          <a:ln w="381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94244" y="4583829"/>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8"/>
          <p:cNvSpPr txBox="1">
            <a:spLocks noChangeArrowheads="1"/>
          </p:cNvSpPr>
          <p:nvPr/>
        </p:nvSpPr>
        <p:spPr bwMode="auto">
          <a:xfrm>
            <a:off x="2024596" y="4597855"/>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FFC000"/>
                </a:solidFill>
                <a:latin typeface="+mj-lt"/>
                <a:ea typeface="宋体" pitchFamily="2" charset="-122"/>
              </a:rPr>
              <a:t>Fossil share </a:t>
            </a:r>
          </a:p>
        </p:txBody>
      </p:sp>
      <p:cxnSp>
        <p:nvCxnSpPr>
          <p:cNvPr id="3" name="Straight Arrow Connector 2"/>
          <p:cNvCxnSpPr/>
          <p:nvPr/>
        </p:nvCxnSpPr>
        <p:spPr>
          <a:xfrm flipH="1">
            <a:off x="1391960" y="4776095"/>
            <a:ext cx="862353"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75399" y="4769305"/>
            <a:ext cx="897425" cy="13406"/>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 Box 8"/>
          <p:cNvSpPr txBox="1">
            <a:spLocks noChangeArrowheads="1"/>
          </p:cNvSpPr>
          <p:nvPr/>
        </p:nvSpPr>
        <p:spPr bwMode="auto">
          <a:xfrm>
            <a:off x="4487692" y="4604558"/>
            <a:ext cx="168544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00B050"/>
                </a:solidFill>
                <a:latin typeface="+mj-lt"/>
                <a:ea typeface="宋体" pitchFamily="2" charset="-122"/>
              </a:rPr>
              <a:t>Renew share </a:t>
            </a:r>
          </a:p>
        </p:txBody>
      </p:sp>
      <p:cxnSp>
        <p:nvCxnSpPr>
          <p:cNvPr id="27" name="Straight Arrow Connector 26"/>
          <p:cNvCxnSpPr/>
          <p:nvPr/>
        </p:nvCxnSpPr>
        <p:spPr>
          <a:xfrm flipH="1" flipV="1">
            <a:off x="4372824" y="4782710"/>
            <a:ext cx="344585" cy="8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92813" y="4789413"/>
            <a:ext cx="270961"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571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016765" y="829703"/>
            <a:ext cx="32646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Fossil fuel share</a:t>
            </a:r>
          </a:p>
          <a:p>
            <a:pPr algn="ctr" eaLnBrk="1" hangingPunct="1"/>
            <a:r>
              <a:rPr lang="en-US" dirty="0">
                <a:solidFill>
                  <a:srgbClr val="C00000"/>
                </a:solidFill>
                <a:latin typeface="+mj-lt"/>
              </a:rPr>
              <a:t>Factor in cost of the externality</a:t>
            </a:r>
          </a:p>
        </p:txBody>
      </p:sp>
      <p:cxnSp>
        <p:nvCxnSpPr>
          <p:cNvPr id="5" name="Elbow Connector 4"/>
          <p:cNvCxnSpPr/>
          <p:nvPr/>
        </p:nvCxnSpPr>
        <p:spPr>
          <a:xfrm rot="5400000">
            <a:off x="-427775" y="3220204"/>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193534" y="1885345"/>
            <a:ext cx="86234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Cost </a:t>
            </a:r>
          </a:p>
          <a:p>
            <a:pPr algn="ctr"/>
            <a:r>
              <a:rPr lang="en-US" altLang="zh-CN" sz="1500" u="none" dirty="0">
                <a:latin typeface="+mj-lt"/>
                <a:ea typeface="宋体" pitchFamily="2" charset="-122"/>
              </a:rPr>
              <a:t>of energy</a:t>
            </a:r>
            <a:endParaRPr lang="en-US" altLang="zh-CN" sz="1500" u="none" baseline="-25000" dirty="0">
              <a:latin typeface="+mj-lt"/>
              <a:ea typeface="宋体" pitchFamily="2" charset="-122"/>
            </a:endParaRPr>
          </a:p>
        </p:txBody>
      </p:sp>
      <p:sp>
        <p:nvSpPr>
          <p:cNvPr id="22" name="Text Box 9"/>
          <p:cNvSpPr txBox="1">
            <a:spLocks noChangeArrowheads="1"/>
          </p:cNvSpPr>
          <p:nvPr/>
        </p:nvSpPr>
        <p:spPr bwMode="auto">
          <a:xfrm>
            <a:off x="5600701" y="3590030"/>
            <a:ext cx="68127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Fossil</a:t>
            </a:r>
            <a:endParaRPr lang="en-US" altLang="zh-CN" u="none" baseline="-25000" dirty="0">
              <a:latin typeface="+mj-lt"/>
              <a:ea typeface="宋体" pitchFamily="2" charset="-122"/>
            </a:endParaRPr>
          </a:p>
        </p:txBody>
      </p:sp>
      <p:sp>
        <p:nvSpPr>
          <p:cNvPr id="41" name="Text Box 8"/>
          <p:cNvSpPr txBox="1">
            <a:spLocks noChangeArrowheads="1"/>
          </p:cNvSpPr>
          <p:nvPr/>
        </p:nvSpPr>
        <p:spPr bwMode="auto">
          <a:xfrm>
            <a:off x="2257254" y="5555591"/>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mj-lt"/>
                <a:ea typeface="宋体" pitchFamily="2" charset="-122"/>
              </a:rPr>
              <a:t>Percent of  energy market </a:t>
            </a:r>
            <a:endParaRPr lang="en-US" altLang="zh-CN" u="none" baseline="-25000" dirty="0">
              <a:latin typeface="+mj-lt"/>
              <a:ea typeface="宋体" pitchFamily="2" charset="-122"/>
            </a:endParaRPr>
          </a:p>
        </p:txBody>
      </p:sp>
      <p:sp>
        <p:nvSpPr>
          <p:cNvPr id="42" name="Text Box 8"/>
          <p:cNvSpPr txBox="1">
            <a:spLocks noChangeArrowheads="1"/>
          </p:cNvSpPr>
          <p:nvPr/>
        </p:nvSpPr>
        <p:spPr bwMode="auto">
          <a:xfrm>
            <a:off x="624706" y="487736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0% </a:t>
            </a:r>
          </a:p>
          <a:p>
            <a:pPr algn="ctr"/>
            <a:r>
              <a:rPr lang="en-US" altLang="zh-CN" sz="1500" u="none" dirty="0">
                <a:latin typeface="+mj-lt"/>
                <a:ea typeface="宋体" pitchFamily="2" charset="-122"/>
              </a:rPr>
              <a:t>No Fossil</a:t>
            </a:r>
          </a:p>
        </p:txBody>
      </p:sp>
      <p:sp>
        <p:nvSpPr>
          <p:cNvPr id="43" name="Text Box 8"/>
          <p:cNvSpPr txBox="1">
            <a:spLocks noChangeArrowheads="1"/>
          </p:cNvSpPr>
          <p:nvPr/>
        </p:nvSpPr>
        <p:spPr bwMode="auto">
          <a:xfrm>
            <a:off x="5401524" y="497732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100%</a:t>
            </a:r>
          </a:p>
          <a:p>
            <a:pPr algn="ctr"/>
            <a:r>
              <a:rPr lang="en-US" altLang="zh-CN" sz="1500" u="none" dirty="0">
                <a:latin typeface="+mj-lt"/>
                <a:ea typeface="宋体" pitchFamily="2" charset="-122"/>
              </a:rPr>
              <a:t>All Fossil</a:t>
            </a:r>
          </a:p>
        </p:txBody>
      </p:sp>
      <p:sp>
        <p:nvSpPr>
          <p:cNvPr id="12" name="Rectangle 11"/>
          <p:cNvSpPr/>
          <p:nvPr/>
        </p:nvSpPr>
        <p:spPr>
          <a:xfrm>
            <a:off x="6345744" y="1795372"/>
            <a:ext cx="1674188" cy="3600986"/>
          </a:xfrm>
          <a:prstGeom prst="rect">
            <a:avLst/>
          </a:prstGeom>
        </p:spPr>
        <p:txBody>
          <a:bodyPr wrap="square">
            <a:spAutoFit/>
          </a:bodyPr>
          <a:lstStyle/>
          <a:p>
            <a:r>
              <a:rPr lang="en-US" altLang="zh-CN" sz="2100" dirty="0">
                <a:solidFill>
                  <a:srgbClr val="FF0000"/>
                </a:solidFill>
                <a:latin typeface="+mj-lt"/>
                <a:ea typeface="宋体" pitchFamily="2" charset="-122"/>
              </a:rPr>
              <a:t>External cost raises the cost at all market shares.  </a:t>
            </a:r>
          </a:p>
          <a:p>
            <a:endParaRPr lang="en-US" altLang="zh-CN" sz="2100" dirty="0">
              <a:solidFill>
                <a:srgbClr val="FF0000"/>
              </a:solidFill>
              <a:latin typeface="+mj-lt"/>
              <a:ea typeface="宋体" pitchFamily="2" charset="-122"/>
            </a:endParaRPr>
          </a:p>
          <a:p>
            <a:r>
              <a:rPr lang="en-US" altLang="zh-CN" sz="2100" dirty="0">
                <a:solidFill>
                  <a:srgbClr val="FF0000"/>
                </a:solidFill>
                <a:latin typeface="+mj-lt"/>
                <a:ea typeface="宋体" pitchFamily="2" charset="-122"/>
              </a:rPr>
              <a:t>Amount depends on market share</a:t>
            </a:r>
          </a:p>
          <a:p>
            <a:endParaRPr lang="en-US" altLang="zh-CN" dirty="0">
              <a:solidFill>
                <a:srgbClr val="FF0000"/>
              </a:solidFill>
              <a:latin typeface="+mj-lt"/>
              <a:ea typeface="宋体" pitchFamily="2" charset="-122"/>
            </a:endParaRPr>
          </a:p>
        </p:txBody>
      </p:sp>
      <p:sp>
        <p:nvSpPr>
          <p:cNvPr id="13" name="Freeform 12"/>
          <p:cNvSpPr>
            <a:spLocks/>
          </p:cNvSpPr>
          <p:nvPr/>
        </p:nvSpPr>
        <p:spPr bwMode="auto">
          <a:xfrm>
            <a:off x="1156054" y="3301572"/>
            <a:ext cx="4785284" cy="1473442"/>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cxnSp>
        <p:nvCxnSpPr>
          <p:cNvPr id="17" name="Straight Connector 16"/>
          <p:cNvCxnSpPr/>
          <p:nvPr/>
        </p:nvCxnSpPr>
        <p:spPr>
          <a:xfrm>
            <a:off x="1149813" y="4794311"/>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a:spLocks/>
          </p:cNvSpPr>
          <p:nvPr/>
        </p:nvSpPr>
        <p:spPr bwMode="auto">
          <a:xfrm>
            <a:off x="1134559" y="1795372"/>
            <a:ext cx="4792073" cy="2971727"/>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7E6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 name="Text Box 9"/>
          <p:cNvSpPr txBox="1">
            <a:spLocks noChangeArrowheads="1"/>
          </p:cNvSpPr>
          <p:nvPr/>
        </p:nvSpPr>
        <p:spPr bwMode="auto">
          <a:xfrm>
            <a:off x="4481462" y="1542445"/>
            <a:ext cx="152551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latin typeface="+mj-lt"/>
                <a:ea typeface="宋体" pitchFamily="2" charset="-122"/>
              </a:rPr>
              <a:t>C</a:t>
            </a:r>
            <a:r>
              <a:rPr lang="en-US" altLang="zh-CN" u="none" baseline="-25000" dirty="0" err="1">
                <a:latin typeface="+mj-lt"/>
                <a:ea typeface="宋体" pitchFamily="2" charset="-122"/>
              </a:rPr>
              <a:t>fossil</a:t>
            </a:r>
            <a:r>
              <a:rPr lang="en-US" altLang="zh-CN" u="none" baseline="-25000" dirty="0">
                <a:latin typeface="+mj-lt"/>
                <a:ea typeface="宋体" pitchFamily="2" charset="-122"/>
              </a:rPr>
              <a:t> +externality</a:t>
            </a:r>
          </a:p>
        </p:txBody>
      </p:sp>
      <p:sp>
        <p:nvSpPr>
          <p:cNvPr id="16" name="Text Box 9"/>
          <p:cNvSpPr txBox="1">
            <a:spLocks noChangeArrowheads="1"/>
          </p:cNvSpPr>
          <p:nvPr/>
        </p:nvSpPr>
        <p:spPr bwMode="auto">
          <a:xfrm>
            <a:off x="5142755" y="2530193"/>
            <a:ext cx="104681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baseline="-25000" dirty="0">
                <a:solidFill>
                  <a:srgbClr val="FF00FF"/>
                </a:solidFill>
                <a:latin typeface="+mj-lt"/>
                <a:ea typeface="宋体" pitchFamily="2" charset="-122"/>
              </a:rPr>
              <a:t>External</a:t>
            </a:r>
          </a:p>
          <a:p>
            <a:pPr algn="ctr"/>
            <a:r>
              <a:rPr lang="en-US" altLang="zh-CN" u="none" baseline="-25000" dirty="0">
                <a:solidFill>
                  <a:srgbClr val="FF00FF"/>
                </a:solidFill>
                <a:latin typeface="+mj-lt"/>
                <a:ea typeface="宋体" pitchFamily="2" charset="-122"/>
              </a:rPr>
              <a:t>Cost</a:t>
            </a:r>
          </a:p>
        </p:txBody>
      </p:sp>
      <p:cxnSp>
        <p:nvCxnSpPr>
          <p:cNvPr id="4" name="Straight Arrow Connector 3"/>
          <p:cNvCxnSpPr/>
          <p:nvPr/>
        </p:nvCxnSpPr>
        <p:spPr>
          <a:xfrm flipV="1">
            <a:off x="5669736" y="2222061"/>
            <a:ext cx="0" cy="40062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79743" y="2987434"/>
            <a:ext cx="3573" cy="47042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4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7"/>
          <p:cNvSpPr txBox="1">
            <a:spLocks noChangeArrowheads="1"/>
          </p:cNvSpPr>
          <p:nvPr/>
        </p:nvSpPr>
        <p:spPr bwMode="auto">
          <a:xfrm>
            <a:off x="3436368" y="57805"/>
            <a:ext cx="2678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Key Concepts</a:t>
            </a:r>
          </a:p>
        </p:txBody>
      </p:sp>
      <p:sp>
        <p:nvSpPr>
          <p:cNvPr id="2" name="Rectangle 1"/>
          <p:cNvSpPr/>
          <p:nvPr/>
        </p:nvSpPr>
        <p:spPr>
          <a:xfrm>
            <a:off x="210207" y="722987"/>
            <a:ext cx="8679793" cy="5940088"/>
          </a:xfrm>
          <a:prstGeom prst="rect">
            <a:avLst/>
          </a:prstGeom>
        </p:spPr>
        <p:txBody>
          <a:bodyPr wrap="square">
            <a:spAutoFit/>
          </a:bodyPr>
          <a:lstStyle/>
          <a:p>
            <a:r>
              <a:rPr lang="en-US" sz="3200" dirty="0">
                <a:latin typeface="+mj-lt"/>
              </a:rPr>
              <a:t>Climate Change is a global commons problem that implies the need for international </a:t>
            </a:r>
            <a:r>
              <a:rPr lang="en-US" sz="3200" dirty="0" smtClean="0">
                <a:latin typeface="+mj-lt"/>
              </a:rPr>
              <a:t>cooperation in </a:t>
            </a:r>
            <a:r>
              <a:rPr lang="en-US" sz="3200" dirty="0">
                <a:latin typeface="+mj-lt"/>
              </a:rPr>
              <a:t>tandem with </a:t>
            </a:r>
            <a:r>
              <a:rPr lang="en-US" sz="3200" dirty="0" smtClean="0">
                <a:latin typeface="+mj-lt"/>
              </a:rPr>
              <a:t>regional policies</a:t>
            </a:r>
            <a:r>
              <a:rPr lang="en-US" sz="2400" dirty="0" smtClean="0">
                <a:latin typeface="+mj-lt"/>
              </a:rPr>
              <a:t>.</a:t>
            </a:r>
          </a:p>
          <a:p>
            <a:r>
              <a:rPr lang="en-US" sz="2400" dirty="0" smtClean="0">
                <a:latin typeface="+mj-lt"/>
              </a:rPr>
              <a:t> </a:t>
            </a:r>
            <a:endParaRPr lang="en-US" sz="2400" dirty="0">
              <a:latin typeface="+mj-lt"/>
            </a:endParaRPr>
          </a:p>
          <a:p>
            <a:pPr marL="346075" indent="-346075">
              <a:spcAft>
                <a:spcPts val="600"/>
              </a:spcAft>
              <a:buFont typeface="Arial" panose="020B0604020202020204" pitchFamily="34" charset="0"/>
              <a:buChar char="•"/>
            </a:pPr>
            <a:r>
              <a:rPr lang="en-US" sz="2000" dirty="0" smtClean="0">
                <a:latin typeface="+mj-lt"/>
              </a:rPr>
              <a:t>Because the emissions </a:t>
            </a:r>
            <a:r>
              <a:rPr lang="en-US" sz="2000" dirty="0">
                <a:latin typeface="+mj-lt"/>
              </a:rPr>
              <a:t>of any </a:t>
            </a:r>
            <a:r>
              <a:rPr lang="en-US" sz="2000" dirty="0" smtClean="0">
                <a:latin typeface="+mj-lt"/>
              </a:rPr>
              <a:t>agent </a:t>
            </a:r>
            <a:r>
              <a:rPr lang="en-US" sz="2000" dirty="0">
                <a:latin typeface="+mj-lt"/>
              </a:rPr>
              <a:t>affect every </a:t>
            </a:r>
            <a:r>
              <a:rPr lang="en-US" sz="2000" dirty="0" smtClean="0">
                <a:latin typeface="+mj-lt"/>
              </a:rPr>
              <a:t>other, </a:t>
            </a:r>
            <a:r>
              <a:rPr lang="en-US" sz="2000" dirty="0">
                <a:latin typeface="+mj-lt"/>
              </a:rPr>
              <a:t>an effective </a:t>
            </a:r>
            <a:r>
              <a:rPr lang="en-US" sz="2000" dirty="0" smtClean="0">
                <a:latin typeface="+mj-lt"/>
              </a:rPr>
              <a:t>outcome will </a:t>
            </a:r>
            <a:r>
              <a:rPr lang="en-US" sz="2000" dirty="0">
                <a:latin typeface="+mj-lt"/>
              </a:rPr>
              <a:t>not be achieved if individual agents advance their interests independently of others</a:t>
            </a:r>
            <a:r>
              <a:rPr lang="en-US" sz="2000" dirty="0" smtClean="0">
                <a:latin typeface="+mj-lt"/>
              </a:rPr>
              <a:t>. </a:t>
            </a:r>
          </a:p>
          <a:p>
            <a:pPr marL="342900" indent="-342900">
              <a:spcAft>
                <a:spcPts val="600"/>
              </a:spcAft>
              <a:buFont typeface="Arial" panose="020B0604020202020204" pitchFamily="34" charset="0"/>
              <a:buChar char="•"/>
            </a:pPr>
            <a:r>
              <a:rPr lang="en-US" sz="2000" dirty="0" smtClean="0">
                <a:latin typeface="+mj-lt"/>
              </a:rPr>
              <a:t>International </a:t>
            </a:r>
            <a:r>
              <a:rPr lang="en-US" sz="2000" dirty="0">
                <a:latin typeface="+mj-lt"/>
              </a:rPr>
              <a:t>cooperation can </a:t>
            </a:r>
            <a:r>
              <a:rPr lang="en-US" sz="2000" dirty="0" smtClean="0">
                <a:latin typeface="+mj-lt"/>
              </a:rPr>
              <a:t>contribute</a:t>
            </a:r>
          </a:p>
          <a:p>
            <a:pPr marL="342900" indent="-342900">
              <a:spcAft>
                <a:spcPts val="600"/>
              </a:spcAft>
              <a:buFont typeface="Arial" panose="020B0604020202020204" pitchFamily="34" charset="0"/>
              <a:buChar char="•"/>
            </a:pPr>
            <a:r>
              <a:rPr lang="en-US" sz="2000" dirty="0">
                <a:latin typeface="+mj-lt"/>
              </a:rPr>
              <a:t>R</a:t>
            </a:r>
            <a:r>
              <a:rPr lang="en-US" sz="2000" dirty="0" smtClean="0">
                <a:latin typeface="+mj-lt"/>
              </a:rPr>
              <a:t>esearch </a:t>
            </a:r>
            <a:r>
              <a:rPr lang="en-US" sz="2000" dirty="0">
                <a:latin typeface="+mj-lt"/>
              </a:rPr>
              <a:t>and </a:t>
            </a:r>
            <a:r>
              <a:rPr lang="en-US" sz="2000" dirty="0" smtClean="0">
                <a:latin typeface="+mj-lt"/>
              </a:rPr>
              <a:t>development in support </a:t>
            </a:r>
            <a:r>
              <a:rPr lang="en-US" sz="2000" dirty="0">
                <a:latin typeface="+mj-lt"/>
              </a:rPr>
              <a:t>of </a:t>
            </a:r>
            <a:r>
              <a:rPr lang="en-US" sz="2000" dirty="0" smtClean="0">
                <a:latin typeface="+mj-lt"/>
              </a:rPr>
              <a:t> many forms of mitigation </a:t>
            </a:r>
            <a:r>
              <a:rPr lang="en-US" sz="2000" dirty="0">
                <a:latin typeface="+mj-lt"/>
              </a:rPr>
              <a:t>is a public good, which means that international cooperation can play </a:t>
            </a:r>
            <a:r>
              <a:rPr lang="en-US" sz="2000" dirty="0" smtClean="0">
                <a:latin typeface="+mj-lt"/>
              </a:rPr>
              <a:t>a constructive </a:t>
            </a:r>
            <a:r>
              <a:rPr lang="en-US" sz="2000" dirty="0">
                <a:latin typeface="+mj-lt"/>
              </a:rPr>
              <a:t>role in the coordinated development and diffusion of </a:t>
            </a:r>
            <a:r>
              <a:rPr lang="en-US" sz="2000" dirty="0" smtClean="0">
                <a:latin typeface="+mj-lt"/>
              </a:rPr>
              <a:t>technologies. </a:t>
            </a:r>
          </a:p>
          <a:p>
            <a:pPr marL="342900" indent="-342900">
              <a:spcAft>
                <a:spcPts val="600"/>
              </a:spcAft>
              <a:buFont typeface="Arial" panose="020B0604020202020204" pitchFamily="34" charset="0"/>
              <a:buChar char="•"/>
            </a:pPr>
            <a:r>
              <a:rPr lang="en-US" sz="2000" dirty="0" err="1" smtClean="0">
                <a:latin typeface="+mj-lt"/>
              </a:rPr>
              <a:t>Idividual</a:t>
            </a:r>
            <a:r>
              <a:rPr lang="en-US" sz="2000" dirty="0" smtClean="0">
                <a:latin typeface="+mj-lt"/>
              </a:rPr>
              <a:t> investments are likely too low</a:t>
            </a:r>
          </a:p>
          <a:p>
            <a:pPr marL="342900" indent="-342900">
              <a:spcAft>
                <a:spcPts val="600"/>
              </a:spcAft>
              <a:buFont typeface="Arial" panose="020B0604020202020204" pitchFamily="34" charset="0"/>
              <a:buChar char="•"/>
            </a:pPr>
            <a:r>
              <a:rPr lang="en-US" sz="2000" dirty="0" smtClean="0">
                <a:latin typeface="+mj-lt"/>
              </a:rPr>
              <a:t>This </a:t>
            </a:r>
            <a:r>
              <a:rPr lang="en-US" sz="2000" dirty="0">
                <a:latin typeface="+mj-lt"/>
              </a:rPr>
              <a:t>gives rise to separate needs for cooperation on R&amp;D, opening up of markets, and </a:t>
            </a:r>
            <a:r>
              <a:rPr lang="en-US" sz="2000" dirty="0" smtClean="0">
                <a:latin typeface="+mj-lt"/>
              </a:rPr>
              <a:t>the creation </a:t>
            </a:r>
            <a:r>
              <a:rPr lang="en-US" sz="2000" dirty="0">
                <a:latin typeface="+mj-lt"/>
              </a:rPr>
              <a:t>of incentives to encourage private firms to develop and deploy new technologies </a:t>
            </a:r>
            <a:r>
              <a:rPr lang="en-US" sz="2000" dirty="0" smtClean="0">
                <a:latin typeface="+mj-lt"/>
              </a:rPr>
              <a:t>and households </a:t>
            </a:r>
            <a:r>
              <a:rPr lang="en-US" sz="2000" dirty="0">
                <a:latin typeface="+mj-lt"/>
              </a:rPr>
              <a:t>to adopt them</a:t>
            </a:r>
            <a:r>
              <a:rPr lang="en-US" sz="2000" dirty="0" smtClean="0">
                <a:latin typeface="+mj-lt"/>
              </a:rPr>
              <a:t>.</a:t>
            </a:r>
            <a:endParaRPr lang="en-US" dirty="0">
              <a:latin typeface="+mj-lt"/>
            </a:endParaRPr>
          </a:p>
        </p:txBody>
      </p:sp>
    </p:spTree>
    <p:extLst>
      <p:ext uri="{BB962C8B-B14F-4D97-AF65-F5344CB8AC3E}">
        <p14:creationId xmlns:p14="http://schemas.microsoft.com/office/powerpoint/2010/main" val="2154833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442891" y="829703"/>
            <a:ext cx="441242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Fossil fuel share</a:t>
            </a:r>
          </a:p>
          <a:p>
            <a:pPr algn="ctr" eaLnBrk="1" hangingPunct="1"/>
            <a:r>
              <a:rPr lang="en-US" dirty="0">
                <a:solidFill>
                  <a:srgbClr val="C00000"/>
                </a:solidFill>
                <a:latin typeface="+mj-lt"/>
              </a:rPr>
              <a:t>Market Share with internalized externality</a:t>
            </a:r>
          </a:p>
        </p:txBody>
      </p:sp>
      <p:cxnSp>
        <p:nvCxnSpPr>
          <p:cNvPr id="5" name="Elbow Connector 4"/>
          <p:cNvCxnSpPr/>
          <p:nvPr/>
        </p:nvCxnSpPr>
        <p:spPr>
          <a:xfrm rot="5400000">
            <a:off x="-427775" y="3220204"/>
            <a:ext cx="3150607"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61111" y="2577798"/>
            <a:ext cx="86234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Cost </a:t>
            </a:r>
          </a:p>
          <a:p>
            <a:pPr algn="ctr"/>
            <a:r>
              <a:rPr lang="en-US" altLang="zh-CN" sz="1500" u="none" dirty="0">
                <a:latin typeface="+mj-lt"/>
                <a:ea typeface="宋体" pitchFamily="2" charset="-122"/>
              </a:rPr>
              <a:t>of energy</a:t>
            </a:r>
            <a:endParaRPr lang="en-US" altLang="zh-CN" sz="1500" u="none" baseline="-25000" dirty="0">
              <a:latin typeface="+mj-lt"/>
              <a:ea typeface="宋体" pitchFamily="2" charset="-122"/>
            </a:endParaRPr>
          </a:p>
        </p:txBody>
      </p:sp>
      <p:sp>
        <p:nvSpPr>
          <p:cNvPr id="22" name="Text Box 9"/>
          <p:cNvSpPr txBox="1">
            <a:spLocks noChangeArrowheads="1"/>
          </p:cNvSpPr>
          <p:nvPr/>
        </p:nvSpPr>
        <p:spPr bwMode="auto">
          <a:xfrm>
            <a:off x="5600701" y="3590030"/>
            <a:ext cx="68127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solidFill>
                  <a:srgbClr val="F4C80C"/>
                </a:solidFill>
                <a:latin typeface="+mj-lt"/>
                <a:ea typeface="宋体" pitchFamily="2" charset="-122"/>
              </a:rPr>
              <a:t>C</a:t>
            </a:r>
            <a:r>
              <a:rPr lang="en-US" altLang="zh-CN" u="none" baseline="-25000" dirty="0" err="1">
                <a:solidFill>
                  <a:srgbClr val="F4C80C"/>
                </a:solidFill>
                <a:latin typeface="+mj-lt"/>
                <a:ea typeface="宋体" pitchFamily="2" charset="-122"/>
              </a:rPr>
              <a:t>Fossil</a:t>
            </a:r>
            <a:endParaRPr lang="en-US" altLang="zh-CN" u="none" baseline="-25000" dirty="0">
              <a:solidFill>
                <a:srgbClr val="F4C80C"/>
              </a:solidFill>
              <a:latin typeface="+mj-lt"/>
              <a:ea typeface="宋体" pitchFamily="2" charset="-122"/>
            </a:endParaRPr>
          </a:p>
        </p:txBody>
      </p:sp>
      <p:sp>
        <p:nvSpPr>
          <p:cNvPr id="41" name="Text Box 8"/>
          <p:cNvSpPr txBox="1">
            <a:spLocks noChangeArrowheads="1"/>
          </p:cNvSpPr>
          <p:nvPr/>
        </p:nvSpPr>
        <p:spPr bwMode="auto">
          <a:xfrm>
            <a:off x="2257254" y="5555591"/>
            <a:ext cx="33242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a:latin typeface="+mj-lt"/>
                <a:ea typeface="宋体" pitchFamily="2" charset="-122"/>
              </a:rPr>
              <a:t>Percent of  energy market </a:t>
            </a:r>
            <a:endParaRPr lang="en-US" altLang="zh-CN" u="none" baseline="-25000" dirty="0">
              <a:latin typeface="+mj-lt"/>
              <a:ea typeface="宋体" pitchFamily="2" charset="-122"/>
            </a:endParaRPr>
          </a:p>
        </p:txBody>
      </p:sp>
      <p:sp>
        <p:nvSpPr>
          <p:cNvPr id="42" name="Text Box 8"/>
          <p:cNvSpPr txBox="1">
            <a:spLocks noChangeArrowheads="1"/>
          </p:cNvSpPr>
          <p:nvPr/>
        </p:nvSpPr>
        <p:spPr bwMode="auto">
          <a:xfrm>
            <a:off x="624706" y="487736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0% </a:t>
            </a:r>
          </a:p>
          <a:p>
            <a:pPr algn="ctr"/>
            <a:r>
              <a:rPr lang="en-US" altLang="zh-CN" sz="1500" u="none" dirty="0">
                <a:latin typeface="+mj-lt"/>
                <a:ea typeface="宋体" pitchFamily="2" charset="-122"/>
              </a:rPr>
              <a:t>No Fossil</a:t>
            </a:r>
          </a:p>
        </p:txBody>
      </p:sp>
      <p:sp>
        <p:nvSpPr>
          <p:cNvPr id="43" name="Text Box 8"/>
          <p:cNvSpPr txBox="1">
            <a:spLocks noChangeArrowheads="1"/>
          </p:cNvSpPr>
          <p:nvPr/>
        </p:nvSpPr>
        <p:spPr bwMode="auto">
          <a:xfrm>
            <a:off x="5401524" y="4977320"/>
            <a:ext cx="1079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latin typeface="+mj-lt"/>
                <a:ea typeface="宋体" pitchFamily="2" charset="-122"/>
              </a:rPr>
              <a:t>100%</a:t>
            </a:r>
          </a:p>
          <a:p>
            <a:pPr algn="ctr"/>
            <a:r>
              <a:rPr lang="en-US" altLang="zh-CN" sz="1500" u="none" dirty="0">
                <a:latin typeface="+mj-lt"/>
                <a:ea typeface="宋体" pitchFamily="2" charset="-122"/>
              </a:rPr>
              <a:t>All Fossil</a:t>
            </a:r>
          </a:p>
        </p:txBody>
      </p:sp>
      <p:sp>
        <p:nvSpPr>
          <p:cNvPr id="12" name="Rectangle 11"/>
          <p:cNvSpPr/>
          <p:nvPr/>
        </p:nvSpPr>
        <p:spPr>
          <a:xfrm>
            <a:off x="6345744" y="1339414"/>
            <a:ext cx="2542496" cy="3970318"/>
          </a:xfrm>
          <a:prstGeom prst="rect">
            <a:avLst/>
          </a:prstGeom>
        </p:spPr>
        <p:txBody>
          <a:bodyPr wrap="square">
            <a:spAutoFit/>
          </a:bodyPr>
          <a:lstStyle/>
          <a:p>
            <a:r>
              <a:rPr lang="en-US" altLang="zh-CN" sz="2100" dirty="0">
                <a:solidFill>
                  <a:srgbClr val="FF0000"/>
                </a:solidFill>
                <a:latin typeface="+mj-lt"/>
                <a:ea typeface="宋体" pitchFamily="2" charset="-122"/>
              </a:rPr>
              <a:t>External cost differentially raises the cost of renew versus fossil.</a:t>
            </a:r>
          </a:p>
          <a:p>
            <a:endParaRPr lang="en-US" altLang="zh-CN" sz="2100" dirty="0">
              <a:solidFill>
                <a:srgbClr val="FF0000"/>
              </a:solidFill>
              <a:latin typeface="+mj-lt"/>
              <a:ea typeface="宋体" pitchFamily="2" charset="-122"/>
            </a:endParaRPr>
          </a:p>
          <a:p>
            <a:r>
              <a:rPr lang="en-US" altLang="zh-CN" sz="2100" dirty="0">
                <a:solidFill>
                  <a:srgbClr val="FF0000"/>
                </a:solidFill>
                <a:latin typeface="+mj-lt"/>
                <a:ea typeface="宋体" pitchFamily="2" charset="-122"/>
              </a:rPr>
              <a:t>Assumption here that renewable has less external effect  </a:t>
            </a:r>
          </a:p>
          <a:p>
            <a:endParaRPr lang="en-US" altLang="zh-CN" sz="2100" dirty="0">
              <a:solidFill>
                <a:srgbClr val="FF0000"/>
              </a:solidFill>
              <a:latin typeface="+mj-lt"/>
              <a:ea typeface="宋体" pitchFamily="2" charset="-122"/>
            </a:endParaRPr>
          </a:p>
          <a:p>
            <a:r>
              <a:rPr lang="en-US" altLang="zh-CN" sz="2100" dirty="0">
                <a:solidFill>
                  <a:srgbClr val="FF0000"/>
                </a:solidFill>
                <a:latin typeface="+mj-lt"/>
                <a:ea typeface="宋体" pitchFamily="2" charset="-122"/>
              </a:rPr>
              <a:t>Here renewable gains market share</a:t>
            </a:r>
          </a:p>
          <a:p>
            <a:endParaRPr lang="en-US" altLang="zh-CN" sz="2100" dirty="0">
              <a:solidFill>
                <a:srgbClr val="FF0000"/>
              </a:solidFill>
              <a:latin typeface="+mj-lt"/>
              <a:ea typeface="宋体" pitchFamily="2" charset="-122"/>
            </a:endParaRPr>
          </a:p>
        </p:txBody>
      </p:sp>
      <p:sp>
        <p:nvSpPr>
          <p:cNvPr id="13" name="Freeform 12"/>
          <p:cNvSpPr>
            <a:spLocks/>
          </p:cNvSpPr>
          <p:nvPr/>
        </p:nvSpPr>
        <p:spPr bwMode="auto">
          <a:xfrm>
            <a:off x="1156054" y="3301572"/>
            <a:ext cx="4785284" cy="1473442"/>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cxnSp>
        <p:nvCxnSpPr>
          <p:cNvPr id="17" name="Straight Connector 16"/>
          <p:cNvCxnSpPr/>
          <p:nvPr/>
        </p:nvCxnSpPr>
        <p:spPr>
          <a:xfrm>
            <a:off x="1149813" y="4794311"/>
            <a:ext cx="4776819"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a:spLocks/>
          </p:cNvSpPr>
          <p:nvPr/>
        </p:nvSpPr>
        <p:spPr bwMode="auto">
          <a:xfrm>
            <a:off x="1134559" y="1795372"/>
            <a:ext cx="4792073" cy="2971727"/>
          </a:xfrm>
          <a:custGeom>
            <a:avLst/>
            <a:gdLst>
              <a:gd name="T0" fmla="*/ 2147483647 w 3360"/>
              <a:gd name="T1" fmla="*/ 0 h 1632"/>
              <a:gd name="T2" fmla="*/ 2147483647 w 3360"/>
              <a:gd name="T3" fmla="*/ 2147483647 h 1632"/>
              <a:gd name="T4" fmla="*/ 0 w 3360"/>
              <a:gd name="T5" fmla="*/ 2147483647 h 1632"/>
              <a:gd name="T6" fmla="*/ 0 60000 65536"/>
              <a:gd name="T7" fmla="*/ 0 60000 65536"/>
              <a:gd name="T8" fmla="*/ 0 60000 65536"/>
            </a:gdLst>
            <a:ahLst/>
            <a:cxnLst>
              <a:cxn ang="T6">
                <a:pos x="T0" y="T1"/>
              </a:cxn>
              <a:cxn ang="T7">
                <a:pos x="T2" y="T3"/>
              </a:cxn>
              <a:cxn ang="T8">
                <a:pos x="T4" y="T5"/>
              </a:cxn>
            </a:cxnLst>
            <a:rect l="0" t="0" r="r" b="b"/>
            <a:pathLst>
              <a:path w="3360" h="1632">
                <a:moveTo>
                  <a:pt x="3360" y="0"/>
                </a:moveTo>
                <a:cubicBezTo>
                  <a:pt x="3040" y="392"/>
                  <a:pt x="2720" y="784"/>
                  <a:pt x="2160" y="1056"/>
                </a:cubicBezTo>
                <a:cubicBezTo>
                  <a:pt x="1600" y="1328"/>
                  <a:pt x="800" y="1480"/>
                  <a:pt x="0" y="1632"/>
                </a:cubicBezTo>
              </a:path>
            </a:pathLst>
          </a:custGeom>
          <a:noFill/>
          <a:ln w="50800" cmpd="sng">
            <a:solidFill>
              <a:srgbClr val="7E6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 name="Text Box 9"/>
          <p:cNvSpPr txBox="1">
            <a:spLocks noChangeArrowheads="1"/>
          </p:cNvSpPr>
          <p:nvPr/>
        </p:nvSpPr>
        <p:spPr bwMode="auto">
          <a:xfrm>
            <a:off x="4481462" y="1542445"/>
            <a:ext cx="152551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solidFill>
                  <a:srgbClr val="7E6000"/>
                </a:solidFill>
                <a:latin typeface="+mj-lt"/>
                <a:ea typeface="宋体" pitchFamily="2" charset="-122"/>
              </a:rPr>
              <a:t>C</a:t>
            </a:r>
            <a:r>
              <a:rPr lang="en-US" altLang="zh-CN" u="none" baseline="-25000" dirty="0" err="1">
                <a:solidFill>
                  <a:srgbClr val="7E6000"/>
                </a:solidFill>
                <a:latin typeface="+mj-lt"/>
                <a:ea typeface="宋体" pitchFamily="2" charset="-122"/>
              </a:rPr>
              <a:t>fossil</a:t>
            </a:r>
            <a:r>
              <a:rPr lang="en-US" altLang="zh-CN" u="none" baseline="-25000" dirty="0">
                <a:solidFill>
                  <a:srgbClr val="7E6000"/>
                </a:solidFill>
                <a:latin typeface="+mj-lt"/>
                <a:ea typeface="宋体" pitchFamily="2" charset="-122"/>
              </a:rPr>
              <a:t> +externality</a:t>
            </a:r>
          </a:p>
        </p:txBody>
      </p:sp>
      <p:sp>
        <p:nvSpPr>
          <p:cNvPr id="16" name="Text Box 9"/>
          <p:cNvSpPr txBox="1">
            <a:spLocks noChangeArrowheads="1"/>
          </p:cNvSpPr>
          <p:nvPr/>
        </p:nvSpPr>
        <p:spPr bwMode="auto">
          <a:xfrm>
            <a:off x="5142755" y="2530193"/>
            <a:ext cx="104681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u="none" baseline="-25000" dirty="0">
                <a:solidFill>
                  <a:srgbClr val="FF00FF"/>
                </a:solidFill>
                <a:latin typeface="+mj-lt"/>
                <a:ea typeface="宋体" pitchFamily="2" charset="-122"/>
              </a:rPr>
              <a:t>External</a:t>
            </a:r>
          </a:p>
          <a:p>
            <a:pPr algn="ctr"/>
            <a:r>
              <a:rPr lang="en-US" altLang="zh-CN" u="none" baseline="-25000" dirty="0">
                <a:solidFill>
                  <a:srgbClr val="FF00FF"/>
                </a:solidFill>
                <a:latin typeface="+mj-lt"/>
                <a:ea typeface="宋体" pitchFamily="2" charset="-122"/>
              </a:rPr>
              <a:t>Cost</a:t>
            </a:r>
          </a:p>
        </p:txBody>
      </p:sp>
      <p:cxnSp>
        <p:nvCxnSpPr>
          <p:cNvPr id="4" name="Straight Arrow Connector 3"/>
          <p:cNvCxnSpPr/>
          <p:nvPr/>
        </p:nvCxnSpPr>
        <p:spPr>
          <a:xfrm flipV="1">
            <a:off x="5669736" y="2222061"/>
            <a:ext cx="0" cy="40062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79743" y="2987434"/>
            <a:ext cx="3573" cy="47042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1"/>
          <p:cNvSpPr>
            <a:spLocks/>
          </p:cNvSpPr>
          <p:nvPr/>
        </p:nvSpPr>
        <p:spPr bwMode="auto">
          <a:xfrm>
            <a:off x="1147529" y="2174918"/>
            <a:ext cx="4793808" cy="2600198"/>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9" name="Text Box 9"/>
          <p:cNvSpPr txBox="1">
            <a:spLocks noChangeArrowheads="1"/>
          </p:cNvSpPr>
          <p:nvPr/>
        </p:nvSpPr>
        <p:spPr bwMode="auto">
          <a:xfrm>
            <a:off x="4511283" y="4505822"/>
            <a:ext cx="7710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solidFill>
                  <a:srgbClr val="00B050"/>
                </a:solidFill>
                <a:latin typeface="+mj-lt"/>
                <a:ea typeface="宋体" pitchFamily="2" charset="-122"/>
              </a:rPr>
              <a:t>C</a:t>
            </a:r>
            <a:r>
              <a:rPr lang="en-US" altLang="zh-CN" u="none" baseline="-25000" dirty="0" err="1">
                <a:solidFill>
                  <a:srgbClr val="00B050"/>
                </a:solidFill>
                <a:latin typeface="+mj-lt"/>
                <a:ea typeface="宋体" pitchFamily="2" charset="-122"/>
              </a:rPr>
              <a:t>Renew</a:t>
            </a:r>
            <a:endParaRPr lang="en-US" altLang="zh-CN" u="none" baseline="-25000" dirty="0">
              <a:solidFill>
                <a:srgbClr val="00B050"/>
              </a:solidFill>
              <a:latin typeface="+mj-lt"/>
              <a:ea typeface="宋体" pitchFamily="2" charset="-122"/>
            </a:endParaRPr>
          </a:p>
        </p:txBody>
      </p:sp>
      <p:sp>
        <p:nvSpPr>
          <p:cNvPr id="20" name="Freeform 11"/>
          <p:cNvSpPr>
            <a:spLocks/>
          </p:cNvSpPr>
          <p:nvPr/>
        </p:nvSpPr>
        <p:spPr bwMode="auto">
          <a:xfrm>
            <a:off x="1155942" y="2194162"/>
            <a:ext cx="4785395" cy="2394167"/>
          </a:xfrm>
          <a:custGeom>
            <a:avLst/>
            <a:gdLst>
              <a:gd name="T0" fmla="*/ 0 w 3648"/>
              <a:gd name="T1" fmla="*/ 0 h 1632"/>
              <a:gd name="T2" fmla="*/ 2147483647 w 3648"/>
              <a:gd name="T3" fmla="*/ 2147483647 h 1632"/>
              <a:gd name="T4" fmla="*/ 2147483647 w 3648"/>
              <a:gd name="T5" fmla="*/ 2147483647 h 1632"/>
              <a:gd name="T6" fmla="*/ 0 60000 65536"/>
              <a:gd name="T7" fmla="*/ 0 60000 65536"/>
              <a:gd name="T8" fmla="*/ 0 60000 65536"/>
            </a:gdLst>
            <a:ahLst/>
            <a:cxnLst>
              <a:cxn ang="T6">
                <a:pos x="T0" y="T1"/>
              </a:cxn>
              <a:cxn ang="T7">
                <a:pos x="T2" y="T3"/>
              </a:cxn>
              <a:cxn ang="T8">
                <a:pos x="T4" y="T5"/>
              </a:cxn>
            </a:cxnLst>
            <a:rect l="0" t="0" r="r" b="b"/>
            <a:pathLst>
              <a:path w="3648" h="1632">
                <a:moveTo>
                  <a:pt x="0" y="0"/>
                </a:moveTo>
                <a:cubicBezTo>
                  <a:pt x="224" y="344"/>
                  <a:pt x="448" y="688"/>
                  <a:pt x="1056" y="960"/>
                </a:cubicBezTo>
                <a:cubicBezTo>
                  <a:pt x="1664" y="1232"/>
                  <a:pt x="2656" y="1432"/>
                  <a:pt x="3648" y="1632"/>
                </a:cubicBezTo>
              </a:path>
            </a:pathLst>
          </a:custGeom>
          <a:noFill/>
          <a:ln w="50800" cmpd="sng">
            <a:solidFill>
              <a:srgbClr val="99A80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5" name="Text Box 9"/>
          <p:cNvSpPr txBox="1">
            <a:spLocks noChangeArrowheads="1"/>
          </p:cNvSpPr>
          <p:nvPr/>
        </p:nvSpPr>
        <p:spPr bwMode="auto">
          <a:xfrm>
            <a:off x="5037364" y="4091360"/>
            <a:ext cx="157441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r>
              <a:rPr lang="en-US" altLang="zh-CN" u="none" dirty="0" err="1">
                <a:solidFill>
                  <a:srgbClr val="99A808"/>
                </a:solidFill>
                <a:latin typeface="+mj-lt"/>
                <a:ea typeface="宋体" pitchFamily="2" charset="-122"/>
              </a:rPr>
              <a:t>C</a:t>
            </a:r>
            <a:r>
              <a:rPr lang="en-US" altLang="zh-CN" u="none" baseline="-25000" dirty="0" err="1">
                <a:solidFill>
                  <a:srgbClr val="99A808"/>
                </a:solidFill>
                <a:latin typeface="+mj-lt"/>
                <a:ea typeface="宋体" pitchFamily="2" charset="-122"/>
              </a:rPr>
              <a:t>renew</a:t>
            </a:r>
            <a:r>
              <a:rPr lang="en-US" altLang="zh-CN" u="none" baseline="-25000" dirty="0">
                <a:solidFill>
                  <a:srgbClr val="99A808"/>
                </a:solidFill>
                <a:latin typeface="+mj-lt"/>
                <a:ea typeface="宋体" pitchFamily="2" charset="-122"/>
              </a:rPr>
              <a:t> +externality</a:t>
            </a:r>
          </a:p>
        </p:txBody>
      </p:sp>
      <p:cxnSp>
        <p:nvCxnSpPr>
          <p:cNvPr id="26" name="Straight Arrow Connector 25"/>
          <p:cNvCxnSpPr/>
          <p:nvPr/>
        </p:nvCxnSpPr>
        <p:spPr>
          <a:xfrm flipV="1">
            <a:off x="5745055" y="4559942"/>
            <a:ext cx="0" cy="150851"/>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7" name="Text Box 8"/>
          <p:cNvSpPr txBox="1">
            <a:spLocks noChangeArrowheads="1"/>
          </p:cNvSpPr>
          <p:nvPr/>
        </p:nvSpPr>
        <p:spPr bwMode="auto">
          <a:xfrm>
            <a:off x="-156164" y="4093127"/>
            <a:ext cx="145648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76D6FF"/>
                </a:solidFill>
                <a:latin typeface="+mj-lt"/>
                <a:ea typeface="宋体" pitchFamily="2" charset="-122"/>
              </a:rPr>
              <a:t>P</a:t>
            </a:r>
            <a:r>
              <a:rPr lang="en-US" altLang="zh-CN" sz="1500" u="none" baseline="-25000" dirty="0">
                <a:solidFill>
                  <a:srgbClr val="76D6FF"/>
                </a:solidFill>
                <a:latin typeface="+mj-lt"/>
                <a:ea typeface="宋体" pitchFamily="2" charset="-122"/>
              </a:rPr>
              <a:t>E w/o externality</a:t>
            </a:r>
          </a:p>
        </p:txBody>
      </p:sp>
      <p:cxnSp>
        <p:nvCxnSpPr>
          <p:cNvPr id="28" name="Straight Connector 27"/>
          <p:cNvCxnSpPr/>
          <p:nvPr/>
        </p:nvCxnSpPr>
        <p:spPr>
          <a:xfrm>
            <a:off x="1164518" y="4320155"/>
            <a:ext cx="2929926" cy="6790"/>
          </a:xfrm>
          <a:prstGeom prst="line">
            <a:avLst/>
          </a:prstGeom>
          <a:ln w="381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 Box 8"/>
          <p:cNvSpPr txBox="1">
            <a:spLocks noChangeArrowheads="1"/>
          </p:cNvSpPr>
          <p:nvPr/>
        </p:nvSpPr>
        <p:spPr bwMode="auto">
          <a:xfrm>
            <a:off x="-230855" y="3699322"/>
            <a:ext cx="1544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FF00FF"/>
                </a:solidFill>
                <a:latin typeface="+mj-lt"/>
                <a:ea typeface="宋体" pitchFamily="2" charset="-122"/>
              </a:rPr>
              <a:t>P</a:t>
            </a:r>
            <a:r>
              <a:rPr lang="en-US" altLang="zh-CN" sz="1500" u="none" baseline="-25000" dirty="0">
                <a:solidFill>
                  <a:srgbClr val="FF00FF"/>
                </a:solidFill>
                <a:latin typeface="+mj-lt"/>
                <a:ea typeface="宋体" pitchFamily="2" charset="-122"/>
              </a:rPr>
              <a:t>E w/externality</a:t>
            </a:r>
          </a:p>
        </p:txBody>
      </p:sp>
      <p:cxnSp>
        <p:nvCxnSpPr>
          <p:cNvPr id="31" name="Straight Connector 30"/>
          <p:cNvCxnSpPr/>
          <p:nvPr/>
        </p:nvCxnSpPr>
        <p:spPr>
          <a:xfrm>
            <a:off x="1164519" y="3987457"/>
            <a:ext cx="2484584" cy="37773"/>
          </a:xfrm>
          <a:prstGeom prst="line">
            <a:avLst/>
          </a:prstGeom>
          <a:ln w="38100">
            <a:solidFill>
              <a:srgbClr val="FF00FF"/>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649103" y="3987458"/>
            <a:ext cx="1" cy="806853"/>
          </a:xfrm>
          <a:prstGeom prst="line">
            <a:avLst/>
          </a:prstGeom>
          <a:ln w="38100">
            <a:solidFill>
              <a:srgbClr val="FF00FF"/>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082521" y="4285082"/>
            <a:ext cx="1" cy="490034"/>
          </a:xfrm>
          <a:prstGeom prst="line">
            <a:avLst/>
          </a:prstGeom>
          <a:ln w="381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 Box 8"/>
          <p:cNvSpPr txBox="1">
            <a:spLocks noChangeArrowheads="1"/>
          </p:cNvSpPr>
          <p:nvPr/>
        </p:nvSpPr>
        <p:spPr bwMode="auto">
          <a:xfrm>
            <a:off x="3904895" y="4794404"/>
            <a:ext cx="127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76D6FF"/>
                </a:solidFill>
                <a:latin typeface="+mj-lt"/>
                <a:ea typeface="宋体" pitchFamily="2" charset="-122"/>
              </a:rPr>
              <a:t>Q</a:t>
            </a:r>
            <a:r>
              <a:rPr lang="en-US" altLang="zh-CN" sz="1500" u="none" baseline="-25000" dirty="0">
                <a:solidFill>
                  <a:srgbClr val="76D6FF"/>
                </a:solidFill>
                <a:latin typeface="+mj-lt"/>
                <a:ea typeface="宋体" pitchFamily="2" charset="-122"/>
              </a:rPr>
              <a:t>E w/o </a:t>
            </a:r>
            <a:r>
              <a:rPr lang="en-US" altLang="zh-CN" sz="1500" u="none" baseline="-25000" dirty="0" err="1">
                <a:solidFill>
                  <a:srgbClr val="76D6FF"/>
                </a:solidFill>
                <a:latin typeface="+mj-lt"/>
                <a:ea typeface="宋体" pitchFamily="2" charset="-122"/>
              </a:rPr>
              <a:t>xternality</a:t>
            </a:r>
            <a:endParaRPr lang="en-US" altLang="zh-CN" sz="1500" u="none" baseline="-25000" dirty="0">
              <a:solidFill>
                <a:srgbClr val="76D6FF"/>
              </a:solidFill>
              <a:latin typeface="+mj-lt"/>
              <a:ea typeface="宋体" pitchFamily="2" charset="-122"/>
            </a:endParaRPr>
          </a:p>
        </p:txBody>
      </p:sp>
      <p:sp>
        <p:nvSpPr>
          <p:cNvPr id="40" name="Text Box 8"/>
          <p:cNvSpPr txBox="1">
            <a:spLocks noChangeArrowheads="1"/>
          </p:cNvSpPr>
          <p:nvPr/>
        </p:nvSpPr>
        <p:spPr bwMode="auto">
          <a:xfrm>
            <a:off x="3297877" y="5066326"/>
            <a:ext cx="1544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b="1" u="sng">
                <a:solidFill>
                  <a:schemeClr val="tx1"/>
                </a:solidFill>
                <a:latin typeface="Arial" pitchFamily="34" charset="0"/>
              </a:defRPr>
            </a:lvl1pPr>
            <a:lvl2pPr marL="742950" indent="-285750" eaLnBrk="0" hangingPunct="0">
              <a:defRPr b="1" u="sng">
                <a:solidFill>
                  <a:schemeClr val="tx1"/>
                </a:solidFill>
                <a:latin typeface="Arial" pitchFamily="34" charset="0"/>
              </a:defRPr>
            </a:lvl2pPr>
            <a:lvl3pPr marL="1143000" indent="-228600" eaLnBrk="0" hangingPunct="0">
              <a:defRPr b="1" u="sng">
                <a:solidFill>
                  <a:schemeClr val="tx1"/>
                </a:solidFill>
                <a:latin typeface="Arial" pitchFamily="34" charset="0"/>
              </a:defRPr>
            </a:lvl3pPr>
            <a:lvl4pPr marL="1600200" indent="-228600" eaLnBrk="0" hangingPunct="0">
              <a:defRPr b="1" u="sng">
                <a:solidFill>
                  <a:schemeClr val="tx1"/>
                </a:solidFill>
                <a:latin typeface="Arial" pitchFamily="34" charset="0"/>
              </a:defRPr>
            </a:lvl4pPr>
            <a:lvl5pPr marL="2057400" indent="-228600" eaLnBrk="0" hangingPunct="0">
              <a:defRPr b="1" u="sng">
                <a:solidFill>
                  <a:schemeClr val="tx1"/>
                </a:solidFill>
                <a:latin typeface="Arial" pitchFamily="34" charset="0"/>
              </a:defRPr>
            </a:lvl5pPr>
            <a:lvl6pPr marL="2514600" indent="-228600" eaLnBrk="0" fontAlgn="base" hangingPunct="0">
              <a:spcBef>
                <a:spcPct val="0"/>
              </a:spcBef>
              <a:spcAft>
                <a:spcPct val="0"/>
              </a:spcAft>
              <a:defRPr b="1" u="sng">
                <a:solidFill>
                  <a:schemeClr val="tx1"/>
                </a:solidFill>
                <a:latin typeface="Arial" pitchFamily="34" charset="0"/>
              </a:defRPr>
            </a:lvl6pPr>
            <a:lvl7pPr marL="2971800" indent="-228600" eaLnBrk="0" fontAlgn="base" hangingPunct="0">
              <a:spcBef>
                <a:spcPct val="0"/>
              </a:spcBef>
              <a:spcAft>
                <a:spcPct val="0"/>
              </a:spcAft>
              <a:defRPr b="1" u="sng">
                <a:solidFill>
                  <a:schemeClr val="tx1"/>
                </a:solidFill>
                <a:latin typeface="Arial" pitchFamily="34" charset="0"/>
              </a:defRPr>
            </a:lvl7pPr>
            <a:lvl8pPr marL="3429000" indent="-228600" eaLnBrk="0" fontAlgn="base" hangingPunct="0">
              <a:spcBef>
                <a:spcPct val="0"/>
              </a:spcBef>
              <a:spcAft>
                <a:spcPct val="0"/>
              </a:spcAft>
              <a:defRPr b="1" u="sng">
                <a:solidFill>
                  <a:schemeClr val="tx1"/>
                </a:solidFill>
                <a:latin typeface="Arial" pitchFamily="34" charset="0"/>
              </a:defRPr>
            </a:lvl8pPr>
            <a:lvl9pPr marL="3886200" indent="-228600" eaLnBrk="0" fontAlgn="base" hangingPunct="0">
              <a:spcBef>
                <a:spcPct val="0"/>
              </a:spcBef>
              <a:spcAft>
                <a:spcPct val="0"/>
              </a:spcAft>
              <a:defRPr b="1" u="sng">
                <a:solidFill>
                  <a:schemeClr val="tx1"/>
                </a:solidFill>
                <a:latin typeface="Arial" pitchFamily="34" charset="0"/>
              </a:defRPr>
            </a:lvl9pPr>
          </a:lstStyle>
          <a:p>
            <a:pPr algn="ctr"/>
            <a:r>
              <a:rPr lang="en-US" altLang="zh-CN" sz="1500" u="none" dirty="0">
                <a:solidFill>
                  <a:srgbClr val="FF00FF"/>
                </a:solidFill>
                <a:latin typeface="+mj-lt"/>
                <a:ea typeface="宋体" pitchFamily="2" charset="-122"/>
              </a:rPr>
              <a:t>Q</a:t>
            </a:r>
            <a:r>
              <a:rPr lang="en-US" altLang="zh-CN" sz="1500" u="none" baseline="-25000" dirty="0">
                <a:solidFill>
                  <a:srgbClr val="FF00FF"/>
                </a:solidFill>
                <a:latin typeface="+mj-lt"/>
                <a:ea typeface="宋体" pitchFamily="2" charset="-122"/>
              </a:rPr>
              <a:t>E w/externality</a:t>
            </a:r>
          </a:p>
        </p:txBody>
      </p:sp>
    </p:spTree>
    <p:extLst>
      <p:ext uri="{BB962C8B-B14F-4D97-AF65-F5344CB8AC3E}">
        <p14:creationId xmlns:p14="http://schemas.microsoft.com/office/powerpoint/2010/main" val="2851135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130" y="2844418"/>
            <a:ext cx="4642617" cy="584775"/>
          </a:xfrm>
          <a:prstGeom prst="rect">
            <a:avLst/>
          </a:prstGeom>
          <a:noFill/>
        </p:spPr>
        <p:txBody>
          <a:bodyPr wrap="none" rtlCol="0">
            <a:spAutoFit/>
          </a:bodyPr>
          <a:lstStyle/>
          <a:p>
            <a:pPr algn="ctr"/>
            <a:r>
              <a:rPr lang="en-US" sz="3200" dirty="0">
                <a:solidFill>
                  <a:srgbClr val="9E0000"/>
                </a:solidFill>
                <a:latin typeface="+mj-lt"/>
              </a:rPr>
              <a:t>Issues with buying offsets</a:t>
            </a:r>
          </a:p>
        </p:txBody>
      </p:sp>
    </p:spTree>
    <p:extLst>
      <p:ext uri="{BB962C8B-B14F-4D97-AF65-F5344CB8AC3E}">
        <p14:creationId xmlns:p14="http://schemas.microsoft.com/office/powerpoint/2010/main" val="3874288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79402" y="1326966"/>
            <a:ext cx="8366125" cy="954107"/>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vert="horz" wrap="square" lIns="109728" tIns="45720" rIns="91440" bIns="45720" numCol="1" anchor="ctr" anchorCtr="0" compatLnSpc="1">
            <a:prstTxWarp prst="textNoShape">
              <a:avLst/>
            </a:prstTxWarp>
            <a:spAutoFit/>
          </a:bodyPr>
          <a:lstStyle/>
          <a:p>
            <a:pPr algn="ctr"/>
            <a:r>
              <a:rPr lang="en-US" sz="3200" b="1" kern="1200" dirty="0" err="1">
                <a:solidFill>
                  <a:srgbClr val="9E0000"/>
                </a:solidFill>
                <a:ea typeface="+mn-ea"/>
                <a:cs typeface="+mn-cs"/>
              </a:rPr>
              <a:t>Fungibility</a:t>
            </a:r>
            <a:r>
              <a:rPr lang="en-US" sz="2400" b="1" dirty="0">
                <a:solidFill>
                  <a:srgbClr val="C00000"/>
                </a:solidFill>
                <a:cs typeface="Times New Roman" pitchFamily="18" charset="0"/>
              </a:rPr>
              <a:t/>
            </a:r>
            <a:br>
              <a:rPr lang="en-US" sz="2400" b="1" dirty="0">
                <a:solidFill>
                  <a:srgbClr val="C00000"/>
                </a:solidFill>
                <a:cs typeface="Times New Roman" pitchFamily="18" charset="0"/>
              </a:rPr>
            </a:br>
            <a:endParaRPr lang="en-US" sz="2400" b="1" dirty="0">
              <a:solidFill>
                <a:srgbClr val="C00000"/>
              </a:solidFill>
              <a:cs typeface="Times New Roman" pitchFamily="18" charset="0"/>
            </a:endParaRPr>
          </a:p>
        </p:txBody>
      </p:sp>
      <p:sp>
        <p:nvSpPr>
          <p:cNvPr id="232452" name="Rectangle 4"/>
          <p:cNvSpPr>
            <a:spLocks noChangeArrowheads="1"/>
          </p:cNvSpPr>
          <p:nvPr/>
        </p:nvSpPr>
        <p:spPr bwMode="auto">
          <a:xfrm>
            <a:off x="503238" y="2070498"/>
            <a:ext cx="81073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eaLnBrk="0" hangingPunct="0">
              <a:tabLst>
                <a:tab pos="342900" algn="l"/>
              </a:tabLst>
            </a:pPr>
            <a:r>
              <a:rPr kumimoji="1" lang="en-US" dirty="0">
                <a:latin typeface="+mj-lt"/>
                <a:cs typeface="Times New Roman" pitchFamily="18" charset="0"/>
              </a:rPr>
              <a:t>A number of concepts have arisen that are likely to differentially characterize the contribution of alternative possible offsets within the total regulatory structure.  These involve:</a:t>
            </a:r>
          </a:p>
          <a:p>
            <a:pPr marL="342900" eaLnBrk="0" hangingPunct="0">
              <a:tabLst>
                <a:tab pos="342900" algn="l"/>
              </a:tabLst>
            </a:pPr>
            <a:r>
              <a:rPr kumimoji="1" lang="en-US" dirty="0">
                <a:latin typeface="+mj-lt"/>
                <a:cs typeface="Times New Roman" pitchFamily="18" charset="0"/>
              </a:rPr>
              <a:t> </a:t>
            </a:r>
          </a:p>
          <a:p>
            <a:pPr marL="342900" eaLnBrk="0" hangingPunct="0">
              <a:tabLst>
                <a:tab pos="342900" algn="l"/>
              </a:tabLst>
            </a:pPr>
            <a:r>
              <a:rPr kumimoji="1" lang="en-US" dirty="0">
                <a:latin typeface="+mj-lt"/>
                <a:cs typeface="Times New Roman" pitchFamily="18" charset="0"/>
              </a:rPr>
              <a:t>	Permanence</a:t>
            </a:r>
          </a:p>
          <a:p>
            <a:pPr marL="342900" eaLnBrk="0" hangingPunct="0">
              <a:tabLst>
                <a:tab pos="342900" algn="l"/>
              </a:tabLst>
            </a:pPr>
            <a:r>
              <a:rPr kumimoji="1" lang="en-US" dirty="0">
                <a:latin typeface="+mj-lt"/>
                <a:cs typeface="Times New Roman" pitchFamily="18" charset="0"/>
              </a:rPr>
              <a:t>	Additionality</a:t>
            </a:r>
          </a:p>
          <a:p>
            <a:pPr marL="342900" eaLnBrk="0" hangingPunct="0">
              <a:tabLst>
                <a:tab pos="342900" algn="l"/>
              </a:tabLst>
            </a:pPr>
            <a:r>
              <a:rPr kumimoji="1" lang="en-US" dirty="0">
                <a:latin typeface="+mj-lt"/>
                <a:cs typeface="Times New Roman" pitchFamily="18" charset="0"/>
              </a:rPr>
              <a:t>	Leakage</a:t>
            </a:r>
          </a:p>
          <a:p>
            <a:pPr marL="342900" eaLnBrk="0" hangingPunct="0">
              <a:tabLst>
                <a:tab pos="342900" algn="l"/>
              </a:tabLst>
            </a:pPr>
            <a:r>
              <a:rPr kumimoji="1" lang="en-US" dirty="0">
                <a:latin typeface="+mj-lt"/>
                <a:cs typeface="Times New Roman" pitchFamily="18" charset="0"/>
              </a:rPr>
              <a:t>	Uncertainty </a:t>
            </a:r>
          </a:p>
          <a:p>
            <a:pPr marL="342900" eaLnBrk="0" hangingPunct="0">
              <a:tabLst>
                <a:tab pos="342900" algn="l"/>
              </a:tabLst>
            </a:pPr>
            <a:r>
              <a:rPr kumimoji="1" lang="en-US" dirty="0">
                <a:latin typeface="+mj-lt"/>
                <a:cs typeface="Times New Roman" pitchFamily="18" charset="0"/>
              </a:rPr>
              <a:t>	GWP</a:t>
            </a:r>
          </a:p>
          <a:p>
            <a:pPr marL="342900" eaLnBrk="0" hangingPunct="0">
              <a:tabLst>
                <a:tab pos="342900" algn="l"/>
              </a:tabLst>
            </a:pPr>
            <a:endParaRPr kumimoji="1" lang="en-US" dirty="0">
              <a:latin typeface="+mj-lt"/>
              <a:cs typeface="Times New Roman" pitchFamily="18" charset="0"/>
            </a:endParaRPr>
          </a:p>
          <a:p>
            <a:pPr marL="342900" eaLnBrk="0" hangingPunct="0">
              <a:tabLst>
                <a:tab pos="342900" algn="l"/>
              </a:tabLst>
            </a:pPr>
            <a:r>
              <a:rPr kumimoji="1" lang="en-US" dirty="0">
                <a:latin typeface="+mj-lt"/>
                <a:cs typeface="Times New Roman" pitchFamily="18" charset="0"/>
              </a:rPr>
              <a:t>General concern price may differentiate based on characteristics like a grading standard</a:t>
            </a:r>
            <a:endParaRPr kumimoji="1" lang="en-US" dirty="0">
              <a:latin typeface="+mj-lt"/>
            </a:endParaRPr>
          </a:p>
        </p:txBody>
      </p:sp>
    </p:spTree>
    <p:extLst>
      <p:ext uri="{BB962C8B-B14F-4D97-AF65-F5344CB8AC3E}">
        <p14:creationId xmlns:p14="http://schemas.microsoft.com/office/powerpoint/2010/main" val="3902779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6"/>
          <p:cNvSpPr txBox="1">
            <a:spLocks noChangeArrowheads="1"/>
          </p:cNvSpPr>
          <p:nvPr/>
        </p:nvSpPr>
        <p:spPr bwMode="auto">
          <a:xfrm>
            <a:off x="1789015" y="-49136"/>
            <a:ext cx="5692969" cy="66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130000"/>
              </a:lnSpc>
              <a:spcBef>
                <a:spcPct val="50000"/>
              </a:spcBef>
              <a:buClr>
                <a:srgbClr val="FF3300"/>
              </a:buClr>
              <a:buSzPct val="85000"/>
              <a:buFont typeface="Wingdings" pitchFamily="2" charset="2"/>
              <a:buNone/>
            </a:pPr>
            <a:r>
              <a:rPr lang="en-US" sz="3200" dirty="0">
                <a:solidFill>
                  <a:srgbClr val="9E0000"/>
                </a:solidFill>
                <a:latin typeface="+mj-lt"/>
              </a:rPr>
              <a:t>Example of Acid Rain Program</a:t>
            </a:r>
          </a:p>
        </p:txBody>
      </p:sp>
      <p:sp>
        <p:nvSpPr>
          <p:cNvPr id="40964" name="Rectangle 7"/>
          <p:cNvSpPr>
            <a:spLocks noChangeArrowheads="1"/>
          </p:cNvSpPr>
          <p:nvPr/>
        </p:nvSpPr>
        <p:spPr bwMode="auto">
          <a:xfrm>
            <a:off x="188913" y="598488"/>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30000"/>
              </a:lnSpc>
              <a:spcBef>
                <a:spcPct val="30000"/>
              </a:spcBef>
              <a:buClr>
                <a:srgbClr val="FF3300"/>
              </a:buClr>
              <a:buSzPct val="85000"/>
              <a:tabLst>
                <a:tab pos="457200" algn="l"/>
              </a:tabLst>
            </a:pPr>
            <a:r>
              <a:rPr lang="en-US" dirty="0">
                <a:latin typeface="+mj-lt"/>
                <a:cs typeface="Arial" pitchFamily="34" charset="0"/>
              </a:rPr>
              <a:t>SO2 and NOx are the primary causes.</a:t>
            </a:r>
          </a:p>
          <a:p>
            <a:pPr marL="174625" lvl="1">
              <a:lnSpc>
                <a:spcPct val="130000"/>
              </a:lnSpc>
              <a:spcBef>
                <a:spcPct val="30000"/>
              </a:spcBef>
              <a:buClr>
                <a:srgbClr val="FF3300"/>
              </a:buClr>
              <a:buSzPct val="85000"/>
              <a:tabLst>
                <a:tab pos="457200" algn="l"/>
              </a:tabLst>
            </a:pPr>
            <a:r>
              <a:rPr lang="en-US" dirty="0">
                <a:latin typeface="+mj-lt"/>
                <a:cs typeface="Arial" pitchFamily="34" charset="0"/>
              </a:rPr>
              <a:t>Acid rain occurs when these gases react in the atmosphere with water, oxygen, and other chemicals to form various acidic compounds.</a:t>
            </a:r>
          </a:p>
          <a:p>
            <a:pPr marL="174625" lvl="1">
              <a:lnSpc>
                <a:spcPct val="130000"/>
              </a:lnSpc>
              <a:spcBef>
                <a:spcPct val="20000"/>
              </a:spcBef>
              <a:buClr>
                <a:srgbClr val="FF3300"/>
              </a:buClr>
              <a:buSzPct val="85000"/>
              <a:tabLst>
                <a:tab pos="457200" algn="l"/>
              </a:tabLst>
            </a:pPr>
            <a:r>
              <a:rPr lang="en-US" dirty="0">
                <a:latin typeface="+mj-lt"/>
                <a:cs typeface="Times New Roman" pitchFamily="18" charset="0"/>
              </a:rPr>
              <a:t>This acid rain program is designed to reduce emission of SO2 AND NOx by 10 million tons below 1980 levels at the lowest cost to society.</a:t>
            </a:r>
          </a:p>
          <a:p>
            <a:pPr marL="174625" lvl="1">
              <a:lnSpc>
                <a:spcPct val="130000"/>
              </a:lnSpc>
              <a:spcBef>
                <a:spcPct val="70000"/>
              </a:spcBef>
              <a:buClr>
                <a:srgbClr val="FF3300"/>
              </a:buClr>
              <a:buSzPct val="85000"/>
              <a:tabLst>
                <a:tab pos="457200" algn="l"/>
              </a:tabLst>
            </a:pPr>
            <a:r>
              <a:rPr lang="en-US" sz="2000" dirty="0">
                <a:solidFill>
                  <a:srgbClr val="FF0000"/>
                </a:solidFill>
                <a:latin typeface="+mj-lt"/>
                <a:cs typeface="Times New Roman" pitchFamily="18" charset="0"/>
              </a:rPr>
              <a:t>How does this program work?</a:t>
            </a:r>
            <a:endParaRPr lang="en-US" sz="2000" dirty="0">
              <a:solidFill>
                <a:srgbClr val="FF0000"/>
              </a:solidFill>
              <a:latin typeface="+mj-lt"/>
              <a:cs typeface="Arial" pitchFamily="34" charset="0"/>
            </a:endParaRPr>
          </a:p>
          <a:p>
            <a:pPr marL="744537" lvl="2">
              <a:lnSpc>
                <a:spcPct val="130000"/>
              </a:lnSpc>
              <a:spcBef>
                <a:spcPct val="20000"/>
              </a:spcBef>
              <a:buClr>
                <a:srgbClr val="FF0000"/>
              </a:buClr>
              <a:tabLst>
                <a:tab pos="457200" algn="l"/>
              </a:tabLst>
            </a:pPr>
            <a:r>
              <a:rPr lang="en-US" dirty="0">
                <a:latin typeface="+mj-lt"/>
                <a:cs typeface="Arial" pitchFamily="34" charset="0"/>
              </a:rPr>
              <a:t>Technology improvement </a:t>
            </a:r>
          </a:p>
          <a:p>
            <a:pPr marL="744537" lvl="2">
              <a:lnSpc>
                <a:spcPct val="130000"/>
              </a:lnSpc>
              <a:spcBef>
                <a:spcPct val="20000"/>
              </a:spcBef>
              <a:buClr>
                <a:srgbClr val="FF0000"/>
              </a:buClr>
              <a:tabLst>
                <a:tab pos="457200" algn="l"/>
              </a:tabLst>
            </a:pPr>
            <a:r>
              <a:rPr lang="en-US" dirty="0">
                <a:latin typeface="+mj-lt"/>
                <a:cs typeface="Arial" pitchFamily="34" charset="0"/>
              </a:rPr>
              <a:t>Fuel switching</a:t>
            </a:r>
          </a:p>
          <a:p>
            <a:pPr marL="744537" lvl="2">
              <a:lnSpc>
                <a:spcPct val="130000"/>
              </a:lnSpc>
              <a:spcBef>
                <a:spcPct val="20000"/>
              </a:spcBef>
              <a:buClr>
                <a:srgbClr val="FF0000"/>
              </a:buClr>
              <a:tabLst>
                <a:tab pos="457200" algn="l"/>
              </a:tabLst>
            </a:pPr>
            <a:r>
              <a:rPr lang="en-US" dirty="0">
                <a:latin typeface="+mj-lt"/>
                <a:cs typeface="Arial" pitchFamily="34" charset="0"/>
              </a:rPr>
              <a:t>Conserves energy</a:t>
            </a:r>
          </a:p>
          <a:p>
            <a:pPr marL="744537" lvl="2">
              <a:lnSpc>
                <a:spcPct val="130000"/>
              </a:lnSpc>
              <a:spcBef>
                <a:spcPct val="20000"/>
              </a:spcBef>
              <a:buClr>
                <a:srgbClr val="FF0000"/>
              </a:buClr>
              <a:tabLst>
                <a:tab pos="457200" algn="l"/>
              </a:tabLst>
            </a:pPr>
            <a:r>
              <a:rPr lang="en-US" dirty="0">
                <a:solidFill>
                  <a:srgbClr val="FF0000"/>
                </a:solidFill>
                <a:latin typeface="+mj-lt"/>
                <a:cs typeface="Arial" pitchFamily="34" charset="0"/>
              </a:rPr>
              <a:t>Allows Trading System </a:t>
            </a:r>
          </a:p>
          <a:p>
            <a:pPr marL="744537" lvl="2">
              <a:lnSpc>
                <a:spcPct val="130000"/>
              </a:lnSpc>
              <a:spcBef>
                <a:spcPct val="20000"/>
              </a:spcBef>
              <a:buClr>
                <a:srgbClr val="FF0000"/>
              </a:buClr>
              <a:tabLst>
                <a:tab pos="457200" algn="l"/>
              </a:tabLst>
            </a:pPr>
            <a:r>
              <a:rPr lang="en-US" dirty="0">
                <a:latin typeface="+mj-lt"/>
                <a:cs typeface="Arial" pitchFamily="34" charset="0"/>
              </a:rPr>
              <a:t>Auctions and Direct Sales</a:t>
            </a:r>
          </a:p>
          <a:p>
            <a:pPr marL="744537" lvl="2">
              <a:lnSpc>
                <a:spcPct val="130000"/>
              </a:lnSpc>
              <a:spcBef>
                <a:spcPct val="20000"/>
              </a:spcBef>
              <a:buClr>
                <a:srgbClr val="FF0000"/>
              </a:buClr>
              <a:tabLst>
                <a:tab pos="457200" algn="l"/>
              </a:tabLst>
            </a:pPr>
            <a:r>
              <a:rPr lang="en-US" dirty="0">
                <a:latin typeface="+mj-lt"/>
                <a:cs typeface="Arial" pitchFamily="34" charset="0"/>
              </a:rPr>
              <a:t>Opt-in Program</a:t>
            </a:r>
          </a:p>
          <a:p>
            <a:pPr marL="744537" lvl="2">
              <a:lnSpc>
                <a:spcPct val="130000"/>
              </a:lnSpc>
              <a:spcBef>
                <a:spcPct val="20000"/>
              </a:spcBef>
              <a:buClr>
                <a:srgbClr val="FF0000"/>
              </a:buClr>
              <a:tabLst>
                <a:tab pos="457200" algn="l"/>
              </a:tabLst>
            </a:pPr>
            <a:r>
              <a:rPr lang="en-US" dirty="0">
                <a:latin typeface="+mj-lt"/>
                <a:cs typeface="Arial" pitchFamily="34" charset="0"/>
              </a:rPr>
              <a:t>Etc.</a:t>
            </a:r>
          </a:p>
          <a:p>
            <a:pPr marL="630238" lvl="1" indent="-455613">
              <a:lnSpc>
                <a:spcPct val="130000"/>
              </a:lnSpc>
              <a:spcBef>
                <a:spcPct val="30000"/>
              </a:spcBef>
              <a:buClr>
                <a:srgbClr val="FF3300"/>
              </a:buClr>
              <a:buSzPct val="85000"/>
              <a:buFont typeface="Wingdings" pitchFamily="2" charset="2"/>
              <a:buChar char="q"/>
              <a:tabLst>
                <a:tab pos="457200" algn="l"/>
              </a:tabLst>
            </a:pPr>
            <a:endParaRPr lang="en-US" dirty="0">
              <a:solidFill>
                <a:srgbClr val="3333CC"/>
              </a:solidFill>
              <a:latin typeface="+mj-lt"/>
              <a:cs typeface="Arial" pitchFamily="34" charset="0"/>
            </a:endParaRPr>
          </a:p>
        </p:txBody>
      </p:sp>
      <p:pic>
        <p:nvPicPr>
          <p:cNvPr id="409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3065463"/>
            <a:ext cx="4446588" cy="30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0"/>
          <p:cNvSpPr>
            <a:spLocks noChangeArrowheads="1"/>
          </p:cNvSpPr>
          <p:nvPr/>
        </p:nvSpPr>
        <p:spPr bwMode="auto">
          <a:xfrm>
            <a:off x="4821238" y="6243638"/>
            <a:ext cx="37719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009900"/>
                </a:solidFill>
                <a:latin typeface="+mj-lt"/>
              </a:rPr>
              <a:t>http://www.epa.gov/airmarkets/acidrain/#what</a:t>
            </a:r>
          </a:p>
        </p:txBody>
      </p:sp>
    </p:spTree>
    <p:extLst>
      <p:ext uri="{BB962C8B-B14F-4D97-AF65-F5344CB8AC3E}">
        <p14:creationId xmlns:p14="http://schemas.microsoft.com/office/powerpoint/2010/main" val="1706630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71500" y="20638"/>
            <a:ext cx="7939866" cy="52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130000"/>
              </a:lnSpc>
              <a:spcBef>
                <a:spcPct val="50000"/>
              </a:spcBef>
              <a:buClr>
                <a:srgbClr val="FF3300"/>
              </a:buClr>
              <a:buSzPct val="85000"/>
              <a:buFont typeface="Wingdings" pitchFamily="2" charset="2"/>
              <a:buNone/>
            </a:pPr>
            <a:r>
              <a:rPr lang="en-US" sz="2400" dirty="0">
                <a:solidFill>
                  <a:srgbClr val="9E0000"/>
                </a:solidFill>
                <a:latin typeface="+mj-lt"/>
              </a:rPr>
              <a:t>Example of Acid Rain Program – allowance trading system</a:t>
            </a:r>
          </a:p>
        </p:txBody>
      </p:sp>
      <p:sp>
        <p:nvSpPr>
          <p:cNvPr id="41988" name="Rectangle 4"/>
          <p:cNvSpPr>
            <a:spLocks noChangeArrowheads="1"/>
          </p:cNvSpPr>
          <p:nvPr/>
        </p:nvSpPr>
        <p:spPr bwMode="auto">
          <a:xfrm>
            <a:off x="188913" y="660400"/>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20000"/>
              </a:lnSpc>
              <a:spcBef>
                <a:spcPct val="30000"/>
              </a:spcBef>
              <a:buClr>
                <a:srgbClr val="FF3300"/>
              </a:buClr>
              <a:buSzPct val="85000"/>
              <a:tabLst>
                <a:tab pos="457200" algn="l"/>
              </a:tabLst>
            </a:pPr>
            <a:r>
              <a:rPr lang="en-US" sz="2000" dirty="0">
                <a:latin typeface="+mj-lt"/>
                <a:cs typeface="Times New Roman" pitchFamily="18" charset="0"/>
              </a:rPr>
              <a:t>EPA sets allowances based on historical fuel consumption and emission rates.</a:t>
            </a:r>
          </a:p>
          <a:p>
            <a:pPr marL="174625" lvl="1">
              <a:lnSpc>
                <a:spcPct val="120000"/>
              </a:lnSpc>
              <a:spcBef>
                <a:spcPct val="30000"/>
              </a:spcBef>
              <a:buClr>
                <a:srgbClr val="FF3300"/>
              </a:buClr>
              <a:buSzPct val="85000"/>
              <a:tabLst>
                <a:tab pos="457200" algn="l"/>
              </a:tabLst>
            </a:pPr>
            <a:r>
              <a:rPr lang="en-US" sz="2000" dirty="0">
                <a:latin typeface="+mj-lt"/>
                <a:cs typeface="Arial" pitchFamily="34" charset="0"/>
              </a:rPr>
              <a:t>Allowance trading provides incentives for energy conservation and technology innovation that can both lower the cost of compliance and yield pollution prevention benefits. </a:t>
            </a:r>
          </a:p>
          <a:p>
            <a:pPr marL="174625" lvl="1">
              <a:lnSpc>
                <a:spcPct val="120000"/>
              </a:lnSpc>
              <a:spcBef>
                <a:spcPct val="30000"/>
              </a:spcBef>
              <a:buClr>
                <a:srgbClr val="FF3300"/>
              </a:buClr>
              <a:buSzPct val="85000"/>
              <a:tabLst>
                <a:tab pos="457200" algn="l"/>
              </a:tabLst>
            </a:pPr>
            <a:r>
              <a:rPr lang="en-US" sz="2000" dirty="0">
                <a:latin typeface="+mj-lt"/>
                <a:cs typeface="Arial" pitchFamily="34" charset="0"/>
              </a:rPr>
              <a:t>Regulated firms decide the most cost-effective way to use available resources to comply with the acid rain requirements by</a:t>
            </a:r>
          </a:p>
          <a:p>
            <a:pPr marL="1092200" lvl="2">
              <a:lnSpc>
                <a:spcPct val="120000"/>
              </a:lnSpc>
              <a:spcBef>
                <a:spcPct val="30000"/>
              </a:spcBef>
              <a:buClr>
                <a:srgbClr val="FF3300"/>
              </a:buClr>
              <a:buSzPct val="85000"/>
              <a:tabLst>
                <a:tab pos="457200" algn="l"/>
              </a:tabLst>
            </a:pPr>
            <a:r>
              <a:rPr lang="en-US" sz="2000" dirty="0">
                <a:latin typeface="+mj-lt"/>
                <a:cs typeface="Arial" pitchFamily="34" charset="0"/>
              </a:rPr>
              <a:t>employing energy conservation measures</a:t>
            </a:r>
          </a:p>
          <a:p>
            <a:pPr marL="1092200" lvl="2">
              <a:lnSpc>
                <a:spcPct val="120000"/>
              </a:lnSpc>
              <a:spcBef>
                <a:spcPct val="30000"/>
              </a:spcBef>
              <a:buClr>
                <a:srgbClr val="FF0000"/>
              </a:buClr>
              <a:buSzPct val="85000"/>
              <a:tabLst>
                <a:tab pos="457200" algn="l"/>
              </a:tabLst>
            </a:pPr>
            <a:r>
              <a:rPr lang="en-US" sz="2000" dirty="0">
                <a:latin typeface="+mj-lt"/>
                <a:cs typeface="Arial" pitchFamily="34" charset="0"/>
              </a:rPr>
              <a:t>switching to a lower sulfur fuel</a:t>
            </a:r>
          </a:p>
          <a:p>
            <a:pPr marL="1092200" lvl="2">
              <a:lnSpc>
                <a:spcPct val="120000"/>
              </a:lnSpc>
              <a:spcBef>
                <a:spcPct val="30000"/>
              </a:spcBef>
              <a:buClr>
                <a:srgbClr val="FF0000"/>
              </a:buClr>
              <a:buSzPct val="85000"/>
              <a:tabLst>
                <a:tab pos="457200" algn="l"/>
              </a:tabLst>
            </a:pPr>
            <a:r>
              <a:rPr lang="en-US" sz="2000" dirty="0">
                <a:latin typeface="+mj-lt"/>
                <a:cs typeface="Arial" pitchFamily="34" charset="0"/>
              </a:rPr>
              <a:t>employing pollution control technologies, etc.</a:t>
            </a:r>
          </a:p>
          <a:p>
            <a:pPr marL="174625" lvl="1">
              <a:lnSpc>
                <a:spcPct val="120000"/>
              </a:lnSpc>
              <a:spcBef>
                <a:spcPct val="30000"/>
              </a:spcBef>
              <a:buClr>
                <a:srgbClr val="FF3300"/>
              </a:buClr>
              <a:buSzPct val="85000"/>
              <a:tabLst>
                <a:tab pos="457200" algn="l"/>
              </a:tabLst>
            </a:pPr>
            <a:r>
              <a:rPr lang="en-US" sz="2000" dirty="0">
                <a:latin typeface="+mj-lt"/>
                <a:cs typeface="Arial" pitchFamily="34" charset="0"/>
              </a:rPr>
              <a:t>Firms that reduce their emissions below their regulated allowances </a:t>
            </a:r>
            <a:r>
              <a:rPr lang="en-US" sz="2000" dirty="0">
                <a:solidFill>
                  <a:srgbClr val="FF0000"/>
                </a:solidFill>
                <a:latin typeface="+mj-lt"/>
                <a:cs typeface="Arial" pitchFamily="34" charset="0"/>
              </a:rPr>
              <a:t>may trade </a:t>
            </a:r>
            <a:r>
              <a:rPr lang="en-US" sz="2000" dirty="0">
                <a:latin typeface="+mj-lt"/>
                <a:cs typeface="Arial" pitchFamily="34" charset="0"/>
              </a:rPr>
              <a:t>their allowances, sell them on the open market or through EPA auctions, or bank them to cover emissions in future years</a:t>
            </a:r>
            <a:r>
              <a:rPr lang="en-US" sz="2000" dirty="0" smtClean="0">
                <a:latin typeface="+mj-lt"/>
                <a:cs typeface="Arial" pitchFamily="34" charset="0"/>
              </a:rPr>
              <a:t>.</a:t>
            </a:r>
          </a:p>
          <a:p>
            <a:pPr marL="174625" lvl="1">
              <a:lnSpc>
                <a:spcPct val="120000"/>
              </a:lnSpc>
              <a:spcBef>
                <a:spcPct val="30000"/>
              </a:spcBef>
              <a:buClr>
                <a:srgbClr val="FF3300"/>
              </a:buClr>
              <a:buSzPct val="85000"/>
              <a:tabLst>
                <a:tab pos="457200" algn="l"/>
              </a:tabLst>
            </a:pPr>
            <a:r>
              <a:rPr lang="en-US" sz="2000" dirty="0" smtClean="0">
                <a:latin typeface="+mj-lt"/>
                <a:cs typeface="Arial" pitchFamily="34" charset="0"/>
              </a:rPr>
              <a:t>Shortfalls were  penalized at 35 times price in 2009 - $3400 per ton penalty versus $88 price</a:t>
            </a:r>
            <a:endParaRPr lang="en-US" sz="2000" dirty="0">
              <a:latin typeface="+mj-lt"/>
              <a:cs typeface="Arial" pitchFamily="34" charset="0"/>
            </a:endParaRPr>
          </a:p>
        </p:txBody>
      </p:sp>
      <p:sp>
        <p:nvSpPr>
          <p:cNvPr id="41989" name="Text Box 5"/>
          <p:cNvSpPr txBox="1">
            <a:spLocks noChangeArrowheads="1"/>
          </p:cNvSpPr>
          <p:nvPr/>
        </p:nvSpPr>
        <p:spPr bwMode="auto">
          <a:xfrm>
            <a:off x="588963" y="6483350"/>
            <a:ext cx="77214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400">
                <a:solidFill>
                  <a:srgbClr val="FF0000"/>
                </a:solidFill>
                <a:latin typeface="+mj-lt"/>
              </a:rPr>
              <a:t>Source:</a:t>
            </a:r>
            <a:r>
              <a:rPr lang="en-US" sz="1400">
                <a:solidFill>
                  <a:srgbClr val="009900"/>
                </a:solidFill>
                <a:latin typeface="+mj-lt"/>
              </a:rPr>
              <a:t> </a:t>
            </a:r>
            <a:r>
              <a:rPr lang="en-US" sz="1400">
                <a:solidFill>
                  <a:srgbClr val="009900"/>
                </a:solidFill>
                <a:latin typeface="+mj-lt"/>
                <a:cs typeface="Arial" pitchFamily="34" charset="0"/>
              </a:rPr>
              <a:t>EPA’s Acid Rain Program: Overview</a:t>
            </a:r>
            <a:r>
              <a:rPr lang="en-US" sz="1400">
                <a:solidFill>
                  <a:srgbClr val="009900"/>
                </a:solidFill>
                <a:latin typeface="+mj-lt"/>
              </a:rPr>
              <a:t> at </a:t>
            </a:r>
            <a:r>
              <a:rPr lang="en-US" sz="1400" u="sng">
                <a:solidFill>
                  <a:srgbClr val="009900"/>
                </a:solidFill>
                <a:latin typeface="+mj-lt"/>
              </a:rPr>
              <a:t>http://www.epa.gov/airmarkets/arp/overview.html</a:t>
            </a:r>
          </a:p>
        </p:txBody>
      </p:sp>
    </p:spTree>
    <p:extLst>
      <p:ext uri="{BB962C8B-B14F-4D97-AF65-F5344CB8AC3E}">
        <p14:creationId xmlns:p14="http://schemas.microsoft.com/office/powerpoint/2010/main" val="3317546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188913" y="660400"/>
            <a:ext cx="8758237"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lvl="1">
              <a:lnSpc>
                <a:spcPct val="120000"/>
              </a:lnSpc>
              <a:spcBef>
                <a:spcPct val="30000"/>
              </a:spcBef>
              <a:buClr>
                <a:srgbClr val="FF3300"/>
              </a:buClr>
              <a:buSzPct val="85000"/>
              <a:tabLst>
                <a:tab pos="457200" algn="l"/>
              </a:tabLst>
            </a:pPr>
            <a:r>
              <a:rPr lang="en-US" dirty="0">
                <a:latin typeface="+mj-lt"/>
                <a:cs typeface="Arial" pitchFamily="34" charset="0"/>
              </a:rPr>
              <a:t>The ozone layer acts as a blanket in the stratosphere that protects us from harmful UV radiation.  CFC-12 destroys this layer of gas which leads to an increase in cataracts and skin cancer.</a:t>
            </a:r>
          </a:p>
          <a:p>
            <a:pPr marL="174625" lvl="1">
              <a:lnSpc>
                <a:spcPct val="120000"/>
              </a:lnSpc>
              <a:spcBef>
                <a:spcPct val="30000"/>
              </a:spcBef>
              <a:buClr>
                <a:srgbClr val="FF3300"/>
              </a:buClr>
              <a:buSzPct val="85000"/>
              <a:tabLst>
                <a:tab pos="457200" algn="l"/>
              </a:tabLst>
            </a:pPr>
            <a:r>
              <a:rPr lang="en-US" dirty="0">
                <a:latin typeface="+mj-lt"/>
                <a:cs typeface="Arial" pitchFamily="34" charset="0"/>
              </a:rPr>
              <a:t>The largest uses of CFC-12 is as a refrigerant in motor vehicle air  conditioners</a:t>
            </a:r>
          </a:p>
          <a:p>
            <a:pPr marL="174625" lvl="1">
              <a:lnSpc>
                <a:spcPct val="120000"/>
              </a:lnSpc>
              <a:spcBef>
                <a:spcPct val="30000"/>
              </a:spcBef>
              <a:buClr>
                <a:srgbClr val="FF3300"/>
              </a:buClr>
              <a:buSzPct val="85000"/>
              <a:tabLst>
                <a:tab pos="457200" algn="l"/>
              </a:tabLst>
            </a:pPr>
            <a:r>
              <a:rPr lang="en-US" dirty="0">
                <a:latin typeface="+mj-lt"/>
                <a:cs typeface="Times New Roman" pitchFamily="18" charset="0"/>
              </a:rPr>
              <a:t>Firms are given funds to switch from ozone </a:t>
            </a:r>
            <a:r>
              <a:rPr lang="en-US" dirty="0" err="1">
                <a:latin typeface="+mj-lt"/>
                <a:cs typeface="Times New Roman" pitchFamily="18" charset="0"/>
              </a:rPr>
              <a:t>pollutable</a:t>
            </a:r>
            <a:r>
              <a:rPr lang="en-US" dirty="0">
                <a:latin typeface="+mj-lt"/>
                <a:cs typeface="Times New Roman" pitchFamily="18" charset="0"/>
              </a:rPr>
              <a:t> to other sources.</a:t>
            </a:r>
          </a:p>
          <a:p>
            <a:pPr marL="174625" lvl="1">
              <a:lnSpc>
                <a:spcPct val="120000"/>
              </a:lnSpc>
              <a:spcBef>
                <a:spcPct val="30000"/>
              </a:spcBef>
              <a:buClr>
                <a:srgbClr val="FF3300"/>
              </a:buClr>
              <a:buSzPct val="85000"/>
              <a:tabLst>
                <a:tab pos="457200" algn="l"/>
              </a:tabLst>
            </a:pPr>
            <a:r>
              <a:rPr lang="en-US" dirty="0">
                <a:latin typeface="+mj-lt"/>
                <a:cs typeface="Times New Roman" pitchFamily="18" charset="0"/>
              </a:rPr>
              <a:t>Taxes on ozone</a:t>
            </a:r>
          </a:p>
          <a:p>
            <a:pPr marL="174625" lvl="1">
              <a:lnSpc>
                <a:spcPct val="120000"/>
              </a:lnSpc>
              <a:spcBef>
                <a:spcPct val="30000"/>
              </a:spcBef>
              <a:buClr>
                <a:srgbClr val="FF3300"/>
              </a:buClr>
              <a:buSzPct val="85000"/>
              <a:tabLst>
                <a:tab pos="457200" algn="l"/>
              </a:tabLst>
            </a:pPr>
            <a:r>
              <a:rPr lang="en-US" dirty="0">
                <a:latin typeface="+mj-lt"/>
                <a:cs typeface="Arial" pitchFamily="34" charset="0"/>
              </a:rPr>
              <a:t>Certification Requirements</a:t>
            </a:r>
          </a:p>
          <a:p>
            <a:pPr marL="1092200" lvl="2">
              <a:lnSpc>
                <a:spcPct val="120000"/>
              </a:lnSpc>
              <a:spcBef>
                <a:spcPct val="30000"/>
              </a:spcBef>
              <a:buClr>
                <a:srgbClr val="FF3300"/>
              </a:buClr>
              <a:buSzPct val="85000"/>
              <a:tabLst>
                <a:tab pos="457200" algn="l"/>
              </a:tabLst>
            </a:pPr>
            <a:r>
              <a:rPr lang="en-US" dirty="0">
                <a:latin typeface="+mj-lt"/>
                <a:cs typeface="Times New Roman" pitchFamily="18" charset="0"/>
              </a:rPr>
              <a:t>Regulation on s</a:t>
            </a:r>
            <a:r>
              <a:rPr lang="en-US" dirty="0">
                <a:latin typeface="+mj-lt"/>
                <a:cs typeface="Arial" pitchFamily="34" charset="0"/>
              </a:rPr>
              <a:t>ervice shops must certify to EPA that they have acquired and are properly using approved refrigerant recovery equipment, and that each person using the equipment has been properly trained and certified. </a:t>
            </a:r>
          </a:p>
          <a:p>
            <a:pPr marL="174625" lvl="1">
              <a:lnSpc>
                <a:spcPct val="120000"/>
              </a:lnSpc>
              <a:spcBef>
                <a:spcPct val="30000"/>
              </a:spcBef>
              <a:buClr>
                <a:srgbClr val="FF3300"/>
              </a:buClr>
              <a:buSzPct val="85000"/>
              <a:tabLst>
                <a:tab pos="457200" algn="l"/>
              </a:tabLst>
            </a:pPr>
            <a:r>
              <a:rPr lang="en-US" dirty="0">
                <a:latin typeface="+mj-lt"/>
                <a:cs typeface="Arial" pitchFamily="34" charset="0"/>
              </a:rPr>
              <a:t>Global Action to Protect the Ozone Layer</a:t>
            </a:r>
          </a:p>
          <a:p>
            <a:pPr marL="1092200" lvl="2">
              <a:lnSpc>
                <a:spcPct val="130000"/>
              </a:lnSpc>
              <a:spcBef>
                <a:spcPct val="50000"/>
              </a:spcBef>
              <a:buClr>
                <a:srgbClr val="FF3300"/>
              </a:buClr>
              <a:buSzPct val="85000"/>
              <a:tabLst>
                <a:tab pos="457200" algn="l"/>
              </a:tabLst>
            </a:pPr>
            <a:r>
              <a:rPr lang="en-US" dirty="0">
                <a:latin typeface="+mj-lt"/>
                <a:cs typeface="Arial" pitchFamily="34" charset="0"/>
              </a:rPr>
              <a:t>Montreal protocol 	 =&gt;  agreement to phase out production of 			       most ozone-depleting substances</a:t>
            </a:r>
          </a:p>
        </p:txBody>
      </p:sp>
      <p:sp>
        <p:nvSpPr>
          <p:cNvPr id="43012" name="Text Box 5"/>
          <p:cNvSpPr txBox="1">
            <a:spLocks noChangeArrowheads="1"/>
          </p:cNvSpPr>
          <p:nvPr/>
        </p:nvSpPr>
        <p:spPr bwMode="auto">
          <a:xfrm>
            <a:off x="571500" y="20638"/>
            <a:ext cx="6855338" cy="66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130000"/>
              </a:lnSpc>
              <a:spcBef>
                <a:spcPct val="50000"/>
              </a:spcBef>
              <a:buClr>
                <a:srgbClr val="FF3300"/>
              </a:buClr>
              <a:buSzPct val="85000"/>
              <a:buFont typeface="Wingdings" pitchFamily="2" charset="2"/>
              <a:buNone/>
            </a:pPr>
            <a:r>
              <a:rPr lang="en-US" sz="3200" dirty="0">
                <a:solidFill>
                  <a:srgbClr val="9E0000"/>
                </a:solidFill>
                <a:latin typeface="+mj-lt"/>
              </a:rPr>
              <a:t>Example of Ozone Depletion Program</a:t>
            </a:r>
          </a:p>
        </p:txBody>
      </p:sp>
      <p:sp>
        <p:nvSpPr>
          <p:cNvPr id="43013" name="Text Box 6"/>
          <p:cNvSpPr txBox="1">
            <a:spLocks noChangeArrowheads="1"/>
          </p:cNvSpPr>
          <p:nvPr/>
        </p:nvSpPr>
        <p:spPr bwMode="auto">
          <a:xfrm>
            <a:off x="588963" y="6456363"/>
            <a:ext cx="76664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1400">
                <a:solidFill>
                  <a:srgbClr val="FF0000"/>
                </a:solidFill>
                <a:latin typeface="+mj-lt"/>
              </a:rPr>
              <a:t>Source:</a:t>
            </a:r>
            <a:r>
              <a:rPr lang="en-US" sz="1400">
                <a:solidFill>
                  <a:srgbClr val="009900"/>
                </a:solidFill>
                <a:latin typeface="+mj-lt"/>
              </a:rPr>
              <a:t> </a:t>
            </a:r>
            <a:r>
              <a:rPr lang="en-US" sz="1400">
                <a:solidFill>
                  <a:srgbClr val="009900"/>
                </a:solidFill>
                <a:latin typeface="+mj-lt"/>
                <a:cs typeface="Arial" pitchFamily="34" charset="0"/>
              </a:rPr>
              <a:t>EPA Regulatory Requirements at</a:t>
            </a:r>
            <a:r>
              <a:rPr lang="en-US" sz="1400">
                <a:solidFill>
                  <a:srgbClr val="009900"/>
                </a:solidFill>
                <a:latin typeface="+mj-lt"/>
              </a:rPr>
              <a:t> </a:t>
            </a:r>
            <a:r>
              <a:rPr lang="en-US" sz="1600" u="sng">
                <a:solidFill>
                  <a:srgbClr val="009900"/>
                </a:solidFill>
                <a:latin typeface="+mj-lt"/>
              </a:rPr>
              <a:t>http://www.epa.gov/ozone/title6/609/justfax.html</a:t>
            </a:r>
          </a:p>
        </p:txBody>
      </p:sp>
    </p:spTree>
    <p:extLst>
      <p:ext uri="{BB962C8B-B14F-4D97-AF65-F5344CB8AC3E}">
        <p14:creationId xmlns:p14="http://schemas.microsoft.com/office/powerpoint/2010/main" val="3600688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571500" y="163513"/>
            <a:ext cx="41182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Mitigation Assessment</a:t>
            </a:r>
          </a:p>
        </p:txBody>
      </p:sp>
      <p:sp>
        <p:nvSpPr>
          <p:cNvPr id="47108" name="Rectangle 4"/>
          <p:cNvSpPr>
            <a:spLocks noChangeArrowheads="1"/>
          </p:cNvSpPr>
          <p:nvPr/>
        </p:nvSpPr>
        <p:spPr bwMode="auto">
          <a:xfrm>
            <a:off x="395288" y="701675"/>
            <a:ext cx="8389937"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6862">
              <a:lnSpc>
                <a:spcPct val="130000"/>
              </a:lnSpc>
              <a:spcBef>
                <a:spcPct val="50000"/>
              </a:spcBef>
              <a:buClr>
                <a:srgbClr val="FF0000"/>
              </a:buClr>
              <a:buSzPct val="85000"/>
              <a:tabLst>
                <a:tab pos="912813" algn="l"/>
              </a:tabLst>
            </a:pPr>
            <a:r>
              <a:rPr lang="en-US" sz="2000" dirty="0">
                <a:latin typeface="+mj-lt"/>
              </a:rPr>
              <a:t>Assessment criterion</a:t>
            </a:r>
          </a:p>
          <a:p>
            <a:pPr marL="866775" lvl="1">
              <a:lnSpc>
                <a:spcPct val="130000"/>
              </a:lnSpc>
              <a:spcBef>
                <a:spcPct val="50000"/>
              </a:spcBef>
              <a:buClr>
                <a:srgbClr val="FF0000"/>
              </a:buClr>
              <a:buSzPct val="85000"/>
              <a:tabLst>
                <a:tab pos="912813" algn="l"/>
              </a:tabLst>
            </a:pPr>
            <a:r>
              <a:rPr lang="en-GB" dirty="0">
                <a:latin typeface="+mj-lt"/>
              </a:rPr>
              <a:t>GHG reduction potential</a:t>
            </a:r>
            <a:r>
              <a:rPr lang="en-US" dirty="0">
                <a:latin typeface="+mj-lt"/>
              </a:rPr>
              <a:t> (</a:t>
            </a:r>
            <a:r>
              <a:rPr lang="en-GB" dirty="0">
                <a:latin typeface="+mj-lt"/>
              </a:rPr>
              <a:t>Tons of carbon equivalent</a:t>
            </a:r>
            <a:r>
              <a:rPr lang="en-US" dirty="0">
                <a:latin typeface="+mj-lt"/>
              </a:rPr>
              <a:t>)</a:t>
            </a:r>
          </a:p>
          <a:p>
            <a:pPr marL="866775" lvl="1">
              <a:lnSpc>
                <a:spcPct val="130000"/>
              </a:lnSpc>
              <a:spcBef>
                <a:spcPct val="50000"/>
              </a:spcBef>
              <a:buClr>
                <a:srgbClr val="FF0000"/>
              </a:buClr>
              <a:buSzPct val="85000"/>
              <a:tabLst>
                <a:tab pos="912813" algn="l"/>
              </a:tabLst>
            </a:pPr>
            <a:r>
              <a:rPr lang="en-GB" dirty="0">
                <a:latin typeface="+mj-lt"/>
              </a:rPr>
              <a:t>Other environmental considerations</a:t>
            </a:r>
          </a:p>
          <a:p>
            <a:pPr marL="2124075" lvl="4">
              <a:lnSpc>
                <a:spcPct val="130000"/>
              </a:lnSpc>
              <a:spcBef>
                <a:spcPct val="20000"/>
              </a:spcBef>
              <a:buClr>
                <a:srgbClr val="FF0000"/>
              </a:buClr>
              <a:buSzPct val="85000"/>
              <a:tabLst>
                <a:tab pos="912813" algn="l"/>
              </a:tabLst>
            </a:pPr>
            <a:r>
              <a:rPr lang="en-GB" dirty="0">
                <a:latin typeface="+mj-lt"/>
              </a:rPr>
              <a:t>soil conservation, watershed management, etc.</a:t>
            </a:r>
          </a:p>
          <a:p>
            <a:pPr marL="866775" lvl="1">
              <a:lnSpc>
                <a:spcPct val="130000"/>
              </a:lnSpc>
              <a:spcBef>
                <a:spcPct val="50000"/>
              </a:spcBef>
              <a:buClr>
                <a:srgbClr val="FF0000"/>
              </a:buClr>
              <a:buSzPct val="85000"/>
              <a:tabLst>
                <a:tab pos="912813" algn="l"/>
              </a:tabLst>
            </a:pPr>
            <a:r>
              <a:rPr lang="en-GB" dirty="0">
                <a:latin typeface="+mj-lt"/>
              </a:rPr>
              <a:t>Economic and Social Considerations</a:t>
            </a:r>
          </a:p>
          <a:p>
            <a:pPr marL="2124075" lvl="4">
              <a:lnSpc>
                <a:spcPct val="130000"/>
              </a:lnSpc>
              <a:spcBef>
                <a:spcPct val="20000"/>
              </a:spcBef>
              <a:buClr>
                <a:srgbClr val="FF0000"/>
              </a:buClr>
              <a:buSzPct val="85000"/>
              <a:tabLst>
                <a:tab pos="912813" algn="l"/>
              </a:tabLst>
            </a:pPr>
            <a:r>
              <a:rPr lang="en-GB" dirty="0">
                <a:latin typeface="+mj-lt"/>
              </a:rPr>
              <a:t>Cost-effectiveness</a:t>
            </a:r>
          </a:p>
          <a:p>
            <a:pPr marL="2124075" lvl="4">
              <a:lnSpc>
                <a:spcPct val="130000"/>
              </a:lnSpc>
              <a:spcBef>
                <a:spcPct val="20000"/>
              </a:spcBef>
              <a:buClr>
                <a:srgbClr val="FF0000"/>
              </a:buClr>
              <a:buSzPct val="85000"/>
              <a:tabLst>
                <a:tab pos="912813" algn="l"/>
              </a:tabLst>
            </a:pPr>
            <a:r>
              <a:rPr lang="en-GB" dirty="0">
                <a:latin typeface="+mj-lt"/>
              </a:rPr>
              <a:t>GDP, jobs created or lost, implications for long-term development, etc.</a:t>
            </a:r>
          </a:p>
          <a:p>
            <a:pPr marL="2124075" lvl="4">
              <a:lnSpc>
                <a:spcPct val="130000"/>
              </a:lnSpc>
              <a:spcBef>
                <a:spcPct val="20000"/>
              </a:spcBef>
              <a:buClr>
                <a:srgbClr val="FF0000"/>
              </a:buClr>
              <a:buSzPct val="85000"/>
              <a:tabLst>
                <a:tab pos="912813" algn="l"/>
              </a:tabLst>
            </a:pPr>
            <a:r>
              <a:rPr lang="en-GB" dirty="0">
                <a:latin typeface="+mj-lt"/>
              </a:rPr>
              <a:t>Differential impacts on countries, income groups or future generations</a:t>
            </a:r>
          </a:p>
        </p:txBody>
      </p:sp>
    </p:spTree>
    <p:extLst>
      <p:ext uri="{BB962C8B-B14F-4D97-AF65-F5344CB8AC3E}">
        <p14:creationId xmlns:p14="http://schemas.microsoft.com/office/powerpoint/2010/main" val="1191446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801211" y="116900"/>
            <a:ext cx="58078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Issues on Mitigation Assessment</a:t>
            </a:r>
          </a:p>
        </p:txBody>
      </p:sp>
      <p:sp>
        <p:nvSpPr>
          <p:cNvPr id="48132" name="Rectangle 4"/>
          <p:cNvSpPr>
            <a:spLocks noChangeArrowheads="1"/>
          </p:cNvSpPr>
          <p:nvPr/>
        </p:nvSpPr>
        <p:spPr bwMode="auto">
          <a:xfrm>
            <a:off x="395288" y="701675"/>
            <a:ext cx="8389937"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6862">
              <a:lnSpc>
                <a:spcPct val="130000"/>
              </a:lnSpc>
              <a:spcBef>
                <a:spcPct val="50000"/>
              </a:spcBef>
              <a:buClr>
                <a:srgbClr val="FF0000"/>
              </a:buClr>
              <a:buSzPct val="85000"/>
              <a:tabLst>
                <a:tab pos="912813" algn="l"/>
              </a:tabLst>
            </a:pPr>
            <a:r>
              <a:rPr lang="en-US" sz="2000" dirty="0">
                <a:latin typeface="+mj-lt"/>
              </a:rPr>
              <a:t>Assessment criterion (continued)</a:t>
            </a:r>
            <a:endParaRPr lang="en-GB" sz="2000" dirty="0">
              <a:latin typeface="+mj-lt"/>
            </a:endParaRPr>
          </a:p>
          <a:p>
            <a:pPr marL="866775" lvl="1">
              <a:lnSpc>
                <a:spcPct val="130000"/>
              </a:lnSpc>
              <a:spcBef>
                <a:spcPct val="50000"/>
              </a:spcBef>
              <a:buClr>
                <a:srgbClr val="FF0000"/>
              </a:buClr>
              <a:buSzPct val="85000"/>
              <a:tabLst>
                <a:tab pos="912813" algn="l"/>
              </a:tabLst>
            </a:pPr>
            <a:r>
              <a:rPr lang="en-GB" dirty="0">
                <a:latin typeface="+mj-lt"/>
              </a:rPr>
              <a:t>Institutional and Political Considerations</a:t>
            </a:r>
            <a:endParaRPr lang="en-US" dirty="0">
              <a:latin typeface="+mj-lt"/>
            </a:endParaRPr>
          </a:p>
          <a:p>
            <a:pPr marL="2409825" lvl="4" indent="-285750">
              <a:lnSpc>
                <a:spcPct val="130000"/>
              </a:lnSpc>
              <a:buClr>
                <a:srgbClr val="FF0000"/>
              </a:buClr>
              <a:buSzPct val="85000"/>
              <a:buFont typeface="Arial" panose="020B0604020202020204" pitchFamily="34" charset="0"/>
              <a:buChar char="•"/>
              <a:tabLst>
                <a:tab pos="912813" algn="l"/>
              </a:tabLst>
            </a:pPr>
            <a:r>
              <a:rPr lang="en-GB" dirty="0">
                <a:latin typeface="+mj-lt"/>
              </a:rPr>
              <a:t>Monitoring, enforcement issues</a:t>
            </a:r>
          </a:p>
          <a:p>
            <a:pPr marL="2409825" lvl="4" indent="-285750">
              <a:lnSpc>
                <a:spcPct val="130000"/>
              </a:lnSpc>
              <a:buClr>
                <a:srgbClr val="FF0000"/>
              </a:buClr>
              <a:buSzPct val="85000"/>
              <a:buFont typeface="Arial" panose="020B0604020202020204" pitchFamily="34" charset="0"/>
              <a:buChar char="•"/>
              <a:tabLst>
                <a:tab pos="912813" algn="l"/>
              </a:tabLst>
            </a:pPr>
            <a:r>
              <a:rPr lang="en-GB" dirty="0">
                <a:latin typeface="+mj-lt"/>
              </a:rPr>
              <a:t>Capacity to pass through political and bureaucratic processes and sustain political support</a:t>
            </a:r>
          </a:p>
          <a:p>
            <a:pPr marL="2409825" lvl="4" indent="-285750">
              <a:lnSpc>
                <a:spcPct val="130000"/>
              </a:lnSpc>
              <a:buClr>
                <a:srgbClr val="FF0000"/>
              </a:buClr>
              <a:buSzPct val="85000"/>
              <a:buFont typeface="Arial" panose="020B0604020202020204" pitchFamily="34" charset="0"/>
              <a:buChar char="•"/>
              <a:tabLst>
                <a:tab pos="912813" algn="l"/>
              </a:tabLst>
            </a:pPr>
            <a:r>
              <a:rPr lang="en-GB" dirty="0">
                <a:latin typeface="+mj-lt"/>
              </a:rPr>
              <a:t>Consistency with other public policies</a:t>
            </a:r>
          </a:p>
          <a:p>
            <a:pPr marL="296862">
              <a:lnSpc>
                <a:spcPct val="130000"/>
              </a:lnSpc>
              <a:spcBef>
                <a:spcPct val="50000"/>
              </a:spcBef>
              <a:buClr>
                <a:srgbClr val="FF0000"/>
              </a:buClr>
              <a:buSzPct val="85000"/>
              <a:tabLst>
                <a:tab pos="912813" algn="l"/>
              </a:tabLst>
            </a:pPr>
            <a:r>
              <a:rPr lang="en-US" sz="2000" dirty="0">
                <a:latin typeface="+mj-lt"/>
              </a:rPr>
              <a:t>Uncertainty</a:t>
            </a:r>
          </a:p>
          <a:p>
            <a:pPr marL="296862">
              <a:lnSpc>
                <a:spcPct val="130000"/>
              </a:lnSpc>
              <a:spcBef>
                <a:spcPct val="50000"/>
              </a:spcBef>
              <a:buClr>
                <a:srgbClr val="FF0000"/>
              </a:buClr>
              <a:buSzPct val="85000"/>
              <a:tabLst>
                <a:tab pos="912813" algn="l"/>
              </a:tabLst>
            </a:pPr>
            <a:r>
              <a:rPr lang="en-US" sz="2000" dirty="0">
                <a:latin typeface="+mj-lt"/>
              </a:rPr>
              <a:t>Ranking mitigation strategies accordingly to criterion</a:t>
            </a:r>
            <a:endParaRPr lang="en-GB" sz="2000" dirty="0">
              <a:latin typeface="+mj-lt"/>
            </a:endParaRPr>
          </a:p>
        </p:txBody>
      </p:sp>
    </p:spTree>
    <p:extLst>
      <p:ext uri="{BB962C8B-B14F-4D97-AF65-F5344CB8AC3E}">
        <p14:creationId xmlns:p14="http://schemas.microsoft.com/office/powerpoint/2010/main" val="325580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3987" y="2649556"/>
            <a:ext cx="4148892" cy="584775"/>
          </a:xfrm>
          <a:prstGeom prst="rect">
            <a:avLst/>
          </a:prstGeom>
          <a:noFill/>
        </p:spPr>
        <p:txBody>
          <a:bodyPr wrap="none" rtlCol="0">
            <a:spAutoFit/>
          </a:bodyPr>
          <a:lstStyle/>
          <a:p>
            <a:pPr algn="ctr"/>
            <a:r>
              <a:rPr lang="en-US" sz="3200" dirty="0">
                <a:solidFill>
                  <a:srgbClr val="9E0000"/>
                </a:solidFill>
                <a:latin typeface="+mj-lt"/>
              </a:rPr>
              <a:t>Mitigation and pricing</a:t>
            </a:r>
          </a:p>
        </p:txBody>
      </p:sp>
    </p:spTree>
    <p:extLst>
      <p:ext uri="{BB962C8B-B14F-4D97-AF65-F5344CB8AC3E}">
        <p14:creationId xmlns:p14="http://schemas.microsoft.com/office/powerpoint/2010/main" val="2959751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2413" y="2232026"/>
            <a:ext cx="84867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1143000" algn="l"/>
              </a:tabLst>
            </a:pPr>
            <a:endParaRPr lang="en-US" sz="2600" dirty="0">
              <a:solidFill>
                <a:srgbClr val="3333CC"/>
              </a:solidFill>
              <a:latin typeface="+mj-lt"/>
              <a:cs typeface="Arial" pitchFamily="34" charset="0"/>
            </a:endParaRPr>
          </a:p>
          <a:p>
            <a:pPr algn="ctr">
              <a:lnSpc>
                <a:spcPct val="110000"/>
              </a:lnSpc>
              <a:tabLst>
                <a:tab pos="1143000" algn="l"/>
              </a:tabLst>
            </a:pPr>
            <a:r>
              <a:rPr lang="en-US" sz="3200" dirty="0">
                <a:solidFill>
                  <a:srgbClr val="9E0000"/>
                </a:solidFill>
                <a:latin typeface="+mj-lt"/>
              </a:rPr>
              <a:t>Economics of </a:t>
            </a:r>
            <a:r>
              <a:rPr lang="en-US" sz="3200" dirty="0" smtClean="0">
                <a:solidFill>
                  <a:srgbClr val="9E0000"/>
                </a:solidFill>
                <a:latin typeface="+mj-lt"/>
              </a:rPr>
              <a:t> Partial Coverage</a:t>
            </a:r>
            <a:endParaRPr lang="en-US" sz="3200" dirty="0">
              <a:solidFill>
                <a:srgbClr val="9E0000"/>
              </a:solidFill>
              <a:latin typeface="+mj-lt"/>
            </a:endParaRPr>
          </a:p>
          <a:p>
            <a:pPr algn="ctr">
              <a:lnSpc>
                <a:spcPct val="110000"/>
              </a:lnSpc>
              <a:tabLst>
                <a:tab pos="1143000" algn="l"/>
              </a:tabLst>
            </a:pPr>
            <a:r>
              <a:rPr lang="en-US" sz="3200" dirty="0">
                <a:solidFill>
                  <a:srgbClr val="9E0000"/>
                </a:solidFill>
                <a:latin typeface="+mj-lt"/>
              </a:rPr>
              <a:t>Annex I and Annex </a:t>
            </a:r>
            <a:r>
              <a:rPr lang="en-US" sz="3200" dirty="0" smtClean="0">
                <a:solidFill>
                  <a:srgbClr val="9E0000"/>
                </a:solidFill>
                <a:latin typeface="+mj-lt"/>
              </a:rPr>
              <a:t>II Countries</a:t>
            </a:r>
            <a:endParaRPr lang="en-US" sz="3200" dirty="0">
              <a:solidFill>
                <a:srgbClr val="9E0000"/>
              </a:solidFill>
              <a:latin typeface="+mj-lt"/>
            </a:endParaRPr>
          </a:p>
        </p:txBody>
      </p:sp>
    </p:spTree>
    <p:extLst>
      <p:ext uri="{BB962C8B-B14F-4D97-AF65-F5344CB8AC3E}">
        <p14:creationId xmlns:p14="http://schemas.microsoft.com/office/powerpoint/2010/main" val="180067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8600" y="6373813"/>
            <a:ext cx="12666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mj-lt"/>
                <a:cs typeface="Arial" pitchFamily="34" charset="0"/>
              </a:rPr>
              <a:t>Source : IPCC </a:t>
            </a:r>
            <a:r>
              <a:rPr lang="en-US" sz="1000" dirty="0" smtClean="0">
                <a:latin typeface="+mj-lt"/>
                <a:cs typeface="Arial" pitchFamily="34" charset="0"/>
              </a:rPr>
              <a:t>AR5</a:t>
            </a:r>
            <a:endParaRPr lang="en-US" sz="1000" dirty="0">
              <a:solidFill>
                <a:schemeClr val="accent2"/>
              </a:solidFill>
              <a:latin typeface="+mj-lt"/>
              <a:cs typeface="Arial" pitchFamily="34" charset="0"/>
            </a:endParaRPr>
          </a:p>
        </p:txBody>
      </p:sp>
      <p:sp>
        <p:nvSpPr>
          <p:cNvPr id="37892" name="Rectangle 4"/>
          <p:cNvSpPr>
            <a:spLocks noChangeArrowheads="1"/>
          </p:cNvSpPr>
          <p:nvPr/>
        </p:nvSpPr>
        <p:spPr bwMode="auto">
          <a:xfrm>
            <a:off x="583893" y="228600"/>
            <a:ext cx="793214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solidFill>
                  <a:srgbClr val="9E0000"/>
                </a:solidFill>
                <a:latin typeface="+mj-lt"/>
              </a:rPr>
              <a:t>Effects of Mitigation</a:t>
            </a:r>
          </a:p>
          <a:p>
            <a:pPr algn="ctr"/>
            <a:r>
              <a:rPr lang="en-US" dirty="0">
                <a:solidFill>
                  <a:srgbClr val="9E0000"/>
                </a:solidFill>
              </a:rPr>
              <a:t>Lag until effectiveness </a:t>
            </a:r>
          </a:p>
        </p:txBody>
      </p:sp>
      <p:grpSp>
        <p:nvGrpSpPr>
          <p:cNvPr id="10" name="Group 9"/>
          <p:cNvGrpSpPr/>
          <p:nvPr/>
        </p:nvGrpSpPr>
        <p:grpSpPr>
          <a:xfrm>
            <a:off x="583893" y="1247615"/>
            <a:ext cx="9043583" cy="5511207"/>
            <a:chOff x="1905000" y="914400"/>
            <a:chExt cx="6765773" cy="3349179"/>
          </a:xfrm>
        </p:grpSpPr>
        <p:grpSp>
          <p:nvGrpSpPr>
            <p:cNvPr id="11" name="Group 10"/>
            <p:cNvGrpSpPr/>
            <p:nvPr/>
          </p:nvGrpSpPr>
          <p:grpSpPr>
            <a:xfrm>
              <a:off x="1905000" y="914400"/>
              <a:ext cx="5804662" cy="3349179"/>
              <a:chOff x="1219200" y="910494"/>
              <a:chExt cx="8148171" cy="5337906"/>
            </a:xfrm>
          </p:grpSpPr>
          <p:grpSp>
            <p:nvGrpSpPr>
              <p:cNvPr id="14" name="Group 13"/>
              <p:cNvGrpSpPr/>
              <p:nvPr/>
            </p:nvGrpSpPr>
            <p:grpSpPr>
              <a:xfrm>
                <a:off x="1219200" y="910494"/>
                <a:ext cx="8148171" cy="5337906"/>
                <a:chOff x="1052739" y="812800"/>
                <a:chExt cx="8620490" cy="5820506"/>
              </a:xfrm>
            </p:grpSpPr>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9" y="812800"/>
                  <a:ext cx="5395585" cy="582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p:cNvCxnSpPr/>
                <p:nvPr/>
              </p:nvCxnSpPr>
              <p:spPr>
                <a:xfrm flipV="1">
                  <a:off x="4800600" y="1295400"/>
                  <a:ext cx="0" cy="457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48324" y="2264228"/>
                  <a:ext cx="333476" cy="0"/>
                </a:xfrm>
                <a:prstGeom prst="straightConnector1">
                  <a:avLst/>
                </a:prstGeom>
                <a:ln w="38100">
                  <a:solidFill>
                    <a:srgbClr val="BE140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48324" y="3581400"/>
                  <a:ext cx="3334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48324" y="3962400"/>
                  <a:ext cx="3334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86600" y="2112220"/>
                  <a:ext cx="511815" cy="390060"/>
                </a:xfrm>
                <a:prstGeom prst="rect">
                  <a:avLst/>
                </a:prstGeom>
                <a:noFill/>
              </p:spPr>
              <p:txBody>
                <a:bodyPr wrap="none" rtlCol="0">
                  <a:spAutoFit/>
                </a:bodyPr>
                <a:lstStyle/>
                <a:p>
                  <a:r>
                    <a:rPr lang="en-US" dirty="0" smtClean="0">
                      <a:solidFill>
                        <a:srgbClr val="BE1402"/>
                      </a:solidFill>
                      <a:latin typeface="+mj-lt"/>
                    </a:rPr>
                    <a:t>4°</a:t>
                  </a:r>
                  <a:endParaRPr lang="en-US" dirty="0">
                    <a:solidFill>
                      <a:srgbClr val="BE1402"/>
                    </a:solidFill>
                    <a:latin typeface="+mj-lt"/>
                  </a:endParaRPr>
                </a:p>
              </p:txBody>
            </p:sp>
            <p:sp>
              <p:nvSpPr>
                <p:cNvPr id="25" name="TextBox 24"/>
                <p:cNvSpPr txBox="1"/>
                <p:nvPr/>
              </p:nvSpPr>
              <p:spPr>
                <a:xfrm>
                  <a:off x="7086600" y="3352802"/>
                  <a:ext cx="511815" cy="390060"/>
                </a:xfrm>
                <a:prstGeom prst="rect">
                  <a:avLst/>
                </a:prstGeom>
                <a:noFill/>
              </p:spPr>
              <p:txBody>
                <a:bodyPr wrap="none" rtlCol="0">
                  <a:spAutoFit/>
                </a:bodyPr>
                <a:lstStyle/>
                <a:p>
                  <a:r>
                    <a:rPr lang="en-US" dirty="0" smtClean="0">
                      <a:solidFill>
                        <a:srgbClr val="FF0000"/>
                      </a:solidFill>
                      <a:latin typeface="+mj-lt"/>
                    </a:rPr>
                    <a:t>2°</a:t>
                  </a:r>
                  <a:endParaRPr lang="en-US" dirty="0">
                    <a:solidFill>
                      <a:srgbClr val="FF0000"/>
                    </a:solidFill>
                    <a:latin typeface="+mj-lt"/>
                  </a:endParaRPr>
                </a:p>
              </p:txBody>
            </p:sp>
            <p:sp>
              <p:nvSpPr>
                <p:cNvPr id="26" name="TextBox 25"/>
                <p:cNvSpPr txBox="1"/>
                <p:nvPr/>
              </p:nvSpPr>
              <p:spPr>
                <a:xfrm>
                  <a:off x="7086600" y="3789012"/>
                  <a:ext cx="2586629" cy="390060"/>
                </a:xfrm>
                <a:prstGeom prst="rect">
                  <a:avLst/>
                </a:prstGeom>
                <a:noFill/>
              </p:spPr>
              <p:txBody>
                <a:bodyPr wrap="none" rtlCol="0">
                  <a:spAutoFit/>
                </a:bodyPr>
                <a:lstStyle/>
                <a:p>
                  <a:r>
                    <a:rPr lang="en-US" dirty="0" smtClean="0">
                      <a:solidFill>
                        <a:srgbClr val="FF9900"/>
                      </a:solidFill>
                      <a:latin typeface="+mj-lt"/>
                    </a:rPr>
                    <a:t>Inevitable amount</a:t>
                  </a:r>
                  <a:endParaRPr lang="en-US" dirty="0">
                    <a:solidFill>
                      <a:srgbClr val="FF9900"/>
                    </a:solidFill>
                    <a:latin typeface="+mj-lt"/>
                  </a:endParaRPr>
                </a:p>
              </p:txBody>
            </p:sp>
          </p:grpSp>
          <p:sp>
            <p:nvSpPr>
              <p:cNvPr id="15" name="Left Brace 14"/>
              <p:cNvSpPr/>
              <p:nvPr/>
            </p:nvSpPr>
            <p:spPr>
              <a:xfrm rot="16200000">
                <a:off x="4327876" y="4478669"/>
                <a:ext cx="155450" cy="646913"/>
              </a:xfrm>
              <a:prstGeom prst="leftBrace">
                <a:avLst/>
              </a:prstGeom>
              <a:ln w="381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6" name="Left Brace 15"/>
              <p:cNvSpPr/>
              <p:nvPr/>
            </p:nvSpPr>
            <p:spPr>
              <a:xfrm rot="16200000">
                <a:off x="5294377" y="4230625"/>
                <a:ext cx="155450" cy="1143001"/>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latin typeface="+mj-lt"/>
                </a:endParaRPr>
              </a:p>
            </p:txBody>
          </p:sp>
          <p:sp>
            <p:nvSpPr>
              <p:cNvPr id="17" name="TextBox 16"/>
              <p:cNvSpPr txBox="1"/>
              <p:nvPr/>
            </p:nvSpPr>
            <p:spPr>
              <a:xfrm>
                <a:off x="4082479" y="4876801"/>
                <a:ext cx="898097" cy="357718"/>
              </a:xfrm>
              <a:prstGeom prst="rect">
                <a:avLst/>
              </a:prstGeom>
              <a:noFill/>
            </p:spPr>
            <p:txBody>
              <a:bodyPr wrap="none" rtlCol="0">
                <a:spAutoFit/>
              </a:bodyPr>
              <a:lstStyle/>
              <a:p>
                <a:r>
                  <a:rPr lang="en-US" dirty="0" smtClean="0">
                    <a:solidFill>
                      <a:srgbClr val="FF3399"/>
                    </a:solidFill>
                    <a:latin typeface="+mj-lt"/>
                  </a:rPr>
                  <a:t>Era 1</a:t>
                </a:r>
                <a:endParaRPr lang="en-US" dirty="0">
                  <a:solidFill>
                    <a:srgbClr val="FF3399"/>
                  </a:solidFill>
                  <a:latin typeface="+mj-lt"/>
                </a:endParaRPr>
              </a:p>
            </p:txBody>
          </p:sp>
          <p:sp>
            <p:nvSpPr>
              <p:cNvPr id="18" name="TextBox 17"/>
              <p:cNvSpPr txBox="1"/>
              <p:nvPr/>
            </p:nvSpPr>
            <p:spPr>
              <a:xfrm>
                <a:off x="5062192" y="4876801"/>
                <a:ext cx="898097" cy="357718"/>
              </a:xfrm>
              <a:prstGeom prst="rect">
                <a:avLst/>
              </a:prstGeom>
              <a:noFill/>
            </p:spPr>
            <p:txBody>
              <a:bodyPr wrap="none" rtlCol="0">
                <a:spAutoFit/>
              </a:bodyPr>
              <a:lstStyle/>
              <a:p>
                <a:r>
                  <a:rPr lang="en-US" dirty="0" smtClean="0">
                    <a:solidFill>
                      <a:srgbClr val="0070C0"/>
                    </a:solidFill>
                    <a:latin typeface="+mj-lt"/>
                  </a:rPr>
                  <a:t>Era 2</a:t>
                </a:r>
                <a:endParaRPr lang="en-US" dirty="0">
                  <a:solidFill>
                    <a:srgbClr val="0070C0"/>
                  </a:solidFill>
                  <a:latin typeface="+mj-lt"/>
                </a:endParaRPr>
              </a:p>
            </p:txBody>
          </p:sp>
        </p:grpSp>
        <p:sp>
          <p:nvSpPr>
            <p:cNvPr id="12" name="Right Brace 11"/>
            <p:cNvSpPr/>
            <p:nvPr/>
          </p:nvSpPr>
          <p:spPr bwMode="auto">
            <a:xfrm>
              <a:off x="5610492" y="3163358"/>
              <a:ext cx="256908" cy="494242"/>
            </a:xfrm>
            <a:prstGeom prst="rightBrace">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smtClean="0">
                <a:ln>
                  <a:noFill/>
                </a:ln>
                <a:solidFill>
                  <a:schemeClr val="tx1"/>
                </a:solidFill>
                <a:effectLst/>
                <a:latin typeface="+mj-lt"/>
              </a:endParaRPr>
            </a:p>
          </p:txBody>
        </p:sp>
        <p:sp>
          <p:nvSpPr>
            <p:cNvPr id="13" name="TextBox 12"/>
            <p:cNvSpPr txBox="1"/>
            <p:nvPr/>
          </p:nvSpPr>
          <p:spPr>
            <a:xfrm>
              <a:off x="5943600" y="3212068"/>
              <a:ext cx="2727173" cy="224444"/>
            </a:xfrm>
            <a:prstGeom prst="rect">
              <a:avLst/>
            </a:prstGeom>
            <a:noFill/>
          </p:spPr>
          <p:txBody>
            <a:bodyPr wrap="square" rtlCol="0">
              <a:spAutoFit/>
            </a:bodyPr>
            <a:lstStyle/>
            <a:p>
              <a:r>
                <a:rPr lang="en-US" dirty="0" smtClean="0">
                  <a:solidFill>
                    <a:schemeClr val="bg1">
                      <a:lumMod val="50000"/>
                    </a:schemeClr>
                  </a:solidFill>
                  <a:latin typeface="+mj-lt"/>
                </a:rPr>
                <a:t>What we have  seen so far</a:t>
              </a:r>
              <a:endParaRPr lang="en-US" dirty="0">
                <a:solidFill>
                  <a:schemeClr val="bg1">
                    <a:lumMod val="50000"/>
                  </a:schemeClr>
                </a:solidFill>
                <a:latin typeface="+mj-lt"/>
              </a:endParaRPr>
            </a:p>
          </p:txBody>
        </p:sp>
      </p:grpSp>
    </p:spTree>
    <p:extLst>
      <p:ext uri="{BB962C8B-B14F-4D97-AF65-F5344CB8AC3E}">
        <p14:creationId xmlns:p14="http://schemas.microsoft.com/office/powerpoint/2010/main" val="3664147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676790" y="24083"/>
            <a:ext cx="48333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GHG Market Equilibrium</a:t>
            </a:r>
          </a:p>
        </p:txBody>
      </p:sp>
      <p:cxnSp>
        <p:nvCxnSpPr>
          <p:cNvPr id="10" name="Straight Connector 39"/>
          <p:cNvCxnSpPr>
            <a:cxnSpLocks noChangeShapeType="1"/>
          </p:cNvCxnSpPr>
          <p:nvPr/>
        </p:nvCxnSpPr>
        <p:spPr bwMode="auto">
          <a:xfrm>
            <a:off x="2023794" y="1474644"/>
            <a:ext cx="0" cy="4400242"/>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40"/>
          <p:cNvCxnSpPr>
            <a:cxnSpLocks noChangeShapeType="1"/>
          </p:cNvCxnSpPr>
          <p:nvPr/>
        </p:nvCxnSpPr>
        <p:spPr bwMode="auto">
          <a:xfrm flipH="1">
            <a:off x="2023794" y="5874886"/>
            <a:ext cx="3122304"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41"/>
          <p:cNvCxnSpPr>
            <a:cxnSpLocks noChangeShapeType="1"/>
          </p:cNvCxnSpPr>
          <p:nvPr/>
        </p:nvCxnSpPr>
        <p:spPr bwMode="auto">
          <a:xfrm>
            <a:off x="2246817" y="1240536"/>
            <a:ext cx="420246" cy="46343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45"/>
          <p:cNvSpPr txBox="1">
            <a:spLocks noChangeArrowheads="1"/>
          </p:cNvSpPr>
          <p:nvPr/>
        </p:nvSpPr>
        <p:spPr bwMode="auto">
          <a:xfrm>
            <a:off x="2325373" y="971140"/>
            <a:ext cx="702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15" name="Straight Connector 46"/>
          <p:cNvCxnSpPr>
            <a:cxnSpLocks noChangeShapeType="1"/>
          </p:cNvCxnSpPr>
          <p:nvPr/>
        </p:nvCxnSpPr>
        <p:spPr bwMode="auto">
          <a:xfrm flipV="1">
            <a:off x="2246817" y="2924610"/>
            <a:ext cx="2899281" cy="281048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7"/>
          <p:cNvSpPr txBox="1">
            <a:spLocks noChangeArrowheads="1"/>
          </p:cNvSpPr>
          <p:nvPr/>
        </p:nvSpPr>
        <p:spPr bwMode="auto">
          <a:xfrm>
            <a:off x="5146097" y="247926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17" name="Straight Connector 48"/>
          <p:cNvCxnSpPr>
            <a:cxnSpLocks noChangeShapeType="1"/>
          </p:cNvCxnSpPr>
          <p:nvPr/>
        </p:nvCxnSpPr>
        <p:spPr bwMode="auto">
          <a:xfrm flipH="1">
            <a:off x="2023794" y="5874886"/>
            <a:ext cx="3959798"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49"/>
          <p:cNvSpPr txBox="1">
            <a:spLocks noChangeArrowheads="1"/>
          </p:cNvSpPr>
          <p:nvPr/>
        </p:nvSpPr>
        <p:spPr bwMode="auto">
          <a:xfrm>
            <a:off x="3300217" y="6029252"/>
            <a:ext cx="4726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Quantity of net emission reduction</a:t>
            </a:r>
            <a:endParaRPr lang="en-US" dirty="0">
              <a:latin typeface="+mj-lt"/>
            </a:endParaRPr>
          </a:p>
        </p:txBody>
      </p:sp>
      <p:cxnSp>
        <p:nvCxnSpPr>
          <p:cNvPr id="19" name="Straight Connector 54"/>
          <p:cNvCxnSpPr>
            <a:cxnSpLocks noChangeShapeType="1"/>
          </p:cNvCxnSpPr>
          <p:nvPr/>
        </p:nvCxnSpPr>
        <p:spPr bwMode="auto">
          <a:xfrm>
            <a:off x="2034636" y="5389552"/>
            <a:ext cx="581474"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55"/>
          <p:cNvCxnSpPr>
            <a:cxnSpLocks noChangeShapeType="1"/>
          </p:cNvCxnSpPr>
          <p:nvPr/>
        </p:nvCxnSpPr>
        <p:spPr bwMode="auto">
          <a:xfrm flipV="1">
            <a:off x="2616110" y="5389552"/>
            <a:ext cx="0" cy="485334"/>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56"/>
          <p:cNvSpPr txBox="1">
            <a:spLocks noChangeArrowheads="1"/>
          </p:cNvSpPr>
          <p:nvPr/>
        </p:nvSpPr>
        <p:spPr bwMode="auto">
          <a:xfrm>
            <a:off x="1090116" y="5140904"/>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chemeClr val="accent2"/>
                </a:solidFill>
                <a:latin typeface="+mj-lt"/>
              </a:rPr>
              <a:t>P*</a:t>
            </a:r>
          </a:p>
        </p:txBody>
      </p:sp>
      <p:sp>
        <p:nvSpPr>
          <p:cNvPr id="22" name="Rectangle 57"/>
          <p:cNvSpPr>
            <a:spLocks noChangeArrowheads="1"/>
          </p:cNvSpPr>
          <p:nvPr/>
        </p:nvSpPr>
        <p:spPr bwMode="auto">
          <a:xfrm>
            <a:off x="2257121" y="6030958"/>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sp>
        <p:nvSpPr>
          <p:cNvPr id="23" name="TextBox 22"/>
          <p:cNvSpPr txBox="1"/>
          <p:nvPr/>
        </p:nvSpPr>
        <p:spPr>
          <a:xfrm>
            <a:off x="435837" y="1353933"/>
            <a:ext cx="461665" cy="3723776"/>
          </a:xfrm>
          <a:prstGeom prst="rect">
            <a:avLst/>
          </a:prstGeom>
          <a:noFill/>
        </p:spPr>
        <p:txBody>
          <a:bodyPr vert="vert270" wrap="none">
            <a:spAutoFit/>
          </a:bodyPr>
          <a:lstStyle/>
          <a:p>
            <a:pPr>
              <a:defRPr/>
            </a:pPr>
            <a:r>
              <a:rPr lang="en-US" dirty="0" smtClean="0">
                <a:latin typeface="+mj-lt"/>
              </a:rPr>
              <a:t>Price of GHG net emission reduction</a:t>
            </a:r>
            <a:endParaRPr lang="en-US" dirty="0">
              <a:latin typeface="+mj-lt"/>
            </a:endParaRPr>
          </a:p>
        </p:txBody>
      </p:sp>
    </p:spTree>
    <p:extLst>
      <p:ext uri="{BB962C8B-B14F-4D97-AF65-F5344CB8AC3E}">
        <p14:creationId xmlns:p14="http://schemas.microsoft.com/office/powerpoint/2010/main" val="3651016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910402" y="137971"/>
            <a:ext cx="49359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GHG Market Equilibrium </a:t>
            </a:r>
            <a:endParaRPr lang="en-US" sz="3200" dirty="0" smtClean="0">
              <a:solidFill>
                <a:srgbClr val="9E0000"/>
              </a:solidFill>
              <a:latin typeface="+mj-lt"/>
            </a:endParaRPr>
          </a:p>
          <a:p>
            <a:pPr algn="ctr" eaLnBrk="1" hangingPunct="1"/>
            <a:r>
              <a:rPr lang="en-US" sz="3200" dirty="0" smtClean="0">
                <a:solidFill>
                  <a:srgbClr val="9E0000"/>
                </a:solidFill>
                <a:latin typeface="+mj-lt"/>
              </a:rPr>
              <a:t>with cap</a:t>
            </a:r>
            <a:endParaRPr lang="en-US" sz="3200" dirty="0">
              <a:solidFill>
                <a:srgbClr val="9E0000"/>
              </a:solidFill>
              <a:latin typeface="+mj-lt"/>
            </a:endParaRPr>
          </a:p>
        </p:txBody>
      </p:sp>
      <p:cxnSp>
        <p:nvCxnSpPr>
          <p:cNvPr id="10" name="Straight Connector 39"/>
          <p:cNvCxnSpPr>
            <a:cxnSpLocks noChangeShapeType="1"/>
          </p:cNvCxnSpPr>
          <p:nvPr/>
        </p:nvCxnSpPr>
        <p:spPr bwMode="auto">
          <a:xfrm>
            <a:off x="2023794" y="1474644"/>
            <a:ext cx="0" cy="4400242"/>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40"/>
          <p:cNvCxnSpPr>
            <a:cxnSpLocks noChangeShapeType="1"/>
          </p:cNvCxnSpPr>
          <p:nvPr/>
        </p:nvCxnSpPr>
        <p:spPr bwMode="auto">
          <a:xfrm flipH="1">
            <a:off x="2023794" y="5874886"/>
            <a:ext cx="3122304"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41"/>
          <p:cNvCxnSpPr>
            <a:cxnSpLocks noChangeShapeType="1"/>
          </p:cNvCxnSpPr>
          <p:nvPr/>
        </p:nvCxnSpPr>
        <p:spPr bwMode="auto">
          <a:xfrm>
            <a:off x="2246817" y="1240536"/>
            <a:ext cx="420246" cy="46343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45"/>
          <p:cNvSpPr txBox="1">
            <a:spLocks noChangeArrowheads="1"/>
          </p:cNvSpPr>
          <p:nvPr/>
        </p:nvSpPr>
        <p:spPr bwMode="auto">
          <a:xfrm>
            <a:off x="2325373" y="971140"/>
            <a:ext cx="702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15" name="Straight Connector 46"/>
          <p:cNvCxnSpPr>
            <a:cxnSpLocks noChangeShapeType="1"/>
          </p:cNvCxnSpPr>
          <p:nvPr/>
        </p:nvCxnSpPr>
        <p:spPr bwMode="auto">
          <a:xfrm flipV="1">
            <a:off x="2246817" y="2924610"/>
            <a:ext cx="2899281" cy="281048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7"/>
          <p:cNvSpPr txBox="1">
            <a:spLocks noChangeArrowheads="1"/>
          </p:cNvSpPr>
          <p:nvPr/>
        </p:nvSpPr>
        <p:spPr bwMode="auto">
          <a:xfrm>
            <a:off x="5146097" y="247926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17" name="Straight Connector 48"/>
          <p:cNvCxnSpPr>
            <a:cxnSpLocks noChangeShapeType="1"/>
          </p:cNvCxnSpPr>
          <p:nvPr/>
        </p:nvCxnSpPr>
        <p:spPr bwMode="auto">
          <a:xfrm flipH="1">
            <a:off x="2023794" y="5874886"/>
            <a:ext cx="3959798"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54"/>
          <p:cNvCxnSpPr>
            <a:cxnSpLocks noChangeShapeType="1"/>
          </p:cNvCxnSpPr>
          <p:nvPr/>
        </p:nvCxnSpPr>
        <p:spPr bwMode="auto">
          <a:xfrm>
            <a:off x="2034636" y="5389552"/>
            <a:ext cx="581474"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55"/>
          <p:cNvCxnSpPr>
            <a:cxnSpLocks noChangeShapeType="1"/>
          </p:cNvCxnSpPr>
          <p:nvPr/>
        </p:nvCxnSpPr>
        <p:spPr bwMode="auto">
          <a:xfrm flipV="1">
            <a:off x="2616110" y="5389552"/>
            <a:ext cx="0" cy="485334"/>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56"/>
          <p:cNvSpPr txBox="1">
            <a:spLocks noChangeArrowheads="1"/>
          </p:cNvSpPr>
          <p:nvPr/>
        </p:nvSpPr>
        <p:spPr bwMode="auto">
          <a:xfrm>
            <a:off x="1090116" y="5140904"/>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chemeClr val="accent2"/>
                </a:solidFill>
                <a:latin typeface="+mj-lt"/>
              </a:rPr>
              <a:t>P*</a:t>
            </a:r>
          </a:p>
        </p:txBody>
      </p:sp>
      <p:sp>
        <p:nvSpPr>
          <p:cNvPr id="22" name="Rectangle 57"/>
          <p:cNvSpPr>
            <a:spLocks noChangeArrowheads="1"/>
          </p:cNvSpPr>
          <p:nvPr/>
        </p:nvSpPr>
        <p:spPr bwMode="auto">
          <a:xfrm>
            <a:off x="2257121" y="6030958"/>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cxnSp>
        <p:nvCxnSpPr>
          <p:cNvPr id="24" name="Straight Connector 39"/>
          <p:cNvCxnSpPr>
            <a:cxnSpLocks noChangeShapeType="1"/>
          </p:cNvCxnSpPr>
          <p:nvPr/>
        </p:nvCxnSpPr>
        <p:spPr bwMode="auto">
          <a:xfrm>
            <a:off x="3789219" y="1446944"/>
            <a:ext cx="0" cy="4400242"/>
          </a:xfrm>
          <a:prstGeom prst="line">
            <a:avLst/>
          </a:prstGeom>
          <a:noFill/>
          <a:ln w="25400" algn="ctr">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54"/>
          <p:cNvCxnSpPr>
            <a:cxnSpLocks noChangeShapeType="1"/>
          </p:cNvCxnSpPr>
          <p:nvPr/>
        </p:nvCxnSpPr>
        <p:spPr bwMode="auto">
          <a:xfrm>
            <a:off x="2034636" y="4247327"/>
            <a:ext cx="1747334"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56"/>
          <p:cNvSpPr txBox="1">
            <a:spLocks noChangeArrowheads="1"/>
          </p:cNvSpPr>
          <p:nvPr/>
        </p:nvSpPr>
        <p:spPr bwMode="auto">
          <a:xfrm>
            <a:off x="1090116" y="4085534"/>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00"/>
                </a:solidFill>
                <a:latin typeface="+mj-lt"/>
              </a:rPr>
              <a:t>P</a:t>
            </a:r>
            <a:endParaRPr lang="en-US" dirty="0">
              <a:solidFill>
                <a:srgbClr val="FF0000"/>
              </a:solidFill>
              <a:latin typeface="+mj-lt"/>
            </a:endParaRPr>
          </a:p>
        </p:txBody>
      </p:sp>
      <p:sp>
        <p:nvSpPr>
          <p:cNvPr id="28" name="TextBox 49"/>
          <p:cNvSpPr txBox="1">
            <a:spLocks noChangeArrowheads="1"/>
          </p:cNvSpPr>
          <p:nvPr/>
        </p:nvSpPr>
        <p:spPr bwMode="auto">
          <a:xfrm>
            <a:off x="3243682" y="6346007"/>
            <a:ext cx="4726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Quantity of net emission reduction</a:t>
            </a:r>
            <a:endParaRPr lang="en-US" dirty="0">
              <a:latin typeface="+mj-lt"/>
            </a:endParaRPr>
          </a:p>
        </p:txBody>
      </p:sp>
      <p:sp>
        <p:nvSpPr>
          <p:cNvPr id="29" name="TextBox 28"/>
          <p:cNvSpPr txBox="1"/>
          <p:nvPr/>
        </p:nvSpPr>
        <p:spPr>
          <a:xfrm>
            <a:off x="385690" y="1660528"/>
            <a:ext cx="461665" cy="3723776"/>
          </a:xfrm>
          <a:prstGeom prst="rect">
            <a:avLst/>
          </a:prstGeom>
          <a:noFill/>
        </p:spPr>
        <p:txBody>
          <a:bodyPr vert="vert270" wrap="none">
            <a:spAutoFit/>
          </a:bodyPr>
          <a:lstStyle/>
          <a:p>
            <a:pPr>
              <a:defRPr/>
            </a:pPr>
            <a:r>
              <a:rPr lang="en-US" dirty="0" smtClean="0">
                <a:latin typeface="+mj-lt"/>
              </a:rPr>
              <a:t>Price of GHG net emission reduction</a:t>
            </a:r>
            <a:endParaRPr lang="en-US" dirty="0">
              <a:latin typeface="+mj-lt"/>
            </a:endParaRPr>
          </a:p>
        </p:txBody>
      </p:sp>
      <p:sp>
        <p:nvSpPr>
          <p:cNvPr id="30" name="Rectangle 57"/>
          <p:cNvSpPr>
            <a:spLocks noChangeArrowheads="1"/>
          </p:cNvSpPr>
          <p:nvPr/>
        </p:nvSpPr>
        <p:spPr bwMode="auto">
          <a:xfrm>
            <a:off x="3460979" y="5941822"/>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chemeClr val="accent2"/>
                </a:solidFill>
                <a:latin typeface="+mj-lt"/>
              </a:rPr>
              <a:t>Cap</a:t>
            </a:r>
            <a:endParaRPr lang="en-US" dirty="0">
              <a:solidFill>
                <a:schemeClr val="accent2"/>
              </a:solidFill>
              <a:latin typeface="+mj-lt"/>
            </a:endParaRPr>
          </a:p>
        </p:txBody>
      </p:sp>
    </p:spTree>
    <p:extLst>
      <p:ext uri="{BB962C8B-B14F-4D97-AF65-F5344CB8AC3E}">
        <p14:creationId xmlns:p14="http://schemas.microsoft.com/office/powerpoint/2010/main" val="1237315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39"/>
          <p:cNvCxnSpPr>
            <a:cxnSpLocks noChangeShapeType="1"/>
          </p:cNvCxnSpPr>
          <p:nvPr/>
        </p:nvCxnSpPr>
        <p:spPr bwMode="auto">
          <a:xfrm>
            <a:off x="889528" y="2235524"/>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40"/>
          <p:cNvCxnSpPr>
            <a:cxnSpLocks noChangeShapeType="1"/>
          </p:cNvCxnSpPr>
          <p:nvPr/>
        </p:nvCxnSpPr>
        <p:spPr bwMode="auto">
          <a:xfrm flipH="1">
            <a:off x="889528" y="558729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41"/>
          <p:cNvCxnSpPr>
            <a:cxnSpLocks noChangeShapeType="1"/>
          </p:cNvCxnSpPr>
          <p:nvPr/>
        </p:nvCxnSpPr>
        <p:spPr bwMode="auto">
          <a:xfrm>
            <a:off x="1007378" y="2057199"/>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45"/>
          <p:cNvSpPr txBox="1">
            <a:spLocks noChangeArrowheads="1"/>
          </p:cNvSpPr>
          <p:nvPr/>
        </p:nvSpPr>
        <p:spPr bwMode="auto">
          <a:xfrm>
            <a:off x="1048889" y="1851993"/>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15" name="Straight Connector 46"/>
          <p:cNvCxnSpPr>
            <a:cxnSpLocks noChangeShapeType="1"/>
          </p:cNvCxnSpPr>
          <p:nvPr/>
        </p:nvCxnSpPr>
        <p:spPr bwMode="auto">
          <a:xfrm flipV="1">
            <a:off x="1007378" y="3339999"/>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7"/>
          <p:cNvSpPr txBox="1">
            <a:spLocks noChangeArrowheads="1"/>
          </p:cNvSpPr>
          <p:nvPr/>
        </p:nvSpPr>
        <p:spPr bwMode="auto">
          <a:xfrm>
            <a:off x="2539420" y="30007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17" name="Straight Connector 48"/>
          <p:cNvCxnSpPr>
            <a:cxnSpLocks noChangeShapeType="1"/>
          </p:cNvCxnSpPr>
          <p:nvPr/>
        </p:nvCxnSpPr>
        <p:spPr bwMode="auto">
          <a:xfrm flipH="1">
            <a:off x="889528" y="5587298"/>
            <a:ext cx="209244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49"/>
          <p:cNvSpPr txBox="1">
            <a:spLocks noChangeArrowheads="1"/>
          </p:cNvSpPr>
          <p:nvPr/>
        </p:nvSpPr>
        <p:spPr bwMode="auto">
          <a:xfrm>
            <a:off x="1773399" y="5704881"/>
            <a:ext cx="1364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Capped</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sp>
        <p:nvSpPr>
          <p:cNvPr id="22" name="Rectangle 57"/>
          <p:cNvSpPr>
            <a:spLocks noChangeArrowheads="1"/>
          </p:cNvSpPr>
          <p:nvPr/>
        </p:nvSpPr>
        <p:spPr bwMode="auto">
          <a:xfrm>
            <a:off x="1012823" y="570618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cxnSp>
        <p:nvCxnSpPr>
          <p:cNvPr id="39" name="Straight Connector 39"/>
          <p:cNvCxnSpPr>
            <a:cxnSpLocks noChangeShapeType="1"/>
          </p:cNvCxnSpPr>
          <p:nvPr/>
        </p:nvCxnSpPr>
        <p:spPr bwMode="auto">
          <a:xfrm>
            <a:off x="1817185" y="2224975"/>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9"/>
          <p:cNvCxnSpPr>
            <a:cxnSpLocks noChangeShapeType="1"/>
          </p:cNvCxnSpPr>
          <p:nvPr/>
        </p:nvCxnSpPr>
        <p:spPr bwMode="auto">
          <a:xfrm>
            <a:off x="3844428" y="2269174"/>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40"/>
          <p:cNvCxnSpPr>
            <a:cxnSpLocks noChangeShapeType="1"/>
          </p:cNvCxnSpPr>
          <p:nvPr/>
        </p:nvCxnSpPr>
        <p:spPr bwMode="auto">
          <a:xfrm flipH="1">
            <a:off x="3844428" y="562094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48"/>
          <p:cNvCxnSpPr>
            <a:cxnSpLocks noChangeShapeType="1"/>
          </p:cNvCxnSpPr>
          <p:nvPr/>
        </p:nvCxnSpPr>
        <p:spPr bwMode="auto">
          <a:xfrm flipH="1">
            <a:off x="3844428" y="5620948"/>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49"/>
          <p:cNvSpPr txBox="1">
            <a:spLocks noChangeArrowheads="1"/>
          </p:cNvSpPr>
          <p:nvPr/>
        </p:nvSpPr>
        <p:spPr bwMode="auto">
          <a:xfrm>
            <a:off x="4728299" y="5738532"/>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Quantity</a:t>
            </a:r>
          </a:p>
        </p:txBody>
      </p:sp>
      <p:cxnSp>
        <p:nvCxnSpPr>
          <p:cNvPr id="40" name="Straight Connector 39"/>
          <p:cNvCxnSpPr>
            <a:cxnSpLocks noChangeShapeType="1"/>
          </p:cNvCxnSpPr>
          <p:nvPr/>
        </p:nvCxnSpPr>
        <p:spPr bwMode="auto">
          <a:xfrm>
            <a:off x="6646928" y="2281049"/>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flipH="1">
            <a:off x="6646928" y="5632823"/>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a:off x="6764778" y="2102724"/>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5"/>
          <p:cNvSpPr txBox="1">
            <a:spLocks noChangeArrowheads="1"/>
          </p:cNvSpPr>
          <p:nvPr/>
        </p:nvSpPr>
        <p:spPr bwMode="auto">
          <a:xfrm>
            <a:off x="6806289" y="1897518"/>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45" name="Straight Connector 46"/>
          <p:cNvCxnSpPr>
            <a:cxnSpLocks noChangeShapeType="1"/>
          </p:cNvCxnSpPr>
          <p:nvPr/>
        </p:nvCxnSpPr>
        <p:spPr bwMode="auto">
          <a:xfrm flipV="1">
            <a:off x="6764778" y="3385525"/>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7"/>
          <p:cNvSpPr txBox="1">
            <a:spLocks noChangeArrowheads="1"/>
          </p:cNvSpPr>
          <p:nvPr/>
        </p:nvSpPr>
        <p:spPr bwMode="auto">
          <a:xfrm>
            <a:off x="8296819" y="30462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47" name="Straight Connector 48"/>
          <p:cNvCxnSpPr>
            <a:cxnSpLocks noChangeShapeType="1"/>
          </p:cNvCxnSpPr>
          <p:nvPr/>
        </p:nvCxnSpPr>
        <p:spPr bwMode="auto">
          <a:xfrm flipH="1">
            <a:off x="6646928" y="5632823"/>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9"/>
          <p:cNvSpPr txBox="1">
            <a:spLocks noChangeArrowheads="1"/>
          </p:cNvSpPr>
          <p:nvPr/>
        </p:nvSpPr>
        <p:spPr bwMode="auto">
          <a:xfrm>
            <a:off x="7530799" y="5750407"/>
            <a:ext cx="1596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Uncapped </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cxnSp>
        <p:nvCxnSpPr>
          <p:cNvPr id="49" name="Straight Connector 54"/>
          <p:cNvCxnSpPr>
            <a:cxnSpLocks noChangeShapeType="1"/>
          </p:cNvCxnSpPr>
          <p:nvPr/>
        </p:nvCxnSpPr>
        <p:spPr bwMode="auto">
          <a:xfrm>
            <a:off x="6652657" y="5263132"/>
            <a:ext cx="307263"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55"/>
          <p:cNvCxnSpPr>
            <a:cxnSpLocks noChangeShapeType="1"/>
          </p:cNvCxnSpPr>
          <p:nvPr/>
        </p:nvCxnSpPr>
        <p:spPr bwMode="auto">
          <a:xfrm flipV="1">
            <a:off x="6959920" y="5263132"/>
            <a:ext cx="0" cy="369691"/>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6"/>
          <p:cNvSpPr txBox="1">
            <a:spLocks noChangeArrowheads="1"/>
          </p:cNvSpPr>
          <p:nvPr/>
        </p:nvSpPr>
        <p:spPr bwMode="auto">
          <a:xfrm>
            <a:off x="6153553" y="5073731"/>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chemeClr val="accent2"/>
                </a:solidFill>
                <a:latin typeface="+mj-lt"/>
              </a:rPr>
              <a:t>P*</a:t>
            </a:r>
          </a:p>
        </p:txBody>
      </p:sp>
      <p:sp>
        <p:nvSpPr>
          <p:cNvPr id="52" name="Rectangle 57"/>
          <p:cNvSpPr>
            <a:spLocks noChangeArrowheads="1"/>
          </p:cNvSpPr>
          <p:nvPr/>
        </p:nvSpPr>
        <p:spPr bwMode="auto">
          <a:xfrm>
            <a:off x="6770223" y="5751707"/>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sp>
        <p:nvSpPr>
          <p:cNvPr id="69" name="Text Box 3"/>
          <p:cNvSpPr txBox="1">
            <a:spLocks noChangeArrowheads="1"/>
          </p:cNvSpPr>
          <p:nvPr/>
        </p:nvSpPr>
        <p:spPr bwMode="auto">
          <a:xfrm>
            <a:off x="1275427" y="6244"/>
            <a:ext cx="72304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Multi region GHG Market Equilibrium </a:t>
            </a:r>
            <a:endParaRPr lang="en-US" sz="3200" dirty="0" smtClean="0">
              <a:solidFill>
                <a:srgbClr val="9E0000"/>
              </a:solidFill>
              <a:latin typeface="+mj-lt"/>
            </a:endParaRPr>
          </a:p>
          <a:p>
            <a:pPr algn="ctr" eaLnBrk="1" hangingPunct="1"/>
            <a:r>
              <a:rPr lang="en-US" sz="3200" dirty="0" smtClean="0">
                <a:solidFill>
                  <a:srgbClr val="9E0000"/>
                </a:solidFill>
                <a:latin typeface="+mj-lt"/>
              </a:rPr>
              <a:t>with </a:t>
            </a:r>
            <a:r>
              <a:rPr lang="en-US" sz="3200" dirty="0">
                <a:solidFill>
                  <a:srgbClr val="9E0000"/>
                </a:solidFill>
                <a:latin typeface="+mj-lt"/>
              </a:rPr>
              <a:t>cap – </a:t>
            </a:r>
            <a:r>
              <a:rPr lang="en-US" sz="3200" dirty="0" smtClean="0">
                <a:solidFill>
                  <a:srgbClr val="9E0000"/>
                </a:solidFill>
                <a:latin typeface="+mj-lt"/>
              </a:rPr>
              <a:t> Autarkic</a:t>
            </a:r>
            <a:r>
              <a:rPr lang="en-US" sz="3200" dirty="0">
                <a:solidFill>
                  <a:srgbClr val="9E0000"/>
                </a:solidFill>
                <a:latin typeface="+mj-lt"/>
              </a:rPr>
              <a:t>, no trade</a:t>
            </a:r>
          </a:p>
        </p:txBody>
      </p:sp>
      <p:cxnSp>
        <p:nvCxnSpPr>
          <p:cNvPr id="70" name="Straight Connector 54"/>
          <p:cNvCxnSpPr>
            <a:cxnSpLocks noChangeShapeType="1"/>
          </p:cNvCxnSpPr>
          <p:nvPr/>
        </p:nvCxnSpPr>
        <p:spPr bwMode="auto">
          <a:xfrm>
            <a:off x="891271" y="4344107"/>
            <a:ext cx="925914"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56"/>
          <p:cNvSpPr txBox="1">
            <a:spLocks noChangeArrowheads="1"/>
          </p:cNvSpPr>
          <p:nvPr/>
        </p:nvSpPr>
        <p:spPr bwMode="auto">
          <a:xfrm>
            <a:off x="476969" y="4075548"/>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00"/>
                </a:solidFill>
                <a:latin typeface="+mj-lt"/>
              </a:rPr>
              <a:t>P</a:t>
            </a:r>
            <a:endParaRPr lang="en-US" dirty="0">
              <a:solidFill>
                <a:srgbClr val="FF0000"/>
              </a:solidFill>
              <a:latin typeface="+mj-lt"/>
            </a:endParaRPr>
          </a:p>
        </p:txBody>
      </p:sp>
      <p:sp>
        <p:nvSpPr>
          <p:cNvPr id="33" name="TextBox 32"/>
          <p:cNvSpPr txBox="1"/>
          <p:nvPr/>
        </p:nvSpPr>
        <p:spPr>
          <a:xfrm>
            <a:off x="66946" y="1554779"/>
            <a:ext cx="461665" cy="3723776"/>
          </a:xfrm>
          <a:prstGeom prst="rect">
            <a:avLst/>
          </a:prstGeom>
          <a:noFill/>
        </p:spPr>
        <p:txBody>
          <a:bodyPr vert="vert270" wrap="none">
            <a:spAutoFit/>
          </a:bodyPr>
          <a:lstStyle/>
          <a:p>
            <a:pPr>
              <a:defRPr/>
            </a:pPr>
            <a:r>
              <a:rPr lang="en-US" dirty="0" smtClean="0">
                <a:latin typeface="+mj-lt"/>
              </a:rPr>
              <a:t>Price of GHG net emission reduction</a:t>
            </a:r>
            <a:endParaRPr lang="en-US" dirty="0">
              <a:latin typeface="+mj-lt"/>
            </a:endParaRPr>
          </a:p>
        </p:txBody>
      </p:sp>
    </p:spTree>
    <p:extLst>
      <p:ext uri="{BB962C8B-B14F-4D97-AF65-F5344CB8AC3E}">
        <p14:creationId xmlns:p14="http://schemas.microsoft.com/office/powerpoint/2010/main" val="21578952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39"/>
          <p:cNvCxnSpPr>
            <a:cxnSpLocks noChangeShapeType="1"/>
          </p:cNvCxnSpPr>
          <p:nvPr/>
        </p:nvCxnSpPr>
        <p:spPr bwMode="auto">
          <a:xfrm>
            <a:off x="889528" y="2235524"/>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40"/>
          <p:cNvCxnSpPr>
            <a:cxnSpLocks noChangeShapeType="1"/>
          </p:cNvCxnSpPr>
          <p:nvPr/>
        </p:nvCxnSpPr>
        <p:spPr bwMode="auto">
          <a:xfrm flipH="1">
            <a:off x="889528" y="558729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41"/>
          <p:cNvCxnSpPr>
            <a:cxnSpLocks noChangeShapeType="1"/>
          </p:cNvCxnSpPr>
          <p:nvPr/>
        </p:nvCxnSpPr>
        <p:spPr bwMode="auto">
          <a:xfrm>
            <a:off x="1007378" y="2057199"/>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45"/>
          <p:cNvSpPr txBox="1">
            <a:spLocks noChangeArrowheads="1"/>
          </p:cNvSpPr>
          <p:nvPr/>
        </p:nvSpPr>
        <p:spPr bwMode="auto">
          <a:xfrm>
            <a:off x="1048889" y="1851993"/>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15" name="Straight Connector 46"/>
          <p:cNvCxnSpPr>
            <a:cxnSpLocks noChangeShapeType="1"/>
          </p:cNvCxnSpPr>
          <p:nvPr/>
        </p:nvCxnSpPr>
        <p:spPr bwMode="auto">
          <a:xfrm flipV="1">
            <a:off x="1007378" y="3339999"/>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7"/>
          <p:cNvSpPr txBox="1">
            <a:spLocks noChangeArrowheads="1"/>
          </p:cNvSpPr>
          <p:nvPr/>
        </p:nvSpPr>
        <p:spPr bwMode="auto">
          <a:xfrm>
            <a:off x="2539420" y="30007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17" name="Straight Connector 48"/>
          <p:cNvCxnSpPr>
            <a:cxnSpLocks noChangeShapeType="1"/>
          </p:cNvCxnSpPr>
          <p:nvPr/>
        </p:nvCxnSpPr>
        <p:spPr bwMode="auto">
          <a:xfrm flipH="1">
            <a:off x="889528" y="5587298"/>
            <a:ext cx="209244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49"/>
          <p:cNvSpPr txBox="1">
            <a:spLocks noChangeArrowheads="1"/>
          </p:cNvSpPr>
          <p:nvPr/>
        </p:nvSpPr>
        <p:spPr bwMode="auto">
          <a:xfrm>
            <a:off x="1773399" y="5704881"/>
            <a:ext cx="1364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Capped</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sp>
        <p:nvSpPr>
          <p:cNvPr id="22" name="Rectangle 57"/>
          <p:cNvSpPr>
            <a:spLocks noChangeArrowheads="1"/>
          </p:cNvSpPr>
          <p:nvPr/>
        </p:nvSpPr>
        <p:spPr bwMode="auto">
          <a:xfrm>
            <a:off x="1012823" y="570618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cxnSp>
        <p:nvCxnSpPr>
          <p:cNvPr id="39" name="Straight Connector 39"/>
          <p:cNvCxnSpPr>
            <a:cxnSpLocks noChangeShapeType="1"/>
          </p:cNvCxnSpPr>
          <p:nvPr/>
        </p:nvCxnSpPr>
        <p:spPr bwMode="auto">
          <a:xfrm>
            <a:off x="1817185" y="2224975"/>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9"/>
          <p:cNvCxnSpPr>
            <a:cxnSpLocks noChangeShapeType="1"/>
          </p:cNvCxnSpPr>
          <p:nvPr/>
        </p:nvCxnSpPr>
        <p:spPr bwMode="auto">
          <a:xfrm>
            <a:off x="3844428" y="2269174"/>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40"/>
          <p:cNvCxnSpPr>
            <a:cxnSpLocks noChangeShapeType="1"/>
          </p:cNvCxnSpPr>
          <p:nvPr/>
        </p:nvCxnSpPr>
        <p:spPr bwMode="auto">
          <a:xfrm flipH="1">
            <a:off x="3844428" y="562094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48"/>
          <p:cNvCxnSpPr>
            <a:cxnSpLocks noChangeShapeType="1"/>
          </p:cNvCxnSpPr>
          <p:nvPr/>
        </p:nvCxnSpPr>
        <p:spPr bwMode="auto">
          <a:xfrm flipH="1">
            <a:off x="3844428" y="5620948"/>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49"/>
          <p:cNvSpPr txBox="1">
            <a:spLocks noChangeArrowheads="1"/>
          </p:cNvSpPr>
          <p:nvPr/>
        </p:nvSpPr>
        <p:spPr bwMode="auto">
          <a:xfrm>
            <a:off x="4728299" y="5738532"/>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Quantity</a:t>
            </a:r>
          </a:p>
        </p:txBody>
      </p:sp>
      <p:cxnSp>
        <p:nvCxnSpPr>
          <p:cNvPr id="40" name="Straight Connector 39"/>
          <p:cNvCxnSpPr>
            <a:cxnSpLocks noChangeShapeType="1"/>
          </p:cNvCxnSpPr>
          <p:nvPr/>
        </p:nvCxnSpPr>
        <p:spPr bwMode="auto">
          <a:xfrm>
            <a:off x="6646928" y="2281049"/>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flipH="1">
            <a:off x="6646928" y="5632823"/>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a:off x="6764778" y="2102724"/>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5"/>
          <p:cNvSpPr txBox="1">
            <a:spLocks noChangeArrowheads="1"/>
          </p:cNvSpPr>
          <p:nvPr/>
        </p:nvSpPr>
        <p:spPr bwMode="auto">
          <a:xfrm>
            <a:off x="6806289" y="1897518"/>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45" name="Straight Connector 46"/>
          <p:cNvCxnSpPr>
            <a:cxnSpLocks noChangeShapeType="1"/>
          </p:cNvCxnSpPr>
          <p:nvPr/>
        </p:nvCxnSpPr>
        <p:spPr bwMode="auto">
          <a:xfrm flipV="1">
            <a:off x="6764778" y="3385525"/>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7"/>
          <p:cNvSpPr txBox="1">
            <a:spLocks noChangeArrowheads="1"/>
          </p:cNvSpPr>
          <p:nvPr/>
        </p:nvSpPr>
        <p:spPr bwMode="auto">
          <a:xfrm>
            <a:off x="8296819" y="30462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47" name="Straight Connector 48"/>
          <p:cNvCxnSpPr>
            <a:cxnSpLocks noChangeShapeType="1"/>
          </p:cNvCxnSpPr>
          <p:nvPr/>
        </p:nvCxnSpPr>
        <p:spPr bwMode="auto">
          <a:xfrm flipH="1">
            <a:off x="6646928" y="5632823"/>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9"/>
          <p:cNvSpPr txBox="1">
            <a:spLocks noChangeArrowheads="1"/>
          </p:cNvSpPr>
          <p:nvPr/>
        </p:nvSpPr>
        <p:spPr bwMode="auto">
          <a:xfrm>
            <a:off x="7530799" y="5750407"/>
            <a:ext cx="1596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Uncapped </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cxnSp>
        <p:nvCxnSpPr>
          <p:cNvPr id="49" name="Straight Connector 54"/>
          <p:cNvCxnSpPr>
            <a:cxnSpLocks noChangeShapeType="1"/>
          </p:cNvCxnSpPr>
          <p:nvPr/>
        </p:nvCxnSpPr>
        <p:spPr bwMode="auto">
          <a:xfrm>
            <a:off x="6652657" y="5263132"/>
            <a:ext cx="307263"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55"/>
          <p:cNvCxnSpPr>
            <a:cxnSpLocks noChangeShapeType="1"/>
          </p:cNvCxnSpPr>
          <p:nvPr/>
        </p:nvCxnSpPr>
        <p:spPr bwMode="auto">
          <a:xfrm flipV="1">
            <a:off x="6959920" y="5263132"/>
            <a:ext cx="0" cy="369691"/>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6"/>
          <p:cNvSpPr txBox="1">
            <a:spLocks noChangeArrowheads="1"/>
          </p:cNvSpPr>
          <p:nvPr/>
        </p:nvSpPr>
        <p:spPr bwMode="auto">
          <a:xfrm>
            <a:off x="6153553" y="5073731"/>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chemeClr val="accent2"/>
                </a:solidFill>
                <a:latin typeface="+mj-lt"/>
              </a:rPr>
              <a:t>P*</a:t>
            </a:r>
          </a:p>
        </p:txBody>
      </p:sp>
      <p:sp>
        <p:nvSpPr>
          <p:cNvPr id="52" name="Rectangle 57"/>
          <p:cNvSpPr>
            <a:spLocks noChangeArrowheads="1"/>
          </p:cNvSpPr>
          <p:nvPr/>
        </p:nvSpPr>
        <p:spPr bwMode="auto">
          <a:xfrm>
            <a:off x="6770223" y="5751707"/>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sp>
        <p:nvSpPr>
          <p:cNvPr id="69" name="Text Box 3"/>
          <p:cNvSpPr txBox="1">
            <a:spLocks noChangeArrowheads="1"/>
          </p:cNvSpPr>
          <p:nvPr/>
        </p:nvSpPr>
        <p:spPr bwMode="auto">
          <a:xfrm>
            <a:off x="1224230" y="-34695"/>
            <a:ext cx="72304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Multi region GHG Market Equilibrium </a:t>
            </a:r>
            <a:endParaRPr lang="en-US" sz="3200" dirty="0" smtClean="0">
              <a:solidFill>
                <a:srgbClr val="9E0000"/>
              </a:solidFill>
              <a:latin typeface="+mj-lt"/>
            </a:endParaRPr>
          </a:p>
          <a:p>
            <a:pPr algn="ctr" eaLnBrk="1" hangingPunct="1"/>
            <a:r>
              <a:rPr lang="en-US" sz="3200" dirty="0" smtClean="0">
                <a:solidFill>
                  <a:srgbClr val="9E0000"/>
                </a:solidFill>
                <a:latin typeface="+mj-lt"/>
              </a:rPr>
              <a:t>with </a:t>
            </a:r>
            <a:r>
              <a:rPr lang="en-US" sz="3200" dirty="0">
                <a:solidFill>
                  <a:srgbClr val="9E0000"/>
                </a:solidFill>
                <a:latin typeface="+mj-lt"/>
              </a:rPr>
              <a:t>cap – with trade</a:t>
            </a:r>
          </a:p>
        </p:txBody>
      </p:sp>
      <p:cxnSp>
        <p:nvCxnSpPr>
          <p:cNvPr id="70" name="Straight Connector 54"/>
          <p:cNvCxnSpPr>
            <a:cxnSpLocks noChangeShapeType="1"/>
          </p:cNvCxnSpPr>
          <p:nvPr/>
        </p:nvCxnSpPr>
        <p:spPr bwMode="auto">
          <a:xfrm>
            <a:off x="891271" y="4344107"/>
            <a:ext cx="925914"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56"/>
          <p:cNvSpPr txBox="1">
            <a:spLocks noChangeArrowheads="1"/>
          </p:cNvSpPr>
          <p:nvPr/>
        </p:nvSpPr>
        <p:spPr bwMode="auto">
          <a:xfrm>
            <a:off x="436329" y="3994268"/>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00"/>
                </a:solidFill>
                <a:latin typeface="+mj-lt"/>
              </a:rPr>
              <a:t>P</a:t>
            </a:r>
            <a:endParaRPr lang="en-US" dirty="0">
              <a:solidFill>
                <a:srgbClr val="FF0000"/>
              </a:solidFill>
              <a:latin typeface="+mj-lt"/>
            </a:endParaRPr>
          </a:p>
        </p:txBody>
      </p:sp>
      <p:cxnSp>
        <p:nvCxnSpPr>
          <p:cNvPr id="72" name="Straight Connector 41"/>
          <p:cNvCxnSpPr>
            <a:cxnSpLocks noChangeShapeType="1"/>
          </p:cNvCxnSpPr>
          <p:nvPr/>
        </p:nvCxnSpPr>
        <p:spPr bwMode="auto">
          <a:xfrm>
            <a:off x="3856455" y="4348777"/>
            <a:ext cx="871844" cy="128404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54"/>
          <p:cNvCxnSpPr>
            <a:cxnSpLocks noChangeShapeType="1"/>
          </p:cNvCxnSpPr>
          <p:nvPr/>
        </p:nvCxnSpPr>
        <p:spPr bwMode="auto">
          <a:xfrm>
            <a:off x="891271" y="4835543"/>
            <a:ext cx="6400272" cy="0"/>
          </a:xfrm>
          <a:prstGeom prst="line">
            <a:avLst/>
          </a:prstGeom>
          <a:noFill/>
          <a:ln w="25400" algn="ctr">
            <a:solidFill>
              <a:srgbClr val="FF00FF"/>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46"/>
          <p:cNvCxnSpPr>
            <a:cxnSpLocks noChangeShapeType="1"/>
          </p:cNvCxnSpPr>
          <p:nvPr/>
        </p:nvCxnSpPr>
        <p:spPr bwMode="auto">
          <a:xfrm flipV="1">
            <a:off x="3844428" y="3169920"/>
            <a:ext cx="1649892" cy="209321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56"/>
          <p:cNvSpPr txBox="1">
            <a:spLocks noChangeArrowheads="1"/>
          </p:cNvSpPr>
          <p:nvPr/>
        </p:nvSpPr>
        <p:spPr bwMode="auto">
          <a:xfrm>
            <a:off x="446532" y="4549455"/>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FF"/>
                </a:solidFill>
                <a:latin typeface="+mj-lt"/>
              </a:rPr>
              <a:t>P</a:t>
            </a:r>
            <a:endParaRPr lang="en-US" dirty="0">
              <a:solidFill>
                <a:srgbClr val="FF00FF"/>
              </a:solidFill>
              <a:latin typeface="+mj-lt"/>
            </a:endParaRPr>
          </a:p>
        </p:txBody>
      </p:sp>
      <p:sp>
        <p:nvSpPr>
          <p:cNvPr id="82" name="TextBox 45"/>
          <p:cNvSpPr txBox="1">
            <a:spLocks noChangeArrowheads="1"/>
          </p:cNvSpPr>
          <p:nvPr/>
        </p:nvSpPr>
        <p:spPr bwMode="auto">
          <a:xfrm>
            <a:off x="3844428" y="3838037"/>
            <a:ext cx="63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ED</a:t>
            </a:r>
            <a:endParaRPr lang="en-US" dirty="0">
              <a:latin typeface="+mj-lt"/>
            </a:endParaRPr>
          </a:p>
        </p:txBody>
      </p:sp>
      <p:sp>
        <p:nvSpPr>
          <p:cNvPr id="83" name="TextBox 45"/>
          <p:cNvSpPr txBox="1">
            <a:spLocks noChangeArrowheads="1"/>
          </p:cNvSpPr>
          <p:nvPr/>
        </p:nvSpPr>
        <p:spPr bwMode="auto">
          <a:xfrm>
            <a:off x="5346487" y="3483396"/>
            <a:ext cx="63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ES</a:t>
            </a:r>
            <a:endParaRPr lang="en-US" dirty="0">
              <a:latin typeface="+mj-lt"/>
            </a:endParaRPr>
          </a:p>
        </p:txBody>
      </p:sp>
      <p:sp>
        <p:nvSpPr>
          <p:cNvPr id="43" name="TextBox 42"/>
          <p:cNvSpPr txBox="1"/>
          <p:nvPr/>
        </p:nvSpPr>
        <p:spPr>
          <a:xfrm>
            <a:off x="67989" y="1336534"/>
            <a:ext cx="461665" cy="3723776"/>
          </a:xfrm>
          <a:prstGeom prst="rect">
            <a:avLst/>
          </a:prstGeom>
          <a:noFill/>
        </p:spPr>
        <p:txBody>
          <a:bodyPr vert="vert270" wrap="none">
            <a:spAutoFit/>
          </a:bodyPr>
          <a:lstStyle/>
          <a:p>
            <a:pPr>
              <a:defRPr/>
            </a:pPr>
            <a:r>
              <a:rPr lang="en-US" dirty="0" smtClean="0">
                <a:latin typeface="+mj-lt"/>
              </a:rPr>
              <a:t>Price of GHG net emission reduction</a:t>
            </a:r>
            <a:endParaRPr lang="en-US" dirty="0">
              <a:latin typeface="+mj-lt"/>
            </a:endParaRPr>
          </a:p>
        </p:txBody>
      </p:sp>
    </p:spTree>
    <p:extLst>
      <p:ext uri="{BB962C8B-B14F-4D97-AF65-F5344CB8AC3E}">
        <p14:creationId xmlns:p14="http://schemas.microsoft.com/office/powerpoint/2010/main" val="627400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39"/>
          <p:cNvCxnSpPr>
            <a:cxnSpLocks noChangeShapeType="1"/>
          </p:cNvCxnSpPr>
          <p:nvPr/>
        </p:nvCxnSpPr>
        <p:spPr bwMode="auto">
          <a:xfrm>
            <a:off x="889528" y="2235524"/>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40"/>
          <p:cNvCxnSpPr>
            <a:cxnSpLocks noChangeShapeType="1"/>
          </p:cNvCxnSpPr>
          <p:nvPr/>
        </p:nvCxnSpPr>
        <p:spPr bwMode="auto">
          <a:xfrm flipH="1">
            <a:off x="889528" y="558729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41"/>
          <p:cNvCxnSpPr>
            <a:cxnSpLocks noChangeShapeType="1"/>
          </p:cNvCxnSpPr>
          <p:nvPr/>
        </p:nvCxnSpPr>
        <p:spPr bwMode="auto">
          <a:xfrm>
            <a:off x="1007378" y="2057199"/>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83281" y="2656688"/>
            <a:ext cx="461665" cy="605294"/>
          </a:xfrm>
          <a:prstGeom prst="rect">
            <a:avLst/>
          </a:prstGeom>
          <a:noFill/>
        </p:spPr>
        <p:txBody>
          <a:bodyPr vert="vert270" wrap="none">
            <a:spAutoFit/>
          </a:bodyPr>
          <a:lstStyle/>
          <a:p>
            <a:pPr>
              <a:defRPr/>
            </a:pPr>
            <a:r>
              <a:rPr lang="en-US" dirty="0">
                <a:latin typeface="+mj-lt"/>
              </a:rPr>
              <a:t>Price</a:t>
            </a:r>
          </a:p>
        </p:txBody>
      </p:sp>
      <p:sp>
        <p:nvSpPr>
          <p:cNvPr id="14" name="TextBox 45"/>
          <p:cNvSpPr txBox="1">
            <a:spLocks noChangeArrowheads="1"/>
          </p:cNvSpPr>
          <p:nvPr/>
        </p:nvSpPr>
        <p:spPr bwMode="auto">
          <a:xfrm>
            <a:off x="1048889" y="1851993"/>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15" name="Straight Connector 46"/>
          <p:cNvCxnSpPr>
            <a:cxnSpLocks noChangeShapeType="1"/>
          </p:cNvCxnSpPr>
          <p:nvPr/>
        </p:nvCxnSpPr>
        <p:spPr bwMode="auto">
          <a:xfrm flipV="1">
            <a:off x="1007378" y="3339999"/>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7"/>
          <p:cNvSpPr txBox="1">
            <a:spLocks noChangeArrowheads="1"/>
          </p:cNvSpPr>
          <p:nvPr/>
        </p:nvSpPr>
        <p:spPr bwMode="auto">
          <a:xfrm>
            <a:off x="2539420" y="30007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17" name="Straight Connector 48"/>
          <p:cNvCxnSpPr>
            <a:cxnSpLocks noChangeShapeType="1"/>
          </p:cNvCxnSpPr>
          <p:nvPr/>
        </p:nvCxnSpPr>
        <p:spPr bwMode="auto">
          <a:xfrm flipH="1">
            <a:off x="889528" y="5587298"/>
            <a:ext cx="209244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49"/>
          <p:cNvSpPr txBox="1">
            <a:spLocks noChangeArrowheads="1"/>
          </p:cNvSpPr>
          <p:nvPr/>
        </p:nvSpPr>
        <p:spPr bwMode="auto">
          <a:xfrm>
            <a:off x="1773399" y="5704881"/>
            <a:ext cx="1364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Capped</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sp>
        <p:nvSpPr>
          <p:cNvPr id="22" name="Rectangle 57"/>
          <p:cNvSpPr>
            <a:spLocks noChangeArrowheads="1"/>
          </p:cNvSpPr>
          <p:nvPr/>
        </p:nvSpPr>
        <p:spPr bwMode="auto">
          <a:xfrm>
            <a:off x="1012823" y="570618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cxnSp>
        <p:nvCxnSpPr>
          <p:cNvPr id="39" name="Straight Connector 39"/>
          <p:cNvCxnSpPr>
            <a:cxnSpLocks noChangeShapeType="1"/>
          </p:cNvCxnSpPr>
          <p:nvPr/>
        </p:nvCxnSpPr>
        <p:spPr bwMode="auto">
          <a:xfrm>
            <a:off x="1817185" y="2224975"/>
            <a:ext cx="0" cy="335177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9"/>
          <p:cNvCxnSpPr>
            <a:cxnSpLocks noChangeShapeType="1"/>
          </p:cNvCxnSpPr>
          <p:nvPr/>
        </p:nvCxnSpPr>
        <p:spPr bwMode="auto">
          <a:xfrm>
            <a:off x="3844428" y="2269174"/>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40"/>
          <p:cNvCxnSpPr>
            <a:cxnSpLocks noChangeShapeType="1"/>
          </p:cNvCxnSpPr>
          <p:nvPr/>
        </p:nvCxnSpPr>
        <p:spPr bwMode="auto">
          <a:xfrm flipH="1">
            <a:off x="3844428" y="5620948"/>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48"/>
          <p:cNvCxnSpPr>
            <a:cxnSpLocks noChangeShapeType="1"/>
          </p:cNvCxnSpPr>
          <p:nvPr/>
        </p:nvCxnSpPr>
        <p:spPr bwMode="auto">
          <a:xfrm flipH="1">
            <a:off x="3844428" y="5620948"/>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49"/>
          <p:cNvSpPr txBox="1">
            <a:spLocks noChangeArrowheads="1"/>
          </p:cNvSpPr>
          <p:nvPr/>
        </p:nvSpPr>
        <p:spPr bwMode="auto">
          <a:xfrm>
            <a:off x="4728299" y="5738532"/>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Quantity</a:t>
            </a:r>
          </a:p>
        </p:txBody>
      </p:sp>
      <p:cxnSp>
        <p:nvCxnSpPr>
          <p:cNvPr id="40" name="Straight Connector 39"/>
          <p:cNvCxnSpPr>
            <a:cxnSpLocks noChangeShapeType="1"/>
          </p:cNvCxnSpPr>
          <p:nvPr/>
        </p:nvCxnSpPr>
        <p:spPr bwMode="auto">
          <a:xfrm>
            <a:off x="6646928" y="2281049"/>
            <a:ext cx="0" cy="335177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flipH="1">
            <a:off x="6646928" y="5632823"/>
            <a:ext cx="164989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a:off x="6764778" y="2102724"/>
            <a:ext cx="222067" cy="353009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5"/>
          <p:cNvSpPr txBox="1">
            <a:spLocks noChangeArrowheads="1"/>
          </p:cNvSpPr>
          <p:nvPr/>
        </p:nvSpPr>
        <p:spPr bwMode="auto">
          <a:xfrm>
            <a:off x="6806289" y="1897518"/>
            <a:ext cx="371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D</a:t>
            </a:r>
          </a:p>
        </p:txBody>
      </p:sp>
      <p:cxnSp>
        <p:nvCxnSpPr>
          <p:cNvPr id="45" name="Straight Connector 46"/>
          <p:cNvCxnSpPr>
            <a:cxnSpLocks noChangeShapeType="1"/>
          </p:cNvCxnSpPr>
          <p:nvPr/>
        </p:nvCxnSpPr>
        <p:spPr bwMode="auto">
          <a:xfrm flipV="1">
            <a:off x="6764778" y="3385525"/>
            <a:ext cx="1532042" cy="214081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7"/>
          <p:cNvSpPr txBox="1">
            <a:spLocks noChangeArrowheads="1"/>
          </p:cNvSpPr>
          <p:nvPr/>
        </p:nvSpPr>
        <p:spPr bwMode="auto">
          <a:xfrm>
            <a:off x="8296819" y="30462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latin typeface="+mj-lt"/>
              </a:rPr>
              <a:t>S</a:t>
            </a:r>
          </a:p>
        </p:txBody>
      </p:sp>
      <p:cxnSp>
        <p:nvCxnSpPr>
          <p:cNvPr id="47" name="Straight Connector 48"/>
          <p:cNvCxnSpPr>
            <a:cxnSpLocks noChangeShapeType="1"/>
          </p:cNvCxnSpPr>
          <p:nvPr/>
        </p:nvCxnSpPr>
        <p:spPr bwMode="auto">
          <a:xfrm flipH="1">
            <a:off x="6646928" y="5632823"/>
            <a:ext cx="2092441"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9"/>
          <p:cNvSpPr txBox="1">
            <a:spLocks noChangeArrowheads="1"/>
          </p:cNvSpPr>
          <p:nvPr/>
        </p:nvSpPr>
        <p:spPr bwMode="auto">
          <a:xfrm>
            <a:off x="7530799" y="5750407"/>
            <a:ext cx="1596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Uncapped </a:t>
            </a:r>
          </a:p>
          <a:p>
            <a:pPr eaLnBrk="1" hangingPunct="1"/>
            <a:r>
              <a:rPr lang="en-US" dirty="0" smtClean="0">
                <a:latin typeface="+mj-lt"/>
              </a:rPr>
              <a:t>Region</a:t>
            </a:r>
          </a:p>
          <a:p>
            <a:pPr eaLnBrk="1" hangingPunct="1"/>
            <a:r>
              <a:rPr lang="en-US" dirty="0" smtClean="0">
                <a:latin typeface="+mj-lt"/>
              </a:rPr>
              <a:t>Quantity</a:t>
            </a:r>
            <a:endParaRPr lang="en-US" dirty="0">
              <a:latin typeface="+mj-lt"/>
            </a:endParaRPr>
          </a:p>
        </p:txBody>
      </p:sp>
      <p:cxnSp>
        <p:nvCxnSpPr>
          <p:cNvPr id="49" name="Straight Connector 54"/>
          <p:cNvCxnSpPr>
            <a:cxnSpLocks noChangeShapeType="1"/>
          </p:cNvCxnSpPr>
          <p:nvPr/>
        </p:nvCxnSpPr>
        <p:spPr bwMode="auto">
          <a:xfrm>
            <a:off x="6652657" y="5263132"/>
            <a:ext cx="307263" cy="0"/>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55"/>
          <p:cNvCxnSpPr>
            <a:cxnSpLocks noChangeShapeType="1"/>
          </p:cNvCxnSpPr>
          <p:nvPr/>
        </p:nvCxnSpPr>
        <p:spPr bwMode="auto">
          <a:xfrm flipV="1">
            <a:off x="6959920" y="5263132"/>
            <a:ext cx="0" cy="369691"/>
          </a:xfrm>
          <a:prstGeom prst="line">
            <a:avLst/>
          </a:prstGeom>
          <a:noFill/>
          <a:ln w="9525" algn="ctr">
            <a:solidFill>
              <a:schemeClr val="accent2"/>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6"/>
          <p:cNvSpPr txBox="1">
            <a:spLocks noChangeArrowheads="1"/>
          </p:cNvSpPr>
          <p:nvPr/>
        </p:nvSpPr>
        <p:spPr bwMode="auto">
          <a:xfrm>
            <a:off x="6153553" y="5073731"/>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chemeClr val="accent2"/>
                </a:solidFill>
                <a:latin typeface="+mj-lt"/>
              </a:rPr>
              <a:t>P*</a:t>
            </a:r>
          </a:p>
        </p:txBody>
      </p:sp>
      <p:sp>
        <p:nvSpPr>
          <p:cNvPr id="52" name="Rectangle 57"/>
          <p:cNvSpPr>
            <a:spLocks noChangeArrowheads="1"/>
          </p:cNvSpPr>
          <p:nvPr/>
        </p:nvSpPr>
        <p:spPr bwMode="auto">
          <a:xfrm>
            <a:off x="6770223" y="5751707"/>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accent2"/>
                </a:solidFill>
                <a:latin typeface="+mj-lt"/>
              </a:rPr>
              <a:t>Q*</a:t>
            </a:r>
          </a:p>
        </p:txBody>
      </p:sp>
      <p:sp>
        <p:nvSpPr>
          <p:cNvPr id="69" name="Text Box 3"/>
          <p:cNvSpPr txBox="1">
            <a:spLocks noChangeArrowheads="1"/>
          </p:cNvSpPr>
          <p:nvPr/>
        </p:nvSpPr>
        <p:spPr bwMode="auto">
          <a:xfrm>
            <a:off x="383282" y="60325"/>
            <a:ext cx="88485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3200" dirty="0">
                <a:solidFill>
                  <a:srgbClr val="9E0000"/>
                </a:solidFill>
                <a:latin typeface="+mj-lt"/>
              </a:rPr>
              <a:t>Multi region GHG Market Equilibrium </a:t>
            </a:r>
            <a:endParaRPr lang="en-US" sz="3200" dirty="0" smtClean="0">
              <a:solidFill>
                <a:srgbClr val="9E0000"/>
              </a:solidFill>
              <a:latin typeface="+mj-lt"/>
            </a:endParaRPr>
          </a:p>
          <a:p>
            <a:pPr algn="ctr" eaLnBrk="1" hangingPunct="1"/>
            <a:r>
              <a:rPr lang="en-US" sz="3200" dirty="0" smtClean="0">
                <a:solidFill>
                  <a:srgbClr val="9E0000"/>
                </a:solidFill>
                <a:latin typeface="+mj-lt"/>
              </a:rPr>
              <a:t>with </a:t>
            </a:r>
            <a:r>
              <a:rPr lang="en-US" sz="3200" dirty="0">
                <a:solidFill>
                  <a:srgbClr val="9E0000"/>
                </a:solidFill>
                <a:latin typeface="+mj-lt"/>
              </a:rPr>
              <a:t>cap </a:t>
            </a:r>
            <a:r>
              <a:rPr lang="en-US" sz="3200" dirty="0" smtClean="0">
                <a:solidFill>
                  <a:srgbClr val="9E0000"/>
                </a:solidFill>
                <a:latin typeface="+mj-lt"/>
              </a:rPr>
              <a:t>– </a:t>
            </a:r>
            <a:r>
              <a:rPr lang="en-US" sz="3200" dirty="0">
                <a:solidFill>
                  <a:srgbClr val="9E0000"/>
                </a:solidFill>
                <a:latin typeface="+mj-lt"/>
              </a:rPr>
              <a:t>with trade and transactions costs</a:t>
            </a:r>
          </a:p>
        </p:txBody>
      </p:sp>
      <p:cxnSp>
        <p:nvCxnSpPr>
          <p:cNvPr id="70" name="Straight Connector 54"/>
          <p:cNvCxnSpPr>
            <a:cxnSpLocks noChangeShapeType="1"/>
          </p:cNvCxnSpPr>
          <p:nvPr/>
        </p:nvCxnSpPr>
        <p:spPr bwMode="auto">
          <a:xfrm>
            <a:off x="891271" y="4344107"/>
            <a:ext cx="925914" cy="0"/>
          </a:xfrm>
          <a:prstGeom prst="line">
            <a:avLst/>
          </a:prstGeom>
          <a:noFill/>
          <a:ln w="9525" algn="ctr">
            <a:solidFill>
              <a:srgbClr val="FF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56"/>
          <p:cNvSpPr txBox="1">
            <a:spLocks noChangeArrowheads="1"/>
          </p:cNvSpPr>
          <p:nvPr/>
        </p:nvSpPr>
        <p:spPr bwMode="auto">
          <a:xfrm>
            <a:off x="334729" y="3994268"/>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00"/>
                </a:solidFill>
                <a:latin typeface="+mj-lt"/>
              </a:rPr>
              <a:t>P</a:t>
            </a:r>
            <a:endParaRPr lang="en-US" dirty="0">
              <a:solidFill>
                <a:srgbClr val="FF0000"/>
              </a:solidFill>
              <a:latin typeface="+mj-lt"/>
            </a:endParaRPr>
          </a:p>
        </p:txBody>
      </p:sp>
      <p:cxnSp>
        <p:nvCxnSpPr>
          <p:cNvPr id="72" name="Straight Connector 41"/>
          <p:cNvCxnSpPr>
            <a:cxnSpLocks noChangeShapeType="1"/>
          </p:cNvCxnSpPr>
          <p:nvPr/>
        </p:nvCxnSpPr>
        <p:spPr bwMode="auto">
          <a:xfrm>
            <a:off x="3856455" y="4348777"/>
            <a:ext cx="871844" cy="128404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46"/>
          <p:cNvCxnSpPr>
            <a:cxnSpLocks noChangeShapeType="1"/>
          </p:cNvCxnSpPr>
          <p:nvPr/>
        </p:nvCxnSpPr>
        <p:spPr bwMode="auto">
          <a:xfrm flipV="1">
            <a:off x="3844428" y="3169920"/>
            <a:ext cx="1649892" cy="209321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56"/>
          <p:cNvSpPr txBox="1">
            <a:spLocks noChangeArrowheads="1"/>
          </p:cNvSpPr>
          <p:nvPr/>
        </p:nvSpPr>
        <p:spPr bwMode="auto">
          <a:xfrm>
            <a:off x="243332" y="4529135"/>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solidFill>
                  <a:srgbClr val="FF00FF"/>
                </a:solidFill>
                <a:latin typeface="+mj-lt"/>
              </a:rPr>
              <a:t>P</a:t>
            </a:r>
            <a:endParaRPr lang="en-US" dirty="0">
              <a:solidFill>
                <a:srgbClr val="FF00FF"/>
              </a:solidFill>
              <a:latin typeface="+mj-lt"/>
            </a:endParaRPr>
          </a:p>
        </p:txBody>
      </p:sp>
      <p:sp>
        <p:nvSpPr>
          <p:cNvPr id="82" name="TextBox 45"/>
          <p:cNvSpPr txBox="1">
            <a:spLocks noChangeArrowheads="1"/>
          </p:cNvSpPr>
          <p:nvPr/>
        </p:nvSpPr>
        <p:spPr bwMode="auto">
          <a:xfrm>
            <a:off x="3844428" y="3838037"/>
            <a:ext cx="63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ED</a:t>
            </a:r>
            <a:endParaRPr lang="en-US" dirty="0">
              <a:latin typeface="+mj-lt"/>
            </a:endParaRPr>
          </a:p>
        </p:txBody>
      </p:sp>
      <p:sp>
        <p:nvSpPr>
          <p:cNvPr id="83" name="TextBox 45"/>
          <p:cNvSpPr txBox="1">
            <a:spLocks noChangeArrowheads="1"/>
          </p:cNvSpPr>
          <p:nvPr/>
        </p:nvSpPr>
        <p:spPr bwMode="auto">
          <a:xfrm>
            <a:off x="5346487" y="3483396"/>
            <a:ext cx="63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smtClean="0">
                <a:latin typeface="+mj-lt"/>
              </a:rPr>
              <a:t>ES</a:t>
            </a:r>
            <a:endParaRPr lang="en-US" dirty="0">
              <a:latin typeface="+mj-lt"/>
            </a:endParaRPr>
          </a:p>
        </p:txBody>
      </p:sp>
      <p:grpSp>
        <p:nvGrpSpPr>
          <p:cNvPr id="9" name="Group 8"/>
          <p:cNvGrpSpPr/>
          <p:nvPr/>
        </p:nvGrpSpPr>
        <p:grpSpPr>
          <a:xfrm>
            <a:off x="891271" y="4713623"/>
            <a:ext cx="7805054" cy="250370"/>
            <a:chOff x="891271" y="4713623"/>
            <a:chExt cx="7805054" cy="250370"/>
          </a:xfrm>
        </p:grpSpPr>
        <p:cxnSp>
          <p:nvCxnSpPr>
            <p:cNvPr id="73" name="Straight Connector 54"/>
            <p:cNvCxnSpPr>
              <a:cxnSpLocks noChangeShapeType="1"/>
            </p:cNvCxnSpPr>
            <p:nvPr/>
          </p:nvCxnSpPr>
          <p:spPr bwMode="auto">
            <a:xfrm>
              <a:off x="891271" y="4713623"/>
              <a:ext cx="4603049" cy="0"/>
            </a:xfrm>
            <a:prstGeom prst="line">
              <a:avLst/>
            </a:prstGeom>
            <a:noFill/>
            <a:ln w="25400" algn="ctr">
              <a:solidFill>
                <a:srgbClr val="FF00FF"/>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54"/>
            <p:cNvCxnSpPr>
              <a:cxnSpLocks noChangeShapeType="1"/>
            </p:cNvCxnSpPr>
            <p:nvPr/>
          </p:nvCxnSpPr>
          <p:spPr bwMode="auto">
            <a:xfrm flipV="1">
              <a:off x="5494320" y="4951811"/>
              <a:ext cx="3202005" cy="12182"/>
            </a:xfrm>
            <a:prstGeom prst="line">
              <a:avLst/>
            </a:prstGeom>
            <a:noFill/>
            <a:ln w="25400" algn="ctr">
              <a:solidFill>
                <a:srgbClr val="FF00FF"/>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4"/>
            <p:cNvCxnSpPr>
              <a:cxnSpLocks noChangeShapeType="1"/>
            </p:cNvCxnSpPr>
            <p:nvPr/>
          </p:nvCxnSpPr>
          <p:spPr bwMode="auto">
            <a:xfrm>
              <a:off x="5494320" y="4713623"/>
              <a:ext cx="0" cy="250370"/>
            </a:xfrm>
            <a:prstGeom prst="line">
              <a:avLst/>
            </a:prstGeom>
            <a:noFill/>
            <a:ln w="25400" algn="ctr">
              <a:solidFill>
                <a:srgbClr val="0066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4" name="Straight Connector 54"/>
          <p:cNvCxnSpPr>
            <a:cxnSpLocks noChangeShapeType="1"/>
          </p:cNvCxnSpPr>
          <p:nvPr/>
        </p:nvCxnSpPr>
        <p:spPr bwMode="auto">
          <a:xfrm>
            <a:off x="3845668" y="5030010"/>
            <a:ext cx="0" cy="250370"/>
          </a:xfrm>
          <a:prstGeom prst="line">
            <a:avLst/>
          </a:prstGeom>
          <a:noFill/>
          <a:ln w="25400" algn="ctr">
            <a:solidFill>
              <a:srgbClr val="FF00FF"/>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46"/>
          <p:cNvCxnSpPr>
            <a:cxnSpLocks noChangeShapeType="1"/>
          </p:cNvCxnSpPr>
          <p:nvPr/>
        </p:nvCxnSpPr>
        <p:spPr bwMode="auto">
          <a:xfrm flipV="1">
            <a:off x="3848238" y="2933700"/>
            <a:ext cx="1649892" cy="2093213"/>
          </a:xfrm>
          <a:prstGeom prst="line">
            <a:avLst/>
          </a:prstGeom>
          <a:noFill/>
          <a:ln w="9525" algn="ctr">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Left Brace 6"/>
          <p:cNvSpPr/>
          <p:nvPr/>
        </p:nvSpPr>
        <p:spPr bwMode="auto">
          <a:xfrm>
            <a:off x="3498085" y="5026913"/>
            <a:ext cx="89425" cy="253467"/>
          </a:xfrm>
          <a:prstGeom prst="leftBrace">
            <a:avLst/>
          </a:prstGeom>
          <a:noFill/>
          <a:ln w="12700" cap="flat" cmpd="sng" algn="ctr">
            <a:solidFill>
              <a:srgbClr val="0066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mj-lt"/>
            </a:endParaRPr>
          </a:p>
        </p:txBody>
      </p:sp>
      <p:sp>
        <p:nvSpPr>
          <p:cNvPr id="56" name="TextBox 45"/>
          <p:cNvSpPr txBox="1">
            <a:spLocks noChangeArrowheads="1"/>
          </p:cNvSpPr>
          <p:nvPr/>
        </p:nvSpPr>
        <p:spPr bwMode="auto">
          <a:xfrm>
            <a:off x="2539420" y="4972603"/>
            <a:ext cx="10480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800" dirty="0" smtClean="0">
                <a:solidFill>
                  <a:srgbClr val="006600"/>
                </a:solidFill>
                <a:latin typeface="+mj-lt"/>
              </a:rPr>
              <a:t>Transactions</a:t>
            </a:r>
          </a:p>
          <a:p>
            <a:pPr algn="ctr" eaLnBrk="1" hangingPunct="1"/>
            <a:r>
              <a:rPr lang="en-US" sz="800" dirty="0" smtClean="0">
                <a:solidFill>
                  <a:srgbClr val="006600"/>
                </a:solidFill>
                <a:latin typeface="+mj-lt"/>
              </a:rPr>
              <a:t>Costs</a:t>
            </a:r>
            <a:endParaRPr lang="en-US" sz="800" dirty="0">
              <a:solidFill>
                <a:srgbClr val="006600"/>
              </a:solidFill>
              <a:latin typeface="+mj-lt"/>
            </a:endParaRPr>
          </a:p>
        </p:txBody>
      </p:sp>
    </p:spTree>
    <p:extLst>
      <p:ext uri="{BB962C8B-B14F-4D97-AF65-F5344CB8AC3E}">
        <p14:creationId xmlns:p14="http://schemas.microsoft.com/office/powerpoint/2010/main" val="2427003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58825" y="317500"/>
            <a:ext cx="6827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Climate Change Mitigation Challenge</a:t>
            </a:r>
          </a:p>
        </p:txBody>
      </p:sp>
      <p:sp>
        <p:nvSpPr>
          <p:cNvPr id="28675" name="Text Box 3"/>
          <p:cNvSpPr txBox="1">
            <a:spLocks noChangeArrowheads="1"/>
          </p:cNvSpPr>
          <p:nvPr/>
        </p:nvSpPr>
        <p:spPr bwMode="auto">
          <a:xfrm>
            <a:off x="911225" y="1316038"/>
            <a:ext cx="642996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2800">
                <a:solidFill>
                  <a:srgbClr val="3333FF"/>
                </a:solidFill>
                <a:latin typeface="+mj-lt"/>
              </a:rPr>
              <a:t>	</a:t>
            </a:r>
            <a:r>
              <a:rPr lang="en-US" sz="3600">
                <a:latin typeface="+mj-lt"/>
              </a:rPr>
              <a:t>Complex set of sources</a:t>
            </a:r>
          </a:p>
          <a:p>
            <a:pPr eaLnBrk="1" hangingPunct="1"/>
            <a:r>
              <a:rPr lang="en-US" sz="3600">
                <a:latin typeface="+mj-lt"/>
              </a:rPr>
              <a:t>	Energy is key</a:t>
            </a:r>
          </a:p>
          <a:p>
            <a:pPr eaLnBrk="1" hangingPunct="1"/>
            <a:r>
              <a:rPr lang="en-US" sz="3600">
                <a:latin typeface="+mj-lt"/>
              </a:rPr>
              <a:t>	Tie to Development</a:t>
            </a:r>
          </a:p>
          <a:p>
            <a:pPr eaLnBrk="1" hangingPunct="1"/>
            <a:r>
              <a:rPr lang="en-US" sz="3600">
                <a:latin typeface="+mj-lt"/>
              </a:rPr>
              <a:t>	Multinational need</a:t>
            </a:r>
          </a:p>
          <a:p>
            <a:pPr eaLnBrk="1" hangingPunct="1"/>
            <a:r>
              <a:rPr lang="en-US" sz="3600">
                <a:latin typeface="+mj-lt"/>
              </a:rPr>
              <a:t>	BRIC countries</a:t>
            </a:r>
          </a:p>
          <a:p>
            <a:pPr eaLnBrk="1" hangingPunct="1"/>
            <a:r>
              <a:rPr lang="en-US" sz="3600">
                <a:latin typeface="+mj-lt"/>
              </a:rPr>
              <a:t>	Futility of unilateral action</a:t>
            </a:r>
          </a:p>
          <a:p>
            <a:pPr eaLnBrk="1" hangingPunct="1"/>
            <a:r>
              <a:rPr lang="en-US" sz="3600">
                <a:latin typeface="+mj-lt"/>
              </a:rPr>
              <a:t>	Legislation</a:t>
            </a:r>
          </a:p>
          <a:p>
            <a:pPr eaLnBrk="1" hangingPunct="1"/>
            <a:r>
              <a:rPr lang="en-US" sz="3600">
                <a:latin typeface="+mj-lt"/>
              </a:rPr>
              <a:t>	Offset controversy</a:t>
            </a:r>
          </a:p>
        </p:txBody>
      </p:sp>
    </p:spTree>
    <p:extLst>
      <p:ext uri="{BB962C8B-B14F-4D97-AF65-F5344CB8AC3E}">
        <p14:creationId xmlns:p14="http://schemas.microsoft.com/office/powerpoint/2010/main" val="64787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1371600"/>
            <a:ext cx="84498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sz="3200" dirty="0">
                <a:solidFill>
                  <a:srgbClr val="9E0000"/>
                </a:solidFill>
                <a:latin typeface="+mj-lt"/>
              </a:rPr>
              <a:t>The</a:t>
            </a:r>
            <a:r>
              <a:rPr lang="en-US" sz="2800" dirty="0">
                <a:solidFill>
                  <a:srgbClr val="9E0000"/>
                </a:solidFill>
                <a:latin typeface="+mj-lt"/>
              </a:rPr>
              <a:t> </a:t>
            </a:r>
            <a:r>
              <a:rPr lang="en-US" sz="3200" dirty="0">
                <a:solidFill>
                  <a:srgbClr val="9E0000"/>
                </a:solidFill>
                <a:latin typeface="+mj-lt"/>
              </a:rPr>
              <a:t>world is beginning to take action </a:t>
            </a:r>
          </a:p>
          <a:p>
            <a:pPr algn="ctr" eaLnBrk="1" hangingPunct="1"/>
            <a:r>
              <a:rPr lang="en-US" sz="3200" dirty="0">
                <a:solidFill>
                  <a:srgbClr val="9E0000"/>
                </a:solidFill>
                <a:latin typeface="+mj-lt"/>
              </a:rPr>
              <a:t>on mitigation and adaptation</a:t>
            </a:r>
          </a:p>
          <a:p>
            <a:pPr algn="ctr" eaLnBrk="1" hangingPunct="1"/>
            <a:endParaRPr lang="en-US" sz="3200" dirty="0">
              <a:solidFill>
                <a:srgbClr val="9E0000"/>
              </a:solidFill>
              <a:latin typeface="+mj-lt"/>
            </a:endParaRPr>
          </a:p>
          <a:p>
            <a:pPr algn="ctr" eaLnBrk="1" hangingPunct="1"/>
            <a:r>
              <a:rPr lang="en-US" sz="3200" dirty="0">
                <a:solidFill>
                  <a:srgbClr val="9E0000"/>
                </a:solidFill>
                <a:latin typeface="+mj-lt"/>
              </a:rPr>
              <a:t>Energy will be affected</a:t>
            </a:r>
          </a:p>
        </p:txBody>
      </p:sp>
    </p:spTree>
    <p:extLst>
      <p:ext uri="{BB962C8B-B14F-4D97-AF65-F5344CB8AC3E}">
        <p14:creationId xmlns:p14="http://schemas.microsoft.com/office/powerpoint/2010/main" val="51893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90277" y="199450"/>
            <a:ext cx="87242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3200" dirty="0">
                <a:solidFill>
                  <a:srgbClr val="9E0000"/>
                </a:solidFill>
                <a:latin typeface="+mj-lt"/>
              </a:rPr>
              <a:t>History -International Agreements on Mitigation</a:t>
            </a:r>
          </a:p>
        </p:txBody>
      </p:sp>
      <p:sp>
        <p:nvSpPr>
          <p:cNvPr id="7172" name="Rectangle 4"/>
          <p:cNvSpPr>
            <a:spLocks noChangeArrowheads="1"/>
          </p:cNvSpPr>
          <p:nvPr/>
        </p:nvSpPr>
        <p:spPr bwMode="auto">
          <a:xfrm>
            <a:off x="168166" y="962900"/>
            <a:ext cx="8846359"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325" indent="-60325">
              <a:lnSpc>
                <a:spcPct val="130000"/>
              </a:lnSpc>
              <a:spcBef>
                <a:spcPct val="50000"/>
              </a:spcBef>
              <a:buClr>
                <a:srgbClr val="FF3300"/>
              </a:buClr>
              <a:buSzPct val="85000"/>
              <a:buFont typeface="Wingdings" pitchFamily="2" charset="2"/>
              <a:buNone/>
            </a:pPr>
            <a:r>
              <a:rPr lang="en-US" sz="2200" dirty="0">
                <a:latin typeface="+mj-lt"/>
              </a:rPr>
              <a:t>UNFCCC : </a:t>
            </a:r>
            <a:r>
              <a:rPr lang="en-US" i="1" dirty="0">
                <a:solidFill>
                  <a:srgbClr val="009900"/>
                </a:solidFill>
                <a:latin typeface="+mj-lt"/>
              </a:rPr>
              <a:t>United Nations</a:t>
            </a:r>
            <a:r>
              <a:rPr lang="en-US" dirty="0">
                <a:solidFill>
                  <a:srgbClr val="009900"/>
                </a:solidFill>
                <a:latin typeface="+mj-lt"/>
              </a:rPr>
              <a:t> </a:t>
            </a:r>
            <a:r>
              <a:rPr lang="en-US" i="1" dirty="0">
                <a:solidFill>
                  <a:srgbClr val="009900"/>
                </a:solidFill>
                <a:latin typeface="+mj-lt"/>
              </a:rPr>
              <a:t>Framework Convention on Climate Change</a:t>
            </a:r>
            <a:endParaRPr lang="en-US" dirty="0">
              <a:solidFill>
                <a:srgbClr val="009900"/>
              </a:solidFill>
              <a:latin typeface="+mj-lt"/>
            </a:endParaRPr>
          </a:p>
          <a:p>
            <a:pPr marL="800100" lvl="1" indent="-342900">
              <a:spcBef>
                <a:spcPct val="50000"/>
              </a:spcBef>
              <a:buClr>
                <a:srgbClr val="FF3300"/>
              </a:buClr>
              <a:buSzPct val="85000"/>
              <a:buFont typeface="Arial" panose="020B0604020202020204" pitchFamily="34" charset="0"/>
              <a:buChar char="•"/>
            </a:pPr>
            <a:r>
              <a:rPr lang="en-US" sz="2400" dirty="0">
                <a:latin typeface="+mj-lt"/>
              </a:rPr>
              <a:t>Adopted on May 9, 1992 and ratified by 176 governments worldwide as of October 1998</a:t>
            </a:r>
          </a:p>
          <a:p>
            <a:pPr marL="800100" lvl="1" indent="-342900">
              <a:spcBef>
                <a:spcPct val="50000"/>
              </a:spcBef>
              <a:buClr>
                <a:srgbClr val="FF3300"/>
              </a:buClr>
              <a:buSzPct val="85000"/>
              <a:buFont typeface="Arial" panose="020B0604020202020204" pitchFamily="34" charset="0"/>
              <a:buChar char="•"/>
            </a:pPr>
            <a:r>
              <a:rPr lang="en-US" sz="2400" dirty="0">
                <a:latin typeface="+mj-lt"/>
              </a:rPr>
              <a:t>Developed plans for responding to climate change </a:t>
            </a:r>
            <a:r>
              <a:rPr lang="en-US" sz="2400" dirty="0" smtClean="0">
                <a:latin typeface="+mj-lt"/>
              </a:rPr>
              <a:t> </a:t>
            </a:r>
            <a:r>
              <a:rPr lang="en-US" sz="2400" dirty="0" smtClean="0">
                <a:latin typeface="+mj-lt"/>
                <a:cs typeface="Times New Roman" pitchFamily="18" charset="0"/>
              </a:rPr>
              <a:t>“...  </a:t>
            </a:r>
            <a:r>
              <a:rPr lang="en-US" sz="2400" dirty="0">
                <a:latin typeface="+mj-lt"/>
                <a:cs typeface="Times New Roman" pitchFamily="18" charset="0"/>
              </a:rPr>
              <a:t>to achieve ...  stabilization of greenhouse gas concentrations in the atmosphere at a level that would prevent dangerous anthropogenic interference with the climate system” (p.9). </a:t>
            </a:r>
            <a:endParaRPr lang="en-US" sz="2400" dirty="0">
              <a:latin typeface="+mj-lt"/>
            </a:endParaRP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Established to negotiate net GHGE reduction</a:t>
            </a:r>
            <a:r>
              <a:rPr lang="en-US" sz="2400" dirty="0">
                <a:latin typeface="+mj-lt"/>
              </a:rPr>
              <a:t> </a:t>
            </a:r>
          </a:p>
          <a:p>
            <a:pPr marL="800100" lvl="1" indent="-342900">
              <a:spcBef>
                <a:spcPct val="50000"/>
              </a:spcBef>
              <a:buClr>
                <a:srgbClr val="FF3300"/>
              </a:buClr>
              <a:buSzPct val="85000"/>
              <a:buFont typeface="Arial" panose="020B0604020202020204" pitchFamily="34" charset="0"/>
              <a:buChar char="•"/>
            </a:pPr>
            <a:r>
              <a:rPr lang="en-US" sz="2400" dirty="0">
                <a:latin typeface="+mj-lt"/>
                <a:cs typeface="Times New Roman" pitchFamily="18" charset="0"/>
              </a:rPr>
              <a:t>Under it’s auspices, the KYOTO Protocol was adopted in 1997.</a:t>
            </a:r>
          </a:p>
        </p:txBody>
      </p:sp>
    </p:spTree>
    <p:extLst>
      <p:ext uri="{BB962C8B-B14F-4D97-AF65-F5344CB8AC3E}">
        <p14:creationId xmlns:p14="http://schemas.microsoft.com/office/powerpoint/2010/main" val="1973019362"/>
      </p:ext>
    </p:extLst>
  </p:cSld>
  <p:clrMapOvr>
    <a:masterClrMapping/>
  </p:clrMapOvr>
</p:sld>
</file>

<file path=ppt/theme/theme1.xml><?xml version="1.0" encoding="utf-8"?>
<a:theme xmlns:a="http://schemas.openxmlformats.org/drawingml/2006/main" name="topic5_mitigation">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topic5_mitigation</Template>
  <TotalTime>3576</TotalTime>
  <Words>4576</Words>
  <Application>Microsoft Office PowerPoint</Application>
  <PresentationFormat>On-screen Show (4:3)</PresentationFormat>
  <Paragraphs>826</Paragraphs>
  <Slides>75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 Unicode MS</vt:lpstr>
      <vt:lpstr>宋体</vt:lpstr>
      <vt:lpstr>Arial</vt:lpstr>
      <vt:lpstr>Calibri</vt:lpstr>
      <vt:lpstr>MS Mincho</vt:lpstr>
      <vt:lpstr>Times New Roman</vt:lpstr>
      <vt:lpstr>Trebuchet MS</vt:lpstr>
      <vt:lpstr>Wingdings</vt:lpstr>
      <vt:lpstr>topic5_mitigation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 perspective inelastic vs elastic demand who gains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Fungibility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CC mitigation for CC class in Spring 2003</dc:subject>
  <dc:creator>bamccarl</dc:creator>
  <cp:lastModifiedBy>Bruce A McCarl</cp:lastModifiedBy>
  <cp:revision>90</cp:revision>
  <cp:lastPrinted>2002-10-10T02:28:32Z</cp:lastPrinted>
  <dcterms:created xsi:type="dcterms:W3CDTF">2012-02-02T12:16:08Z</dcterms:created>
  <dcterms:modified xsi:type="dcterms:W3CDTF">2019-03-20T22:18:36Z</dcterms:modified>
</cp:coreProperties>
</file>