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91" r:id="rId2"/>
    <p:sldId id="550" r:id="rId3"/>
    <p:sldId id="441" r:id="rId4"/>
    <p:sldId id="344" r:id="rId5"/>
    <p:sldId id="346" r:id="rId6"/>
    <p:sldId id="347" r:id="rId7"/>
    <p:sldId id="443" r:id="rId8"/>
    <p:sldId id="368" r:id="rId9"/>
    <p:sldId id="370" r:id="rId10"/>
    <p:sldId id="369" r:id="rId11"/>
    <p:sldId id="444" r:id="rId12"/>
    <p:sldId id="350" r:id="rId13"/>
    <p:sldId id="353" r:id="rId14"/>
    <p:sldId id="537" r:id="rId15"/>
    <p:sldId id="538" r:id="rId16"/>
    <p:sldId id="539" r:id="rId17"/>
    <p:sldId id="540" r:id="rId18"/>
    <p:sldId id="541" r:id="rId19"/>
    <p:sldId id="535" r:id="rId20"/>
    <p:sldId id="549" r:id="rId21"/>
    <p:sldId id="545" r:id="rId22"/>
    <p:sldId id="546" r:id="rId23"/>
    <p:sldId id="489" r:id="rId24"/>
    <p:sldId id="490" r:id="rId25"/>
    <p:sldId id="491" r:id="rId26"/>
    <p:sldId id="552" r:id="rId27"/>
    <p:sldId id="542" r:id="rId28"/>
    <p:sldId id="547" r:id="rId29"/>
    <p:sldId id="548" r:id="rId30"/>
    <p:sldId id="492" r:id="rId31"/>
    <p:sldId id="543" r:id="rId32"/>
    <p:sldId id="553" r:id="rId33"/>
    <p:sldId id="554" r:id="rId34"/>
    <p:sldId id="556" r:id="rId35"/>
    <p:sldId id="494" r:id="rId36"/>
    <p:sldId id="496" r:id="rId37"/>
    <p:sldId id="506" r:id="rId38"/>
    <p:sldId id="507" r:id="rId39"/>
    <p:sldId id="508" r:id="rId40"/>
    <p:sldId id="509" r:id="rId41"/>
    <p:sldId id="533" r:id="rId42"/>
    <p:sldId id="511" r:id="rId43"/>
    <p:sldId id="522" r:id="rId44"/>
    <p:sldId id="512" r:id="rId45"/>
    <p:sldId id="513" r:id="rId46"/>
    <p:sldId id="514" r:id="rId47"/>
    <p:sldId id="515" r:id="rId48"/>
    <p:sldId id="521" r:id="rId49"/>
    <p:sldId id="551" r:id="rId50"/>
    <p:sldId id="428" r:id="rId51"/>
  </p:sldIdLst>
  <p:sldSz cx="9144000" cy="6858000" type="screen4x3"/>
  <p:notesSz cx="6858000" cy="9296400"/>
  <p:defaultTextStyle>
    <a:defPPr>
      <a:defRPr lang="en-US"/>
    </a:defPPr>
    <a:lvl1pPr algn="l" rtl="0" fontAlgn="base">
      <a:spcBef>
        <a:spcPct val="0"/>
      </a:spcBef>
      <a:spcAft>
        <a:spcPct val="0"/>
      </a:spcAft>
      <a:defRPr sz="3600" b="1" kern="1200">
        <a:solidFill>
          <a:schemeClr val="bg1"/>
        </a:solidFill>
        <a:latin typeface="Times New Roman" pitchFamily="18" charset="0"/>
        <a:ea typeface="+mn-ea"/>
        <a:cs typeface="+mn-cs"/>
      </a:defRPr>
    </a:lvl1pPr>
    <a:lvl2pPr marL="457200" algn="l" rtl="0" fontAlgn="base">
      <a:spcBef>
        <a:spcPct val="0"/>
      </a:spcBef>
      <a:spcAft>
        <a:spcPct val="0"/>
      </a:spcAft>
      <a:defRPr sz="3600" b="1" kern="1200">
        <a:solidFill>
          <a:schemeClr val="bg1"/>
        </a:solidFill>
        <a:latin typeface="Times New Roman" pitchFamily="18" charset="0"/>
        <a:ea typeface="+mn-ea"/>
        <a:cs typeface="+mn-cs"/>
      </a:defRPr>
    </a:lvl2pPr>
    <a:lvl3pPr marL="914400" algn="l" rtl="0" fontAlgn="base">
      <a:spcBef>
        <a:spcPct val="0"/>
      </a:spcBef>
      <a:spcAft>
        <a:spcPct val="0"/>
      </a:spcAft>
      <a:defRPr sz="3600" b="1" kern="1200">
        <a:solidFill>
          <a:schemeClr val="bg1"/>
        </a:solidFill>
        <a:latin typeface="Times New Roman" pitchFamily="18" charset="0"/>
        <a:ea typeface="+mn-ea"/>
        <a:cs typeface="+mn-cs"/>
      </a:defRPr>
    </a:lvl3pPr>
    <a:lvl4pPr marL="1371600" algn="l" rtl="0" fontAlgn="base">
      <a:spcBef>
        <a:spcPct val="0"/>
      </a:spcBef>
      <a:spcAft>
        <a:spcPct val="0"/>
      </a:spcAft>
      <a:defRPr sz="3600" b="1" kern="1200">
        <a:solidFill>
          <a:schemeClr val="bg1"/>
        </a:solidFill>
        <a:latin typeface="Times New Roman" pitchFamily="18" charset="0"/>
        <a:ea typeface="+mn-ea"/>
        <a:cs typeface="+mn-cs"/>
      </a:defRPr>
    </a:lvl4pPr>
    <a:lvl5pPr marL="1828800" algn="l" rtl="0" fontAlgn="base">
      <a:spcBef>
        <a:spcPct val="0"/>
      </a:spcBef>
      <a:spcAft>
        <a:spcPct val="0"/>
      </a:spcAft>
      <a:defRPr sz="3600" b="1" kern="1200">
        <a:solidFill>
          <a:schemeClr val="bg1"/>
        </a:solidFill>
        <a:latin typeface="Times New Roman" pitchFamily="18" charset="0"/>
        <a:ea typeface="+mn-ea"/>
        <a:cs typeface="+mn-cs"/>
      </a:defRPr>
    </a:lvl5pPr>
    <a:lvl6pPr marL="2286000" algn="l" defTabSz="914400" rtl="0" eaLnBrk="1" latinLnBrk="0" hangingPunct="1">
      <a:defRPr sz="3600" b="1" kern="1200">
        <a:solidFill>
          <a:schemeClr val="bg1"/>
        </a:solidFill>
        <a:latin typeface="Times New Roman" pitchFamily="18" charset="0"/>
        <a:ea typeface="+mn-ea"/>
        <a:cs typeface="+mn-cs"/>
      </a:defRPr>
    </a:lvl6pPr>
    <a:lvl7pPr marL="2743200" algn="l" defTabSz="914400" rtl="0" eaLnBrk="1" latinLnBrk="0" hangingPunct="1">
      <a:defRPr sz="3600" b="1" kern="1200">
        <a:solidFill>
          <a:schemeClr val="bg1"/>
        </a:solidFill>
        <a:latin typeface="Times New Roman" pitchFamily="18" charset="0"/>
        <a:ea typeface="+mn-ea"/>
        <a:cs typeface="+mn-cs"/>
      </a:defRPr>
    </a:lvl7pPr>
    <a:lvl8pPr marL="3200400" algn="l" defTabSz="914400" rtl="0" eaLnBrk="1" latinLnBrk="0" hangingPunct="1">
      <a:defRPr sz="3600" b="1" kern="1200">
        <a:solidFill>
          <a:schemeClr val="bg1"/>
        </a:solidFill>
        <a:latin typeface="Times New Roman" pitchFamily="18" charset="0"/>
        <a:ea typeface="+mn-ea"/>
        <a:cs typeface="+mn-cs"/>
      </a:defRPr>
    </a:lvl8pPr>
    <a:lvl9pPr marL="3657600" algn="l" defTabSz="914400" rtl="0" eaLnBrk="1" latinLnBrk="0" hangingPunct="1">
      <a:defRPr sz="3600" b="1"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FF"/>
    <a:srgbClr val="FF00FF"/>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7" autoAdjust="0"/>
    <p:restoredTop sz="78421" autoAdjust="0"/>
  </p:normalViewPr>
  <p:slideViewPr>
    <p:cSldViewPr snapToGrid="0">
      <p:cViewPr varScale="1">
        <p:scale>
          <a:sx n="50" d="100"/>
          <a:sy n="50" d="100"/>
        </p:scale>
        <p:origin x="1628" y="4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49" d="100"/>
          <a:sy n="49" d="100"/>
        </p:scale>
        <p:origin x="2660"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1026"/>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t" anchorCtr="0" compatLnSpc="1">
            <a:prstTxWarp prst="textNoShape">
              <a:avLst/>
            </a:prstTxWarp>
          </a:bodyPr>
          <a:lstStyle>
            <a:lvl1pPr>
              <a:defRPr sz="1200">
                <a:latin typeface="Times New Roman" charset="0"/>
              </a:defRPr>
            </a:lvl1pPr>
          </a:lstStyle>
          <a:p>
            <a:pPr>
              <a:defRPr/>
            </a:pPr>
            <a:endParaRPr lang="en-US"/>
          </a:p>
        </p:txBody>
      </p:sp>
      <p:sp>
        <p:nvSpPr>
          <p:cNvPr id="58371" name="Rectangle 1027"/>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58372" name="Rectangle 1028"/>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b" anchorCtr="0" compatLnSpc="1">
            <a:prstTxWarp prst="textNoShape">
              <a:avLst/>
            </a:prstTxWarp>
          </a:bodyPr>
          <a:lstStyle>
            <a:lvl1pPr>
              <a:defRPr sz="1200">
                <a:latin typeface="Times New Roman" charset="0"/>
              </a:defRPr>
            </a:lvl1pPr>
          </a:lstStyle>
          <a:p>
            <a:pPr>
              <a:defRPr/>
            </a:pPr>
            <a:endParaRPr lang="en-US"/>
          </a:p>
        </p:txBody>
      </p:sp>
      <p:sp>
        <p:nvSpPr>
          <p:cNvPr id="58373" name="Rectangle 1029"/>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b" anchorCtr="0" compatLnSpc="1">
            <a:prstTxWarp prst="textNoShape">
              <a:avLst/>
            </a:prstTxWarp>
          </a:bodyPr>
          <a:lstStyle>
            <a:lvl1pPr algn="r">
              <a:defRPr sz="1200">
                <a:latin typeface="Times New Roman" charset="0"/>
              </a:defRPr>
            </a:lvl1pPr>
          </a:lstStyle>
          <a:p>
            <a:pPr>
              <a:defRPr/>
            </a:pPr>
            <a:fld id="{B297C050-C4A6-4700-A776-5778099B6D91}" type="slidenum">
              <a:rPr lang="en-US"/>
              <a:pPr>
                <a:defRPr/>
              </a:pPr>
              <a:t>‹#›</a:t>
            </a:fld>
            <a:endParaRPr lang="en-US"/>
          </a:p>
        </p:txBody>
      </p:sp>
    </p:spTree>
    <p:extLst>
      <p:ext uri="{BB962C8B-B14F-4D97-AF65-F5344CB8AC3E}">
        <p14:creationId xmlns:p14="http://schemas.microsoft.com/office/powerpoint/2010/main" val="1691096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t" anchorCtr="0" compatLnSpc="1">
            <a:prstTxWarp prst="textNoShape">
              <a:avLst/>
            </a:prstTxWarp>
          </a:bodyPr>
          <a:lstStyle>
            <a:lvl1pPr>
              <a:defRPr sz="1200">
                <a:latin typeface="Times New Roman" charset="0"/>
              </a:defRPr>
            </a:lvl1pPr>
          </a:lstStyle>
          <a:p>
            <a:pPr>
              <a:defRPr/>
            </a:pPr>
            <a:endParaRPr lang="en-US"/>
          </a:p>
        </p:txBody>
      </p:sp>
      <p:sp>
        <p:nvSpPr>
          <p:cNvPr id="25603"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b" anchorCtr="0" compatLnSpc="1">
            <a:prstTxWarp prst="textNoShape">
              <a:avLst/>
            </a:prstTxWarp>
          </a:bodyPr>
          <a:lstStyle>
            <a:lvl1pPr>
              <a:defRPr sz="1200">
                <a:latin typeface="Times New Roman" charset="0"/>
              </a:defRPr>
            </a:lvl1pPr>
          </a:lstStyle>
          <a:p>
            <a:pPr>
              <a:defRPr/>
            </a:pPr>
            <a:endParaRPr lang="en-US"/>
          </a:p>
        </p:txBody>
      </p:sp>
      <p:sp>
        <p:nvSpPr>
          <p:cNvPr id="25607"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b" anchorCtr="0" compatLnSpc="1">
            <a:prstTxWarp prst="textNoShape">
              <a:avLst/>
            </a:prstTxWarp>
          </a:bodyPr>
          <a:lstStyle>
            <a:lvl1pPr algn="r">
              <a:defRPr sz="1200">
                <a:latin typeface="Times New Roman" charset="0"/>
              </a:defRPr>
            </a:lvl1pPr>
          </a:lstStyle>
          <a:p>
            <a:pPr>
              <a:defRPr/>
            </a:pPr>
            <a:fld id="{1F1BF4B6-4845-4878-BADC-7907F192AFD1}" type="slidenum">
              <a:rPr lang="en-US"/>
              <a:pPr>
                <a:defRPr/>
              </a:pPr>
              <a:t>‹#›</a:t>
            </a:fld>
            <a:endParaRPr lang="en-US"/>
          </a:p>
        </p:txBody>
      </p:sp>
    </p:spTree>
    <p:extLst>
      <p:ext uri="{BB962C8B-B14F-4D97-AF65-F5344CB8AC3E}">
        <p14:creationId xmlns:p14="http://schemas.microsoft.com/office/powerpoint/2010/main" val="1065517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endParaRPr lang="en-US" altLang="en-US" smtClean="0">
              <a:latin typeface="Times New Roman" pitchFamily="18" charset="0"/>
            </a:endParaRPr>
          </a:p>
        </p:txBody>
      </p:sp>
      <p:sp>
        <p:nvSpPr>
          <p:cNvPr id="55300" name="Slide Number Placeholder 3"/>
          <p:cNvSpPr>
            <a:spLocks noGrp="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50ED0453-DA87-4712-B637-678F9FD0FE63}" type="slidenum">
              <a:rPr lang="en-US" altLang="en-US" sz="1200" smtClean="0"/>
              <a:pPr eaLnBrk="1" hangingPunct="1"/>
              <a:t>2</a:t>
            </a:fld>
            <a:endParaRPr lang="en-US" altLang="en-US" sz="1200" smtClean="0"/>
          </a:p>
        </p:txBody>
      </p:sp>
    </p:spTree>
    <p:extLst>
      <p:ext uri="{BB962C8B-B14F-4D97-AF65-F5344CB8AC3E}">
        <p14:creationId xmlns:p14="http://schemas.microsoft.com/office/powerpoint/2010/main" val="253731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endParaRPr lang="en-US" altLang="en-US" dirty="0" smtClean="0">
              <a:latin typeface="Times New Roman" pitchFamily="18" charset="0"/>
            </a:endParaRPr>
          </a:p>
        </p:txBody>
      </p:sp>
      <p:sp>
        <p:nvSpPr>
          <p:cNvPr id="53252" name="Slide Number Placeholder 3"/>
          <p:cNvSpPr>
            <a:spLocks noGrp="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D9B4B76A-7CEC-40E1-9967-03F50DCC3D49}" type="slidenum">
              <a:rPr lang="en-US" altLang="en-US" sz="1200" smtClean="0"/>
              <a:pPr eaLnBrk="1" hangingPunct="1"/>
              <a:t>41</a:t>
            </a:fld>
            <a:endParaRPr lang="en-US" altLang="en-US" sz="1200" smtClean="0"/>
          </a:p>
        </p:txBody>
      </p:sp>
    </p:spTree>
    <p:extLst>
      <p:ext uri="{BB962C8B-B14F-4D97-AF65-F5344CB8AC3E}">
        <p14:creationId xmlns:p14="http://schemas.microsoft.com/office/powerpoint/2010/main" val="253300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55666-EC5B-4EA7-98DE-F3C57DB8AAA3}" type="slidenum">
              <a:rPr lang="zh-CN" altLang="en-US"/>
              <a:pPr/>
              <a:t>42</a:t>
            </a:fld>
            <a:endParaRPr lang="en-US" altLang="zh-CN"/>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zh-CN" altLang="en-US" dirty="0">
              <a:ea typeface="宋体" panose="02010600030101010101" pitchFamily="2" charset="-122"/>
            </a:endParaRPr>
          </a:p>
        </p:txBody>
      </p:sp>
    </p:spTree>
    <p:extLst>
      <p:ext uri="{BB962C8B-B14F-4D97-AF65-F5344CB8AC3E}">
        <p14:creationId xmlns:p14="http://schemas.microsoft.com/office/powerpoint/2010/main" val="1684664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1BF4B6-4845-4878-BADC-7907F192AFD1}" type="slidenum">
              <a:rPr lang="en-US" smtClean="0"/>
              <a:pPr>
                <a:defRPr/>
              </a:pPr>
              <a:t>46</a:t>
            </a:fld>
            <a:endParaRPr lang="en-US"/>
          </a:p>
        </p:txBody>
      </p:sp>
    </p:spTree>
    <p:extLst>
      <p:ext uri="{BB962C8B-B14F-4D97-AF65-F5344CB8AC3E}">
        <p14:creationId xmlns:p14="http://schemas.microsoft.com/office/powerpoint/2010/main" val="2138977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0BDB40B-BFF8-4826-9896-E4BF517B6D0A}" type="slidenum">
              <a:rPr lang="en-US" altLang="en-US" smtClean="0">
                <a:solidFill>
                  <a:schemeClr val="bg1"/>
                </a:solidFill>
              </a:rPr>
              <a:pPr eaLnBrk="1" hangingPunct="1">
                <a:spcBef>
                  <a:spcPct val="0"/>
                </a:spcBef>
              </a:pPr>
              <a:t>49</a:t>
            </a:fld>
            <a:endParaRPr lang="en-US" altLang="en-US" smtClean="0">
              <a:solidFill>
                <a:schemeClr val="bg1"/>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latin typeface="Times New Roman" pitchFamily="18" charset="0"/>
              </a:rPr>
              <a:t>xx</a:t>
            </a:r>
          </a:p>
        </p:txBody>
      </p:sp>
    </p:spTree>
    <p:extLst>
      <p:ext uri="{BB962C8B-B14F-4D97-AF65-F5344CB8AC3E}">
        <p14:creationId xmlns:p14="http://schemas.microsoft.com/office/powerpoint/2010/main" val="59162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1BF4B6-4845-4878-BADC-7907F192AFD1}" type="slidenum">
              <a:rPr lang="en-US" smtClean="0"/>
              <a:pPr>
                <a:defRPr/>
              </a:pPr>
              <a:t>3</a:t>
            </a:fld>
            <a:endParaRPr lang="en-US"/>
          </a:p>
        </p:txBody>
      </p:sp>
    </p:spTree>
    <p:extLst>
      <p:ext uri="{BB962C8B-B14F-4D97-AF65-F5344CB8AC3E}">
        <p14:creationId xmlns:p14="http://schemas.microsoft.com/office/powerpoint/2010/main" val="140707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F20D97EF-E2EA-4478-8310-5082DADF558D}" type="slidenum">
              <a:rPr lang="en-US" altLang="en-US" sz="1200" smtClean="0"/>
              <a:pPr eaLnBrk="1" hangingPunct="1"/>
              <a:t>4</a:t>
            </a:fld>
            <a:endParaRPr lang="en-US"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Times New Roman" pitchFamily="18" charset="0"/>
              </a:rPr>
              <a:t>xx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9DFE2B31-8524-4BDB-89A8-4FE2C6F935C6}" type="slidenum">
              <a:rPr lang="en-US" altLang="en-US" sz="1200" smtClean="0"/>
              <a:pPr eaLnBrk="1" hangingPunct="1"/>
              <a:t>5</a:t>
            </a:fld>
            <a:endParaRPr lang="en-US"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z="3200" b="1" smtClean="0">
                <a:latin typeface="Times New Roman" pitchFamily="18" charset="0"/>
              </a:rPr>
              <a:t>Time frame and uncertainty:</a:t>
            </a:r>
            <a:r>
              <a:rPr lang="en-US" altLang="en-US" smtClean="0">
                <a:solidFill>
                  <a:schemeClr val="bg1"/>
                </a:solidFill>
                <a:latin typeface="Times New Roman" pitchFamily="18" charset="0"/>
              </a:rPr>
              <a:t> As climate change analysis involves a longer term horizon, factors that affect estimates of impact assessment, e.g. population, technology, resource availability etc., are also likely to change.  Predicting some of the factors might be beyond the scope of assessment. Therefore, we might need to make assumptions about these factors, which is what scenario building is referred to. For example, in U.S. assessment assumptions were made about how rest of the world will be impact by climate change, which lead to gains from trade in the assessment. In West African study on climate change, I used prices from the U.S. model as an estimate of what the import prices would be for West Arica in the event of climate change.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68E37E1A-52CA-45C5-AAB6-E81225BD89D4}" type="slidenum">
              <a:rPr lang="en-US" altLang="en-US" sz="1200" smtClean="0"/>
              <a:pPr eaLnBrk="1" hangingPunct="1"/>
              <a:t>6</a:t>
            </a:fld>
            <a:endParaRPr lang="en-US" alt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latin typeface="Times New Roman" pitchFamily="18" charset="0"/>
              </a:rPr>
              <a:t>Often the question that the policy makers pose is weather are not the society will be vulnerable to climate change. The vulnerability to climate change, however, will be determined by the degree of climate change and also by socio-economic factors (non-climatic stress, as the U.S. National Assessment Report calls them) such as population, demand, economic growth, and economic structure.  Researchers have handeled soico-economic factors in at least two different ways. There are studies, for example, Yates and Strzepek; Rosenzweig and Hillel, that have incorporated population projections and various scenarios of demand and economic growth into their assessment studies. Other researchers, for example, Adams et al., have examined climate change impact against existing conditions.  </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There is an uncertainty in projecting socio-economic factors. A motivation for including socio-economic scenarios is that one can perform sensitivity analysis to impact assessment under different assumption about socio-economic scenarios, while motivation for excluding these factors is to not confound analysis with further uncertainties.</a:t>
            </a:r>
          </a:p>
          <a:p>
            <a:pPr eaLnBrk="1" hangingPunct="1"/>
            <a:endParaRPr lang="en-US" altLang="en-US" smtClean="0">
              <a:latin typeface="Times New Roman" pitchFamily="18" charset="0"/>
            </a:endParaRPr>
          </a:p>
          <a:p>
            <a:pPr eaLnBrk="1" hangingPunct="1"/>
            <a:r>
              <a:rPr lang="en-US" altLang="en-US" smtClean="0">
                <a:solidFill>
                  <a:schemeClr val="bg1"/>
                </a:solidFill>
                <a:latin typeface="Times New Roman" pitchFamily="18" charset="0"/>
              </a:rPr>
              <a:t>Club of Rome predicted a catastrophic increase in mortality rates through out the world beginning in the first decades of the 21</a:t>
            </a:r>
            <a:r>
              <a:rPr lang="en-US" altLang="en-US" baseline="30000" smtClean="0">
                <a:solidFill>
                  <a:schemeClr val="bg1"/>
                </a:solidFill>
                <a:latin typeface="Times New Roman" pitchFamily="18" charset="0"/>
              </a:rPr>
              <a:t>st</a:t>
            </a:r>
            <a:r>
              <a:rPr lang="en-US" altLang="en-US" smtClean="0">
                <a:solidFill>
                  <a:schemeClr val="bg1"/>
                </a:solidFill>
                <a:latin typeface="Times New Roman" pitchFamily="18" charset="0"/>
              </a:rPr>
              <a:t> century, largely as a result of resources shortages (Gottinger).  However, technology and discovery of new resource falsified their pessimism.</a:t>
            </a:r>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1BF4B6-4845-4878-BADC-7907F192AFD1}" type="slidenum">
              <a:rPr lang="en-US" smtClean="0"/>
              <a:pPr>
                <a:defRPr/>
              </a:pPr>
              <a:t>9</a:t>
            </a:fld>
            <a:endParaRPr lang="en-US"/>
          </a:p>
        </p:txBody>
      </p:sp>
    </p:spTree>
    <p:extLst>
      <p:ext uri="{BB962C8B-B14F-4D97-AF65-F5344CB8AC3E}">
        <p14:creationId xmlns:p14="http://schemas.microsoft.com/office/powerpoint/2010/main" val="410260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altLang="en-US" smtClean="0">
              <a:latin typeface="Times New Roman" pitchFamily="18" charset="0"/>
            </a:endParaRPr>
          </a:p>
        </p:txBody>
      </p:sp>
      <p:sp>
        <p:nvSpPr>
          <p:cNvPr id="50180" name="Slide Number Placeholder 3"/>
          <p:cNvSpPr>
            <a:spLocks noGrp="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BDF62F59-AE90-4AA9-95BF-E39A1C55DE4A}" type="slidenum">
              <a:rPr lang="en-US" altLang="en-US" sz="1200" smtClean="0"/>
              <a:pPr eaLnBrk="1" hangingPunct="1"/>
              <a:t>12</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A71C5096-B245-43BF-96D9-6F9122F96C6A}" type="slidenum">
              <a:rPr lang="en-US" altLang="en-US" sz="1200" smtClean="0"/>
              <a:pPr eaLnBrk="1" hangingPunct="1"/>
              <a:t>13</a:t>
            </a:fld>
            <a:endParaRPr lang="en-US"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latin typeface="Times New Roman" pitchFamily="18" charset="0"/>
              </a:rPr>
              <a:t>Recently, GCMs experiments have been made for finer geo-graphic and time scales. These are called Stretched Grid GCMs and provide projections for as low as 40 Km resolution and for seasonal, annual, and multi-year time scale. See, Robinovitz, University of Maryland.</a:t>
            </a:r>
          </a:p>
          <a:p>
            <a:pPr eaLnBrk="1" hangingPunct="1"/>
            <a:r>
              <a:rPr lang="en-US" altLang="en-US" smtClean="0">
                <a:latin typeface="Times New Roman" pitchFamily="18" charset="0"/>
              </a:rPr>
              <a:t>http://www.pnl.gov/ccpp/oct01mtg/Fox-Rabinovitz_Oct2001.pdf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4518232-07DF-4D10-A67C-D0474FA74A6C}" type="slidenum">
              <a:rPr lang="en-US" altLang="en-US" smtClean="0">
                <a:solidFill>
                  <a:schemeClr val="bg1"/>
                </a:solidFill>
              </a:rPr>
              <a:pPr eaLnBrk="1" hangingPunct="1">
                <a:spcBef>
                  <a:spcPct val="0"/>
                </a:spcBef>
              </a:pPr>
              <a:t>19</a:t>
            </a:fld>
            <a:endParaRPr lang="en-US" altLang="en-US" smtClean="0">
              <a:solidFill>
                <a:schemeClr val="bg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latin typeface="Times New Roman" pitchFamily="18" charset="0"/>
              </a:rPr>
              <a:t>xx</a:t>
            </a:r>
          </a:p>
        </p:txBody>
      </p:sp>
    </p:spTree>
    <p:extLst>
      <p:ext uri="{BB962C8B-B14F-4D97-AF65-F5344CB8AC3E}">
        <p14:creationId xmlns:p14="http://schemas.microsoft.com/office/powerpoint/2010/main" val="270195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A8CC6E-86E3-40D7-AF4A-0B1F1474B151}" type="slidenum">
              <a:rPr lang="en-US"/>
              <a:pPr>
                <a:defRPr/>
              </a:pPr>
              <a:t>‹#›</a:t>
            </a:fld>
            <a:endParaRPr lang="en-US"/>
          </a:p>
        </p:txBody>
      </p:sp>
    </p:spTree>
    <p:extLst>
      <p:ext uri="{BB962C8B-B14F-4D97-AF65-F5344CB8AC3E}">
        <p14:creationId xmlns:p14="http://schemas.microsoft.com/office/powerpoint/2010/main" val="375662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ADEC60-521D-4125-B3CA-5DE2354C342F}" type="slidenum">
              <a:rPr lang="en-US"/>
              <a:pPr>
                <a:defRPr/>
              </a:pPr>
              <a:t>‹#›</a:t>
            </a:fld>
            <a:endParaRPr lang="en-US"/>
          </a:p>
        </p:txBody>
      </p:sp>
    </p:spTree>
    <p:extLst>
      <p:ext uri="{BB962C8B-B14F-4D97-AF65-F5344CB8AC3E}">
        <p14:creationId xmlns:p14="http://schemas.microsoft.com/office/powerpoint/2010/main" val="196654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78C3AF-32AC-4942-9A8F-7532343FB2D7}" type="slidenum">
              <a:rPr lang="en-US"/>
              <a:pPr>
                <a:defRPr/>
              </a:pPr>
              <a:t>‹#›</a:t>
            </a:fld>
            <a:endParaRPr lang="en-US"/>
          </a:p>
        </p:txBody>
      </p:sp>
    </p:spTree>
    <p:extLst>
      <p:ext uri="{BB962C8B-B14F-4D97-AF65-F5344CB8AC3E}">
        <p14:creationId xmlns:p14="http://schemas.microsoft.com/office/powerpoint/2010/main" val="54775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4CF0AC-0263-433F-AC58-5DF57A42511D}" type="slidenum">
              <a:rPr lang="en-US"/>
              <a:pPr>
                <a:defRPr/>
              </a:pPr>
              <a:t>‹#›</a:t>
            </a:fld>
            <a:endParaRPr lang="en-US"/>
          </a:p>
        </p:txBody>
      </p:sp>
    </p:spTree>
    <p:extLst>
      <p:ext uri="{BB962C8B-B14F-4D97-AF65-F5344CB8AC3E}">
        <p14:creationId xmlns:p14="http://schemas.microsoft.com/office/powerpoint/2010/main" val="203451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D2C2AC-65FF-4112-B7A5-110B023FD861}" type="slidenum">
              <a:rPr lang="en-US"/>
              <a:pPr>
                <a:defRPr/>
              </a:pPr>
              <a:t>‹#›</a:t>
            </a:fld>
            <a:endParaRPr lang="en-US"/>
          </a:p>
        </p:txBody>
      </p:sp>
    </p:spTree>
    <p:extLst>
      <p:ext uri="{BB962C8B-B14F-4D97-AF65-F5344CB8AC3E}">
        <p14:creationId xmlns:p14="http://schemas.microsoft.com/office/powerpoint/2010/main" val="413655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986DC1-8E7D-4A7B-A678-2D4F7EB9099B}" type="slidenum">
              <a:rPr lang="en-US"/>
              <a:pPr>
                <a:defRPr/>
              </a:pPr>
              <a:t>‹#›</a:t>
            </a:fld>
            <a:endParaRPr lang="en-US"/>
          </a:p>
        </p:txBody>
      </p:sp>
    </p:spTree>
    <p:extLst>
      <p:ext uri="{BB962C8B-B14F-4D97-AF65-F5344CB8AC3E}">
        <p14:creationId xmlns:p14="http://schemas.microsoft.com/office/powerpoint/2010/main" val="202199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3A21CA-AC87-4894-A90E-DC4AFC260DDC}" type="slidenum">
              <a:rPr lang="en-US"/>
              <a:pPr>
                <a:defRPr/>
              </a:pPr>
              <a:t>‹#›</a:t>
            </a:fld>
            <a:endParaRPr lang="en-US"/>
          </a:p>
        </p:txBody>
      </p:sp>
    </p:spTree>
    <p:extLst>
      <p:ext uri="{BB962C8B-B14F-4D97-AF65-F5344CB8AC3E}">
        <p14:creationId xmlns:p14="http://schemas.microsoft.com/office/powerpoint/2010/main" val="305207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CBDF95-8EC2-4B20-A0CA-65FAD5EDAB81}" type="slidenum">
              <a:rPr lang="en-US"/>
              <a:pPr>
                <a:defRPr/>
              </a:pPr>
              <a:t>‹#›</a:t>
            </a:fld>
            <a:endParaRPr lang="en-US"/>
          </a:p>
        </p:txBody>
      </p:sp>
    </p:spTree>
    <p:extLst>
      <p:ext uri="{BB962C8B-B14F-4D97-AF65-F5344CB8AC3E}">
        <p14:creationId xmlns:p14="http://schemas.microsoft.com/office/powerpoint/2010/main" val="272497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5A8CA4-6844-4C9B-ABF1-5BA4C0C52E32}" type="slidenum">
              <a:rPr lang="en-US"/>
              <a:pPr>
                <a:defRPr/>
              </a:pPr>
              <a:t>‹#›</a:t>
            </a:fld>
            <a:endParaRPr lang="en-US"/>
          </a:p>
        </p:txBody>
      </p:sp>
    </p:spTree>
    <p:extLst>
      <p:ext uri="{BB962C8B-B14F-4D97-AF65-F5344CB8AC3E}">
        <p14:creationId xmlns:p14="http://schemas.microsoft.com/office/powerpoint/2010/main" val="264926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7A125D-24BB-4180-B543-CAB65BB3D9F4}" type="slidenum">
              <a:rPr lang="en-US"/>
              <a:pPr>
                <a:defRPr/>
              </a:pPr>
              <a:t>‹#›</a:t>
            </a:fld>
            <a:endParaRPr lang="en-US"/>
          </a:p>
        </p:txBody>
      </p:sp>
    </p:spTree>
    <p:extLst>
      <p:ext uri="{BB962C8B-B14F-4D97-AF65-F5344CB8AC3E}">
        <p14:creationId xmlns:p14="http://schemas.microsoft.com/office/powerpoint/2010/main" val="418893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70DAFC-2A07-42F9-814B-054D473099CF}" type="slidenum">
              <a:rPr lang="en-US"/>
              <a:pPr>
                <a:defRPr/>
              </a:pPr>
              <a:t>‹#›</a:t>
            </a:fld>
            <a:endParaRPr lang="en-US"/>
          </a:p>
        </p:txBody>
      </p:sp>
    </p:spTree>
    <p:extLst>
      <p:ext uri="{BB962C8B-B14F-4D97-AF65-F5344CB8AC3E}">
        <p14:creationId xmlns:p14="http://schemas.microsoft.com/office/powerpoint/2010/main" val="161661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charset="0"/>
              </a:defRPr>
            </a:lvl1pPr>
          </a:lstStyle>
          <a:p>
            <a:pPr>
              <a:defRPr/>
            </a:pPr>
            <a:fld id="{6ED27D9C-D80E-41C3-A3B1-CA5DDDA48E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agecon2.tamu.edu/people/faculty/mccarl-bruce/" TargetMode="External"/><Relationship Id="rId7" Type="http://schemas.openxmlformats.org/officeDocument/2006/relationships/image" Target="../media/image4.emf"/><Relationship Id="rId2" Type="http://schemas.openxmlformats.org/officeDocument/2006/relationships/hyperlink" Target="mailto:mccarl@tamu.edu" TargetMode="Externa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gdo-dcp.ucllnl.org/downscaled_cmip_projections/dcpInterface.html#Welcom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ideas.repec.org/a/aea/aecrev/v84y1994i4p753-71.html"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ideas.repec.org/s/aea/aecrev.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348155" y="6005207"/>
            <a:ext cx="104718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FF0000"/>
                </a:solidFill>
                <a:latin typeface="+mn-lt"/>
                <a:cs typeface="Times New Roman" pitchFamily="18" charset="0"/>
              </a:rPr>
              <a:t>Ramblings from an Ongoing and Never Ending Effort </a:t>
            </a:r>
          </a:p>
          <a:p>
            <a:pPr algn="ctr">
              <a:spcBef>
                <a:spcPct val="0"/>
              </a:spcBef>
              <a:buFontTx/>
              <a:buNone/>
            </a:pPr>
            <a:r>
              <a:rPr lang="en-US" altLang="en-US" sz="2400" dirty="0">
                <a:solidFill>
                  <a:srgbClr val="009900"/>
                </a:solidFill>
                <a:latin typeface="+mn-lt"/>
                <a:cs typeface="Times New Roman" pitchFamily="18" charset="0"/>
              </a:rPr>
              <a:t>Presented at the Climate Change Class, March 2003</a:t>
            </a:r>
          </a:p>
        </p:txBody>
      </p:sp>
      <p:sp>
        <p:nvSpPr>
          <p:cNvPr id="2061" name="Text Box 13"/>
          <p:cNvSpPr txBox="1">
            <a:spLocks noChangeArrowheads="1"/>
          </p:cNvSpPr>
          <p:nvPr/>
        </p:nvSpPr>
        <p:spPr bwMode="auto">
          <a:xfrm>
            <a:off x="420866" y="8493"/>
            <a:ext cx="84051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3200" dirty="0">
                <a:solidFill>
                  <a:srgbClr val="7A0000"/>
                </a:solidFill>
                <a:latin typeface="+mn-lt"/>
                <a:ea typeface="+mj-ea"/>
                <a:cs typeface="+mj-cs"/>
              </a:rPr>
              <a:t>Economic Vulnerability under Climate Change</a:t>
            </a:r>
          </a:p>
          <a:p>
            <a:pPr algn="ctr">
              <a:defRPr/>
            </a:pPr>
            <a:r>
              <a:rPr lang="en-US" sz="3200" dirty="0">
                <a:solidFill>
                  <a:srgbClr val="7A0000"/>
                </a:solidFill>
                <a:latin typeface="+mn-lt"/>
                <a:ea typeface="+mj-ea"/>
                <a:cs typeface="+mj-cs"/>
              </a:rPr>
              <a:t>: With an Agricultural Emphasis</a:t>
            </a:r>
          </a:p>
        </p:txBody>
      </p:sp>
      <p:sp>
        <p:nvSpPr>
          <p:cNvPr id="2052" name="Text Box 15"/>
          <p:cNvSpPr txBox="1">
            <a:spLocks noChangeArrowheads="1"/>
          </p:cNvSpPr>
          <p:nvPr/>
        </p:nvSpPr>
        <p:spPr bwMode="auto">
          <a:xfrm>
            <a:off x="2053524" y="1136323"/>
            <a:ext cx="49339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dirty="0">
                <a:latin typeface="+mn-lt"/>
              </a:rPr>
              <a:t>Bruce A. McCarl</a:t>
            </a:r>
          </a:p>
          <a:p>
            <a:pPr algn="ctr" eaLnBrk="1" hangingPunct="1">
              <a:spcBef>
                <a:spcPct val="0"/>
              </a:spcBef>
              <a:buFontTx/>
              <a:buNone/>
            </a:pPr>
            <a:r>
              <a:rPr lang="en-US" altLang="en-US" sz="1600" dirty="0">
                <a:latin typeface="+mn-lt"/>
              </a:rPr>
              <a:t>Distinguished Professor of Agricultural Economics</a:t>
            </a:r>
          </a:p>
          <a:p>
            <a:pPr algn="ctr" eaLnBrk="1" hangingPunct="1">
              <a:spcBef>
                <a:spcPct val="0"/>
              </a:spcBef>
              <a:buFontTx/>
              <a:buNone/>
            </a:pPr>
            <a:r>
              <a:rPr lang="en-US" altLang="en-US" sz="1600" dirty="0">
                <a:latin typeface="+mn-lt"/>
              </a:rPr>
              <a:t>Texas A&amp;M University  </a:t>
            </a:r>
            <a:r>
              <a:rPr lang="en-US" altLang="en-US" sz="1600" dirty="0">
                <a:solidFill>
                  <a:srgbClr val="0066FF"/>
                </a:solidFill>
                <a:latin typeface="+mn-lt"/>
                <a:hlinkClick r:id="rId2"/>
              </a:rPr>
              <a:t>mccarl@tamu.edu</a:t>
            </a:r>
            <a:r>
              <a:rPr lang="en-US" altLang="en-US" sz="1600" dirty="0">
                <a:solidFill>
                  <a:srgbClr val="0066FF"/>
                </a:solidFill>
                <a:latin typeface="+mn-lt"/>
              </a:rPr>
              <a:t> </a:t>
            </a:r>
          </a:p>
          <a:p>
            <a:pPr algn="ctr" eaLnBrk="1" hangingPunct="1">
              <a:spcBef>
                <a:spcPct val="0"/>
              </a:spcBef>
              <a:buFontTx/>
              <a:buNone/>
            </a:pPr>
            <a:r>
              <a:rPr lang="en-US" altLang="en-US" sz="1600" dirty="0">
                <a:solidFill>
                  <a:srgbClr val="0066FF"/>
                </a:solidFill>
                <a:latin typeface="+mn-lt"/>
                <a:hlinkClick r:id="rId3"/>
              </a:rPr>
              <a:t>http://agecon2.tamu.edu/people/faculty/mccarl-bruce/</a:t>
            </a:r>
            <a:r>
              <a:rPr lang="en-US" altLang="en-US" sz="1600" dirty="0">
                <a:latin typeface="+mn-lt"/>
              </a:rPr>
              <a:t> </a:t>
            </a:r>
          </a:p>
        </p:txBody>
      </p:sp>
      <p:sp>
        <p:nvSpPr>
          <p:cNvPr id="2053" name="Text Box 8"/>
          <p:cNvSpPr txBox="1">
            <a:spLocks noChangeArrowheads="1"/>
          </p:cNvSpPr>
          <p:nvPr/>
        </p:nvSpPr>
        <p:spPr bwMode="auto">
          <a:xfrm>
            <a:off x="116599" y="2393423"/>
            <a:ext cx="260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solidFill>
                  <a:srgbClr val="FF0000"/>
                </a:solidFill>
                <a:latin typeface="+mn-lt"/>
              </a:rPr>
              <a:t>Energy</a:t>
            </a:r>
          </a:p>
        </p:txBody>
      </p:sp>
      <p:sp>
        <p:nvSpPr>
          <p:cNvPr id="2054" name="Text Box 9"/>
          <p:cNvSpPr txBox="1">
            <a:spLocks noChangeArrowheads="1"/>
          </p:cNvSpPr>
          <p:nvPr/>
        </p:nvSpPr>
        <p:spPr bwMode="auto">
          <a:xfrm>
            <a:off x="4807151" y="2124621"/>
            <a:ext cx="4810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solidFill>
                  <a:srgbClr val="FF0000"/>
                </a:solidFill>
                <a:latin typeface="+mn-lt"/>
              </a:rPr>
              <a:t>Climate</a:t>
            </a:r>
            <a:r>
              <a:rPr lang="en-US" altLang="en-US" sz="2400" dirty="0">
                <a:latin typeface="+mn-lt"/>
              </a:rPr>
              <a:t> </a:t>
            </a:r>
            <a:r>
              <a:rPr lang="en-US" altLang="en-US" sz="2400" dirty="0">
                <a:solidFill>
                  <a:srgbClr val="FF0000"/>
                </a:solidFill>
                <a:latin typeface="+mn-lt"/>
              </a:rPr>
              <a:t>Change</a:t>
            </a:r>
            <a:r>
              <a:rPr lang="en-US" altLang="en-US" sz="2400" dirty="0">
                <a:latin typeface="+mn-lt"/>
              </a:rPr>
              <a:t> </a:t>
            </a:r>
            <a:r>
              <a:rPr lang="en-US" altLang="en-US" sz="2400" dirty="0">
                <a:solidFill>
                  <a:srgbClr val="FF0000"/>
                </a:solidFill>
                <a:latin typeface="+mn-lt"/>
              </a:rPr>
              <a:t>Adaptation</a:t>
            </a:r>
          </a:p>
        </p:txBody>
      </p:sp>
      <p:pic>
        <p:nvPicPr>
          <p:cNvPr id="20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8351" flipH="1">
            <a:off x="6490666" y="4126172"/>
            <a:ext cx="2244828" cy="112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47894">
            <a:off x="-142445" y="4372740"/>
            <a:ext cx="2973952" cy="55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73006">
            <a:off x="6439827" y="2739855"/>
            <a:ext cx="2273599" cy="109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57022" flipH="1">
            <a:off x="246045" y="2733926"/>
            <a:ext cx="2355714" cy="115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5512" y="2541647"/>
            <a:ext cx="3105117" cy="279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9"/>
          <p:cNvSpPr txBox="1">
            <a:spLocks noChangeArrowheads="1"/>
          </p:cNvSpPr>
          <p:nvPr/>
        </p:nvSpPr>
        <p:spPr bwMode="auto">
          <a:xfrm>
            <a:off x="-810431" y="5467557"/>
            <a:ext cx="5402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solidFill>
                  <a:srgbClr val="FF0000"/>
                </a:solidFill>
                <a:latin typeface="+mn-lt"/>
              </a:rPr>
              <a:t>Climate</a:t>
            </a:r>
            <a:r>
              <a:rPr lang="en-US" altLang="en-US" sz="2400" dirty="0">
                <a:latin typeface="+mn-lt"/>
              </a:rPr>
              <a:t> </a:t>
            </a:r>
            <a:r>
              <a:rPr lang="en-US" altLang="en-US" sz="2400" dirty="0">
                <a:solidFill>
                  <a:srgbClr val="FF0000"/>
                </a:solidFill>
                <a:latin typeface="+mn-lt"/>
              </a:rPr>
              <a:t>Change</a:t>
            </a:r>
            <a:r>
              <a:rPr lang="en-US" altLang="en-US" sz="2400" dirty="0">
                <a:latin typeface="+mn-lt"/>
              </a:rPr>
              <a:t> </a:t>
            </a:r>
            <a:r>
              <a:rPr lang="en-US" altLang="en-US" sz="2400" dirty="0">
                <a:solidFill>
                  <a:srgbClr val="FF0000"/>
                </a:solidFill>
                <a:latin typeface="+mn-lt"/>
              </a:rPr>
              <a:t>Mitigation</a:t>
            </a:r>
          </a:p>
        </p:txBody>
      </p:sp>
      <p:sp>
        <p:nvSpPr>
          <p:cNvPr id="2" name="Rectangle 10"/>
          <p:cNvSpPr>
            <a:spLocks noChangeArrowheads="1"/>
          </p:cNvSpPr>
          <p:nvPr/>
        </p:nvSpPr>
        <p:spPr bwMode="auto">
          <a:xfrm>
            <a:off x="4985462" y="5459995"/>
            <a:ext cx="49033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solidFill>
                  <a:srgbClr val="FF0000"/>
                </a:solidFill>
                <a:latin typeface="+mn-lt"/>
              </a:rPr>
              <a:t>Climate</a:t>
            </a:r>
            <a:r>
              <a:rPr lang="en-US" altLang="en-US" sz="2400" dirty="0">
                <a:solidFill>
                  <a:schemeClr val="bg1"/>
                </a:solidFill>
                <a:latin typeface="+mn-lt"/>
              </a:rPr>
              <a:t> </a:t>
            </a:r>
            <a:r>
              <a:rPr lang="en-US" altLang="en-US" sz="2400" dirty="0">
                <a:solidFill>
                  <a:srgbClr val="FF0000"/>
                </a:solidFill>
                <a:latin typeface="+mn-lt"/>
              </a:rPr>
              <a:t>Change</a:t>
            </a:r>
            <a:r>
              <a:rPr lang="en-US" altLang="en-US" sz="2400" dirty="0">
                <a:solidFill>
                  <a:schemeClr val="bg1"/>
                </a:solidFill>
                <a:latin typeface="+mn-lt"/>
              </a:rPr>
              <a:t> </a:t>
            </a:r>
            <a:r>
              <a:rPr lang="en-US" altLang="en-US" sz="2400" dirty="0" smtClean="0">
                <a:solidFill>
                  <a:srgbClr val="FF0000"/>
                </a:solidFill>
                <a:latin typeface="+mn-lt"/>
              </a:rPr>
              <a:t>Impacts</a:t>
            </a:r>
            <a:endParaRPr lang="en-US" altLang="en-US" sz="2400" dirty="0">
              <a:solidFill>
                <a:srgbClr val="FF00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content.springer.com/image/art%3A10.1007%2Fs10584-013-0906-1/MediaObjects/10584_2013_906_Fig4_HTM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93" y="1143000"/>
            <a:ext cx="6312591" cy="39258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488196"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Non Climatic - Socio-Economic Scenarios</a:t>
            </a:r>
          </a:p>
        </p:txBody>
      </p:sp>
      <p:sp>
        <p:nvSpPr>
          <p:cNvPr id="7" name="Rectangle 2"/>
          <p:cNvSpPr>
            <a:spLocks noChangeArrowheads="1"/>
          </p:cNvSpPr>
          <p:nvPr/>
        </p:nvSpPr>
        <p:spPr bwMode="auto">
          <a:xfrm>
            <a:off x="488196" y="5358800"/>
            <a:ext cx="8489205" cy="104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r>
              <a:rPr lang="en-US" altLang="en-US" sz="3200" dirty="0" smtClean="0">
                <a:solidFill>
                  <a:schemeClr val="tx1"/>
                </a:solidFill>
                <a:latin typeface="+mn-lt"/>
              </a:rPr>
              <a:t>Not a One to one mapping</a:t>
            </a:r>
          </a:p>
          <a:p>
            <a:pPr eaLnBrk="1" hangingPunct="1"/>
            <a:r>
              <a:rPr lang="en-US" altLang="en-US" sz="3200" dirty="0" smtClean="0">
                <a:solidFill>
                  <a:schemeClr val="tx1"/>
                </a:solidFill>
                <a:latin typeface="+mn-lt"/>
              </a:rPr>
              <a:t>For a discussion see the special issue on this</a:t>
            </a:r>
          </a:p>
          <a:p>
            <a:pPr eaLnBrk="1" hangingPunct="1"/>
            <a:r>
              <a:rPr lang="en-US" sz="1600" b="0" dirty="0" err="1">
                <a:solidFill>
                  <a:schemeClr val="tx1"/>
                </a:solidFill>
                <a:latin typeface="+mn-lt"/>
              </a:rPr>
              <a:t>Nakicenovic</a:t>
            </a:r>
            <a:r>
              <a:rPr lang="en-US" sz="1600" b="0" dirty="0">
                <a:solidFill>
                  <a:schemeClr val="tx1"/>
                </a:solidFill>
                <a:latin typeface="+mn-lt"/>
              </a:rPr>
              <a:t>, </a:t>
            </a:r>
            <a:r>
              <a:rPr lang="en-US" sz="1600" b="0" dirty="0" err="1">
                <a:solidFill>
                  <a:schemeClr val="tx1"/>
                </a:solidFill>
                <a:latin typeface="+mn-lt"/>
              </a:rPr>
              <a:t>Nebojsa</a:t>
            </a:r>
            <a:r>
              <a:rPr lang="en-US" sz="1600" b="0" dirty="0">
                <a:solidFill>
                  <a:schemeClr val="tx1"/>
                </a:solidFill>
                <a:latin typeface="+mn-lt"/>
              </a:rPr>
              <a:t>, Robert J. </a:t>
            </a:r>
            <a:r>
              <a:rPr lang="en-US" sz="1600" b="0" dirty="0" err="1">
                <a:solidFill>
                  <a:schemeClr val="tx1"/>
                </a:solidFill>
                <a:latin typeface="+mn-lt"/>
              </a:rPr>
              <a:t>Lempert</a:t>
            </a:r>
            <a:r>
              <a:rPr lang="en-US" sz="1600" b="0" dirty="0">
                <a:solidFill>
                  <a:schemeClr val="tx1"/>
                </a:solidFill>
                <a:latin typeface="+mn-lt"/>
              </a:rPr>
              <a:t>, and Anthony C. </a:t>
            </a:r>
            <a:r>
              <a:rPr lang="en-US" sz="1600" b="0" dirty="0" err="1">
                <a:solidFill>
                  <a:schemeClr val="tx1"/>
                </a:solidFill>
                <a:latin typeface="+mn-lt"/>
              </a:rPr>
              <a:t>Janetos</a:t>
            </a:r>
            <a:r>
              <a:rPr lang="en-US" sz="1600" b="0" dirty="0">
                <a:solidFill>
                  <a:schemeClr val="tx1"/>
                </a:solidFill>
                <a:latin typeface="+mn-lt"/>
              </a:rPr>
              <a:t>. "A framework for the development of new socio-economic scenarios for climate change research: introductory essay." </a:t>
            </a:r>
            <a:r>
              <a:rPr lang="en-US" sz="1600" b="0" i="1" dirty="0">
                <a:solidFill>
                  <a:schemeClr val="tx1"/>
                </a:solidFill>
                <a:latin typeface="+mn-lt"/>
              </a:rPr>
              <a:t>Climatic Change</a:t>
            </a:r>
            <a:r>
              <a:rPr lang="en-US" sz="1600" b="0" dirty="0">
                <a:solidFill>
                  <a:schemeClr val="tx1"/>
                </a:solidFill>
                <a:latin typeface="+mn-lt"/>
              </a:rPr>
              <a:t> 122.3 (2014): </a:t>
            </a:r>
            <a:r>
              <a:rPr lang="en-US" sz="1600" b="0" dirty="0" smtClean="0">
                <a:solidFill>
                  <a:schemeClr val="tx1"/>
                </a:solidFill>
                <a:latin typeface="+mn-lt"/>
              </a:rPr>
              <a:t>351-361</a:t>
            </a:r>
            <a:endParaRPr lang="en-US" altLang="en-US" dirty="0">
              <a:solidFill>
                <a:schemeClr val="tx1"/>
              </a:solidFill>
              <a:latin typeface="+mn-lt"/>
            </a:endParaRPr>
          </a:p>
        </p:txBody>
      </p:sp>
      <p:sp>
        <p:nvSpPr>
          <p:cNvPr id="4" name="Rectangle 3"/>
          <p:cNvSpPr/>
          <p:nvPr/>
        </p:nvSpPr>
        <p:spPr>
          <a:xfrm>
            <a:off x="7056527" y="2293287"/>
            <a:ext cx="1975117" cy="2554545"/>
          </a:xfrm>
          <a:prstGeom prst="rect">
            <a:avLst/>
          </a:prstGeom>
        </p:spPr>
        <p:txBody>
          <a:bodyPr wrap="square">
            <a:spAutoFit/>
          </a:bodyPr>
          <a:lstStyle/>
          <a:p>
            <a:r>
              <a:rPr lang="en-US" sz="1600" b="0" dirty="0" smtClean="0">
                <a:solidFill>
                  <a:schemeClr val="tx1"/>
                </a:solidFill>
                <a:latin typeface="+mn-lt"/>
              </a:rPr>
              <a:t>Matrix from</a:t>
            </a:r>
          </a:p>
          <a:p>
            <a:r>
              <a:rPr lang="en-US" sz="1600" b="0" dirty="0" smtClean="0">
                <a:solidFill>
                  <a:schemeClr val="tx1"/>
                </a:solidFill>
                <a:latin typeface="+mn-lt"/>
              </a:rPr>
              <a:t>Van </a:t>
            </a:r>
            <a:r>
              <a:rPr lang="en-US" sz="1600" b="0" dirty="0" err="1">
                <a:solidFill>
                  <a:schemeClr val="tx1"/>
                </a:solidFill>
                <a:latin typeface="+mn-lt"/>
              </a:rPr>
              <a:t>Vuuren</a:t>
            </a:r>
            <a:r>
              <a:rPr lang="en-US" sz="1600" b="0" dirty="0">
                <a:solidFill>
                  <a:schemeClr val="tx1"/>
                </a:solidFill>
                <a:latin typeface="+mn-lt"/>
              </a:rPr>
              <a:t>, </a:t>
            </a:r>
            <a:r>
              <a:rPr lang="en-US" sz="1600" b="0" dirty="0" err="1">
                <a:solidFill>
                  <a:schemeClr val="tx1"/>
                </a:solidFill>
                <a:latin typeface="+mn-lt"/>
              </a:rPr>
              <a:t>Detlef</a:t>
            </a:r>
            <a:r>
              <a:rPr lang="en-US" sz="1600" b="0" dirty="0">
                <a:solidFill>
                  <a:schemeClr val="tx1"/>
                </a:solidFill>
                <a:latin typeface="+mn-lt"/>
              </a:rPr>
              <a:t> P., et al. "A new scenario framework for climate change research: scenario matrix architecture." </a:t>
            </a:r>
            <a:r>
              <a:rPr lang="en-US" sz="1600" b="0" i="1" dirty="0">
                <a:solidFill>
                  <a:schemeClr val="tx1"/>
                </a:solidFill>
                <a:latin typeface="+mn-lt"/>
              </a:rPr>
              <a:t>Climatic Change</a:t>
            </a:r>
            <a:r>
              <a:rPr lang="en-US" sz="1600" b="0" dirty="0">
                <a:solidFill>
                  <a:schemeClr val="tx1"/>
                </a:solidFill>
                <a:latin typeface="+mn-lt"/>
              </a:rPr>
              <a:t> 122.3 (2014): 373-386.</a:t>
            </a:r>
            <a:endParaRPr lang="en-US" sz="1600" dirty="0">
              <a:solidFill>
                <a:schemeClr val="tx1"/>
              </a:solidFill>
              <a:latin typeface="+mn-lt"/>
            </a:endParaRPr>
          </a:p>
        </p:txBody>
      </p:sp>
    </p:spTree>
    <p:extLst>
      <p:ext uri="{BB962C8B-B14F-4D97-AF65-F5344CB8AC3E}">
        <p14:creationId xmlns:p14="http://schemas.microsoft.com/office/powerpoint/2010/main" val="578966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54019" y="2057399"/>
            <a:ext cx="5189981" cy="3561307"/>
          </a:xfrm>
          <a:prstGeom prst="rect">
            <a:avLst/>
          </a:prstGeom>
        </p:spPr>
      </p:pic>
      <p:sp>
        <p:nvSpPr>
          <p:cNvPr id="2" name="Rectangle 1"/>
          <p:cNvSpPr/>
          <p:nvPr/>
        </p:nvSpPr>
        <p:spPr>
          <a:xfrm>
            <a:off x="304800" y="827315"/>
            <a:ext cx="8534400" cy="1754326"/>
          </a:xfrm>
          <a:prstGeom prst="rect">
            <a:avLst/>
          </a:prstGeom>
        </p:spPr>
        <p:txBody>
          <a:bodyPr wrap="square">
            <a:spAutoFit/>
          </a:bodyPr>
          <a:lstStyle/>
          <a:p>
            <a:r>
              <a:rPr lang="en-US" sz="1800" b="0" dirty="0" smtClean="0">
                <a:solidFill>
                  <a:srgbClr val="333333"/>
                </a:solidFill>
                <a:latin typeface="+mj-lt"/>
              </a:rPr>
              <a:t>Scenario </a:t>
            </a:r>
            <a:r>
              <a:rPr lang="en-US" sz="1800" b="0" dirty="0">
                <a:solidFill>
                  <a:srgbClr val="333333"/>
                </a:solidFill>
                <a:latin typeface="+mj-lt"/>
              </a:rPr>
              <a:t>framework </a:t>
            </a:r>
            <a:r>
              <a:rPr lang="en-US" sz="1800" b="0" dirty="0" smtClean="0">
                <a:solidFill>
                  <a:srgbClr val="333333"/>
                </a:solidFill>
                <a:latin typeface="+mj-lt"/>
              </a:rPr>
              <a:t>combining radiative </a:t>
            </a:r>
            <a:r>
              <a:rPr lang="en-US" sz="1800" b="0" dirty="0">
                <a:solidFill>
                  <a:srgbClr val="333333"/>
                </a:solidFill>
                <a:latin typeface="+mj-lt"/>
              </a:rPr>
              <a:t>forcing </a:t>
            </a:r>
            <a:r>
              <a:rPr lang="en-US" sz="1800" b="0" dirty="0" smtClean="0">
                <a:solidFill>
                  <a:srgbClr val="333333"/>
                </a:solidFill>
                <a:latin typeface="+mj-lt"/>
              </a:rPr>
              <a:t>with socioeconomic development.  These describe alternative </a:t>
            </a:r>
            <a:r>
              <a:rPr lang="en-US" sz="1800" b="0" dirty="0">
                <a:solidFill>
                  <a:srgbClr val="333333"/>
                </a:solidFill>
                <a:latin typeface="+mj-lt"/>
              </a:rPr>
              <a:t>trends in </a:t>
            </a:r>
            <a:r>
              <a:rPr lang="en-US" sz="1800" b="0" dirty="0" smtClean="0">
                <a:solidFill>
                  <a:srgbClr val="333333"/>
                </a:solidFill>
                <a:latin typeface="+mj-lt"/>
              </a:rPr>
              <a:t>society </a:t>
            </a:r>
            <a:r>
              <a:rPr lang="en-US" sz="1800" b="0" dirty="0">
                <a:solidFill>
                  <a:srgbClr val="333333"/>
                </a:solidFill>
                <a:latin typeface="+mj-lt"/>
              </a:rPr>
              <a:t>and ecosystems over a </a:t>
            </a:r>
            <a:r>
              <a:rPr lang="en-US" sz="1800" b="0" dirty="0" smtClean="0">
                <a:solidFill>
                  <a:srgbClr val="333333"/>
                </a:solidFill>
                <a:latin typeface="+mj-lt"/>
              </a:rPr>
              <a:t>century.  They involve story lines on  </a:t>
            </a:r>
            <a:r>
              <a:rPr lang="en-US" sz="1800" b="0" dirty="0">
                <a:solidFill>
                  <a:srgbClr val="333333"/>
                </a:solidFill>
                <a:latin typeface="+mj-lt"/>
              </a:rPr>
              <a:t>how </a:t>
            </a:r>
            <a:r>
              <a:rPr lang="en-US" sz="1800" b="0" dirty="0" smtClean="0">
                <a:solidFill>
                  <a:srgbClr val="333333"/>
                </a:solidFill>
                <a:latin typeface="+mj-lt"/>
              </a:rPr>
              <a:t>social</a:t>
            </a:r>
            <a:r>
              <a:rPr lang="en-US" sz="1800" b="0" dirty="0">
                <a:solidFill>
                  <a:srgbClr val="333333"/>
                </a:solidFill>
                <a:latin typeface="+mj-lt"/>
              </a:rPr>
              <a:t>, economic, and environmental development could </a:t>
            </a:r>
            <a:r>
              <a:rPr lang="en-US" sz="1800" b="0" dirty="0" smtClean="0">
                <a:solidFill>
                  <a:srgbClr val="333333"/>
                </a:solidFill>
                <a:latin typeface="+mj-lt"/>
              </a:rPr>
              <a:t>produce the RCPs.</a:t>
            </a:r>
          </a:p>
          <a:p>
            <a:r>
              <a:rPr lang="en-US" sz="1800" b="0" dirty="0" smtClean="0">
                <a:solidFill>
                  <a:srgbClr val="FF0000"/>
                </a:solidFill>
                <a:latin typeface="+mj-lt"/>
              </a:rPr>
              <a:t>Being used in CMIP6</a:t>
            </a:r>
            <a:endParaRPr lang="en-US" sz="1800" b="0" dirty="0">
              <a:solidFill>
                <a:srgbClr val="FF0000"/>
              </a:solidFill>
              <a:latin typeface="+mj-lt"/>
            </a:endParaRPr>
          </a:p>
          <a:p>
            <a:r>
              <a:rPr lang="en-US" sz="1800" b="0" dirty="0" smtClean="0">
                <a:solidFill>
                  <a:srgbClr val="333333"/>
                </a:solidFill>
                <a:latin typeface="+mj-lt"/>
              </a:rPr>
              <a:t> </a:t>
            </a:r>
          </a:p>
          <a:p>
            <a:endParaRPr lang="en-US" sz="1800" b="0" dirty="0">
              <a:solidFill>
                <a:srgbClr val="333333"/>
              </a:solidFill>
              <a:latin typeface="+mj-lt"/>
            </a:endParaRPr>
          </a:p>
        </p:txBody>
      </p:sp>
      <p:sp>
        <p:nvSpPr>
          <p:cNvPr id="3" name="Rectangle 4"/>
          <p:cNvSpPr>
            <a:spLocks noChangeArrowheads="1"/>
          </p:cNvSpPr>
          <p:nvPr/>
        </p:nvSpPr>
        <p:spPr bwMode="auto">
          <a:xfrm>
            <a:off x="1066800" y="76200"/>
            <a:ext cx="6781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solidFill>
                  <a:srgbClr val="7A0000"/>
                </a:solidFill>
                <a:latin typeface="+mj-lt"/>
                <a:ea typeface="+mj-ea"/>
                <a:cs typeface="+mj-cs"/>
              </a:rPr>
              <a:t>Some new economic Scenarios –</a:t>
            </a:r>
          </a:p>
          <a:p>
            <a:pPr algn="ctr" eaLnBrk="1" hangingPunct="1">
              <a:spcBef>
                <a:spcPct val="0"/>
              </a:spcBef>
              <a:buFontTx/>
              <a:buNone/>
            </a:pPr>
            <a:r>
              <a:rPr lang="en-US" sz="2400" dirty="0">
                <a:solidFill>
                  <a:srgbClr val="7A0000"/>
                </a:solidFill>
                <a:latin typeface="+mj-lt"/>
                <a:ea typeface="+mj-ea"/>
                <a:cs typeface="+mj-cs"/>
              </a:rPr>
              <a:t>Shared Socioeconomic Pathways (SSPs)</a:t>
            </a:r>
            <a:r>
              <a:rPr lang="en-US" altLang="en-US" sz="2400" dirty="0">
                <a:solidFill>
                  <a:srgbClr val="7A0000"/>
                </a:solidFill>
                <a:latin typeface="+mj-lt"/>
                <a:ea typeface="+mj-ea"/>
                <a:cs typeface="+mj-cs"/>
              </a:rPr>
              <a:t> </a:t>
            </a:r>
          </a:p>
          <a:p>
            <a:pPr algn="ctr" eaLnBrk="1" hangingPunct="1">
              <a:spcBef>
                <a:spcPct val="0"/>
              </a:spcBef>
              <a:buFontTx/>
              <a:buNone/>
            </a:pPr>
            <a:endParaRPr lang="en-US" altLang="en-US" sz="2000" dirty="0">
              <a:latin typeface="+mj-lt"/>
            </a:endParaRPr>
          </a:p>
        </p:txBody>
      </p:sp>
      <p:sp>
        <p:nvSpPr>
          <p:cNvPr id="4" name="Rectangle 3"/>
          <p:cNvSpPr/>
          <p:nvPr/>
        </p:nvSpPr>
        <p:spPr>
          <a:xfrm>
            <a:off x="114300" y="5964263"/>
            <a:ext cx="8915400" cy="830997"/>
          </a:xfrm>
          <a:prstGeom prst="rect">
            <a:avLst/>
          </a:prstGeom>
        </p:spPr>
        <p:txBody>
          <a:bodyPr wrap="square">
            <a:spAutoFit/>
          </a:bodyPr>
          <a:lstStyle/>
          <a:p>
            <a:r>
              <a:rPr lang="en-US" sz="800" b="0" dirty="0">
                <a:solidFill>
                  <a:srgbClr val="222222"/>
                </a:solidFill>
                <a:latin typeface="+mj-lt"/>
              </a:rPr>
              <a:t>O’Neill, Brian C., </a:t>
            </a:r>
            <a:r>
              <a:rPr lang="en-US" sz="800" b="0" dirty="0" err="1">
                <a:solidFill>
                  <a:srgbClr val="222222"/>
                </a:solidFill>
                <a:latin typeface="+mj-lt"/>
              </a:rPr>
              <a:t>Elmar</a:t>
            </a:r>
            <a:r>
              <a:rPr lang="en-US" sz="800" b="0" dirty="0">
                <a:solidFill>
                  <a:srgbClr val="222222"/>
                </a:solidFill>
                <a:latin typeface="+mj-lt"/>
              </a:rPr>
              <a:t> </a:t>
            </a:r>
            <a:r>
              <a:rPr lang="en-US" sz="800" b="0" dirty="0" err="1">
                <a:solidFill>
                  <a:srgbClr val="222222"/>
                </a:solidFill>
                <a:latin typeface="+mj-lt"/>
              </a:rPr>
              <a:t>Kriegler</a:t>
            </a:r>
            <a:r>
              <a:rPr lang="en-US" sz="800" b="0" dirty="0">
                <a:solidFill>
                  <a:srgbClr val="222222"/>
                </a:solidFill>
                <a:latin typeface="+mj-lt"/>
              </a:rPr>
              <a:t>, </a:t>
            </a:r>
            <a:r>
              <a:rPr lang="en-US" sz="800" b="0" dirty="0" err="1">
                <a:solidFill>
                  <a:srgbClr val="222222"/>
                </a:solidFill>
                <a:latin typeface="+mj-lt"/>
              </a:rPr>
              <a:t>Keywan</a:t>
            </a:r>
            <a:r>
              <a:rPr lang="en-US" sz="800" b="0" dirty="0">
                <a:solidFill>
                  <a:srgbClr val="222222"/>
                </a:solidFill>
                <a:latin typeface="+mj-lt"/>
              </a:rPr>
              <a:t> </a:t>
            </a:r>
            <a:r>
              <a:rPr lang="en-US" sz="800" b="0" dirty="0" err="1">
                <a:solidFill>
                  <a:srgbClr val="222222"/>
                </a:solidFill>
                <a:latin typeface="+mj-lt"/>
              </a:rPr>
              <a:t>Riahi</a:t>
            </a:r>
            <a:r>
              <a:rPr lang="en-US" sz="800" b="0" dirty="0">
                <a:solidFill>
                  <a:srgbClr val="222222"/>
                </a:solidFill>
                <a:latin typeface="+mj-lt"/>
              </a:rPr>
              <a:t>, Kristie L. </a:t>
            </a:r>
            <a:r>
              <a:rPr lang="en-US" sz="800" b="0" dirty="0" err="1">
                <a:solidFill>
                  <a:srgbClr val="222222"/>
                </a:solidFill>
                <a:latin typeface="+mj-lt"/>
              </a:rPr>
              <a:t>Ebi</a:t>
            </a:r>
            <a:r>
              <a:rPr lang="en-US" sz="800" b="0" dirty="0">
                <a:solidFill>
                  <a:srgbClr val="222222"/>
                </a:solidFill>
                <a:latin typeface="+mj-lt"/>
              </a:rPr>
              <a:t>, Stephane </a:t>
            </a:r>
            <a:r>
              <a:rPr lang="en-US" sz="800" b="0" dirty="0" err="1">
                <a:solidFill>
                  <a:srgbClr val="222222"/>
                </a:solidFill>
                <a:latin typeface="+mj-lt"/>
              </a:rPr>
              <a:t>Hallegatte</a:t>
            </a:r>
            <a:r>
              <a:rPr lang="en-US" sz="800" b="0" dirty="0">
                <a:solidFill>
                  <a:srgbClr val="222222"/>
                </a:solidFill>
                <a:latin typeface="+mj-lt"/>
              </a:rPr>
              <a:t>, Timothy R. Carter, </a:t>
            </a:r>
            <a:r>
              <a:rPr lang="en-US" sz="800" b="0" dirty="0" err="1">
                <a:solidFill>
                  <a:srgbClr val="222222"/>
                </a:solidFill>
                <a:latin typeface="+mj-lt"/>
              </a:rPr>
              <a:t>Ritu</a:t>
            </a:r>
            <a:r>
              <a:rPr lang="en-US" sz="800" b="0" dirty="0">
                <a:solidFill>
                  <a:srgbClr val="222222"/>
                </a:solidFill>
                <a:latin typeface="+mj-lt"/>
              </a:rPr>
              <a:t> </a:t>
            </a:r>
            <a:r>
              <a:rPr lang="en-US" sz="800" b="0" dirty="0" err="1">
                <a:solidFill>
                  <a:srgbClr val="222222"/>
                </a:solidFill>
                <a:latin typeface="+mj-lt"/>
              </a:rPr>
              <a:t>Mathur</a:t>
            </a:r>
            <a:r>
              <a:rPr lang="en-US" sz="800" b="0" dirty="0">
                <a:solidFill>
                  <a:srgbClr val="222222"/>
                </a:solidFill>
                <a:latin typeface="+mj-lt"/>
              </a:rPr>
              <a:t>, and </a:t>
            </a:r>
            <a:r>
              <a:rPr lang="en-US" sz="800" b="0" dirty="0" err="1">
                <a:solidFill>
                  <a:srgbClr val="222222"/>
                </a:solidFill>
                <a:latin typeface="+mj-lt"/>
              </a:rPr>
              <a:t>Detlef</a:t>
            </a:r>
            <a:r>
              <a:rPr lang="en-US" sz="800" b="0" dirty="0">
                <a:solidFill>
                  <a:srgbClr val="222222"/>
                </a:solidFill>
                <a:latin typeface="+mj-lt"/>
              </a:rPr>
              <a:t> P. van </a:t>
            </a:r>
            <a:r>
              <a:rPr lang="en-US" sz="800" b="0" dirty="0" err="1">
                <a:solidFill>
                  <a:srgbClr val="222222"/>
                </a:solidFill>
                <a:latin typeface="+mj-lt"/>
              </a:rPr>
              <a:t>Vuuren</a:t>
            </a:r>
            <a:r>
              <a:rPr lang="en-US" sz="800" b="0" dirty="0">
                <a:solidFill>
                  <a:srgbClr val="222222"/>
                </a:solidFill>
                <a:latin typeface="+mj-lt"/>
              </a:rPr>
              <a:t>. "A new scenario framework for climate change research: the concept of shared socioeconomic pathways." </a:t>
            </a:r>
            <a:r>
              <a:rPr lang="en-US" sz="800" b="0" i="1" dirty="0">
                <a:solidFill>
                  <a:srgbClr val="222222"/>
                </a:solidFill>
                <a:latin typeface="+mj-lt"/>
              </a:rPr>
              <a:t>Climatic change</a:t>
            </a:r>
            <a:r>
              <a:rPr lang="en-US" sz="800" b="0" dirty="0">
                <a:solidFill>
                  <a:srgbClr val="222222"/>
                </a:solidFill>
                <a:latin typeface="+mj-lt"/>
              </a:rPr>
              <a:t> 122, no. 3 (2014): 387-400.</a:t>
            </a:r>
          </a:p>
          <a:p>
            <a:r>
              <a:rPr lang="en-US" sz="800" b="0" dirty="0">
                <a:solidFill>
                  <a:srgbClr val="222222"/>
                </a:solidFill>
                <a:latin typeface="+mj-lt"/>
              </a:rPr>
              <a:t>O’Neill, B.C., </a:t>
            </a:r>
            <a:r>
              <a:rPr lang="en-US" sz="800" b="0" dirty="0" err="1">
                <a:solidFill>
                  <a:srgbClr val="222222"/>
                </a:solidFill>
                <a:latin typeface="+mj-lt"/>
              </a:rPr>
              <a:t>Kriegler</a:t>
            </a:r>
            <a:r>
              <a:rPr lang="en-US" sz="800" b="0" dirty="0">
                <a:solidFill>
                  <a:srgbClr val="222222"/>
                </a:solidFill>
                <a:latin typeface="+mj-lt"/>
              </a:rPr>
              <a:t>, E., </a:t>
            </a:r>
            <a:r>
              <a:rPr lang="en-US" sz="800" b="0" dirty="0" err="1">
                <a:solidFill>
                  <a:srgbClr val="222222"/>
                </a:solidFill>
                <a:latin typeface="+mj-lt"/>
              </a:rPr>
              <a:t>Ebi</a:t>
            </a:r>
            <a:r>
              <a:rPr lang="en-US" sz="800" b="0" dirty="0">
                <a:solidFill>
                  <a:srgbClr val="222222"/>
                </a:solidFill>
                <a:latin typeface="+mj-lt"/>
              </a:rPr>
              <a:t>, K.L., Kemp-Benedict, E., </a:t>
            </a:r>
            <a:r>
              <a:rPr lang="en-US" sz="800" b="0" dirty="0" err="1">
                <a:solidFill>
                  <a:srgbClr val="222222"/>
                </a:solidFill>
                <a:latin typeface="+mj-lt"/>
              </a:rPr>
              <a:t>Riahi</a:t>
            </a:r>
            <a:r>
              <a:rPr lang="en-US" sz="800" b="0" dirty="0">
                <a:solidFill>
                  <a:srgbClr val="222222"/>
                </a:solidFill>
                <a:latin typeface="+mj-lt"/>
              </a:rPr>
              <a:t>, K., Rothman, D.S., van </a:t>
            </a:r>
            <a:r>
              <a:rPr lang="en-US" sz="800" b="0" dirty="0" err="1">
                <a:solidFill>
                  <a:srgbClr val="222222"/>
                </a:solidFill>
                <a:latin typeface="+mj-lt"/>
              </a:rPr>
              <a:t>Ruijven</a:t>
            </a:r>
            <a:r>
              <a:rPr lang="en-US" sz="800" b="0" dirty="0">
                <a:solidFill>
                  <a:srgbClr val="222222"/>
                </a:solidFill>
                <a:latin typeface="+mj-lt"/>
              </a:rPr>
              <a:t>, B.J., van </a:t>
            </a:r>
            <a:r>
              <a:rPr lang="en-US" sz="800" b="0" dirty="0" err="1">
                <a:solidFill>
                  <a:srgbClr val="222222"/>
                </a:solidFill>
                <a:latin typeface="+mj-lt"/>
              </a:rPr>
              <a:t>Vuuren</a:t>
            </a:r>
            <a:r>
              <a:rPr lang="en-US" sz="800" b="0" dirty="0">
                <a:solidFill>
                  <a:srgbClr val="222222"/>
                </a:solidFill>
                <a:latin typeface="+mj-lt"/>
              </a:rPr>
              <a:t>, D.P., </a:t>
            </a:r>
            <a:r>
              <a:rPr lang="en-US" sz="800" b="0" dirty="0" err="1">
                <a:solidFill>
                  <a:srgbClr val="222222"/>
                </a:solidFill>
                <a:latin typeface="+mj-lt"/>
              </a:rPr>
              <a:t>Birkmann</a:t>
            </a:r>
            <a:r>
              <a:rPr lang="en-US" sz="800" b="0" dirty="0">
                <a:solidFill>
                  <a:srgbClr val="222222"/>
                </a:solidFill>
                <a:latin typeface="+mj-lt"/>
              </a:rPr>
              <a:t>, J., </a:t>
            </a:r>
            <a:r>
              <a:rPr lang="en-US" sz="800" b="0" dirty="0" err="1">
                <a:solidFill>
                  <a:srgbClr val="222222"/>
                </a:solidFill>
                <a:latin typeface="+mj-lt"/>
              </a:rPr>
              <a:t>Kok</a:t>
            </a:r>
            <a:r>
              <a:rPr lang="en-US" sz="800" b="0" dirty="0">
                <a:solidFill>
                  <a:srgbClr val="222222"/>
                </a:solidFill>
                <a:latin typeface="+mj-lt"/>
              </a:rPr>
              <a:t>, K. and Levy, M., 2017. The roads ahead: Narratives for shared socioeconomic pathways describing world futures in the 21st century. </a:t>
            </a:r>
            <a:r>
              <a:rPr lang="en-US" sz="800" b="0" i="1" dirty="0" smtClean="0">
                <a:solidFill>
                  <a:srgbClr val="222222"/>
                </a:solidFill>
                <a:latin typeface="+mj-lt"/>
              </a:rPr>
              <a:t>Global Environmental Change</a:t>
            </a:r>
            <a:r>
              <a:rPr lang="en-US" sz="800" b="0" dirty="0" smtClean="0">
                <a:solidFill>
                  <a:srgbClr val="222222"/>
                </a:solidFill>
                <a:latin typeface="+mj-lt"/>
              </a:rPr>
              <a:t>,</a:t>
            </a:r>
            <a:r>
              <a:rPr lang="en-US" sz="800" b="0" dirty="0">
                <a:solidFill>
                  <a:srgbClr val="222222"/>
                </a:solidFill>
                <a:latin typeface="+mj-lt"/>
              </a:rPr>
              <a:t> 42, pp.169-180</a:t>
            </a:r>
            <a:r>
              <a:rPr lang="en-US" sz="800" b="0" dirty="0" smtClean="0">
                <a:solidFill>
                  <a:srgbClr val="222222"/>
                </a:solidFill>
                <a:latin typeface="+mj-lt"/>
              </a:rPr>
              <a:t>.</a:t>
            </a:r>
          </a:p>
          <a:p>
            <a:r>
              <a:rPr lang="en-US" sz="800" b="0" dirty="0">
                <a:solidFill>
                  <a:srgbClr val="222222"/>
                </a:solidFill>
                <a:latin typeface="+mj-lt"/>
              </a:rPr>
              <a:t>O'Neill, B.C., Tebaldi, C., </a:t>
            </a:r>
            <a:r>
              <a:rPr lang="en-US" sz="800" b="0" dirty="0" err="1">
                <a:solidFill>
                  <a:srgbClr val="222222"/>
                </a:solidFill>
                <a:latin typeface="+mj-lt"/>
              </a:rPr>
              <a:t>Vuuren</a:t>
            </a:r>
            <a:r>
              <a:rPr lang="en-US" sz="800" b="0" dirty="0">
                <a:solidFill>
                  <a:srgbClr val="222222"/>
                </a:solidFill>
                <a:latin typeface="+mj-lt"/>
              </a:rPr>
              <a:t>, D.P.V., </a:t>
            </a:r>
            <a:r>
              <a:rPr lang="en-US" sz="800" b="0" dirty="0" err="1">
                <a:solidFill>
                  <a:srgbClr val="222222"/>
                </a:solidFill>
                <a:latin typeface="+mj-lt"/>
              </a:rPr>
              <a:t>Eyring</a:t>
            </a:r>
            <a:r>
              <a:rPr lang="en-US" sz="800" b="0" dirty="0">
                <a:solidFill>
                  <a:srgbClr val="222222"/>
                </a:solidFill>
                <a:latin typeface="+mj-lt"/>
              </a:rPr>
              <a:t>, V., </a:t>
            </a:r>
            <a:r>
              <a:rPr lang="en-US" sz="800" b="0" dirty="0" err="1">
                <a:solidFill>
                  <a:srgbClr val="222222"/>
                </a:solidFill>
                <a:latin typeface="+mj-lt"/>
              </a:rPr>
              <a:t>Friedlingstein</a:t>
            </a:r>
            <a:r>
              <a:rPr lang="en-US" sz="800" b="0" dirty="0">
                <a:solidFill>
                  <a:srgbClr val="222222"/>
                </a:solidFill>
                <a:latin typeface="+mj-lt"/>
              </a:rPr>
              <a:t>, P., </a:t>
            </a:r>
            <a:r>
              <a:rPr lang="en-US" sz="800" b="0" dirty="0" err="1">
                <a:solidFill>
                  <a:srgbClr val="222222"/>
                </a:solidFill>
                <a:latin typeface="+mj-lt"/>
              </a:rPr>
              <a:t>Hurtt</a:t>
            </a:r>
            <a:r>
              <a:rPr lang="en-US" sz="800" b="0" dirty="0">
                <a:solidFill>
                  <a:srgbClr val="222222"/>
                </a:solidFill>
                <a:latin typeface="+mj-lt"/>
              </a:rPr>
              <a:t>, G., </a:t>
            </a:r>
            <a:r>
              <a:rPr lang="en-US" sz="800" b="0" dirty="0" err="1">
                <a:solidFill>
                  <a:srgbClr val="222222"/>
                </a:solidFill>
                <a:latin typeface="+mj-lt"/>
              </a:rPr>
              <a:t>Knutti</a:t>
            </a:r>
            <a:r>
              <a:rPr lang="en-US" sz="800" b="0" dirty="0">
                <a:solidFill>
                  <a:srgbClr val="222222"/>
                </a:solidFill>
                <a:latin typeface="+mj-lt"/>
              </a:rPr>
              <a:t>, R., </a:t>
            </a:r>
            <a:r>
              <a:rPr lang="en-US" sz="800" b="0" dirty="0" err="1">
                <a:solidFill>
                  <a:srgbClr val="222222"/>
                </a:solidFill>
                <a:latin typeface="+mj-lt"/>
              </a:rPr>
              <a:t>Kriegler</a:t>
            </a:r>
            <a:r>
              <a:rPr lang="en-US" sz="800" b="0" dirty="0">
                <a:solidFill>
                  <a:srgbClr val="222222"/>
                </a:solidFill>
                <a:latin typeface="+mj-lt"/>
              </a:rPr>
              <a:t>, E., </a:t>
            </a:r>
            <a:r>
              <a:rPr lang="en-US" sz="800" b="0" dirty="0" err="1">
                <a:solidFill>
                  <a:srgbClr val="222222"/>
                </a:solidFill>
                <a:latin typeface="+mj-lt"/>
              </a:rPr>
              <a:t>Lamarque</a:t>
            </a:r>
            <a:r>
              <a:rPr lang="en-US" sz="800" b="0" dirty="0">
                <a:solidFill>
                  <a:srgbClr val="222222"/>
                </a:solidFill>
                <a:latin typeface="+mj-lt"/>
              </a:rPr>
              <a:t>, J.F., Lowe, J. and </a:t>
            </a:r>
            <a:r>
              <a:rPr lang="en-US" sz="800" b="0" dirty="0" err="1">
                <a:solidFill>
                  <a:srgbClr val="222222"/>
                </a:solidFill>
                <a:latin typeface="+mj-lt"/>
              </a:rPr>
              <a:t>Meehl</a:t>
            </a:r>
            <a:r>
              <a:rPr lang="en-US" sz="800" b="0" dirty="0">
                <a:solidFill>
                  <a:srgbClr val="222222"/>
                </a:solidFill>
                <a:latin typeface="+mj-lt"/>
              </a:rPr>
              <a:t>, G.A., 2016. The scenario model </a:t>
            </a:r>
            <a:r>
              <a:rPr lang="en-US" sz="800" b="0" dirty="0" err="1">
                <a:solidFill>
                  <a:srgbClr val="222222"/>
                </a:solidFill>
                <a:latin typeface="+mj-lt"/>
              </a:rPr>
              <a:t>intercomparison</a:t>
            </a:r>
            <a:r>
              <a:rPr lang="en-US" sz="800" b="0" dirty="0">
                <a:solidFill>
                  <a:srgbClr val="222222"/>
                </a:solidFill>
                <a:latin typeface="+mj-lt"/>
              </a:rPr>
              <a:t> project (</a:t>
            </a:r>
            <a:r>
              <a:rPr lang="en-US" sz="800" b="0" dirty="0" err="1">
                <a:solidFill>
                  <a:srgbClr val="222222"/>
                </a:solidFill>
                <a:latin typeface="+mj-lt"/>
              </a:rPr>
              <a:t>ScenarioMIP</a:t>
            </a:r>
            <a:r>
              <a:rPr lang="en-US" sz="800" b="0" dirty="0">
                <a:solidFill>
                  <a:srgbClr val="222222"/>
                </a:solidFill>
                <a:latin typeface="+mj-lt"/>
              </a:rPr>
              <a:t>) for CMIP6. Geoscientific Model Development, 9(9), pp.3461-3482.</a:t>
            </a:r>
          </a:p>
        </p:txBody>
      </p:sp>
      <p:pic>
        <p:nvPicPr>
          <p:cNvPr id="6" name="Picture 2" descr="https://ars.els-cdn.com/content/image/1-s2.0-S0959378015000060-gr1_l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5" y="1919358"/>
            <a:ext cx="4386549" cy="334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8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4800" y="-1524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lnSpc>
                <a:spcPct val="140000"/>
              </a:lnSpc>
            </a:pPr>
            <a:r>
              <a:rPr lang="en-US" altLang="en-US" sz="2800" dirty="0">
                <a:solidFill>
                  <a:srgbClr val="7A0000"/>
                </a:solidFill>
                <a:latin typeface="+mn-lt"/>
                <a:ea typeface="+mj-ea"/>
                <a:cs typeface="+mj-cs"/>
              </a:rPr>
              <a:t>Obtain GCMs Projections</a:t>
            </a:r>
          </a:p>
        </p:txBody>
      </p:sp>
      <p:sp>
        <p:nvSpPr>
          <p:cNvPr id="20483" name="Rectangle 3"/>
          <p:cNvSpPr>
            <a:spLocks noChangeArrowheads="1"/>
          </p:cNvSpPr>
          <p:nvPr/>
        </p:nvSpPr>
        <p:spPr bwMode="auto">
          <a:xfrm>
            <a:off x="76200" y="914400"/>
            <a:ext cx="838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lvl="1" eaLnBrk="1" hangingPunct="1">
              <a:lnSpc>
                <a:spcPct val="140000"/>
              </a:lnSpc>
              <a:spcBef>
                <a:spcPct val="20000"/>
              </a:spcBef>
              <a:buFontTx/>
              <a:buChar char="•"/>
            </a:pPr>
            <a:r>
              <a:rPr lang="en-US" altLang="en-US" sz="2400" dirty="0">
                <a:solidFill>
                  <a:schemeClr val="tx1"/>
                </a:solidFill>
                <a:latin typeface="+mn-lt"/>
              </a:rPr>
              <a:t>Data Distribution Center </a:t>
            </a:r>
            <a:r>
              <a:rPr lang="en-US" altLang="en-US" sz="2400" dirty="0">
                <a:solidFill>
                  <a:schemeClr val="tx1"/>
                </a:solidFill>
                <a:latin typeface="+mn-lt"/>
                <a:hlinkClick r:id="rId3"/>
              </a:rPr>
              <a:t>https://</a:t>
            </a:r>
            <a:r>
              <a:rPr lang="en-US" altLang="en-US" sz="2400" dirty="0" smtClean="0">
                <a:solidFill>
                  <a:schemeClr val="tx1"/>
                </a:solidFill>
                <a:latin typeface="+mn-lt"/>
                <a:hlinkClick r:id="rId3"/>
              </a:rPr>
              <a:t>gdo-dcp.ucllnl.org/downscaled_cmip_projections/dcpInterface.html#Welcome</a:t>
            </a:r>
            <a:endParaRPr lang="en-US" altLang="en-US" sz="2400" dirty="0" smtClean="0">
              <a:solidFill>
                <a:schemeClr val="tx1"/>
              </a:solidFill>
              <a:latin typeface="+mn-lt"/>
            </a:endParaRPr>
          </a:p>
          <a:p>
            <a:pPr lvl="1" eaLnBrk="1" hangingPunct="1">
              <a:lnSpc>
                <a:spcPct val="140000"/>
              </a:lnSpc>
              <a:spcBef>
                <a:spcPct val="20000"/>
              </a:spcBef>
              <a:buFontTx/>
              <a:buChar char="•"/>
            </a:pPr>
            <a:r>
              <a:rPr lang="en-US" altLang="en-US" sz="2400" dirty="0" smtClean="0">
                <a:solidFill>
                  <a:schemeClr val="tx1"/>
                </a:solidFill>
                <a:latin typeface="+mn-lt"/>
              </a:rPr>
              <a:t>Decide </a:t>
            </a:r>
            <a:r>
              <a:rPr lang="en-US" altLang="en-US" sz="2400" dirty="0">
                <a:solidFill>
                  <a:schemeClr val="tx1"/>
                </a:solidFill>
                <a:latin typeface="+mn-lt"/>
              </a:rPr>
              <a:t>GCM scenarios whose projections you would use </a:t>
            </a:r>
            <a:r>
              <a:rPr lang="en-US" altLang="en-US" sz="2400" dirty="0" smtClean="0">
                <a:solidFill>
                  <a:schemeClr val="tx1"/>
                </a:solidFill>
                <a:latin typeface="+mn-lt"/>
              </a:rPr>
              <a:t>Visualization </a:t>
            </a:r>
            <a:r>
              <a:rPr lang="en-US" altLang="en-US" sz="2400" dirty="0">
                <a:solidFill>
                  <a:schemeClr val="tx1"/>
                </a:solidFill>
                <a:latin typeface="+mn-lt"/>
              </a:rPr>
              <a:t>pages /Downloadable files</a:t>
            </a:r>
          </a:p>
          <a:p>
            <a:pPr lvl="1" eaLnBrk="1" hangingPunct="1">
              <a:lnSpc>
                <a:spcPct val="130000"/>
              </a:lnSpc>
              <a:spcBef>
                <a:spcPct val="20000"/>
              </a:spcBef>
              <a:buFontTx/>
              <a:buChar char="•"/>
            </a:pPr>
            <a:r>
              <a:rPr lang="en-US" altLang="en-US" sz="2400" dirty="0">
                <a:solidFill>
                  <a:schemeClr val="tx1"/>
                </a:solidFill>
                <a:latin typeface="+mn-lt"/>
              </a:rPr>
              <a:t>Chose GCMs that have better calibrated base climate for the assessment country/region</a:t>
            </a:r>
          </a:p>
          <a:p>
            <a:pPr lvl="1" eaLnBrk="1" hangingPunct="1">
              <a:lnSpc>
                <a:spcPct val="140000"/>
              </a:lnSpc>
              <a:spcBef>
                <a:spcPct val="20000"/>
              </a:spcBef>
              <a:buFontTx/>
              <a:buChar char="•"/>
            </a:pPr>
            <a:r>
              <a:rPr lang="en-US" altLang="en-US" sz="2400" dirty="0" smtClean="0">
                <a:solidFill>
                  <a:schemeClr val="tx1"/>
                </a:solidFill>
                <a:latin typeface="+mn-lt"/>
              </a:rPr>
              <a:t>Compute </a:t>
            </a:r>
            <a:r>
              <a:rPr lang="en-US" altLang="en-US" sz="2400" dirty="0">
                <a:solidFill>
                  <a:schemeClr val="tx1"/>
                </a:solidFill>
                <a:latin typeface="+mn-lt"/>
              </a:rPr>
              <a:t>percentage changes in temp. and </a:t>
            </a:r>
            <a:r>
              <a:rPr lang="en-US" altLang="en-US" sz="2400" dirty="0" err="1" smtClean="0">
                <a:solidFill>
                  <a:schemeClr val="tx1"/>
                </a:solidFill>
                <a:latin typeface="+mn-lt"/>
              </a:rPr>
              <a:t>precip</a:t>
            </a:r>
            <a:r>
              <a:rPr lang="en-US" altLang="en-US" sz="2400" dirty="0" smtClean="0">
                <a:solidFill>
                  <a:schemeClr val="tx1"/>
                </a:solidFill>
                <a:latin typeface="+mn-lt"/>
              </a:rPr>
              <a:t> </a:t>
            </a:r>
            <a:r>
              <a:rPr lang="en-US" altLang="en-US" sz="2400" dirty="0">
                <a:solidFill>
                  <a:schemeClr val="tx1"/>
                </a:solidFill>
                <a:latin typeface="+mn-lt"/>
              </a:rPr>
              <a:t>for a grid and apply to weather stations</a:t>
            </a:r>
          </a:p>
          <a:p>
            <a:pPr lvl="1" eaLnBrk="1" hangingPunct="1">
              <a:lnSpc>
                <a:spcPct val="140000"/>
              </a:lnSpc>
              <a:spcBef>
                <a:spcPct val="20000"/>
              </a:spcBef>
              <a:buFontTx/>
              <a:buChar char="•"/>
            </a:pPr>
            <a:r>
              <a:rPr lang="en-US" altLang="en-US" sz="2400" dirty="0">
                <a:solidFill>
                  <a:schemeClr val="tx1"/>
                </a:solidFill>
                <a:latin typeface="+mn-lt"/>
              </a:rPr>
              <a:t>Choose more than one GCMs for sensitivity analysis</a:t>
            </a:r>
          </a:p>
          <a:p>
            <a:pPr lvl="1" eaLnBrk="1" hangingPunct="1">
              <a:lnSpc>
                <a:spcPct val="140000"/>
              </a:lnSpc>
              <a:spcBef>
                <a:spcPct val="20000"/>
              </a:spcBef>
              <a:buFontTx/>
              <a:buChar char="•"/>
            </a:pPr>
            <a:endParaRPr lang="en-US" altLang="en-US" sz="2400" dirty="0">
              <a:solidFill>
                <a:schemeClr val="tx1"/>
              </a:solidFill>
              <a:latin typeface="+mn-lt"/>
            </a:endParaRPr>
          </a:p>
        </p:txBody>
      </p:sp>
    </p:spTree>
    <p:extLst>
      <p:ext uri="{BB962C8B-B14F-4D97-AF65-F5344CB8AC3E}">
        <p14:creationId xmlns:p14="http://schemas.microsoft.com/office/powerpoint/2010/main" val="4138415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GCM - Geographic Scale</a:t>
            </a:r>
          </a:p>
        </p:txBody>
      </p:sp>
      <p:sp>
        <p:nvSpPr>
          <p:cNvPr id="23555" name="Rectangle 3"/>
          <p:cNvSpPr>
            <a:spLocks noChangeArrowheads="1"/>
          </p:cNvSpPr>
          <p:nvPr/>
        </p:nvSpPr>
        <p:spPr bwMode="auto">
          <a:xfrm>
            <a:off x="166606" y="847460"/>
            <a:ext cx="88107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800100" indent="-342900" eaLnBrk="0" hangingPunct="0">
              <a:defRPr sz="3600" b="1">
                <a:solidFill>
                  <a:schemeClr val="bg1"/>
                </a:solidFill>
                <a:latin typeface="Times New Roman" pitchFamily="18" charset="0"/>
              </a:defRPr>
            </a:lvl2pPr>
            <a:lvl3pPr marL="1200150" indent="-28575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spcBef>
                <a:spcPts val="0"/>
              </a:spcBef>
              <a:buFontTx/>
              <a:buChar char="•"/>
            </a:pPr>
            <a:r>
              <a:rPr lang="en-US" altLang="en-US" sz="3200" dirty="0">
                <a:solidFill>
                  <a:schemeClr val="tx1"/>
                </a:solidFill>
                <a:latin typeface="+mn-lt"/>
              </a:rPr>
              <a:t>Circa 2001</a:t>
            </a:r>
          </a:p>
          <a:p>
            <a:pPr lvl="1" eaLnBrk="1" hangingPunct="1">
              <a:spcBef>
                <a:spcPts val="0"/>
              </a:spcBef>
              <a:buFontTx/>
              <a:buChar char="•"/>
            </a:pPr>
            <a:r>
              <a:rPr lang="en-US" altLang="en-US" sz="3200" dirty="0">
                <a:solidFill>
                  <a:schemeClr val="tx1"/>
                </a:solidFill>
                <a:latin typeface="+mn-lt"/>
              </a:rPr>
              <a:t>HADCM: 3.75 </a:t>
            </a:r>
            <a:r>
              <a:rPr lang="en-US" altLang="en-US" sz="2800" dirty="0">
                <a:solidFill>
                  <a:schemeClr val="tx1"/>
                </a:solidFill>
                <a:latin typeface="+mn-lt"/>
              </a:rPr>
              <a:t>x </a:t>
            </a:r>
            <a:r>
              <a:rPr lang="en-US" altLang="en-US" sz="3200" dirty="0">
                <a:solidFill>
                  <a:schemeClr val="tx1"/>
                </a:solidFill>
                <a:latin typeface="+mn-lt"/>
              </a:rPr>
              <a:t>2. 5 deg. (96</a:t>
            </a:r>
            <a:r>
              <a:rPr lang="en-US" altLang="en-US" sz="1800" dirty="0">
                <a:solidFill>
                  <a:schemeClr val="tx1"/>
                </a:solidFill>
                <a:latin typeface="+mn-lt"/>
              </a:rPr>
              <a:t>X</a:t>
            </a:r>
            <a:r>
              <a:rPr lang="en-US" altLang="en-US" sz="3200" dirty="0">
                <a:solidFill>
                  <a:schemeClr val="tx1"/>
                </a:solidFill>
                <a:latin typeface="+mn-lt"/>
              </a:rPr>
              <a:t>72 grids)</a:t>
            </a:r>
          </a:p>
          <a:p>
            <a:pPr lvl="1" eaLnBrk="1" hangingPunct="1">
              <a:spcBef>
                <a:spcPts val="0"/>
              </a:spcBef>
              <a:buFontTx/>
              <a:buChar char="•"/>
            </a:pPr>
            <a:r>
              <a:rPr lang="en-US" altLang="en-US" sz="3200" dirty="0">
                <a:solidFill>
                  <a:schemeClr val="tx1"/>
                </a:solidFill>
                <a:latin typeface="+mn-lt"/>
              </a:rPr>
              <a:t>CGCM:  3.75 </a:t>
            </a:r>
            <a:r>
              <a:rPr lang="en-US" altLang="en-US" sz="2800" dirty="0">
                <a:solidFill>
                  <a:schemeClr val="tx1"/>
                </a:solidFill>
                <a:latin typeface="+mn-lt"/>
              </a:rPr>
              <a:t>x </a:t>
            </a:r>
            <a:r>
              <a:rPr lang="en-US" altLang="en-US" sz="3200" dirty="0">
                <a:solidFill>
                  <a:schemeClr val="tx1"/>
                </a:solidFill>
                <a:latin typeface="+mn-lt"/>
              </a:rPr>
              <a:t>3.75 deg. (96*48 grids)</a:t>
            </a:r>
          </a:p>
          <a:p>
            <a:pPr lvl="1" eaLnBrk="1" hangingPunct="1">
              <a:spcBef>
                <a:spcPts val="0"/>
              </a:spcBef>
              <a:buFontTx/>
              <a:buChar char="•"/>
            </a:pPr>
            <a:r>
              <a:rPr lang="en-US" altLang="en-US" sz="3200" dirty="0">
                <a:solidFill>
                  <a:schemeClr val="tx1"/>
                </a:solidFill>
                <a:latin typeface="+mn-lt"/>
              </a:rPr>
              <a:t>GDFL: 7.5 x 4.5 deg. (48*40 grids)</a:t>
            </a:r>
          </a:p>
          <a:p>
            <a:pPr lvl="2" eaLnBrk="1" hangingPunct="1">
              <a:spcBef>
                <a:spcPts val="0"/>
              </a:spcBef>
              <a:buFontTx/>
              <a:buChar char="•"/>
            </a:pPr>
            <a:r>
              <a:rPr lang="en-US" altLang="en-US" sz="3200" dirty="0">
                <a:solidFill>
                  <a:schemeClr val="tx1"/>
                </a:solidFill>
                <a:latin typeface="+mn-lt"/>
              </a:rPr>
              <a:t>Texas was covered by 4 </a:t>
            </a:r>
            <a:r>
              <a:rPr lang="en-US" altLang="en-US" sz="3200" dirty="0" smtClean="0">
                <a:solidFill>
                  <a:schemeClr val="tx1"/>
                </a:solidFill>
                <a:latin typeface="+mn-lt"/>
              </a:rPr>
              <a:t>grids</a:t>
            </a:r>
          </a:p>
          <a:p>
            <a:pPr eaLnBrk="1" hangingPunct="1">
              <a:lnSpc>
                <a:spcPct val="90000"/>
              </a:lnSpc>
              <a:spcBef>
                <a:spcPct val="20000"/>
              </a:spcBef>
              <a:buFontTx/>
              <a:buChar char="•"/>
            </a:pPr>
            <a:r>
              <a:rPr lang="en-US" altLang="en-US" sz="3200" dirty="0" smtClean="0">
                <a:solidFill>
                  <a:schemeClr val="tx1"/>
                </a:solidFill>
                <a:latin typeface="+mn-lt"/>
              </a:rPr>
              <a:t>Today</a:t>
            </a:r>
          </a:p>
          <a:p>
            <a:pPr eaLnBrk="1" hangingPunct="1">
              <a:lnSpc>
                <a:spcPct val="90000"/>
              </a:lnSpc>
              <a:spcBef>
                <a:spcPct val="20000"/>
              </a:spcBef>
              <a:buFontTx/>
              <a:buChar char="•"/>
            </a:pPr>
            <a:r>
              <a:rPr lang="en-US" sz="3200" b="0" dirty="0">
                <a:solidFill>
                  <a:schemeClr val="tx1"/>
                </a:solidFill>
                <a:latin typeface="+mn-lt"/>
              </a:rPr>
              <a:t>GCMs depict the climate using a three dimensional grid over the </a:t>
            </a:r>
            <a:r>
              <a:rPr lang="en-US" sz="3200" b="0" dirty="0" smtClean="0">
                <a:solidFill>
                  <a:schemeClr val="tx1"/>
                </a:solidFill>
                <a:latin typeface="+mn-lt"/>
              </a:rPr>
              <a:t>globe, </a:t>
            </a:r>
            <a:r>
              <a:rPr lang="en-US" sz="3200" b="0" dirty="0">
                <a:solidFill>
                  <a:schemeClr val="tx1"/>
                </a:solidFill>
                <a:latin typeface="+mn-lt"/>
              </a:rPr>
              <a:t>10 to 20 vertical layers in the atmosphere and sometimes as many as 30 layers in the oceans. </a:t>
            </a:r>
            <a:endParaRPr lang="en-US" sz="3200" b="0" dirty="0" smtClean="0">
              <a:solidFill>
                <a:schemeClr val="tx1"/>
              </a:solidFill>
              <a:latin typeface="+mn-lt"/>
            </a:endParaRPr>
          </a:p>
          <a:p>
            <a:pPr eaLnBrk="1" hangingPunct="1">
              <a:lnSpc>
                <a:spcPct val="90000"/>
              </a:lnSpc>
              <a:spcBef>
                <a:spcPct val="20000"/>
              </a:spcBef>
              <a:buFontTx/>
              <a:buChar char="•"/>
            </a:pPr>
            <a:r>
              <a:rPr lang="en-US" altLang="en-US" sz="3200" dirty="0">
                <a:solidFill>
                  <a:schemeClr val="tx1"/>
                </a:solidFill>
                <a:latin typeface="+mn-lt"/>
              </a:rPr>
              <a:t>https://portal.enes.org/data/enes-model-data/cmip5/resolution</a:t>
            </a:r>
          </a:p>
        </p:txBody>
      </p:sp>
    </p:spTree>
    <p:extLst>
      <p:ext uri="{BB962C8B-B14F-4D97-AF65-F5344CB8AC3E}">
        <p14:creationId xmlns:p14="http://schemas.microsoft.com/office/powerpoint/2010/main" val="1229103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3200400" y="2667000"/>
            <a:ext cx="1524000" cy="3581400"/>
          </a:xfrm>
          <a:prstGeom prst="octagon">
            <a:avLst>
              <a:gd name="adj" fmla="val 2928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a:latin typeface="+mn-lt"/>
                <a:cs typeface="Arial" charset="0"/>
              </a:rPr>
              <a:t>FASOMGHG</a:t>
            </a:r>
          </a:p>
          <a:p>
            <a:pPr algn="ctr" eaLnBrk="1" hangingPunct="1">
              <a:spcBef>
                <a:spcPct val="0"/>
              </a:spcBef>
              <a:buFontTx/>
              <a:buNone/>
            </a:pPr>
            <a:endParaRPr lang="en-US" altLang="en-US" sz="1600">
              <a:latin typeface="+mn-lt"/>
              <a:cs typeface="Arial" charset="0"/>
            </a:endParaRPr>
          </a:p>
          <a:p>
            <a:pPr algn="ctr" eaLnBrk="1" hangingPunct="1">
              <a:spcBef>
                <a:spcPct val="0"/>
              </a:spcBef>
              <a:buFontTx/>
              <a:buNone/>
            </a:pPr>
            <a:endParaRPr lang="en-US" altLang="en-US" sz="1600">
              <a:latin typeface="+mn-lt"/>
              <a:cs typeface="Arial" charset="0"/>
            </a:endParaRPr>
          </a:p>
          <a:p>
            <a:pPr algn="ctr" eaLnBrk="1" hangingPunct="1">
              <a:spcBef>
                <a:spcPct val="0"/>
              </a:spcBef>
              <a:buFontTx/>
              <a:buNone/>
            </a:pPr>
            <a:endParaRPr lang="en-US" altLang="en-US" sz="1600">
              <a:latin typeface="+mn-lt"/>
              <a:cs typeface="Arial" charset="0"/>
            </a:endParaRPr>
          </a:p>
          <a:p>
            <a:pPr algn="ctr" eaLnBrk="1" hangingPunct="1">
              <a:spcBef>
                <a:spcPct val="0"/>
              </a:spcBef>
              <a:buFontTx/>
              <a:buNone/>
            </a:pPr>
            <a:endParaRPr lang="en-US" altLang="en-US" sz="1600">
              <a:latin typeface="+mn-lt"/>
              <a:cs typeface="Arial" charset="0"/>
            </a:endParaRPr>
          </a:p>
          <a:p>
            <a:pPr algn="ctr" eaLnBrk="1" hangingPunct="1">
              <a:spcBef>
                <a:spcPct val="0"/>
              </a:spcBef>
              <a:buFontTx/>
              <a:buNone/>
            </a:pPr>
            <a:endParaRPr lang="en-US" altLang="en-US" sz="1600">
              <a:latin typeface="+mn-lt"/>
              <a:cs typeface="Arial" charset="0"/>
            </a:endParaRPr>
          </a:p>
          <a:p>
            <a:pPr algn="ctr" eaLnBrk="1" hangingPunct="1">
              <a:spcBef>
                <a:spcPct val="0"/>
              </a:spcBef>
              <a:buFontTx/>
              <a:buNone/>
            </a:pPr>
            <a:endParaRPr lang="en-US" altLang="en-US" sz="1600">
              <a:latin typeface="+mn-lt"/>
              <a:cs typeface="Arial" charset="0"/>
            </a:endParaRPr>
          </a:p>
          <a:p>
            <a:pPr algn="ctr" eaLnBrk="1" hangingPunct="1">
              <a:spcBef>
                <a:spcPct val="0"/>
              </a:spcBef>
              <a:buFontTx/>
              <a:buNone/>
            </a:pPr>
            <a:endParaRPr lang="en-US" altLang="en-US" sz="1600">
              <a:latin typeface="+mn-lt"/>
              <a:cs typeface="Arial" charset="0"/>
            </a:endParaRPr>
          </a:p>
          <a:p>
            <a:pPr algn="ctr" eaLnBrk="1" hangingPunct="1">
              <a:spcBef>
                <a:spcPct val="0"/>
              </a:spcBef>
              <a:buFontTx/>
              <a:buNone/>
            </a:pPr>
            <a:endParaRPr lang="en-US" altLang="en-US" sz="1600">
              <a:latin typeface="+mn-lt"/>
              <a:cs typeface="Arial" charset="0"/>
            </a:endParaRPr>
          </a:p>
          <a:p>
            <a:pPr algn="ctr" eaLnBrk="1" hangingPunct="1">
              <a:spcBef>
                <a:spcPct val="0"/>
              </a:spcBef>
              <a:buFontTx/>
              <a:buNone/>
            </a:pPr>
            <a:endParaRPr lang="en-US" altLang="en-US" sz="1600">
              <a:latin typeface="+mn-lt"/>
              <a:cs typeface="Arial" charset="0"/>
            </a:endParaRPr>
          </a:p>
        </p:txBody>
      </p:sp>
      <p:sp>
        <p:nvSpPr>
          <p:cNvPr id="5123" name="Line 3"/>
          <p:cNvSpPr>
            <a:spLocks noChangeAspect="1" noChangeShapeType="1"/>
          </p:cNvSpPr>
          <p:nvPr/>
        </p:nvSpPr>
        <p:spPr bwMode="auto">
          <a:xfrm>
            <a:off x="2954338" y="4151313"/>
            <a:ext cx="39846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5124" name="Rectangle 4"/>
          <p:cNvSpPr>
            <a:spLocks noChangeArrowheads="1"/>
          </p:cNvSpPr>
          <p:nvPr/>
        </p:nvSpPr>
        <p:spPr bwMode="auto">
          <a:xfrm>
            <a:off x="3881481" y="224622"/>
            <a:ext cx="38384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FASOMGHG “System”</a:t>
            </a:r>
          </a:p>
          <a:p>
            <a:pPr algn="ctr" eaLnBrk="1" hangingPunct="1">
              <a:spcBef>
                <a:spcPct val="0"/>
              </a:spcBef>
              <a:buFontTx/>
              <a:buNone/>
            </a:pPr>
            <a:r>
              <a:rPr lang="en-US" altLang="en-US" sz="2800" dirty="0">
                <a:solidFill>
                  <a:srgbClr val="7A0000"/>
                </a:solidFill>
                <a:latin typeface="+mn-lt"/>
                <a:ea typeface="+mj-ea"/>
                <a:cs typeface="+mj-cs"/>
              </a:rPr>
              <a:t>(and friends/ancestors)</a:t>
            </a:r>
          </a:p>
        </p:txBody>
      </p:sp>
      <p:sp>
        <p:nvSpPr>
          <p:cNvPr id="5125" name="Line 5"/>
          <p:cNvSpPr>
            <a:spLocks noChangeAspect="1" noChangeShapeType="1"/>
          </p:cNvSpPr>
          <p:nvPr/>
        </p:nvSpPr>
        <p:spPr bwMode="auto">
          <a:xfrm>
            <a:off x="5467350" y="4151313"/>
            <a:ext cx="990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5126" name="Line 6"/>
          <p:cNvSpPr>
            <a:spLocks noChangeAspect="1" noChangeShapeType="1"/>
          </p:cNvSpPr>
          <p:nvPr/>
        </p:nvSpPr>
        <p:spPr bwMode="auto">
          <a:xfrm>
            <a:off x="6999288" y="3014663"/>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5127" name="Line 7"/>
          <p:cNvSpPr>
            <a:spLocks noChangeAspect="1" noChangeShapeType="1"/>
          </p:cNvSpPr>
          <p:nvPr/>
        </p:nvSpPr>
        <p:spPr bwMode="auto">
          <a:xfrm>
            <a:off x="7391400" y="4151313"/>
            <a:ext cx="54927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5128" name="Rectangle 8"/>
          <p:cNvSpPr>
            <a:spLocks noChangeAspect="1" noChangeArrowheads="1"/>
          </p:cNvSpPr>
          <p:nvPr/>
        </p:nvSpPr>
        <p:spPr bwMode="auto">
          <a:xfrm>
            <a:off x="6453188" y="3530600"/>
            <a:ext cx="1166812" cy="10414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a:latin typeface="+mn-lt"/>
                <a:cs typeface="Arial" charset="0"/>
              </a:rPr>
              <a:t>Regionalizing </a:t>
            </a:r>
          </a:p>
          <a:p>
            <a:pPr algn="ctr" eaLnBrk="1" hangingPunct="1">
              <a:spcBef>
                <a:spcPct val="0"/>
              </a:spcBef>
              <a:buFontTx/>
              <a:buNone/>
            </a:pPr>
            <a:r>
              <a:rPr lang="en-US" altLang="en-US" sz="1600">
                <a:latin typeface="+mn-lt"/>
                <a:cs typeface="Arial" charset="0"/>
              </a:rPr>
              <a:t>Model</a:t>
            </a:r>
          </a:p>
        </p:txBody>
      </p:sp>
      <p:sp>
        <p:nvSpPr>
          <p:cNvPr id="5129" name="Oval 9"/>
          <p:cNvSpPr>
            <a:spLocks noChangeAspect="1" noChangeArrowheads="1"/>
          </p:cNvSpPr>
          <p:nvPr/>
        </p:nvSpPr>
        <p:spPr bwMode="auto">
          <a:xfrm>
            <a:off x="6327775" y="1609725"/>
            <a:ext cx="1282700" cy="1389063"/>
          </a:xfrm>
          <a:prstGeom prst="ellipse">
            <a:avLst/>
          </a:prstGeom>
          <a:solidFill>
            <a:srgbClr val="BFE3E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a:latin typeface="+mn-lt"/>
                <a:cs typeface="Arial" charset="0"/>
              </a:rPr>
              <a:t>Ag Census</a:t>
            </a:r>
          </a:p>
          <a:p>
            <a:pPr algn="ctr" eaLnBrk="1" hangingPunct="1">
              <a:spcBef>
                <a:spcPct val="0"/>
              </a:spcBef>
              <a:buFontTx/>
              <a:buNone/>
            </a:pPr>
            <a:r>
              <a:rPr lang="en-US" altLang="en-US" sz="1600">
                <a:latin typeface="+mn-lt"/>
                <a:cs typeface="Arial" charset="0"/>
              </a:rPr>
              <a:t>NRI  </a:t>
            </a:r>
          </a:p>
          <a:p>
            <a:pPr algn="ctr" eaLnBrk="1" hangingPunct="1">
              <a:spcBef>
                <a:spcPct val="0"/>
              </a:spcBef>
              <a:buFontTx/>
              <a:buNone/>
            </a:pPr>
            <a:r>
              <a:rPr lang="en-US" altLang="en-US" sz="1600">
                <a:latin typeface="+mn-lt"/>
                <a:cs typeface="Arial" charset="0"/>
              </a:rPr>
              <a:t>State Annual </a:t>
            </a:r>
          </a:p>
          <a:p>
            <a:pPr algn="ctr" eaLnBrk="1" hangingPunct="1">
              <a:spcBef>
                <a:spcPct val="0"/>
              </a:spcBef>
              <a:buFontTx/>
              <a:buNone/>
            </a:pPr>
            <a:r>
              <a:rPr lang="en-US" altLang="en-US" sz="1600">
                <a:latin typeface="+mn-lt"/>
                <a:cs typeface="Arial" charset="0"/>
              </a:rPr>
              <a:t>Crop Acres</a:t>
            </a:r>
          </a:p>
        </p:txBody>
      </p:sp>
      <p:sp>
        <p:nvSpPr>
          <p:cNvPr id="5130" name="Line 10"/>
          <p:cNvSpPr>
            <a:spLocks noChangeAspect="1" noChangeShapeType="1"/>
          </p:cNvSpPr>
          <p:nvPr/>
        </p:nvSpPr>
        <p:spPr bwMode="auto">
          <a:xfrm>
            <a:off x="3941763" y="4572000"/>
            <a:ext cx="1587" cy="304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5131" name="Line 11"/>
          <p:cNvSpPr>
            <a:spLocks noChangeAspect="1" noChangeShapeType="1"/>
          </p:cNvSpPr>
          <p:nvPr/>
        </p:nvSpPr>
        <p:spPr bwMode="auto">
          <a:xfrm>
            <a:off x="5334000" y="4700588"/>
            <a:ext cx="0" cy="793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5132" name="Line 12"/>
          <p:cNvSpPr>
            <a:spLocks noChangeAspect="1" noChangeShapeType="1"/>
          </p:cNvSpPr>
          <p:nvPr/>
        </p:nvSpPr>
        <p:spPr bwMode="auto">
          <a:xfrm>
            <a:off x="5334000" y="5486400"/>
            <a:ext cx="2667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5133" name="Line 13"/>
          <p:cNvSpPr>
            <a:spLocks noChangeAspect="1" noChangeShapeType="1"/>
          </p:cNvSpPr>
          <p:nvPr/>
        </p:nvSpPr>
        <p:spPr bwMode="auto">
          <a:xfrm>
            <a:off x="8486775" y="4733925"/>
            <a:ext cx="1588"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5134" name="AutoShape 14"/>
          <p:cNvSpPr>
            <a:spLocks noChangeAspect="1" noChangeArrowheads="1"/>
          </p:cNvSpPr>
          <p:nvPr/>
        </p:nvSpPr>
        <p:spPr bwMode="auto">
          <a:xfrm>
            <a:off x="4867275" y="3352800"/>
            <a:ext cx="1228725" cy="155098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a:latin typeface="+mn-lt"/>
                <a:cs typeface="Arial" charset="0"/>
              </a:rPr>
              <a:t>Regional</a:t>
            </a:r>
          </a:p>
          <a:p>
            <a:pPr algn="ctr" eaLnBrk="1" hangingPunct="1">
              <a:spcBef>
                <a:spcPct val="0"/>
              </a:spcBef>
              <a:buFontTx/>
              <a:buNone/>
            </a:pPr>
            <a:r>
              <a:rPr lang="en-US" altLang="en-US" sz="1600">
                <a:latin typeface="+mn-lt"/>
                <a:cs typeface="Arial" charset="0"/>
              </a:rPr>
              <a:t>Crop Mix</a:t>
            </a:r>
          </a:p>
          <a:p>
            <a:pPr algn="ctr" eaLnBrk="1" hangingPunct="1">
              <a:spcBef>
                <a:spcPct val="0"/>
              </a:spcBef>
              <a:buFontTx/>
              <a:buNone/>
            </a:pPr>
            <a:r>
              <a:rPr lang="en-US" altLang="en-US" sz="1600">
                <a:latin typeface="+mn-lt"/>
                <a:cs typeface="Arial" charset="0"/>
              </a:rPr>
              <a:t>input use</a:t>
            </a:r>
          </a:p>
          <a:p>
            <a:pPr algn="ctr" eaLnBrk="1" hangingPunct="1">
              <a:spcBef>
                <a:spcPct val="0"/>
              </a:spcBef>
              <a:buFontTx/>
              <a:buNone/>
            </a:pPr>
            <a:r>
              <a:rPr lang="en-US" altLang="en-US" sz="1600">
                <a:latin typeface="+mn-lt"/>
                <a:cs typeface="Arial" charset="0"/>
              </a:rPr>
              <a:t>Env.</a:t>
            </a:r>
          </a:p>
          <a:p>
            <a:pPr algn="ctr" eaLnBrk="1" hangingPunct="1">
              <a:spcBef>
                <a:spcPct val="0"/>
              </a:spcBef>
              <a:buFontTx/>
              <a:buNone/>
            </a:pPr>
            <a:r>
              <a:rPr lang="en-US" altLang="en-US" sz="1600">
                <a:latin typeface="+mn-lt"/>
                <a:cs typeface="Arial" charset="0"/>
              </a:rPr>
              <a:t> loads</a:t>
            </a:r>
          </a:p>
        </p:txBody>
      </p:sp>
      <p:sp>
        <p:nvSpPr>
          <p:cNvPr id="5135" name="Line 15"/>
          <p:cNvSpPr>
            <a:spLocks noChangeAspect="1" noChangeShapeType="1"/>
          </p:cNvSpPr>
          <p:nvPr/>
        </p:nvSpPr>
        <p:spPr bwMode="auto">
          <a:xfrm>
            <a:off x="4478338" y="4151313"/>
            <a:ext cx="39846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grpSp>
        <p:nvGrpSpPr>
          <p:cNvPr id="2" name="Group 1"/>
          <p:cNvGrpSpPr/>
          <p:nvPr/>
        </p:nvGrpSpPr>
        <p:grpSpPr>
          <a:xfrm>
            <a:off x="0" y="0"/>
            <a:ext cx="3048000" cy="6629400"/>
            <a:chOff x="0" y="0"/>
            <a:chExt cx="3048000" cy="6629400"/>
          </a:xfrm>
        </p:grpSpPr>
        <p:sp>
          <p:nvSpPr>
            <p:cNvPr id="5141" name="Rectangle 17"/>
            <p:cNvSpPr>
              <a:spLocks noChangeArrowheads="1"/>
            </p:cNvSpPr>
            <p:nvPr/>
          </p:nvSpPr>
          <p:spPr bwMode="auto">
            <a:xfrm>
              <a:off x="0" y="0"/>
              <a:ext cx="3048000" cy="662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400">
                <a:latin typeface="+mn-lt"/>
                <a:cs typeface="Arial" charset="0"/>
              </a:endParaRPr>
            </a:p>
          </p:txBody>
        </p:sp>
        <p:sp>
          <p:nvSpPr>
            <p:cNvPr id="5142" name="Oval 18"/>
            <p:cNvSpPr>
              <a:spLocks noChangeAspect="1" noChangeArrowheads="1"/>
            </p:cNvSpPr>
            <p:nvPr/>
          </p:nvSpPr>
          <p:spPr bwMode="auto">
            <a:xfrm>
              <a:off x="312615" y="638978"/>
              <a:ext cx="963897" cy="10217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dirty="0">
                  <a:latin typeface="+mn-lt"/>
                  <a:cs typeface="Arial" charset="0"/>
                </a:rPr>
                <a:t>Crop and </a:t>
              </a:r>
            </a:p>
            <a:p>
              <a:pPr algn="ctr" eaLnBrk="1" hangingPunct="1">
                <a:spcBef>
                  <a:spcPct val="0"/>
                </a:spcBef>
                <a:buFontTx/>
                <a:buNone/>
              </a:pPr>
              <a:r>
                <a:rPr lang="en-US" altLang="en-US" sz="1400" dirty="0" err="1">
                  <a:latin typeface="+mn-lt"/>
                  <a:cs typeface="Arial" charset="0"/>
                </a:rPr>
                <a:t>Env</a:t>
              </a:r>
              <a:r>
                <a:rPr lang="en-US" altLang="en-US" sz="1400" dirty="0">
                  <a:latin typeface="+mn-lt"/>
                  <a:cs typeface="Arial" charset="0"/>
                </a:rPr>
                <a:t> </a:t>
              </a:r>
            </a:p>
            <a:p>
              <a:pPr algn="ctr" eaLnBrk="1" hangingPunct="1">
                <a:spcBef>
                  <a:spcPct val="0"/>
                </a:spcBef>
                <a:buFontTx/>
                <a:buNone/>
              </a:pPr>
              <a:r>
                <a:rPr lang="en-US" altLang="en-US" sz="1400" dirty="0">
                  <a:latin typeface="+mn-lt"/>
                  <a:cs typeface="Arial" charset="0"/>
                </a:rPr>
                <a:t>Simulators</a:t>
              </a:r>
            </a:p>
          </p:txBody>
        </p:sp>
        <p:sp>
          <p:nvSpPr>
            <p:cNvPr id="5143" name="Oval 19"/>
            <p:cNvSpPr>
              <a:spLocks noChangeAspect="1" noChangeArrowheads="1"/>
            </p:cNvSpPr>
            <p:nvPr/>
          </p:nvSpPr>
          <p:spPr bwMode="auto">
            <a:xfrm>
              <a:off x="351692" y="2951947"/>
              <a:ext cx="978551" cy="10383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latin typeface="+mn-lt"/>
                  <a:cs typeface="Arial" charset="0"/>
                </a:rPr>
                <a:t>Runoff </a:t>
              </a:r>
            </a:p>
            <a:p>
              <a:pPr algn="ctr" eaLnBrk="1" hangingPunct="1">
                <a:spcBef>
                  <a:spcPct val="0"/>
                </a:spcBef>
                <a:buFontTx/>
                <a:buNone/>
              </a:pPr>
              <a:r>
                <a:rPr lang="en-US" altLang="en-US" sz="1400">
                  <a:latin typeface="+mn-lt"/>
                  <a:cs typeface="Arial" charset="0"/>
                </a:rPr>
                <a:t>Simulators</a:t>
              </a:r>
            </a:p>
          </p:txBody>
        </p:sp>
        <p:sp>
          <p:nvSpPr>
            <p:cNvPr id="5144" name="Oval 20"/>
            <p:cNvSpPr>
              <a:spLocks noChangeAspect="1" noChangeArrowheads="1"/>
            </p:cNvSpPr>
            <p:nvPr/>
          </p:nvSpPr>
          <p:spPr bwMode="auto">
            <a:xfrm>
              <a:off x="1680308" y="2951947"/>
              <a:ext cx="963897" cy="10217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latin typeface="+mn-lt"/>
                  <a:cs typeface="Arial" charset="0"/>
                </a:rPr>
                <a:t>GIS</a:t>
              </a:r>
            </a:p>
          </p:txBody>
        </p:sp>
        <p:sp>
          <p:nvSpPr>
            <p:cNvPr id="5145" name="Oval 21"/>
            <p:cNvSpPr>
              <a:spLocks noChangeAspect="1" noChangeArrowheads="1"/>
            </p:cNvSpPr>
            <p:nvPr/>
          </p:nvSpPr>
          <p:spPr bwMode="auto">
            <a:xfrm>
              <a:off x="1680308" y="1757190"/>
              <a:ext cx="963897" cy="10217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latin typeface="+mn-lt"/>
                  <a:cs typeface="Arial" charset="0"/>
                </a:rPr>
                <a:t>GREET</a:t>
              </a:r>
            </a:p>
          </p:txBody>
        </p:sp>
        <p:sp>
          <p:nvSpPr>
            <p:cNvPr id="5146" name="Oval 22"/>
            <p:cNvSpPr>
              <a:spLocks noChangeAspect="1" noChangeArrowheads="1"/>
            </p:cNvSpPr>
            <p:nvPr/>
          </p:nvSpPr>
          <p:spPr bwMode="auto">
            <a:xfrm>
              <a:off x="312615" y="5351443"/>
              <a:ext cx="963897" cy="10217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latin typeface="+mn-lt"/>
                  <a:cs typeface="Arial" charset="0"/>
                </a:rPr>
                <a:t>GCMs</a:t>
              </a:r>
            </a:p>
          </p:txBody>
        </p:sp>
        <p:sp>
          <p:nvSpPr>
            <p:cNvPr id="5147" name="Oval 23"/>
            <p:cNvSpPr>
              <a:spLocks noChangeAspect="1" noChangeArrowheads="1"/>
            </p:cNvSpPr>
            <p:nvPr/>
          </p:nvSpPr>
          <p:spPr bwMode="auto">
            <a:xfrm>
              <a:off x="1680308" y="559106"/>
              <a:ext cx="963897" cy="10217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latin typeface="+mn-lt"/>
                  <a:cs typeface="Arial" charset="0"/>
                </a:rPr>
                <a:t>Livestock</a:t>
              </a:r>
            </a:p>
            <a:p>
              <a:pPr algn="ctr" eaLnBrk="1" hangingPunct="1">
                <a:spcBef>
                  <a:spcPct val="0"/>
                </a:spcBef>
                <a:buFontTx/>
                <a:buNone/>
              </a:pPr>
              <a:r>
                <a:rPr lang="en-US" altLang="en-US" sz="1400">
                  <a:latin typeface="+mn-lt"/>
                  <a:cs typeface="Arial" charset="0"/>
                </a:rPr>
                <a:t>Simulators</a:t>
              </a:r>
            </a:p>
          </p:txBody>
        </p:sp>
        <p:sp>
          <p:nvSpPr>
            <p:cNvPr id="5148" name="Oval 24"/>
            <p:cNvSpPr>
              <a:spLocks noChangeAspect="1" noChangeArrowheads="1"/>
            </p:cNvSpPr>
            <p:nvPr/>
          </p:nvSpPr>
          <p:spPr bwMode="auto">
            <a:xfrm>
              <a:off x="351692" y="4169999"/>
              <a:ext cx="963897" cy="10217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latin typeface="+mn-lt"/>
                  <a:cs typeface="Arial" charset="0"/>
                </a:rPr>
                <a:t>Transport </a:t>
              </a:r>
            </a:p>
            <a:p>
              <a:pPr algn="ctr" eaLnBrk="1" hangingPunct="1">
                <a:spcBef>
                  <a:spcPct val="0"/>
                </a:spcBef>
                <a:buFontTx/>
                <a:buNone/>
              </a:pPr>
              <a:r>
                <a:rPr lang="en-US" altLang="en-US" sz="1400">
                  <a:latin typeface="+mn-lt"/>
                  <a:cs typeface="Arial" charset="0"/>
                </a:rPr>
                <a:t>simulation</a:t>
              </a:r>
            </a:p>
          </p:txBody>
        </p:sp>
        <p:sp>
          <p:nvSpPr>
            <p:cNvPr id="5149" name="Oval 25"/>
            <p:cNvSpPr>
              <a:spLocks noChangeAspect="1" noChangeArrowheads="1"/>
            </p:cNvSpPr>
            <p:nvPr/>
          </p:nvSpPr>
          <p:spPr bwMode="auto">
            <a:xfrm>
              <a:off x="1680308" y="4169999"/>
              <a:ext cx="963897" cy="10217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latin typeface="+mn-lt"/>
                  <a:cs typeface="Arial" charset="0"/>
                </a:rPr>
                <a:t>Non ag </a:t>
              </a:r>
            </a:p>
            <a:p>
              <a:pPr algn="ctr" eaLnBrk="1" hangingPunct="1">
                <a:spcBef>
                  <a:spcPct val="0"/>
                </a:spcBef>
                <a:buFontTx/>
                <a:buNone/>
              </a:pPr>
              <a:r>
                <a:rPr lang="en-US" altLang="en-US" sz="1400">
                  <a:latin typeface="+mn-lt"/>
                  <a:cs typeface="Arial" charset="0"/>
                </a:rPr>
                <a:t>Resource </a:t>
              </a:r>
            </a:p>
            <a:p>
              <a:pPr algn="ctr" eaLnBrk="1" hangingPunct="1">
                <a:spcBef>
                  <a:spcPct val="0"/>
                </a:spcBef>
                <a:buFontTx/>
                <a:buNone/>
              </a:pPr>
              <a:r>
                <a:rPr lang="en-US" altLang="en-US" sz="1400">
                  <a:latin typeface="+mn-lt"/>
                  <a:cs typeface="Arial" charset="0"/>
                </a:rPr>
                <a:t>demand</a:t>
              </a:r>
            </a:p>
          </p:txBody>
        </p:sp>
        <p:sp>
          <p:nvSpPr>
            <p:cNvPr id="5150" name="Text Box 26"/>
            <p:cNvSpPr txBox="1">
              <a:spLocks noChangeArrowheads="1"/>
            </p:cNvSpPr>
            <p:nvPr/>
          </p:nvSpPr>
          <p:spPr bwMode="auto">
            <a:xfrm>
              <a:off x="439615" y="79872"/>
              <a:ext cx="15407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latin typeface="+mn-lt"/>
                  <a:cs typeface="Arial" charset="0"/>
                </a:rPr>
                <a:t>Simulator Bundle</a:t>
              </a:r>
            </a:p>
          </p:txBody>
        </p:sp>
        <p:sp>
          <p:nvSpPr>
            <p:cNvPr id="5151" name="Oval 27"/>
            <p:cNvSpPr>
              <a:spLocks noChangeAspect="1" noChangeArrowheads="1"/>
            </p:cNvSpPr>
            <p:nvPr/>
          </p:nvSpPr>
          <p:spPr bwMode="auto">
            <a:xfrm>
              <a:off x="312615" y="1757190"/>
              <a:ext cx="975295" cy="103501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latin typeface="+mn-lt"/>
                  <a:cs typeface="Arial" charset="0"/>
                </a:rPr>
                <a:t>Pest</a:t>
              </a:r>
            </a:p>
            <a:p>
              <a:pPr algn="ctr" eaLnBrk="1" hangingPunct="1">
                <a:spcBef>
                  <a:spcPct val="0"/>
                </a:spcBef>
                <a:buFontTx/>
                <a:buNone/>
              </a:pPr>
              <a:r>
                <a:rPr lang="en-US" altLang="en-US" sz="1400">
                  <a:latin typeface="+mn-lt"/>
                  <a:cs typeface="Arial" charset="0"/>
                </a:rPr>
                <a:t>Regressions</a:t>
              </a:r>
            </a:p>
          </p:txBody>
        </p:sp>
        <p:sp>
          <p:nvSpPr>
            <p:cNvPr id="5152" name="Oval 28"/>
            <p:cNvSpPr>
              <a:spLocks noChangeAspect="1" noChangeArrowheads="1"/>
            </p:cNvSpPr>
            <p:nvPr/>
          </p:nvSpPr>
          <p:spPr bwMode="auto">
            <a:xfrm>
              <a:off x="1681936" y="5341459"/>
              <a:ext cx="975295" cy="103501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dirty="0">
                  <a:latin typeface="+mn-lt"/>
                  <a:cs typeface="Arial" charset="0"/>
                </a:rPr>
                <a:t>IPCC</a:t>
              </a:r>
            </a:p>
            <a:p>
              <a:pPr algn="ctr" eaLnBrk="1" hangingPunct="1">
                <a:spcBef>
                  <a:spcPct val="0"/>
                </a:spcBef>
                <a:buFontTx/>
                <a:buNone/>
              </a:pPr>
              <a:r>
                <a:rPr lang="en-US" altLang="en-US" sz="1400" dirty="0">
                  <a:latin typeface="+mn-lt"/>
                  <a:cs typeface="Arial" charset="0"/>
                </a:rPr>
                <a:t>Scenarios</a:t>
              </a:r>
            </a:p>
          </p:txBody>
        </p:sp>
      </p:grpSp>
      <p:sp>
        <p:nvSpPr>
          <p:cNvPr id="5137" name="AutoShape 29"/>
          <p:cNvSpPr>
            <a:spLocks noChangeArrowheads="1"/>
          </p:cNvSpPr>
          <p:nvPr/>
        </p:nvSpPr>
        <p:spPr bwMode="auto">
          <a:xfrm>
            <a:off x="8001000" y="4953000"/>
            <a:ext cx="1066800" cy="1066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400">
              <a:latin typeface="+mn-lt"/>
              <a:cs typeface="Arial" charset="0"/>
            </a:endParaRPr>
          </a:p>
          <a:p>
            <a:pPr algn="ctr" eaLnBrk="1" hangingPunct="1">
              <a:spcBef>
                <a:spcPct val="0"/>
              </a:spcBef>
              <a:buFontTx/>
              <a:buNone/>
            </a:pPr>
            <a:endParaRPr lang="en-US" altLang="en-US" sz="1400">
              <a:latin typeface="+mn-lt"/>
              <a:cs typeface="Arial" charset="0"/>
            </a:endParaRPr>
          </a:p>
          <a:p>
            <a:pPr algn="ctr" eaLnBrk="1" hangingPunct="1">
              <a:spcBef>
                <a:spcPct val="0"/>
              </a:spcBef>
              <a:buFontTx/>
              <a:buNone/>
            </a:pPr>
            <a:r>
              <a:rPr lang="en-US" altLang="en-US" sz="1800">
                <a:latin typeface="+mn-lt"/>
                <a:cs typeface="Arial" charset="0"/>
              </a:rPr>
              <a:t>Water </a:t>
            </a:r>
          </a:p>
          <a:p>
            <a:pPr algn="ctr" eaLnBrk="1" hangingPunct="1">
              <a:spcBef>
                <a:spcPct val="0"/>
              </a:spcBef>
              <a:buFontTx/>
              <a:buNone/>
            </a:pPr>
            <a:r>
              <a:rPr lang="en-US" altLang="en-US" sz="1800">
                <a:latin typeface="+mn-lt"/>
                <a:cs typeface="Arial" charset="0"/>
              </a:rPr>
              <a:t>Quality</a:t>
            </a:r>
          </a:p>
          <a:p>
            <a:pPr algn="ctr" eaLnBrk="1" hangingPunct="1">
              <a:spcBef>
                <a:spcPct val="0"/>
              </a:spcBef>
              <a:buFontTx/>
              <a:buNone/>
            </a:pPr>
            <a:r>
              <a:rPr lang="en-US" altLang="en-US" sz="1800">
                <a:latin typeface="+mn-lt"/>
                <a:cs typeface="Arial" charset="0"/>
              </a:rPr>
              <a:t>Model</a:t>
            </a:r>
          </a:p>
          <a:p>
            <a:pPr algn="ctr" eaLnBrk="1" hangingPunct="1">
              <a:spcBef>
                <a:spcPct val="0"/>
              </a:spcBef>
              <a:buFontTx/>
              <a:buNone/>
            </a:pPr>
            <a:endParaRPr lang="en-US" altLang="en-US" sz="1800">
              <a:latin typeface="+mn-lt"/>
              <a:cs typeface="Arial" charset="0"/>
            </a:endParaRPr>
          </a:p>
        </p:txBody>
      </p:sp>
      <p:sp>
        <p:nvSpPr>
          <p:cNvPr id="5138" name="AutoShape 30"/>
          <p:cNvSpPr>
            <a:spLocks noChangeArrowheads="1"/>
          </p:cNvSpPr>
          <p:nvPr/>
        </p:nvSpPr>
        <p:spPr bwMode="auto">
          <a:xfrm>
            <a:off x="3352800" y="4886325"/>
            <a:ext cx="1219200" cy="1066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400">
              <a:latin typeface="+mn-lt"/>
              <a:cs typeface="Arial" charset="0"/>
            </a:endParaRPr>
          </a:p>
          <a:p>
            <a:pPr algn="ctr" eaLnBrk="1" hangingPunct="1">
              <a:spcBef>
                <a:spcPct val="0"/>
              </a:spcBef>
              <a:buFontTx/>
              <a:buNone/>
            </a:pPr>
            <a:endParaRPr lang="en-US" altLang="en-US" sz="1400">
              <a:latin typeface="+mn-lt"/>
              <a:cs typeface="Arial" charset="0"/>
            </a:endParaRPr>
          </a:p>
          <a:p>
            <a:pPr algn="ctr" eaLnBrk="1" hangingPunct="1">
              <a:spcBef>
                <a:spcPct val="0"/>
              </a:spcBef>
              <a:buFontTx/>
              <a:buNone/>
            </a:pPr>
            <a:r>
              <a:rPr lang="en-US" altLang="en-US" sz="1800">
                <a:latin typeface="+mn-lt"/>
                <a:cs typeface="Arial" charset="0"/>
              </a:rPr>
              <a:t>GHG </a:t>
            </a:r>
          </a:p>
          <a:p>
            <a:pPr algn="ctr" eaLnBrk="1" hangingPunct="1">
              <a:spcBef>
                <a:spcPct val="0"/>
              </a:spcBef>
              <a:buFontTx/>
              <a:buNone/>
            </a:pPr>
            <a:r>
              <a:rPr lang="en-US" altLang="en-US" sz="1800">
                <a:latin typeface="+mn-lt"/>
                <a:cs typeface="Arial" charset="0"/>
              </a:rPr>
              <a:t>Implications</a:t>
            </a:r>
          </a:p>
          <a:p>
            <a:pPr algn="ctr" eaLnBrk="1" hangingPunct="1">
              <a:spcBef>
                <a:spcPct val="0"/>
              </a:spcBef>
              <a:buFontTx/>
              <a:buNone/>
            </a:pPr>
            <a:r>
              <a:rPr lang="en-US" altLang="en-US" sz="1800">
                <a:latin typeface="+mn-lt"/>
                <a:cs typeface="Arial" charset="0"/>
              </a:rPr>
              <a:t>Model</a:t>
            </a:r>
          </a:p>
          <a:p>
            <a:pPr algn="ctr" eaLnBrk="1" hangingPunct="1">
              <a:spcBef>
                <a:spcPct val="0"/>
              </a:spcBef>
              <a:buFontTx/>
              <a:buNone/>
            </a:pPr>
            <a:endParaRPr lang="en-US" altLang="en-US" sz="2000">
              <a:latin typeface="+mn-lt"/>
              <a:cs typeface="Arial" charset="0"/>
            </a:endParaRPr>
          </a:p>
        </p:txBody>
      </p:sp>
      <p:sp>
        <p:nvSpPr>
          <p:cNvPr id="5139" name="Rectangle 31"/>
          <p:cNvSpPr>
            <a:spLocks noChangeAspect="1" noChangeArrowheads="1"/>
          </p:cNvSpPr>
          <p:nvPr/>
        </p:nvSpPr>
        <p:spPr bwMode="auto">
          <a:xfrm>
            <a:off x="3378200" y="3529013"/>
            <a:ext cx="1168400" cy="1042987"/>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latin typeface="+mn-lt"/>
                <a:cs typeface="Arial" charset="0"/>
              </a:rPr>
              <a:t>FASOM</a:t>
            </a:r>
          </a:p>
        </p:txBody>
      </p:sp>
      <p:sp>
        <p:nvSpPr>
          <p:cNvPr id="5140" name="AutoShape 32"/>
          <p:cNvSpPr>
            <a:spLocks noChangeAspect="1" noChangeArrowheads="1"/>
          </p:cNvSpPr>
          <p:nvPr/>
        </p:nvSpPr>
        <p:spPr bwMode="auto">
          <a:xfrm>
            <a:off x="7943850" y="3495675"/>
            <a:ext cx="1076325" cy="127158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a:latin typeface="+mn-lt"/>
                <a:cs typeface="Arial" charset="0"/>
              </a:rPr>
              <a:t>County</a:t>
            </a:r>
          </a:p>
          <a:p>
            <a:pPr algn="ctr" eaLnBrk="1" hangingPunct="1">
              <a:spcBef>
                <a:spcPct val="0"/>
              </a:spcBef>
              <a:buFontTx/>
              <a:buNone/>
            </a:pPr>
            <a:r>
              <a:rPr lang="en-US" altLang="en-US" sz="1600">
                <a:latin typeface="+mn-lt"/>
                <a:cs typeface="Arial" charset="0"/>
              </a:rPr>
              <a:t>Crop Mix</a:t>
            </a:r>
          </a:p>
          <a:p>
            <a:pPr algn="ctr" eaLnBrk="1" hangingPunct="1">
              <a:spcBef>
                <a:spcPct val="0"/>
              </a:spcBef>
              <a:buFontTx/>
              <a:buNone/>
            </a:pPr>
            <a:r>
              <a:rPr lang="en-US" altLang="en-US" sz="1600">
                <a:latin typeface="+mn-lt"/>
                <a:cs typeface="Arial" charset="0"/>
              </a:rPr>
              <a:t>&amp; percent </a:t>
            </a:r>
          </a:p>
          <a:p>
            <a:pPr algn="ctr" eaLnBrk="1" hangingPunct="1">
              <a:spcBef>
                <a:spcPct val="0"/>
              </a:spcBef>
              <a:buFontTx/>
              <a:buNone/>
            </a:pPr>
            <a:r>
              <a:rPr lang="en-US" altLang="en-US" sz="1600">
                <a:latin typeface="+mn-lt"/>
                <a:cs typeface="Arial" charset="0"/>
              </a:rPr>
              <a:t>loads</a:t>
            </a:r>
          </a:p>
        </p:txBody>
      </p:sp>
    </p:spTree>
    <p:extLst>
      <p:ext uri="{BB962C8B-B14F-4D97-AF65-F5344CB8AC3E}">
        <p14:creationId xmlns:p14="http://schemas.microsoft.com/office/powerpoint/2010/main" val="1561514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814630" y="-2054"/>
            <a:ext cx="51956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Economic Component Functions</a:t>
            </a:r>
          </a:p>
        </p:txBody>
      </p:sp>
      <p:sp>
        <p:nvSpPr>
          <p:cNvPr id="12291" name="Rectangle 3"/>
          <p:cNvSpPr>
            <a:spLocks noChangeArrowheads="1"/>
          </p:cNvSpPr>
          <p:nvPr/>
        </p:nvSpPr>
        <p:spPr bwMode="auto">
          <a:xfrm>
            <a:off x="76200" y="881072"/>
            <a:ext cx="8001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spcBef>
                <a:spcPct val="20000"/>
              </a:spcBef>
              <a:buChar char="•"/>
              <a:tabLst>
                <a:tab pos="233363" algn="l"/>
              </a:tabLst>
              <a:defRPr sz="3200">
                <a:solidFill>
                  <a:schemeClr val="tx1"/>
                </a:solidFill>
                <a:latin typeface="Times New Roman" pitchFamily="18" charset="0"/>
              </a:defRPr>
            </a:lvl1pPr>
            <a:lvl2pPr marL="742950" indent="-285750" eaLnBrk="0" hangingPunct="0">
              <a:spcBef>
                <a:spcPct val="20000"/>
              </a:spcBef>
              <a:buChar char="–"/>
              <a:tabLst>
                <a:tab pos="233363" algn="l"/>
              </a:tabLst>
              <a:defRPr sz="2800">
                <a:solidFill>
                  <a:schemeClr val="tx1"/>
                </a:solidFill>
                <a:latin typeface="Times New Roman" pitchFamily="18" charset="0"/>
              </a:defRPr>
            </a:lvl2pPr>
            <a:lvl3pPr marL="1143000" indent="-228600" eaLnBrk="0" hangingPunct="0">
              <a:spcBef>
                <a:spcPct val="20000"/>
              </a:spcBef>
              <a:buChar char="•"/>
              <a:tabLst>
                <a:tab pos="233363" algn="l"/>
              </a:tabLst>
              <a:defRPr sz="2400">
                <a:solidFill>
                  <a:schemeClr val="tx1"/>
                </a:solidFill>
                <a:latin typeface="Times New Roman" pitchFamily="18" charset="0"/>
              </a:defRPr>
            </a:lvl3pPr>
            <a:lvl4pPr marL="1600200" indent="-228600" eaLnBrk="0" hangingPunct="0">
              <a:spcBef>
                <a:spcPct val="20000"/>
              </a:spcBef>
              <a:buChar char="–"/>
              <a:tabLst>
                <a:tab pos="233363" algn="l"/>
              </a:tabLst>
              <a:defRPr sz="2000">
                <a:solidFill>
                  <a:schemeClr val="tx1"/>
                </a:solidFill>
                <a:latin typeface="Times New Roman" pitchFamily="18" charset="0"/>
              </a:defRPr>
            </a:lvl4pPr>
            <a:lvl5pPr marL="2057400" indent="-228600" eaLnBrk="0" hangingPunct="0">
              <a:spcBef>
                <a:spcPct val="20000"/>
              </a:spcBef>
              <a:buChar char="»"/>
              <a:tabLst>
                <a:tab pos="2333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9pPr>
          </a:lstStyle>
          <a:p>
            <a:pPr eaLnBrk="1" hangingPunct="1">
              <a:spcBef>
                <a:spcPct val="0"/>
              </a:spcBef>
              <a:buFontTx/>
              <a:buNone/>
            </a:pPr>
            <a:r>
              <a:rPr lang="en-US" altLang="en-US" sz="2400" dirty="0">
                <a:solidFill>
                  <a:srgbClr val="0000FF"/>
                </a:solidFill>
                <a:latin typeface="+mn-lt"/>
                <a:cs typeface="Arial" charset="0"/>
              </a:rPr>
              <a:t>FASOM</a:t>
            </a:r>
          </a:p>
          <a:p>
            <a:pPr eaLnBrk="1" hangingPunct="1">
              <a:spcBef>
                <a:spcPct val="0"/>
              </a:spcBef>
              <a:buFontTx/>
              <a:buNone/>
            </a:pPr>
            <a:r>
              <a:rPr lang="en-US" altLang="en-US" sz="2400" dirty="0">
                <a:latin typeface="+mn-lt"/>
                <a:cs typeface="Arial" charset="0"/>
              </a:rPr>
              <a:t>	</a:t>
            </a:r>
            <a:r>
              <a:rPr lang="en-US" altLang="en-US" sz="2000" dirty="0">
                <a:solidFill>
                  <a:srgbClr val="FF33CC"/>
                </a:solidFill>
                <a:latin typeface="+mn-lt"/>
                <a:cs typeface="Arial" charset="0"/>
              </a:rPr>
              <a:t>Why</a:t>
            </a:r>
            <a:r>
              <a:rPr lang="en-US" altLang="en-US" sz="2000" dirty="0">
                <a:latin typeface="+mn-lt"/>
                <a:cs typeface="Arial" charset="0"/>
              </a:rPr>
              <a:t> – Land use change, market </a:t>
            </a:r>
            <a:r>
              <a:rPr lang="en-US" altLang="en-US" sz="2000" dirty="0" smtClean="0">
                <a:latin typeface="+mn-lt"/>
                <a:cs typeface="Arial" charset="0"/>
              </a:rPr>
              <a:t>Impacts</a:t>
            </a:r>
            <a:r>
              <a:rPr lang="en-US" altLang="en-US" sz="2000" dirty="0">
                <a:latin typeface="+mn-lt"/>
                <a:cs typeface="Arial" charset="0"/>
              </a:rPr>
              <a:t>, Welfare</a:t>
            </a:r>
          </a:p>
          <a:p>
            <a:pPr eaLnBrk="1" hangingPunct="1">
              <a:spcBef>
                <a:spcPct val="0"/>
              </a:spcBef>
              <a:buFontTx/>
              <a:buNone/>
            </a:pPr>
            <a:r>
              <a:rPr lang="en-US" altLang="en-US" sz="2000" dirty="0">
                <a:latin typeface="+mn-lt"/>
                <a:cs typeface="Arial" charset="0"/>
              </a:rPr>
              <a:t>	</a:t>
            </a:r>
            <a:r>
              <a:rPr lang="en-US" altLang="en-US" sz="2000" dirty="0">
                <a:solidFill>
                  <a:srgbClr val="FF33CC"/>
                </a:solidFill>
                <a:latin typeface="+mn-lt"/>
                <a:cs typeface="Arial" charset="0"/>
              </a:rPr>
              <a:t>What</a:t>
            </a:r>
            <a:r>
              <a:rPr lang="en-US" altLang="en-US" sz="2000" dirty="0">
                <a:latin typeface="+mn-lt"/>
                <a:cs typeface="Arial" charset="0"/>
              </a:rPr>
              <a:t> – Acres, exports, prices, mitigation choice, </a:t>
            </a:r>
            <a:endParaRPr lang="en-US" altLang="en-US" sz="2800" dirty="0">
              <a:latin typeface="+mn-lt"/>
              <a:cs typeface="Arial" charset="0"/>
            </a:endParaRPr>
          </a:p>
          <a:p>
            <a:pPr eaLnBrk="1" hangingPunct="1">
              <a:spcBef>
                <a:spcPct val="0"/>
              </a:spcBef>
              <a:buFontTx/>
              <a:buNone/>
            </a:pPr>
            <a:r>
              <a:rPr lang="en-US" altLang="en-US" sz="2000" dirty="0">
                <a:latin typeface="+mn-lt"/>
                <a:cs typeface="Arial" charset="0"/>
              </a:rPr>
              <a:t>	</a:t>
            </a:r>
            <a:r>
              <a:rPr lang="en-US" altLang="en-US" sz="2000" dirty="0">
                <a:solidFill>
                  <a:srgbClr val="FF33CC"/>
                </a:solidFill>
                <a:latin typeface="+mn-lt"/>
                <a:cs typeface="Arial" charset="0"/>
              </a:rPr>
              <a:t>Components</a:t>
            </a:r>
            <a:r>
              <a:rPr lang="en-US" altLang="en-US" sz="2000" dirty="0">
                <a:latin typeface="+mn-lt"/>
                <a:cs typeface="Arial" charset="0"/>
              </a:rPr>
              <a:t> – Forest and Ag simulator</a:t>
            </a:r>
          </a:p>
          <a:p>
            <a:pPr eaLnBrk="1" hangingPunct="1">
              <a:spcBef>
                <a:spcPct val="0"/>
              </a:spcBef>
              <a:buFontTx/>
              <a:buNone/>
            </a:pPr>
            <a:r>
              <a:rPr lang="en-US" altLang="en-US" sz="2000" dirty="0">
                <a:latin typeface="+mn-lt"/>
                <a:cs typeface="Arial" charset="0"/>
              </a:rPr>
              <a:t>	</a:t>
            </a:r>
            <a:r>
              <a:rPr lang="en-US" altLang="en-US" sz="2000" dirty="0">
                <a:solidFill>
                  <a:srgbClr val="FF33CC"/>
                </a:solidFill>
                <a:latin typeface="+mn-lt"/>
                <a:cs typeface="Arial" charset="0"/>
              </a:rPr>
              <a:t>Example</a:t>
            </a:r>
            <a:r>
              <a:rPr lang="en-US" altLang="en-US" sz="2000" dirty="0">
                <a:latin typeface="+mn-lt"/>
                <a:cs typeface="Arial" charset="0"/>
              </a:rPr>
              <a:t> – Adams et al, Murray et al</a:t>
            </a:r>
          </a:p>
          <a:p>
            <a:pPr eaLnBrk="1" hangingPunct="1">
              <a:spcBef>
                <a:spcPct val="0"/>
              </a:spcBef>
              <a:buFontTx/>
              <a:buNone/>
            </a:pPr>
            <a:r>
              <a:rPr lang="en-US" altLang="en-US" sz="2400" dirty="0">
                <a:solidFill>
                  <a:srgbClr val="0000FF"/>
                </a:solidFill>
                <a:latin typeface="+mn-lt"/>
                <a:cs typeface="Arial" charset="0"/>
              </a:rPr>
              <a:t>Regionalizing Model </a:t>
            </a:r>
          </a:p>
          <a:p>
            <a:pPr eaLnBrk="1" hangingPunct="1">
              <a:spcBef>
                <a:spcPct val="0"/>
              </a:spcBef>
              <a:buFontTx/>
              <a:buNone/>
            </a:pPr>
            <a:r>
              <a:rPr lang="en-US" altLang="en-US" sz="2000" dirty="0">
                <a:solidFill>
                  <a:srgbClr val="FF33CC"/>
                </a:solidFill>
                <a:latin typeface="+mn-lt"/>
                <a:cs typeface="Arial" charset="0"/>
              </a:rPr>
              <a:t>   Why</a:t>
            </a:r>
            <a:r>
              <a:rPr lang="en-US" altLang="en-US" sz="2000" dirty="0">
                <a:latin typeface="+mn-lt"/>
                <a:cs typeface="Arial" charset="0"/>
              </a:rPr>
              <a:t> – Link to localized </a:t>
            </a:r>
            <a:r>
              <a:rPr lang="en-US" altLang="en-US" sz="2000" dirty="0" err="1">
                <a:latin typeface="+mn-lt"/>
                <a:cs typeface="Arial" charset="0"/>
              </a:rPr>
              <a:t>env</a:t>
            </a:r>
            <a:r>
              <a:rPr lang="en-US" altLang="en-US" sz="2000" dirty="0">
                <a:latin typeface="+mn-lt"/>
                <a:cs typeface="Arial" charset="0"/>
              </a:rPr>
              <a:t> models</a:t>
            </a:r>
          </a:p>
          <a:p>
            <a:pPr eaLnBrk="1" hangingPunct="1">
              <a:spcBef>
                <a:spcPct val="0"/>
              </a:spcBef>
              <a:buFontTx/>
              <a:buNone/>
            </a:pPr>
            <a:r>
              <a:rPr lang="en-US" altLang="en-US" sz="2000" dirty="0">
                <a:latin typeface="+mn-lt"/>
                <a:cs typeface="Arial" charset="0"/>
              </a:rPr>
              <a:t>   </a:t>
            </a:r>
            <a:r>
              <a:rPr lang="en-US" altLang="en-US" sz="2000" dirty="0">
                <a:solidFill>
                  <a:srgbClr val="FF33CC"/>
                </a:solidFill>
                <a:latin typeface="+mn-lt"/>
                <a:cs typeface="Arial" charset="0"/>
              </a:rPr>
              <a:t>What</a:t>
            </a:r>
            <a:r>
              <a:rPr lang="en-US" altLang="en-US" sz="2000" dirty="0">
                <a:latin typeface="+mn-lt"/>
                <a:cs typeface="Arial" charset="0"/>
              </a:rPr>
              <a:t> – Land use by county</a:t>
            </a:r>
          </a:p>
          <a:p>
            <a:pPr eaLnBrk="1" hangingPunct="1">
              <a:spcBef>
                <a:spcPct val="0"/>
              </a:spcBef>
              <a:buFontTx/>
              <a:buNone/>
            </a:pPr>
            <a:r>
              <a:rPr lang="en-US" altLang="en-US" sz="2000" dirty="0">
                <a:latin typeface="+mn-lt"/>
                <a:cs typeface="Arial" charset="0"/>
              </a:rPr>
              <a:t>   </a:t>
            </a:r>
            <a:r>
              <a:rPr lang="en-US" altLang="en-US" sz="2000" dirty="0">
                <a:solidFill>
                  <a:srgbClr val="FF33CC"/>
                </a:solidFill>
                <a:latin typeface="+mn-lt"/>
                <a:cs typeface="Arial" charset="0"/>
              </a:rPr>
              <a:t>Components</a:t>
            </a:r>
            <a:r>
              <a:rPr lang="en-US" altLang="en-US" sz="2000" dirty="0">
                <a:latin typeface="+mn-lt"/>
                <a:cs typeface="Arial" charset="0"/>
              </a:rPr>
              <a:t> Humus model, multiple objectives</a:t>
            </a:r>
          </a:p>
          <a:p>
            <a:pPr eaLnBrk="1" hangingPunct="1">
              <a:spcBef>
                <a:spcPct val="0"/>
              </a:spcBef>
              <a:buFontTx/>
              <a:buNone/>
            </a:pPr>
            <a:r>
              <a:rPr lang="en-US" altLang="en-US" sz="2000" dirty="0">
                <a:solidFill>
                  <a:srgbClr val="FF33CC"/>
                </a:solidFill>
                <a:latin typeface="+mn-lt"/>
                <a:cs typeface="Arial" charset="0"/>
              </a:rPr>
              <a:t>   Example</a:t>
            </a:r>
            <a:r>
              <a:rPr lang="en-US" altLang="en-US" sz="2000" dirty="0">
                <a:latin typeface="+mn-lt"/>
                <a:cs typeface="Arial" charset="0"/>
              </a:rPr>
              <a:t> – </a:t>
            </a:r>
            <a:r>
              <a:rPr lang="en-US" altLang="en-US" sz="1800" dirty="0" err="1">
                <a:latin typeface="+mn-lt"/>
                <a:cs typeface="Arial" charset="0"/>
              </a:rPr>
              <a:t>Pattanayak</a:t>
            </a:r>
            <a:r>
              <a:rPr lang="en-US" altLang="en-US" sz="1800" dirty="0">
                <a:latin typeface="+mn-lt"/>
                <a:cs typeface="Arial" charset="0"/>
              </a:rPr>
              <a:t> et al, Atwood et al</a:t>
            </a:r>
            <a:endParaRPr lang="en-US" altLang="en-US" sz="2000" dirty="0">
              <a:latin typeface="+mn-lt"/>
              <a:cs typeface="Arial" charset="0"/>
            </a:endParaRPr>
          </a:p>
          <a:p>
            <a:pPr eaLnBrk="1" hangingPunct="1">
              <a:spcBef>
                <a:spcPct val="0"/>
              </a:spcBef>
              <a:buFontTx/>
              <a:buNone/>
            </a:pPr>
            <a:endParaRPr lang="en-US" altLang="en-US" sz="3600" dirty="0">
              <a:latin typeface="+mn-lt"/>
              <a:cs typeface="Arial" charset="0"/>
            </a:endParaRPr>
          </a:p>
        </p:txBody>
      </p:sp>
      <p:sp>
        <p:nvSpPr>
          <p:cNvPr id="12292" name="AutoShape 4"/>
          <p:cNvSpPr>
            <a:spLocks noChangeArrowheads="1"/>
          </p:cNvSpPr>
          <p:nvPr/>
        </p:nvSpPr>
        <p:spPr bwMode="auto">
          <a:xfrm>
            <a:off x="4537134" y="4245252"/>
            <a:ext cx="1114425" cy="2286000"/>
          </a:xfrm>
          <a:prstGeom prst="octagon">
            <a:avLst>
              <a:gd name="adj" fmla="val 2928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400" b="1">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1400">
              <a:latin typeface="+mn-lt"/>
              <a:cs typeface="Arial" charset="0"/>
            </a:endParaRPr>
          </a:p>
          <a:p>
            <a:pPr algn="ctr" eaLnBrk="1" hangingPunct="1">
              <a:spcBef>
                <a:spcPct val="0"/>
              </a:spcBef>
              <a:buFontTx/>
              <a:buNone/>
            </a:pPr>
            <a:endParaRPr lang="en-US" altLang="en-US" sz="1400">
              <a:latin typeface="+mn-lt"/>
              <a:cs typeface="Arial" charset="0"/>
            </a:endParaRPr>
          </a:p>
          <a:p>
            <a:pPr algn="ctr" eaLnBrk="1" hangingPunct="1">
              <a:spcBef>
                <a:spcPct val="0"/>
              </a:spcBef>
              <a:buFontTx/>
              <a:buNone/>
            </a:pPr>
            <a:endParaRPr lang="en-US" altLang="en-US" sz="1400">
              <a:latin typeface="+mn-lt"/>
              <a:cs typeface="Arial" charset="0"/>
            </a:endParaRPr>
          </a:p>
          <a:p>
            <a:pPr algn="ctr" eaLnBrk="1" hangingPunct="1">
              <a:spcBef>
                <a:spcPct val="0"/>
              </a:spcBef>
              <a:buFontTx/>
              <a:buNone/>
            </a:pPr>
            <a:endParaRPr lang="en-US" altLang="en-US" sz="1400">
              <a:latin typeface="+mn-lt"/>
              <a:cs typeface="Arial" charset="0"/>
            </a:endParaRPr>
          </a:p>
          <a:p>
            <a:pPr algn="ctr" eaLnBrk="1" hangingPunct="1">
              <a:spcBef>
                <a:spcPct val="0"/>
              </a:spcBef>
              <a:buFontTx/>
              <a:buNone/>
            </a:pPr>
            <a:endParaRPr lang="en-US" altLang="en-US" sz="1400">
              <a:latin typeface="+mn-lt"/>
              <a:cs typeface="Arial" charset="0"/>
            </a:endParaRPr>
          </a:p>
        </p:txBody>
      </p:sp>
      <p:sp>
        <p:nvSpPr>
          <p:cNvPr id="12293" name="Line 5"/>
          <p:cNvSpPr>
            <a:spLocks noChangeAspect="1" noChangeShapeType="1"/>
          </p:cNvSpPr>
          <p:nvPr/>
        </p:nvSpPr>
        <p:spPr bwMode="auto">
          <a:xfrm>
            <a:off x="6318309" y="5042177"/>
            <a:ext cx="53657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2294" name="Line 6"/>
          <p:cNvSpPr>
            <a:spLocks noChangeAspect="1" noChangeShapeType="1"/>
          </p:cNvSpPr>
          <p:nvPr/>
        </p:nvSpPr>
        <p:spPr bwMode="auto">
          <a:xfrm>
            <a:off x="7124759" y="4176990"/>
            <a:ext cx="1588" cy="3444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2295" name="Line 7"/>
          <p:cNvSpPr>
            <a:spLocks noChangeAspect="1" noChangeShapeType="1"/>
          </p:cNvSpPr>
          <p:nvPr/>
        </p:nvSpPr>
        <p:spPr bwMode="auto">
          <a:xfrm>
            <a:off x="7656572" y="5042177"/>
            <a:ext cx="40005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2296" name="Line 8"/>
          <p:cNvSpPr>
            <a:spLocks noChangeAspect="1" noChangeShapeType="1"/>
          </p:cNvSpPr>
          <p:nvPr/>
        </p:nvSpPr>
        <p:spPr bwMode="auto">
          <a:xfrm>
            <a:off x="8456672" y="5342215"/>
            <a:ext cx="0" cy="1619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2297" name="Rectangle 9"/>
          <p:cNvSpPr>
            <a:spLocks noChangeAspect="1" noChangeArrowheads="1"/>
          </p:cNvSpPr>
          <p:nvPr/>
        </p:nvSpPr>
        <p:spPr bwMode="auto">
          <a:xfrm>
            <a:off x="6870759" y="4554815"/>
            <a:ext cx="850900" cy="739775"/>
          </a:xfrm>
          <a:prstGeom prst="rect">
            <a:avLst/>
          </a:prstGeom>
          <a:solidFill>
            <a:srgbClr val="00FFFF"/>
          </a:solidFill>
          <a:ln w="41275" algn="ctr">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200" b="1">
                <a:solidFill>
                  <a:srgbClr val="FF33CC"/>
                </a:solidFill>
                <a:latin typeface="+mn-lt"/>
                <a:cs typeface="Arial" charset="0"/>
              </a:rPr>
              <a:t>Regionalizing </a:t>
            </a:r>
          </a:p>
          <a:p>
            <a:pPr algn="ctr" eaLnBrk="1" hangingPunct="1">
              <a:spcBef>
                <a:spcPct val="0"/>
              </a:spcBef>
              <a:buFontTx/>
              <a:buNone/>
            </a:pPr>
            <a:r>
              <a:rPr lang="en-US" altLang="en-US" sz="1200" b="1">
                <a:solidFill>
                  <a:srgbClr val="FF33CC"/>
                </a:solidFill>
                <a:latin typeface="+mn-lt"/>
                <a:cs typeface="Arial" charset="0"/>
              </a:rPr>
              <a:t>Model</a:t>
            </a:r>
          </a:p>
        </p:txBody>
      </p:sp>
      <p:sp>
        <p:nvSpPr>
          <p:cNvPr id="12298" name="Oval 10"/>
          <p:cNvSpPr>
            <a:spLocks noChangeAspect="1" noChangeArrowheads="1"/>
          </p:cNvSpPr>
          <p:nvPr/>
        </p:nvSpPr>
        <p:spPr bwMode="auto">
          <a:xfrm>
            <a:off x="6634222" y="3178452"/>
            <a:ext cx="936625" cy="984250"/>
          </a:xfrm>
          <a:prstGeom prst="ellipse">
            <a:avLst/>
          </a:prstGeom>
          <a:solidFill>
            <a:srgbClr val="BFE3E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100">
                <a:latin typeface="+mn-lt"/>
                <a:cs typeface="Arial" charset="0"/>
              </a:rPr>
              <a:t>Ag Census    </a:t>
            </a:r>
          </a:p>
          <a:p>
            <a:pPr algn="ctr" eaLnBrk="1" hangingPunct="1">
              <a:spcBef>
                <a:spcPct val="0"/>
              </a:spcBef>
              <a:buFontTx/>
              <a:buNone/>
            </a:pPr>
            <a:r>
              <a:rPr lang="en-US" altLang="en-US" sz="1100">
                <a:latin typeface="+mn-lt"/>
                <a:cs typeface="Arial" charset="0"/>
              </a:rPr>
              <a:t>NRI               </a:t>
            </a:r>
          </a:p>
          <a:p>
            <a:pPr algn="ctr" eaLnBrk="1" hangingPunct="1">
              <a:spcBef>
                <a:spcPct val="0"/>
              </a:spcBef>
              <a:buFontTx/>
              <a:buNone/>
            </a:pPr>
            <a:r>
              <a:rPr lang="en-US" altLang="en-US" sz="1100">
                <a:latin typeface="+mn-lt"/>
                <a:cs typeface="Arial" charset="0"/>
              </a:rPr>
              <a:t>State Annual </a:t>
            </a:r>
          </a:p>
          <a:p>
            <a:pPr algn="ctr" eaLnBrk="1" hangingPunct="1">
              <a:spcBef>
                <a:spcPct val="0"/>
              </a:spcBef>
              <a:buFontTx/>
              <a:buNone/>
            </a:pPr>
            <a:r>
              <a:rPr lang="en-US" altLang="en-US" sz="1100">
                <a:latin typeface="+mn-lt"/>
                <a:cs typeface="Arial" charset="0"/>
              </a:rPr>
              <a:t>Crop Acreage</a:t>
            </a:r>
          </a:p>
        </p:txBody>
      </p:sp>
      <p:sp>
        <p:nvSpPr>
          <p:cNvPr id="12299" name="AutoShape 11"/>
          <p:cNvSpPr>
            <a:spLocks noChangeAspect="1" noChangeArrowheads="1"/>
          </p:cNvSpPr>
          <p:nvPr/>
        </p:nvSpPr>
        <p:spPr bwMode="auto">
          <a:xfrm>
            <a:off x="8062972" y="4437340"/>
            <a:ext cx="784225" cy="904875"/>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100">
                <a:latin typeface="+mn-lt"/>
                <a:cs typeface="Arial" charset="0"/>
              </a:rPr>
              <a:t>County</a:t>
            </a:r>
          </a:p>
          <a:p>
            <a:pPr algn="ctr" eaLnBrk="1" hangingPunct="1">
              <a:spcBef>
                <a:spcPct val="0"/>
              </a:spcBef>
              <a:buFontTx/>
              <a:buNone/>
            </a:pPr>
            <a:r>
              <a:rPr lang="en-US" altLang="en-US" sz="1100">
                <a:latin typeface="+mn-lt"/>
                <a:cs typeface="Arial" charset="0"/>
              </a:rPr>
              <a:t>Crop Mix</a:t>
            </a:r>
          </a:p>
          <a:p>
            <a:pPr algn="ctr" eaLnBrk="1" hangingPunct="1">
              <a:spcBef>
                <a:spcPct val="0"/>
              </a:spcBef>
              <a:buFontTx/>
              <a:buNone/>
            </a:pPr>
            <a:r>
              <a:rPr lang="en-US" altLang="en-US" sz="1100">
                <a:latin typeface="+mn-lt"/>
                <a:cs typeface="Arial" charset="0"/>
              </a:rPr>
              <a:t>and </a:t>
            </a:r>
          </a:p>
          <a:p>
            <a:pPr algn="ctr" eaLnBrk="1" hangingPunct="1">
              <a:spcBef>
                <a:spcPct val="0"/>
              </a:spcBef>
              <a:buFontTx/>
              <a:buNone/>
            </a:pPr>
            <a:r>
              <a:rPr lang="en-US" altLang="en-US" sz="1100">
                <a:latin typeface="+mn-lt"/>
                <a:cs typeface="Arial" charset="0"/>
              </a:rPr>
              <a:t>percent loads</a:t>
            </a:r>
          </a:p>
        </p:txBody>
      </p:sp>
      <p:sp>
        <p:nvSpPr>
          <p:cNvPr id="12300" name="Line 12"/>
          <p:cNvSpPr>
            <a:spLocks noChangeAspect="1" noChangeShapeType="1"/>
          </p:cNvSpPr>
          <p:nvPr/>
        </p:nvSpPr>
        <p:spPr bwMode="auto">
          <a:xfrm>
            <a:off x="5094347" y="5342215"/>
            <a:ext cx="1587" cy="2159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2301" name="Line 13"/>
          <p:cNvSpPr>
            <a:spLocks noChangeAspect="1" noChangeShapeType="1"/>
          </p:cNvSpPr>
          <p:nvPr/>
        </p:nvSpPr>
        <p:spPr bwMode="auto">
          <a:xfrm>
            <a:off x="6151622" y="5434290"/>
            <a:ext cx="0" cy="5619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2302" name="Line 14"/>
          <p:cNvSpPr>
            <a:spLocks noChangeAspect="1" noChangeShapeType="1"/>
          </p:cNvSpPr>
          <p:nvPr/>
        </p:nvSpPr>
        <p:spPr bwMode="auto">
          <a:xfrm>
            <a:off x="6151622" y="5988327"/>
            <a:ext cx="189547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2303" name="Line 15"/>
          <p:cNvSpPr>
            <a:spLocks noChangeAspect="1" noChangeShapeType="1"/>
          </p:cNvSpPr>
          <p:nvPr/>
        </p:nvSpPr>
        <p:spPr bwMode="auto">
          <a:xfrm>
            <a:off x="8456672" y="5342215"/>
            <a:ext cx="0" cy="1619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2304" name="AutoShape 16"/>
          <p:cNvSpPr>
            <a:spLocks noChangeAspect="1" noChangeArrowheads="1"/>
          </p:cNvSpPr>
          <p:nvPr/>
        </p:nvSpPr>
        <p:spPr bwMode="auto">
          <a:xfrm>
            <a:off x="5810309" y="4477027"/>
            <a:ext cx="788988" cy="110013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100">
                <a:latin typeface="+mn-lt"/>
                <a:cs typeface="Arial" charset="0"/>
              </a:rPr>
              <a:t>Regional</a:t>
            </a:r>
          </a:p>
          <a:p>
            <a:pPr algn="ctr" eaLnBrk="1" hangingPunct="1">
              <a:spcBef>
                <a:spcPct val="0"/>
              </a:spcBef>
              <a:buFontTx/>
              <a:buNone/>
            </a:pPr>
            <a:r>
              <a:rPr lang="en-US" altLang="en-US" sz="1100">
                <a:latin typeface="+mn-lt"/>
                <a:cs typeface="Arial" charset="0"/>
              </a:rPr>
              <a:t>Crop Mix</a:t>
            </a:r>
          </a:p>
          <a:p>
            <a:pPr algn="ctr" eaLnBrk="1" hangingPunct="1">
              <a:spcBef>
                <a:spcPct val="0"/>
              </a:spcBef>
              <a:buFontTx/>
              <a:buNone/>
            </a:pPr>
            <a:r>
              <a:rPr lang="en-US" altLang="en-US" sz="1100">
                <a:latin typeface="+mn-lt"/>
                <a:cs typeface="Arial" charset="0"/>
              </a:rPr>
              <a:t>input use</a:t>
            </a:r>
          </a:p>
          <a:p>
            <a:pPr algn="ctr" eaLnBrk="1" hangingPunct="1">
              <a:spcBef>
                <a:spcPct val="0"/>
              </a:spcBef>
              <a:buFontTx/>
              <a:buNone/>
            </a:pPr>
            <a:r>
              <a:rPr lang="en-US" altLang="en-US" sz="1100">
                <a:latin typeface="+mn-lt"/>
                <a:cs typeface="Arial" charset="0"/>
              </a:rPr>
              <a:t>Env loads</a:t>
            </a:r>
          </a:p>
        </p:txBody>
      </p:sp>
      <p:sp>
        <p:nvSpPr>
          <p:cNvPr id="12305" name="Line 17"/>
          <p:cNvSpPr>
            <a:spLocks noChangeAspect="1" noChangeShapeType="1"/>
          </p:cNvSpPr>
          <p:nvPr/>
        </p:nvSpPr>
        <p:spPr bwMode="auto">
          <a:xfrm>
            <a:off x="5526147" y="5042177"/>
            <a:ext cx="2921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2306" name="AutoShape 18"/>
          <p:cNvSpPr>
            <a:spLocks noChangeArrowheads="1"/>
          </p:cNvSpPr>
          <p:nvPr/>
        </p:nvSpPr>
        <p:spPr bwMode="auto">
          <a:xfrm>
            <a:off x="8101072" y="5504140"/>
            <a:ext cx="779462" cy="757237"/>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r>
              <a:rPr lang="en-US" altLang="en-US" sz="1200">
                <a:latin typeface="+mn-lt"/>
                <a:cs typeface="Arial" charset="0"/>
              </a:rPr>
              <a:t>Water </a:t>
            </a:r>
          </a:p>
          <a:p>
            <a:pPr algn="ctr" eaLnBrk="1" hangingPunct="1">
              <a:spcBef>
                <a:spcPct val="0"/>
              </a:spcBef>
              <a:buFontTx/>
              <a:buNone/>
            </a:pPr>
            <a:r>
              <a:rPr lang="en-US" altLang="en-US" sz="1200">
                <a:latin typeface="+mn-lt"/>
                <a:cs typeface="Arial" charset="0"/>
              </a:rPr>
              <a:t>Quality</a:t>
            </a:r>
          </a:p>
          <a:p>
            <a:pPr algn="ctr" eaLnBrk="1" hangingPunct="1">
              <a:spcBef>
                <a:spcPct val="0"/>
              </a:spcBef>
              <a:buFontTx/>
              <a:buNone/>
            </a:pPr>
            <a:r>
              <a:rPr lang="en-US" altLang="en-US" sz="1200">
                <a:latin typeface="+mn-lt"/>
                <a:cs typeface="Arial" charset="0"/>
              </a:rPr>
              <a:t>Model</a:t>
            </a:r>
          </a:p>
          <a:p>
            <a:pPr algn="ctr" eaLnBrk="1" hangingPunct="1">
              <a:spcBef>
                <a:spcPct val="0"/>
              </a:spcBef>
              <a:buFontTx/>
              <a:buNone/>
            </a:pPr>
            <a:endParaRPr lang="en-US" altLang="en-US" sz="1200">
              <a:latin typeface="+mn-lt"/>
              <a:cs typeface="Arial" charset="0"/>
            </a:endParaRPr>
          </a:p>
        </p:txBody>
      </p:sp>
      <p:sp>
        <p:nvSpPr>
          <p:cNvPr id="12307" name="AutoShape 19"/>
          <p:cNvSpPr>
            <a:spLocks noChangeArrowheads="1"/>
          </p:cNvSpPr>
          <p:nvPr/>
        </p:nvSpPr>
        <p:spPr bwMode="auto">
          <a:xfrm>
            <a:off x="4646672" y="5564465"/>
            <a:ext cx="892175" cy="757237"/>
          </a:xfrm>
          <a:prstGeom prst="roundRect">
            <a:avLst>
              <a:gd name="adj" fmla="val 16667"/>
            </a:avLst>
          </a:prstGeom>
          <a:solidFill>
            <a:srgbClr val="00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200">
              <a:latin typeface="+mn-lt"/>
              <a:cs typeface="Arial" charset="0"/>
            </a:endParaRPr>
          </a:p>
          <a:p>
            <a:pPr algn="ctr" eaLnBrk="1" hangingPunct="1">
              <a:spcBef>
                <a:spcPct val="0"/>
              </a:spcBef>
              <a:buFontTx/>
              <a:buNone/>
            </a:pPr>
            <a:endParaRPr lang="en-US" altLang="en-US" sz="1200">
              <a:latin typeface="+mn-lt"/>
              <a:cs typeface="Arial" charset="0"/>
            </a:endParaRPr>
          </a:p>
          <a:p>
            <a:pPr algn="ctr" eaLnBrk="1" hangingPunct="1">
              <a:spcBef>
                <a:spcPct val="0"/>
              </a:spcBef>
              <a:buFontTx/>
              <a:buNone/>
            </a:pPr>
            <a:r>
              <a:rPr lang="en-US" altLang="en-US" sz="1200">
                <a:latin typeface="+mn-lt"/>
                <a:cs typeface="Arial" charset="0"/>
              </a:rPr>
              <a:t>GHG </a:t>
            </a:r>
          </a:p>
          <a:p>
            <a:pPr algn="ctr" eaLnBrk="1" hangingPunct="1">
              <a:spcBef>
                <a:spcPct val="0"/>
              </a:spcBef>
              <a:buFontTx/>
              <a:buNone/>
            </a:pPr>
            <a:r>
              <a:rPr lang="en-US" altLang="en-US" sz="1200">
                <a:latin typeface="+mn-lt"/>
                <a:cs typeface="Arial" charset="0"/>
              </a:rPr>
              <a:t>Implications</a:t>
            </a:r>
          </a:p>
          <a:p>
            <a:pPr algn="ctr" eaLnBrk="1" hangingPunct="1">
              <a:spcBef>
                <a:spcPct val="0"/>
              </a:spcBef>
              <a:buFontTx/>
              <a:buNone/>
            </a:pPr>
            <a:r>
              <a:rPr lang="en-US" altLang="en-US" sz="1200">
                <a:latin typeface="+mn-lt"/>
                <a:cs typeface="Arial" charset="0"/>
              </a:rPr>
              <a:t>Model</a:t>
            </a:r>
          </a:p>
          <a:p>
            <a:pPr algn="ctr" eaLnBrk="1" hangingPunct="1">
              <a:spcBef>
                <a:spcPct val="0"/>
              </a:spcBef>
              <a:buFontTx/>
              <a:buNone/>
            </a:pPr>
            <a:endParaRPr lang="en-US" altLang="en-US" sz="1200">
              <a:latin typeface="+mn-lt"/>
              <a:cs typeface="Arial" charset="0"/>
            </a:endParaRPr>
          </a:p>
        </p:txBody>
      </p:sp>
      <p:sp>
        <p:nvSpPr>
          <p:cNvPr id="12308" name="Rectangle 20"/>
          <p:cNvSpPr>
            <a:spLocks noChangeAspect="1" noChangeArrowheads="1"/>
          </p:cNvSpPr>
          <p:nvPr/>
        </p:nvSpPr>
        <p:spPr bwMode="auto">
          <a:xfrm>
            <a:off x="4694297" y="4535765"/>
            <a:ext cx="854075" cy="739775"/>
          </a:xfrm>
          <a:prstGeom prst="rect">
            <a:avLst/>
          </a:prstGeom>
          <a:solidFill>
            <a:srgbClr val="00FFFF"/>
          </a:solidFill>
          <a:ln w="41275" algn="ctr">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200" b="1">
                <a:solidFill>
                  <a:srgbClr val="FF33CC"/>
                </a:solidFill>
                <a:latin typeface="+mn-lt"/>
                <a:cs typeface="Arial" charset="0"/>
              </a:rPr>
              <a:t>FASOM</a:t>
            </a:r>
          </a:p>
        </p:txBody>
      </p:sp>
    </p:spTree>
    <p:extLst>
      <p:ext uri="{BB962C8B-B14F-4D97-AF65-F5344CB8AC3E}">
        <p14:creationId xmlns:p14="http://schemas.microsoft.com/office/powerpoint/2010/main" val="3944270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19200" y="180975"/>
            <a:ext cx="6383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Output Simulator Component Functions</a:t>
            </a:r>
          </a:p>
        </p:txBody>
      </p:sp>
      <p:sp>
        <p:nvSpPr>
          <p:cNvPr id="11267" name="Rectangle 3"/>
          <p:cNvSpPr>
            <a:spLocks noChangeArrowheads="1"/>
          </p:cNvSpPr>
          <p:nvPr/>
        </p:nvSpPr>
        <p:spPr bwMode="auto">
          <a:xfrm>
            <a:off x="228600" y="635388"/>
            <a:ext cx="80010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spcBef>
                <a:spcPct val="20000"/>
              </a:spcBef>
              <a:buChar char="•"/>
              <a:tabLst>
                <a:tab pos="233363" algn="l"/>
              </a:tabLst>
              <a:defRPr sz="3200">
                <a:solidFill>
                  <a:schemeClr val="tx1"/>
                </a:solidFill>
                <a:latin typeface="Times New Roman" pitchFamily="18" charset="0"/>
              </a:defRPr>
            </a:lvl1pPr>
            <a:lvl2pPr marL="742950" indent="-285750" eaLnBrk="0" hangingPunct="0">
              <a:spcBef>
                <a:spcPct val="20000"/>
              </a:spcBef>
              <a:buChar char="–"/>
              <a:tabLst>
                <a:tab pos="233363" algn="l"/>
              </a:tabLst>
              <a:defRPr sz="2800">
                <a:solidFill>
                  <a:schemeClr val="tx1"/>
                </a:solidFill>
                <a:latin typeface="Times New Roman" pitchFamily="18" charset="0"/>
              </a:defRPr>
            </a:lvl2pPr>
            <a:lvl3pPr marL="1143000" indent="-228600" eaLnBrk="0" hangingPunct="0">
              <a:spcBef>
                <a:spcPct val="20000"/>
              </a:spcBef>
              <a:buChar char="•"/>
              <a:tabLst>
                <a:tab pos="233363" algn="l"/>
              </a:tabLst>
              <a:defRPr sz="2400">
                <a:solidFill>
                  <a:schemeClr val="tx1"/>
                </a:solidFill>
                <a:latin typeface="Times New Roman" pitchFamily="18" charset="0"/>
              </a:defRPr>
            </a:lvl3pPr>
            <a:lvl4pPr marL="1600200" indent="-228600" eaLnBrk="0" hangingPunct="0">
              <a:spcBef>
                <a:spcPct val="20000"/>
              </a:spcBef>
              <a:buChar char="–"/>
              <a:tabLst>
                <a:tab pos="233363" algn="l"/>
              </a:tabLst>
              <a:defRPr sz="2000">
                <a:solidFill>
                  <a:schemeClr val="tx1"/>
                </a:solidFill>
                <a:latin typeface="Times New Roman" pitchFamily="18" charset="0"/>
              </a:defRPr>
            </a:lvl4pPr>
            <a:lvl5pPr marL="2057400" indent="-228600" eaLnBrk="0" hangingPunct="0">
              <a:spcBef>
                <a:spcPct val="20000"/>
              </a:spcBef>
              <a:buChar char="»"/>
              <a:tabLst>
                <a:tab pos="2333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9pPr>
          </a:lstStyle>
          <a:p>
            <a:pPr eaLnBrk="1" hangingPunct="1">
              <a:spcBef>
                <a:spcPct val="0"/>
              </a:spcBef>
              <a:buFontTx/>
              <a:buNone/>
            </a:pPr>
            <a:r>
              <a:rPr lang="en-US" altLang="en-US" sz="2800" dirty="0">
                <a:solidFill>
                  <a:srgbClr val="0000FF"/>
                </a:solidFill>
                <a:latin typeface="+mn-lt"/>
                <a:cs typeface="Arial" charset="0"/>
              </a:rPr>
              <a:t>Water quality simulator</a:t>
            </a:r>
          </a:p>
          <a:p>
            <a:pPr eaLnBrk="1" hangingPunct="1">
              <a:spcBef>
                <a:spcPct val="0"/>
              </a:spcBef>
              <a:buFontTx/>
              <a:buNone/>
            </a:pPr>
            <a:r>
              <a:rPr lang="en-US" altLang="en-US" sz="2800" dirty="0">
                <a:latin typeface="+mn-lt"/>
                <a:cs typeface="Arial" charset="0"/>
              </a:rPr>
              <a:t>	</a:t>
            </a:r>
            <a:r>
              <a:rPr lang="en-US" altLang="en-US" sz="2400" dirty="0">
                <a:solidFill>
                  <a:srgbClr val="FF33CC"/>
                </a:solidFill>
                <a:latin typeface="+mn-lt"/>
                <a:cs typeface="Arial" charset="0"/>
              </a:rPr>
              <a:t>Why</a:t>
            </a:r>
            <a:r>
              <a:rPr lang="en-US" altLang="en-US" sz="2400" dirty="0">
                <a:latin typeface="+mn-lt"/>
                <a:cs typeface="Arial" charset="0"/>
              </a:rPr>
              <a:t> – Water implications of land use</a:t>
            </a:r>
          </a:p>
          <a:p>
            <a:pPr eaLnBrk="1" hangingPunct="1">
              <a:spcBef>
                <a:spcPct val="0"/>
              </a:spcBef>
              <a:buFontTx/>
              <a:buNone/>
            </a:pPr>
            <a:r>
              <a:rPr lang="en-US" altLang="en-US" sz="2400" dirty="0">
                <a:latin typeface="+mn-lt"/>
                <a:cs typeface="Arial" charset="0"/>
              </a:rPr>
              <a:t>	</a:t>
            </a:r>
            <a:r>
              <a:rPr lang="en-US" altLang="en-US" sz="2400" dirty="0">
                <a:solidFill>
                  <a:srgbClr val="FF33CC"/>
                </a:solidFill>
                <a:latin typeface="+mn-lt"/>
                <a:cs typeface="Arial" charset="0"/>
              </a:rPr>
              <a:t>What</a:t>
            </a:r>
            <a:r>
              <a:rPr lang="en-US" altLang="en-US" sz="2400" dirty="0">
                <a:latin typeface="+mn-lt"/>
                <a:cs typeface="Arial" charset="0"/>
              </a:rPr>
              <a:t> – Chemistry, erosion load</a:t>
            </a:r>
            <a:endParaRPr lang="en-US" altLang="en-US" dirty="0">
              <a:latin typeface="+mn-lt"/>
              <a:cs typeface="Arial" charset="0"/>
            </a:endParaRPr>
          </a:p>
          <a:p>
            <a:pPr eaLnBrk="1" hangingPunct="1">
              <a:spcBef>
                <a:spcPct val="0"/>
              </a:spcBef>
              <a:buFontTx/>
              <a:buNone/>
            </a:pPr>
            <a:r>
              <a:rPr lang="en-US" altLang="en-US" sz="2400" dirty="0">
                <a:latin typeface="+mn-lt"/>
                <a:cs typeface="Arial" charset="0"/>
              </a:rPr>
              <a:t>	</a:t>
            </a:r>
            <a:r>
              <a:rPr lang="en-US" altLang="en-US" sz="2400" dirty="0">
                <a:solidFill>
                  <a:srgbClr val="FF33CC"/>
                </a:solidFill>
                <a:latin typeface="+mn-lt"/>
                <a:cs typeface="Arial" charset="0"/>
              </a:rPr>
              <a:t>Components</a:t>
            </a:r>
            <a:r>
              <a:rPr lang="en-US" altLang="en-US" sz="2400" dirty="0">
                <a:latin typeface="+mn-lt"/>
                <a:cs typeface="Arial" charset="0"/>
              </a:rPr>
              <a:t> – SWAT, NWPCAM, Regressions</a:t>
            </a:r>
          </a:p>
          <a:p>
            <a:pPr eaLnBrk="1" hangingPunct="1">
              <a:spcBef>
                <a:spcPct val="0"/>
              </a:spcBef>
              <a:buFontTx/>
              <a:buNone/>
            </a:pPr>
            <a:r>
              <a:rPr lang="en-US" altLang="en-US" sz="2400" dirty="0">
                <a:latin typeface="+mn-lt"/>
                <a:cs typeface="Arial" charset="0"/>
              </a:rPr>
              <a:t>	</a:t>
            </a:r>
            <a:r>
              <a:rPr lang="en-US" altLang="en-US" sz="2400" dirty="0">
                <a:solidFill>
                  <a:srgbClr val="FF33CC"/>
                </a:solidFill>
                <a:latin typeface="+mn-lt"/>
                <a:cs typeface="Arial" charset="0"/>
              </a:rPr>
              <a:t>Example</a:t>
            </a:r>
            <a:r>
              <a:rPr lang="en-US" altLang="en-US" sz="2400" dirty="0">
                <a:latin typeface="+mn-lt"/>
                <a:cs typeface="Arial" charset="0"/>
              </a:rPr>
              <a:t> </a:t>
            </a:r>
            <a:r>
              <a:rPr lang="en-US" altLang="en-US" sz="2800" dirty="0">
                <a:latin typeface="+mn-lt"/>
                <a:cs typeface="Arial" charset="0"/>
              </a:rPr>
              <a:t>– </a:t>
            </a:r>
            <a:r>
              <a:rPr lang="en-US" altLang="en-US" sz="2400" dirty="0" err="1">
                <a:latin typeface="+mn-lt"/>
                <a:cs typeface="Arial" charset="0"/>
              </a:rPr>
              <a:t>Pattanayak</a:t>
            </a:r>
            <a:r>
              <a:rPr lang="en-US" altLang="en-US" sz="2400" dirty="0">
                <a:latin typeface="+mn-lt"/>
                <a:cs typeface="Arial" charset="0"/>
              </a:rPr>
              <a:t> </a:t>
            </a:r>
            <a:r>
              <a:rPr lang="en-US" altLang="en-US" sz="2400" dirty="0" err="1">
                <a:latin typeface="+mn-lt"/>
                <a:cs typeface="Arial" charset="0"/>
              </a:rPr>
              <a:t>st</a:t>
            </a:r>
            <a:r>
              <a:rPr lang="en-US" altLang="en-US" sz="2400" dirty="0">
                <a:latin typeface="+mn-lt"/>
                <a:cs typeface="Arial" charset="0"/>
              </a:rPr>
              <a:t> al, Atwood et al</a:t>
            </a:r>
            <a:endParaRPr lang="en-US" altLang="en-US" sz="2800" dirty="0">
              <a:latin typeface="+mn-lt"/>
              <a:cs typeface="Arial" charset="0"/>
            </a:endParaRPr>
          </a:p>
          <a:p>
            <a:pPr eaLnBrk="1" hangingPunct="1">
              <a:spcBef>
                <a:spcPct val="0"/>
              </a:spcBef>
              <a:buFontTx/>
              <a:buNone/>
            </a:pPr>
            <a:r>
              <a:rPr lang="en-US" altLang="en-US" sz="2800" dirty="0">
                <a:solidFill>
                  <a:srgbClr val="0000FF"/>
                </a:solidFill>
                <a:latin typeface="+mn-lt"/>
                <a:cs typeface="Arial" charset="0"/>
              </a:rPr>
              <a:t>GHG implications simulator </a:t>
            </a:r>
          </a:p>
          <a:p>
            <a:pPr eaLnBrk="1" hangingPunct="1">
              <a:spcBef>
                <a:spcPct val="0"/>
              </a:spcBef>
              <a:buFontTx/>
              <a:buNone/>
            </a:pPr>
            <a:r>
              <a:rPr lang="en-US" altLang="en-US" sz="2400" dirty="0">
                <a:solidFill>
                  <a:srgbClr val="FF33CC"/>
                </a:solidFill>
                <a:latin typeface="+mn-lt"/>
                <a:cs typeface="Arial" charset="0"/>
              </a:rPr>
              <a:t>   Why</a:t>
            </a:r>
            <a:r>
              <a:rPr lang="en-US" altLang="en-US" sz="2400" dirty="0">
                <a:latin typeface="+mn-lt"/>
                <a:cs typeface="Arial" charset="0"/>
              </a:rPr>
              <a:t> – GHG implications, Mitigation response</a:t>
            </a:r>
          </a:p>
          <a:p>
            <a:pPr eaLnBrk="1" hangingPunct="1">
              <a:spcBef>
                <a:spcPct val="0"/>
              </a:spcBef>
              <a:buFontTx/>
              <a:buNone/>
            </a:pPr>
            <a:r>
              <a:rPr lang="en-US" altLang="en-US" sz="2400" dirty="0">
                <a:latin typeface="+mn-lt"/>
                <a:cs typeface="Arial" charset="0"/>
              </a:rPr>
              <a:t>   </a:t>
            </a:r>
            <a:r>
              <a:rPr lang="en-US" altLang="en-US" sz="2400" dirty="0">
                <a:solidFill>
                  <a:srgbClr val="FF33CC"/>
                </a:solidFill>
                <a:latin typeface="+mn-lt"/>
                <a:cs typeface="Arial" charset="0"/>
              </a:rPr>
              <a:t>What</a:t>
            </a:r>
            <a:r>
              <a:rPr lang="en-US" altLang="en-US" sz="2400" dirty="0">
                <a:latin typeface="+mn-lt"/>
                <a:cs typeface="Arial" charset="0"/>
              </a:rPr>
              <a:t> – Net GHG </a:t>
            </a:r>
            <a:r>
              <a:rPr lang="en-US" altLang="en-US" sz="2400" dirty="0" smtClean="0">
                <a:latin typeface="+mn-lt"/>
                <a:cs typeface="Arial" charset="0"/>
              </a:rPr>
              <a:t>Impacts</a:t>
            </a:r>
            <a:endParaRPr lang="en-US" altLang="en-US" sz="2400" dirty="0">
              <a:latin typeface="+mn-lt"/>
              <a:cs typeface="Arial" charset="0"/>
            </a:endParaRPr>
          </a:p>
          <a:p>
            <a:pPr eaLnBrk="1" hangingPunct="1">
              <a:spcBef>
                <a:spcPct val="0"/>
              </a:spcBef>
              <a:buFontTx/>
              <a:buNone/>
            </a:pPr>
            <a:r>
              <a:rPr lang="en-US" altLang="en-US" sz="2400" dirty="0">
                <a:latin typeface="+mn-lt"/>
                <a:cs typeface="Arial" charset="0"/>
              </a:rPr>
              <a:t>   </a:t>
            </a:r>
            <a:r>
              <a:rPr lang="en-US" altLang="en-US" sz="2400" dirty="0">
                <a:solidFill>
                  <a:srgbClr val="FF33CC"/>
                </a:solidFill>
                <a:latin typeface="+mn-lt"/>
                <a:cs typeface="Arial" charset="0"/>
              </a:rPr>
              <a:t>Components</a:t>
            </a:r>
            <a:r>
              <a:rPr lang="en-US" altLang="en-US" sz="2400" dirty="0">
                <a:latin typeface="+mn-lt"/>
                <a:cs typeface="Arial" charset="0"/>
              </a:rPr>
              <a:t> – GHG component of FASOM</a:t>
            </a:r>
          </a:p>
          <a:p>
            <a:pPr eaLnBrk="1" hangingPunct="1">
              <a:spcBef>
                <a:spcPct val="0"/>
              </a:spcBef>
              <a:buFontTx/>
              <a:buNone/>
            </a:pPr>
            <a:r>
              <a:rPr lang="en-US" altLang="en-US" sz="2400" dirty="0">
                <a:solidFill>
                  <a:srgbClr val="FF33CC"/>
                </a:solidFill>
                <a:latin typeface="+mn-lt"/>
                <a:cs typeface="Arial" charset="0"/>
              </a:rPr>
              <a:t>   Example</a:t>
            </a:r>
            <a:r>
              <a:rPr lang="en-US" altLang="en-US" sz="2400" dirty="0">
                <a:latin typeface="+mn-lt"/>
                <a:cs typeface="Arial" charset="0"/>
              </a:rPr>
              <a:t> – Murray et al</a:t>
            </a:r>
          </a:p>
          <a:p>
            <a:pPr eaLnBrk="1" hangingPunct="1">
              <a:spcBef>
                <a:spcPct val="0"/>
              </a:spcBef>
              <a:buFontTx/>
              <a:buNone/>
            </a:pPr>
            <a:endParaRPr lang="en-US" altLang="en-US" sz="4000" dirty="0">
              <a:latin typeface="+mn-lt"/>
              <a:cs typeface="Arial" charset="0"/>
            </a:endParaRPr>
          </a:p>
        </p:txBody>
      </p:sp>
      <p:sp>
        <p:nvSpPr>
          <p:cNvPr id="11268" name="AutoShape 4"/>
          <p:cNvSpPr>
            <a:spLocks noChangeArrowheads="1"/>
          </p:cNvSpPr>
          <p:nvPr/>
        </p:nvSpPr>
        <p:spPr bwMode="auto">
          <a:xfrm>
            <a:off x="4724400" y="4356100"/>
            <a:ext cx="1074738" cy="2425700"/>
          </a:xfrm>
          <a:prstGeom prst="octagon">
            <a:avLst>
              <a:gd name="adj" fmla="val 2928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latin typeface="+mn-lt"/>
                <a:cs typeface="Arial" charset="0"/>
              </a:rPr>
              <a:t>FASOMGHG</a:t>
            </a: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600">
              <a:latin typeface="+mn-lt"/>
              <a:cs typeface="Arial" charset="0"/>
            </a:endParaRPr>
          </a:p>
          <a:p>
            <a:pPr algn="ctr" eaLnBrk="1" hangingPunct="1">
              <a:spcBef>
                <a:spcPct val="0"/>
              </a:spcBef>
              <a:buFontTx/>
              <a:buNone/>
            </a:pPr>
            <a:endParaRPr lang="en-US" altLang="en-US" sz="300">
              <a:latin typeface="+mn-lt"/>
              <a:cs typeface="Arial" charset="0"/>
            </a:endParaRPr>
          </a:p>
          <a:p>
            <a:pPr algn="ctr" eaLnBrk="1" hangingPunct="1">
              <a:spcBef>
                <a:spcPct val="0"/>
              </a:spcBef>
              <a:buFontTx/>
              <a:buNone/>
            </a:pPr>
            <a:endParaRPr lang="en-US" altLang="en-US" sz="300">
              <a:latin typeface="+mn-lt"/>
              <a:cs typeface="Arial" charset="0"/>
            </a:endParaRPr>
          </a:p>
          <a:p>
            <a:pPr algn="ctr" eaLnBrk="1" hangingPunct="1">
              <a:spcBef>
                <a:spcPct val="0"/>
              </a:spcBef>
              <a:buFontTx/>
              <a:buNone/>
            </a:pPr>
            <a:endParaRPr lang="en-US" altLang="en-US" sz="300">
              <a:latin typeface="+mn-lt"/>
              <a:cs typeface="Arial" charset="0"/>
            </a:endParaRPr>
          </a:p>
          <a:p>
            <a:pPr algn="ctr" eaLnBrk="1" hangingPunct="1">
              <a:spcBef>
                <a:spcPct val="0"/>
              </a:spcBef>
              <a:buFontTx/>
              <a:buNone/>
            </a:pPr>
            <a:endParaRPr lang="en-US" altLang="en-US" sz="300">
              <a:latin typeface="+mn-lt"/>
              <a:cs typeface="Arial" charset="0"/>
            </a:endParaRPr>
          </a:p>
          <a:p>
            <a:pPr algn="ctr" eaLnBrk="1" hangingPunct="1">
              <a:spcBef>
                <a:spcPct val="0"/>
              </a:spcBef>
              <a:buFontTx/>
              <a:buNone/>
            </a:pPr>
            <a:endParaRPr lang="en-US" altLang="en-US" sz="3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p:txBody>
      </p:sp>
      <p:sp>
        <p:nvSpPr>
          <p:cNvPr id="11269" name="Line 5"/>
          <p:cNvSpPr>
            <a:spLocks noChangeAspect="1" noChangeShapeType="1"/>
          </p:cNvSpPr>
          <p:nvPr/>
        </p:nvSpPr>
        <p:spPr bwMode="auto">
          <a:xfrm>
            <a:off x="6443663" y="5360988"/>
            <a:ext cx="51752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1270" name="Line 6"/>
          <p:cNvSpPr>
            <a:spLocks noChangeAspect="1" noChangeShapeType="1"/>
          </p:cNvSpPr>
          <p:nvPr/>
        </p:nvSpPr>
        <p:spPr bwMode="auto">
          <a:xfrm>
            <a:off x="7221538" y="4533900"/>
            <a:ext cx="1587" cy="330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1271" name="Line 7"/>
          <p:cNvSpPr>
            <a:spLocks noChangeAspect="1" noChangeShapeType="1"/>
          </p:cNvSpPr>
          <p:nvPr/>
        </p:nvSpPr>
        <p:spPr bwMode="auto">
          <a:xfrm>
            <a:off x="7734300" y="5360988"/>
            <a:ext cx="38576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1272" name="Line 8"/>
          <p:cNvSpPr>
            <a:spLocks noChangeAspect="1" noChangeShapeType="1"/>
          </p:cNvSpPr>
          <p:nvPr/>
        </p:nvSpPr>
        <p:spPr bwMode="auto">
          <a:xfrm>
            <a:off x="8505825" y="5646738"/>
            <a:ext cx="0" cy="1539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1273" name="Rectangle 9"/>
          <p:cNvSpPr>
            <a:spLocks noChangeAspect="1" noChangeArrowheads="1"/>
          </p:cNvSpPr>
          <p:nvPr/>
        </p:nvSpPr>
        <p:spPr bwMode="auto">
          <a:xfrm>
            <a:off x="6975475" y="4895850"/>
            <a:ext cx="822325" cy="70485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100">
                <a:latin typeface="+mn-lt"/>
                <a:cs typeface="Arial" charset="0"/>
              </a:rPr>
              <a:t>Regionalizing </a:t>
            </a:r>
          </a:p>
          <a:p>
            <a:pPr algn="ctr" eaLnBrk="1" hangingPunct="1">
              <a:spcBef>
                <a:spcPct val="0"/>
              </a:spcBef>
              <a:buFontTx/>
              <a:buNone/>
            </a:pPr>
            <a:r>
              <a:rPr lang="en-US" altLang="en-US" sz="1100">
                <a:latin typeface="+mn-lt"/>
                <a:cs typeface="Arial" charset="0"/>
              </a:rPr>
              <a:t>Model</a:t>
            </a:r>
          </a:p>
        </p:txBody>
      </p:sp>
      <p:sp>
        <p:nvSpPr>
          <p:cNvPr id="11274" name="Oval 10"/>
          <p:cNvSpPr>
            <a:spLocks noChangeAspect="1" noChangeArrowheads="1"/>
          </p:cNvSpPr>
          <p:nvPr/>
        </p:nvSpPr>
        <p:spPr bwMode="auto">
          <a:xfrm>
            <a:off x="6748463" y="3581400"/>
            <a:ext cx="903287" cy="939800"/>
          </a:xfrm>
          <a:prstGeom prst="ellipse">
            <a:avLst/>
          </a:prstGeom>
          <a:solidFill>
            <a:srgbClr val="BFE3E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100">
                <a:latin typeface="+mn-lt"/>
                <a:cs typeface="Arial" charset="0"/>
              </a:rPr>
              <a:t>Ag Census</a:t>
            </a:r>
          </a:p>
          <a:p>
            <a:pPr algn="ctr" eaLnBrk="1" hangingPunct="1">
              <a:spcBef>
                <a:spcPct val="0"/>
              </a:spcBef>
              <a:buFontTx/>
              <a:buNone/>
            </a:pPr>
            <a:r>
              <a:rPr lang="en-US" altLang="en-US" sz="1100">
                <a:latin typeface="+mn-lt"/>
                <a:cs typeface="Arial" charset="0"/>
              </a:rPr>
              <a:t>NRI</a:t>
            </a:r>
          </a:p>
          <a:p>
            <a:pPr algn="ctr" eaLnBrk="1" hangingPunct="1">
              <a:spcBef>
                <a:spcPct val="0"/>
              </a:spcBef>
              <a:buFontTx/>
              <a:buNone/>
            </a:pPr>
            <a:r>
              <a:rPr lang="en-US" altLang="en-US" sz="1100">
                <a:latin typeface="+mn-lt"/>
                <a:cs typeface="Arial" charset="0"/>
              </a:rPr>
              <a:t>State Annual </a:t>
            </a:r>
          </a:p>
          <a:p>
            <a:pPr algn="ctr" eaLnBrk="1" hangingPunct="1">
              <a:spcBef>
                <a:spcPct val="0"/>
              </a:spcBef>
              <a:buFontTx/>
              <a:buNone/>
            </a:pPr>
            <a:r>
              <a:rPr lang="en-US" altLang="en-US" sz="1100">
                <a:latin typeface="+mn-lt"/>
                <a:cs typeface="Arial" charset="0"/>
              </a:rPr>
              <a:t>Crop Acreage</a:t>
            </a:r>
          </a:p>
        </p:txBody>
      </p:sp>
      <p:sp>
        <p:nvSpPr>
          <p:cNvPr id="11275" name="AutoShape 11"/>
          <p:cNvSpPr>
            <a:spLocks noChangeAspect="1" noChangeArrowheads="1"/>
          </p:cNvSpPr>
          <p:nvPr/>
        </p:nvSpPr>
        <p:spPr bwMode="auto">
          <a:xfrm>
            <a:off x="8126413" y="4783138"/>
            <a:ext cx="757237" cy="863600"/>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200">
                <a:latin typeface="+mn-lt"/>
                <a:cs typeface="Arial" charset="0"/>
              </a:rPr>
              <a:t>County</a:t>
            </a:r>
          </a:p>
          <a:p>
            <a:pPr algn="ctr" eaLnBrk="1" hangingPunct="1">
              <a:spcBef>
                <a:spcPct val="0"/>
              </a:spcBef>
              <a:buFontTx/>
              <a:buNone/>
            </a:pPr>
            <a:r>
              <a:rPr lang="en-US" altLang="en-US" sz="1200">
                <a:latin typeface="+mn-lt"/>
                <a:cs typeface="Arial" charset="0"/>
              </a:rPr>
              <a:t>Crop Mix</a:t>
            </a:r>
          </a:p>
          <a:p>
            <a:pPr algn="ctr" eaLnBrk="1" hangingPunct="1">
              <a:spcBef>
                <a:spcPct val="0"/>
              </a:spcBef>
              <a:buFontTx/>
              <a:buNone/>
            </a:pPr>
            <a:r>
              <a:rPr lang="en-US" altLang="en-US" sz="1200">
                <a:latin typeface="+mn-lt"/>
                <a:cs typeface="Arial" charset="0"/>
              </a:rPr>
              <a:t>&amp; percent </a:t>
            </a:r>
          </a:p>
          <a:p>
            <a:pPr algn="ctr" eaLnBrk="1" hangingPunct="1">
              <a:spcBef>
                <a:spcPct val="0"/>
              </a:spcBef>
              <a:buFontTx/>
              <a:buNone/>
            </a:pPr>
            <a:r>
              <a:rPr lang="en-US" altLang="en-US" sz="1200">
                <a:latin typeface="+mn-lt"/>
                <a:cs typeface="Arial" charset="0"/>
              </a:rPr>
              <a:t>loads</a:t>
            </a:r>
          </a:p>
        </p:txBody>
      </p:sp>
      <p:sp>
        <p:nvSpPr>
          <p:cNvPr id="11276" name="Line 12"/>
          <p:cNvSpPr>
            <a:spLocks noChangeAspect="1" noChangeShapeType="1"/>
          </p:cNvSpPr>
          <p:nvPr/>
        </p:nvSpPr>
        <p:spPr bwMode="auto">
          <a:xfrm>
            <a:off x="5262563" y="5646738"/>
            <a:ext cx="1587" cy="2063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1277" name="Line 13"/>
          <p:cNvSpPr>
            <a:spLocks noChangeAspect="1" noChangeShapeType="1"/>
          </p:cNvSpPr>
          <p:nvPr/>
        </p:nvSpPr>
        <p:spPr bwMode="auto">
          <a:xfrm>
            <a:off x="6281738" y="5734050"/>
            <a:ext cx="0" cy="5365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1278" name="Line 14"/>
          <p:cNvSpPr>
            <a:spLocks noChangeAspect="1" noChangeShapeType="1"/>
          </p:cNvSpPr>
          <p:nvPr/>
        </p:nvSpPr>
        <p:spPr bwMode="auto">
          <a:xfrm>
            <a:off x="6281738" y="6264275"/>
            <a:ext cx="1828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1279" name="Line 15"/>
          <p:cNvSpPr>
            <a:spLocks noChangeAspect="1" noChangeShapeType="1"/>
          </p:cNvSpPr>
          <p:nvPr/>
        </p:nvSpPr>
        <p:spPr bwMode="auto">
          <a:xfrm>
            <a:off x="8505825" y="5646738"/>
            <a:ext cx="0" cy="1539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1280" name="AutoShape 16"/>
          <p:cNvSpPr>
            <a:spLocks noChangeAspect="1" noChangeArrowheads="1"/>
          </p:cNvSpPr>
          <p:nvPr/>
        </p:nvSpPr>
        <p:spPr bwMode="auto">
          <a:xfrm>
            <a:off x="5953125" y="4821238"/>
            <a:ext cx="760413" cy="1049337"/>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100">
                <a:latin typeface="+mn-lt"/>
                <a:cs typeface="Arial" charset="0"/>
              </a:rPr>
              <a:t>Regional</a:t>
            </a:r>
          </a:p>
          <a:p>
            <a:pPr algn="ctr" eaLnBrk="1" hangingPunct="1">
              <a:spcBef>
                <a:spcPct val="0"/>
              </a:spcBef>
              <a:buFontTx/>
              <a:buNone/>
            </a:pPr>
            <a:r>
              <a:rPr lang="en-US" altLang="en-US" sz="1100">
                <a:latin typeface="+mn-lt"/>
                <a:cs typeface="Arial" charset="0"/>
              </a:rPr>
              <a:t>Crop Mix</a:t>
            </a:r>
          </a:p>
          <a:p>
            <a:pPr algn="ctr" eaLnBrk="1" hangingPunct="1">
              <a:spcBef>
                <a:spcPct val="0"/>
              </a:spcBef>
              <a:buFontTx/>
              <a:buNone/>
            </a:pPr>
            <a:r>
              <a:rPr lang="en-US" altLang="en-US" sz="1100">
                <a:latin typeface="+mn-lt"/>
                <a:cs typeface="Arial" charset="0"/>
              </a:rPr>
              <a:t>input use</a:t>
            </a:r>
          </a:p>
          <a:p>
            <a:pPr algn="ctr" eaLnBrk="1" hangingPunct="1">
              <a:spcBef>
                <a:spcPct val="0"/>
              </a:spcBef>
              <a:buFontTx/>
              <a:buNone/>
            </a:pPr>
            <a:r>
              <a:rPr lang="en-US" altLang="en-US" sz="1100">
                <a:latin typeface="+mn-lt"/>
                <a:cs typeface="Arial" charset="0"/>
              </a:rPr>
              <a:t>Env loads</a:t>
            </a:r>
          </a:p>
        </p:txBody>
      </p:sp>
      <p:sp>
        <p:nvSpPr>
          <p:cNvPr id="11281" name="Line 17"/>
          <p:cNvSpPr>
            <a:spLocks noChangeAspect="1" noChangeShapeType="1"/>
          </p:cNvSpPr>
          <p:nvPr/>
        </p:nvSpPr>
        <p:spPr bwMode="auto">
          <a:xfrm>
            <a:off x="5678488" y="5360988"/>
            <a:ext cx="28257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mn-lt"/>
            </a:endParaRPr>
          </a:p>
        </p:txBody>
      </p:sp>
      <p:sp>
        <p:nvSpPr>
          <p:cNvPr id="11282" name="AutoShape 18"/>
          <p:cNvSpPr>
            <a:spLocks noChangeArrowheads="1"/>
          </p:cNvSpPr>
          <p:nvPr/>
        </p:nvSpPr>
        <p:spPr bwMode="auto">
          <a:xfrm>
            <a:off x="8162925" y="5800725"/>
            <a:ext cx="752475" cy="723900"/>
          </a:xfrm>
          <a:prstGeom prst="roundRect">
            <a:avLst>
              <a:gd name="adj" fmla="val 16667"/>
            </a:avLst>
          </a:prstGeom>
          <a:solidFill>
            <a:srgbClr val="00FFFF"/>
          </a:solidFill>
          <a:ln w="4127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r>
              <a:rPr lang="en-US" altLang="en-US" sz="1200" b="1">
                <a:solidFill>
                  <a:srgbClr val="FF33CC"/>
                </a:solidFill>
                <a:latin typeface="+mn-lt"/>
                <a:cs typeface="Arial" charset="0"/>
              </a:rPr>
              <a:t>Water</a:t>
            </a:r>
            <a:r>
              <a:rPr lang="en-US" altLang="en-US" sz="1200">
                <a:latin typeface="+mn-lt"/>
                <a:cs typeface="Arial" charset="0"/>
              </a:rPr>
              <a:t> </a:t>
            </a:r>
          </a:p>
          <a:p>
            <a:pPr algn="ctr" eaLnBrk="1" hangingPunct="1">
              <a:spcBef>
                <a:spcPct val="0"/>
              </a:spcBef>
              <a:buFontTx/>
              <a:buNone/>
            </a:pPr>
            <a:r>
              <a:rPr lang="en-US" altLang="en-US" sz="1200" b="1">
                <a:solidFill>
                  <a:srgbClr val="FF33CC"/>
                </a:solidFill>
                <a:latin typeface="+mn-lt"/>
                <a:cs typeface="Arial" charset="0"/>
              </a:rPr>
              <a:t>Quality</a:t>
            </a:r>
          </a:p>
          <a:p>
            <a:pPr algn="ctr" eaLnBrk="1" hangingPunct="1">
              <a:spcBef>
                <a:spcPct val="0"/>
              </a:spcBef>
              <a:buFontTx/>
              <a:buNone/>
            </a:pPr>
            <a:r>
              <a:rPr lang="en-US" altLang="en-US" sz="1200" b="1">
                <a:solidFill>
                  <a:srgbClr val="FF33CC"/>
                </a:solidFill>
                <a:latin typeface="+mn-lt"/>
                <a:cs typeface="Arial" charset="0"/>
              </a:rPr>
              <a:t>Model</a:t>
            </a:r>
          </a:p>
          <a:p>
            <a:pPr algn="ctr" eaLnBrk="1" hangingPunct="1">
              <a:spcBef>
                <a:spcPct val="0"/>
              </a:spcBef>
              <a:buFontTx/>
              <a:buNone/>
            </a:pPr>
            <a:endParaRPr lang="en-US" altLang="en-US" sz="1200">
              <a:latin typeface="+mn-lt"/>
              <a:cs typeface="Arial" charset="0"/>
            </a:endParaRPr>
          </a:p>
        </p:txBody>
      </p:sp>
      <p:sp>
        <p:nvSpPr>
          <p:cNvPr id="11283" name="AutoShape 19"/>
          <p:cNvSpPr>
            <a:spLocks noChangeArrowheads="1"/>
          </p:cNvSpPr>
          <p:nvPr/>
        </p:nvSpPr>
        <p:spPr bwMode="auto">
          <a:xfrm>
            <a:off x="4830763" y="5859463"/>
            <a:ext cx="860425" cy="722312"/>
          </a:xfrm>
          <a:prstGeom prst="roundRect">
            <a:avLst>
              <a:gd name="adj" fmla="val 16667"/>
            </a:avLst>
          </a:prstGeom>
          <a:solidFill>
            <a:srgbClr val="00FFFF"/>
          </a:solidFill>
          <a:ln w="4127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endParaRPr lang="en-US" altLang="en-US" sz="900">
              <a:latin typeface="+mn-lt"/>
              <a:cs typeface="Arial" charset="0"/>
            </a:endParaRPr>
          </a:p>
          <a:p>
            <a:pPr algn="ctr" eaLnBrk="1" hangingPunct="1">
              <a:spcBef>
                <a:spcPct val="0"/>
              </a:spcBef>
              <a:buFontTx/>
              <a:buNone/>
            </a:pPr>
            <a:r>
              <a:rPr lang="en-US" altLang="en-US" sz="1200" b="1">
                <a:solidFill>
                  <a:srgbClr val="FF33CC"/>
                </a:solidFill>
                <a:latin typeface="+mn-lt"/>
                <a:cs typeface="Arial" charset="0"/>
              </a:rPr>
              <a:t>GHG </a:t>
            </a:r>
          </a:p>
          <a:p>
            <a:pPr algn="ctr" eaLnBrk="1" hangingPunct="1">
              <a:spcBef>
                <a:spcPct val="0"/>
              </a:spcBef>
              <a:buFontTx/>
              <a:buNone/>
            </a:pPr>
            <a:r>
              <a:rPr lang="en-US" altLang="en-US" sz="1200" b="1">
                <a:solidFill>
                  <a:srgbClr val="FF33CC"/>
                </a:solidFill>
                <a:latin typeface="+mn-lt"/>
                <a:cs typeface="Arial" charset="0"/>
              </a:rPr>
              <a:t>Implications</a:t>
            </a:r>
          </a:p>
          <a:p>
            <a:pPr algn="ctr" eaLnBrk="1" hangingPunct="1">
              <a:spcBef>
                <a:spcPct val="0"/>
              </a:spcBef>
              <a:buFontTx/>
              <a:buNone/>
            </a:pPr>
            <a:r>
              <a:rPr lang="en-US" altLang="en-US" sz="1200" b="1">
                <a:solidFill>
                  <a:srgbClr val="FF33CC"/>
                </a:solidFill>
                <a:latin typeface="+mn-lt"/>
                <a:cs typeface="Arial" charset="0"/>
              </a:rPr>
              <a:t>Model</a:t>
            </a:r>
          </a:p>
          <a:p>
            <a:pPr algn="ctr" eaLnBrk="1" hangingPunct="1">
              <a:spcBef>
                <a:spcPct val="0"/>
              </a:spcBef>
              <a:buFontTx/>
              <a:buNone/>
            </a:pPr>
            <a:endParaRPr lang="en-US" altLang="en-US" sz="1400">
              <a:latin typeface="+mn-lt"/>
              <a:cs typeface="Arial" charset="0"/>
            </a:endParaRPr>
          </a:p>
        </p:txBody>
      </p:sp>
      <p:sp>
        <p:nvSpPr>
          <p:cNvPr id="11284" name="Rectangle 20"/>
          <p:cNvSpPr>
            <a:spLocks noChangeAspect="1" noChangeArrowheads="1"/>
          </p:cNvSpPr>
          <p:nvPr/>
        </p:nvSpPr>
        <p:spPr bwMode="auto">
          <a:xfrm>
            <a:off x="4876800" y="4876800"/>
            <a:ext cx="823913" cy="7064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200">
                <a:latin typeface="+mn-lt"/>
                <a:cs typeface="Arial" charset="0"/>
              </a:rPr>
              <a:t>FASOM</a:t>
            </a:r>
          </a:p>
        </p:txBody>
      </p:sp>
    </p:spTree>
    <p:extLst>
      <p:ext uri="{BB962C8B-B14F-4D97-AF65-F5344CB8AC3E}">
        <p14:creationId xmlns:p14="http://schemas.microsoft.com/office/powerpoint/2010/main" val="366447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593253" y="178921"/>
            <a:ext cx="52116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Simulator Component Functions</a:t>
            </a:r>
          </a:p>
        </p:txBody>
      </p:sp>
      <p:sp>
        <p:nvSpPr>
          <p:cNvPr id="13315" name="Rectangle 3"/>
          <p:cNvSpPr>
            <a:spLocks noChangeArrowheads="1"/>
          </p:cNvSpPr>
          <p:nvPr/>
        </p:nvSpPr>
        <p:spPr bwMode="auto">
          <a:xfrm>
            <a:off x="381000" y="998667"/>
            <a:ext cx="56388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spcBef>
                <a:spcPct val="20000"/>
              </a:spcBef>
              <a:buChar char="•"/>
              <a:tabLst>
                <a:tab pos="233363" algn="l"/>
              </a:tabLst>
              <a:defRPr sz="3200">
                <a:solidFill>
                  <a:schemeClr val="tx1"/>
                </a:solidFill>
                <a:latin typeface="Times New Roman" pitchFamily="18" charset="0"/>
              </a:defRPr>
            </a:lvl1pPr>
            <a:lvl2pPr marL="742950" indent="-285750" eaLnBrk="0" hangingPunct="0">
              <a:spcBef>
                <a:spcPct val="20000"/>
              </a:spcBef>
              <a:buChar char="–"/>
              <a:tabLst>
                <a:tab pos="233363" algn="l"/>
              </a:tabLst>
              <a:defRPr sz="2800">
                <a:solidFill>
                  <a:schemeClr val="tx1"/>
                </a:solidFill>
                <a:latin typeface="Times New Roman" pitchFamily="18" charset="0"/>
              </a:defRPr>
            </a:lvl2pPr>
            <a:lvl3pPr marL="1143000" indent="-228600" eaLnBrk="0" hangingPunct="0">
              <a:spcBef>
                <a:spcPct val="20000"/>
              </a:spcBef>
              <a:buChar char="•"/>
              <a:tabLst>
                <a:tab pos="233363" algn="l"/>
              </a:tabLst>
              <a:defRPr sz="2400">
                <a:solidFill>
                  <a:schemeClr val="tx1"/>
                </a:solidFill>
                <a:latin typeface="Times New Roman" pitchFamily="18" charset="0"/>
              </a:defRPr>
            </a:lvl3pPr>
            <a:lvl4pPr marL="1600200" indent="-228600" eaLnBrk="0" hangingPunct="0">
              <a:spcBef>
                <a:spcPct val="20000"/>
              </a:spcBef>
              <a:buChar char="–"/>
              <a:tabLst>
                <a:tab pos="233363" algn="l"/>
              </a:tabLst>
              <a:defRPr sz="2000">
                <a:solidFill>
                  <a:schemeClr val="tx1"/>
                </a:solidFill>
                <a:latin typeface="Times New Roman" pitchFamily="18" charset="0"/>
              </a:defRPr>
            </a:lvl4pPr>
            <a:lvl5pPr marL="2057400" indent="-228600" eaLnBrk="0" hangingPunct="0">
              <a:spcBef>
                <a:spcPct val="20000"/>
              </a:spcBef>
              <a:buChar char="»"/>
              <a:tabLst>
                <a:tab pos="233363"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233363" algn="l"/>
              </a:tabLst>
              <a:defRPr sz="2000">
                <a:solidFill>
                  <a:schemeClr val="tx1"/>
                </a:solidFill>
                <a:latin typeface="Times New Roman" pitchFamily="18" charset="0"/>
              </a:defRPr>
            </a:lvl9pPr>
          </a:lstStyle>
          <a:p>
            <a:pPr eaLnBrk="1" hangingPunct="1">
              <a:spcBef>
                <a:spcPct val="0"/>
              </a:spcBef>
              <a:buFontTx/>
              <a:buNone/>
            </a:pPr>
            <a:r>
              <a:rPr lang="en-US" altLang="en-US" sz="3600">
                <a:solidFill>
                  <a:srgbClr val="0000FF"/>
                </a:solidFill>
                <a:latin typeface="+mn-lt"/>
                <a:cs typeface="Arial" charset="0"/>
              </a:rPr>
              <a:t>Others</a:t>
            </a:r>
          </a:p>
          <a:p>
            <a:pPr eaLnBrk="1" hangingPunct="1">
              <a:spcBef>
                <a:spcPct val="0"/>
              </a:spcBef>
              <a:buFontTx/>
              <a:buNone/>
            </a:pPr>
            <a:r>
              <a:rPr lang="en-US" altLang="en-US" sz="3600">
                <a:latin typeface="+mn-lt"/>
                <a:cs typeface="Arial" charset="0"/>
              </a:rPr>
              <a:t>	</a:t>
            </a:r>
            <a:r>
              <a:rPr lang="en-US" altLang="en-US">
                <a:solidFill>
                  <a:srgbClr val="FF33CC"/>
                </a:solidFill>
                <a:latin typeface="+mn-lt"/>
                <a:cs typeface="Arial" charset="0"/>
              </a:rPr>
              <a:t>Forest simulators</a:t>
            </a:r>
          </a:p>
          <a:p>
            <a:pPr eaLnBrk="1" hangingPunct="1">
              <a:spcBef>
                <a:spcPct val="0"/>
              </a:spcBef>
              <a:buFontTx/>
              <a:buNone/>
            </a:pPr>
            <a:r>
              <a:rPr lang="en-US" altLang="en-US">
                <a:solidFill>
                  <a:srgbClr val="FF33CC"/>
                </a:solidFill>
                <a:latin typeface="+mn-lt"/>
                <a:cs typeface="Arial" charset="0"/>
              </a:rPr>
              <a:t>	Fire simulators</a:t>
            </a:r>
          </a:p>
          <a:p>
            <a:pPr eaLnBrk="1" hangingPunct="1">
              <a:spcBef>
                <a:spcPct val="0"/>
              </a:spcBef>
              <a:buFontTx/>
              <a:buNone/>
            </a:pPr>
            <a:r>
              <a:rPr lang="en-US" altLang="en-US">
                <a:solidFill>
                  <a:srgbClr val="FF33CC"/>
                </a:solidFill>
                <a:latin typeface="+mn-lt"/>
                <a:cs typeface="Arial" charset="0"/>
              </a:rPr>
              <a:t>	Processing plant models</a:t>
            </a:r>
          </a:p>
          <a:p>
            <a:pPr eaLnBrk="1" hangingPunct="1">
              <a:spcBef>
                <a:spcPct val="0"/>
              </a:spcBef>
              <a:buFontTx/>
              <a:buNone/>
            </a:pPr>
            <a:r>
              <a:rPr lang="en-US" altLang="en-US">
                <a:solidFill>
                  <a:srgbClr val="FF33CC"/>
                </a:solidFill>
                <a:latin typeface="+mn-lt"/>
                <a:cs typeface="Arial" charset="0"/>
              </a:rPr>
              <a:t>	Regional Logistics</a:t>
            </a:r>
          </a:p>
          <a:p>
            <a:pPr eaLnBrk="1" hangingPunct="1">
              <a:spcBef>
                <a:spcPct val="0"/>
              </a:spcBef>
              <a:buFontTx/>
              <a:buNone/>
            </a:pPr>
            <a:r>
              <a:rPr lang="en-US" altLang="en-US">
                <a:solidFill>
                  <a:srgbClr val="FF33CC"/>
                </a:solidFill>
                <a:latin typeface="+mn-lt"/>
                <a:cs typeface="Arial" charset="0"/>
              </a:rPr>
              <a:t>	International economics</a:t>
            </a:r>
          </a:p>
          <a:p>
            <a:pPr eaLnBrk="1" hangingPunct="1">
              <a:spcBef>
                <a:spcPct val="0"/>
              </a:spcBef>
              <a:buFontTx/>
              <a:buNone/>
            </a:pPr>
            <a:r>
              <a:rPr lang="en-US" altLang="en-US">
                <a:solidFill>
                  <a:srgbClr val="FF33CC"/>
                </a:solidFill>
                <a:latin typeface="+mn-lt"/>
                <a:cs typeface="Arial" charset="0"/>
              </a:rPr>
              <a:t>	Economy wide models</a:t>
            </a:r>
            <a:endParaRPr lang="en-US" altLang="en-US">
              <a:latin typeface="+mn-lt"/>
              <a:cs typeface="Arial" charset="0"/>
            </a:endParaRPr>
          </a:p>
          <a:p>
            <a:pPr eaLnBrk="1" hangingPunct="1">
              <a:spcBef>
                <a:spcPct val="0"/>
              </a:spcBef>
              <a:buFontTx/>
              <a:buNone/>
            </a:pPr>
            <a:endParaRPr lang="en-US" altLang="en-US">
              <a:latin typeface="+mn-lt"/>
              <a:cs typeface="Arial" charset="0"/>
            </a:endParaRPr>
          </a:p>
          <a:p>
            <a:pPr eaLnBrk="1" hangingPunct="1">
              <a:spcBef>
                <a:spcPct val="0"/>
              </a:spcBef>
              <a:buFontTx/>
              <a:buNone/>
            </a:pPr>
            <a:endParaRPr lang="en-US" altLang="en-US" sz="4400">
              <a:latin typeface="+mn-lt"/>
              <a:cs typeface="Arial" charset="0"/>
            </a:endParaRPr>
          </a:p>
        </p:txBody>
      </p:sp>
    </p:spTree>
    <p:extLst>
      <p:ext uri="{BB962C8B-B14F-4D97-AF65-F5344CB8AC3E}">
        <p14:creationId xmlns:p14="http://schemas.microsoft.com/office/powerpoint/2010/main" val="2298154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63" name="Text Box 1075"/>
          <p:cNvSpPr txBox="1">
            <a:spLocks noChangeArrowheads="1"/>
          </p:cNvSpPr>
          <p:nvPr/>
        </p:nvSpPr>
        <p:spPr bwMode="auto">
          <a:xfrm>
            <a:off x="209227" y="454025"/>
            <a:ext cx="8880529" cy="623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966788" algn="l"/>
                <a:tab pos="3943350" algn="l"/>
                <a:tab pos="4748213" algn="l"/>
                <a:tab pos="5715000" algn="l"/>
                <a:tab pos="6518275" algn="l"/>
              </a:tabLst>
              <a:defRPr sz="2400">
                <a:solidFill>
                  <a:schemeClr val="tx1"/>
                </a:solidFill>
                <a:latin typeface="Times New Roman" pitchFamily="18" charset="0"/>
              </a:defRPr>
            </a:lvl1pPr>
            <a:lvl2pPr>
              <a:tabLst>
                <a:tab pos="966788" algn="l"/>
                <a:tab pos="3943350" algn="l"/>
                <a:tab pos="4748213" algn="l"/>
                <a:tab pos="5715000" algn="l"/>
                <a:tab pos="6518275" algn="l"/>
              </a:tabLst>
              <a:defRPr sz="2400">
                <a:solidFill>
                  <a:schemeClr val="tx1"/>
                </a:solidFill>
                <a:latin typeface="Times New Roman" pitchFamily="18" charset="0"/>
              </a:defRPr>
            </a:lvl2pPr>
            <a:lvl3pPr>
              <a:tabLst>
                <a:tab pos="966788" algn="l"/>
                <a:tab pos="3943350" algn="l"/>
                <a:tab pos="4748213" algn="l"/>
                <a:tab pos="5715000" algn="l"/>
                <a:tab pos="6518275" algn="l"/>
              </a:tabLst>
              <a:defRPr sz="2400">
                <a:solidFill>
                  <a:schemeClr val="tx1"/>
                </a:solidFill>
                <a:latin typeface="Times New Roman" pitchFamily="18" charset="0"/>
              </a:defRPr>
            </a:lvl3pPr>
            <a:lvl4pPr>
              <a:tabLst>
                <a:tab pos="966788" algn="l"/>
                <a:tab pos="3943350" algn="l"/>
                <a:tab pos="4748213" algn="l"/>
                <a:tab pos="5715000" algn="l"/>
                <a:tab pos="6518275" algn="l"/>
              </a:tabLst>
              <a:defRPr sz="2400">
                <a:solidFill>
                  <a:schemeClr val="tx1"/>
                </a:solidFill>
                <a:latin typeface="Times New Roman" pitchFamily="18" charset="0"/>
              </a:defRPr>
            </a:lvl4pPr>
            <a:lvl5pPr>
              <a:tabLst>
                <a:tab pos="966788" algn="l"/>
                <a:tab pos="3943350" algn="l"/>
                <a:tab pos="4748213" algn="l"/>
                <a:tab pos="5715000" algn="l"/>
                <a:tab pos="6518275" algn="l"/>
              </a:tabLst>
              <a:defRPr sz="2400">
                <a:solidFill>
                  <a:schemeClr val="tx1"/>
                </a:solidFill>
                <a:latin typeface="Times New Roman" pitchFamily="18" charset="0"/>
              </a:defRPr>
            </a:lvl5pPr>
            <a:lvl6pPr fontAlgn="base">
              <a:spcBef>
                <a:spcPct val="0"/>
              </a:spcBef>
              <a:spcAft>
                <a:spcPct val="0"/>
              </a:spcAft>
              <a:tabLst>
                <a:tab pos="966788" algn="l"/>
                <a:tab pos="3943350" algn="l"/>
                <a:tab pos="4748213" algn="l"/>
                <a:tab pos="5715000" algn="l"/>
                <a:tab pos="6518275" algn="l"/>
              </a:tabLst>
              <a:defRPr sz="2400">
                <a:solidFill>
                  <a:schemeClr val="tx1"/>
                </a:solidFill>
                <a:latin typeface="Times New Roman" pitchFamily="18" charset="0"/>
              </a:defRPr>
            </a:lvl6pPr>
            <a:lvl7pPr fontAlgn="base">
              <a:spcBef>
                <a:spcPct val="0"/>
              </a:spcBef>
              <a:spcAft>
                <a:spcPct val="0"/>
              </a:spcAft>
              <a:tabLst>
                <a:tab pos="966788" algn="l"/>
                <a:tab pos="3943350" algn="l"/>
                <a:tab pos="4748213" algn="l"/>
                <a:tab pos="5715000" algn="l"/>
                <a:tab pos="6518275" algn="l"/>
              </a:tabLst>
              <a:defRPr sz="2400">
                <a:solidFill>
                  <a:schemeClr val="tx1"/>
                </a:solidFill>
                <a:latin typeface="Times New Roman" pitchFamily="18" charset="0"/>
              </a:defRPr>
            </a:lvl7pPr>
            <a:lvl8pPr fontAlgn="base">
              <a:spcBef>
                <a:spcPct val="0"/>
              </a:spcBef>
              <a:spcAft>
                <a:spcPct val="0"/>
              </a:spcAft>
              <a:tabLst>
                <a:tab pos="966788" algn="l"/>
                <a:tab pos="3943350" algn="l"/>
                <a:tab pos="4748213" algn="l"/>
                <a:tab pos="5715000" algn="l"/>
                <a:tab pos="6518275" algn="l"/>
              </a:tabLst>
              <a:defRPr sz="2400">
                <a:solidFill>
                  <a:schemeClr val="tx1"/>
                </a:solidFill>
                <a:latin typeface="Times New Roman" pitchFamily="18" charset="0"/>
              </a:defRPr>
            </a:lvl8pPr>
            <a:lvl9pPr fontAlgn="base">
              <a:spcBef>
                <a:spcPct val="0"/>
              </a:spcBef>
              <a:spcAft>
                <a:spcPct val="0"/>
              </a:spcAft>
              <a:tabLst>
                <a:tab pos="966788" algn="l"/>
                <a:tab pos="3943350" algn="l"/>
                <a:tab pos="4748213" algn="l"/>
                <a:tab pos="5715000" algn="l"/>
                <a:tab pos="6518275" algn="l"/>
              </a:tabLst>
              <a:defRPr sz="2400">
                <a:solidFill>
                  <a:schemeClr val="tx1"/>
                </a:solidFill>
                <a:latin typeface="Times New Roman" pitchFamily="18" charset="0"/>
              </a:defRPr>
            </a:lvl9pPr>
          </a:lstStyle>
          <a:p>
            <a:pPr algn="ctr">
              <a:defRPr/>
            </a:pPr>
            <a:r>
              <a:rPr lang="en-US" sz="2800" dirty="0">
                <a:solidFill>
                  <a:srgbClr val="7A0000"/>
                </a:solidFill>
                <a:latin typeface="+mn-lt"/>
                <a:ea typeface="+mj-ea"/>
                <a:cs typeface="+mj-cs"/>
              </a:rPr>
              <a:t>History of McCarl Climate Change Assessments</a:t>
            </a:r>
          </a:p>
          <a:p>
            <a:pPr algn="ctr">
              <a:defRPr/>
            </a:pPr>
            <a:endParaRPr lang="en-US" b="1" dirty="0" smtClean="0">
              <a:solidFill>
                <a:srgbClr val="3333CC"/>
              </a:solidFill>
              <a:effectLst>
                <a:outerShdw blurRad="38100" dist="38100" dir="2700000" algn="tl">
                  <a:srgbClr val="C0C0C0"/>
                </a:outerShdw>
              </a:effectLst>
              <a:latin typeface="+mn-lt"/>
              <a:cs typeface="Times New Roman" pitchFamily="18" charset="0"/>
            </a:endParaRPr>
          </a:p>
          <a:p>
            <a:pPr>
              <a:lnSpc>
                <a:spcPct val="130000"/>
              </a:lnSpc>
              <a:defRPr/>
            </a:pPr>
            <a:r>
              <a:rPr lang="en-US" dirty="0" smtClean="0">
                <a:latin typeface="+mn-lt"/>
              </a:rPr>
              <a:t>1987 – </a:t>
            </a:r>
            <a:r>
              <a:rPr lang="en-US" dirty="0" smtClean="0">
                <a:solidFill>
                  <a:srgbClr val="FF0000"/>
                </a:solidFill>
                <a:latin typeface="+mn-lt"/>
              </a:rPr>
              <a:t>Corn Soy, Wheat  no adaptation, no irrigation, no CO2</a:t>
            </a:r>
          </a:p>
          <a:p>
            <a:pPr>
              <a:lnSpc>
                <a:spcPct val="130000"/>
              </a:lnSpc>
              <a:defRPr/>
            </a:pPr>
            <a:r>
              <a:rPr lang="en-US" dirty="0" smtClean="0">
                <a:latin typeface="+mn-lt"/>
              </a:rPr>
              <a:t>1992 – Corn, Soy, Wheat, no adaptation, </a:t>
            </a:r>
            <a:r>
              <a:rPr lang="en-US" dirty="0" smtClean="0">
                <a:solidFill>
                  <a:srgbClr val="FF0000"/>
                </a:solidFill>
                <a:latin typeface="+mn-lt"/>
              </a:rPr>
              <a:t>irrigation</a:t>
            </a:r>
            <a:r>
              <a:rPr lang="en-US" dirty="0" smtClean="0">
                <a:latin typeface="+mn-lt"/>
              </a:rPr>
              <a:t>, no CO2</a:t>
            </a:r>
          </a:p>
          <a:p>
            <a:pPr>
              <a:lnSpc>
                <a:spcPct val="130000"/>
              </a:lnSpc>
              <a:defRPr/>
            </a:pPr>
            <a:r>
              <a:rPr lang="en-US" dirty="0" smtClean="0">
                <a:latin typeface="+mn-lt"/>
              </a:rPr>
              <a:t>1995 – Corn Soy, Wheat CO2, irrigation </a:t>
            </a:r>
            <a:r>
              <a:rPr lang="en-US" dirty="0" smtClean="0">
                <a:solidFill>
                  <a:srgbClr val="FF0000"/>
                </a:solidFill>
                <a:latin typeface="+mn-lt"/>
              </a:rPr>
              <a:t>calendar</a:t>
            </a:r>
            <a:r>
              <a:rPr lang="en-US" dirty="0" smtClean="0">
                <a:latin typeface="+mn-lt"/>
              </a:rPr>
              <a:t> </a:t>
            </a:r>
            <a:r>
              <a:rPr lang="en-US" dirty="0" smtClean="0">
                <a:solidFill>
                  <a:srgbClr val="FF0000"/>
                </a:solidFill>
                <a:latin typeface="+mn-lt"/>
              </a:rPr>
              <a:t>adaptation</a:t>
            </a:r>
          </a:p>
          <a:p>
            <a:pPr>
              <a:lnSpc>
                <a:spcPct val="130000"/>
              </a:lnSpc>
              <a:defRPr/>
            </a:pPr>
            <a:r>
              <a:rPr lang="en-US" dirty="0" smtClean="0">
                <a:latin typeface="+mn-lt"/>
              </a:rPr>
              <a:t>1999 – Corn, Soy, Wheat, </a:t>
            </a:r>
            <a:r>
              <a:rPr lang="en-US" dirty="0" smtClean="0">
                <a:solidFill>
                  <a:srgbClr val="FF0000"/>
                </a:solidFill>
                <a:latin typeface="+mn-lt"/>
              </a:rPr>
              <a:t>cotton, sorghum, tomato, potato</a:t>
            </a:r>
            <a:r>
              <a:rPr lang="en-US" dirty="0" smtClean="0">
                <a:latin typeface="+mn-lt"/>
              </a:rPr>
              <a:t>, CO2, 	irrigation, calendar adaptation, </a:t>
            </a:r>
            <a:r>
              <a:rPr lang="en-US" dirty="0" smtClean="0">
                <a:solidFill>
                  <a:srgbClr val="FF0000"/>
                </a:solidFill>
                <a:latin typeface="+mn-lt"/>
              </a:rPr>
              <a:t>crop mix shift</a:t>
            </a:r>
            <a:r>
              <a:rPr lang="en-US" dirty="0" smtClean="0">
                <a:latin typeface="+mn-lt"/>
              </a:rPr>
              <a:t>, </a:t>
            </a:r>
            <a:r>
              <a:rPr lang="en-US" dirty="0" smtClean="0">
                <a:solidFill>
                  <a:srgbClr val="FF0000"/>
                </a:solidFill>
                <a:latin typeface="+mn-lt"/>
              </a:rPr>
              <a:t>livestock</a:t>
            </a:r>
            <a:r>
              <a:rPr lang="en-US" dirty="0" smtClean="0">
                <a:latin typeface="+mn-lt"/>
              </a:rPr>
              <a:t>, </a:t>
            </a:r>
          </a:p>
          <a:p>
            <a:pPr>
              <a:lnSpc>
                <a:spcPct val="130000"/>
              </a:lnSpc>
              <a:defRPr/>
            </a:pPr>
            <a:r>
              <a:rPr lang="en-US" dirty="0" smtClean="0">
                <a:latin typeface="+mn-lt"/>
              </a:rPr>
              <a:t>	</a:t>
            </a:r>
            <a:r>
              <a:rPr lang="en-US" dirty="0" smtClean="0">
                <a:solidFill>
                  <a:srgbClr val="FF0000"/>
                </a:solidFill>
                <a:latin typeface="+mn-lt"/>
              </a:rPr>
              <a:t>grass, input usage, water available</a:t>
            </a:r>
          </a:p>
          <a:p>
            <a:pPr>
              <a:lnSpc>
                <a:spcPct val="130000"/>
              </a:lnSpc>
              <a:defRPr/>
            </a:pPr>
            <a:r>
              <a:rPr lang="en-US" dirty="0" smtClean="0">
                <a:latin typeface="+mn-lt"/>
              </a:rPr>
              <a:t>2001 -- Corn, Soy, Wheat, cotton, sorghum, tomato, potato, CO2, </a:t>
            </a:r>
          </a:p>
          <a:p>
            <a:pPr>
              <a:lnSpc>
                <a:spcPct val="130000"/>
              </a:lnSpc>
              <a:defRPr/>
            </a:pPr>
            <a:r>
              <a:rPr lang="en-US" dirty="0" smtClean="0">
                <a:latin typeface="+mn-lt"/>
              </a:rPr>
              <a:t>	irrigation, calendar adaptation, crop mix shift, livestock, 	grass, input usage, </a:t>
            </a:r>
            <a:r>
              <a:rPr lang="en-US" dirty="0" smtClean="0">
                <a:solidFill>
                  <a:srgbClr val="FF0000"/>
                </a:solidFill>
                <a:latin typeface="+mn-lt"/>
              </a:rPr>
              <a:t>pest, extreme event, forestry</a:t>
            </a:r>
          </a:p>
          <a:p>
            <a:pPr>
              <a:lnSpc>
                <a:spcPct val="130000"/>
              </a:lnSpc>
              <a:defRPr/>
            </a:pPr>
            <a:endParaRPr lang="en-US" dirty="0" smtClean="0">
              <a:latin typeface="+mn-lt"/>
            </a:endParaRPr>
          </a:p>
          <a:p>
            <a:pPr>
              <a:lnSpc>
                <a:spcPct val="130000"/>
              </a:lnSpc>
              <a:defRPr/>
            </a:pPr>
            <a:r>
              <a:rPr lang="en-US" dirty="0" smtClean="0">
                <a:latin typeface="+mn-lt"/>
              </a:rPr>
              <a:t>Cost continually went down now beneficial.</a:t>
            </a:r>
          </a:p>
        </p:txBody>
      </p:sp>
    </p:spTree>
    <p:extLst>
      <p:ext uri="{BB962C8B-B14F-4D97-AF65-F5344CB8AC3E}">
        <p14:creationId xmlns:p14="http://schemas.microsoft.com/office/powerpoint/2010/main" val="1071521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04800" y="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U.S. National Assessment</a:t>
            </a:r>
          </a:p>
        </p:txBody>
      </p:sp>
      <p:sp>
        <p:nvSpPr>
          <p:cNvPr id="41988" name="Rectangle 4"/>
          <p:cNvSpPr>
            <a:spLocks noChangeArrowheads="1"/>
          </p:cNvSpPr>
          <p:nvPr/>
        </p:nvSpPr>
        <p:spPr bwMode="auto">
          <a:xfrm>
            <a:off x="76200" y="1219200"/>
            <a:ext cx="9067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10000"/>
              </a:lnSpc>
            </a:pPr>
            <a:r>
              <a:rPr lang="en-US" altLang="en-US" sz="2800">
                <a:latin typeface="+mn-lt"/>
              </a:rPr>
              <a:t>Scope: National</a:t>
            </a:r>
          </a:p>
          <a:p>
            <a:pPr eaLnBrk="1" hangingPunct="1">
              <a:lnSpc>
                <a:spcPct val="110000"/>
              </a:lnSpc>
            </a:pPr>
            <a:r>
              <a:rPr lang="en-US" altLang="en-US" sz="2800">
                <a:latin typeface="+mn-lt"/>
              </a:rPr>
              <a:t>Sectors: Agri., Forest, Water, Coastal Area, &amp; Health</a:t>
            </a:r>
          </a:p>
          <a:p>
            <a:pPr eaLnBrk="1" hangingPunct="1">
              <a:lnSpc>
                <a:spcPct val="110000"/>
              </a:lnSpc>
            </a:pPr>
            <a:r>
              <a:rPr lang="en-US" altLang="en-US" sz="2800">
                <a:latin typeface="+mn-lt"/>
              </a:rPr>
              <a:t>Timeframe:  2060</a:t>
            </a:r>
          </a:p>
          <a:p>
            <a:pPr eaLnBrk="1" hangingPunct="1">
              <a:lnSpc>
                <a:spcPct val="110000"/>
              </a:lnSpc>
            </a:pPr>
            <a:r>
              <a:rPr lang="en-US" altLang="en-US" sz="2800">
                <a:latin typeface="+mn-lt"/>
              </a:rPr>
              <a:t>Socio-Econ Scenario: Only climate changed (Ag.)</a:t>
            </a:r>
          </a:p>
          <a:p>
            <a:pPr eaLnBrk="1" hangingPunct="1">
              <a:lnSpc>
                <a:spcPct val="110000"/>
              </a:lnSpc>
            </a:pPr>
            <a:r>
              <a:rPr lang="en-US" altLang="en-US" sz="2800">
                <a:latin typeface="+mn-lt"/>
              </a:rPr>
              <a:t>GCMs: HADCM and CGCM</a:t>
            </a:r>
          </a:p>
          <a:p>
            <a:pPr eaLnBrk="1" hangingPunct="1">
              <a:lnSpc>
                <a:spcPct val="110000"/>
              </a:lnSpc>
            </a:pPr>
            <a:r>
              <a:rPr lang="en-US" altLang="en-US" sz="2800">
                <a:latin typeface="+mn-lt"/>
              </a:rPr>
              <a:t>Assess. Meth.: Structural approach</a:t>
            </a:r>
          </a:p>
          <a:p>
            <a:pPr eaLnBrk="1" hangingPunct="1">
              <a:lnSpc>
                <a:spcPct val="110000"/>
              </a:lnSpc>
            </a:pPr>
            <a:r>
              <a:rPr lang="en-US" altLang="en-US" sz="2800">
                <a:latin typeface="+mn-lt"/>
                <a:cs typeface="Times New Roman" pitchFamily="18" charset="0"/>
              </a:rPr>
              <a:t>Adaptations: Planting schedule, tech., market</a:t>
            </a:r>
          </a:p>
          <a:p>
            <a:pPr eaLnBrk="1" hangingPunct="1">
              <a:lnSpc>
                <a:spcPct val="110000"/>
              </a:lnSpc>
            </a:pPr>
            <a:r>
              <a:rPr lang="en-US" altLang="en-US" sz="2800">
                <a:solidFill>
                  <a:srgbClr val="FF0000"/>
                </a:solidFill>
                <a:latin typeface="+mn-lt"/>
              </a:rPr>
              <a:t>$0.5 bil. loss, with $12.5 bil. gain </a:t>
            </a:r>
          </a:p>
          <a:p>
            <a:pPr eaLnBrk="1" hangingPunct="1">
              <a:lnSpc>
                <a:spcPct val="110000"/>
              </a:lnSpc>
            </a:pPr>
            <a:r>
              <a:rPr lang="en-US" altLang="en-US" sz="2800">
                <a:solidFill>
                  <a:srgbClr val="FF0000"/>
                </a:solidFill>
                <a:latin typeface="+mn-lt"/>
              </a:rPr>
              <a:t>Gains from trade</a:t>
            </a:r>
          </a:p>
        </p:txBody>
      </p:sp>
    </p:spTree>
    <p:extLst>
      <p:ext uri="{BB962C8B-B14F-4D97-AF65-F5344CB8AC3E}">
        <p14:creationId xmlns:p14="http://schemas.microsoft.com/office/powerpoint/2010/main" val="3080386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304800"/>
            <a:ext cx="7772400" cy="1143000"/>
          </a:xfrm>
        </p:spPr>
        <p:txBody>
          <a:bodyPr/>
          <a:lstStyle/>
          <a:p>
            <a:pPr eaLnBrk="1" hangingPunct="1"/>
            <a:r>
              <a:rPr lang="en-US" altLang="en-US" sz="2800" b="1" kern="1200" dirty="0">
                <a:solidFill>
                  <a:srgbClr val="7A0000"/>
                </a:solidFill>
                <a:latin typeface="+mn-lt"/>
              </a:rPr>
              <a:t>Appraisal Approaches</a:t>
            </a:r>
          </a:p>
        </p:txBody>
      </p:sp>
      <p:sp>
        <p:nvSpPr>
          <p:cNvPr id="29699" name="Rectangle 3"/>
          <p:cNvSpPr>
            <a:spLocks noGrp="1" noChangeArrowheads="1"/>
          </p:cNvSpPr>
          <p:nvPr>
            <p:ph type="body" idx="1"/>
          </p:nvPr>
        </p:nvSpPr>
        <p:spPr>
          <a:xfrm>
            <a:off x="609600" y="1676400"/>
            <a:ext cx="7772400" cy="4114800"/>
          </a:xfrm>
        </p:spPr>
        <p:txBody>
          <a:bodyPr/>
          <a:lstStyle/>
          <a:p>
            <a:pPr eaLnBrk="1" hangingPunct="1"/>
            <a:r>
              <a:rPr lang="en-US" altLang="en-US" b="1" smtClean="0"/>
              <a:t>Physical assessments that only consider changes in physical character (e.g. changes in yield)</a:t>
            </a:r>
          </a:p>
          <a:p>
            <a:pPr eaLnBrk="1" hangingPunct="1"/>
            <a:r>
              <a:rPr lang="en-US" altLang="en-US" b="1" smtClean="0"/>
              <a:t>Changes in cost as estimated in Chen and McCarl (Land rent, and Profit)</a:t>
            </a:r>
          </a:p>
          <a:p>
            <a:pPr eaLnBrk="1" hangingPunct="1">
              <a:lnSpc>
                <a:spcPct val="120000"/>
              </a:lnSpc>
            </a:pPr>
            <a:r>
              <a:rPr lang="en-US" altLang="en-US" b="1" smtClean="0"/>
              <a:t>Welfare estimates (market and non-market)</a:t>
            </a:r>
          </a:p>
        </p:txBody>
      </p:sp>
    </p:spTree>
    <p:extLst>
      <p:ext uri="{BB962C8B-B14F-4D97-AF65-F5344CB8AC3E}">
        <p14:creationId xmlns:p14="http://schemas.microsoft.com/office/powerpoint/2010/main" val="2979746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200025" y="282575"/>
            <a:ext cx="87630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a:spAutoFit/>
          </a:bodyPr>
          <a:lstStyle/>
          <a:p>
            <a:pPr marL="7938" algn="ctr">
              <a:defRPr/>
            </a:pPr>
            <a:r>
              <a:rPr lang="en-US" sz="2800" dirty="0">
                <a:solidFill>
                  <a:srgbClr val="7A0000"/>
                </a:solidFill>
                <a:latin typeface="+mn-lt"/>
                <a:ea typeface="+mj-ea"/>
                <a:cs typeface="+mj-cs"/>
              </a:rPr>
              <a:t>Some technical findings - Climate Change Assessment</a:t>
            </a:r>
          </a:p>
          <a:p>
            <a:pPr marL="7938" eaLnBrk="0" hangingPunct="0">
              <a:defRPr/>
            </a:pPr>
            <a:r>
              <a:rPr lang="en-US" sz="2000" dirty="0">
                <a:latin typeface="+mn-lt"/>
                <a:cs typeface="Times New Roman" pitchFamily="18" charset="0"/>
              </a:rPr>
              <a:t> </a:t>
            </a:r>
            <a:endParaRPr lang="en-US" sz="1000" dirty="0">
              <a:latin typeface="+mn-lt"/>
              <a:cs typeface="Times New Roman" pitchFamily="18" charset="0"/>
            </a:endParaRPr>
          </a:p>
          <a:p>
            <a:pPr marL="7938" eaLnBrk="0" hangingPunct="0">
              <a:defRPr/>
            </a:pPr>
            <a:r>
              <a:rPr lang="en-US" sz="2800" b="1" dirty="0">
                <a:solidFill>
                  <a:srgbClr val="FF0000"/>
                </a:solidFill>
                <a:latin typeface="+mn-lt"/>
              </a:rPr>
              <a:t>How do you do it?</a:t>
            </a:r>
            <a:endParaRPr lang="en-US" sz="2000" b="1" dirty="0">
              <a:solidFill>
                <a:srgbClr val="FF0000"/>
              </a:solidFill>
              <a:latin typeface="+mn-lt"/>
              <a:cs typeface="Times New Roman" pitchFamily="18" charset="0"/>
            </a:endParaRPr>
          </a:p>
        </p:txBody>
      </p:sp>
      <p:graphicFrame>
        <p:nvGraphicFramePr>
          <p:cNvPr id="20483" name="Object 4"/>
          <p:cNvGraphicFramePr>
            <a:graphicFrameLocks noChangeAspect="1"/>
          </p:cNvGraphicFramePr>
          <p:nvPr>
            <p:extLst>
              <p:ext uri="{D42A27DB-BD31-4B8C-83A1-F6EECF244321}">
                <p14:modId xmlns:p14="http://schemas.microsoft.com/office/powerpoint/2010/main" val="226218158"/>
              </p:ext>
            </p:extLst>
          </p:nvPr>
        </p:nvGraphicFramePr>
        <p:xfrm>
          <a:off x="242432" y="2755900"/>
          <a:ext cx="8682493" cy="2197100"/>
        </p:xfrm>
        <a:graphic>
          <a:graphicData uri="http://schemas.openxmlformats.org/presentationml/2006/ole">
            <mc:AlternateContent xmlns:mc="http://schemas.openxmlformats.org/markup-compatibility/2006">
              <mc:Choice xmlns:v="urn:schemas-microsoft-com:vml" Requires="v">
                <p:oleObj spid="_x0000_s9222" r:id="rId3" imgW="6438900" imgH="1625600" progId="Equation.3">
                  <p:embed/>
                </p:oleObj>
              </mc:Choice>
              <mc:Fallback>
                <p:oleObj r:id="rId3" imgW="6438900" imgH="1625600" progId="Equation.3">
                  <p:embed/>
                  <p:pic>
                    <p:nvPicPr>
                      <p:cNvPr id="2048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32" y="2755900"/>
                        <a:ext cx="8682493" cy="21971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61338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447800" y="152400"/>
            <a:ext cx="6823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dirty="0">
                <a:solidFill>
                  <a:srgbClr val="7A0000"/>
                </a:solidFill>
                <a:latin typeface="+mn-lt"/>
                <a:ea typeface="+mj-ea"/>
                <a:cs typeface="+mj-cs"/>
              </a:rPr>
              <a:t>Methodology – Climate Change Assessment</a:t>
            </a:r>
          </a:p>
        </p:txBody>
      </p:sp>
      <p:sp>
        <p:nvSpPr>
          <p:cNvPr id="16387" name="Text Box 4"/>
          <p:cNvSpPr txBox="1">
            <a:spLocks noChangeArrowheads="1"/>
          </p:cNvSpPr>
          <p:nvPr/>
        </p:nvSpPr>
        <p:spPr bwMode="auto">
          <a:xfrm>
            <a:off x="533400" y="873125"/>
            <a:ext cx="819785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tabLst>
                <a:tab pos="2403475"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2403475"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2403475"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2403475"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240347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40347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40347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40347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403475"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latin typeface="+mn-lt"/>
              </a:rPr>
              <a:t>Climate Scenarios –   		GCMs</a:t>
            </a:r>
          </a:p>
          <a:p>
            <a:pPr eaLnBrk="1" hangingPunct="1">
              <a:spcBef>
                <a:spcPct val="0"/>
              </a:spcBef>
              <a:buFontTx/>
              <a:buNone/>
            </a:pPr>
            <a:endParaRPr lang="en-US" altLang="en-US" sz="2000" b="1">
              <a:latin typeface="+mn-lt"/>
            </a:endParaRPr>
          </a:p>
          <a:p>
            <a:pPr eaLnBrk="1" hangingPunct="1">
              <a:spcBef>
                <a:spcPct val="0"/>
              </a:spcBef>
              <a:buFontTx/>
              <a:buNone/>
            </a:pPr>
            <a:r>
              <a:rPr lang="en-US" altLang="en-US" sz="2000" b="1">
                <a:latin typeface="+mn-lt"/>
              </a:rPr>
              <a:t>Crop Simulation – 		regional crop yields (dry and irrigated)</a:t>
            </a:r>
          </a:p>
          <a:p>
            <a:pPr eaLnBrk="1" hangingPunct="1">
              <a:spcBef>
                <a:spcPct val="0"/>
              </a:spcBef>
              <a:buFontTx/>
              <a:buNone/>
            </a:pPr>
            <a:r>
              <a:rPr lang="en-US" altLang="en-US" sz="2000" b="1">
                <a:latin typeface="+mn-lt"/>
              </a:rPr>
              <a:t>		regional irrigated crop water use</a:t>
            </a:r>
          </a:p>
          <a:p>
            <a:pPr eaLnBrk="1" hangingPunct="1">
              <a:spcBef>
                <a:spcPct val="0"/>
              </a:spcBef>
              <a:buFontTx/>
              <a:buNone/>
            </a:pPr>
            <a:endParaRPr lang="en-US" altLang="en-US" sz="2000" b="1">
              <a:latin typeface="+mn-lt"/>
            </a:endParaRPr>
          </a:p>
          <a:p>
            <a:pPr eaLnBrk="1" hangingPunct="1">
              <a:spcBef>
                <a:spcPct val="0"/>
              </a:spcBef>
              <a:buFontTx/>
              <a:buNone/>
            </a:pPr>
            <a:r>
              <a:rPr lang="en-US" altLang="en-US" sz="2000" b="1">
                <a:latin typeface="+mn-lt"/>
              </a:rPr>
              <a:t>Hydrologic simulation –	irrigation water supply,</a:t>
            </a:r>
          </a:p>
          <a:p>
            <a:pPr eaLnBrk="1" hangingPunct="1">
              <a:spcBef>
                <a:spcPct val="0"/>
              </a:spcBef>
              <a:buFontTx/>
              <a:buNone/>
            </a:pPr>
            <a:endParaRPr lang="en-US" altLang="en-US" sz="2000" b="1">
              <a:latin typeface="+mn-lt"/>
            </a:endParaRPr>
          </a:p>
          <a:p>
            <a:pPr eaLnBrk="1" hangingPunct="1">
              <a:spcBef>
                <a:spcPct val="0"/>
              </a:spcBef>
              <a:buFontTx/>
              <a:buNone/>
            </a:pPr>
            <a:r>
              <a:rPr lang="en-US" altLang="en-US" sz="2000" b="1">
                <a:latin typeface="+mn-lt"/>
              </a:rPr>
              <a:t>Expert opinion – 		livestock performance,</a:t>
            </a:r>
          </a:p>
          <a:p>
            <a:pPr eaLnBrk="1" hangingPunct="1">
              <a:spcBef>
                <a:spcPct val="0"/>
              </a:spcBef>
              <a:buFontTx/>
              <a:buNone/>
            </a:pPr>
            <a:endParaRPr lang="en-US" altLang="en-US" sz="2000" b="1">
              <a:latin typeface="+mn-lt"/>
            </a:endParaRPr>
          </a:p>
          <a:p>
            <a:pPr eaLnBrk="1" hangingPunct="1">
              <a:spcBef>
                <a:spcPct val="0"/>
              </a:spcBef>
              <a:buFontTx/>
              <a:buNone/>
            </a:pPr>
            <a:r>
              <a:rPr lang="en-US" altLang="en-US" sz="2000" b="1">
                <a:latin typeface="+mn-lt"/>
              </a:rPr>
              <a:t>Range and hay simulation and calculation --</a:t>
            </a:r>
          </a:p>
          <a:p>
            <a:pPr eaLnBrk="1" hangingPunct="1">
              <a:spcBef>
                <a:spcPct val="0"/>
              </a:spcBef>
              <a:buFontTx/>
              <a:buNone/>
            </a:pPr>
            <a:r>
              <a:rPr lang="en-US" altLang="en-US" sz="2000" b="1">
                <a:latin typeface="+mn-lt"/>
              </a:rPr>
              <a:t>		livestock pasture usage,</a:t>
            </a:r>
          </a:p>
          <a:p>
            <a:pPr eaLnBrk="1" hangingPunct="1">
              <a:spcBef>
                <a:spcPct val="0"/>
              </a:spcBef>
              <a:buFontTx/>
              <a:buNone/>
            </a:pPr>
            <a:r>
              <a:rPr lang="en-US" altLang="en-US" sz="2000" b="1">
                <a:latin typeface="+mn-lt"/>
              </a:rPr>
              <a:t>		animal unit month grazing supply</a:t>
            </a:r>
          </a:p>
          <a:p>
            <a:pPr eaLnBrk="1" hangingPunct="1">
              <a:spcBef>
                <a:spcPct val="0"/>
              </a:spcBef>
              <a:buFontTx/>
              <a:buNone/>
            </a:pPr>
            <a:endParaRPr lang="en-US" altLang="en-US" sz="2000" b="1">
              <a:latin typeface="+mn-lt"/>
            </a:endParaRPr>
          </a:p>
          <a:p>
            <a:pPr eaLnBrk="1" hangingPunct="1">
              <a:spcBef>
                <a:spcPct val="0"/>
              </a:spcBef>
              <a:buFontTx/>
              <a:buNone/>
            </a:pPr>
            <a:r>
              <a:rPr lang="en-US" altLang="en-US" sz="2000" b="1">
                <a:latin typeface="+mn-lt"/>
              </a:rPr>
              <a:t>Other studies – 		international supply and demand</a:t>
            </a:r>
          </a:p>
          <a:p>
            <a:pPr eaLnBrk="1" hangingPunct="1">
              <a:spcBef>
                <a:spcPct val="0"/>
              </a:spcBef>
              <a:buFontTx/>
              <a:buNone/>
            </a:pPr>
            <a:endParaRPr lang="en-US" altLang="en-US" sz="2000" b="1">
              <a:latin typeface="+mn-lt"/>
            </a:endParaRPr>
          </a:p>
          <a:p>
            <a:pPr eaLnBrk="1" hangingPunct="1">
              <a:spcBef>
                <a:spcPct val="0"/>
              </a:spcBef>
              <a:buFontTx/>
              <a:buNone/>
            </a:pPr>
            <a:r>
              <a:rPr lang="en-US" altLang="en-US" sz="2000" b="1">
                <a:latin typeface="+mn-lt"/>
              </a:rPr>
              <a:t>Regression – 		pesticide usage</a:t>
            </a:r>
          </a:p>
          <a:p>
            <a:pPr eaLnBrk="1" hangingPunct="1">
              <a:spcBef>
                <a:spcPct val="0"/>
              </a:spcBef>
              <a:buFontTx/>
              <a:buNone/>
            </a:pPr>
            <a:endParaRPr lang="en-US" altLang="en-US" sz="2000" b="1">
              <a:latin typeface="+mn-lt"/>
            </a:endParaRPr>
          </a:p>
          <a:p>
            <a:pPr eaLnBrk="1" hangingPunct="1">
              <a:spcBef>
                <a:spcPct val="0"/>
              </a:spcBef>
              <a:buFontTx/>
              <a:buNone/>
            </a:pPr>
            <a:r>
              <a:rPr lang="en-US" altLang="en-US" sz="2000" b="1">
                <a:latin typeface="+mn-lt"/>
              </a:rPr>
              <a:t>Economics – 		ASM sector model</a:t>
            </a:r>
          </a:p>
        </p:txBody>
      </p:sp>
    </p:spTree>
    <p:extLst>
      <p:ext uri="{BB962C8B-B14F-4D97-AF65-F5344CB8AC3E}">
        <p14:creationId xmlns:p14="http://schemas.microsoft.com/office/powerpoint/2010/main" val="3532217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676275" y="955675"/>
            <a:ext cx="79248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tabLst>
                <a:tab pos="2916238" algn="l"/>
                <a:tab pos="3994150" algn="l"/>
                <a:tab pos="5487988" algn="l"/>
                <a:tab pos="6738938"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2916238" algn="l"/>
                <a:tab pos="3994150" algn="l"/>
                <a:tab pos="5487988" algn="l"/>
                <a:tab pos="6738938"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2916238" algn="l"/>
                <a:tab pos="3994150" algn="l"/>
                <a:tab pos="5487988" algn="l"/>
                <a:tab pos="6738938"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2916238" algn="l"/>
                <a:tab pos="3994150" algn="l"/>
                <a:tab pos="5487988" algn="l"/>
                <a:tab pos="6738938"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2916238" algn="l"/>
                <a:tab pos="3994150" algn="l"/>
                <a:tab pos="5487988" algn="l"/>
                <a:tab pos="6738938"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916238" algn="l"/>
                <a:tab pos="3994150" algn="l"/>
                <a:tab pos="5487988" algn="l"/>
                <a:tab pos="6738938"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916238" algn="l"/>
                <a:tab pos="3994150" algn="l"/>
                <a:tab pos="5487988" algn="l"/>
                <a:tab pos="6738938"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916238" algn="l"/>
                <a:tab pos="3994150" algn="l"/>
                <a:tab pos="5487988" algn="l"/>
                <a:tab pos="6738938"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916238" algn="l"/>
                <a:tab pos="3994150" algn="l"/>
                <a:tab pos="5487988" algn="l"/>
                <a:tab pos="6738938"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latin typeface="+mn-lt"/>
              </a:rPr>
              <a:t>	</a:t>
            </a:r>
            <a:r>
              <a:rPr lang="en-US" altLang="en-US" sz="2000" b="1">
                <a:latin typeface="+mn-lt"/>
              </a:rPr>
              <a:t>   </a:t>
            </a:r>
            <a:r>
              <a:rPr lang="en-US" altLang="en-US" sz="2000" b="1">
                <a:solidFill>
                  <a:schemeClr val="accent2"/>
                </a:solidFill>
                <a:latin typeface="+mn-lt"/>
              </a:rPr>
              <a:t>Canadian	    Hadley</a:t>
            </a:r>
          </a:p>
          <a:p>
            <a:pPr eaLnBrk="1" hangingPunct="1">
              <a:spcBef>
                <a:spcPct val="30000"/>
              </a:spcBef>
              <a:buFontTx/>
              <a:buNone/>
            </a:pPr>
            <a:r>
              <a:rPr lang="en-US" altLang="en-US" sz="2000" b="1">
                <a:latin typeface="+mn-lt"/>
              </a:rPr>
              <a:t>	 </a:t>
            </a:r>
            <a:r>
              <a:rPr lang="en-US" altLang="en-US" sz="2000" b="1">
                <a:solidFill>
                  <a:srgbClr val="FF0000"/>
                </a:solidFill>
                <a:latin typeface="+mn-lt"/>
              </a:rPr>
              <a:t>2030	 2090     2030	2090</a:t>
            </a:r>
          </a:p>
          <a:p>
            <a:pPr eaLnBrk="1" hangingPunct="1">
              <a:spcBef>
                <a:spcPct val="0"/>
              </a:spcBef>
              <a:buFontTx/>
              <a:buNone/>
            </a:pPr>
            <a:endParaRPr lang="en-US" altLang="en-US" sz="2000" b="1">
              <a:latin typeface="+mn-lt"/>
            </a:endParaRPr>
          </a:p>
          <a:p>
            <a:pPr eaLnBrk="1" hangingPunct="1">
              <a:lnSpc>
                <a:spcPct val="110000"/>
              </a:lnSpc>
              <a:spcBef>
                <a:spcPct val="0"/>
              </a:spcBef>
              <a:buFontTx/>
              <a:buNone/>
            </a:pPr>
            <a:r>
              <a:rPr lang="en-US" altLang="en-US" sz="1800" b="1">
                <a:latin typeface="+mn-lt"/>
              </a:rPr>
              <a:t>Cotton Dry         	 +10%	+104%	+34% 	+79%</a:t>
            </a:r>
          </a:p>
          <a:p>
            <a:pPr eaLnBrk="1" hangingPunct="1">
              <a:lnSpc>
                <a:spcPct val="110000"/>
              </a:lnSpc>
              <a:spcBef>
                <a:spcPct val="0"/>
              </a:spcBef>
              <a:buFontTx/>
              <a:buNone/>
            </a:pPr>
            <a:r>
              <a:rPr lang="en-US" altLang="en-US" sz="1800" b="1">
                <a:latin typeface="+mn-lt"/>
              </a:rPr>
              <a:t>Cotton Irr	 +45%	+113%	+34% 	+79%</a:t>
            </a:r>
          </a:p>
          <a:p>
            <a:pPr eaLnBrk="1" hangingPunct="1">
              <a:lnSpc>
                <a:spcPct val="30000"/>
              </a:lnSpc>
              <a:spcBef>
                <a:spcPct val="0"/>
              </a:spcBef>
              <a:buFontTx/>
              <a:buNone/>
            </a:pPr>
            <a:endParaRPr lang="en-US" altLang="en-US" sz="1800" b="1">
              <a:latin typeface="+mn-lt"/>
            </a:endParaRPr>
          </a:p>
          <a:p>
            <a:pPr eaLnBrk="1" hangingPunct="1">
              <a:lnSpc>
                <a:spcPct val="110000"/>
              </a:lnSpc>
              <a:spcBef>
                <a:spcPct val="0"/>
              </a:spcBef>
              <a:buFontTx/>
              <a:buNone/>
            </a:pPr>
            <a:r>
              <a:rPr lang="en-US" altLang="en-US" sz="1800" b="1">
                <a:latin typeface="+mn-lt"/>
              </a:rPr>
              <a:t>Corn Dry	 +19%	+ 23%	+17% 	+34%</a:t>
            </a:r>
          </a:p>
          <a:p>
            <a:pPr eaLnBrk="1" hangingPunct="1">
              <a:lnSpc>
                <a:spcPct val="110000"/>
              </a:lnSpc>
              <a:spcBef>
                <a:spcPct val="0"/>
              </a:spcBef>
              <a:buFontTx/>
              <a:buNone/>
            </a:pPr>
            <a:r>
              <a:rPr lang="en-US" altLang="en-US" sz="1800" b="1">
                <a:latin typeface="+mn-lt"/>
              </a:rPr>
              <a:t>Corn Irr	 - 1%	-  2%	+ 0% 	+ 7%</a:t>
            </a:r>
          </a:p>
          <a:p>
            <a:pPr eaLnBrk="1" hangingPunct="1">
              <a:lnSpc>
                <a:spcPct val="30000"/>
              </a:lnSpc>
              <a:spcBef>
                <a:spcPct val="0"/>
              </a:spcBef>
              <a:buFontTx/>
              <a:buNone/>
            </a:pPr>
            <a:endParaRPr lang="en-US" altLang="en-US" sz="1800" b="1">
              <a:latin typeface="+mn-lt"/>
            </a:endParaRPr>
          </a:p>
          <a:p>
            <a:pPr eaLnBrk="1" hangingPunct="1">
              <a:lnSpc>
                <a:spcPct val="110000"/>
              </a:lnSpc>
              <a:spcBef>
                <a:spcPct val="0"/>
              </a:spcBef>
              <a:buFontTx/>
              <a:buNone/>
            </a:pPr>
            <a:r>
              <a:rPr lang="en-US" altLang="en-US" sz="1800" b="1">
                <a:latin typeface="+mn-lt"/>
              </a:rPr>
              <a:t>Soybean Dry	 +16%	+ 21%	+26% 	+60%</a:t>
            </a:r>
          </a:p>
          <a:p>
            <a:pPr eaLnBrk="1" hangingPunct="1">
              <a:lnSpc>
                <a:spcPct val="110000"/>
              </a:lnSpc>
              <a:spcBef>
                <a:spcPct val="0"/>
              </a:spcBef>
              <a:buFontTx/>
              <a:buNone/>
            </a:pPr>
            <a:r>
              <a:rPr lang="en-US" altLang="en-US" sz="1800" b="1">
                <a:latin typeface="+mn-lt"/>
              </a:rPr>
              <a:t>Soybean Irr	 +16%	+ 27%	+17% 	+34%</a:t>
            </a:r>
          </a:p>
          <a:p>
            <a:pPr eaLnBrk="1" hangingPunct="1">
              <a:lnSpc>
                <a:spcPct val="30000"/>
              </a:lnSpc>
              <a:spcBef>
                <a:spcPct val="0"/>
              </a:spcBef>
              <a:buFontTx/>
              <a:buNone/>
            </a:pPr>
            <a:endParaRPr lang="en-US" altLang="en-US" sz="1800" b="1">
              <a:latin typeface="+mn-lt"/>
            </a:endParaRPr>
          </a:p>
          <a:p>
            <a:pPr eaLnBrk="1" hangingPunct="1">
              <a:lnSpc>
                <a:spcPct val="110000"/>
              </a:lnSpc>
              <a:spcBef>
                <a:spcPct val="0"/>
              </a:spcBef>
              <a:buFontTx/>
              <a:buNone/>
            </a:pPr>
            <a:r>
              <a:rPr lang="en-US" altLang="en-US" sz="1800" b="1">
                <a:latin typeface="+mn-lt"/>
              </a:rPr>
              <a:t>Wheat Dry	 -16%	+104%	+21% 	+55%</a:t>
            </a:r>
          </a:p>
          <a:p>
            <a:pPr eaLnBrk="1" hangingPunct="1">
              <a:lnSpc>
                <a:spcPct val="110000"/>
              </a:lnSpc>
              <a:spcBef>
                <a:spcPct val="0"/>
              </a:spcBef>
              <a:buFontTx/>
              <a:buNone/>
            </a:pPr>
            <a:r>
              <a:rPr lang="en-US" altLang="en-US" sz="1800" b="1">
                <a:latin typeface="+mn-lt"/>
              </a:rPr>
              <a:t>Wheat Irr	 - 4%	-  6%	+ 5% 	+13%</a:t>
            </a:r>
          </a:p>
          <a:p>
            <a:pPr eaLnBrk="1" hangingPunct="1">
              <a:lnSpc>
                <a:spcPct val="30000"/>
              </a:lnSpc>
              <a:spcBef>
                <a:spcPct val="0"/>
              </a:spcBef>
              <a:buFontTx/>
              <a:buNone/>
            </a:pPr>
            <a:endParaRPr lang="en-US" altLang="en-US" sz="1800" b="1">
              <a:latin typeface="+mn-lt"/>
            </a:endParaRPr>
          </a:p>
          <a:p>
            <a:pPr eaLnBrk="1" hangingPunct="1">
              <a:lnSpc>
                <a:spcPct val="110000"/>
              </a:lnSpc>
              <a:spcBef>
                <a:spcPct val="0"/>
              </a:spcBef>
              <a:buFontTx/>
              <a:buNone/>
            </a:pPr>
            <a:r>
              <a:rPr lang="en-US" altLang="en-US" sz="1800" b="1">
                <a:latin typeface="+mn-lt"/>
              </a:rPr>
              <a:t>Tomato Irr	 -10%	- 22%	- 4% 	- 9%</a:t>
            </a:r>
          </a:p>
          <a:p>
            <a:pPr eaLnBrk="1" hangingPunct="1">
              <a:lnSpc>
                <a:spcPct val="110000"/>
              </a:lnSpc>
              <a:spcBef>
                <a:spcPct val="0"/>
              </a:spcBef>
              <a:buFontTx/>
              <a:buNone/>
            </a:pPr>
            <a:r>
              <a:rPr lang="en-US" altLang="en-US" sz="1800" b="1">
                <a:latin typeface="+mn-lt"/>
              </a:rPr>
              <a:t>Oranges Irr	 +32%	+ 99%	+40% 	+69%</a:t>
            </a:r>
          </a:p>
          <a:p>
            <a:pPr eaLnBrk="1" hangingPunct="1">
              <a:lnSpc>
                <a:spcPct val="110000"/>
              </a:lnSpc>
              <a:spcBef>
                <a:spcPct val="0"/>
              </a:spcBef>
              <a:buFontTx/>
              <a:buNone/>
            </a:pPr>
            <a:r>
              <a:rPr lang="en-US" altLang="en-US" sz="1800" b="1">
                <a:latin typeface="+mn-lt"/>
              </a:rPr>
              <a:t>Hay Dry	 -10%	-  1%	+ 2% 	+15%</a:t>
            </a:r>
          </a:p>
          <a:p>
            <a:pPr eaLnBrk="1" hangingPunct="1">
              <a:lnSpc>
                <a:spcPct val="110000"/>
              </a:lnSpc>
              <a:spcBef>
                <a:spcPct val="0"/>
              </a:spcBef>
              <a:buFontTx/>
              <a:buNone/>
            </a:pPr>
            <a:r>
              <a:rPr lang="en-US" altLang="en-US" sz="1800" b="1">
                <a:latin typeface="+mn-lt"/>
              </a:rPr>
              <a:t>Hay Irr	 + 3%	+  2%	+23% 	+24%</a:t>
            </a:r>
          </a:p>
        </p:txBody>
      </p:sp>
      <p:sp>
        <p:nvSpPr>
          <p:cNvPr id="95237" name="Text Box 5"/>
          <p:cNvSpPr txBox="1">
            <a:spLocks noChangeArrowheads="1"/>
          </p:cNvSpPr>
          <p:nvPr/>
        </p:nvSpPr>
        <p:spPr bwMode="auto">
          <a:xfrm>
            <a:off x="1901825" y="212725"/>
            <a:ext cx="5418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dirty="0">
                <a:solidFill>
                  <a:srgbClr val="7A0000"/>
                </a:solidFill>
                <a:latin typeface="+mn-lt"/>
                <a:ea typeface="+mj-ea"/>
                <a:cs typeface="+mj-cs"/>
              </a:rPr>
              <a:t>Percentage Changes in Crop Yield</a:t>
            </a:r>
          </a:p>
        </p:txBody>
      </p:sp>
      <p:sp>
        <p:nvSpPr>
          <p:cNvPr id="17412" name="Line 6"/>
          <p:cNvSpPr>
            <a:spLocks noChangeShapeType="1"/>
          </p:cNvSpPr>
          <p:nvPr/>
        </p:nvSpPr>
        <p:spPr bwMode="auto">
          <a:xfrm>
            <a:off x="3636963" y="1370013"/>
            <a:ext cx="472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7413" name="Line 7"/>
          <p:cNvSpPr>
            <a:spLocks noChangeShapeType="1"/>
          </p:cNvSpPr>
          <p:nvPr/>
        </p:nvSpPr>
        <p:spPr bwMode="auto">
          <a:xfrm>
            <a:off x="3633788" y="1766888"/>
            <a:ext cx="472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Tree>
    <p:extLst>
      <p:ext uri="{BB962C8B-B14F-4D97-AF65-F5344CB8AC3E}">
        <p14:creationId xmlns:p14="http://schemas.microsoft.com/office/powerpoint/2010/main" val="428259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14400" y="1060450"/>
            <a:ext cx="792480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tabLst>
                <a:tab pos="2916238" algn="l"/>
                <a:tab pos="3994150" algn="l"/>
                <a:tab pos="4862513" algn="l"/>
                <a:tab pos="6738938"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2916238" algn="l"/>
                <a:tab pos="3994150" algn="l"/>
                <a:tab pos="4862513" algn="l"/>
                <a:tab pos="6738938"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2916238" algn="l"/>
                <a:tab pos="3994150" algn="l"/>
                <a:tab pos="4862513" algn="l"/>
                <a:tab pos="6738938"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2916238" algn="l"/>
                <a:tab pos="3994150" algn="l"/>
                <a:tab pos="4862513" algn="l"/>
                <a:tab pos="6738938"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2916238" algn="l"/>
                <a:tab pos="3994150" algn="l"/>
                <a:tab pos="4862513" algn="l"/>
                <a:tab pos="6738938"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916238" algn="l"/>
                <a:tab pos="3994150" algn="l"/>
                <a:tab pos="4862513" algn="l"/>
                <a:tab pos="6738938"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916238" algn="l"/>
                <a:tab pos="3994150" algn="l"/>
                <a:tab pos="4862513" algn="l"/>
                <a:tab pos="6738938"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916238" algn="l"/>
                <a:tab pos="3994150" algn="l"/>
                <a:tab pos="4862513" algn="l"/>
                <a:tab pos="6738938"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916238" algn="l"/>
                <a:tab pos="3994150" algn="l"/>
                <a:tab pos="4862513" algn="l"/>
                <a:tab pos="6738938"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latin typeface="+mn-lt"/>
              </a:rPr>
              <a:t>	</a:t>
            </a:r>
            <a:r>
              <a:rPr lang="en-US" altLang="en-US" sz="2000" b="1">
                <a:solidFill>
                  <a:schemeClr val="accent2"/>
                </a:solidFill>
                <a:latin typeface="+mn-lt"/>
              </a:rPr>
              <a:t>Canadian</a:t>
            </a:r>
            <a:r>
              <a:rPr lang="en-US" altLang="en-US" sz="2000" b="1">
                <a:latin typeface="+mn-lt"/>
              </a:rPr>
              <a:t> 	</a:t>
            </a:r>
            <a:r>
              <a:rPr lang="en-US" altLang="en-US" sz="2000" b="1">
                <a:solidFill>
                  <a:schemeClr val="accent2"/>
                </a:solidFill>
                <a:latin typeface="+mn-lt"/>
              </a:rPr>
              <a:t>Hadley</a:t>
            </a:r>
          </a:p>
          <a:p>
            <a:pPr eaLnBrk="1" hangingPunct="1">
              <a:lnSpc>
                <a:spcPct val="50000"/>
              </a:lnSpc>
              <a:spcBef>
                <a:spcPct val="0"/>
              </a:spcBef>
              <a:buFontTx/>
              <a:buNone/>
            </a:pPr>
            <a:endParaRPr lang="en-US" altLang="en-US" sz="2000" b="1">
              <a:solidFill>
                <a:schemeClr val="accent2"/>
              </a:solidFill>
              <a:latin typeface="+mn-lt"/>
            </a:endParaRPr>
          </a:p>
          <a:p>
            <a:pPr eaLnBrk="1" hangingPunct="1">
              <a:lnSpc>
                <a:spcPct val="120000"/>
              </a:lnSpc>
              <a:spcBef>
                <a:spcPct val="0"/>
              </a:spcBef>
              <a:buFontTx/>
              <a:buNone/>
            </a:pPr>
            <a:r>
              <a:rPr lang="en-US" altLang="en-US" sz="2000" b="1">
                <a:latin typeface="+mn-lt"/>
              </a:rPr>
              <a:t>Water Use	 - 4%		 -16%</a:t>
            </a:r>
          </a:p>
          <a:p>
            <a:pPr eaLnBrk="1" hangingPunct="1">
              <a:lnSpc>
                <a:spcPct val="120000"/>
              </a:lnSpc>
              <a:spcBef>
                <a:spcPct val="0"/>
              </a:spcBef>
              <a:buFontTx/>
              <a:buNone/>
            </a:pPr>
            <a:r>
              <a:rPr lang="en-US" altLang="en-US" sz="2000" b="1">
                <a:latin typeface="+mn-lt"/>
              </a:rPr>
              <a:t>Irrig Land	 + 7%		 - 7%</a:t>
            </a:r>
          </a:p>
          <a:p>
            <a:pPr eaLnBrk="1" hangingPunct="1">
              <a:lnSpc>
                <a:spcPct val="120000"/>
              </a:lnSpc>
              <a:spcBef>
                <a:spcPct val="0"/>
              </a:spcBef>
              <a:buFontTx/>
              <a:buNone/>
            </a:pPr>
            <a:r>
              <a:rPr lang="en-US" altLang="en-US" sz="2000" b="1">
                <a:latin typeface="+mn-lt"/>
              </a:rPr>
              <a:t>Dry Land	 -11%		 - 5%</a:t>
            </a:r>
          </a:p>
          <a:p>
            <a:pPr eaLnBrk="1" hangingPunct="1">
              <a:lnSpc>
                <a:spcPct val="120000"/>
              </a:lnSpc>
              <a:spcBef>
                <a:spcPct val="0"/>
              </a:spcBef>
              <a:buFontTx/>
              <a:buNone/>
            </a:pPr>
            <a:r>
              <a:rPr lang="en-US" altLang="en-US" sz="2000" b="1">
                <a:latin typeface="+mn-lt"/>
              </a:rPr>
              <a:t>Crop land	 - 9%		 - 6%</a:t>
            </a:r>
          </a:p>
          <a:p>
            <a:pPr eaLnBrk="1" hangingPunct="1">
              <a:lnSpc>
                <a:spcPct val="120000"/>
              </a:lnSpc>
              <a:spcBef>
                <a:spcPct val="0"/>
              </a:spcBef>
              <a:buFontTx/>
              <a:buNone/>
            </a:pPr>
            <a:r>
              <a:rPr lang="en-US" altLang="en-US" sz="2000" b="1">
                <a:latin typeface="+mn-lt"/>
              </a:rPr>
              <a:t>Crop Price	 -11%		 -15%</a:t>
            </a:r>
          </a:p>
          <a:p>
            <a:pPr eaLnBrk="1" hangingPunct="1">
              <a:lnSpc>
                <a:spcPct val="120000"/>
              </a:lnSpc>
              <a:spcBef>
                <a:spcPct val="0"/>
              </a:spcBef>
              <a:buFontTx/>
              <a:buNone/>
            </a:pPr>
            <a:r>
              <a:rPr lang="en-US" altLang="en-US" sz="2000" b="1">
                <a:latin typeface="+mn-lt"/>
              </a:rPr>
              <a:t>Crop Prod	 + 9%		 +11%</a:t>
            </a:r>
          </a:p>
          <a:p>
            <a:pPr eaLnBrk="1" hangingPunct="1">
              <a:lnSpc>
                <a:spcPct val="120000"/>
              </a:lnSpc>
              <a:spcBef>
                <a:spcPct val="0"/>
              </a:spcBef>
              <a:buFontTx/>
              <a:buNone/>
            </a:pPr>
            <a:r>
              <a:rPr lang="en-US" altLang="en-US" sz="2000" b="1">
                <a:latin typeface="+mn-lt"/>
              </a:rPr>
              <a:t>Exports	 +25%		 +26%</a:t>
            </a:r>
          </a:p>
          <a:p>
            <a:pPr eaLnBrk="1" hangingPunct="1">
              <a:lnSpc>
                <a:spcPct val="120000"/>
              </a:lnSpc>
              <a:spcBef>
                <a:spcPct val="0"/>
              </a:spcBef>
              <a:buFontTx/>
              <a:buNone/>
            </a:pPr>
            <a:r>
              <a:rPr lang="en-US" altLang="en-US" sz="2000" b="1">
                <a:latin typeface="+mn-lt"/>
              </a:rPr>
              <a:t>Lvst Price	   0%		 - 4%</a:t>
            </a:r>
          </a:p>
          <a:p>
            <a:pPr eaLnBrk="1" hangingPunct="1">
              <a:lnSpc>
                <a:spcPct val="120000"/>
              </a:lnSpc>
              <a:spcBef>
                <a:spcPct val="0"/>
              </a:spcBef>
              <a:buFontTx/>
              <a:buNone/>
            </a:pPr>
            <a:r>
              <a:rPr lang="en-US" altLang="en-US" sz="2000" b="1">
                <a:latin typeface="+mn-lt"/>
              </a:rPr>
              <a:t>Producer income	 -10%		 - 8%</a:t>
            </a:r>
          </a:p>
          <a:p>
            <a:pPr eaLnBrk="1" hangingPunct="1">
              <a:lnSpc>
                <a:spcPct val="120000"/>
              </a:lnSpc>
              <a:spcBef>
                <a:spcPct val="0"/>
              </a:spcBef>
              <a:buFontTx/>
              <a:buNone/>
            </a:pPr>
            <a:r>
              <a:rPr lang="en-US" altLang="en-US" sz="2000" b="1">
                <a:latin typeface="+mn-lt"/>
              </a:rPr>
              <a:t>Cons Surplus	+0.3%		+0.6%</a:t>
            </a:r>
          </a:p>
          <a:p>
            <a:pPr eaLnBrk="1" hangingPunct="1">
              <a:lnSpc>
                <a:spcPct val="120000"/>
              </a:lnSpc>
              <a:spcBef>
                <a:spcPct val="0"/>
              </a:spcBef>
              <a:buFontTx/>
              <a:buNone/>
            </a:pPr>
            <a:r>
              <a:rPr lang="en-US" altLang="en-US" sz="2000" b="1">
                <a:latin typeface="+mn-lt"/>
              </a:rPr>
              <a:t>Foreign Surp	+0.8%		+0.5%</a:t>
            </a:r>
          </a:p>
          <a:p>
            <a:pPr eaLnBrk="1" hangingPunct="1">
              <a:lnSpc>
                <a:spcPct val="120000"/>
              </a:lnSpc>
              <a:spcBef>
                <a:spcPct val="0"/>
              </a:spcBef>
              <a:buFontTx/>
              <a:buNone/>
            </a:pPr>
            <a:r>
              <a:rPr lang="en-US" altLang="en-US" sz="2000" b="1">
                <a:solidFill>
                  <a:srgbClr val="FF0000"/>
                </a:solidFill>
                <a:latin typeface="+mn-lt"/>
              </a:rPr>
              <a:t>Total Welfare	+0.5 bill$	+5.2 bill$</a:t>
            </a:r>
          </a:p>
          <a:p>
            <a:pPr eaLnBrk="1" hangingPunct="1">
              <a:lnSpc>
                <a:spcPct val="120000"/>
              </a:lnSpc>
              <a:spcBef>
                <a:spcPct val="0"/>
              </a:spcBef>
              <a:buFontTx/>
              <a:buNone/>
            </a:pPr>
            <a:r>
              <a:rPr lang="en-US" altLang="en-US" sz="2000" b="1">
                <a:latin typeface="+mn-lt"/>
              </a:rPr>
              <a:t>TX Mun Water Use	  +2%		  +3%		</a:t>
            </a:r>
          </a:p>
        </p:txBody>
      </p:sp>
      <p:sp>
        <p:nvSpPr>
          <p:cNvPr id="96259" name="Rectangle 3"/>
          <p:cNvSpPr>
            <a:spLocks noChangeArrowheads="1"/>
          </p:cNvSpPr>
          <p:nvPr/>
        </p:nvSpPr>
        <p:spPr bwMode="auto">
          <a:xfrm>
            <a:off x="1752600" y="406400"/>
            <a:ext cx="5891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dirty="0">
                <a:solidFill>
                  <a:srgbClr val="7A0000"/>
                </a:solidFill>
                <a:latin typeface="+mn-lt"/>
                <a:ea typeface="+mj-ea"/>
                <a:cs typeface="+mj-cs"/>
              </a:rPr>
              <a:t>2030	 U.S. Effects of Climate Change</a:t>
            </a:r>
          </a:p>
        </p:txBody>
      </p:sp>
    </p:spTree>
    <p:extLst>
      <p:ext uri="{BB962C8B-B14F-4D97-AF65-F5344CB8AC3E}">
        <p14:creationId xmlns:p14="http://schemas.microsoft.com/office/powerpoint/2010/main" val="141596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181100" y="923925"/>
            <a:ext cx="74453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tabLst>
                <a:tab pos="2916238" algn="l"/>
                <a:tab pos="3994150" algn="l"/>
                <a:tab pos="4862513" algn="l"/>
                <a:tab pos="6738938"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2916238" algn="l"/>
                <a:tab pos="3994150" algn="l"/>
                <a:tab pos="4862513" algn="l"/>
                <a:tab pos="6738938"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2916238" algn="l"/>
                <a:tab pos="3994150" algn="l"/>
                <a:tab pos="4862513" algn="l"/>
                <a:tab pos="6738938"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2916238" algn="l"/>
                <a:tab pos="3994150" algn="l"/>
                <a:tab pos="4862513" algn="l"/>
                <a:tab pos="6738938"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2916238" algn="l"/>
                <a:tab pos="3994150" algn="l"/>
                <a:tab pos="4862513" algn="l"/>
                <a:tab pos="6738938"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916238" algn="l"/>
                <a:tab pos="3994150" algn="l"/>
                <a:tab pos="4862513" algn="l"/>
                <a:tab pos="6738938"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916238" algn="l"/>
                <a:tab pos="3994150" algn="l"/>
                <a:tab pos="4862513" algn="l"/>
                <a:tab pos="6738938"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916238" algn="l"/>
                <a:tab pos="3994150" algn="l"/>
                <a:tab pos="4862513" algn="l"/>
                <a:tab pos="6738938"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916238" algn="l"/>
                <a:tab pos="3994150" algn="l"/>
                <a:tab pos="4862513" algn="l"/>
                <a:tab pos="6738938"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latin typeface="+mn-lt"/>
              </a:rPr>
              <a:t> 	</a:t>
            </a:r>
            <a:r>
              <a:rPr lang="en-US" altLang="en-US" sz="2000" b="1">
                <a:solidFill>
                  <a:schemeClr val="accent2"/>
                </a:solidFill>
                <a:latin typeface="+mn-lt"/>
              </a:rPr>
              <a:t>Canadian</a:t>
            </a:r>
            <a:r>
              <a:rPr lang="en-US" altLang="en-US" sz="2000" b="1">
                <a:latin typeface="+mn-lt"/>
              </a:rPr>
              <a:t>	</a:t>
            </a:r>
            <a:r>
              <a:rPr lang="en-US" altLang="en-US" sz="2000" b="1">
                <a:solidFill>
                  <a:schemeClr val="accent2"/>
                </a:solidFill>
                <a:latin typeface="+mn-lt"/>
              </a:rPr>
              <a:t>Hadley</a:t>
            </a:r>
          </a:p>
          <a:p>
            <a:pPr eaLnBrk="1" hangingPunct="1">
              <a:lnSpc>
                <a:spcPct val="50000"/>
              </a:lnSpc>
              <a:spcBef>
                <a:spcPct val="0"/>
              </a:spcBef>
              <a:buFontTx/>
              <a:buNone/>
            </a:pPr>
            <a:endParaRPr lang="en-US" altLang="en-US" sz="2000" b="1">
              <a:latin typeface="+mn-lt"/>
            </a:endParaRPr>
          </a:p>
          <a:p>
            <a:pPr eaLnBrk="1" hangingPunct="1">
              <a:lnSpc>
                <a:spcPct val="120000"/>
              </a:lnSpc>
              <a:spcBef>
                <a:spcPct val="0"/>
              </a:spcBef>
              <a:buFontTx/>
              <a:buNone/>
            </a:pPr>
            <a:r>
              <a:rPr lang="en-US" altLang="en-US" sz="2000" b="1">
                <a:latin typeface="+mn-lt"/>
              </a:rPr>
              <a:t>Northeast	  + 3		 + 4</a:t>
            </a:r>
          </a:p>
          <a:p>
            <a:pPr eaLnBrk="1" hangingPunct="1">
              <a:lnSpc>
                <a:spcPct val="120000"/>
              </a:lnSpc>
              <a:spcBef>
                <a:spcPct val="0"/>
              </a:spcBef>
              <a:buFontTx/>
              <a:buNone/>
            </a:pPr>
            <a:r>
              <a:rPr lang="en-US" altLang="en-US" sz="2000" b="1">
                <a:latin typeface="+mn-lt"/>
              </a:rPr>
              <a:t>Lakestates	  +63		 +43</a:t>
            </a:r>
          </a:p>
          <a:p>
            <a:pPr eaLnBrk="1" hangingPunct="1">
              <a:lnSpc>
                <a:spcPct val="120000"/>
              </a:lnSpc>
              <a:spcBef>
                <a:spcPct val="0"/>
              </a:spcBef>
              <a:buFontTx/>
              <a:buNone/>
            </a:pPr>
            <a:r>
              <a:rPr lang="en-US" altLang="en-US" sz="2000" b="1">
                <a:latin typeface="+mn-lt"/>
              </a:rPr>
              <a:t>Cornbelt	  +16		 +14</a:t>
            </a:r>
          </a:p>
          <a:p>
            <a:pPr eaLnBrk="1" hangingPunct="1">
              <a:lnSpc>
                <a:spcPct val="120000"/>
              </a:lnSpc>
              <a:spcBef>
                <a:spcPct val="0"/>
              </a:spcBef>
              <a:buFontTx/>
              <a:buNone/>
            </a:pPr>
            <a:r>
              <a:rPr lang="en-US" altLang="en-US" sz="2000" b="1">
                <a:latin typeface="+mn-lt"/>
              </a:rPr>
              <a:t>Northplains	  - 2		 +18</a:t>
            </a:r>
          </a:p>
          <a:p>
            <a:pPr eaLnBrk="1" hangingPunct="1">
              <a:lnSpc>
                <a:spcPct val="120000"/>
              </a:lnSpc>
              <a:spcBef>
                <a:spcPct val="0"/>
              </a:spcBef>
              <a:buFontTx/>
              <a:buNone/>
            </a:pPr>
            <a:r>
              <a:rPr lang="en-US" altLang="en-US" sz="2000" b="1">
                <a:latin typeface="+mn-lt"/>
              </a:rPr>
              <a:t>Applachia	  -24		 -25</a:t>
            </a:r>
          </a:p>
          <a:p>
            <a:pPr eaLnBrk="1" hangingPunct="1">
              <a:lnSpc>
                <a:spcPct val="120000"/>
              </a:lnSpc>
              <a:spcBef>
                <a:spcPct val="0"/>
              </a:spcBef>
              <a:buFontTx/>
              <a:buNone/>
            </a:pPr>
            <a:r>
              <a:rPr lang="en-US" altLang="en-US" sz="2000" b="1">
                <a:latin typeface="+mn-lt"/>
              </a:rPr>
              <a:t>Southeast	  -60		 -15</a:t>
            </a:r>
          </a:p>
          <a:p>
            <a:pPr eaLnBrk="1" hangingPunct="1">
              <a:lnSpc>
                <a:spcPct val="120000"/>
              </a:lnSpc>
              <a:spcBef>
                <a:spcPct val="0"/>
              </a:spcBef>
              <a:buFontTx/>
              <a:buNone/>
            </a:pPr>
            <a:r>
              <a:rPr lang="en-US" altLang="en-US" sz="2000" b="1">
                <a:latin typeface="+mn-lt"/>
              </a:rPr>
              <a:t>Delta	  - 6		 +25</a:t>
            </a:r>
          </a:p>
          <a:p>
            <a:pPr eaLnBrk="1" hangingPunct="1">
              <a:lnSpc>
                <a:spcPct val="120000"/>
              </a:lnSpc>
              <a:spcBef>
                <a:spcPct val="0"/>
              </a:spcBef>
              <a:buFontTx/>
              <a:buNone/>
            </a:pPr>
            <a:r>
              <a:rPr lang="en-US" altLang="en-US" sz="2000" b="1">
                <a:latin typeface="+mn-lt"/>
              </a:rPr>
              <a:t>South Plains	  -24		 - 7</a:t>
            </a:r>
          </a:p>
          <a:p>
            <a:pPr eaLnBrk="1" hangingPunct="1">
              <a:lnSpc>
                <a:spcPct val="120000"/>
              </a:lnSpc>
              <a:spcBef>
                <a:spcPct val="0"/>
              </a:spcBef>
              <a:buFontTx/>
              <a:buNone/>
            </a:pPr>
            <a:r>
              <a:rPr lang="en-US" altLang="en-US" sz="2000" b="1">
                <a:latin typeface="+mn-lt"/>
              </a:rPr>
              <a:t>Mountain	  +30		 +39</a:t>
            </a:r>
          </a:p>
          <a:p>
            <a:pPr eaLnBrk="1" hangingPunct="1">
              <a:lnSpc>
                <a:spcPct val="120000"/>
              </a:lnSpc>
              <a:spcBef>
                <a:spcPct val="0"/>
              </a:spcBef>
              <a:buFontTx/>
              <a:buNone/>
            </a:pPr>
            <a:r>
              <a:rPr lang="en-US" altLang="en-US" sz="2000" b="1">
                <a:latin typeface="+mn-lt"/>
              </a:rPr>
              <a:t>Pacific	  +26	  	 +47	</a:t>
            </a:r>
          </a:p>
        </p:txBody>
      </p:sp>
      <p:sp>
        <p:nvSpPr>
          <p:cNvPr id="97283" name="Rectangle 3"/>
          <p:cNvSpPr>
            <a:spLocks noChangeArrowheads="1"/>
          </p:cNvSpPr>
          <p:nvPr/>
        </p:nvSpPr>
        <p:spPr bwMode="auto">
          <a:xfrm>
            <a:off x="2819400" y="193675"/>
            <a:ext cx="3665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dirty="0">
                <a:solidFill>
                  <a:srgbClr val="7A0000"/>
                </a:solidFill>
                <a:latin typeface="+mn-lt"/>
                <a:ea typeface="+mj-ea"/>
                <a:cs typeface="+mj-cs"/>
              </a:rPr>
              <a:t>2030	 Regional Effects</a:t>
            </a:r>
          </a:p>
        </p:txBody>
      </p:sp>
      <p:graphicFrame>
        <p:nvGraphicFramePr>
          <p:cNvPr id="22532" name="Object 4"/>
          <p:cNvGraphicFramePr>
            <a:graphicFrameLocks noChangeAspect="1"/>
          </p:cNvGraphicFramePr>
          <p:nvPr>
            <p:extLst>
              <p:ext uri="{D42A27DB-BD31-4B8C-83A1-F6EECF244321}">
                <p14:modId xmlns:p14="http://schemas.microsoft.com/office/powerpoint/2010/main" val="3617703138"/>
              </p:ext>
            </p:extLst>
          </p:nvPr>
        </p:nvGraphicFramePr>
        <p:xfrm>
          <a:off x="2809875" y="5006975"/>
          <a:ext cx="2514600" cy="1743075"/>
        </p:xfrm>
        <a:graphic>
          <a:graphicData uri="http://schemas.openxmlformats.org/presentationml/2006/ole">
            <mc:AlternateContent xmlns:mc="http://schemas.openxmlformats.org/markup-compatibility/2006">
              <mc:Choice xmlns:v="urn:schemas-microsoft-com:vml" Requires="v">
                <p:oleObj spid="_x0000_s6155" name="Drawing" r:id="rId3" imgW="1252113" imgH="868405" progId="FLW3Drawing">
                  <p:embed/>
                </p:oleObj>
              </mc:Choice>
              <mc:Fallback>
                <p:oleObj name="Drawing" r:id="rId3" imgW="1252113" imgH="868405" progId="FLW3Drawing">
                  <p:embed/>
                  <p:pic>
                    <p:nvPicPr>
                      <p:cNvPr id="225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5" y="5006975"/>
                        <a:ext cx="25146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6325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762000" y="1971675"/>
            <a:ext cx="312649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398463" eaLnBrk="0" hangingPunct="0">
              <a:spcBef>
                <a:spcPct val="20000"/>
              </a:spcBef>
              <a:buChar char="•"/>
              <a:defRPr sz="3200">
                <a:solidFill>
                  <a:schemeClr val="tx1"/>
                </a:solidFill>
                <a:latin typeface="Times New Roman" panose="02020603050405020304" pitchFamily="18" charset="0"/>
              </a:defRPr>
            </a:lvl1pPr>
            <a:lvl2pPr marL="742950" indent="-285750" defTabSz="398463" eaLnBrk="0" hangingPunct="0">
              <a:spcBef>
                <a:spcPct val="20000"/>
              </a:spcBef>
              <a:buChar char="–"/>
              <a:defRPr sz="2800">
                <a:solidFill>
                  <a:schemeClr val="tx1"/>
                </a:solidFill>
                <a:latin typeface="Times New Roman" panose="02020603050405020304" pitchFamily="18" charset="0"/>
              </a:defRPr>
            </a:lvl2pPr>
            <a:lvl3pPr marL="1143000" indent="-228600" defTabSz="398463" eaLnBrk="0" hangingPunct="0">
              <a:spcBef>
                <a:spcPct val="20000"/>
              </a:spcBef>
              <a:buChar char="•"/>
              <a:defRPr sz="2400">
                <a:solidFill>
                  <a:schemeClr val="tx1"/>
                </a:solidFill>
                <a:latin typeface="Times New Roman" panose="02020603050405020304" pitchFamily="18" charset="0"/>
              </a:defRPr>
            </a:lvl3pPr>
            <a:lvl4pPr marL="1600200" indent="-228600" defTabSz="398463" eaLnBrk="0" hangingPunct="0">
              <a:spcBef>
                <a:spcPct val="20000"/>
              </a:spcBef>
              <a:buChar char="–"/>
              <a:defRPr sz="2000">
                <a:solidFill>
                  <a:schemeClr val="tx1"/>
                </a:solidFill>
                <a:latin typeface="Times New Roman" panose="02020603050405020304" pitchFamily="18" charset="0"/>
              </a:defRPr>
            </a:lvl4pPr>
            <a:lvl5pPr marL="2057400" indent="-228600" defTabSz="398463" eaLnBrk="0" hangingPunct="0">
              <a:spcBef>
                <a:spcPct val="20000"/>
              </a:spcBef>
              <a:buChar char="»"/>
              <a:defRPr sz="2000">
                <a:solidFill>
                  <a:schemeClr val="tx1"/>
                </a:solidFill>
                <a:latin typeface="Times New Roman" panose="02020603050405020304" pitchFamily="18" charset="0"/>
              </a:defRPr>
            </a:lvl5pPr>
            <a:lvl6pPr marL="2514600" indent="-228600" defTabSz="39846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9846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9846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9846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30000"/>
              </a:lnSpc>
              <a:spcBef>
                <a:spcPct val="0"/>
              </a:spcBef>
              <a:buFontTx/>
              <a:buNone/>
            </a:pPr>
            <a:r>
              <a:rPr lang="en-US" altLang="en-US" sz="2400" b="1">
                <a:solidFill>
                  <a:schemeClr val="accent2"/>
                </a:solidFill>
                <a:latin typeface="+mn-lt"/>
              </a:rPr>
              <a:t>Gainers</a:t>
            </a:r>
          </a:p>
          <a:p>
            <a:pPr eaLnBrk="1" hangingPunct="1">
              <a:lnSpc>
                <a:spcPct val="130000"/>
              </a:lnSpc>
              <a:spcBef>
                <a:spcPct val="0"/>
              </a:spcBef>
              <a:buFontTx/>
              <a:buNone/>
            </a:pPr>
            <a:r>
              <a:rPr lang="en-US" altLang="en-US" sz="2400" b="1">
                <a:solidFill>
                  <a:schemeClr val="accent2"/>
                </a:solidFill>
                <a:latin typeface="+mn-lt"/>
              </a:rPr>
              <a:t>	East Texas</a:t>
            </a:r>
          </a:p>
          <a:p>
            <a:pPr eaLnBrk="1" hangingPunct="1">
              <a:lnSpc>
                <a:spcPct val="130000"/>
              </a:lnSpc>
              <a:spcBef>
                <a:spcPct val="0"/>
              </a:spcBef>
              <a:buFontTx/>
              <a:buNone/>
            </a:pPr>
            <a:r>
              <a:rPr lang="en-US" altLang="en-US" sz="2400" b="1">
                <a:solidFill>
                  <a:schemeClr val="accent2"/>
                </a:solidFill>
                <a:latin typeface="+mn-lt"/>
              </a:rPr>
              <a:t>	Central Blacklands</a:t>
            </a:r>
          </a:p>
          <a:p>
            <a:pPr eaLnBrk="1" hangingPunct="1">
              <a:lnSpc>
                <a:spcPct val="130000"/>
              </a:lnSpc>
              <a:spcBef>
                <a:spcPct val="0"/>
              </a:spcBef>
              <a:buFontTx/>
              <a:buNone/>
            </a:pPr>
            <a:r>
              <a:rPr lang="en-US" altLang="en-US" sz="2400" b="1">
                <a:solidFill>
                  <a:schemeClr val="accent2"/>
                </a:solidFill>
                <a:latin typeface="+mn-lt"/>
              </a:rPr>
              <a:t>	Rolling Plains</a:t>
            </a:r>
          </a:p>
          <a:p>
            <a:pPr eaLnBrk="1" hangingPunct="1">
              <a:lnSpc>
                <a:spcPct val="130000"/>
              </a:lnSpc>
              <a:spcBef>
                <a:spcPct val="0"/>
              </a:spcBef>
              <a:buFontTx/>
              <a:buNone/>
            </a:pPr>
            <a:r>
              <a:rPr lang="en-US" altLang="en-US" sz="2400" b="1">
                <a:solidFill>
                  <a:schemeClr val="accent2"/>
                </a:solidFill>
                <a:latin typeface="+mn-lt"/>
              </a:rPr>
              <a:t>	South Texas</a:t>
            </a:r>
          </a:p>
        </p:txBody>
      </p:sp>
      <p:sp>
        <p:nvSpPr>
          <p:cNvPr id="23555" name="Rectangle 4"/>
          <p:cNvSpPr>
            <a:spLocks noChangeArrowheads="1"/>
          </p:cNvSpPr>
          <p:nvPr/>
        </p:nvSpPr>
        <p:spPr bwMode="auto">
          <a:xfrm>
            <a:off x="5235575" y="1971675"/>
            <a:ext cx="322262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tabLst>
                <a:tab pos="455613"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455613"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455613"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455613"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4556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56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56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56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5613" algn="l"/>
              </a:tabLst>
              <a:defRPr sz="2000">
                <a:solidFill>
                  <a:schemeClr val="tx1"/>
                </a:solidFill>
                <a:latin typeface="Times New Roman" panose="02020603050405020304" pitchFamily="18" charset="0"/>
              </a:defRPr>
            </a:lvl9pPr>
          </a:lstStyle>
          <a:p>
            <a:pPr eaLnBrk="1" hangingPunct="1">
              <a:lnSpc>
                <a:spcPct val="130000"/>
              </a:lnSpc>
              <a:spcBef>
                <a:spcPct val="0"/>
              </a:spcBef>
              <a:buFontTx/>
              <a:buNone/>
            </a:pPr>
            <a:r>
              <a:rPr lang="en-US" altLang="en-US" sz="2400" b="1">
                <a:solidFill>
                  <a:srgbClr val="FF0000"/>
                </a:solidFill>
                <a:latin typeface="+mn-lt"/>
              </a:rPr>
              <a:t>Losers</a:t>
            </a:r>
          </a:p>
          <a:p>
            <a:pPr eaLnBrk="1" hangingPunct="1">
              <a:lnSpc>
                <a:spcPct val="130000"/>
              </a:lnSpc>
              <a:spcBef>
                <a:spcPct val="0"/>
              </a:spcBef>
              <a:buFontTx/>
              <a:buNone/>
            </a:pPr>
            <a:r>
              <a:rPr lang="en-US" altLang="en-US" sz="2400" b="1">
                <a:solidFill>
                  <a:srgbClr val="FF0000"/>
                </a:solidFill>
                <a:latin typeface="+mn-lt"/>
              </a:rPr>
              <a:t>	High Plains</a:t>
            </a:r>
          </a:p>
          <a:p>
            <a:pPr eaLnBrk="1" hangingPunct="1">
              <a:lnSpc>
                <a:spcPct val="130000"/>
              </a:lnSpc>
              <a:spcBef>
                <a:spcPct val="0"/>
              </a:spcBef>
              <a:buFontTx/>
              <a:buNone/>
            </a:pPr>
            <a:r>
              <a:rPr lang="en-US" altLang="en-US" sz="2400" b="1">
                <a:solidFill>
                  <a:srgbClr val="FF0000"/>
                </a:solidFill>
                <a:latin typeface="+mn-lt"/>
              </a:rPr>
              <a:t>	Edwards Plateau</a:t>
            </a:r>
          </a:p>
          <a:p>
            <a:pPr eaLnBrk="1" hangingPunct="1">
              <a:lnSpc>
                <a:spcPct val="130000"/>
              </a:lnSpc>
              <a:spcBef>
                <a:spcPct val="0"/>
              </a:spcBef>
              <a:buFontTx/>
              <a:buNone/>
            </a:pPr>
            <a:r>
              <a:rPr lang="en-US" altLang="en-US" sz="2400" b="1">
                <a:solidFill>
                  <a:srgbClr val="FF0000"/>
                </a:solidFill>
                <a:latin typeface="+mn-lt"/>
              </a:rPr>
              <a:t>	Coastal Bend</a:t>
            </a:r>
          </a:p>
          <a:p>
            <a:pPr eaLnBrk="1" hangingPunct="1">
              <a:lnSpc>
                <a:spcPct val="130000"/>
              </a:lnSpc>
              <a:spcBef>
                <a:spcPct val="0"/>
              </a:spcBef>
              <a:buFontTx/>
              <a:buNone/>
            </a:pPr>
            <a:r>
              <a:rPr lang="en-US" altLang="en-US" sz="2400" b="1">
                <a:solidFill>
                  <a:srgbClr val="FF0000"/>
                </a:solidFill>
                <a:latin typeface="+mn-lt"/>
              </a:rPr>
              <a:t>	TransPecos</a:t>
            </a:r>
          </a:p>
        </p:txBody>
      </p:sp>
      <p:graphicFrame>
        <p:nvGraphicFramePr>
          <p:cNvPr id="23556" name="Object 5"/>
          <p:cNvGraphicFramePr>
            <a:graphicFrameLocks noChangeAspect="1"/>
          </p:cNvGraphicFramePr>
          <p:nvPr>
            <p:extLst>
              <p:ext uri="{D42A27DB-BD31-4B8C-83A1-F6EECF244321}">
                <p14:modId xmlns:p14="http://schemas.microsoft.com/office/powerpoint/2010/main" val="2921165552"/>
              </p:ext>
            </p:extLst>
          </p:nvPr>
        </p:nvGraphicFramePr>
        <p:xfrm>
          <a:off x="3048000" y="4267200"/>
          <a:ext cx="2408238" cy="2246313"/>
        </p:xfrm>
        <a:graphic>
          <a:graphicData uri="http://schemas.openxmlformats.org/presentationml/2006/ole">
            <mc:AlternateContent xmlns:mc="http://schemas.openxmlformats.org/markup-compatibility/2006">
              <mc:Choice xmlns:v="urn:schemas-microsoft-com:vml" Requires="v">
                <p:oleObj spid="_x0000_s7179" name="Drawing" r:id="rId3" imgW="2409689" imgH="2246439" progId="FLW3Drawing">
                  <p:embed/>
                </p:oleObj>
              </mc:Choice>
              <mc:Fallback>
                <p:oleObj name="Drawing" r:id="rId3" imgW="2409689" imgH="2246439" progId="FLW3Drawing">
                  <p:embed/>
                  <p:pic>
                    <p:nvPicPr>
                      <p:cNvPr id="2355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267200"/>
                        <a:ext cx="2408238"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4" name="Rectangle 6"/>
          <p:cNvSpPr>
            <a:spLocks noChangeArrowheads="1"/>
          </p:cNvSpPr>
          <p:nvPr/>
        </p:nvSpPr>
        <p:spPr bwMode="auto">
          <a:xfrm>
            <a:off x="990600" y="6858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dirty="0">
                <a:solidFill>
                  <a:srgbClr val="7A0000"/>
                </a:solidFill>
                <a:latin typeface="+mn-lt"/>
                <a:ea typeface="+mj-ea"/>
                <a:cs typeface="+mj-cs"/>
              </a:rPr>
              <a:t>Climate Change Effects In Texas Regions</a:t>
            </a:r>
          </a:p>
        </p:txBody>
      </p:sp>
    </p:spTree>
    <p:extLst>
      <p:ext uri="{BB962C8B-B14F-4D97-AF65-F5344CB8AC3E}">
        <p14:creationId xmlns:p14="http://schemas.microsoft.com/office/powerpoint/2010/main" val="3348729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2184400" y="827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2579" name="Rectangle 3"/>
          <p:cNvSpPr>
            <a:spLocks noChangeArrowheads="1"/>
          </p:cNvSpPr>
          <p:nvPr/>
        </p:nvSpPr>
        <p:spPr bwMode="auto">
          <a:xfrm>
            <a:off x="457200" y="1524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922338" indent="-457200">
              <a:defRPr sz="2400">
                <a:solidFill>
                  <a:schemeClr val="tx1"/>
                </a:solidFill>
                <a:latin typeface="Times New Roman" panose="02020603050405020304" pitchFamily="18" charset="0"/>
              </a:defRPr>
            </a:lvl2pPr>
            <a:lvl3pPr marL="1493838" indent="-457200">
              <a:defRPr sz="2400">
                <a:solidFill>
                  <a:schemeClr val="tx1"/>
                </a:solidFill>
                <a:latin typeface="Times New Roman" panose="02020603050405020304" pitchFamily="18" charset="0"/>
              </a:defRPr>
            </a:lvl3pPr>
            <a:lvl4pPr marL="2065338" indent="-457200">
              <a:defRPr sz="2400">
                <a:solidFill>
                  <a:schemeClr val="tx1"/>
                </a:solidFill>
                <a:latin typeface="Times New Roman" panose="02020603050405020304" pitchFamily="18" charset="0"/>
              </a:defRPr>
            </a:lvl4pPr>
            <a:lvl5pPr marL="2636838" indent="-457200">
              <a:defRPr sz="2400">
                <a:solidFill>
                  <a:schemeClr val="tx1"/>
                </a:solidFill>
                <a:latin typeface="Times New Roman" panose="02020603050405020304" pitchFamily="18" charset="0"/>
              </a:defRPr>
            </a:lvl5pPr>
            <a:lvl6pPr marL="3094038" indent="-457200" fontAlgn="base">
              <a:spcBef>
                <a:spcPct val="0"/>
              </a:spcBef>
              <a:spcAft>
                <a:spcPct val="0"/>
              </a:spcAft>
              <a:defRPr sz="2400">
                <a:solidFill>
                  <a:schemeClr val="tx1"/>
                </a:solidFill>
                <a:latin typeface="Times New Roman" panose="02020603050405020304" pitchFamily="18" charset="0"/>
              </a:defRPr>
            </a:lvl6pPr>
            <a:lvl7pPr marL="3551238" indent="-457200" fontAlgn="base">
              <a:spcBef>
                <a:spcPct val="0"/>
              </a:spcBef>
              <a:spcAft>
                <a:spcPct val="0"/>
              </a:spcAft>
              <a:defRPr sz="2400">
                <a:solidFill>
                  <a:schemeClr val="tx1"/>
                </a:solidFill>
                <a:latin typeface="Times New Roman" panose="02020603050405020304" pitchFamily="18" charset="0"/>
              </a:defRPr>
            </a:lvl7pPr>
            <a:lvl8pPr marL="4008438" indent="-457200" fontAlgn="base">
              <a:spcBef>
                <a:spcPct val="0"/>
              </a:spcBef>
              <a:spcAft>
                <a:spcPct val="0"/>
              </a:spcAft>
              <a:defRPr sz="2400">
                <a:solidFill>
                  <a:schemeClr val="tx1"/>
                </a:solidFill>
                <a:latin typeface="Times New Roman" panose="02020603050405020304" pitchFamily="18" charset="0"/>
              </a:defRPr>
            </a:lvl8pPr>
            <a:lvl9pPr marL="4465638"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000099"/>
                </a:solidFill>
              </a:rPr>
              <a:t>U.S. Agricultural Sector Irrigation Relevant Findings</a:t>
            </a:r>
          </a:p>
          <a:p>
            <a:pPr algn="ctr" eaLnBrk="0" hangingPunct="0"/>
            <a:endParaRPr lang="en-US" altLang="en-US" sz="1200" b="1">
              <a:cs typeface="Times New Roman" panose="02020603050405020304" pitchFamily="18" charset="0"/>
            </a:endParaRPr>
          </a:p>
          <a:p>
            <a:pPr algn="ctr" eaLnBrk="0" hangingPunct="0"/>
            <a:r>
              <a:rPr lang="en-US" altLang="en-US" b="1">
                <a:cs typeface="Times New Roman" panose="02020603050405020304" pitchFamily="18" charset="0"/>
              </a:rPr>
              <a:t>Hadley</a:t>
            </a:r>
            <a:endParaRPr lang="en-US" altLang="en-US">
              <a:cs typeface="Times New Roman" panose="02020603050405020304" pitchFamily="18" charset="0"/>
            </a:endParaRPr>
          </a:p>
          <a:p>
            <a:endParaRPr lang="en-US" altLang="en-US" sz="2000">
              <a:cs typeface="Arial" panose="020B0604020202020204" pitchFamily="34" charset="0"/>
            </a:endParaRPr>
          </a:p>
          <a:p>
            <a:pPr eaLnBrk="0" hangingPunct="0"/>
            <a:endParaRPr lang="en-US" altLang="en-US" sz="2000"/>
          </a:p>
        </p:txBody>
      </p:sp>
      <p:sp>
        <p:nvSpPr>
          <p:cNvPr id="152580" name="Rectangle 4"/>
          <p:cNvSpPr>
            <a:spLocks noChangeArrowheads="1"/>
          </p:cNvSpPr>
          <p:nvPr/>
        </p:nvSpPr>
        <p:spPr bwMode="auto">
          <a:xfrm>
            <a:off x="533400" y="5891213"/>
            <a:ext cx="7620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spAutoFit/>
          </a:bodyPr>
          <a:lstStyle/>
          <a:p>
            <a:r>
              <a:rPr lang="en-US" altLang="en-US" sz="1200" b="1">
                <a:cs typeface="Times New Roman" panose="02020603050405020304" pitchFamily="18" charset="0"/>
              </a:rPr>
              <a:t> </a:t>
            </a:r>
            <a:endParaRPr lang="en-US" altLang="en-US" sz="1400" b="1">
              <a:latin typeface="Arial" panose="020B0604020202020204" pitchFamily="34" charset="0"/>
              <a:cs typeface="Times New Roman" panose="02020603050405020304" pitchFamily="18" charset="0"/>
            </a:endParaRPr>
          </a:p>
          <a:p>
            <a:pPr eaLnBrk="0" hangingPunct="0"/>
            <a:r>
              <a:rPr lang="en-US" altLang="en-US" sz="1200">
                <a:cs typeface="Times New Roman" panose="02020603050405020304" pitchFamily="18" charset="0"/>
              </a:rPr>
              <a:t>Economic Impacts of Climate Change under the Canadian and Hadley Climates.  The economic index is change in welfare express as the sum of producer and consumer surplus in billions of dollars.</a:t>
            </a:r>
            <a:r>
              <a:rPr lang="en-US" altLang="en-US" sz="1100"/>
              <a:t> </a:t>
            </a:r>
            <a:endParaRPr lang="en-US" altLang="en-US"/>
          </a:p>
        </p:txBody>
      </p:sp>
      <p:graphicFrame>
        <p:nvGraphicFramePr>
          <p:cNvPr id="152581" name="Object 5"/>
          <p:cNvGraphicFramePr>
            <a:graphicFrameLocks noChangeAspect="1"/>
          </p:cNvGraphicFramePr>
          <p:nvPr/>
        </p:nvGraphicFramePr>
        <p:xfrm>
          <a:off x="1295400" y="3721100"/>
          <a:ext cx="6378575" cy="2298700"/>
        </p:xfrm>
        <a:graphic>
          <a:graphicData uri="http://schemas.openxmlformats.org/presentationml/2006/ole">
            <mc:AlternateContent xmlns:mc="http://schemas.openxmlformats.org/markup-compatibility/2006">
              <mc:Choice xmlns:v="urn:schemas-microsoft-com:vml" Requires="v">
                <p:oleObj spid="_x0000_s10244" name="Chart" r:id="rId3" imgW="5059924" imgH="1829044" progId="Excel.Chart.8">
                  <p:embed/>
                </p:oleObj>
              </mc:Choice>
              <mc:Fallback>
                <p:oleObj name="Chart" r:id="rId3" imgW="5059924" imgH="1829044" progId="Excel.Chart.8">
                  <p:embed/>
                  <p:pic>
                    <p:nvPicPr>
                      <p:cNvPr id="15258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21100"/>
                        <a:ext cx="6378575" cy="229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2" name="Object 6"/>
          <p:cNvGraphicFramePr>
            <a:graphicFrameLocks noChangeAspect="1"/>
          </p:cNvGraphicFramePr>
          <p:nvPr/>
        </p:nvGraphicFramePr>
        <p:xfrm>
          <a:off x="1295400" y="1123950"/>
          <a:ext cx="6343650" cy="2228850"/>
        </p:xfrm>
        <a:graphic>
          <a:graphicData uri="http://schemas.openxmlformats.org/presentationml/2006/ole">
            <mc:AlternateContent xmlns:mc="http://schemas.openxmlformats.org/markup-compatibility/2006">
              <mc:Choice xmlns:v="urn:schemas-microsoft-com:vml" Requires="v">
                <p:oleObj spid="_x0000_s10245" r:id="rId5" imgW="5074920" imgH="1783080" progId="Excel.Chart.8">
                  <p:embed/>
                </p:oleObj>
              </mc:Choice>
              <mc:Fallback>
                <p:oleObj r:id="rId5" imgW="5074920" imgH="1783080" progId="Excel.Chart.8">
                  <p:embed/>
                  <p:pic>
                    <p:nvPicPr>
                      <p:cNvPr id="15258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123950"/>
                        <a:ext cx="6343650" cy="222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83" name="Rectangle 7"/>
          <p:cNvSpPr>
            <a:spLocks noChangeArrowheads="1"/>
          </p:cNvSpPr>
          <p:nvPr/>
        </p:nvSpPr>
        <p:spPr bwMode="auto">
          <a:xfrm>
            <a:off x="3846513" y="3352800"/>
            <a:ext cx="145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b="1">
                <a:cs typeface="Times New Roman" panose="02020603050405020304" pitchFamily="18" charset="0"/>
              </a:rPr>
              <a:t>Canadian</a:t>
            </a:r>
          </a:p>
        </p:txBody>
      </p:sp>
    </p:spTree>
    <p:extLst>
      <p:ext uri="{BB962C8B-B14F-4D97-AF65-F5344CB8AC3E}">
        <p14:creationId xmlns:p14="http://schemas.microsoft.com/office/powerpoint/2010/main" val="3112183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44475" y="482600"/>
            <a:ext cx="848042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a:spAutoFit/>
          </a:bodyPr>
          <a:lstStyle/>
          <a:p>
            <a:pPr marL="7938" algn="ctr">
              <a:defRPr/>
            </a:pPr>
            <a:r>
              <a:rPr lang="en-US" sz="2800" dirty="0">
                <a:solidFill>
                  <a:srgbClr val="7A0000"/>
                </a:solidFill>
                <a:latin typeface="+mn-lt"/>
                <a:ea typeface="+mj-ea"/>
                <a:cs typeface="+mj-cs"/>
              </a:rPr>
              <a:t>Some Economic Findings - Climate Change Assessment</a:t>
            </a:r>
          </a:p>
          <a:p>
            <a:pPr marL="7938" eaLnBrk="0" hangingPunct="0">
              <a:defRPr/>
            </a:pPr>
            <a:r>
              <a:rPr lang="en-US" sz="2000" dirty="0">
                <a:solidFill>
                  <a:schemeClr val="tx1"/>
                </a:solidFill>
                <a:latin typeface="+mn-lt"/>
                <a:cs typeface="Times New Roman" pitchFamily="18" charset="0"/>
              </a:rPr>
              <a:t> </a:t>
            </a:r>
            <a:endParaRPr lang="en-US" sz="1000" dirty="0">
              <a:solidFill>
                <a:schemeClr val="tx1"/>
              </a:solidFill>
              <a:latin typeface="+mn-lt"/>
              <a:cs typeface="Times New Roman" pitchFamily="18" charset="0"/>
            </a:endParaRPr>
          </a:p>
          <a:p>
            <a:pPr marL="7938" eaLnBrk="0" hangingPunct="0">
              <a:defRPr/>
            </a:pPr>
            <a:r>
              <a:rPr lang="en-US" sz="2000" dirty="0">
                <a:solidFill>
                  <a:schemeClr val="tx1"/>
                </a:solidFill>
                <a:latin typeface="+mn-lt"/>
                <a:cs typeface="Times New Roman" pitchFamily="18" charset="0"/>
              </a:rPr>
              <a:t>Welfare and productivity estimates were negative in earlier studies but have tended to become less so or beneficial.  GCMs now include aerosols, and other improvements yielding milder temperature and precipitation estimates and  crop models have enhanced CO2 fertilization </a:t>
            </a:r>
            <a:r>
              <a:rPr lang="en-US" sz="2000" dirty="0" smtClean="0">
                <a:solidFill>
                  <a:schemeClr val="tx1"/>
                </a:solidFill>
                <a:latin typeface="+mn-lt"/>
                <a:cs typeface="Times New Roman" pitchFamily="18" charset="0"/>
              </a:rPr>
              <a:t>Impacts</a:t>
            </a:r>
            <a:r>
              <a:rPr lang="en-US" sz="2000" dirty="0">
                <a:solidFill>
                  <a:schemeClr val="tx1"/>
                </a:solidFill>
                <a:latin typeface="+mn-lt"/>
                <a:cs typeface="Times New Roman" pitchFamily="18" charset="0"/>
              </a:rPr>
              <a:t>.  </a:t>
            </a:r>
          </a:p>
          <a:p>
            <a:pPr marL="7938" eaLnBrk="0" hangingPunct="0">
              <a:defRPr/>
            </a:pPr>
            <a:endParaRPr lang="en-US" sz="2000" dirty="0">
              <a:solidFill>
                <a:schemeClr val="tx1"/>
              </a:solidFill>
              <a:latin typeface="+mn-lt"/>
              <a:cs typeface="Times New Roman" pitchFamily="18" charset="0"/>
            </a:endParaRPr>
          </a:p>
          <a:p>
            <a:pPr marL="7938" eaLnBrk="0" hangingPunct="0">
              <a:defRPr/>
            </a:pPr>
            <a:r>
              <a:rPr lang="en-US" sz="2000" dirty="0">
                <a:solidFill>
                  <a:schemeClr val="tx1"/>
                </a:solidFill>
                <a:latin typeface="+mn-lt"/>
                <a:cs typeface="Times New Roman" pitchFamily="18" charset="0"/>
              </a:rPr>
              <a:t>Likely shift in comparative advantage of agricultural production regions. </a:t>
            </a:r>
          </a:p>
          <a:p>
            <a:pPr marL="7938" eaLnBrk="0" hangingPunct="0">
              <a:defRPr/>
            </a:pPr>
            <a:r>
              <a:rPr lang="en-US" sz="2000" dirty="0">
                <a:solidFill>
                  <a:schemeClr val="tx1"/>
                </a:solidFill>
                <a:latin typeface="+mn-lt"/>
                <a:cs typeface="Times New Roman" pitchFamily="18" charset="0"/>
              </a:rPr>
              <a:t> </a:t>
            </a:r>
          </a:p>
          <a:p>
            <a:pPr marL="7938" eaLnBrk="0" hangingPunct="0">
              <a:defRPr/>
            </a:pPr>
            <a:r>
              <a:rPr lang="en-US" sz="2000" dirty="0">
                <a:solidFill>
                  <a:schemeClr val="tx1"/>
                </a:solidFill>
                <a:latin typeface="+mn-lt"/>
                <a:cs typeface="Times New Roman" pitchFamily="18" charset="0"/>
              </a:rPr>
              <a:t>Yield changes will be modified by adaptations made by farmers, consumers, government agencies, and other institutions.</a:t>
            </a:r>
          </a:p>
          <a:p>
            <a:pPr marL="7938" eaLnBrk="0" hangingPunct="0">
              <a:defRPr/>
            </a:pPr>
            <a:r>
              <a:rPr lang="en-US" sz="2000" dirty="0">
                <a:solidFill>
                  <a:schemeClr val="tx1"/>
                </a:solidFill>
                <a:latin typeface="+mn-lt"/>
                <a:cs typeface="Times New Roman" pitchFamily="18" charset="0"/>
              </a:rPr>
              <a:t> </a:t>
            </a:r>
          </a:p>
          <a:p>
            <a:pPr marL="7938" eaLnBrk="0" hangingPunct="0">
              <a:defRPr/>
            </a:pPr>
            <a:r>
              <a:rPr lang="en-US" sz="2000" dirty="0">
                <a:solidFill>
                  <a:schemeClr val="tx1"/>
                </a:solidFill>
                <a:latin typeface="+mn-lt"/>
                <a:cs typeface="Times New Roman" pitchFamily="18" charset="0"/>
              </a:rPr>
              <a:t>Welfare </a:t>
            </a:r>
            <a:r>
              <a:rPr lang="en-US" sz="2000" dirty="0" smtClean="0">
                <a:solidFill>
                  <a:schemeClr val="tx1"/>
                </a:solidFill>
                <a:latin typeface="+mn-lt"/>
                <a:cs typeface="Times New Roman" pitchFamily="18" charset="0"/>
              </a:rPr>
              <a:t>Impacts </a:t>
            </a:r>
            <a:r>
              <a:rPr lang="en-US" sz="2000" dirty="0">
                <a:solidFill>
                  <a:schemeClr val="tx1"/>
                </a:solidFill>
                <a:latin typeface="+mn-lt"/>
                <a:cs typeface="Times New Roman" pitchFamily="18" charset="0"/>
              </a:rPr>
              <a:t>are sensitive to assumed CO2 fertilization </a:t>
            </a:r>
            <a:r>
              <a:rPr lang="en-US" sz="2000" dirty="0" smtClean="0">
                <a:solidFill>
                  <a:schemeClr val="tx1"/>
                </a:solidFill>
                <a:latin typeface="+mn-lt"/>
                <a:cs typeface="Times New Roman" pitchFamily="18" charset="0"/>
              </a:rPr>
              <a:t>Impact. </a:t>
            </a:r>
            <a:endParaRPr lang="en-US" sz="2000" dirty="0">
              <a:solidFill>
                <a:schemeClr val="tx1"/>
              </a:solidFill>
              <a:latin typeface="+mn-lt"/>
              <a:cs typeface="Times New Roman" pitchFamily="18" charset="0"/>
            </a:endParaRPr>
          </a:p>
          <a:p>
            <a:pPr marL="7938" eaLnBrk="0" hangingPunct="0">
              <a:defRPr/>
            </a:pPr>
            <a:endParaRPr lang="en-US" sz="2000" dirty="0">
              <a:solidFill>
                <a:schemeClr val="tx1"/>
              </a:solidFill>
              <a:latin typeface="+mn-lt"/>
              <a:cs typeface="Times New Roman" pitchFamily="18" charset="0"/>
            </a:endParaRPr>
          </a:p>
          <a:p>
            <a:pPr marL="7938" eaLnBrk="0" hangingPunct="0">
              <a:defRPr/>
            </a:pPr>
            <a:r>
              <a:rPr lang="en-US" sz="2000" dirty="0">
                <a:solidFill>
                  <a:schemeClr val="tx1"/>
                </a:solidFill>
                <a:latin typeface="+mn-lt"/>
                <a:cs typeface="Times New Roman" pitchFamily="18" charset="0"/>
              </a:rPr>
              <a:t>Pests problems may be exacerbated.</a:t>
            </a:r>
          </a:p>
          <a:p>
            <a:pPr marL="7938" eaLnBrk="0" hangingPunct="0">
              <a:defRPr/>
            </a:pPr>
            <a:r>
              <a:rPr lang="en-US" sz="2000" dirty="0">
                <a:solidFill>
                  <a:schemeClr val="tx1"/>
                </a:solidFill>
                <a:latin typeface="+mn-lt"/>
                <a:cs typeface="Times New Roman" pitchFamily="18" charset="0"/>
              </a:rPr>
              <a:t> </a:t>
            </a:r>
          </a:p>
          <a:p>
            <a:pPr marL="7938" eaLnBrk="0" hangingPunct="0">
              <a:defRPr/>
            </a:pPr>
            <a:r>
              <a:rPr lang="en-US" sz="2000" dirty="0">
                <a:solidFill>
                  <a:schemeClr val="tx1"/>
                </a:solidFill>
                <a:latin typeface="+mn-lt"/>
                <a:cs typeface="Times New Roman" pitchFamily="18" charset="0"/>
              </a:rPr>
              <a:t>Climate change is likely to increase yield variability.</a:t>
            </a:r>
          </a:p>
        </p:txBody>
      </p:sp>
    </p:spTree>
    <p:extLst>
      <p:ext uri="{BB962C8B-B14F-4D97-AF65-F5344CB8AC3E}">
        <p14:creationId xmlns:p14="http://schemas.microsoft.com/office/powerpoint/2010/main" val="1006831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00025" y="193675"/>
            <a:ext cx="8943975"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0">
            <a:spAutoFit/>
          </a:bodyPr>
          <a:lstStyle/>
          <a:p>
            <a:pPr marL="7938" algn="ctr">
              <a:defRPr/>
            </a:pPr>
            <a:r>
              <a:rPr lang="en-US" sz="2800" dirty="0">
                <a:solidFill>
                  <a:srgbClr val="7A0000"/>
                </a:solidFill>
                <a:latin typeface="+mn-lt"/>
                <a:ea typeface="+mj-ea"/>
                <a:cs typeface="+mj-cs"/>
              </a:rPr>
              <a:t>Some Technical Findings - Climate Change Assessment</a:t>
            </a:r>
          </a:p>
          <a:p>
            <a:pPr marL="7938" eaLnBrk="0" hangingPunct="0">
              <a:defRPr/>
            </a:pPr>
            <a:r>
              <a:rPr lang="en-US" sz="2000" dirty="0">
                <a:solidFill>
                  <a:schemeClr val="tx1"/>
                </a:solidFill>
                <a:latin typeface="+mn-lt"/>
                <a:cs typeface="Times New Roman" pitchFamily="18" charset="0"/>
              </a:rPr>
              <a:t> </a:t>
            </a:r>
            <a:endParaRPr lang="en-US" sz="1000" dirty="0">
              <a:solidFill>
                <a:schemeClr val="tx1"/>
              </a:solidFill>
              <a:latin typeface="+mn-lt"/>
              <a:cs typeface="Times New Roman" pitchFamily="18" charset="0"/>
            </a:endParaRPr>
          </a:p>
          <a:p>
            <a:pPr marL="7938" eaLnBrk="0" hangingPunct="0">
              <a:defRPr/>
            </a:pPr>
            <a:r>
              <a:rPr lang="en-US" sz="2000" dirty="0">
                <a:solidFill>
                  <a:schemeClr val="tx1"/>
                </a:solidFill>
                <a:latin typeface="+mn-lt"/>
                <a:cs typeface="Times New Roman" pitchFamily="18" charset="0"/>
              </a:rPr>
              <a:t>Using crop simulations climate change has been found to alter dryland and irrigated crop yields as well as irrigation water use.  </a:t>
            </a:r>
          </a:p>
          <a:p>
            <a:pPr marL="7938" eaLnBrk="0" hangingPunct="0">
              <a:lnSpc>
                <a:spcPct val="80000"/>
              </a:lnSpc>
              <a:defRPr/>
            </a:pPr>
            <a:endParaRPr lang="en-US" sz="2000" dirty="0">
              <a:solidFill>
                <a:schemeClr val="tx1"/>
              </a:solidFill>
              <a:latin typeface="+mn-lt"/>
              <a:cs typeface="Times New Roman" pitchFamily="18" charset="0"/>
            </a:endParaRPr>
          </a:p>
          <a:p>
            <a:pPr marL="7938" eaLnBrk="0" hangingPunct="0">
              <a:defRPr/>
            </a:pPr>
            <a:r>
              <a:rPr lang="en-US" sz="2000" dirty="0">
                <a:solidFill>
                  <a:schemeClr val="tx1"/>
                </a:solidFill>
                <a:latin typeface="+mn-lt"/>
                <a:cs typeface="Times New Roman" pitchFamily="18" charset="0"/>
              </a:rPr>
              <a:t>Crop sensitivity varies by crop, and location as well as the magnitude of warming, the direction and magnitude of precipitation change.</a:t>
            </a:r>
          </a:p>
          <a:p>
            <a:pPr marL="7938" eaLnBrk="0" hangingPunct="0">
              <a:lnSpc>
                <a:spcPct val="80000"/>
              </a:lnSpc>
              <a:defRPr/>
            </a:pPr>
            <a:r>
              <a:rPr lang="en-US" sz="2000" dirty="0">
                <a:solidFill>
                  <a:schemeClr val="tx1"/>
                </a:solidFill>
                <a:latin typeface="+mn-lt"/>
                <a:cs typeface="Times New Roman" pitchFamily="18" charset="0"/>
              </a:rPr>
              <a:t>                    </a:t>
            </a:r>
          </a:p>
          <a:p>
            <a:pPr marL="7938" eaLnBrk="0" hangingPunct="0">
              <a:defRPr/>
            </a:pPr>
            <a:r>
              <a:rPr lang="en-US" sz="2000" dirty="0">
                <a:solidFill>
                  <a:schemeClr val="tx1"/>
                </a:solidFill>
                <a:latin typeface="+mn-lt"/>
                <a:cs typeface="Times New Roman" pitchFamily="18" charset="0"/>
              </a:rPr>
              <a:t>Crops are differentially sensitive.  Full range of cropping possibilities needs to be considered when assessing climate change. Early US studies limited to corn, soybeans and wheat, in contrast to later studies which included many more heat tolerant crops.  Including cotton, sorghum </a:t>
            </a:r>
            <a:r>
              <a:rPr lang="en-US" sz="2000" dirty="0" err="1">
                <a:solidFill>
                  <a:schemeClr val="tx1"/>
                </a:solidFill>
                <a:latin typeface="+mn-lt"/>
                <a:cs typeface="Times New Roman" pitchFamily="18" charset="0"/>
              </a:rPr>
              <a:t>etc</a:t>
            </a:r>
            <a:r>
              <a:rPr lang="en-US" sz="2000" dirty="0">
                <a:solidFill>
                  <a:schemeClr val="tx1"/>
                </a:solidFill>
                <a:latin typeface="+mn-lt"/>
                <a:cs typeface="Times New Roman" pitchFamily="18" charset="0"/>
              </a:rPr>
              <a:t> changed sign of total effect.</a:t>
            </a:r>
          </a:p>
          <a:p>
            <a:pPr marL="7938" eaLnBrk="0" hangingPunct="0">
              <a:lnSpc>
                <a:spcPct val="80000"/>
              </a:lnSpc>
              <a:defRPr/>
            </a:pPr>
            <a:endParaRPr lang="en-US" sz="2000" dirty="0">
              <a:solidFill>
                <a:schemeClr val="tx1"/>
              </a:solidFill>
              <a:latin typeface="+mn-lt"/>
              <a:cs typeface="Times New Roman" pitchFamily="18" charset="0"/>
            </a:endParaRPr>
          </a:p>
          <a:p>
            <a:pPr marL="7938" eaLnBrk="0" hangingPunct="0">
              <a:defRPr/>
            </a:pPr>
            <a:r>
              <a:rPr lang="en-US" sz="2000" dirty="0">
                <a:solidFill>
                  <a:schemeClr val="tx1"/>
                </a:solidFill>
                <a:latin typeface="+mn-lt"/>
                <a:cs typeface="Times New Roman" pitchFamily="18" charset="0"/>
              </a:rPr>
              <a:t>CO</a:t>
            </a:r>
            <a:r>
              <a:rPr lang="en-US" sz="2000" baseline="-30000" dirty="0">
                <a:solidFill>
                  <a:schemeClr val="tx1"/>
                </a:solidFill>
                <a:latin typeface="+mn-lt"/>
                <a:cs typeface="Times New Roman" pitchFamily="18" charset="0"/>
              </a:rPr>
              <a:t>2</a:t>
            </a:r>
            <a:r>
              <a:rPr lang="en-US" sz="2000" dirty="0">
                <a:solidFill>
                  <a:schemeClr val="tx1"/>
                </a:solidFill>
                <a:latin typeface="+mn-lt"/>
                <a:cs typeface="Times New Roman" pitchFamily="18" charset="0"/>
              </a:rPr>
              <a:t> fertilization effect is important factor.  Inclusion significantly raises the estimates of climate effected yields of many crops. It is however controversial.</a:t>
            </a:r>
          </a:p>
          <a:p>
            <a:pPr marL="7938" eaLnBrk="0" hangingPunct="0">
              <a:lnSpc>
                <a:spcPct val="80000"/>
              </a:lnSpc>
              <a:defRPr/>
            </a:pPr>
            <a:r>
              <a:rPr lang="en-US" sz="2000" dirty="0">
                <a:solidFill>
                  <a:schemeClr val="tx1"/>
                </a:solidFill>
                <a:latin typeface="+mn-lt"/>
                <a:cs typeface="Times New Roman" pitchFamily="18" charset="0"/>
              </a:rPr>
              <a:t>            </a:t>
            </a:r>
          </a:p>
          <a:p>
            <a:pPr marL="7938" eaLnBrk="0" hangingPunct="0">
              <a:defRPr/>
            </a:pPr>
            <a:r>
              <a:rPr lang="en-US" sz="2000" dirty="0">
                <a:solidFill>
                  <a:schemeClr val="tx1"/>
                </a:solidFill>
                <a:latin typeface="+mn-lt"/>
                <a:cs typeface="Times New Roman" pitchFamily="18" charset="0"/>
              </a:rPr>
              <a:t>Yield effects vary </a:t>
            </a:r>
            <a:r>
              <a:rPr lang="en-US" sz="2000" dirty="0" err="1">
                <a:solidFill>
                  <a:schemeClr val="tx1"/>
                </a:solidFill>
                <a:latin typeface="+mn-lt"/>
                <a:cs typeface="Times New Roman" pitchFamily="18" charset="0"/>
              </a:rPr>
              <a:t>latitudinally</a:t>
            </a:r>
            <a:r>
              <a:rPr lang="en-US" sz="2000" dirty="0">
                <a:solidFill>
                  <a:schemeClr val="tx1"/>
                </a:solidFill>
                <a:latin typeface="+mn-lt"/>
                <a:cs typeface="Times New Roman" pitchFamily="18" charset="0"/>
              </a:rPr>
              <a:t> across the world.  Yields generally improve in the higher latitudes,.  On the other hand there are estimates that there will be net reductions in crop yields in warmer, low latitude areas and semi-arid areas.</a:t>
            </a:r>
            <a:endParaRPr lang="en-US" sz="2000" dirty="0">
              <a:solidFill>
                <a:schemeClr val="tx1"/>
              </a:solidFill>
              <a:latin typeface="+mn-lt"/>
            </a:endParaRPr>
          </a:p>
        </p:txBody>
      </p:sp>
    </p:spTree>
    <p:extLst>
      <p:ext uri="{BB962C8B-B14F-4D97-AF65-F5344CB8AC3E}">
        <p14:creationId xmlns:p14="http://schemas.microsoft.com/office/powerpoint/2010/main" val="412911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244475" y="371475"/>
            <a:ext cx="850106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a:spAutoFit/>
          </a:bodyPr>
          <a:lstStyle/>
          <a:p>
            <a:pPr marL="7938" algn="ctr">
              <a:defRPr/>
            </a:pPr>
            <a:r>
              <a:rPr lang="en-US" sz="2800" dirty="0">
                <a:solidFill>
                  <a:srgbClr val="7A0000"/>
                </a:solidFill>
                <a:latin typeface="+mn-lt"/>
                <a:ea typeface="+mj-ea"/>
                <a:cs typeface="+mj-cs"/>
              </a:rPr>
              <a:t>Some Technical Findings - Climate Change A</a:t>
            </a:r>
            <a:r>
              <a:rPr lang="en-US" sz="2600" b="1" dirty="0">
                <a:solidFill>
                  <a:schemeClr val="tx1"/>
                </a:solidFill>
                <a:effectLst>
                  <a:outerShdw blurRad="38100" dist="38100" dir="2700000" algn="tl">
                    <a:srgbClr val="C0C0C0"/>
                  </a:outerShdw>
                </a:effectLst>
                <a:latin typeface="+mn-lt"/>
              </a:rPr>
              <a:t>ssessment</a:t>
            </a:r>
          </a:p>
          <a:p>
            <a:pPr marL="7938" eaLnBrk="0" hangingPunct="0">
              <a:defRPr/>
            </a:pPr>
            <a:r>
              <a:rPr lang="en-US" sz="2000" dirty="0">
                <a:solidFill>
                  <a:schemeClr val="tx1"/>
                </a:solidFill>
                <a:latin typeface="+mn-lt"/>
                <a:cs typeface="Times New Roman" pitchFamily="18" charset="0"/>
              </a:rPr>
              <a:t> </a:t>
            </a:r>
            <a:endParaRPr lang="en-US" sz="1000" dirty="0">
              <a:solidFill>
                <a:schemeClr val="tx1"/>
              </a:solidFill>
              <a:latin typeface="+mn-lt"/>
              <a:cs typeface="Times New Roman" pitchFamily="18" charset="0"/>
            </a:endParaRPr>
          </a:p>
          <a:p>
            <a:pPr marL="7938" eaLnBrk="0" hangingPunct="0">
              <a:defRPr/>
            </a:pPr>
            <a:endParaRPr lang="en-US" sz="2000" dirty="0">
              <a:solidFill>
                <a:schemeClr val="tx1"/>
              </a:solidFill>
              <a:latin typeface="+mn-lt"/>
              <a:cs typeface="Times New Roman" pitchFamily="18" charset="0"/>
            </a:endParaRPr>
          </a:p>
          <a:p>
            <a:pPr marL="7938" eaLnBrk="0" hangingPunct="0">
              <a:defRPr/>
            </a:pPr>
            <a:r>
              <a:rPr lang="en-US" sz="2000" dirty="0">
                <a:solidFill>
                  <a:schemeClr val="tx1"/>
                </a:solidFill>
                <a:latin typeface="+mn-lt"/>
                <a:cs typeface="Times New Roman" pitchFamily="18" charset="0"/>
              </a:rPr>
              <a:t>Yield changes can be reduced or enhanced by adaptations made by producers. Farmers may adapt by changing planting dates, substituting cultivars or crops, changing irrigation practices, and changing land allocations to crop production, pasture, and other uses. </a:t>
            </a:r>
          </a:p>
          <a:p>
            <a:pPr marL="7938" eaLnBrk="0" hangingPunct="0">
              <a:defRPr/>
            </a:pPr>
            <a:r>
              <a:rPr lang="en-US" sz="2000" dirty="0">
                <a:solidFill>
                  <a:schemeClr val="tx1"/>
                </a:solidFill>
                <a:latin typeface="+mn-lt"/>
                <a:cs typeface="Times New Roman" pitchFamily="18" charset="0"/>
              </a:rPr>
              <a:t>                   </a:t>
            </a:r>
          </a:p>
          <a:p>
            <a:pPr marL="7938" eaLnBrk="0" hangingPunct="0">
              <a:defRPr/>
            </a:pPr>
            <a:r>
              <a:rPr lang="en-US" sz="2000" dirty="0">
                <a:solidFill>
                  <a:schemeClr val="tx1"/>
                </a:solidFill>
                <a:latin typeface="+mn-lt"/>
                <a:cs typeface="Times New Roman" pitchFamily="18" charset="0"/>
              </a:rPr>
              <a:t>Livestock effects can be significant.   Adjustments also expected in pasture requirements and range productivity.</a:t>
            </a:r>
          </a:p>
          <a:p>
            <a:pPr marL="7938" eaLnBrk="0" hangingPunct="0">
              <a:defRPr/>
            </a:pPr>
            <a:r>
              <a:rPr lang="en-US" sz="2000" dirty="0">
                <a:solidFill>
                  <a:schemeClr val="tx1"/>
                </a:solidFill>
                <a:latin typeface="+mn-lt"/>
                <a:cs typeface="Times New Roman" pitchFamily="18" charset="0"/>
              </a:rPr>
              <a:t>            </a:t>
            </a:r>
          </a:p>
          <a:p>
            <a:pPr marL="7938" eaLnBrk="0" hangingPunct="0">
              <a:defRPr/>
            </a:pPr>
            <a:r>
              <a:rPr lang="en-US" sz="2000" dirty="0">
                <a:solidFill>
                  <a:schemeClr val="tx1"/>
                </a:solidFill>
                <a:latin typeface="+mn-lt"/>
                <a:cs typeface="Times New Roman" pitchFamily="18" charset="0"/>
              </a:rPr>
              <a:t>Irrigation water availability is an issue.  There is also a need to develop estimates on how nonagricultural water use might change in the face of climate change.</a:t>
            </a:r>
            <a:endParaRPr lang="en-US" dirty="0">
              <a:solidFill>
                <a:schemeClr val="tx1"/>
              </a:solidFill>
              <a:latin typeface="+mn-lt"/>
            </a:endParaRPr>
          </a:p>
          <a:p>
            <a:pPr marL="7938" eaLnBrk="0" hangingPunct="0">
              <a:defRPr/>
            </a:pPr>
            <a:endParaRPr lang="en-US" sz="2000" dirty="0">
              <a:solidFill>
                <a:schemeClr val="tx1"/>
              </a:solidFill>
              <a:latin typeface="+mn-lt"/>
            </a:endParaRPr>
          </a:p>
        </p:txBody>
      </p:sp>
    </p:spTree>
    <p:extLst>
      <p:ext uri="{BB962C8B-B14F-4D97-AF65-F5344CB8AC3E}">
        <p14:creationId xmlns:p14="http://schemas.microsoft.com/office/powerpoint/2010/main" val="299291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2" name="Rounded Rectangle 5161"/>
          <p:cNvSpPr/>
          <p:nvPr/>
        </p:nvSpPr>
        <p:spPr bwMode="auto">
          <a:xfrm>
            <a:off x="381000" y="643741"/>
            <a:ext cx="7937500" cy="5680859"/>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chemeClr val="tx1"/>
              </a:solidFill>
              <a:effectLst/>
              <a:latin typeface="+mn-lt"/>
            </a:endParaRPr>
          </a:p>
        </p:txBody>
      </p:sp>
      <p:sp>
        <p:nvSpPr>
          <p:cNvPr id="5122" name="AutoShape 2"/>
          <p:cNvSpPr>
            <a:spLocks noChangeArrowheads="1"/>
          </p:cNvSpPr>
          <p:nvPr/>
        </p:nvSpPr>
        <p:spPr bwMode="auto">
          <a:xfrm>
            <a:off x="2835275" y="2827722"/>
            <a:ext cx="1524000" cy="2168628"/>
          </a:xfrm>
          <a:prstGeom prst="octagon">
            <a:avLst>
              <a:gd name="adj" fmla="val 2928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dirty="0" smtClean="0">
                <a:latin typeface="+mn-lt"/>
                <a:cs typeface="Arial" charset="0"/>
              </a:rPr>
              <a:t>Aggregate </a:t>
            </a:r>
          </a:p>
          <a:p>
            <a:pPr algn="ctr" eaLnBrk="1" hangingPunct="1">
              <a:spcBef>
                <a:spcPct val="0"/>
              </a:spcBef>
              <a:buFontTx/>
              <a:buNone/>
            </a:pPr>
            <a:r>
              <a:rPr lang="en-US" altLang="en-US" sz="1600" dirty="0" smtClean="0">
                <a:latin typeface="+mn-lt"/>
                <a:cs typeface="Arial" charset="0"/>
              </a:rPr>
              <a:t>Economic </a:t>
            </a:r>
          </a:p>
          <a:p>
            <a:pPr algn="ctr" eaLnBrk="1" hangingPunct="1">
              <a:spcBef>
                <a:spcPct val="0"/>
              </a:spcBef>
              <a:buFontTx/>
              <a:buNone/>
            </a:pPr>
            <a:r>
              <a:rPr lang="en-US" altLang="en-US" sz="1600" dirty="0" smtClean="0">
                <a:latin typeface="+mn-lt"/>
                <a:cs typeface="Arial" charset="0"/>
              </a:rPr>
              <a:t>Impacts</a:t>
            </a:r>
            <a:endParaRPr lang="en-US" altLang="en-US" sz="1600" dirty="0">
              <a:latin typeface="+mn-lt"/>
              <a:cs typeface="Arial" charset="0"/>
            </a:endParaRPr>
          </a:p>
        </p:txBody>
      </p:sp>
      <p:sp>
        <p:nvSpPr>
          <p:cNvPr id="5123" name="Line 3"/>
          <p:cNvSpPr>
            <a:spLocks noChangeAspect="1" noChangeShapeType="1"/>
          </p:cNvSpPr>
          <p:nvPr/>
        </p:nvSpPr>
        <p:spPr bwMode="auto">
          <a:xfrm>
            <a:off x="2436813" y="3910013"/>
            <a:ext cx="3984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5124" name="Rectangle 4"/>
          <p:cNvSpPr>
            <a:spLocks noChangeArrowheads="1"/>
          </p:cNvSpPr>
          <p:nvPr/>
        </p:nvSpPr>
        <p:spPr bwMode="auto">
          <a:xfrm>
            <a:off x="1355002" y="120521"/>
            <a:ext cx="62787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smtClean="0">
                <a:solidFill>
                  <a:srgbClr val="7A0000"/>
                </a:solidFill>
                <a:latin typeface="+mn-lt"/>
                <a:ea typeface="+mj-ea"/>
                <a:cs typeface="+mj-cs"/>
              </a:rPr>
              <a:t>Climate Impacts Analytical Framework</a:t>
            </a:r>
            <a:endParaRPr lang="en-US" altLang="en-US" sz="2800" dirty="0">
              <a:solidFill>
                <a:srgbClr val="7A0000"/>
              </a:solidFill>
              <a:latin typeface="+mn-lt"/>
              <a:ea typeface="+mj-ea"/>
              <a:cs typeface="+mj-cs"/>
            </a:endParaRPr>
          </a:p>
        </p:txBody>
      </p:sp>
      <p:sp>
        <p:nvSpPr>
          <p:cNvPr id="33" name="AutoShape 14"/>
          <p:cNvSpPr>
            <a:spLocks noChangeAspect="1" noChangeArrowheads="1"/>
          </p:cNvSpPr>
          <p:nvPr/>
        </p:nvSpPr>
        <p:spPr bwMode="auto">
          <a:xfrm>
            <a:off x="543891" y="2714874"/>
            <a:ext cx="1892922" cy="2281476"/>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dirty="0" smtClean="0">
                <a:latin typeface="+mn-lt"/>
                <a:cs typeface="Arial" charset="0"/>
              </a:rPr>
              <a:t>Physical </a:t>
            </a:r>
          </a:p>
          <a:p>
            <a:pPr algn="ctr" eaLnBrk="1" hangingPunct="1">
              <a:spcBef>
                <a:spcPct val="0"/>
              </a:spcBef>
              <a:buFontTx/>
              <a:buNone/>
            </a:pPr>
            <a:r>
              <a:rPr lang="en-US" altLang="en-US" sz="1600" dirty="0" smtClean="0">
                <a:latin typeface="+mn-lt"/>
                <a:cs typeface="Arial" charset="0"/>
              </a:rPr>
              <a:t>impacts on</a:t>
            </a:r>
          </a:p>
          <a:p>
            <a:pPr algn="ctr" eaLnBrk="1" hangingPunct="1">
              <a:spcBef>
                <a:spcPct val="0"/>
              </a:spcBef>
              <a:buFontTx/>
              <a:buNone/>
            </a:pPr>
            <a:r>
              <a:rPr lang="en-US" altLang="en-US" sz="1600" dirty="0" smtClean="0">
                <a:latin typeface="+mn-lt"/>
                <a:cs typeface="Arial" charset="0"/>
              </a:rPr>
              <a:t>Yield, cost, variability, resource available</a:t>
            </a:r>
          </a:p>
          <a:p>
            <a:pPr algn="ctr" eaLnBrk="1" hangingPunct="1">
              <a:spcBef>
                <a:spcPct val="0"/>
              </a:spcBef>
              <a:buFontTx/>
              <a:buNone/>
            </a:pPr>
            <a:endParaRPr lang="en-US" altLang="en-US" sz="1600" dirty="0">
              <a:latin typeface="+mn-lt"/>
              <a:cs typeface="Arial" charset="0"/>
            </a:endParaRPr>
          </a:p>
          <a:p>
            <a:pPr algn="ctr" eaLnBrk="1" hangingPunct="1">
              <a:spcBef>
                <a:spcPct val="0"/>
              </a:spcBef>
              <a:buFontTx/>
              <a:buNone/>
            </a:pPr>
            <a:r>
              <a:rPr lang="en-US" altLang="en-US" sz="1600" dirty="0" smtClean="0">
                <a:latin typeface="+mn-lt"/>
                <a:cs typeface="Arial" charset="0"/>
              </a:rPr>
              <a:t>Given Climate Scenario</a:t>
            </a:r>
            <a:endParaRPr lang="en-US" altLang="en-US" sz="1600" dirty="0">
              <a:latin typeface="+mn-lt"/>
              <a:cs typeface="Arial" charset="0"/>
            </a:endParaRPr>
          </a:p>
        </p:txBody>
      </p:sp>
      <p:sp>
        <p:nvSpPr>
          <p:cNvPr id="3" name="Oval 2"/>
          <p:cNvSpPr/>
          <p:nvPr/>
        </p:nvSpPr>
        <p:spPr bwMode="auto">
          <a:xfrm>
            <a:off x="4019876" y="994543"/>
            <a:ext cx="2389187" cy="914400"/>
          </a:xfrm>
          <a:prstGeom prst="ellipse">
            <a:avLst/>
          </a:prstGeom>
          <a:solidFill>
            <a:schemeClr val="accent1">
              <a:alpha val="32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Feedback</a:t>
            </a:r>
            <a:endParaRPr kumimoji="0" lang="en-US" sz="3600" b="1" i="0" u="none" strike="noStrike" cap="none" normalizeH="0" baseline="0" dirty="0" smtClean="0">
              <a:ln>
                <a:noFill/>
              </a:ln>
              <a:solidFill>
                <a:schemeClr val="tx1"/>
              </a:solidFill>
              <a:effectLst/>
              <a:latin typeface="+mn-lt"/>
            </a:endParaRPr>
          </a:p>
        </p:txBody>
      </p:sp>
      <p:sp>
        <p:nvSpPr>
          <p:cNvPr id="37" name="Plaque 36"/>
          <p:cNvSpPr/>
          <p:nvPr/>
        </p:nvSpPr>
        <p:spPr bwMode="auto">
          <a:xfrm>
            <a:off x="5224513" y="4014837"/>
            <a:ext cx="2369100" cy="1406356"/>
          </a:xfrm>
          <a:prstGeom prst="plaque">
            <a:avLst/>
          </a:prstGeom>
          <a:solidFill>
            <a:srgbClr val="FF66FF">
              <a:alpha val="3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en-US" sz="2000" dirty="0" smtClean="0">
                <a:solidFill>
                  <a:schemeClr val="tx1"/>
                </a:solidFill>
                <a:latin typeface="+mn-lt"/>
                <a:cs typeface="Arial" charset="0"/>
              </a:rPr>
              <a:t>Regional</a:t>
            </a:r>
            <a:endParaRPr lang="en-US" altLang="en-US" sz="2000" dirty="0">
              <a:solidFill>
                <a:schemeClr val="tx1"/>
              </a:solidFill>
              <a:latin typeface="+mn-lt"/>
              <a:cs typeface="Arial" charset="0"/>
            </a:endParaRPr>
          </a:p>
          <a:p>
            <a:pPr algn="ctr"/>
            <a:r>
              <a:rPr lang="en-US" altLang="en-US" sz="2000" dirty="0" smtClean="0">
                <a:solidFill>
                  <a:schemeClr val="tx1"/>
                </a:solidFill>
                <a:latin typeface="+mn-lt"/>
                <a:cs typeface="Arial" charset="0"/>
              </a:rPr>
              <a:t>impacts</a:t>
            </a:r>
            <a:endParaRPr lang="en-US" altLang="en-US" sz="2000" dirty="0">
              <a:solidFill>
                <a:schemeClr val="tx1"/>
              </a:solidFill>
              <a:latin typeface="+mn-lt"/>
              <a:cs typeface="Arial" charset="0"/>
            </a:endParaRPr>
          </a:p>
        </p:txBody>
      </p:sp>
      <p:sp>
        <p:nvSpPr>
          <p:cNvPr id="38" name="Plaque 37"/>
          <p:cNvSpPr/>
          <p:nvPr/>
        </p:nvSpPr>
        <p:spPr bwMode="auto">
          <a:xfrm>
            <a:off x="5224513" y="2124544"/>
            <a:ext cx="2369100" cy="1406356"/>
          </a:xfrm>
          <a:prstGeom prst="plaque">
            <a:avLst/>
          </a:prstGeom>
          <a:solidFill>
            <a:srgbClr val="FF66FF">
              <a:alpha val="3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en-US" sz="2000" dirty="0" smtClean="0">
                <a:solidFill>
                  <a:schemeClr val="tx1"/>
                </a:solidFill>
                <a:latin typeface="+mn-lt"/>
                <a:cs typeface="Arial" charset="0"/>
              </a:rPr>
              <a:t>External</a:t>
            </a:r>
          </a:p>
          <a:p>
            <a:pPr algn="ctr"/>
            <a:r>
              <a:rPr lang="en-US" altLang="en-US" sz="2000" dirty="0" smtClean="0">
                <a:solidFill>
                  <a:schemeClr val="tx1"/>
                </a:solidFill>
                <a:latin typeface="+mn-lt"/>
                <a:cs typeface="Arial" charset="0"/>
              </a:rPr>
              <a:t>Environmental </a:t>
            </a:r>
            <a:endParaRPr lang="en-US" altLang="en-US" sz="2000" dirty="0">
              <a:solidFill>
                <a:schemeClr val="tx1"/>
              </a:solidFill>
              <a:latin typeface="+mn-lt"/>
              <a:cs typeface="Arial" charset="0"/>
            </a:endParaRPr>
          </a:p>
          <a:p>
            <a:pPr algn="ctr"/>
            <a:r>
              <a:rPr lang="en-US" altLang="en-US" sz="2000" dirty="0" smtClean="0">
                <a:solidFill>
                  <a:schemeClr val="tx1"/>
                </a:solidFill>
                <a:latin typeface="+mn-lt"/>
                <a:cs typeface="Arial" charset="0"/>
              </a:rPr>
              <a:t>impacts</a:t>
            </a:r>
            <a:endParaRPr lang="en-US" altLang="en-US" sz="2000" dirty="0">
              <a:solidFill>
                <a:schemeClr val="tx1"/>
              </a:solidFill>
              <a:latin typeface="+mn-lt"/>
              <a:cs typeface="Arial" charset="0"/>
            </a:endParaRPr>
          </a:p>
        </p:txBody>
      </p:sp>
      <p:cxnSp>
        <p:nvCxnSpPr>
          <p:cNvPr id="6" name="Straight Arrow Connector 5"/>
          <p:cNvCxnSpPr>
            <a:endCxn id="38" idx="1"/>
          </p:cNvCxnSpPr>
          <p:nvPr/>
        </p:nvCxnSpPr>
        <p:spPr bwMode="auto">
          <a:xfrm flipV="1">
            <a:off x="4359275" y="2827722"/>
            <a:ext cx="865238" cy="108229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endCxn id="37" idx="1"/>
          </p:cNvCxnSpPr>
          <p:nvPr/>
        </p:nvCxnSpPr>
        <p:spPr bwMode="auto">
          <a:xfrm>
            <a:off x="4359275" y="3910013"/>
            <a:ext cx="865238" cy="80800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flipV="1">
            <a:off x="8219968" y="2827722"/>
            <a:ext cx="0" cy="1890293"/>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p:nvPr/>
        </p:nvCxnSpPr>
        <p:spPr bwMode="auto">
          <a:xfrm>
            <a:off x="7603250" y="2827722"/>
            <a:ext cx="616718" cy="15189"/>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flipH="1" flipV="1">
            <a:off x="8210332" y="1380684"/>
            <a:ext cx="9636" cy="145463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flipH="1" flipV="1">
            <a:off x="6409065" y="1414404"/>
            <a:ext cx="1762617" cy="696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a:stCxn id="3" idx="2"/>
          </p:cNvCxnSpPr>
          <p:nvPr/>
        </p:nvCxnSpPr>
        <p:spPr bwMode="auto">
          <a:xfrm flipH="1">
            <a:off x="1490352" y="1451743"/>
            <a:ext cx="2529524" cy="3037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a:endCxn id="33" idx="0"/>
          </p:cNvCxnSpPr>
          <p:nvPr/>
        </p:nvCxnSpPr>
        <p:spPr bwMode="auto">
          <a:xfrm>
            <a:off x="1490352" y="1482120"/>
            <a:ext cx="0" cy="12327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p:cNvCxnSpPr/>
          <p:nvPr/>
        </p:nvCxnSpPr>
        <p:spPr bwMode="auto">
          <a:xfrm>
            <a:off x="3597275" y="1482120"/>
            <a:ext cx="0" cy="136079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p:cNvCxnSpPr/>
          <p:nvPr/>
        </p:nvCxnSpPr>
        <p:spPr bwMode="auto">
          <a:xfrm>
            <a:off x="7564601" y="4702251"/>
            <a:ext cx="655367" cy="1576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55" name="Regular Pentagon 5154"/>
          <p:cNvSpPr/>
          <p:nvPr/>
        </p:nvSpPr>
        <p:spPr bwMode="auto">
          <a:xfrm>
            <a:off x="3035300" y="5242328"/>
            <a:ext cx="1323974" cy="986867"/>
          </a:xfrm>
          <a:prstGeom prst="pent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Output</a:t>
            </a:r>
          </a:p>
        </p:txBody>
      </p:sp>
      <p:cxnSp>
        <p:nvCxnSpPr>
          <p:cNvPr id="79" name="Straight Arrow Connector 78"/>
          <p:cNvCxnSpPr>
            <a:stCxn id="33" idx="2"/>
          </p:cNvCxnSpPr>
          <p:nvPr/>
        </p:nvCxnSpPr>
        <p:spPr bwMode="auto">
          <a:xfrm>
            <a:off x="1490352" y="4996350"/>
            <a:ext cx="1544948" cy="55355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Arrow Connector 80"/>
          <p:cNvCxnSpPr/>
          <p:nvPr/>
        </p:nvCxnSpPr>
        <p:spPr bwMode="auto">
          <a:xfrm>
            <a:off x="3528194" y="4992305"/>
            <a:ext cx="17971" cy="250023"/>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p:nvPr/>
        </p:nvCxnSpPr>
        <p:spPr bwMode="auto">
          <a:xfrm flipH="1">
            <a:off x="4064050" y="3530900"/>
            <a:ext cx="1523951" cy="1865656"/>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Arrow Connector 86"/>
          <p:cNvCxnSpPr/>
          <p:nvPr/>
        </p:nvCxnSpPr>
        <p:spPr bwMode="auto">
          <a:xfrm flipH="1">
            <a:off x="4299000" y="5421193"/>
            <a:ext cx="2110064" cy="48393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64" name="TextBox 5163"/>
          <p:cNvSpPr txBox="1"/>
          <p:nvPr/>
        </p:nvSpPr>
        <p:spPr>
          <a:xfrm>
            <a:off x="2854077" y="595299"/>
            <a:ext cx="3577261" cy="1015663"/>
          </a:xfrm>
          <a:prstGeom prst="rect">
            <a:avLst/>
          </a:prstGeom>
          <a:noFill/>
        </p:spPr>
        <p:txBody>
          <a:bodyPr wrap="none" rtlCol="0">
            <a:spAutoFit/>
          </a:bodyPr>
          <a:lstStyle/>
          <a:p>
            <a:r>
              <a:rPr lang="en-US" sz="2400" dirty="0">
                <a:solidFill>
                  <a:schemeClr val="tx1"/>
                </a:solidFill>
                <a:latin typeface="+mn-lt"/>
              </a:rPr>
              <a:t>GCM /ESM SSP Scenario</a:t>
            </a:r>
          </a:p>
          <a:p>
            <a:endParaRPr lang="en-US" dirty="0">
              <a:latin typeface="+mn-lt"/>
            </a:endParaRPr>
          </a:p>
        </p:txBody>
      </p:sp>
      <p:sp>
        <p:nvSpPr>
          <p:cNvPr id="32" name="TextBox 31"/>
          <p:cNvSpPr txBox="1"/>
          <p:nvPr/>
        </p:nvSpPr>
        <p:spPr>
          <a:xfrm>
            <a:off x="2705723" y="6375782"/>
            <a:ext cx="3281668" cy="461665"/>
          </a:xfrm>
          <a:prstGeom prst="rect">
            <a:avLst/>
          </a:prstGeom>
          <a:noFill/>
        </p:spPr>
        <p:txBody>
          <a:bodyPr wrap="none" rtlCol="0">
            <a:spAutoFit/>
          </a:bodyPr>
          <a:lstStyle/>
          <a:p>
            <a:r>
              <a:rPr lang="en-US" sz="2400" dirty="0" smtClean="0">
                <a:solidFill>
                  <a:schemeClr val="tx1"/>
                </a:solidFill>
                <a:latin typeface="+mn-lt"/>
              </a:rPr>
              <a:t>Many on and off ramps</a:t>
            </a:r>
            <a:endParaRPr lang="en-US" sz="2400" dirty="0">
              <a:solidFill>
                <a:schemeClr val="tx1"/>
              </a:solidFill>
              <a:latin typeface="+mn-lt"/>
            </a:endParaRPr>
          </a:p>
        </p:txBody>
      </p:sp>
    </p:spTree>
    <p:extLst>
      <p:ext uri="{BB962C8B-B14F-4D97-AF65-F5344CB8AC3E}">
        <p14:creationId xmlns:p14="http://schemas.microsoft.com/office/powerpoint/2010/main" val="241956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0" y="327025"/>
            <a:ext cx="8682038"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0">
            <a:spAutoFit/>
          </a:bodyPr>
          <a:lstStyle/>
          <a:p>
            <a:pPr marL="7938" algn="ctr">
              <a:defRPr/>
            </a:pPr>
            <a:r>
              <a:rPr lang="en-US" sz="2800" dirty="0">
                <a:solidFill>
                  <a:srgbClr val="7A0000"/>
                </a:solidFill>
                <a:latin typeface="+mn-lt"/>
                <a:ea typeface="+mj-ea"/>
                <a:cs typeface="+mj-cs"/>
              </a:rPr>
              <a:t>Some Economic Findings - Climate Change Assessment</a:t>
            </a:r>
          </a:p>
          <a:p>
            <a:pPr marL="7938" eaLnBrk="0" hangingPunct="0">
              <a:defRPr/>
            </a:pPr>
            <a:r>
              <a:rPr lang="en-US" sz="2000" dirty="0">
                <a:solidFill>
                  <a:schemeClr val="tx1"/>
                </a:solidFill>
                <a:latin typeface="+mn-lt"/>
                <a:cs typeface="Times New Roman" pitchFamily="18" charset="0"/>
              </a:rPr>
              <a:t> </a:t>
            </a:r>
            <a:endParaRPr lang="en-US" sz="1000" dirty="0">
              <a:solidFill>
                <a:schemeClr val="tx1"/>
              </a:solidFill>
              <a:latin typeface="+mn-lt"/>
              <a:cs typeface="Times New Roman" pitchFamily="18" charset="0"/>
            </a:endParaRPr>
          </a:p>
          <a:p>
            <a:pPr marL="7938" eaLnBrk="0" hangingPunct="0">
              <a:defRPr/>
            </a:pPr>
            <a:r>
              <a:rPr lang="en-US" sz="2000" dirty="0">
                <a:solidFill>
                  <a:schemeClr val="tx1"/>
                </a:solidFill>
                <a:latin typeface="+mn-lt"/>
                <a:cs typeface="Times New Roman" pitchFamily="18" charset="0"/>
              </a:rPr>
              <a:t>Climate change is not expected to greatly alter global food production or cause a global economic disaster in food production.  This occurs because the climatic alteration is less that the range of temperatures now experienced across agriculture.</a:t>
            </a:r>
          </a:p>
          <a:p>
            <a:pPr marL="7938" eaLnBrk="0" hangingPunct="0">
              <a:defRPr/>
            </a:pPr>
            <a:r>
              <a:rPr lang="en-US" sz="2000" dirty="0">
                <a:solidFill>
                  <a:schemeClr val="tx1"/>
                </a:solidFill>
                <a:latin typeface="+mn-lt"/>
                <a:cs typeface="Times New Roman" pitchFamily="18" charset="0"/>
              </a:rPr>
              <a:t> </a:t>
            </a:r>
          </a:p>
          <a:p>
            <a:pPr marL="7938" eaLnBrk="0" hangingPunct="0">
              <a:defRPr/>
            </a:pPr>
            <a:r>
              <a:rPr lang="en-US" sz="2000" dirty="0">
                <a:solidFill>
                  <a:schemeClr val="tx1"/>
                </a:solidFill>
                <a:latin typeface="+mn-lt"/>
                <a:cs typeface="Times New Roman" pitchFamily="18" charset="0"/>
              </a:rPr>
              <a:t>Impacts on regional food supplies in low latitude regions could amount to large changes in productive capacity and significant economic hardship. </a:t>
            </a:r>
          </a:p>
          <a:p>
            <a:pPr marL="7938" eaLnBrk="0" hangingPunct="0">
              <a:defRPr/>
            </a:pPr>
            <a:endParaRPr lang="en-US" sz="2000" dirty="0">
              <a:solidFill>
                <a:schemeClr val="tx1"/>
              </a:solidFill>
              <a:latin typeface="+mn-lt"/>
              <a:cs typeface="Times New Roman" pitchFamily="18" charset="0"/>
            </a:endParaRPr>
          </a:p>
          <a:p>
            <a:pPr marL="7938" eaLnBrk="0" hangingPunct="0">
              <a:defRPr/>
            </a:pPr>
            <a:r>
              <a:rPr lang="en-US" sz="2000" dirty="0">
                <a:solidFill>
                  <a:schemeClr val="tx1"/>
                </a:solidFill>
                <a:latin typeface="+mn-lt"/>
                <a:cs typeface="Times New Roman" pitchFamily="18" charset="0"/>
              </a:rPr>
              <a:t>Climate induced productivity changes act in opposite directions for consumers and producers. Either less is produced and consumers' pay higher prices with producers making more money or more is produced with opposite effect.  </a:t>
            </a:r>
          </a:p>
          <a:p>
            <a:pPr marL="7938" eaLnBrk="0" hangingPunct="0">
              <a:defRPr/>
            </a:pPr>
            <a:endParaRPr lang="en-US" sz="2000" dirty="0">
              <a:solidFill>
                <a:schemeClr val="tx1"/>
              </a:solidFill>
              <a:latin typeface="+mn-lt"/>
              <a:cs typeface="Times New Roman" pitchFamily="18" charset="0"/>
            </a:endParaRPr>
          </a:p>
          <a:p>
            <a:pPr marL="7938" eaLnBrk="0" hangingPunct="0">
              <a:defRPr/>
            </a:pPr>
            <a:r>
              <a:rPr lang="en-US" sz="2000" dirty="0">
                <a:solidFill>
                  <a:schemeClr val="tx1"/>
                </a:solidFill>
                <a:latin typeface="+mn-lt"/>
                <a:cs typeface="Times New Roman" pitchFamily="18" charset="0"/>
              </a:rPr>
              <a:t>Climate change influences prices, acreage and market signals. Market-level supply increases or decreases induce behavioral responses that mitigate impacts projected by biophysical changes alone.</a:t>
            </a:r>
            <a:endParaRPr lang="en-US" dirty="0">
              <a:solidFill>
                <a:schemeClr val="tx1"/>
              </a:solidFill>
              <a:latin typeface="+mn-lt"/>
            </a:endParaRPr>
          </a:p>
        </p:txBody>
      </p:sp>
    </p:spTree>
    <p:extLst>
      <p:ext uri="{BB962C8B-B14F-4D97-AF65-F5344CB8AC3E}">
        <p14:creationId xmlns:p14="http://schemas.microsoft.com/office/powerpoint/2010/main" val="2400055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533400" y="280988"/>
            <a:ext cx="8153400" cy="644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dirty="0">
                <a:solidFill>
                  <a:srgbClr val="7A0000"/>
                </a:solidFill>
                <a:latin typeface="+mn-lt"/>
                <a:ea typeface="+mj-ea"/>
                <a:cs typeface="+mj-cs"/>
              </a:rPr>
              <a:t>Simultaneous Consideration of Forestry</a:t>
            </a:r>
          </a:p>
          <a:p>
            <a:pPr eaLnBrk="0" hangingPunct="0">
              <a:defRPr/>
            </a:pPr>
            <a:r>
              <a:rPr lang="en-US" dirty="0">
                <a:solidFill>
                  <a:schemeClr val="tx1"/>
                </a:solidFill>
                <a:latin typeface="+mn-lt"/>
                <a:cs typeface="Times New Roman" pitchFamily="18" charset="0"/>
              </a:rPr>
              <a:t> </a:t>
            </a:r>
            <a:endParaRPr lang="en-US" sz="1000" dirty="0">
              <a:solidFill>
                <a:schemeClr val="tx1"/>
              </a:solidFill>
              <a:latin typeface="+mn-lt"/>
              <a:cs typeface="Times New Roman" pitchFamily="18" charset="0"/>
            </a:endParaRPr>
          </a:p>
          <a:p>
            <a:pPr eaLnBrk="0" hangingPunct="0">
              <a:defRPr/>
            </a:pPr>
            <a:r>
              <a:rPr lang="en-US" sz="2000" dirty="0">
                <a:solidFill>
                  <a:schemeClr val="tx1"/>
                </a:solidFill>
                <a:latin typeface="+mn-lt"/>
                <a:cs typeface="Times New Roman" pitchFamily="18" charset="0"/>
              </a:rPr>
              <a:t>Forest and agricultural sector model including ag effects over time and forest yield effects.  Used GCM based analyses as well as ecology simulators and all ag results.</a:t>
            </a:r>
          </a:p>
          <a:p>
            <a:pPr eaLnBrk="0" hangingPunct="0">
              <a:defRPr/>
            </a:pPr>
            <a:endParaRPr lang="en-US" sz="2000" dirty="0">
              <a:solidFill>
                <a:schemeClr val="tx1"/>
              </a:solidFill>
              <a:latin typeface="+mn-lt"/>
              <a:cs typeface="Times New Roman" pitchFamily="18" charset="0"/>
            </a:endParaRPr>
          </a:p>
          <a:p>
            <a:pPr eaLnBrk="0" hangingPunct="0">
              <a:defRPr/>
            </a:pPr>
            <a:r>
              <a:rPr lang="en-US" sz="2000" b="1" dirty="0">
                <a:solidFill>
                  <a:schemeClr val="tx1"/>
                </a:solidFill>
                <a:latin typeface="+mn-lt"/>
                <a:cs typeface="Times New Roman" pitchFamily="18" charset="0"/>
              </a:rPr>
              <a:t>Findings</a:t>
            </a:r>
            <a:endParaRPr lang="en-US" sz="2000" dirty="0">
              <a:solidFill>
                <a:schemeClr val="tx1"/>
              </a:solidFill>
              <a:latin typeface="+mn-lt"/>
              <a:cs typeface="Times New Roman" pitchFamily="18" charset="0"/>
            </a:endParaRPr>
          </a:p>
          <a:p>
            <a:pPr marL="969963" lvl="1" indent="-457200" eaLnBrk="0" hangingPunct="0">
              <a:lnSpc>
                <a:spcPct val="130000"/>
              </a:lnSpc>
              <a:spcBef>
                <a:spcPct val="50000"/>
              </a:spcBef>
              <a:buClr>
                <a:srgbClr val="FF0000"/>
              </a:buClr>
              <a:buFont typeface="Wingdings" pitchFamily="2" charset="2"/>
              <a:buChar char="§"/>
              <a:defRPr/>
            </a:pPr>
            <a:r>
              <a:rPr lang="en-US" sz="2000" dirty="0">
                <a:solidFill>
                  <a:schemeClr val="tx1"/>
                </a:solidFill>
                <a:latin typeface="+mn-lt"/>
                <a:cs typeface="Times New Roman" pitchFamily="18" charset="0"/>
              </a:rPr>
              <a:t>Climate change is beneficial in both sectors</a:t>
            </a:r>
          </a:p>
          <a:p>
            <a:pPr marL="969963" lvl="1" indent="-457200" eaLnBrk="0" hangingPunct="0">
              <a:lnSpc>
                <a:spcPct val="130000"/>
              </a:lnSpc>
              <a:buClr>
                <a:srgbClr val="FF0000"/>
              </a:buClr>
              <a:buFont typeface="Wingdings" pitchFamily="2" charset="2"/>
              <a:buChar char="§"/>
              <a:defRPr/>
            </a:pPr>
            <a:r>
              <a:rPr lang="en-US" sz="2000" dirty="0">
                <a:solidFill>
                  <a:schemeClr val="tx1"/>
                </a:solidFill>
                <a:latin typeface="+mn-lt"/>
                <a:cs typeface="Times New Roman" pitchFamily="18" charset="0"/>
              </a:rPr>
              <a:t>The independent vs linked appraisal does not contribute a great deal qualitatively to the appraisal.  The resultant gain in both sectors is bigger but with the same sign.</a:t>
            </a:r>
          </a:p>
          <a:p>
            <a:pPr marL="969963" lvl="1" indent="-457200" eaLnBrk="0" hangingPunct="0">
              <a:lnSpc>
                <a:spcPct val="130000"/>
              </a:lnSpc>
              <a:buClr>
                <a:srgbClr val="FF0000"/>
              </a:buClr>
              <a:buFont typeface="Wingdings" pitchFamily="2" charset="2"/>
              <a:buChar char="§"/>
              <a:defRPr/>
            </a:pPr>
            <a:r>
              <a:rPr lang="en-US" sz="2000" dirty="0" err="1">
                <a:solidFill>
                  <a:schemeClr val="tx1"/>
                </a:solidFill>
                <a:latin typeface="+mn-lt"/>
                <a:cs typeface="Times New Roman" pitchFamily="18" charset="0"/>
              </a:rPr>
              <a:t>Distributionally</a:t>
            </a:r>
            <a:r>
              <a:rPr lang="en-US" sz="2000" dirty="0">
                <a:solidFill>
                  <a:schemeClr val="tx1"/>
                </a:solidFill>
                <a:latin typeface="+mn-lt"/>
                <a:cs typeface="Times New Roman" pitchFamily="18" charset="0"/>
              </a:rPr>
              <a:t> we see that climate change increases consumer welfare but decreases producer welfare in both sectors.</a:t>
            </a:r>
          </a:p>
          <a:p>
            <a:pPr eaLnBrk="0" hangingPunct="0">
              <a:defRPr/>
            </a:pPr>
            <a:r>
              <a:rPr lang="en-US" sz="1500" dirty="0">
                <a:solidFill>
                  <a:schemeClr val="tx1"/>
                </a:solidFill>
                <a:latin typeface="+mn-lt"/>
                <a:cs typeface="Times New Roman" pitchFamily="18" charset="0"/>
              </a:rPr>
              <a:t> </a:t>
            </a:r>
          </a:p>
          <a:p>
            <a:pPr eaLnBrk="0" hangingPunct="0">
              <a:defRPr/>
            </a:pPr>
            <a:endParaRPr lang="en-US" sz="1500" dirty="0">
              <a:solidFill>
                <a:schemeClr val="tx1"/>
              </a:solidFill>
              <a:latin typeface="+mn-lt"/>
              <a:cs typeface="Times New Roman" pitchFamily="18" charset="0"/>
            </a:endParaRPr>
          </a:p>
          <a:p>
            <a:pPr eaLnBrk="0" hangingPunct="0">
              <a:defRPr/>
            </a:pPr>
            <a:r>
              <a:rPr lang="en-US" sz="1500" dirty="0" err="1">
                <a:solidFill>
                  <a:schemeClr val="tx1"/>
                </a:solidFill>
                <a:latin typeface="+mn-lt"/>
                <a:cs typeface="Times New Roman" pitchFamily="18" charset="0"/>
              </a:rPr>
              <a:t>Irland</a:t>
            </a:r>
            <a:r>
              <a:rPr lang="en-US" sz="1500" dirty="0">
                <a:solidFill>
                  <a:schemeClr val="tx1"/>
                </a:solidFill>
                <a:latin typeface="+mn-lt"/>
                <a:cs typeface="Times New Roman" pitchFamily="18" charset="0"/>
              </a:rPr>
              <a:t>, L. C., D.M. Adams, R.J. </a:t>
            </a:r>
            <a:r>
              <a:rPr lang="en-US" sz="1500" dirty="0" err="1">
                <a:solidFill>
                  <a:schemeClr val="tx1"/>
                </a:solidFill>
                <a:latin typeface="+mn-lt"/>
                <a:cs typeface="Times New Roman" pitchFamily="18" charset="0"/>
              </a:rPr>
              <a:t>Alig</a:t>
            </a:r>
            <a:r>
              <a:rPr lang="en-US" sz="1500" dirty="0">
                <a:solidFill>
                  <a:schemeClr val="tx1"/>
                </a:solidFill>
                <a:latin typeface="+mn-lt"/>
                <a:cs typeface="Times New Roman" pitchFamily="18" charset="0"/>
              </a:rPr>
              <a:t>, C. J. Betz, C.C. Chen, M. Hutchins, B.A. McCarl, K. Skog and B. L. </a:t>
            </a:r>
            <a:r>
              <a:rPr lang="en-US" sz="1500" dirty="0" err="1">
                <a:solidFill>
                  <a:schemeClr val="tx1"/>
                </a:solidFill>
                <a:latin typeface="+mn-lt"/>
                <a:cs typeface="Times New Roman" pitchFamily="18" charset="0"/>
              </a:rPr>
              <a:t>Sohngen</a:t>
            </a:r>
            <a:r>
              <a:rPr lang="en-US" sz="1500" dirty="0">
                <a:solidFill>
                  <a:schemeClr val="tx1"/>
                </a:solidFill>
                <a:latin typeface="+mn-lt"/>
                <a:cs typeface="Times New Roman" pitchFamily="18" charset="0"/>
              </a:rPr>
              <a:t>, "Assessing Socioeconomic Impacts of Climate Change on U. S. Forests, Wood-Product Markets and Forest Recreation", </a:t>
            </a:r>
            <a:r>
              <a:rPr lang="en-US" sz="1500" dirty="0" err="1">
                <a:solidFill>
                  <a:schemeClr val="tx1"/>
                </a:solidFill>
                <a:latin typeface="+mn-lt"/>
                <a:cs typeface="Times New Roman" pitchFamily="18" charset="0"/>
              </a:rPr>
              <a:t>BioScience</a:t>
            </a:r>
            <a:r>
              <a:rPr lang="en-US" sz="1500" dirty="0">
                <a:solidFill>
                  <a:schemeClr val="tx1"/>
                </a:solidFill>
                <a:latin typeface="+mn-lt"/>
                <a:cs typeface="Times New Roman" pitchFamily="18" charset="0"/>
              </a:rPr>
              <a:t>, 51(9) September, 753-764, 2001.</a:t>
            </a:r>
            <a:endParaRPr lang="en-US" sz="1500" dirty="0">
              <a:solidFill>
                <a:schemeClr val="tx1"/>
              </a:solidFill>
              <a:latin typeface="+mn-lt"/>
            </a:endParaRPr>
          </a:p>
        </p:txBody>
      </p:sp>
    </p:spTree>
    <p:extLst>
      <p:ext uri="{BB962C8B-B14F-4D97-AF65-F5344CB8AC3E}">
        <p14:creationId xmlns:p14="http://schemas.microsoft.com/office/powerpoint/2010/main" val="1555304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58800" y="0"/>
            <a:ext cx="7772400" cy="1143000"/>
          </a:xfrm>
        </p:spPr>
        <p:txBody>
          <a:bodyPr/>
          <a:lstStyle/>
          <a:p>
            <a:r>
              <a:rPr lang="en-US" altLang="en-US" sz="2800" b="1" kern="1200" dirty="0">
                <a:solidFill>
                  <a:srgbClr val="7A0000"/>
                </a:solidFill>
                <a:latin typeface="+mn-lt"/>
              </a:rPr>
              <a:t>Mail- Adaptations </a:t>
            </a:r>
            <a:r>
              <a:rPr lang="en-US" altLang="en-US" sz="2800" b="1" kern="1200" dirty="0">
                <a:solidFill>
                  <a:srgbClr val="7A0000"/>
                </a:solidFill>
                <a:latin typeface="+mn-lt"/>
              </a:rPr>
              <a:t>to Climate Change</a:t>
            </a:r>
          </a:p>
        </p:txBody>
      </p:sp>
      <p:sp>
        <p:nvSpPr>
          <p:cNvPr id="71683" name="Rectangle 3"/>
          <p:cNvSpPr>
            <a:spLocks noGrp="1" noChangeArrowheads="1"/>
          </p:cNvSpPr>
          <p:nvPr>
            <p:ph type="body" idx="1"/>
          </p:nvPr>
        </p:nvSpPr>
        <p:spPr>
          <a:xfrm>
            <a:off x="558800" y="1371600"/>
            <a:ext cx="7772400" cy="4114800"/>
          </a:xfrm>
        </p:spPr>
        <p:txBody>
          <a:bodyPr/>
          <a:lstStyle/>
          <a:p>
            <a:pPr>
              <a:lnSpc>
                <a:spcPct val="90000"/>
              </a:lnSpc>
              <a:buFont typeface="Wingdings" panose="05000000000000000000" pitchFamily="2" charset="2"/>
              <a:buChar char="Ø"/>
            </a:pPr>
            <a:r>
              <a:rPr lang="en-US" altLang="en-US" sz="2800" dirty="0"/>
              <a:t>Economic Adaptations</a:t>
            </a:r>
          </a:p>
          <a:p>
            <a:pPr lvl="1">
              <a:lnSpc>
                <a:spcPct val="90000"/>
              </a:lnSpc>
              <a:buFontTx/>
              <a:buChar char="•"/>
            </a:pPr>
            <a:r>
              <a:rPr lang="en-US" altLang="en-US" sz="2400" dirty="0"/>
              <a:t>Crop mix</a:t>
            </a:r>
          </a:p>
          <a:p>
            <a:pPr lvl="1">
              <a:lnSpc>
                <a:spcPct val="90000"/>
              </a:lnSpc>
              <a:buFontTx/>
              <a:buChar char="•"/>
            </a:pPr>
            <a:r>
              <a:rPr lang="en-US" altLang="en-US" sz="2400" dirty="0"/>
              <a:t>Market and Trade</a:t>
            </a:r>
          </a:p>
          <a:p>
            <a:pPr lvl="1">
              <a:lnSpc>
                <a:spcPct val="90000"/>
              </a:lnSpc>
              <a:buFontTx/>
              <a:buNone/>
            </a:pPr>
            <a:endParaRPr lang="en-US" altLang="en-US" sz="2400" dirty="0"/>
          </a:p>
          <a:p>
            <a:pPr>
              <a:lnSpc>
                <a:spcPct val="90000"/>
              </a:lnSpc>
              <a:buFont typeface="Wingdings" panose="05000000000000000000" pitchFamily="2" charset="2"/>
              <a:buChar char="Ø"/>
            </a:pPr>
            <a:r>
              <a:rPr lang="en-US" altLang="en-US" sz="2800" dirty="0"/>
              <a:t>Agronomic Adaptations</a:t>
            </a:r>
          </a:p>
          <a:p>
            <a:pPr lvl="1">
              <a:lnSpc>
                <a:spcPct val="90000"/>
              </a:lnSpc>
            </a:pPr>
            <a:r>
              <a:rPr lang="en-US" altLang="en-US" sz="2400" dirty="0"/>
              <a:t> Changing planting and harvesting dates</a:t>
            </a:r>
          </a:p>
          <a:p>
            <a:pPr lvl="1">
              <a:lnSpc>
                <a:spcPct val="90000"/>
              </a:lnSpc>
            </a:pPr>
            <a:r>
              <a:rPr lang="en-US" altLang="en-US" sz="2400" dirty="0"/>
              <a:t> Heat resistant varieties</a:t>
            </a:r>
          </a:p>
          <a:p>
            <a:pPr lvl="1">
              <a:lnSpc>
                <a:spcPct val="90000"/>
              </a:lnSpc>
              <a:buFontTx/>
              <a:buNone/>
            </a:pPr>
            <a:endParaRPr lang="en-US" altLang="en-US" sz="2400" dirty="0"/>
          </a:p>
          <a:p>
            <a:pPr>
              <a:lnSpc>
                <a:spcPct val="90000"/>
              </a:lnSpc>
              <a:buFont typeface="Wingdings" panose="05000000000000000000" pitchFamily="2" charset="2"/>
              <a:buChar char="Ø"/>
            </a:pPr>
            <a:r>
              <a:rPr lang="en-US" altLang="en-US" sz="2800" dirty="0"/>
              <a:t>Policy Adaptations (later)</a:t>
            </a:r>
          </a:p>
        </p:txBody>
      </p:sp>
      <p:sp>
        <p:nvSpPr>
          <p:cNvPr id="2" name="Rectangle 1"/>
          <p:cNvSpPr/>
          <p:nvPr/>
        </p:nvSpPr>
        <p:spPr>
          <a:xfrm>
            <a:off x="300037" y="5486400"/>
            <a:ext cx="8031163" cy="1169551"/>
          </a:xfrm>
          <a:prstGeom prst="rect">
            <a:avLst/>
          </a:prstGeom>
        </p:spPr>
        <p:txBody>
          <a:bodyPr wrap="square">
            <a:spAutoFit/>
          </a:bodyPr>
          <a:lstStyle/>
          <a:p>
            <a:r>
              <a:rPr lang="en-US" sz="1400" dirty="0">
                <a:solidFill>
                  <a:schemeClr val="tx1"/>
                </a:solidFill>
              </a:rPr>
              <a:t>Butt, T.A. , B.A. McCarl, and A.O. </a:t>
            </a:r>
            <a:r>
              <a:rPr lang="en-US" sz="1400" dirty="0" err="1">
                <a:solidFill>
                  <a:schemeClr val="tx1"/>
                </a:solidFill>
              </a:rPr>
              <a:t>Kergna</a:t>
            </a:r>
            <a:r>
              <a:rPr lang="en-US" sz="1400" dirty="0">
                <a:solidFill>
                  <a:schemeClr val="tx1"/>
                </a:solidFill>
              </a:rPr>
              <a:t>, "Policies For Reducing Agricultural Sector Vulnerability To Climate Change In Mali", </a:t>
            </a:r>
            <a:r>
              <a:rPr lang="en-US" sz="1400" u="sng" dirty="0">
                <a:solidFill>
                  <a:schemeClr val="tx1"/>
                </a:solidFill>
              </a:rPr>
              <a:t>Climate Policy,</a:t>
            </a:r>
            <a:r>
              <a:rPr lang="en-US" sz="1400" dirty="0">
                <a:solidFill>
                  <a:schemeClr val="tx1"/>
                </a:solidFill>
              </a:rPr>
              <a:t> Volume 5, 583-598, 2006.</a:t>
            </a:r>
          </a:p>
          <a:p>
            <a:r>
              <a:rPr lang="en-US" sz="1400" dirty="0" smtClean="0">
                <a:solidFill>
                  <a:schemeClr val="tx1"/>
                </a:solidFill>
              </a:rPr>
              <a:t>Butt</a:t>
            </a:r>
            <a:r>
              <a:rPr lang="en-US" sz="1400" dirty="0">
                <a:solidFill>
                  <a:schemeClr val="tx1"/>
                </a:solidFill>
              </a:rPr>
              <a:t>, T.A. , B.A. McCarl, J.P. </a:t>
            </a:r>
            <a:r>
              <a:rPr lang="en-US" sz="1400" dirty="0" err="1">
                <a:solidFill>
                  <a:schemeClr val="tx1"/>
                </a:solidFill>
              </a:rPr>
              <a:t>Angerer</a:t>
            </a:r>
            <a:r>
              <a:rPr lang="en-US" sz="1400" dirty="0">
                <a:solidFill>
                  <a:schemeClr val="tx1"/>
                </a:solidFill>
              </a:rPr>
              <a:t>, P.R. Dyke, and J.W. </a:t>
            </a:r>
            <a:r>
              <a:rPr lang="en-US" sz="1400" dirty="0" err="1">
                <a:solidFill>
                  <a:schemeClr val="tx1"/>
                </a:solidFill>
              </a:rPr>
              <a:t>Stuth</a:t>
            </a:r>
            <a:r>
              <a:rPr lang="en-US" sz="1400" dirty="0">
                <a:solidFill>
                  <a:schemeClr val="tx1"/>
                </a:solidFill>
              </a:rPr>
              <a:t>, "Food Security Implications of Climate Change in Developing Countries: Findings from a Case Study in Mali",</a:t>
            </a:r>
            <a:r>
              <a:rPr lang="en-US" sz="1400" u="sng" dirty="0">
                <a:solidFill>
                  <a:schemeClr val="tx1"/>
                </a:solidFill>
              </a:rPr>
              <a:t> Climatic Change, volume 68 (3), February, 355-378, 2005.</a:t>
            </a:r>
            <a:endParaRPr lang="en-US" sz="1400" dirty="0">
              <a:solidFill>
                <a:schemeClr val="tx1"/>
              </a:solidFill>
            </a:endParaRPr>
          </a:p>
        </p:txBody>
      </p:sp>
    </p:spTree>
    <p:extLst>
      <p:ext uri="{BB962C8B-B14F-4D97-AF65-F5344CB8AC3E}">
        <p14:creationId xmlns:p14="http://schemas.microsoft.com/office/powerpoint/2010/main" val="229336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23" name="Rectangle 75"/>
          <p:cNvSpPr>
            <a:spLocks noChangeArrowheads="1"/>
          </p:cNvSpPr>
          <p:nvPr/>
        </p:nvSpPr>
        <p:spPr bwMode="auto">
          <a:xfrm>
            <a:off x="4333875" y="2143125"/>
            <a:ext cx="525463" cy="142875"/>
          </a:xfrm>
          <a:prstGeom prst="rect">
            <a:avLst/>
          </a:prstGeom>
          <a:solidFill>
            <a:schemeClr val="accent1"/>
          </a:solidFill>
          <a:ln w="14351">
            <a:solidFill>
              <a:srgbClr val="000000"/>
            </a:solidFill>
            <a:miter lim="800000"/>
            <a:headEnd/>
            <a:tailEnd/>
          </a:ln>
        </p:spPr>
        <p:txBody>
          <a:bodyPr/>
          <a:lstStyle/>
          <a:p>
            <a:endParaRPr lang="en-US"/>
          </a:p>
        </p:txBody>
      </p:sp>
      <p:sp>
        <p:nvSpPr>
          <p:cNvPr id="104522" name="Rectangle 74"/>
          <p:cNvSpPr>
            <a:spLocks noChangeArrowheads="1"/>
          </p:cNvSpPr>
          <p:nvPr/>
        </p:nvSpPr>
        <p:spPr bwMode="auto">
          <a:xfrm>
            <a:off x="3065463" y="2209800"/>
            <a:ext cx="511175" cy="381000"/>
          </a:xfrm>
          <a:prstGeom prst="rect">
            <a:avLst/>
          </a:prstGeom>
          <a:solidFill>
            <a:schemeClr val="accent1"/>
          </a:solidFill>
          <a:ln w="14351">
            <a:solidFill>
              <a:srgbClr val="000000"/>
            </a:solidFill>
            <a:miter lim="800000"/>
            <a:headEnd/>
            <a:tailEnd/>
          </a:ln>
        </p:spPr>
        <p:txBody>
          <a:bodyPr/>
          <a:lstStyle/>
          <a:p>
            <a:endParaRPr lang="en-US"/>
          </a:p>
        </p:txBody>
      </p:sp>
      <p:sp>
        <p:nvSpPr>
          <p:cNvPr id="104450" name="Rectangle 2"/>
          <p:cNvSpPr>
            <a:spLocks noGrp="1" noChangeArrowheads="1"/>
          </p:cNvSpPr>
          <p:nvPr>
            <p:ph type="title"/>
          </p:nvPr>
        </p:nvSpPr>
        <p:spPr>
          <a:xfrm>
            <a:off x="1824038" y="236538"/>
            <a:ext cx="7772400" cy="838200"/>
          </a:xfrm>
        </p:spPr>
        <p:txBody>
          <a:bodyPr/>
          <a:lstStyle/>
          <a:p>
            <a:pPr algn="l"/>
            <a:r>
              <a:rPr lang="en-US" altLang="en-US" sz="2800" b="1" kern="1200" dirty="0" smtClean="0">
                <a:solidFill>
                  <a:srgbClr val="7A0000"/>
                </a:solidFill>
                <a:latin typeface="+mn-lt"/>
              </a:rPr>
              <a:t>Mali - Value </a:t>
            </a:r>
            <a:r>
              <a:rPr lang="en-US" altLang="en-US" sz="2800" b="1" kern="1200" dirty="0">
                <a:solidFill>
                  <a:srgbClr val="7A0000"/>
                </a:solidFill>
                <a:latin typeface="+mn-lt"/>
              </a:rPr>
              <a:t>of Adaptation ($ Million)</a:t>
            </a:r>
          </a:p>
        </p:txBody>
      </p:sp>
      <p:sp>
        <p:nvSpPr>
          <p:cNvPr id="104452" name="Line 4"/>
          <p:cNvSpPr>
            <a:spLocks noChangeShapeType="1"/>
          </p:cNvSpPr>
          <p:nvPr/>
        </p:nvSpPr>
        <p:spPr bwMode="auto">
          <a:xfrm>
            <a:off x="0" y="1371600"/>
            <a:ext cx="91440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4" name="Line 6"/>
          <p:cNvSpPr>
            <a:spLocks noChangeShapeType="1"/>
          </p:cNvSpPr>
          <p:nvPr/>
        </p:nvSpPr>
        <p:spPr bwMode="auto">
          <a:xfrm>
            <a:off x="1419225" y="4381500"/>
            <a:ext cx="6351588"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5" name="Line 7"/>
          <p:cNvSpPr>
            <a:spLocks noChangeShapeType="1"/>
          </p:cNvSpPr>
          <p:nvPr/>
        </p:nvSpPr>
        <p:spPr bwMode="auto">
          <a:xfrm>
            <a:off x="1419225" y="3851275"/>
            <a:ext cx="6351588"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6" name="Line 8"/>
          <p:cNvSpPr>
            <a:spLocks noChangeShapeType="1"/>
          </p:cNvSpPr>
          <p:nvPr/>
        </p:nvSpPr>
        <p:spPr bwMode="auto">
          <a:xfrm>
            <a:off x="1419225" y="3338513"/>
            <a:ext cx="6351588"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7" name="Line 9"/>
          <p:cNvSpPr>
            <a:spLocks noChangeShapeType="1"/>
          </p:cNvSpPr>
          <p:nvPr/>
        </p:nvSpPr>
        <p:spPr bwMode="auto">
          <a:xfrm>
            <a:off x="1419225" y="2822575"/>
            <a:ext cx="6351588" cy="317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9" name="Line 11"/>
          <p:cNvSpPr>
            <a:spLocks noChangeShapeType="1"/>
          </p:cNvSpPr>
          <p:nvPr/>
        </p:nvSpPr>
        <p:spPr bwMode="auto">
          <a:xfrm>
            <a:off x="1419225" y="1779588"/>
            <a:ext cx="6351588"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0" name="Rectangle 12"/>
          <p:cNvSpPr>
            <a:spLocks noChangeArrowheads="1"/>
          </p:cNvSpPr>
          <p:nvPr/>
        </p:nvSpPr>
        <p:spPr bwMode="auto">
          <a:xfrm>
            <a:off x="1798638" y="2184400"/>
            <a:ext cx="509587" cy="2709863"/>
          </a:xfrm>
          <a:prstGeom prst="rect">
            <a:avLst/>
          </a:prstGeom>
          <a:solidFill>
            <a:srgbClr val="FF0000"/>
          </a:solidFill>
          <a:ln w="14351">
            <a:solidFill>
              <a:srgbClr val="000000"/>
            </a:solidFill>
            <a:miter lim="800000"/>
            <a:headEnd/>
            <a:tailEnd/>
          </a:ln>
        </p:spPr>
        <p:txBody>
          <a:bodyPr/>
          <a:lstStyle/>
          <a:p>
            <a:endParaRPr lang="en-US"/>
          </a:p>
        </p:txBody>
      </p:sp>
      <p:sp>
        <p:nvSpPr>
          <p:cNvPr id="104461" name="Rectangle 13"/>
          <p:cNvSpPr>
            <a:spLocks noChangeArrowheads="1"/>
          </p:cNvSpPr>
          <p:nvPr/>
        </p:nvSpPr>
        <p:spPr bwMode="auto">
          <a:xfrm>
            <a:off x="3065463" y="2557463"/>
            <a:ext cx="511175" cy="2336800"/>
          </a:xfrm>
          <a:prstGeom prst="rect">
            <a:avLst/>
          </a:prstGeom>
          <a:solidFill>
            <a:srgbClr val="FF0000"/>
          </a:solidFill>
          <a:ln w="14351">
            <a:solidFill>
              <a:srgbClr val="000000"/>
            </a:solidFill>
            <a:miter lim="800000"/>
            <a:headEnd/>
            <a:tailEnd/>
          </a:ln>
        </p:spPr>
        <p:txBody>
          <a:bodyPr/>
          <a:lstStyle/>
          <a:p>
            <a:endParaRPr lang="en-US"/>
          </a:p>
        </p:txBody>
      </p:sp>
      <p:sp>
        <p:nvSpPr>
          <p:cNvPr id="104462" name="Rectangle 14"/>
          <p:cNvSpPr>
            <a:spLocks noChangeArrowheads="1"/>
          </p:cNvSpPr>
          <p:nvPr/>
        </p:nvSpPr>
        <p:spPr bwMode="auto">
          <a:xfrm>
            <a:off x="4333875" y="2286000"/>
            <a:ext cx="523875" cy="2608263"/>
          </a:xfrm>
          <a:prstGeom prst="rect">
            <a:avLst/>
          </a:prstGeom>
          <a:solidFill>
            <a:srgbClr val="FF0000"/>
          </a:solidFill>
          <a:ln w="14351">
            <a:solidFill>
              <a:srgbClr val="000000"/>
            </a:solidFill>
            <a:miter lim="800000"/>
            <a:headEnd/>
            <a:tailEnd/>
          </a:ln>
        </p:spPr>
        <p:txBody>
          <a:bodyPr/>
          <a:lstStyle/>
          <a:p>
            <a:endParaRPr lang="en-US"/>
          </a:p>
        </p:txBody>
      </p:sp>
      <p:sp>
        <p:nvSpPr>
          <p:cNvPr id="104463" name="Rectangle 15"/>
          <p:cNvSpPr>
            <a:spLocks noChangeArrowheads="1"/>
          </p:cNvSpPr>
          <p:nvPr/>
        </p:nvSpPr>
        <p:spPr bwMode="auto">
          <a:xfrm>
            <a:off x="5605463" y="2339975"/>
            <a:ext cx="509587" cy="2554288"/>
          </a:xfrm>
          <a:prstGeom prst="rect">
            <a:avLst/>
          </a:prstGeom>
          <a:solidFill>
            <a:srgbClr val="FF0000"/>
          </a:solidFill>
          <a:ln w="14351">
            <a:solidFill>
              <a:srgbClr val="000000"/>
            </a:solidFill>
            <a:miter lim="800000"/>
            <a:headEnd/>
            <a:tailEnd/>
          </a:ln>
        </p:spPr>
        <p:txBody>
          <a:bodyPr/>
          <a:lstStyle/>
          <a:p>
            <a:endParaRPr lang="en-US"/>
          </a:p>
        </p:txBody>
      </p:sp>
      <p:sp>
        <p:nvSpPr>
          <p:cNvPr id="104464" name="Rectangle 16"/>
          <p:cNvSpPr>
            <a:spLocks noChangeArrowheads="1"/>
          </p:cNvSpPr>
          <p:nvPr/>
        </p:nvSpPr>
        <p:spPr bwMode="auto">
          <a:xfrm>
            <a:off x="6881813" y="3167063"/>
            <a:ext cx="509587" cy="1727200"/>
          </a:xfrm>
          <a:prstGeom prst="rect">
            <a:avLst/>
          </a:prstGeom>
          <a:solidFill>
            <a:srgbClr val="FF0000"/>
          </a:solidFill>
          <a:ln w="14351">
            <a:solidFill>
              <a:srgbClr val="000000"/>
            </a:solidFill>
            <a:miter lim="800000"/>
            <a:headEnd/>
            <a:tailEnd/>
          </a:ln>
        </p:spPr>
        <p:txBody>
          <a:bodyPr/>
          <a:lstStyle/>
          <a:p>
            <a:endParaRPr lang="en-US"/>
          </a:p>
        </p:txBody>
      </p:sp>
      <p:grpSp>
        <p:nvGrpSpPr>
          <p:cNvPr id="104514" name="Group 66"/>
          <p:cNvGrpSpPr>
            <a:grpSpLocks/>
          </p:cNvGrpSpPr>
          <p:nvPr/>
        </p:nvGrpSpPr>
        <p:grpSpPr bwMode="auto">
          <a:xfrm>
            <a:off x="1419225" y="4894263"/>
            <a:ext cx="6353175" cy="433387"/>
            <a:chOff x="882" y="2899"/>
            <a:chExt cx="3907" cy="248"/>
          </a:xfrm>
        </p:grpSpPr>
        <p:sp>
          <p:nvSpPr>
            <p:cNvPr id="104473" name="Line 25"/>
            <p:cNvSpPr>
              <a:spLocks noChangeShapeType="1"/>
            </p:cNvSpPr>
            <p:nvPr/>
          </p:nvSpPr>
          <p:spPr bwMode="auto">
            <a:xfrm>
              <a:off x="882" y="2899"/>
              <a:ext cx="390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5" name="Line 27"/>
            <p:cNvSpPr>
              <a:spLocks noChangeShapeType="1"/>
            </p:cNvSpPr>
            <p:nvPr/>
          </p:nvSpPr>
          <p:spPr bwMode="auto">
            <a:xfrm flipV="1">
              <a:off x="1661"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6" name="Line 28"/>
            <p:cNvSpPr>
              <a:spLocks noChangeShapeType="1"/>
            </p:cNvSpPr>
            <p:nvPr/>
          </p:nvSpPr>
          <p:spPr bwMode="auto">
            <a:xfrm flipV="1">
              <a:off x="2441"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7" name="Line 29"/>
            <p:cNvSpPr>
              <a:spLocks noChangeShapeType="1"/>
            </p:cNvSpPr>
            <p:nvPr/>
          </p:nvSpPr>
          <p:spPr bwMode="auto">
            <a:xfrm flipV="1">
              <a:off x="3229"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8" name="Line 30"/>
            <p:cNvSpPr>
              <a:spLocks noChangeShapeType="1"/>
            </p:cNvSpPr>
            <p:nvPr/>
          </p:nvSpPr>
          <p:spPr bwMode="auto">
            <a:xfrm flipV="1">
              <a:off x="4009"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9" name="Line 31"/>
            <p:cNvSpPr>
              <a:spLocks noChangeShapeType="1"/>
            </p:cNvSpPr>
            <p:nvPr/>
          </p:nvSpPr>
          <p:spPr bwMode="auto">
            <a:xfrm flipV="1">
              <a:off x="4788"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7" name="Rectangle 39"/>
            <p:cNvSpPr>
              <a:spLocks noChangeArrowheads="1"/>
            </p:cNvSpPr>
            <p:nvPr/>
          </p:nvSpPr>
          <p:spPr bwMode="auto">
            <a:xfrm>
              <a:off x="989" y="3007"/>
              <a:ext cx="5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C Change</a:t>
              </a:r>
              <a:endParaRPr lang="en-US" altLang="en-US"/>
            </a:p>
          </p:txBody>
        </p:sp>
        <p:sp>
          <p:nvSpPr>
            <p:cNvPr id="104488" name="Rectangle 40"/>
            <p:cNvSpPr>
              <a:spLocks noChangeArrowheads="1"/>
            </p:cNvSpPr>
            <p:nvPr/>
          </p:nvSpPr>
          <p:spPr bwMode="auto">
            <a:xfrm>
              <a:off x="1776" y="3007"/>
              <a:ext cx="50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Crop Mix</a:t>
              </a:r>
              <a:endParaRPr lang="en-US" altLang="en-US"/>
            </a:p>
          </p:txBody>
        </p:sp>
        <p:sp>
          <p:nvSpPr>
            <p:cNvPr id="104489" name="Rectangle 41"/>
            <p:cNvSpPr>
              <a:spLocks noChangeArrowheads="1"/>
            </p:cNvSpPr>
            <p:nvPr/>
          </p:nvSpPr>
          <p:spPr bwMode="auto">
            <a:xfrm>
              <a:off x="2664" y="3007"/>
              <a:ext cx="32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Trade</a:t>
              </a:r>
              <a:endParaRPr lang="en-US" altLang="en-US"/>
            </a:p>
          </p:txBody>
        </p:sp>
        <p:sp>
          <p:nvSpPr>
            <p:cNvPr id="104490" name="Rectangle 42"/>
            <p:cNvSpPr>
              <a:spLocks noChangeArrowheads="1"/>
            </p:cNvSpPr>
            <p:nvPr/>
          </p:nvSpPr>
          <p:spPr bwMode="auto">
            <a:xfrm>
              <a:off x="3471" y="3007"/>
              <a:ext cx="27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Tech</a:t>
              </a:r>
              <a:endParaRPr lang="en-US" altLang="en-US"/>
            </a:p>
          </p:txBody>
        </p:sp>
        <p:sp>
          <p:nvSpPr>
            <p:cNvPr id="104491" name="Rectangle 43"/>
            <p:cNvSpPr>
              <a:spLocks noChangeArrowheads="1"/>
            </p:cNvSpPr>
            <p:nvPr/>
          </p:nvSpPr>
          <p:spPr bwMode="auto">
            <a:xfrm>
              <a:off x="4296" y="3007"/>
              <a:ext cx="20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Full</a:t>
              </a:r>
              <a:endParaRPr lang="en-US" altLang="en-US"/>
            </a:p>
          </p:txBody>
        </p:sp>
      </p:grpSp>
      <p:grpSp>
        <p:nvGrpSpPr>
          <p:cNvPr id="104497" name="Group 49"/>
          <p:cNvGrpSpPr>
            <a:grpSpLocks/>
          </p:cNvGrpSpPr>
          <p:nvPr/>
        </p:nvGrpSpPr>
        <p:grpSpPr bwMode="auto">
          <a:xfrm>
            <a:off x="587375" y="1655763"/>
            <a:ext cx="833438" cy="3359150"/>
            <a:chOff x="370" y="1043"/>
            <a:chExt cx="513" cy="1925"/>
          </a:xfrm>
        </p:grpSpPr>
        <p:sp>
          <p:nvSpPr>
            <p:cNvPr id="104465" name="Line 17"/>
            <p:cNvSpPr>
              <a:spLocks noChangeShapeType="1"/>
            </p:cNvSpPr>
            <p:nvPr/>
          </p:nvSpPr>
          <p:spPr bwMode="auto">
            <a:xfrm>
              <a:off x="882" y="1114"/>
              <a:ext cx="1" cy="17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6" name="Line 18"/>
            <p:cNvSpPr>
              <a:spLocks noChangeShapeType="1"/>
            </p:cNvSpPr>
            <p:nvPr/>
          </p:nvSpPr>
          <p:spPr bwMode="auto">
            <a:xfrm>
              <a:off x="846" y="2899"/>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7" name="Line 19"/>
            <p:cNvSpPr>
              <a:spLocks noChangeShapeType="1"/>
            </p:cNvSpPr>
            <p:nvPr/>
          </p:nvSpPr>
          <p:spPr bwMode="auto">
            <a:xfrm>
              <a:off x="846" y="2605"/>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8" name="Line 20"/>
            <p:cNvSpPr>
              <a:spLocks noChangeShapeType="1"/>
            </p:cNvSpPr>
            <p:nvPr/>
          </p:nvSpPr>
          <p:spPr bwMode="auto">
            <a:xfrm>
              <a:off x="846" y="230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9" name="Line 21"/>
            <p:cNvSpPr>
              <a:spLocks noChangeShapeType="1"/>
            </p:cNvSpPr>
            <p:nvPr/>
          </p:nvSpPr>
          <p:spPr bwMode="auto">
            <a:xfrm>
              <a:off x="846" y="2007"/>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0" name="Line 22"/>
            <p:cNvSpPr>
              <a:spLocks noChangeShapeType="1"/>
            </p:cNvSpPr>
            <p:nvPr/>
          </p:nvSpPr>
          <p:spPr bwMode="auto">
            <a:xfrm>
              <a:off x="846" y="1712"/>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1" name="Line 23"/>
            <p:cNvSpPr>
              <a:spLocks noChangeShapeType="1"/>
            </p:cNvSpPr>
            <p:nvPr/>
          </p:nvSpPr>
          <p:spPr bwMode="auto">
            <a:xfrm>
              <a:off x="846" y="1409"/>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2" name="Line 24"/>
            <p:cNvSpPr>
              <a:spLocks noChangeShapeType="1"/>
            </p:cNvSpPr>
            <p:nvPr/>
          </p:nvSpPr>
          <p:spPr bwMode="auto">
            <a:xfrm>
              <a:off x="846" y="1114"/>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4" name="Line 26"/>
            <p:cNvSpPr>
              <a:spLocks noChangeShapeType="1"/>
            </p:cNvSpPr>
            <p:nvPr/>
          </p:nvSpPr>
          <p:spPr bwMode="auto">
            <a:xfrm flipV="1">
              <a:off x="882"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0" name="Rectangle 32"/>
            <p:cNvSpPr>
              <a:spLocks noChangeArrowheads="1"/>
            </p:cNvSpPr>
            <p:nvPr/>
          </p:nvSpPr>
          <p:spPr bwMode="auto">
            <a:xfrm>
              <a:off x="721" y="2828"/>
              <a:ext cx="6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0</a:t>
              </a:r>
              <a:endParaRPr lang="en-US" altLang="en-US"/>
            </a:p>
          </p:txBody>
        </p:sp>
        <p:sp>
          <p:nvSpPr>
            <p:cNvPr id="104481" name="Rectangle 33"/>
            <p:cNvSpPr>
              <a:spLocks noChangeArrowheads="1"/>
            </p:cNvSpPr>
            <p:nvPr/>
          </p:nvSpPr>
          <p:spPr bwMode="auto">
            <a:xfrm>
              <a:off x="649" y="2533"/>
              <a:ext cx="13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20</a:t>
              </a:r>
              <a:endParaRPr lang="en-US" altLang="en-US"/>
            </a:p>
          </p:txBody>
        </p:sp>
        <p:sp>
          <p:nvSpPr>
            <p:cNvPr id="104482" name="Rectangle 34"/>
            <p:cNvSpPr>
              <a:spLocks noChangeArrowheads="1"/>
            </p:cNvSpPr>
            <p:nvPr/>
          </p:nvSpPr>
          <p:spPr bwMode="auto">
            <a:xfrm>
              <a:off x="649" y="2228"/>
              <a:ext cx="13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40</a:t>
              </a:r>
              <a:endParaRPr lang="en-US" altLang="en-US"/>
            </a:p>
          </p:txBody>
        </p:sp>
        <p:sp>
          <p:nvSpPr>
            <p:cNvPr id="104483" name="Rectangle 35"/>
            <p:cNvSpPr>
              <a:spLocks noChangeArrowheads="1"/>
            </p:cNvSpPr>
            <p:nvPr/>
          </p:nvSpPr>
          <p:spPr bwMode="auto">
            <a:xfrm>
              <a:off x="649" y="1934"/>
              <a:ext cx="13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60</a:t>
              </a:r>
              <a:endParaRPr lang="en-US" altLang="en-US"/>
            </a:p>
          </p:txBody>
        </p:sp>
        <p:sp>
          <p:nvSpPr>
            <p:cNvPr id="104484" name="Rectangle 36"/>
            <p:cNvSpPr>
              <a:spLocks noChangeArrowheads="1"/>
            </p:cNvSpPr>
            <p:nvPr/>
          </p:nvSpPr>
          <p:spPr bwMode="auto">
            <a:xfrm>
              <a:off x="649" y="1641"/>
              <a:ext cx="13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80</a:t>
              </a:r>
              <a:endParaRPr lang="en-US" altLang="en-US"/>
            </a:p>
          </p:txBody>
        </p:sp>
        <p:sp>
          <p:nvSpPr>
            <p:cNvPr id="104485" name="Rectangle 37"/>
            <p:cNvSpPr>
              <a:spLocks noChangeArrowheads="1"/>
            </p:cNvSpPr>
            <p:nvPr/>
          </p:nvSpPr>
          <p:spPr bwMode="auto">
            <a:xfrm>
              <a:off x="577" y="1337"/>
              <a:ext cx="20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100</a:t>
              </a:r>
              <a:endParaRPr lang="en-US" altLang="en-US"/>
            </a:p>
          </p:txBody>
        </p:sp>
        <p:sp>
          <p:nvSpPr>
            <p:cNvPr id="104486" name="Rectangle 38"/>
            <p:cNvSpPr>
              <a:spLocks noChangeArrowheads="1"/>
            </p:cNvSpPr>
            <p:nvPr/>
          </p:nvSpPr>
          <p:spPr bwMode="auto">
            <a:xfrm>
              <a:off x="577" y="1043"/>
              <a:ext cx="20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120</a:t>
              </a:r>
              <a:endParaRPr lang="en-US" altLang="en-US"/>
            </a:p>
          </p:txBody>
        </p:sp>
        <p:sp>
          <p:nvSpPr>
            <p:cNvPr id="104492" name="Rectangle 44"/>
            <p:cNvSpPr>
              <a:spLocks noChangeArrowheads="1"/>
            </p:cNvSpPr>
            <p:nvPr/>
          </p:nvSpPr>
          <p:spPr bwMode="auto">
            <a:xfrm rot="16200000">
              <a:off x="-71" y="1984"/>
              <a:ext cx="103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latin typeface="Arial" panose="020B0604020202020204" pitchFamily="34" charset="0"/>
                </a:rPr>
                <a:t>Loss in Mil Dollars</a:t>
              </a:r>
              <a:endParaRPr lang="en-US" altLang="en-US"/>
            </a:p>
          </p:txBody>
        </p:sp>
      </p:grpSp>
      <p:sp>
        <p:nvSpPr>
          <p:cNvPr id="104499" name="Text Box 51"/>
          <p:cNvSpPr txBox="1">
            <a:spLocks noChangeArrowheads="1"/>
          </p:cNvSpPr>
          <p:nvPr/>
        </p:nvSpPr>
        <p:spPr bwMode="auto">
          <a:xfrm>
            <a:off x="1624013" y="1762125"/>
            <a:ext cx="101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Loss = 105</a:t>
            </a:r>
          </a:p>
        </p:txBody>
      </p:sp>
      <p:sp>
        <p:nvSpPr>
          <p:cNvPr id="104507" name="Rectangle 59"/>
          <p:cNvSpPr>
            <a:spLocks noChangeArrowheads="1"/>
          </p:cNvSpPr>
          <p:nvPr/>
        </p:nvSpPr>
        <p:spPr bwMode="auto">
          <a:xfrm>
            <a:off x="6881813" y="2181225"/>
            <a:ext cx="503237" cy="10048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9" name="Rectangle 61"/>
          <p:cNvSpPr>
            <a:spLocks noChangeArrowheads="1"/>
          </p:cNvSpPr>
          <p:nvPr/>
        </p:nvSpPr>
        <p:spPr bwMode="auto">
          <a:xfrm>
            <a:off x="5605463" y="2181225"/>
            <a:ext cx="511175" cy="166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0" name="Text Box 52"/>
          <p:cNvSpPr txBox="1">
            <a:spLocks noChangeArrowheads="1"/>
          </p:cNvSpPr>
          <p:nvPr/>
        </p:nvSpPr>
        <p:spPr bwMode="auto">
          <a:xfrm>
            <a:off x="3124200" y="2286000"/>
            <a:ext cx="623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15</a:t>
            </a:r>
          </a:p>
        </p:txBody>
      </p:sp>
      <p:sp>
        <p:nvSpPr>
          <p:cNvPr id="104511" name="Text Box 63"/>
          <p:cNvSpPr txBox="1">
            <a:spLocks noChangeArrowheads="1"/>
          </p:cNvSpPr>
          <p:nvPr/>
        </p:nvSpPr>
        <p:spPr bwMode="auto">
          <a:xfrm>
            <a:off x="4356100" y="2057400"/>
            <a:ext cx="623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2</a:t>
            </a:r>
          </a:p>
        </p:txBody>
      </p:sp>
      <p:sp>
        <p:nvSpPr>
          <p:cNvPr id="104512" name="Text Box 64"/>
          <p:cNvSpPr txBox="1">
            <a:spLocks noChangeArrowheads="1"/>
          </p:cNvSpPr>
          <p:nvPr/>
        </p:nvSpPr>
        <p:spPr bwMode="auto">
          <a:xfrm>
            <a:off x="5710238" y="2097088"/>
            <a:ext cx="6254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6</a:t>
            </a:r>
          </a:p>
        </p:txBody>
      </p:sp>
      <p:sp>
        <p:nvSpPr>
          <p:cNvPr id="104513" name="Text Box 65"/>
          <p:cNvSpPr txBox="1">
            <a:spLocks noChangeArrowheads="1"/>
          </p:cNvSpPr>
          <p:nvPr/>
        </p:nvSpPr>
        <p:spPr bwMode="auto">
          <a:xfrm>
            <a:off x="6946900" y="2432050"/>
            <a:ext cx="6238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38</a:t>
            </a:r>
          </a:p>
        </p:txBody>
      </p:sp>
      <p:sp>
        <p:nvSpPr>
          <p:cNvPr id="104515" name="Text Box 67"/>
          <p:cNvSpPr txBox="1">
            <a:spLocks noChangeArrowheads="1"/>
          </p:cNvSpPr>
          <p:nvPr/>
        </p:nvSpPr>
        <p:spPr bwMode="auto">
          <a:xfrm>
            <a:off x="3108325" y="3354388"/>
            <a:ext cx="62388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90</a:t>
            </a:r>
          </a:p>
        </p:txBody>
      </p:sp>
      <p:sp>
        <p:nvSpPr>
          <p:cNvPr id="104516" name="Text Box 68"/>
          <p:cNvSpPr txBox="1">
            <a:spLocks noChangeArrowheads="1"/>
          </p:cNvSpPr>
          <p:nvPr/>
        </p:nvSpPr>
        <p:spPr bwMode="auto">
          <a:xfrm>
            <a:off x="4356100" y="3354388"/>
            <a:ext cx="62388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102</a:t>
            </a:r>
          </a:p>
        </p:txBody>
      </p:sp>
      <p:sp>
        <p:nvSpPr>
          <p:cNvPr id="104517" name="Text Box 69"/>
          <p:cNvSpPr txBox="1">
            <a:spLocks noChangeArrowheads="1"/>
          </p:cNvSpPr>
          <p:nvPr/>
        </p:nvSpPr>
        <p:spPr bwMode="auto">
          <a:xfrm>
            <a:off x="5683250" y="3436938"/>
            <a:ext cx="623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98</a:t>
            </a:r>
          </a:p>
        </p:txBody>
      </p:sp>
      <p:sp>
        <p:nvSpPr>
          <p:cNvPr id="104518" name="Text Box 70"/>
          <p:cNvSpPr txBox="1">
            <a:spLocks noChangeArrowheads="1"/>
          </p:cNvSpPr>
          <p:nvPr/>
        </p:nvSpPr>
        <p:spPr bwMode="auto">
          <a:xfrm>
            <a:off x="6931025" y="3521075"/>
            <a:ext cx="625475"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67</a:t>
            </a:r>
          </a:p>
        </p:txBody>
      </p:sp>
      <p:sp>
        <p:nvSpPr>
          <p:cNvPr id="104520" name="Text Box 72"/>
          <p:cNvSpPr txBox="1">
            <a:spLocks noChangeArrowheads="1"/>
          </p:cNvSpPr>
          <p:nvPr/>
        </p:nvSpPr>
        <p:spPr bwMode="auto">
          <a:xfrm>
            <a:off x="2514600" y="53340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Adaptations Considered</a:t>
            </a:r>
          </a:p>
        </p:txBody>
      </p:sp>
      <p:sp>
        <p:nvSpPr>
          <p:cNvPr id="104521" name="Text Box 73"/>
          <p:cNvSpPr txBox="1">
            <a:spLocks noChangeArrowheads="1"/>
          </p:cNvSpPr>
          <p:nvPr/>
        </p:nvSpPr>
        <p:spPr bwMode="auto">
          <a:xfrm rot="16200000">
            <a:off x="6676231" y="3305969"/>
            <a:ext cx="1919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36% loss recovered</a:t>
            </a:r>
          </a:p>
        </p:txBody>
      </p:sp>
      <p:sp>
        <p:nvSpPr>
          <p:cNvPr id="104524" name="Text Box 76"/>
          <p:cNvSpPr txBox="1">
            <a:spLocks noChangeArrowheads="1"/>
          </p:cNvSpPr>
          <p:nvPr/>
        </p:nvSpPr>
        <p:spPr bwMode="auto">
          <a:xfrm>
            <a:off x="3200400" y="6172200"/>
            <a:ext cx="2378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HADCM Model Projections</a:t>
            </a:r>
          </a:p>
        </p:txBody>
      </p:sp>
    </p:spTree>
    <p:extLst>
      <p:ext uri="{BB962C8B-B14F-4D97-AF65-F5344CB8AC3E}">
        <p14:creationId xmlns:p14="http://schemas.microsoft.com/office/powerpoint/2010/main" val="2809322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Line 5"/>
          <p:cNvSpPr>
            <a:spLocks noChangeShapeType="1"/>
          </p:cNvSpPr>
          <p:nvPr/>
        </p:nvSpPr>
        <p:spPr bwMode="auto">
          <a:xfrm>
            <a:off x="1339850" y="5057775"/>
            <a:ext cx="724376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2" name="Line 6"/>
          <p:cNvSpPr>
            <a:spLocks noChangeShapeType="1"/>
          </p:cNvSpPr>
          <p:nvPr/>
        </p:nvSpPr>
        <p:spPr bwMode="auto">
          <a:xfrm>
            <a:off x="1339850" y="4700588"/>
            <a:ext cx="724376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3" name="Line 7"/>
          <p:cNvSpPr>
            <a:spLocks noChangeShapeType="1"/>
          </p:cNvSpPr>
          <p:nvPr/>
        </p:nvSpPr>
        <p:spPr bwMode="auto">
          <a:xfrm>
            <a:off x="1339850" y="4325938"/>
            <a:ext cx="724376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4" name="Line 8"/>
          <p:cNvSpPr>
            <a:spLocks noChangeShapeType="1"/>
          </p:cNvSpPr>
          <p:nvPr/>
        </p:nvSpPr>
        <p:spPr bwMode="auto">
          <a:xfrm>
            <a:off x="1339850" y="3967163"/>
            <a:ext cx="724376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5" name="Line 9"/>
          <p:cNvSpPr>
            <a:spLocks noChangeShapeType="1"/>
          </p:cNvSpPr>
          <p:nvPr/>
        </p:nvSpPr>
        <p:spPr bwMode="auto">
          <a:xfrm>
            <a:off x="1339850" y="3608388"/>
            <a:ext cx="724376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6" name="Line 10"/>
          <p:cNvSpPr>
            <a:spLocks noChangeShapeType="1"/>
          </p:cNvSpPr>
          <p:nvPr/>
        </p:nvSpPr>
        <p:spPr bwMode="auto">
          <a:xfrm>
            <a:off x="1339850" y="3251200"/>
            <a:ext cx="724376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7" name="Line 11"/>
          <p:cNvSpPr>
            <a:spLocks noChangeShapeType="1"/>
          </p:cNvSpPr>
          <p:nvPr/>
        </p:nvSpPr>
        <p:spPr bwMode="auto">
          <a:xfrm>
            <a:off x="1339850" y="2876550"/>
            <a:ext cx="724376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8" name="Line 12"/>
          <p:cNvSpPr>
            <a:spLocks noChangeShapeType="1"/>
          </p:cNvSpPr>
          <p:nvPr/>
        </p:nvSpPr>
        <p:spPr bwMode="auto">
          <a:xfrm>
            <a:off x="1339850" y="2517775"/>
            <a:ext cx="724376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9" name="Rectangle 13"/>
          <p:cNvSpPr>
            <a:spLocks noChangeArrowheads="1"/>
          </p:cNvSpPr>
          <p:nvPr/>
        </p:nvSpPr>
        <p:spPr bwMode="auto">
          <a:xfrm>
            <a:off x="1766888" y="4189413"/>
            <a:ext cx="596900" cy="1227137"/>
          </a:xfrm>
          <a:prstGeom prst="rect">
            <a:avLst/>
          </a:prstGeom>
          <a:solidFill>
            <a:srgbClr val="9999FF"/>
          </a:solidFill>
          <a:ln w="17463">
            <a:solidFill>
              <a:srgbClr val="000000"/>
            </a:solidFill>
            <a:miter lim="800000"/>
            <a:headEnd/>
            <a:tailEnd/>
          </a:ln>
        </p:spPr>
        <p:txBody>
          <a:bodyPr/>
          <a:lstStyle/>
          <a:p>
            <a:endParaRPr lang="en-US"/>
          </a:p>
        </p:txBody>
      </p:sp>
      <p:sp>
        <p:nvSpPr>
          <p:cNvPr id="106510" name="Rectangle 14"/>
          <p:cNvSpPr>
            <a:spLocks noChangeArrowheads="1"/>
          </p:cNvSpPr>
          <p:nvPr/>
        </p:nvSpPr>
        <p:spPr bwMode="auto">
          <a:xfrm>
            <a:off x="3217863" y="2909888"/>
            <a:ext cx="598487" cy="2506662"/>
          </a:xfrm>
          <a:prstGeom prst="rect">
            <a:avLst/>
          </a:prstGeom>
          <a:solidFill>
            <a:srgbClr val="9999FF"/>
          </a:solidFill>
          <a:ln w="17463">
            <a:solidFill>
              <a:srgbClr val="000000"/>
            </a:solidFill>
            <a:miter lim="800000"/>
            <a:headEnd/>
            <a:tailEnd/>
          </a:ln>
        </p:spPr>
        <p:txBody>
          <a:bodyPr/>
          <a:lstStyle/>
          <a:p>
            <a:endParaRPr lang="en-US"/>
          </a:p>
        </p:txBody>
      </p:sp>
      <p:sp>
        <p:nvSpPr>
          <p:cNvPr id="106511" name="Rectangle 15"/>
          <p:cNvSpPr>
            <a:spLocks noChangeArrowheads="1"/>
          </p:cNvSpPr>
          <p:nvPr/>
        </p:nvSpPr>
        <p:spPr bwMode="auto">
          <a:xfrm>
            <a:off x="4670425" y="2687638"/>
            <a:ext cx="581025" cy="2728912"/>
          </a:xfrm>
          <a:prstGeom prst="rect">
            <a:avLst/>
          </a:prstGeom>
          <a:solidFill>
            <a:srgbClr val="9999FF"/>
          </a:solidFill>
          <a:ln w="17463">
            <a:solidFill>
              <a:srgbClr val="000000"/>
            </a:solidFill>
            <a:miter lim="800000"/>
            <a:headEnd/>
            <a:tailEnd/>
          </a:ln>
        </p:spPr>
        <p:txBody>
          <a:bodyPr/>
          <a:lstStyle/>
          <a:p>
            <a:endParaRPr lang="en-US"/>
          </a:p>
        </p:txBody>
      </p:sp>
      <p:sp>
        <p:nvSpPr>
          <p:cNvPr id="106512" name="Rectangle 16"/>
          <p:cNvSpPr>
            <a:spLocks noChangeArrowheads="1"/>
          </p:cNvSpPr>
          <p:nvPr/>
        </p:nvSpPr>
        <p:spPr bwMode="auto">
          <a:xfrm>
            <a:off x="6105525" y="3881438"/>
            <a:ext cx="598488" cy="1535112"/>
          </a:xfrm>
          <a:prstGeom prst="rect">
            <a:avLst/>
          </a:prstGeom>
          <a:solidFill>
            <a:srgbClr val="9999FF"/>
          </a:solidFill>
          <a:ln w="17463">
            <a:solidFill>
              <a:srgbClr val="000000"/>
            </a:solidFill>
            <a:miter lim="800000"/>
            <a:headEnd/>
            <a:tailEnd/>
          </a:ln>
        </p:spPr>
        <p:txBody>
          <a:bodyPr/>
          <a:lstStyle/>
          <a:p>
            <a:endParaRPr lang="en-US"/>
          </a:p>
        </p:txBody>
      </p:sp>
      <p:sp>
        <p:nvSpPr>
          <p:cNvPr id="106513" name="Rectangle 17"/>
          <p:cNvSpPr>
            <a:spLocks noChangeArrowheads="1"/>
          </p:cNvSpPr>
          <p:nvPr/>
        </p:nvSpPr>
        <p:spPr bwMode="auto">
          <a:xfrm>
            <a:off x="7558088" y="3660775"/>
            <a:ext cx="598487" cy="1755775"/>
          </a:xfrm>
          <a:prstGeom prst="rect">
            <a:avLst/>
          </a:prstGeom>
          <a:solidFill>
            <a:srgbClr val="9999FF"/>
          </a:solidFill>
          <a:ln w="17463">
            <a:solidFill>
              <a:srgbClr val="000000"/>
            </a:solidFill>
            <a:miter lim="800000"/>
            <a:headEnd/>
            <a:tailEnd/>
          </a:ln>
        </p:spPr>
        <p:txBody>
          <a:bodyPr/>
          <a:lstStyle/>
          <a:p>
            <a:endParaRPr lang="en-US"/>
          </a:p>
        </p:txBody>
      </p:sp>
      <p:sp>
        <p:nvSpPr>
          <p:cNvPr id="106531" name="Rectangle 35"/>
          <p:cNvSpPr>
            <a:spLocks noChangeArrowheads="1"/>
          </p:cNvSpPr>
          <p:nvPr/>
        </p:nvSpPr>
        <p:spPr bwMode="auto">
          <a:xfrm>
            <a:off x="1936750" y="3830638"/>
            <a:ext cx="3413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34</a:t>
            </a:r>
            <a:endParaRPr lang="en-US" altLang="en-US"/>
          </a:p>
        </p:txBody>
      </p:sp>
      <p:sp>
        <p:nvSpPr>
          <p:cNvPr id="106532" name="Rectangle 36"/>
          <p:cNvSpPr>
            <a:spLocks noChangeArrowheads="1"/>
          </p:cNvSpPr>
          <p:nvPr/>
        </p:nvSpPr>
        <p:spPr bwMode="auto">
          <a:xfrm>
            <a:off x="3389313" y="2551113"/>
            <a:ext cx="3413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69</a:t>
            </a:r>
            <a:endParaRPr lang="en-US" altLang="en-US"/>
          </a:p>
        </p:txBody>
      </p:sp>
      <p:sp>
        <p:nvSpPr>
          <p:cNvPr id="106533" name="Rectangle 37"/>
          <p:cNvSpPr>
            <a:spLocks noChangeArrowheads="1"/>
          </p:cNvSpPr>
          <p:nvPr/>
        </p:nvSpPr>
        <p:spPr bwMode="auto">
          <a:xfrm>
            <a:off x="4841875" y="2330450"/>
            <a:ext cx="341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75</a:t>
            </a:r>
            <a:endParaRPr lang="en-US" altLang="en-US"/>
          </a:p>
        </p:txBody>
      </p:sp>
      <p:sp>
        <p:nvSpPr>
          <p:cNvPr id="106534" name="Rectangle 38"/>
          <p:cNvSpPr>
            <a:spLocks noChangeArrowheads="1"/>
          </p:cNvSpPr>
          <p:nvPr/>
        </p:nvSpPr>
        <p:spPr bwMode="auto">
          <a:xfrm>
            <a:off x="6276975" y="3524250"/>
            <a:ext cx="341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42</a:t>
            </a:r>
            <a:endParaRPr lang="en-US" altLang="en-US"/>
          </a:p>
        </p:txBody>
      </p:sp>
      <p:sp>
        <p:nvSpPr>
          <p:cNvPr id="106535" name="Rectangle 39"/>
          <p:cNvSpPr>
            <a:spLocks noChangeArrowheads="1"/>
          </p:cNvSpPr>
          <p:nvPr/>
        </p:nvSpPr>
        <p:spPr bwMode="auto">
          <a:xfrm>
            <a:off x="7727950" y="3302000"/>
            <a:ext cx="341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49</a:t>
            </a:r>
            <a:endParaRPr lang="en-US" altLang="en-US"/>
          </a:p>
        </p:txBody>
      </p:sp>
      <p:grpSp>
        <p:nvGrpSpPr>
          <p:cNvPr id="106552" name="Group 56"/>
          <p:cNvGrpSpPr>
            <a:grpSpLocks/>
          </p:cNvGrpSpPr>
          <p:nvPr/>
        </p:nvGrpSpPr>
        <p:grpSpPr bwMode="auto">
          <a:xfrm>
            <a:off x="928688" y="2381250"/>
            <a:ext cx="412750" cy="3205163"/>
            <a:chOff x="585" y="1500"/>
            <a:chExt cx="260" cy="2019"/>
          </a:xfrm>
        </p:grpSpPr>
        <p:sp>
          <p:nvSpPr>
            <p:cNvPr id="106514" name="Line 18"/>
            <p:cNvSpPr>
              <a:spLocks noChangeShapeType="1"/>
            </p:cNvSpPr>
            <p:nvPr/>
          </p:nvSpPr>
          <p:spPr bwMode="auto">
            <a:xfrm>
              <a:off x="844" y="1586"/>
              <a:ext cx="1" cy="18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5" name="Line 19"/>
            <p:cNvSpPr>
              <a:spLocks noChangeShapeType="1"/>
            </p:cNvSpPr>
            <p:nvPr/>
          </p:nvSpPr>
          <p:spPr bwMode="auto">
            <a:xfrm>
              <a:off x="800" y="3412"/>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6" name="Line 20"/>
            <p:cNvSpPr>
              <a:spLocks noChangeShapeType="1"/>
            </p:cNvSpPr>
            <p:nvPr/>
          </p:nvSpPr>
          <p:spPr bwMode="auto">
            <a:xfrm>
              <a:off x="800" y="3186"/>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7" name="Line 21"/>
            <p:cNvSpPr>
              <a:spLocks noChangeShapeType="1"/>
            </p:cNvSpPr>
            <p:nvPr/>
          </p:nvSpPr>
          <p:spPr bwMode="auto">
            <a:xfrm>
              <a:off x="800" y="2961"/>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8" name="Line 22"/>
            <p:cNvSpPr>
              <a:spLocks noChangeShapeType="1"/>
            </p:cNvSpPr>
            <p:nvPr/>
          </p:nvSpPr>
          <p:spPr bwMode="auto">
            <a:xfrm>
              <a:off x="800" y="2725"/>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9" name="Line 23"/>
            <p:cNvSpPr>
              <a:spLocks noChangeShapeType="1"/>
            </p:cNvSpPr>
            <p:nvPr/>
          </p:nvSpPr>
          <p:spPr bwMode="auto">
            <a:xfrm>
              <a:off x="800" y="2499"/>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0" name="Line 24"/>
            <p:cNvSpPr>
              <a:spLocks noChangeShapeType="1"/>
            </p:cNvSpPr>
            <p:nvPr/>
          </p:nvSpPr>
          <p:spPr bwMode="auto">
            <a:xfrm>
              <a:off x="800" y="2273"/>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1" name="Line 25"/>
            <p:cNvSpPr>
              <a:spLocks noChangeShapeType="1"/>
            </p:cNvSpPr>
            <p:nvPr/>
          </p:nvSpPr>
          <p:spPr bwMode="auto">
            <a:xfrm>
              <a:off x="800" y="2048"/>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2" name="Line 26"/>
            <p:cNvSpPr>
              <a:spLocks noChangeShapeType="1"/>
            </p:cNvSpPr>
            <p:nvPr/>
          </p:nvSpPr>
          <p:spPr bwMode="auto">
            <a:xfrm>
              <a:off x="800" y="1812"/>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3" name="Line 27"/>
            <p:cNvSpPr>
              <a:spLocks noChangeShapeType="1"/>
            </p:cNvSpPr>
            <p:nvPr/>
          </p:nvSpPr>
          <p:spPr bwMode="auto">
            <a:xfrm>
              <a:off x="800" y="1586"/>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5" name="Line 29"/>
            <p:cNvSpPr>
              <a:spLocks noChangeShapeType="1"/>
            </p:cNvSpPr>
            <p:nvPr/>
          </p:nvSpPr>
          <p:spPr bwMode="auto">
            <a:xfrm flipV="1">
              <a:off x="844"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36" name="Rectangle 40"/>
            <p:cNvSpPr>
              <a:spLocks noChangeArrowheads="1"/>
            </p:cNvSpPr>
            <p:nvPr/>
          </p:nvSpPr>
          <p:spPr bwMode="auto">
            <a:xfrm>
              <a:off x="661" y="3326"/>
              <a:ext cx="12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0</a:t>
              </a:r>
              <a:endParaRPr lang="en-US" altLang="en-US"/>
            </a:p>
          </p:txBody>
        </p:sp>
        <p:sp>
          <p:nvSpPr>
            <p:cNvPr id="106537" name="Rectangle 41"/>
            <p:cNvSpPr>
              <a:spLocks noChangeArrowheads="1"/>
            </p:cNvSpPr>
            <p:nvPr/>
          </p:nvSpPr>
          <p:spPr bwMode="auto">
            <a:xfrm>
              <a:off x="585" y="3100"/>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10</a:t>
              </a:r>
              <a:endParaRPr lang="en-US" altLang="en-US"/>
            </a:p>
          </p:txBody>
        </p:sp>
        <p:sp>
          <p:nvSpPr>
            <p:cNvPr id="106538" name="Rectangle 42"/>
            <p:cNvSpPr>
              <a:spLocks noChangeArrowheads="1"/>
            </p:cNvSpPr>
            <p:nvPr/>
          </p:nvSpPr>
          <p:spPr bwMode="auto">
            <a:xfrm>
              <a:off x="585" y="2875"/>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20</a:t>
              </a:r>
              <a:endParaRPr lang="en-US" altLang="en-US"/>
            </a:p>
          </p:txBody>
        </p:sp>
        <p:sp>
          <p:nvSpPr>
            <p:cNvPr id="106539" name="Rectangle 43"/>
            <p:cNvSpPr>
              <a:spLocks noChangeArrowheads="1"/>
            </p:cNvSpPr>
            <p:nvPr/>
          </p:nvSpPr>
          <p:spPr bwMode="auto">
            <a:xfrm>
              <a:off x="585" y="2639"/>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30</a:t>
              </a:r>
              <a:endParaRPr lang="en-US" altLang="en-US"/>
            </a:p>
          </p:txBody>
        </p:sp>
        <p:sp>
          <p:nvSpPr>
            <p:cNvPr id="106540" name="Rectangle 44"/>
            <p:cNvSpPr>
              <a:spLocks noChangeArrowheads="1"/>
            </p:cNvSpPr>
            <p:nvPr/>
          </p:nvSpPr>
          <p:spPr bwMode="auto">
            <a:xfrm>
              <a:off x="585" y="2413"/>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40</a:t>
              </a:r>
              <a:endParaRPr lang="en-US" altLang="en-US"/>
            </a:p>
          </p:txBody>
        </p:sp>
        <p:sp>
          <p:nvSpPr>
            <p:cNvPr id="106541" name="Rectangle 45"/>
            <p:cNvSpPr>
              <a:spLocks noChangeArrowheads="1"/>
            </p:cNvSpPr>
            <p:nvPr/>
          </p:nvSpPr>
          <p:spPr bwMode="auto">
            <a:xfrm>
              <a:off x="585" y="2187"/>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50</a:t>
              </a:r>
              <a:endParaRPr lang="en-US" altLang="en-US"/>
            </a:p>
          </p:txBody>
        </p:sp>
        <p:sp>
          <p:nvSpPr>
            <p:cNvPr id="106542" name="Rectangle 46"/>
            <p:cNvSpPr>
              <a:spLocks noChangeArrowheads="1"/>
            </p:cNvSpPr>
            <p:nvPr/>
          </p:nvSpPr>
          <p:spPr bwMode="auto">
            <a:xfrm>
              <a:off x="585" y="1962"/>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60</a:t>
              </a:r>
              <a:endParaRPr lang="en-US" altLang="en-US"/>
            </a:p>
          </p:txBody>
        </p:sp>
        <p:sp>
          <p:nvSpPr>
            <p:cNvPr id="106543" name="Rectangle 47"/>
            <p:cNvSpPr>
              <a:spLocks noChangeArrowheads="1"/>
            </p:cNvSpPr>
            <p:nvPr/>
          </p:nvSpPr>
          <p:spPr bwMode="auto">
            <a:xfrm>
              <a:off x="585" y="1726"/>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70</a:t>
              </a:r>
              <a:endParaRPr lang="en-US" altLang="en-US"/>
            </a:p>
          </p:txBody>
        </p:sp>
        <p:sp>
          <p:nvSpPr>
            <p:cNvPr id="106544" name="Rectangle 48"/>
            <p:cNvSpPr>
              <a:spLocks noChangeArrowheads="1"/>
            </p:cNvSpPr>
            <p:nvPr/>
          </p:nvSpPr>
          <p:spPr bwMode="auto">
            <a:xfrm>
              <a:off x="585" y="1500"/>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80</a:t>
              </a:r>
              <a:endParaRPr lang="en-US" altLang="en-US"/>
            </a:p>
          </p:txBody>
        </p:sp>
      </p:grpSp>
      <p:grpSp>
        <p:nvGrpSpPr>
          <p:cNvPr id="106554" name="Group 58"/>
          <p:cNvGrpSpPr>
            <a:grpSpLocks/>
          </p:cNvGrpSpPr>
          <p:nvPr/>
        </p:nvGrpSpPr>
        <p:grpSpPr bwMode="auto">
          <a:xfrm>
            <a:off x="1339850" y="5416550"/>
            <a:ext cx="7245350" cy="493713"/>
            <a:chOff x="844" y="3412"/>
            <a:chExt cx="4564" cy="311"/>
          </a:xfrm>
        </p:grpSpPr>
        <p:sp>
          <p:nvSpPr>
            <p:cNvPr id="106524" name="Line 28"/>
            <p:cNvSpPr>
              <a:spLocks noChangeShapeType="1"/>
            </p:cNvSpPr>
            <p:nvPr/>
          </p:nvSpPr>
          <p:spPr bwMode="auto">
            <a:xfrm>
              <a:off x="844" y="3412"/>
              <a:ext cx="45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6" name="Line 30"/>
            <p:cNvSpPr>
              <a:spLocks noChangeShapeType="1"/>
            </p:cNvSpPr>
            <p:nvPr/>
          </p:nvSpPr>
          <p:spPr bwMode="auto">
            <a:xfrm flipV="1">
              <a:off x="1758"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7" name="Line 31"/>
            <p:cNvSpPr>
              <a:spLocks noChangeShapeType="1"/>
            </p:cNvSpPr>
            <p:nvPr/>
          </p:nvSpPr>
          <p:spPr bwMode="auto">
            <a:xfrm flipV="1">
              <a:off x="2673"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8" name="Line 32"/>
            <p:cNvSpPr>
              <a:spLocks noChangeShapeType="1"/>
            </p:cNvSpPr>
            <p:nvPr/>
          </p:nvSpPr>
          <p:spPr bwMode="auto">
            <a:xfrm flipV="1">
              <a:off x="3577"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9" name="Line 33"/>
            <p:cNvSpPr>
              <a:spLocks noChangeShapeType="1"/>
            </p:cNvSpPr>
            <p:nvPr/>
          </p:nvSpPr>
          <p:spPr bwMode="auto">
            <a:xfrm flipV="1">
              <a:off x="4492"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30" name="Line 34"/>
            <p:cNvSpPr>
              <a:spLocks noChangeShapeType="1"/>
            </p:cNvSpPr>
            <p:nvPr/>
          </p:nvSpPr>
          <p:spPr bwMode="auto">
            <a:xfrm flipV="1">
              <a:off x="5407"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45" name="Rectangle 49"/>
            <p:cNvSpPr>
              <a:spLocks noChangeArrowheads="1"/>
            </p:cNvSpPr>
            <p:nvPr/>
          </p:nvSpPr>
          <p:spPr bwMode="auto">
            <a:xfrm>
              <a:off x="1145" y="3530"/>
              <a:ext cx="37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Base</a:t>
              </a:r>
              <a:endParaRPr lang="en-US" altLang="en-US"/>
            </a:p>
          </p:txBody>
        </p:sp>
        <p:sp>
          <p:nvSpPr>
            <p:cNvPr id="106546" name="Rectangle 50"/>
            <p:cNvSpPr>
              <a:spLocks noChangeArrowheads="1"/>
            </p:cNvSpPr>
            <p:nvPr/>
          </p:nvSpPr>
          <p:spPr bwMode="auto">
            <a:xfrm>
              <a:off x="1984" y="3530"/>
              <a:ext cx="57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HADCM</a:t>
              </a:r>
              <a:endParaRPr lang="en-US" altLang="en-US"/>
            </a:p>
          </p:txBody>
        </p:sp>
        <p:sp>
          <p:nvSpPr>
            <p:cNvPr id="106547" name="Rectangle 51"/>
            <p:cNvSpPr>
              <a:spLocks noChangeArrowheads="1"/>
            </p:cNvSpPr>
            <p:nvPr/>
          </p:nvSpPr>
          <p:spPr bwMode="auto">
            <a:xfrm>
              <a:off x="2931" y="3530"/>
              <a:ext cx="48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CGCM</a:t>
              </a:r>
              <a:endParaRPr lang="en-US" altLang="en-US"/>
            </a:p>
          </p:txBody>
        </p:sp>
        <p:sp>
          <p:nvSpPr>
            <p:cNvPr id="106548" name="Rectangle 52"/>
            <p:cNvSpPr>
              <a:spLocks noChangeArrowheads="1"/>
            </p:cNvSpPr>
            <p:nvPr/>
          </p:nvSpPr>
          <p:spPr bwMode="auto">
            <a:xfrm>
              <a:off x="3771" y="3530"/>
              <a:ext cx="5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1600">
                  <a:solidFill>
                    <a:srgbClr val="000000"/>
                  </a:solidFill>
                  <a:latin typeface="Arial" panose="020B0604020202020204" pitchFamily="34" charset="0"/>
                </a:rPr>
                <a:t>HADCM</a:t>
              </a:r>
              <a:endParaRPr lang="en-US" altLang="en-US"/>
            </a:p>
          </p:txBody>
        </p:sp>
        <p:sp>
          <p:nvSpPr>
            <p:cNvPr id="106549" name="Rectangle 53"/>
            <p:cNvSpPr>
              <a:spLocks noChangeArrowheads="1"/>
            </p:cNvSpPr>
            <p:nvPr/>
          </p:nvSpPr>
          <p:spPr bwMode="auto">
            <a:xfrm>
              <a:off x="4686" y="3530"/>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Arial" panose="020B0604020202020204" pitchFamily="34" charset="0"/>
                </a:rPr>
                <a:t>CGCM</a:t>
              </a:r>
              <a:endParaRPr lang="en-US" altLang="en-US"/>
            </a:p>
          </p:txBody>
        </p:sp>
      </p:grpSp>
      <p:sp>
        <p:nvSpPr>
          <p:cNvPr id="106550" name="Rectangle 54"/>
          <p:cNvSpPr>
            <a:spLocks noChangeArrowheads="1"/>
          </p:cNvSpPr>
          <p:nvPr/>
        </p:nvSpPr>
        <p:spPr bwMode="auto">
          <a:xfrm rot="16200000">
            <a:off x="-482600" y="3646488"/>
            <a:ext cx="24082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latin typeface="Arial" panose="020B0604020202020204" pitchFamily="34" charset="0"/>
              </a:rPr>
              <a:t>Percent of Population</a:t>
            </a:r>
            <a:endParaRPr lang="en-US" altLang="en-US"/>
          </a:p>
        </p:txBody>
      </p:sp>
      <p:sp>
        <p:nvSpPr>
          <p:cNvPr id="106555" name="Rectangle 59"/>
          <p:cNvSpPr>
            <a:spLocks noGrp="1" noChangeArrowheads="1"/>
          </p:cNvSpPr>
          <p:nvPr>
            <p:ph type="title"/>
          </p:nvPr>
        </p:nvSpPr>
        <p:spPr>
          <a:xfrm>
            <a:off x="304800" y="152400"/>
            <a:ext cx="8458200" cy="838200"/>
          </a:xfrm>
          <a:noFill/>
          <a:ln/>
        </p:spPr>
        <p:txBody>
          <a:bodyPr/>
          <a:lstStyle/>
          <a:p>
            <a:r>
              <a:rPr lang="en-US" altLang="en-US" sz="2800" b="1" kern="1200" dirty="0">
                <a:solidFill>
                  <a:srgbClr val="7A0000"/>
                </a:solidFill>
                <a:latin typeface="+mn-lt"/>
              </a:rPr>
              <a:t>Risk of Hunger </a:t>
            </a:r>
            <a:r>
              <a:rPr lang="en-US" altLang="en-US" sz="2800" b="1" kern="1200" dirty="0" smtClean="0">
                <a:solidFill>
                  <a:srgbClr val="7A0000"/>
                </a:solidFill>
                <a:latin typeface="+mn-lt"/>
              </a:rPr>
              <a:t>– </a:t>
            </a:r>
            <a:br>
              <a:rPr lang="en-US" altLang="en-US" sz="2800" b="1" kern="1200" dirty="0" smtClean="0">
                <a:solidFill>
                  <a:srgbClr val="7A0000"/>
                </a:solidFill>
                <a:latin typeface="+mn-lt"/>
              </a:rPr>
            </a:br>
            <a:r>
              <a:rPr lang="en-US" altLang="en-US" sz="2800" b="1" kern="1200" dirty="0" smtClean="0">
                <a:solidFill>
                  <a:srgbClr val="7A0000"/>
                </a:solidFill>
                <a:latin typeface="+mn-lt"/>
              </a:rPr>
              <a:t>With </a:t>
            </a:r>
            <a:r>
              <a:rPr lang="en-US" altLang="en-US" sz="2800" b="1" kern="1200" dirty="0">
                <a:solidFill>
                  <a:srgbClr val="7A0000"/>
                </a:solidFill>
                <a:latin typeface="+mn-lt"/>
              </a:rPr>
              <a:t>and Without Variety Adaptation</a:t>
            </a:r>
          </a:p>
        </p:txBody>
      </p:sp>
      <p:grpSp>
        <p:nvGrpSpPr>
          <p:cNvPr id="106560" name="Group 64"/>
          <p:cNvGrpSpPr>
            <a:grpSpLocks/>
          </p:cNvGrpSpPr>
          <p:nvPr/>
        </p:nvGrpSpPr>
        <p:grpSpPr bwMode="auto">
          <a:xfrm>
            <a:off x="2819400" y="1905000"/>
            <a:ext cx="2667000" cy="152400"/>
            <a:chOff x="1776" y="1200"/>
            <a:chExt cx="1680" cy="96"/>
          </a:xfrm>
        </p:grpSpPr>
        <p:sp>
          <p:nvSpPr>
            <p:cNvPr id="106557" name="Line 61"/>
            <p:cNvSpPr>
              <a:spLocks noChangeShapeType="1"/>
            </p:cNvSpPr>
            <p:nvPr/>
          </p:nvSpPr>
          <p:spPr bwMode="auto">
            <a:xfrm>
              <a:off x="1824" y="1200"/>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58" name="Line 62"/>
            <p:cNvSpPr>
              <a:spLocks noChangeShapeType="1"/>
            </p:cNvSpPr>
            <p:nvPr/>
          </p:nvSpPr>
          <p:spPr bwMode="auto">
            <a:xfrm flipH="1">
              <a:off x="1776"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59" name="Line 63"/>
            <p:cNvSpPr>
              <a:spLocks noChangeShapeType="1"/>
            </p:cNvSpPr>
            <p:nvPr/>
          </p:nvSpPr>
          <p:spPr bwMode="auto">
            <a:xfrm>
              <a:off x="3408"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561" name="Group 65"/>
          <p:cNvGrpSpPr>
            <a:grpSpLocks/>
          </p:cNvGrpSpPr>
          <p:nvPr/>
        </p:nvGrpSpPr>
        <p:grpSpPr bwMode="auto">
          <a:xfrm>
            <a:off x="5867400" y="3048000"/>
            <a:ext cx="2667000" cy="152400"/>
            <a:chOff x="1776" y="1200"/>
            <a:chExt cx="1680" cy="96"/>
          </a:xfrm>
        </p:grpSpPr>
        <p:sp>
          <p:nvSpPr>
            <p:cNvPr id="106562" name="Line 66"/>
            <p:cNvSpPr>
              <a:spLocks noChangeShapeType="1"/>
            </p:cNvSpPr>
            <p:nvPr/>
          </p:nvSpPr>
          <p:spPr bwMode="auto">
            <a:xfrm>
              <a:off x="1824" y="1200"/>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63" name="Line 67"/>
            <p:cNvSpPr>
              <a:spLocks noChangeShapeType="1"/>
            </p:cNvSpPr>
            <p:nvPr/>
          </p:nvSpPr>
          <p:spPr bwMode="auto">
            <a:xfrm flipH="1">
              <a:off x="1776"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64" name="Line 68"/>
            <p:cNvSpPr>
              <a:spLocks noChangeShapeType="1"/>
            </p:cNvSpPr>
            <p:nvPr/>
          </p:nvSpPr>
          <p:spPr bwMode="auto">
            <a:xfrm>
              <a:off x="3408"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6565" name="Text Box 69"/>
          <p:cNvSpPr txBox="1">
            <a:spLocks noChangeArrowheads="1"/>
          </p:cNvSpPr>
          <p:nvPr/>
        </p:nvSpPr>
        <p:spPr bwMode="auto">
          <a:xfrm>
            <a:off x="2930525" y="14478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Without adaptation</a:t>
            </a:r>
          </a:p>
        </p:txBody>
      </p:sp>
      <p:sp>
        <p:nvSpPr>
          <p:cNvPr id="106566" name="Text Box 70"/>
          <p:cNvSpPr txBox="1">
            <a:spLocks noChangeArrowheads="1"/>
          </p:cNvSpPr>
          <p:nvPr/>
        </p:nvSpPr>
        <p:spPr bwMode="auto">
          <a:xfrm>
            <a:off x="5943600" y="25146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With adaptation</a:t>
            </a:r>
          </a:p>
        </p:txBody>
      </p:sp>
      <p:sp>
        <p:nvSpPr>
          <p:cNvPr id="106567" name="Text Box 71"/>
          <p:cNvSpPr txBox="1">
            <a:spLocks noChangeArrowheads="1"/>
          </p:cNvSpPr>
          <p:nvPr/>
        </p:nvSpPr>
        <p:spPr bwMode="auto">
          <a:xfrm>
            <a:off x="533400" y="59436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06568" name="Text Box 72"/>
          <p:cNvSpPr txBox="1">
            <a:spLocks noChangeArrowheads="1"/>
          </p:cNvSpPr>
          <p:nvPr/>
        </p:nvSpPr>
        <p:spPr bwMode="auto">
          <a:xfrm>
            <a:off x="1254125" y="5959475"/>
            <a:ext cx="3810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HADCM:   Hadley Coupled Model</a:t>
            </a:r>
            <a:br>
              <a:rPr lang="en-US" altLang="en-US" sz="1400"/>
            </a:br>
            <a:r>
              <a:rPr lang="en-US" altLang="en-US" sz="1400"/>
              <a:t>CGCM:      Canadian Global Coupled Model</a:t>
            </a:r>
          </a:p>
        </p:txBody>
      </p:sp>
      <p:sp>
        <p:nvSpPr>
          <p:cNvPr id="106569" name="Text Box 73"/>
          <p:cNvSpPr txBox="1">
            <a:spLocks noChangeArrowheads="1"/>
          </p:cNvSpPr>
          <p:nvPr/>
        </p:nvSpPr>
        <p:spPr bwMode="auto">
          <a:xfrm>
            <a:off x="533400" y="1219200"/>
            <a:ext cx="129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FF0066"/>
                </a:solidFill>
              </a:rPr>
              <a:t>Mali</a:t>
            </a:r>
          </a:p>
        </p:txBody>
      </p:sp>
    </p:spTree>
    <p:extLst>
      <p:ext uri="{BB962C8B-B14F-4D97-AF65-F5344CB8AC3E}">
        <p14:creationId xmlns:p14="http://schemas.microsoft.com/office/powerpoint/2010/main" val="2358591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3"/>
          <p:cNvSpPr txBox="1">
            <a:spLocks noChangeArrowheads="1"/>
          </p:cNvSpPr>
          <p:nvPr/>
        </p:nvSpPr>
        <p:spPr bwMode="auto">
          <a:xfrm>
            <a:off x="457200" y="166549"/>
            <a:ext cx="822960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dirty="0">
                <a:solidFill>
                  <a:srgbClr val="7A0000"/>
                </a:solidFill>
                <a:latin typeface="+mn-lt"/>
                <a:ea typeface="+mj-ea"/>
                <a:cs typeface="+mj-cs"/>
              </a:rPr>
              <a:t>Extreme </a:t>
            </a:r>
            <a:r>
              <a:rPr lang="en-US" sz="2800" dirty="0" smtClean="0">
                <a:solidFill>
                  <a:srgbClr val="7A0000"/>
                </a:solidFill>
                <a:latin typeface="+mn-lt"/>
                <a:ea typeface="+mj-ea"/>
                <a:cs typeface="+mj-cs"/>
              </a:rPr>
              <a:t>Events</a:t>
            </a:r>
          </a:p>
          <a:p>
            <a:pPr algn="ctr">
              <a:defRPr/>
            </a:pPr>
            <a:endParaRPr lang="en-US" sz="2800" dirty="0">
              <a:solidFill>
                <a:srgbClr val="7A0000"/>
              </a:solidFill>
              <a:latin typeface="+mn-lt"/>
              <a:ea typeface="+mj-ea"/>
              <a:cs typeface="+mj-cs"/>
            </a:endParaRPr>
          </a:p>
          <a:p>
            <a:pPr>
              <a:defRPr/>
            </a:pPr>
            <a:r>
              <a:rPr lang="en-US" sz="2400" dirty="0" err="1" smtClean="0">
                <a:solidFill>
                  <a:schemeClr val="tx1"/>
                </a:solidFill>
                <a:latin typeface="+mn-lt"/>
              </a:rPr>
              <a:t>Timmermann</a:t>
            </a:r>
            <a:r>
              <a:rPr lang="en-US" sz="2400" dirty="0" smtClean="0">
                <a:solidFill>
                  <a:schemeClr val="tx1"/>
                </a:solidFill>
                <a:latin typeface="+mn-lt"/>
              </a:rPr>
              <a:t> </a:t>
            </a:r>
            <a:r>
              <a:rPr lang="en-US" sz="2400" dirty="0">
                <a:solidFill>
                  <a:schemeClr val="tx1"/>
                </a:solidFill>
                <a:latin typeface="+mn-lt"/>
              </a:rPr>
              <a:t>et al suggested climatic change would alter ENSO frequency.  Their results imply El Nino and La Nina increase in probability, Neutral decreases.  Strength of these events increases</a:t>
            </a:r>
          </a:p>
          <a:p>
            <a:pPr>
              <a:defRPr/>
            </a:pPr>
            <a:r>
              <a:rPr lang="en-US" sz="2400" dirty="0">
                <a:solidFill>
                  <a:schemeClr val="tx1"/>
                </a:solidFill>
                <a:latin typeface="+mn-lt"/>
              </a:rPr>
              <a:t>probability of event occurrence.</a:t>
            </a:r>
          </a:p>
          <a:p>
            <a:pPr>
              <a:defRPr/>
            </a:pPr>
            <a:r>
              <a:rPr lang="en-US" sz="2400" dirty="0">
                <a:solidFill>
                  <a:schemeClr val="tx1"/>
                </a:solidFill>
                <a:latin typeface="+mn-lt"/>
              </a:rPr>
              <a:t>				</a:t>
            </a:r>
            <a:r>
              <a:rPr lang="en-US" sz="2400" b="1" dirty="0">
                <a:solidFill>
                  <a:schemeClr val="tx1"/>
                </a:solidFill>
                <a:latin typeface="+mn-lt"/>
              </a:rPr>
              <a:t>From</a:t>
            </a:r>
            <a:r>
              <a:rPr lang="en-US" sz="2400" dirty="0">
                <a:solidFill>
                  <a:schemeClr val="tx1"/>
                </a:solidFill>
                <a:latin typeface="+mn-lt"/>
              </a:rPr>
              <a:t>		  </a:t>
            </a:r>
            <a:r>
              <a:rPr lang="en-US" sz="2400" b="1" dirty="0">
                <a:solidFill>
                  <a:schemeClr val="tx1"/>
                </a:solidFill>
                <a:latin typeface="+mn-lt"/>
              </a:rPr>
              <a:t>To under</a:t>
            </a:r>
          </a:p>
          <a:p>
            <a:pPr>
              <a:defRPr/>
            </a:pPr>
            <a:r>
              <a:rPr lang="en-US" sz="2400" dirty="0">
                <a:solidFill>
                  <a:schemeClr val="tx1"/>
                </a:solidFill>
                <a:latin typeface="+mn-lt"/>
              </a:rPr>
              <a:t>				</a:t>
            </a:r>
            <a:r>
              <a:rPr lang="en-US" sz="2400" b="1" dirty="0">
                <a:solidFill>
                  <a:schemeClr val="tx1"/>
                </a:solidFill>
                <a:latin typeface="+mn-lt"/>
              </a:rPr>
              <a:t>Today</a:t>
            </a:r>
            <a:r>
              <a:rPr lang="en-US" sz="2400" dirty="0">
                <a:solidFill>
                  <a:schemeClr val="tx1"/>
                </a:solidFill>
                <a:latin typeface="+mn-lt"/>
              </a:rPr>
              <a:t>		</a:t>
            </a:r>
            <a:r>
              <a:rPr lang="en-US" sz="2400" b="1" dirty="0">
                <a:solidFill>
                  <a:schemeClr val="tx1"/>
                </a:solidFill>
                <a:latin typeface="+mn-lt"/>
              </a:rPr>
              <a:t>IPPC - IS92a</a:t>
            </a:r>
          </a:p>
          <a:p>
            <a:pPr>
              <a:lnSpc>
                <a:spcPct val="50000"/>
              </a:lnSpc>
              <a:defRPr/>
            </a:pPr>
            <a:endParaRPr lang="en-US" sz="2400" dirty="0">
              <a:solidFill>
                <a:schemeClr val="tx1"/>
              </a:solidFill>
              <a:latin typeface="+mn-lt"/>
            </a:endParaRPr>
          </a:p>
          <a:p>
            <a:pPr>
              <a:defRPr/>
            </a:pPr>
            <a:r>
              <a:rPr lang="en-US" sz="2400" dirty="0">
                <a:solidFill>
                  <a:schemeClr val="tx1"/>
                </a:solidFill>
                <a:latin typeface="+mn-lt"/>
              </a:rPr>
              <a:t>	</a:t>
            </a:r>
            <a:r>
              <a:rPr lang="en-US" sz="2400" b="1" dirty="0">
                <a:solidFill>
                  <a:schemeClr val="tx1"/>
                </a:solidFill>
                <a:latin typeface="+mn-lt"/>
              </a:rPr>
              <a:t>El Nino	 	0.238		      0.351</a:t>
            </a:r>
          </a:p>
          <a:p>
            <a:pPr>
              <a:defRPr/>
            </a:pPr>
            <a:r>
              <a:rPr lang="en-US" sz="2400" b="1" dirty="0">
                <a:solidFill>
                  <a:schemeClr val="tx1"/>
                </a:solidFill>
                <a:latin typeface="+mn-lt"/>
              </a:rPr>
              <a:t>	La Nina		0.250		      0.310</a:t>
            </a:r>
          </a:p>
          <a:p>
            <a:pPr>
              <a:defRPr/>
            </a:pPr>
            <a:r>
              <a:rPr lang="en-US" sz="2400" b="1" dirty="0">
                <a:solidFill>
                  <a:schemeClr val="tx1"/>
                </a:solidFill>
                <a:latin typeface="+mn-lt"/>
              </a:rPr>
              <a:t>	Neutral 	 	0.512 		      0.351</a:t>
            </a:r>
          </a:p>
          <a:p>
            <a:pPr>
              <a:defRPr/>
            </a:pPr>
            <a:endParaRPr lang="en-US" sz="2400" b="1" dirty="0">
              <a:solidFill>
                <a:schemeClr val="tx1"/>
              </a:solidFill>
              <a:latin typeface="+mn-lt"/>
            </a:endParaRPr>
          </a:p>
          <a:p>
            <a:pPr>
              <a:defRPr/>
            </a:pPr>
            <a:r>
              <a:rPr lang="en-US" sz="2400" dirty="0">
                <a:solidFill>
                  <a:schemeClr val="tx1"/>
                </a:solidFill>
                <a:latin typeface="+mn-lt"/>
              </a:rPr>
              <a:t>with stronger events</a:t>
            </a:r>
          </a:p>
          <a:p>
            <a:pPr>
              <a:defRPr/>
            </a:pPr>
            <a:endParaRPr lang="en-US" sz="1000" dirty="0">
              <a:solidFill>
                <a:schemeClr val="tx1"/>
              </a:solidFill>
              <a:latin typeface="+mn-lt"/>
            </a:endParaRPr>
          </a:p>
          <a:p>
            <a:pPr>
              <a:defRPr/>
            </a:pPr>
            <a:endParaRPr lang="en-US" sz="1000" dirty="0">
              <a:solidFill>
                <a:schemeClr val="tx1"/>
              </a:solidFill>
              <a:latin typeface="+mn-lt"/>
            </a:endParaRPr>
          </a:p>
          <a:p>
            <a:pPr>
              <a:defRPr/>
            </a:pPr>
            <a:r>
              <a:rPr lang="en-US" sz="1500" dirty="0">
                <a:solidFill>
                  <a:schemeClr val="tx1"/>
                </a:solidFill>
                <a:latin typeface="+mn-lt"/>
              </a:rPr>
              <a:t>Chen, C. C., B. A. McCarl, and R.M. Adams, "Economic Implications of Potential Climate Change Induced ENSO Frequency and Strength Shifts", Climatic Change, 49, 147-159, 2001.</a:t>
            </a:r>
          </a:p>
        </p:txBody>
      </p:sp>
    </p:spTree>
    <p:extLst>
      <p:ext uri="{BB962C8B-B14F-4D97-AF65-F5344CB8AC3E}">
        <p14:creationId xmlns:p14="http://schemas.microsoft.com/office/powerpoint/2010/main" val="3959647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457200" y="161925"/>
            <a:ext cx="8229600" cy="652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4025" indent="-454025">
              <a:defRPr sz="2400">
                <a:solidFill>
                  <a:schemeClr val="tx1"/>
                </a:solidFill>
                <a:latin typeface="Times New Roman" pitchFamily="18" charset="0"/>
              </a:defRPr>
            </a:lvl1pPr>
            <a:lvl2pPr marL="63341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defRPr/>
            </a:pPr>
            <a:r>
              <a:rPr lang="en-US" sz="2800" dirty="0">
                <a:solidFill>
                  <a:srgbClr val="7A0000"/>
                </a:solidFill>
                <a:latin typeface="+mn-lt"/>
                <a:ea typeface="+mj-ea"/>
                <a:cs typeface="+mj-cs"/>
              </a:rPr>
              <a:t>Extreme Events</a:t>
            </a:r>
          </a:p>
          <a:p>
            <a:pPr algn="ctr">
              <a:lnSpc>
                <a:spcPct val="60000"/>
              </a:lnSpc>
              <a:defRPr/>
            </a:pPr>
            <a:endParaRPr lang="en-US" sz="2800" b="1" dirty="0" smtClean="0">
              <a:solidFill>
                <a:schemeClr val="accent2"/>
              </a:solidFill>
              <a:effectLst>
                <a:outerShdw blurRad="38100" dist="38100" dir="2700000" algn="tl">
                  <a:srgbClr val="C0C0C0"/>
                </a:outerShdw>
              </a:effectLst>
              <a:latin typeface="+mn-lt"/>
            </a:endParaRPr>
          </a:p>
          <a:p>
            <a:pPr>
              <a:defRPr/>
            </a:pPr>
            <a:r>
              <a:rPr lang="en-US" sz="1800" b="1" dirty="0" smtClean="0">
                <a:solidFill>
                  <a:srgbClr val="000000"/>
                </a:solidFill>
                <a:latin typeface="+mn-lt"/>
              </a:rPr>
              <a:t>		 		</a:t>
            </a:r>
            <a:r>
              <a:rPr lang="en-US" sz="1800" b="1" dirty="0" smtClean="0">
                <a:latin typeface="+mn-lt"/>
              </a:rPr>
              <a:t>No ENSO Reaction</a:t>
            </a:r>
            <a:r>
              <a:rPr lang="en-US" sz="1800" b="1" dirty="0" smtClean="0">
                <a:solidFill>
                  <a:srgbClr val="000000"/>
                </a:solidFill>
                <a:latin typeface="+mn-lt"/>
              </a:rPr>
              <a:t>	</a:t>
            </a:r>
            <a:r>
              <a:rPr lang="en-US" sz="1800" b="1" dirty="0" smtClean="0">
                <a:latin typeface="+mn-lt"/>
              </a:rPr>
              <a:t>No Reaction</a:t>
            </a:r>
          </a:p>
          <a:p>
            <a:pPr>
              <a:spcBef>
                <a:spcPct val="30000"/>
              </a:spcBef>
              <a:defRPr/>
            </a:pPr>
            <a:r>
              <a:rPr lang="en-US" sz="1800" b="1" dirty="0" smtClean="0">
                <a:solidFill>
                  <a:schemeClr val="accent2"/>
                </a:solidFill>
                <a:latin typeface="+mn-lt"/>
              </a:rPr>
              <a:t>Current </a:t>
            </a:r>
            <a:r>
              <a:rPr lang="en-US" sz="1800" b="1" dirty="0" err="1" smtClean="0">
                <a:solidFill>
                  <a:schemeClr val="accent2"/>
                </a:solidFill>
                <a:latin typeface="+mn-lt"/>
              </a:rPr>
              <a:t>Prob</a:t>
            </a:r>
            <a:r>
              <a:rPr lang="en-US" sz="1800" b="1" dirty="0" smtClean="0">
                <a:solidFill>
                  <a:schemeClr val="accent2"/>
                </a:solidFill>
                <a:latin typeface="+mn-lt"/>
              </a:rPr>
              <a:t>		         1458947		 1459400</a:t>
            </a:r>
          </a:p>
          <a:p>
            <a:pPr>
              <a:defRPr/>
            </a:pPr>
            <a:r>
              <a:rPr lang="en-US" sz="1800" b="1" dirty="0" smtClean="0">
                <a:solidFill>
                  <a:schemeClr val="accent2"/>
                </a:solidFill>
                <a:latin typeface="+mn-lt"/>
              </a:rPr>
              <a:t>                            		  			    (453)</a:t>
            </a:r>
          </a:p>
          <a:p>
            <a:pPr>
              <a:defRPr/>
            </a:pPr>
            <a:r>
              <a:rPr lang="en-US" sz="1800" b="1" dirty="0" smtClean="0">
                <a:solidFill>
                  <a:srgbClr val="FF0000"/>
                </a:solidFill>
                <a:latin typeface="+mn-lt"/>
              </a:rPr>
              <a:t>New Probabilities	         1458533		 1459077</a:t>
            </a:r>
          </a:p>
          <a:p>
            <a:pPr>
              <a:defRPr/>
            </a:pPr>
            <a:r>
              <a:rPr lang="en-US" sz="1800" b="1" dirty="0" smtClean="0">
                <a:solidFill>
                  <a:srgbClr val="FF0000"/>
                </a:solidFill>
                <a:latin typeface="+mn-lt"/>
              </a:rPr>
              <a:t>    							    (544)</a:t>
            </a:r>
          </a:p>
          <a:p>
            <a:pPr>
              <a:defRPr/>
            </a:pPr>
            <a:r>
              <a:rPr lang="en-US" sz="1800" b="1" dirty="0" smtClean="0">
                <a:solidFill>
                  <a:srgbClr val="FF0000"/>
                </a:solidFill>
                <a:latin typeface="+mn-lt"/>
              </a:rPr>
              <a:t>	    		             		[-414] 	 	    [-323]</a:t>
            </a:r>
          </a:p>
          <a:p>
            <a:pPr>
              <a:defRPr/>
            </a:pPr>
            <a:r>
              <a:rPr lang="en-US" sz="1800" b="1" dirty="0" smtClean="0">
                <a:solidFill>
                  <a:schemeClr val="accent2"/>
                </a:solidFill>
                <a:latin typeface="+mn-lt"/>
              </a:rPr>
              <a:t>New </a:t>
            </a:r>
            <a:r>
              <a:rPr lang="en-US" sz="1800" b="1" dirty="0" err="1" smtClean="0">
                <a:solidFill>
                  <a:schemeClr val="accent2"/>
                </a:solidFill>
                <a:latin typeface="+mn-lt"/>
              </a:rPr>
              <a:t>Prob</a:t>
            </a:r>
            <a:r>
              <a:rPr lang="en-US" sz="1800" b="1" dirty="0" smtClean="0">
                <a:solidFill>
                  <a:schemeClr val="accent2"/>
                </a:solidFill>
                <a:latin typeface="+mn-lt"/>
              </a:rPr>
              <a:t> and Strength	          1457939		 1458495</a:t>
            </a:r>
          </a:p>
          <a:p>
            <a:pPr>
              <a:defRPr/>
            </a:pPr>
            <a:r>
              <a:rPr lang="en-US" sz="1800" b="1" dirty="0" smtClean="0">
                <a:solidFill>
                  <a:schemeClr val="accent2"/>
                </a:solidFill>
                <a:latin typeface="+mn-lt"/>
              </a:rPr>
              <a:t>    				    			    (556)</a:t>
            </a:r>
          </a:p>
          <a:p>
            <a:pPr>
              <a:defRPr/>
            </a:pPr>
            <a:r>
              <a:rPr lang="en-US" sz="1800" b="1" dirty="0" smtClean="0">
                <a:solidFill>
                  <a:schemeClr val="accent2"/>
                </a:solidFill>
                <a:latin typeface="+mn-lt"/>
              </a:rPr>
              <a:t>	    			            [-1008]   	 	    [-905]</a:t>
            </a:r>
            <a:endParaRPr lang="en-US" sz="1800" dirty="0" smtClean="0">
              <a:solidFill>
                <a:schemeClr val="accent2"/>
              </a:solidFill>
              <a:latin typeface="+mn-lt"/>
            </a:endParaRPr>
          </a:p>
          <a:p>
            <a:pPr>
              <a:defRPr/>
            </a:pPr>
            <a:endParaRPr lang="en-US" dirty="0" smtClean="0">
              <a:solidFill>
                <a:schemeClr val="accent2"/>
              </a:solidFill>
              <a:latin typeface="+mn-lt"/>
              <a:cs typeface="Times New Roman" pitchFamily="18" charset="0"/>
            </a:endParaRPr>
          </a:p>
          <a:p>
            <a:pPr>
              <a:buFont typeface="Wingdings" pitchFamily="2" charset="2"/>
              <a:buChar char="§"/>
              <a:defRPr/>
            </a:pPr>
            <a:r>
              <a:rPr lang="en-US" sz="2200" dirty="0" smtClean="0">
                <a:latin typeface="+mn-lt"/>
                <a:cs typeface="Times New Roman" pitchFamily="18" charset="0"/>
              </a:rPr>
              <a:t>Agriculture loses - $323 - $414  mill under </a:t>
            </a:r>
            <a:r>
              <a:rPr lang="en-US" sz="2200" dirty="0" err="1" smtClean="0">
                <a:latin typeface="+mn-lt"/>
                <a:cs typeface="Times New Roman" pitchFamily="18" charset="0"/>
              </a:rPr>
              <a:t>freq</a:t>
            </a:r>
            <a:r>
              <a:rPr lang="en-US" sz="2200" dirty="0" smtClean="0">
                <a:latin typeface="+mn-lt"/>
                <a:cs typeface="Times New Roman" pitchFamily="18" charset="0"/>
              </a:rPr>
              <a:t> shift under </a:t>
            </a:r>
            <a:r>
              <a:rPr lang="en-US" sz="2200" dirty="0" err="1" smtClean="0">
                <a:latin typeface="+mn-lt"/>
                <a:cs typeface="Times New Roman" pitchFamily="18" charset="0"/>
              </a:rPr>
              <a:t>freq</a:t>
            </a:r>
            <a:r>
              <a:rPr lang="en-US" sz="2200" dirty="0" smtClean="0">
                <a:latin typeface="+mn-lt"/>
                <a:cs typeface="Times New Roman" pitchFamily="18" charset="0"/>
              </a:rPr>
              <a:t> and strength $905 - $1,008 million</a:t>
            </a:r>
          </a:p>
          <a:p>
            <a:pPr>
              <a:buFont typeface="Wingdings" pitchFamily="2" charset="2"/>
              <a:buChar char="§"/>
              <a:defRPr/>
            </a:pPr>
            <a:r>
              <a:rPr lang="en-US" sz="2200" dirty="0" smtClean="0">
                <a:latin typeface="+mn-lt"/>
                <a:cs typeface="Times New Roman" pitchFamily="18" charset="0"/>
              </a:rPr>
              <a:t>Variability goes down</a:t>
            </a:r>
          </a:p>
          <a:p>
            <a:pPr>
              <a:buFont typeface="Wingdings" pitchFamily="2" charset="2"/>
              <a:buChar char="§"/>
              <a:defRPr/>
            </a:pPr>
            <a:r>
              <a:rPr lang="en-US" sz="2200" dirty="0" smtClean="0">
                <a:latin typeface="+mn-lt"/>
                <a:cs typeface="Times New Roman" pitchFamily="18" charset="0"/>
              </a:rPr>
              <a:t>Value of </a:t>
            </a:r>
            <a:r>
              <a:rPr lang="en-US" sz="2200" dirty="0" smtClean="0">
                <a:latin typeface="+mn-lt"/>
                <a:cs typeface="Times New Roman" pitchFamily="18" charset="0"/>
              </a:rPr>
              <a:t>producer ENSO reaction becomes larger but does not offset </a:t>
            </a:r>
          </a:p>
          <a:p>
            <a:pPr>
              <a:buFont typeface="Wingdings" pitchFamily="2" charset="2"/>
              <a:buChar char="§"/>
              <a:defRPr/>
            </a:pPr>
            <a:r>
              <a:rPr lang="en-US" sz="2200" dirty="0" smtClean="0">
                <a:latin typeface="+mn-lt"/>
                <a:cs typeface="Times New Roman" pitchFamily="18" charset="0"/>
              </a:rPr>
              <a:t>Losses as big as effects of climate change on the mean</a:t>
            </a:r>
          </a:p>
          <a:p>
            <a:pPr>
              <a:defRPr/>
            </a:pPr>
            <a:endParaRPr lang="en-US" dirty="0" smtClean="0">
              <a:latin typeface="+mn-lt"/>
            </a:endParaRPr>
          </a:p>
          <a:p>
            <a:pPr>
              <a:defRPr/>
            </a:pPr>
            <a:r>
              <a:rPr lang="en-US" sz="1500" dirty="0" smtClean="0">
                <a:solidFill>
                  <a:srgbClr val="009900"/>
                </a:solidFill>
                <a:latin typeface="+mn-lt"/>
              </a:rPr>
              <a:t>Chen, C. C., B. A. McCarl, and R.M. Adams, "Economic Implications of Potential Climate Change Induced ENSO Frequency and Strength Shifts", Climatic Change, 49, 147-159, 2001.</a:t>
            </a:r>
          </a:p>
        </p:txBody>
      </p:sp>
    </p:spTree>
    <p:extLst>
      <p:ext uri="{BB962C8B-B14F-4D97-AF65-F5344CB8AC3E}">
        <p14:creationId xmlns:p14="http://schemas.microsoft.com/office/powerpoint/2010/main" val="1209389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ChangeArrowheads="1"/>
          </p:cNvSpPr>
          <p:nvPr/>
        </p:nvSpPr>
        <p:spPr bwMode="auto">
          <a:xfrm>
            <a:off x="416915" y="142875"/>
            <a:ext cx="85202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3200" dirty="0" smtClean="0">
                <a:solidFill>
                  <a:srgbClr val="7A0000"/>
                </a:solidFill>
                <a:latin typeface="+mn-lt"/>
                <a:ea typeface="+mj-ea"/>
                <a:cs typeface="+mj-cs"/>
              </a:rPr>
              <a:t>Edwards Aquifer Climate </a:t>
            </a:r>
            <a:r>
              <a:rPr lang="en-US" sz="3200" dirty="0">
                <a:solidFill>
                  <a:srgbClr val="7A0000"/>
                </a:solidFill>
                <a:latin typeface="+mn-lt"/>
                <a:ea typeface="+mj-ea"/>
                <a:cs typeface="+mj-cs"/>
              </a:rPr>
              <a:t>Change Assessment</a:t>
            </a:r>
          </a:p>
        </p:txBody>
      </p:sp>
      <p:sp>
        <p:nvSpPr>
          <p:cNvPr id="38915" name="Text Box 4"/>
          <p:cNvSpPr txBox="1">
            <a:spLocks noChangeArrowheads="1"/>
          </p:cNvSpPr>
          <p:nvPr/>
        </p:nvSpPr>
        <p:spPr bwMode="auto">
          <a:xfrm>
            <a:off x="180362" y="727650"/>
            <a:ext cx="8976149"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latin typeface="+mn-lt"/>
                <a:cs typeface="Times New Roman" panose="02020603050405020304" pitchFamily="18" charset="0"/>
              </a:rPr>
              <a:t>Climate change can have regional effects and water effects.  Here we look at a regional water scarce economy</a:t>
            </a:r>
            <a:r>
              <a:rPr lang="en-US" altLang="en-US" sz="2000" dirty="0">
                <a:latin typeface="+mn-lt"/>
              </a:rPr>
              <a:t>  -- Edwards Aquifer</a:t>
            </a:r>
          </a:p>
          <a:p>
            <a:pPr eaLnBrk="1" hangingPunct="1">
              <a:spcBef>
                <a:spcPct val="0"/>
              </a:spcBef>
              <a:buFontTx/>
              <a:buNone/>
            </a:pPr>
            <a:endParaRPr lang="en-US" altLang="en-US" sz="2000" dirty="0">
              <a:latin typeface="+mn-lt"/>
            </a:endParaRPr>
          </a:p>
          <a:p>
            <a:pPr eaLnBrk="1" hangingPunct="1">
              <a:spcBef>
                <a:spcPct val="0"/>
              </a:spcBef>
              <a:buFontTx/>
              <a:buNone/>
            </a:pPr>
            <a:endParaRPr lang="en-US" altLang="en-US" sz="2000" dirty="0">
              <a:latin typeface="+mn-lt"/>
            </a:endParaRPr>
          </a:p>
          <a:p>
            <a:pPr eaLnBrk="1" hangingPunct="1">
              <a:spcBef>
                <a:spcPct val="0"/>
              </a:spcBef>
              <a:buFontTx/>
              <a:buNone/>
            </a:pPr>
            <a:endParaRPr lang="en-US" altLang="en-US" sz="2000" dirty="0">
              <a:latin typeface="+mn-lt"/>
            </a:endParaRPr>
          </a:p>
          <a:p>
            <a:pPr eaLnBrk="1" hangingPunct="1">
              <a:spcBef>
                <a:spcPct val="0"/>
              </a:spcBef>
              <a:buFontTx/>
              <a:buNone/>
            </a:pPr>
            <a:endParaRPr lang="en-US" altLang="en-US" sz="2000" dirty="0">
              <a:latin typeface="+mn-lt"/>
            </a:endParaRPr>
          </a:p>
          <a:p>
            <a:pPr eaLnBrk="1" hangingPunct="1">
              <a:spcBef>
                <a:spcPct val="0"/>
              </a:spcBef>
              <a:buFontTx/>
              <a:buNone/>
            </a:pPr>
            <a:endParaRPr lang="en-US" altLang="en-US" sz="2000" dirty="0">
              <a:latin typeface="+mn-lt"/>
            </a:endParaRPr>
          </a:p>
          <a:p>
            <a:pPr eaLnBrk="1" hangingPunct="1">
              <a:spcBef>
                <a:spcPct val="0"/>
              </a:spcBef>
              <a:buFontTx/>
              <a:buNone/>
            </a:pPr>
            <a:endParaRPr lang="en-US" altLang="en-US" sz="2000" dirty="0">
              <a:latin typeface="+mn-lt"/>
            </a:endParaRPr>
          </a:p>
          <a:p>
            <a:pPr eaLnBrk="1" hangingPunct="1">
              <a:spcBef>
                <a:spcPct val="0"/>
              </a:spcBef>
              <a:buFontTx/>
              <a:buNone/>
            </a:pPr>
            <a:endParaRPr lang="en-US" altLang="en-US" sz="2000" dirty="0">
              <a:latin typeface="+mn-lt"/>
            </a:endParaRPr>
          </a:p>
          <a:p>
            <a:pPr eaLnBrk="1" hangingPunct="1">
              <a:spcBef>
                <a:spcPct val="0"/>
              </a:spcBef>
              <a:buFontTx/>
              <a:buNone/>
            </a:pPr>
            <a:r>
              <a:rPr lang="en-US" altLang="en-US" sz="2000" dirty="0" smtClean="0">
                <a:latin typeface="+mn-lt"/>
              </a:rPr>
              <a:t>Climate </a:t>
            </a:r>
            <a:r>
              <a:rPr lang="en-US" altLang="en-US" sz="2000" dirty="0">
                <a:latin typeface="+mn-lt"/>
              </a:rPr>
              <a:t>Scenarios – 	GCMs</a:t>
            </a:r>
          </a:p>
          <a:p>
            <a:pPr eaLnBrk="1" hangingPunct="1">
              <a:spcBef>
                <a:spcPct val="0"/>
              </a:spcBef>
              <a:buFontTx/>
              <a:buNone/>
            </a:pPr>
            <a:r>
              <a:rPr lang="en-US" altLang="en-US" sz="2000" dirty="0">
                <a:latin typeface="+mn-lt"/>
              </a:rPr>
              <a:t>Crop Simulation /</a:t>
            </a:r>
            <a:r>
              <a:rPr lang="en-US" altLang="en-US" sz="2000" dirty="0" err="1">
                <a:latin typeface="+mn-lt"/>
              </a:rPr>
              <a:t>Blaney</a:t>
            </a:r>
            <a:r>
              <a:rPr lang="en-US" altLang="en-US" sz="2000" dirty="0">
                <a:latin typeface="+mn-lt"/>
              </a:rPr>
              <a:t> </a:t>
            </a:r>
            <a:r>
              <a:rPr lang="en-US" altLang="en-US" sz="2000" dirty="0" err="1">
                <a:latin typeface="+mn-lt"/>
              </a:rPr>
              <a:t>Criddle</a:t>
            </a:r>
            <a:r>
              <a:rPr lang="en-US" altLang="en-US" sz="2000" dirty="0">
                <a:latin typeface="+mn-lt"/>
              </a:rPr>
              <a:t>  –	</a:t>
            </a:r>
          </a:p>
          <a:p>
            <a:pPr eaLnBrk="1" hangingPunct="1">
              <a:spcBef>
                <a:spcPct val="0"/>
              </a:spcBef>
              <a:buFontTx/>
              <a:buNone/>
            </a:pPr>
            <a:r>
              <a:rPr lang="en-US" altLang="en-US" sz="2000" dirty="0">
                <a:latin typeface="+mn-lt"/>
              </a:rPr>
              <a:t>			regional crop yields (dry and irrigated)</a:t>
            </a:r>
          </a:p>
          <a:p>
            <a:pPr eaLnBrk="1" hangingPunct="1">
              <a:spcBef>
                <a:spcPct val="0"/>
              </a:spcBef>
              <a:buFontTx/>
              <a:buNone/>
            </a:pPr>
            <a:r>
              <a:rPr lang="en-US" altLang="en-US" sz="2000" dirty="0">
                <a:latin typeface="+mn-lt"/>
              </a:rPr>
              <a:t>			regional irrigated crop water use</a:t>
            </a:r>
          </a:p>
          <a:p>
            <a:pPr eaLnBrk="1" hangingPunct="1">
              <a:spcBef>
                <a:spcPct val="0"/>
              </a:spcBef>
              <a:buFontTx/>
              <a:buNone/>
            </a:pPr>
            <a:r>
              <a:rPr lang="en-US" altLang="en-US" sz="2000" dirty="0">
                <a:latin typeface="+mn-lt"/>
              </a:rPr>
              <a:t>Regression –	 	recharge water supply</a:t>
            </a:r>
          </a:p>
          <a:p>
            <a:pPr eaLnBrk="1" hangingPunct="1">
              <a:spcBef>
                <a:spcPct val="0"/>
              </a:spcBef>
              <a:buFontTx/>
              <a:buNone/>
            </a:pPr>
            <a:r>
              <a:rPr lang="en-US" altLang="en-US" sz="2000" dirty="0">
                <a:latin typeface="+mn-lt"/>
              </a:rPr>
              <a:t>			M&amp;I demand shift when hotter (Griffin and Chang)</a:t>
            </a:r>
          </a:p>
          <a:p>
            <a:pPr eaLnBrk="1" hangingPunct="1">
              <a:spcBef>
                <a:spcPct val="0"/>
              </a:spcBef>
              <a:buFontTx/>
              <a:buNone/>
            </a:pPr>
            <a:r>
              <a:rPr lang="en-US" altLang="en-US" sz="2000" dirty="0">
                <a:latin typeface="+mn-lt"/>
              </a:rPr>
              <a:t>Other studies  –  	</a:t>
            </a:r>
            <a:r>
              <a:rPr lang="en-US" altLang="en-US" sz="2000" dirty="0" smtClean="0">
                <a:latin typeface="+mn-lt"/>
              </a:rPr>
              <a:t>national </a:t>
            </a:r>
            <a:r>
              <a:rPr lang="en-US" altLang="en-US" sz="2000" dirty="0">
                <a:latin typeface="+mn-lt"/>
              </a:rPr>
              <a:t>prices (USGCRP National Assessment)</a:t>
            </a:r>
          </a:p>
          <a:p>
            <a:pPr eaLnBrk="1" hangingPunct="1">
              <a:spcBef>
                <a:spcPct val="0"/>
              </a:spcBef>
              <a:buFontTx/>
              <a:buNone/>
            </a:pPr>
            <a:r>
              <a:rPr lang="en-US" altLang="en-US" sz="2000" dirty="0">
                <a:latin typeface="+mn-lt"/>
              </a:rPr>
              <a:t>Economics – 		EDSIM sector model</a:t>
            </a:r>
          </a:p>
        </p:txBody>
      </p:sp>
      <p:grpSp>
        <p:nvGrpSpPr>
          <p:cNvPr id="38916" name="Group 49"/>
          <p:cNvGrpSpPr>
            <a:grpSpLocks/>
          </p:cNvGrpSpPr>
          <p:nvPr/>
        </p:nvGrpSpPr>
        <p:grpSpPr bwMode="auto">
          <a:xfrm>
            <a:off x="1541462" y="1330522"/>
            <a:ext cx="6061076" cy="2101850"/>
            <a:chOff x="1361" y="1494"/>
            <a:chExt cx="4170" cy="1405"/>
          </a:xfrm>
        </p:grpSpPr>
        <p:sp>
          <p:nvSpPr>
            <p:cNvPr id="38917" name="Freeform 50"/>
            <p:cNvSpPr>
              <a:spLocks/>
            </p:cNvSpPr>
            <p:nvPr/>
          </p:nvSpPr>
          <p:spPr bwMode="auto">
            <a:xfrm>
              <a:off x="1597" y="1776"/>
              <a:ext cx="2432" cy="888"/>
            </a:xfrm>
            <a:custGeom>
              <a:avLst/>
              <a:gdLst>
                <a:gd name="T0" fmla="*/ 182 w 2432"/>
                <a:gd name="T1" fmla="*/ 735 h 888"/>
                <a:gd name="T2" fmla="*/ 242 w 2432"/>
                <a:gd name="T3" fmla="*/ 801 h 888"/>
                <a:gd name="T4" fmla="*/ 344 w 2432"/>
                <a:gd name="T5" fmla="*/ 807 h 888"/>
                <a:gd name="T6" fmla="*/ 422 w 2432"/>
                <a:gd name="T7" fmla="*/ 849 h 888"/>
                <a:gd name="T8" fmla="*/ 638 w 2432"/>
                <a:gd name="T9" fmla="*/ 831 h 888"/>
                <a:gd name="T10" fmla="*/ 824 w 2432"/>
                <a:gd name="T11" fmla="*/ 777 h 888"/>
                <a:gd name="T12" fmla="*/ 848 w 2432"/>
                <a:gd name="T13" fmla="*/ 735 h 888"/>
                <a:gd name="T14" fmla="*/ 956 w 2432"/>
                <a:gd name="T15" fmla="*/ 639 h 888"/>
                <a:gd name="T16" fmla="*/ 1094 w 2432"/>
                <a:gd name="T17" fmla="*/ 693 h 888"/>
                <a:gd name="T18" fmla="*/ 1232 w 2432"/>
                <a:gd name="T19" fmla="*/ 645 h 888"/>
                <a:gd name="T20" fmla="*/ 1274 w 2432"/>
                <a:gd name="T21" fmla="*/ 735 h 888"/>
                <a:gd name="T22" fmla="*/ 1508 w 2432"/>
                <a:gd name="T23" fmla="*/ 639 h 888"/>
                <a:gd name="T24" fmla="*/ 1814 w 2432"/>
                <a:gd name="T25" fmla="*/ 585 h 888"/>
                <a:gd name="T26" fmla="*/ 2012 w 2432"/>
                <a:gd name="T27" fmla="*/ 507 h 888"/>
                <a:gd name="T28" fmla="*/ 2144 w 2432"/>
                <a:gd name="T29" fmla="*/ 489 h 888"/>
                <a:gd name="T30" fmla="*/ 2432 w 2432"/>
                <a:gd name="T31" fmla="*/ 183 h 888"/>
                <a:gd name="T32" fmla="*/ 2420 w 2432"/>
                <a:gd name="T33" fmla="*/ 69 h 888"/>
                <a:gd name="T34" fmla="*/ 2240 w 2432"/>
                <a:gd name="T35" fmla="*/ 33 h 888"/>
                <a:gd name="T36" fmla="*/ 2192 w 2432"/>
                <a:gd name="T37" fmla="*/ 189 h 888"/>
                <a:gd name="T38" fmla="*/ 2000 w 2432"/>
                <a:gd name="T39" fmla="*/ 339 h 888"/>
                <a:gd name="T40" fmla="*/ 1946 w 2432"/>
                <a:gd name="T41" fmla="*/ 375 h 888"/>
                <a:gd name="T42" fmla="*/ 1814 w 2432"/>
                <a:gd name="T43" fmla="*/ 483 h 888"/>
                <a:gd name="T44" fmla="*/ 1382 w 2432"/>
                <a:gd name="T45" fmla="*/ 555 h 888"/>
                <a:gd name="T46" fmla="*/ 1208 w 2432"/>
                <a:gd name="T47" fmla="*/ 573 h 888"/>
                <a:gd name="T48" fmla="*/ 1142 w 2432"/>
                <a:gd name="T49" fmla="*/ 543 h 888"/>
                <a:gd name="T50" fmla="*/ 1016 w 2432"/>
                <a:gd name="T51" fmla="*/ 597 h 888"/>
                <a:gd name="T52" fmla="*/ 1028 w 2432"/>
                <a:gd name="T53" fmla="*/ 609 h 888"/>
                <a:gd name="T54" fmla="*/ 926 w 2432"/>
                <a:gd name="T55" fmla="*/ 621 h 888"/>
                <a:gd name="T56" fmla="*/ 842 w 2432"/>
                <a:gd name="T57" fmla="*/ 561 h 888"/>
                <a:gd name="T58" fmla="*/ 656 w 2432"/>
                <a:gd name="T59" fmla="*/ 591 h 888"/>
                <a:gd name="T60" fmla="*/ 572 w 2432"/>
                <a:gd name="T61" fmla="*/ 519 h 888"/>
                <a:gd name="T62" fmla="*/ 506 w 2432"/>
                <a:gd name="T63" fmla="*/ 513 h 888"/>
                <a:gd name="T64" fmla="*/ 410 w 2432"/>
                <a:gd name="T65" fmla="*/ 681 h 888"/>
                <a:gd name="T66" fmla="*/ 284 w 2432"/>
                <a:gd name="T67" fmla="*/ 501 h 888"/>
                <a:gd name="T68" fmla="*/ 20 w 2432"/>
                <a:gd name="T69" fmla="*/ 615 h 888"/>
                <a:gd name="T70" fmla="*/ 2 w 2432"/>
                <a:gd name="T71" fmla="*/ 741 h 888"/>
                <a:gd name="T72" fmla="*/ 74 w 2432"/>
                <a:gd name="T73" fmla="*/ 705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32" h="888">
                  <a:moveTo>
                    <a:pt x="68" y="723"/>
                  </a:moveTo>
                  <a:cubicBezTo>
                    <a:pt x="106" y="727"/>
                    <a:pt x="146" y="722"/>
                    <a:pt x="182" y="735"/>
                  </a:cubicBezTo>
                  <a:cubicBezTo>
                    <a:pt x="192" y="738"/>
                    <a:pt x="182" y="757"/>
                    <a:pt x="188" y="765"/>
                  </a:cubicBezTo>
                  <a:cubicBezTo>
                    <a:pt x="199" y="782"/>
                    <a:pt x="225" y="792"/>
                    <a:pt x="242" y="801"/>
                  </a:cubicBezTo>
                  <a:cubicBezTo>
                    <a:pt x="267" y="776"/>
                    <a:pt x="272" y="776"/>
                    <a:pt x="308" y="783"/>
                  </a:cubicBezTo>
                  <a:cubicBezTo>
                    <a:pt x="320" y="791"/>
                    <a:pt x="336" y="795"/>
                    <a:pt x="344" y="807"/>
                  </a:cubicBezTo>
                  <a:cubicBezTo>
                    <a:pt x="354" y="822"/>
                    <a:pt x="356" y="830"/>
                    <a:pt x="374" y="837"/>
                  </a:cubicBezTo>
                  <a:cubicBezTo>
                    <a:pt x="389" y="843"/>
                    <a:pt x="406" y="844"/>
                    <a:pt x="422" y="849"/>
                  </a:cubicBezTo>
                  <a:cubicBezTo>
                    <a:pt x="474" y="888"/>
                    <a:pt x="534" y="866"/>
                    <a:pt x="596" y="861"/>
                  </a:cubicBezTo>
                  <a:cubicBezTo>
                    <a:pt x="648" y="835"/>
                    <a:pt x="594" y="865"/>
                    <a:pt x="638" y="831"/>
                  </a:cubicBezTo>
                  <a:cubicBezTo>
                    <a:pt x="649" y="822"/>
                    <a:pt x="674" y="807"/>
                    <a:pt x="674" y="807"/>
                  </a:cubicBezTo>
                  <a:cubicBezTo>
                    <a:pt x="692" y="754"/>
                    <a:pt x="788" y="779"/>
                    <a:pt x="824" y="777"/>
                  </a:cubicBezTo>
                  <a:cubicBezTo>
                    <a:pt x="830" y="769"/>
                    <a:pt x="837" y="762"/>
                    <a:pt x="842" y="753"/>
                  </a:cubicBezTo>
                  <a:cubicBezTo>
                    <a:pt x="845" y="748"/>
                    <a:pt x="844" y="740"/>
                    <a:pt x="848" y="735"/>
                  </a:cubicBezTo>
                  <a:cubicBezTo>
                    <a:pt x="875" y="698"/>
                    <a:pt x="864" y="722"/>
                    <a:pt x="890" y="699"/>
                  </a:cubicBezTo>
                  <a:cubicBezTo>
                    <a:pt x="963" y="633"/>
                    <a:pt x="913" y="668"/>
                    <a:pt x="956" y="639"/>
                  </a:cubicBezTo>
                  <a:cubicBezTo>
                    <a:pt x="980" y="641"/>
                    <a:pt x="1004" y="640"/>
                    <a:pt x="1028" y="645"/>
                  </a:cubicBezTo>
                  <a:cubicBezTo>
                    <a:pt x="1055" y="650"/>
                    <a:pt x="1067" y="684"/>
                    <a:pt x="1094" y="693"/>
                  </a:cubicBezTo>
                  <a:cubicBezTo>
                    <a:pt x="1130" y="683"/>
                    <a:pt x="1167" y="681"/>
                    <a:pt x="1202" y="669"/>
                  </a:cubicBezTo>
                  <a:cubicBezTo>
                    <a:pt x="1212" y="661"/>
                    <a:pt x="1223" y="654"/>
                    <a:pt x="1232" y="645"/>
                  </a:cubicBezTo>
                  <a:cubicBezTo>
                    <a:pt x="1237" y="640"/>
                    <a:pt x="1241" y="621"/>
                    <a:pt x="1244" y="627"/>
                  </a:cubicBezTo>
                  <a:cubicBezTo>
                    <a:pt x="1260" y="658"/>
                    <a:pt x="1257" y="701"/>
                    <a:pt x="1274" y="735"/>
                  </a:cubicBezTo>
                  <a:cubicBezTo>
                    <a:pt x="1331" y="724"/>
                    <a:pt x="1312" y="698"/>
                    <a:pt x="1352" y="675"/>
                  </a:cubicBezTo>
                  <a:cubicBezTo>
                    <a:pt x="1395" y="650"/>
                    <a:pt x="1460" y="646"/>
                    <a:pt x="1508" y="639"/>
                  </a:cubicBezTo>
                  <a:cubicBezTo>
                    <a:pt x="1556" y="623"/>
                    <a:pt x="1507" y="638"/>
                    <a:pt x="1610" y="621"/>
                  </a:cubicBezTo>
                  <a:cubicBezTo>
                    <a:pt x="1678" y="610"/>
                    <a:pt x="1814" y="585"/>
                    <a:pt x="1814" y="585"/>
                  </a:cubicBezTo>
                  <a:cubicBezTo>
                    <a:pt x="1856" y="564"/>
                    <a:pt x="1903" y="555"/>
                    <a:pt x="1946" y="537"/>
                  </a:cubicBezTo>
                  <a:cubicBezTo>
                    <a:pt x="1949" y="536"/>
                    <a:pt x="1995" y="510"/>
                    <a:pt x="2012" y="507"/>
                  </a:cubicBezTo>
                  <a:cubicBezTo>
                    <a:pt x="2032" y="504"/>
                    <a:pt x="2052" y="504"/>
                    <a:pt x="2072" y="501"/>
                  </a:cubicBezTo>
                  <a:cubicBezTo>
                    <a:pt x="2096" y="498"/>
                    <a:pt x="2120" y="493"/>
                    <a:pt x="2144" y="489"/>
                  </a:cubicBezTo>
                  <a:cubicBezTo>
                    <a:pt x="2270" y="395"/>
                    <a:pt x="2222" y="427"/>
                    <a:pt x="2282" y="387"/>
                  </a:cubicBezTo>
                  <a:cubicBezTo>
                    <a:pt x="2308" y="310"/>
                    <a:pt x="2377" y="238"/>
                    <a:pt x="2432" y="183"/>
                  </a:cubicBezTo>
                  <a:cubicBezTo>
                    <a:pt x="2426" y="182"/>
                    <a:pt x="2393" y="176"/>
                    <a:pt x="2390" y="165"/>
                  </a:cubicBezTo>
                  <a:cubicBezTo>
                    <a:pt x="2383" y="137"/>
                    <a:pt x="2407" y="95"/>
                    <a:pt x="2420" y="69"/>
                  </a:cubicBezTo>
                  <a:cubicBezTo>
                    <a:pt x="2398" y="4"/>
                    <a:pt x="2406" y="10"/>
                    <a:pt x="2324" y="3"/>
                  </a:cubicBezTo>
                  <a:cubicBezTo>
                    <a:pt x="2282" y="8"/>
                    <a:pt x="2262" y="0"/>
                    <a:pt x="2240" y="33"/>
                  </a:cubicBezTo>
                  <a:cubicBezTo>
                    <a:pt x="2231" y="69"/>
                    <a:pt x="2240" y="100"/>
                    <a:pt x="2252" y="135"/>
                  </a:cubicBezTo>
                  <a:cubicBezTo>
                    <a:pt x="2227" y="154"/>
                    <a:pt x="2211" y="164"/>
                    <a:pt x="2192" y="189"/>
                  </a:cubicBezTo>
                  <a:cubicBezTo>
                    <a:pt x="2185" y="209"/>
                    <a:pt x="2156" y="329"/>
                    <a:pt x="2132" y="333"/>
                  </a:cubicBezTo>
                  <a:cubicBezTo>
                    <a:pt x="2089" y="340"/>
                    <a:pt x="2044" y="337"/>
                    <a:pt x="2000" y="339"/>
                  </a:cubicBezTo>
                  <a:cubicBezTo>
                    <a:pt x="1988" y="347"/>
                    <a:pt x="1976" y="355"/>
                    <a:pt x="1964" y="363"/>
                  </a:cubicBezTo>
                  <a:cubicBezTo>
                    <a:pt x="1958" y="367"/>
                    <a:pt x="1946" y="375"/>
                    <a:pt x="1946" y="375"/>
                  </a:cubicBezTo>
                  <a:cubicBezTo>
                    <a:pt x="1932" y="396"/>
                    <a:pt x="1905" y="439"/>
                    <a:pt x="1886" y="453"/>
                  </a:cubicBezTo>
                  <a:cubicBezTo>
                    <a:pt x="1865" y="468"/>
                    <a:pt x="1837" y="472"/>
                    <a:pt x="1814" y="483"/>
                  </a:cubicBezTo>
                  <a:cubicBezTo>
                    <a:pt x="1745" y="514"/>
                    <a:pt x="1721" y="535"/>
                    <a:pt x="1640" y="543"/>
                  </a:cubicBezTo>
                  <a:cubicBezTo>
                    <a:pt x="1567" y="591"/>
                    <a:pt x="1455" y="557"/>
                    <a:pt x="1382" y="555"/>
                  </a:cubicBezTo>
                  <a:cubicBezTo>
                    <a:pt x="1311" y="543"/>
                    <a:pt x="1315" y="567"/>
                    <a:pt x="1256" y="579"/>
                  </a:cubicBezTo>
                  <a:cubicBezTo>
                    <a:pt x="1240" y="577"/>
                    <a:pt x="1223" y="579"/>
                    <a:pt x="1208" y="573"/>
                  </a:cubicBezTo>
                  <a:cubicBezTo>
                    <a:pt x="1201" y="570"/>
                    <a:pt x="1202" y="559"/>
                    <a:pt x="1196" y="555"/>
                  </a:cubicBezTo>
                  <a:cubicBezTo>
                    <a:pt x="1192" y="553"/>
                    <a:pt x="1143" y="543"/>
                    <a:pt x="1142" y="543"/>
                  </a:cubicBezTo>
                  <a:cubicBezTo>
                    <a:pt x="1098" y="547"/>
                    <a:pt x="1080" y="537"/>
                    <a:pt x="1052" y="561"/>
                  </a:cubicBezTo>
                  <a:cubicBezTo>
                    <a:pt x="1039" y="572"/>
                    <a:pt x="1028" y="585"/>
                    <a:pt x="1016" y="597"/>
                  </a:cubicBezTo>
                  <a:cubicBezTo>
                    <a:pt x="1010" y="603"/>
                    <a:pt x="990" y="617"/>
                    <a:pt x="998" y="615"/>
                  </a:cubicBezTo>
                  <a:cubicBezTo>
                    <a:pt x="1008" y="613"/>
                    <a:pt x="1038" y="609"/>
                    <a:pt x="1028" y="609"/>
                  </a:cubicBezTo>
                  <a:cubicBezTo>
                    <a:pt x="1002" y="609"/>
                    <a:pt x="976" y="613"/>
                    <a:pt x="950" y="615"/>
                  </a:cubicBezTo>
                  <a:cubicBezTo>
                    <a:pt x="942" y="617"/>
                    <a:pt x="934" y="619"/>
                    <a:pt x="926" y="621"/>
                  </a:cubicBezTo>
                  <a:cubicBezTo>
                    <a:pt x="914" y="625"/>
                    <a:pt x="890" y="633"/>
                    <a:pt x="890" y="633"/>
                  </a:cubicBezTo>
                  <a:cubicBezTo>
                    <a:pt x="874" y="610"/>
                    <a:pt x="867" y="576"/>
                    <a:pt x="842" y="561"/>
                  </a:cubicBezTo>
                  <a:cubicBezTo>
                    <a:pt x="823" y="549"/>
                    <a:pt x="782" y="531"/>
                    <a:pt x="782" y="531"/>
                  </a:cubicBezTo>
                  <a:cubicBezTo>
                    <a:pt x="698" y="537"/>
                    <a:pt x="702" y="534"/>
                    <a:pt x="656" y="591"/>
                  </a:cubicBezTo>
                  <a:cubicBezTo>
                    <a:pt x="665" y="674"/>
                    <a:pt x="676" y="671"/>
                    <a:pt x="590" y="567"/>
                  </a:cubicBezTo>
                  <a:cubicBezTo>
                    <a:pt x="579" y="554"/>
                    <a:pt x="584" y="531"/>
                    <a:pt x="572" y="519"/>
                  </a:cubicBezTo>
                  <a:cubicBezTo>
                    <a:pt x="564" y="511"/>
                    <a:pt x="552" y="511"/>
                    <a:pt x="542" y="507"/>
                  </a:cubicBezTo>
                  <a:cubicBezTo>
                    <a:pt x="530" y="509"/>
                    <a:pt x="517" y="508"/>
                    <a:pt x="506" y="513"/>
                  </a:cubicBezTo>
                  <a:cubicBezTo>
                    <a:pt x="467" y="530"/>
                    <a:pt x="477" y="580"/>
                    <a:pt x="458" y="609"/>
                  </a:cubicBezTo>
                  <a:cubicBezTo>
                    <a:pt x="441" y="634"/>
                    <a:pt x="420" y="651"/>
                    <a:pt x="410" y="681"/>
                  </a:cubicBezTo>
                  <a:cubicBezTo>
                    <a:pt x="406" y="656"/>
                    <a:pt x="365" y="517"/>
                    <a:pt x="362" y="513"/>
                  </a:cubicBezTo>
                  <a:cubicBezTo>
                    <a:pt x="346" y="492"/>
                    <a:pt x="310" y="506"/>
                    <a:pt x="284" y="501"/>
                  </a:cubicBezTo>
                  <a:cubicBezTo>
                    <a:pt x="192" y="503"/>
                    <a:pt x="77" y="462"/>
                    <a:pt x="8" y="531"/>
                  </a:cubicBezTo>
                  <a:cubicBezTo>
                    <a:pt x="0" y="562"/>
                    <a:pt x="12" y="585"/>
                    <a:pt x="20" y="615"/>
                  </a:cubicBezTo>
                  <a:cubicBezTo>
                    <a:pt x="18" y="645"/>
                    <a:pt x="18" y="675"/>
                    <a:pt x="14" y="705"/>
                  </a:cubicBezTo>
                  <a:cubicBezTo>
                    <a:pt x="12" y="718"/>
                    <a:pt x="2" y="741"/>
                    <a:pt x="2" y="741"/>
                  </a:cubicBezTo>
                  <a:cubicBezTo>
                    <a:pt x="31" y="760"/>
                    <a:pt x="31" y="744"/>
                    <a:pt x="56" y="723"/>
                  </a:cubicBezTo>
                  <a:cubicBezTo>
                    <a:pt x="63" y="718"/>
                    <a:pt x="66" y="705"/>
                    <a:pt x="74" y="705"/>
                  </a:cubicBezTo>
                  <a:cubicBezTo>
                    <a:pt x="80" y="705"/>
                    <a:pt x="70" y="717"/>
                    <a:pt x="68" y="723"/>
                  </a:cubicBezTo>
                  <a:close/>
                </a:path>
              </a:pathLst>
            </a:custGeom>
            <a:solidFill>
              <a:srgbClr val="990099"/>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18" name="Line 51"/>
            <p:cNvSpPr>
              <a:spLocks noChangeShapeType="1"/>
            </p:cNvSpPr>
            <p:nvPr/>
          </p:nvSpPr>
          <p:spPr bwMode="auto">
            <a:xfrm flipH="1">
              <a:off x="1395" y="1542"/>
              <a:ext cx="0" cy="1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19" name="Line 52"/>
            <p:cNvSpPr>
              <a:spLocks noChangeShapeType="1"/>
            </p:cNvSpPr>
            <p:nvPr/>
          </p:nvSpPr>
          <p:spPr bwMode="auto">
            <a:xfrm>
              <a:off x="1395" y="2838"/>
              <a:ext cx="1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20" name="Line 53"/>
            <p:cNvSpPr>
              <a:spLocks noChangeShapeType="1"/>
            </p:cNvSpPr>
            <p:nvPr/>
          </p:nvSpPr>
          <p:spPr bwMode="auto">
            <a:xfrm>
              <a:off x="1971" y="2262"/>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21" name="Line 54"/>
            <p:cNvSpPr>
              <a:spLocks noChangeShapeType="1"/>
            </p:cNvSpPr>
            <p:nvPr/>
          </p:nvSpPr>
          <p:spPr bwMode="auto">
            <a:xfrm>
              <a:off x="2595" y="2262"/>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22" name="Line 55"/>
            <p:cNvSpPr>
              <a:spLocks noChangeShapeType="1"/>
            </p:cNvSpPr>
            <p:nvPr/>
          </p:nvSpPr>
          <p:spPr bwMode="auto">
            <a:xfrm>
              <a:off x="1395" y="2262"/>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23" name="Line 56"/>
            <p:cNvSpPr>
              <a:spLocks noChangeShapeType="1"/>
            </p:cNvSpPr>
            <p:nvPr/>
          </p:nvSpPr>
          <p:spPr bwMode="auto">
            <a:xfrm>
              <a:off x="1395" y="1542"/>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24" name="Line 57"/>
            <p:cNvSpPr>
              <a:spLocks noChangeShapeType="1"/>
            </p:cNvSpPr>
            <p:nvPr/>
          </p:nvSpPr>
          <p:spPr bwMode="auto">
            <a:xfrm>
              <a:off x="2739" y="154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25" name="Line 58"/>
            <p:cNvSpPr>
              <a:spLocks noChangeShapeType="1"/>
            </p:cNvSpPr>
            <p:nvPr/>
          </p:nvSpPr>
          <p:spPr bwMode="auto">
            <a:xfrm>
              <a:off x="2739" y="1734"/>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26" name="Freeform 59"/>
            <p:cNvSpPr>
              <a:spLocks/>
            </p:cNvSpPr>
            <p:nvPr/>
          </p:nvSpPr>
          <p:spPr bwMode="auto">
            <a:xfrm>
              <a:off x="3363" y="1734"/>
              <a:ext cx="240" cy="192"/>
            </a:xfrm>
            <a:custGeom>
              <a:avLst/>
              <a:gdLst>
                <a:gd name="T0" fmla="*/ 0 w 228"/>
                <a:gd name="T1" fmla="*/ 0 h 162"/>
                <a:gd name="T2" fmla="*/ 93 w 228"/>
                <a:gd name="T3" fmla="*/ 84 h 162"/>
                <a:gd name="T4" fmla="*/ 213 w 228"/>
                <a:gd name="T5" fmla="*/ 185 h 162"/>
                <a:gd name="T6" fmla="*/ 253 w 228"/>
                <a:gd name="T7" fmla="*/ 228 h 1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162">
                  <a:moveTo>
                    <a:pt x="0" y="0"/>
                  </a:moveTo>
                  <a:cubicBezTo>
                    <a:pt x="41" y="14"/>
                    <a:pt x="45" y="47"/>
                    <a:pt x="84" y="60"/>
                  </a:cubicBezTo>
                  <a:cubicBezTo>
                    <a:pt x="114" y="90"/>
                    <a:pt x="155" y="111"/>
                    <a:pt x="192" y="132"/>
                  </a:cubicBezTo>
                  <a:cubicBezTo>
                    <a:pt x="206" y="140"/>
                    <a:pt x="228" y="162"/>
                    <a:pt x="228" y="16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27" name="Line 60"/>
            <p:cNvSpPr>
              <a:spLocks noChangeShapeType="1"/>
            </p:cNvSpPr>
            <p:nvPr/>
          </p:nvSpPr>
          <p:spPr bwMode="auto">
            <a:xfrm>
              <a:off x="3795" y="1494"/>
              <a:ext cx="504" cy="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28" name="Freeform 61"/>
            <p:cNvSpPr>
              <a:spLocks/>
            </p:cNvSpPr>
            <p:nvPr/>
          </p:nvSpPr>
          <p:spPr bwMode="auto">
            <a:xfrm>
              <a:off x="3705" y="1848"/>
              <a:ext cx="588" cy="498"/>
            </a:xfrm>
            <a:custGeom>
              <a:avLst/>
              <a:gdLst>
                <a:gd name="T0" fmla="*/ 576 w 600"/>
                <a:gd name="T1" fmla="*/ 0 h 468"/>
                <a:gd name="T2" fmla="*/ 507 w 600"/>
                <a:gd name="T3" fmla="*/ 116 h 468"/>
                <a:gd name="T4" fmla="*/ 432 w 600"/>
                <a:gd name="T5" fmla="*/ 190 h 468"/>
                <a:gd name="T6" fmla="*/ 392 w 600"/>
                <a:gd name="T7" fmla="*/ 251 h 468"/>
                <a:gd name="T8" fmla="*/ 312 w 600"/>
                <a:gd name="T9" fmla="*/ 279 h 468"/>
                <a:gd name="T10" fmla="*/ 254 w 600"/>
                <a:gd name="T11" fmla="*/ 319 h 468"/>
                <a:gd name="T12" fmla="*/ 190 w 600"/>
                <a:gd name="T13" fmla="*/ 408 h 468"/>
                <a:gd name="T14" fmla="*/ 150 w 600"/>
                <a:gd name="T15" fmla="*/ 435 h 468"/>
                <a:gd name="T16" fmla="*/ 28 w 600"/>
                <a:gd name="T17" fmla="*/ 489 h 468"/>
                <a:gd name="T18" fmla="*/ 12 w 600"/>
                <a:gd name="T19" fmla="*/ 510 h 468"/>
                <a:gd name="T20" fmla="*/ 0 w 600"/>
                <a:gd name="T21" fmla="*/ 530 h 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0" h="468">
                  <a:moveTo>
                    <a:pt x="600" y="0"/>
                  </a:moveTo>
                  <a:cubicBezTo>
                    <a:pt x="578" y="30"/>
                    <a:pt x="556" y="77"/>
                    <a:pt x="528" y="102"/>
                  </a:cubicBezTo>
                  <a:cubicBezTo>
                    <a:pt x="488" y="137"/>
                    <a:pt x="484" y="116"/>
                    <a:pt x="450" y="168"/>
                  </a:cubicBezTo>
                  <a:cubicBezTo>
                    <a:pt x="440" y="182"/>
                    <a:pt x="425" y="211"/>
                    <a:pt x="408" y="222"/>
                  </a:cubicBezTo>
                  <a:cubicBezTo>
                    <a:pt x="388" y="236"/>
                    <a:pt x="348" y="240"/>
                    <a:pt x="324" y="246"/>
                  </a:cubicBezTo>
                  <a:cubicBezTo>
                    <a:pt x="305" y="259"/>
                    <a:pt x="282" y="267"/>
                    <a:pt x="264" y="282"/>
                  </a:cubicBezTo>
                  <a:cubicBezTo>
                    <a:pt x="232" y="308"/>
                    <a:pt x="225" y="333"/>
                    <a:pt x="198" y="360"/>
                  </a:cubicBezTo>
                  <a:cubicBezTo>
                    <a:pt x="187" y="371"/>
                    <a:pt x="169" y="376"/>
                    <a:pt x="156" y="384"/>
                  </a:cubicBezTo>
                  <a:cubicBezTo>
                    <a:pt x="115" y="410"/>
                    <a:pt x="76" y="417"/>
                    <a:pt x="30" y="432"/>
                  </a:cubicBezTo>
                  <a:cubicBezTo>
                    <a:pt x="24" y="438"/>
                    <a:pt x="17" y="443"/>
                    <a:pt x="12" y="450"/>
                  </a:cubicBezTo>
                  <a:cubicBezTo>
                    <a:pt x="7" y="456"/>
                    <a:pt x="0" y="468"/>
                    <a:pt x="0" y="4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29" name="Line 62"/>
            <p:cNvSpPr>
              <a:spLocks noChangeShapeType="1"/>
            </p:cNvSpPr>
            <p:nvPr/>
          </p:nvSpPr>
          <p:spPr bwMode="auto">
            <a:xfrm>
              <a:off x="3171" y="2694"/>
              <a:ext cx="38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30" name="Line 63"/>
            <p:cNvSpPr>
              <a:spLocks noChangeShapeType="1"/>
            </p:cNvSpPr>
            <p:nvPr/>
          </p:nvSpPr>
          <p:spPr bwMode="auto">
            <a:xfrm flipH="1">
              <a:off x="3555" y="2406"/>
              <a:ext cx="288"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31" name="Line 64"/>
            <p:cNvSpPr>
              <a:spLocks noChangeShapeType="1"/>
            </p:cNvSpPr>
            <p:nvPr/>
          </p:nvSpPr>
          <p:spPr bwMode="auto">
            <a:xfrm>
              <a:off x="3171" y="221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32" name="Freeform 65"/>
            <p:cNvSpPr>
              <a:spLocks/>
            </p:cNvSpPr>
            <p:nvPr/>
          </p:nvSpPr>
          <p:spPr bwMode="auto">
            <a:xfrm>
              <a:off x="1959" y="1770"/>
              <a:ext cx="1212" cy="504"/>
            </a:xfrm>
            <a:custGeom>
              <a:avLst/>
              <a:gdLst>
                <a:gd name="T0" fmla="*/ 1212 w 1212"/>
                <a:gd name="T1" fmla="*/ 462 h 504"/>
                <a:gd name="T2" fmla="*/ 1128 w 1212"/>
                <a:gd name="T3" fmla="*/ 348 h 504"/>
                <a:gd name="T4" fmla="*/ 1056 w 1212"/>
                <a:gd name="T5" fmla="*/ 330 h 504"/>
                <a:gd name="T6" fmla="*/ 1014 w 1212"/>
                <a:gd name="T7" fmla="*/ 282 h 504"/>
                <a:gd name="T8" fmla="*/ 1008 w 1212"/>
                <a:gd name="T9" fmla="*/ 258 h 504"/>
                <a:gd name="T10" fmla="*/ 924 w 1212"/>
                <a:gd name="T11" fmla="*/ 252 h 504"/>
                <a:gd name="T12" fmla="*/ 696 w 1212"/>
                <a:gd name="T13" fmla="*/ 192 h 504"/>
                <a:gd name="T14" fmla="*/ 546 w 1212"/>
                <a:gd name="T15" fmla="*/ 168 h 504"/>
                <a:gd name="T16" fmla="*/ 402 w 1212"/>
                <a:gd name="T17" fmla="*/ 180 h 504"/>
                <a:gd name="T18" fmla="*/ 378 w 1212"/>
                <a:gd name="T19" fmla="*/ 24 h 504"/>
                <a:gd name="T20" fmla="*/ 252 w 1212"/>
                <a:gd name="T21" fmla="*/ 18 h 504"/>
                <a:gd name="T22" fmla="*/ 150 w 1212"/>
                <a:gd name="T23" fmla="*/ 24 h 504"/>
                <a:gd name="T24" fmla="*/ 90 w 1212"/>
                <a:gd name="T25" fmla="*/ 96 h 504"/>
                <a:gd name="T26" fmla="*/ 30 w 1212"/>
                <a:gd name="T27" fmla="*/ 228 h 504"/>
                <a:gd name="T28" fmla="*/ 0 w 1212"/>
                <a:gd name="T29" fmla="*/ 348 h 504"/>
                <a:gd name="T30" fmla="*/ 6 w 1212"/>
                <a:gd name="T31" fmla="*/ 462 h 504"/>
                <a:gd name="T32" fmla="*/ 18 w 1212"/>
                <a:gd name="T33" fmla="*/ 504 h 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2" h="504">
                  <a:moveTo>
                    <a:pt x="1212" y="462"/>
                  </a:moveTo>
                  <a:cubicBezTo>
                    <a:pt x="1201" y="429"/>
                    <a:pt x="1165" y="363"/>
                    <a:pt x="1128" y="348"/>
                  </a:cubicBezTo>
                  <a:cubicBezTo>
                    <a:pt x="1105" y="339"/>
                    <a:pt x="1080" y="336"/>
                    <a:pt x="1056" y="330"/>
                  </a:cubicBezTo>
                  <a:cubicBezTo>
                    <a:pt x="1030" y="311"/>
                    <a:pt x="1028" y="314"/>
                    <a:pt x="1014" y="282"/>
                  </a:cubicBezTo>
                  <a:cubicBezTo>
                    <a:pt x="1011" y="274"/>
                    <a:pt x="1016" y="261"/>
                    <a:pt x="1008" y="258"/>
                  </a:cubicBezTo>
                  <a:cubicBezTo>
                    <a:pt x="981" y="249"/>
                    <a:pt x="952" y="254"/>
                    <a:pt x="924" y="252"/>
                  </a:cubicBezTo>
                  <a:cubicBezTo>
                    <a:pt x="847" y="233"/>
                    <a:pt x="773" y="209"/>
                    <a:pt x="696" y="192"/>
                  </a:cubicBezTo>
                  <a:cubicBezTo>
                    <a:pt x="646" y="167"/>
                    <a:pt x="605" y="172"/>
                    <a:pt x="546" y="168"/>
                  </a:cubicBezTo>
                  <a:cubicBezTo>
                    <a:pt x="498" y="156"/>
                    <a:pt x="445" y="152"/>
                    <a:pt x="402" y="180"/>
                  </a:cubicBezTo>
                  <a:cubicBezTo>
                    <a:pt x="398" y="154"/>
                    <a:pt x="380" y="26"/>
                    <a:pt x="378" y="24"/>
                  </a:cubicBezTo>
                  <a:cubicBezTo>
                    <a:pt x="343" y="0"/>
                    <a:pt x="294" y="20"/>
                    <a:pt x="252" y="18"/>
                  </a:cubicBezTo>
                  <a:cubicBezTo>
                    <a:pt x="218" y="20"/>
                    <a:pt x="183" y="14"/>
                    <a:pt x="150" y="24"/>
                  </a:cubicBezTo>
                  <a:cubicBezTo>
                    <a:pt x="134" y="29"/>
                    <a:pt x="97" y="81"/>
                    <a:pt x="90" y="96"/>
                  </a:cubicBezTo>
                  <a:cubicBezTo>
                    <a:pt x="69" y="137"/>
                    <a:pt x="42" y="184"/>
                    <a:pt x="30" y="228"/>
                  </a:cubicBezTo>
                  <a:cubicBezTo>
                    <a:pt x="19" y="268"/>
                    <a:pt x="13" y="309"/>
                    <a:pt x="0" y="348"/>
                  </a:cubicBezTo>
                  <a:cubicBezTo>
                    <a:pt x="2" y="386"/>
                    <a:pt x="3" y="424"/>
                    <a:pt x="6" y="462"/>
                  </a:cubicBezTo>
                  <a:cubicBezTo>
                    <a:pt x="7" y="477"/>
                    <a:pt x="18" y="504"/>
                    <a:pt x="18" y="5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33" name="Freeform 66"/>
            <p:cNvSpPr>
              <a:spLocks/>
            </p:cNvSpPr>
            <p:nvPr/>
          </p:nvSpPr>
          <p:spPr bwMode="auto">
            <a:xfrm>
              <a:off x="3029" y="1506"/>
              <a:ext cx="772" cy="816"/>
            </a:xfrm>
            <a:custGeom>
              <a:avLst/>
              <a:gdLst>
                <a:gd name="T0" fmla="*/ 4 w 772"/>
                <a:gd name="T1" fmla="*/ 762 h 816"/>
                <a:gd name="T2" fmla="*/ 46 w 772"/>
                <a:gd name="T3" fmla="*/ 804 h 816"/>
                <a:gd name="T4" fmla="*/ 112 w 772"/>
                <a:gd name="T5" fmla="*/ 750 h 816"/>
                <a:gd name="T6" fmla="*/ 190 w 772"/>
                <a:gd name="T7" fmla="*/ 708 h 816"/>
                <a:gd name="T8" fmla="*/ 250 w 772"/>
                <a:gd name="T9" fmla="*/ 672 h 816"/>
                <a:gd name="T10" fmla="*/ 310 w 772"/>
                <a:gd name="T11" fmla="*/ 648 h 816"/>
                <a:gd name="T12" fmla="*/ 466 w 772"/>
                <a:gd name="T13" fmla="*/ 498 h 816"/>
                <a:gd name="T14" fmla="*/ 520 w 772"/>
                <a:gd name="T15" fmla="*/ 456 h 816"/>
                <a:gd name="T16" fmla="*/ 538 w 772"/>
                <a:gd name="T17" fmla="*/ 444 h 816"/>
                <a:gd name="T18" fmla="*/ 550 w 772"/>
                <a:gd name="T19" fmla="*/ 426 h 816"/>
                <a:gd name="T20" fmla="*/ 568 w 772"/>
                <a:gd name="T21" fmla="*/ 420 h 816"/>
                <a:gd name="T22" fmla="*/ 622 w 772"/>
                <a:gd name="T23" fmla="*/ 348 h 816"/>
                <a:gd name="T24" fmla="*/ 658 w 772"/>
                <a:gd name="T25" fmla="*/ 282 h 816"/>
                <a:gd name="T26" fmla="*/ 724 w 772"/>
                <a:gd name="T27" fmla="*/ 120 h 816"/>
                <a:gd name="T28" fmla="*/ 772 w 772"/>
                <a:gd name="T29" fmla="*/ 0 h 8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2" h="816">
                  <a:moveTo>
                    <a:pt x="4" y="762"/>
                  </a:moveTo>
                  <a:cubicBezTo>
                    <a:pt x="27" y="796"/>
                    <a:pt x="0" y="816"/>
                    <a:pt x="46" y="804"/>
                  </a:cubicBezTo>
                  <a:cubicBezTo>
                    <a:pt x="76" y="784"/>
                    <a:pt x="85" y="768"/>
                    <a:pt x="112" y="750"/>
                  </a:cubicBezTo>
                  <a:cubicBezTo>
                    <a:pt x="134" y="717"/>
                    <a:pt x="160" y="728"/>
                    <a:pt x="190" y="708"/>
                  </a:cubicBezTo>
                  <a:cubicBezTo>
                    <a:pt x="208" y="696"/>
                    <a:pt x="230" y="681"/>
                    <a:pt x="250" y="672"/>
                  </a:cubicBezTo>
                  <a:cubicBezTo>
                    <a:pt x="273" y="662"/>
                    <a:pt x="289" y="662"/>
                    <a:pt x="310" y="648"/>
                  </a:cubicBezTo>
                  <a:cubicBezTo>
                    <a:pt x="350" y="588"/>
                    <a:pt x="415" y="549"/>
                    <a:pt x="466" y="498"/>
                  </a:cubicBezTo>
                  <a:cubicBezTo>
                    <a:pt x="494" y="470"/>
                    <a:pt x="477" y="485"/>
                    <a:pt x="520" y="456"/>
                  </a:cubicBezTo>
                  <a:cubicBezTo>
                    <a:pt x="526" y="452"/>
                    <a:pt x="538" y="444"/>
                    <a:pt x="538" y="444"/>
                  </a:cubicBezTo>
                  <a:cubicBezTo>
                    <a:pt x="542" y="438"/>
                    <a:pt x="544" y="431"/>
                    <a:pt x="550" y="426"/>
                  </a:cubicBezTo>
                  <a:cubicBezTo>
                    <a:pt x="555" y="422"/>
                    <a:pt x="564" y="424"/>
                    <a:pt x="568" y="420"/>
                  </a:cubicBezTo>
                  <a:cubicBezTo>
                    <a:pt x="586" y="402"/>
                    <a:pt x="605" y="369"/>
                    <a:pt x="622" y="348"/>
                  </a:cubicBezTo>
                  <a:cubicBezTo>
                    <a:pt x="638" y="329"/>
                    <a:pt x="658" y="282"/>
                    <a:pt x="658" y="282"/>
                  </a:cubicBezTo>
                  <a:cubicBezTo>
                    <a:pt x="670" y="222"/>
                    <a:pt x="700" y="175"/>
                    <a:pt x="724" y="120"/>
                  </a:cubicBezTo>
                  <a:cubicBezTo>
                    <a:pt x="742" y="80"/>
                    <a:pt x="752" y="39"/>
                    <a:pt x="77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34" name="Freeform 67"/>
            <p:cNvSpPr>
              <a:spLocks/>
            </p:cNvSpPr>
            <p:nvPr/>
          </p:nvSpPr>
          <p:spPr bwMode="auto">
            <a:xfrm>
              <a:off x="3327" y="2142"/>
              <a:ext cx="516" cy="276"/>
            </a:xfrm>
            <a:custGeom>
              <a:avLst/>
              <a:gdLst>
                <a:gd name="T0" fmla="*/ 516 w 516"/>
                <a:gd name="T1" fmla="*/ 276 h 276"/>
                <a:gd name="T2" fmla="*/ 510 w 516"/>
                <a:gd name="T3" fmla="*/ 234 h 276"/>
                <a:gd name="T4" fmla="*/ 348 w 516"/>
                <a:gd name="T5" fmla="*/ 186 h 276"/>
                <a:gd name="T6" fmla="*/ 348 w 516"/>
                <a:gd name="T7" fmla="*/ 114 h 276"/>
                <a:gd name="T8" fmla="*/ 114 w 516"/>
                <a:gd name="T9" fmla="*/ 0 h 276"/>
                <a:gd name="T10" fmla="*/ 0 w 516"/>
                <a:gd name="T11" fmla="*/ 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6" h="276">
                  <a:moveTo>
                    <a:pt x="516" y="276"/>
                  </a:moveTo>
                  <a:cubicBezTo>
                    <a:pt x="514" y="262"/>
                    <a:pt x="515" y="247"/>
                    <a:pt x="510" y="234"/>
                  </a:cubicBezTo>
                  <a:cubicBezTo>
                    <a:pt x="499" y="208"/>
                    <a:pt x="377" y="192"/>
                    <a:pt x="348" y="186"/>
                  </a:cubicBezTo>
                  <a:cubicBezTo>
                    <a:pt x="331" y="160"/>
                    <a:pt x="341" y="143"/>
                    <a:pt x="348" y="114"/>
                  </a:cubicBezTo>
                  <a:cubicBezTo>
                    <a:pt x="323" y="40"/>
                    <a:pt x="182" y="8"/>
                    <a:pt x="114" y="0"/>
                  </a:cubicBezTo>
                  <a:cubicBezTo>
                    <a:pt x="4" y="6"/>
                    <a:pt x="42" y="6"/>
                    <a:pt x="0" y="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35" name="Freeform 68"/>
            <p:cNvSpPr>
              <a:spLocks/>
            </p:cNvSpPr>
            <p:nvPr/>
          </p:nvSpPr>
          <p:spPr bwMode="auto">
            <a:xfrm>
              <a:off x="3669" y="1824"/>
              <a:ext cx="366" cy="294"/>
            </a:xfrm>
            <a:custGeom>
              <a:avLst/>
              <a:gdLst>
                <a:gd name="T0" fmla="*/ 0 w 336"/>
                <a:gd name="T1" fmla="*/ 0 h 258"/>
                <a:gd name="T2" fmla="*/ 107 w 336"/>
                <a:gd name="T3" fmla="*/ 93 h 258"/>
                <a:gd name="T4" fmla="*/ 178 w 336"/>
                <a:gd name="T5" fmla="*/ 140 h 258"/>
                <a:gd name="T6" fmla="*/ 278 w 336"/>
                <a:gd name="T7" fmla="*/ 242 h 258"/>
                <a:gd name="T8" fmla="*/ 349 w 336"/>
                <a:gd name="T9" fmla="*/ 296 h 258"/>
                <a:gd name="T10" fmla="*/ 399 w 336"/>
                <a:gd name="T11" fmla="*/ 335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258">
                  <a:moveTo>
                    <a:pt x="0" y="0"/>
                  </a:moveTo>
                  <a:cubicBezTo>
                    <a:pt x="18" y="18"/>
                    <a:pt x="65" y="60"/>
                    <a:pt x="90" y="72"/>
                  </a:cubicBezTo>
                  <a:cubicBezTo>
                    <a:pt x="112" y="83"/>
                    <a:pt x="132" y="90"/>
                    <a:pt x="150" y="108"/>
                  </a:cubicBezTo>
                  <a:cubicBezTo>
                    <a:pt x="180" y="138"/>
                    <a:pt x="199" y="162"/>
                    <a:pt x="234" y="186"/>
                  </a:cubicBezTo>
                  <a:cubicBezTo>
                    <a:pt x="253" y="199"/>
                    <a:pt x="274" y="216"/>
                    <a:pt x="294" y="228"/>
                  </a:cubicBezTo>
                  <a:cubicBezTo>
                    <a:pt x="312" y="238"/>
                    <a:pt x="326" y="237"/>
                    <a:pt x="336" y="2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36" name="Line 69"/>
            <p:cNvSpPr>
              <a:spLocks noChangeShapeType="1"/>
            </p:cNvSpPr>
            <p:nvPr/>
          </p:nvSpPr>
          <p:spPr bwMode="auto">
            <a:xfrm>
              <a:off x="2355" y="192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37" name="Line 70"/>
            <p:cNvSpPr>
              <a:spLocks noChangeShapeType="1"/>
            </p:cNvSpPr>
            <p:nvPr/>
          </p:nvSpPr>
          <p:spPr bwMode="auto">
            <a:xfrm>
              <a:off x="3075" y="1734"/>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38" name="Line 71"/>
            <p:cNvSpPr>
              <a:spLocks noChangeShapeType="1"/>
            </p:cNvSpPr>
            <p:nvPr/>
          </p:nvSpPr>
          <p:spPr bwMode="auto">
            <a:xfrm>
              <a:off x="2211" y="154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39" name="Freeform 72"/>
            <p:cNvSpPr>
              <a:spLocks/>
            </p:cNvSpPr>
            <p:nvPr/>
          </p:nvSpPr>
          <p:spPr bwMode="auto">
            <a:xfrm>
              <a:off x="3021" y="2262"/>
              <a:ext cx="30" cy="66"/>
            </a:xfrm>
            <a:custGeom>
              <a:avLst/>
              <a:gdLst>
                <a:gd name="T0" fmla="*/ 0 w 30"/>
                <a:gd name="T1" fmla="*/ 0 h 66"/>
                <a:gd name="T2" fmla="*/ 30 w 30"/>
                <a:gd name="T3" fmla="*/ 66 h 66"/>
                <a:gd name="T4" fmla="*/ 0 60000 65536"/>
                <a:gd name="T5" fmla="*/ 0 60000 65536"/>
              </a:gdLst>
              <a:ahLst/>
              <a:cxnLst>
                <a:cxn ang="T4">
                  <a:pos x="T0" y="T1"/>
                </a:cxn>
                <a:cxn ang="T5">
                  <a:pos x="T2" y="T3"/>
                </a:cxn>
              </a:cxnLst>
              <a:rect l="0" t="0" r="r" b="b"/>
              <a:pathLst>
                <a:path w="30" h="66">
                  <a:moveTo>
                    <a:pt x="0" y="0"/>
                  </a:moveTo>
                  <a:cubicBezTo>
                    <a:pt x="22" y="32"/>
                    <a:pt x="30" y="23"/>
                    <a:pt x="30" y="66"/>
                  </a:cubicBezTo>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40" name="Freeform 73"/>
            <p:cNvSpPr>
              <a:spLocks/>
            </p:cNvSpPr>
            <p:nvPr/>
          </p:nvSpPr>
          <p:spPr bwMode="auto">
            <a:xfrm>
              <a:off x="3063" y="2286"/>
              <a:ext cx="36" cy="24"/>
            </a:xfrm>
            <a:custGeom>
              <a:avLst/>
              <a:gdLst>
                <a:gd name="T0" fmla="*/ 0 w 36"/>
                <a:gd name="T1" fmla="*/ 24 h 24"/>
                <a:gd name="T2" fmla="*/ 18 w 36"/>
                <a:gd name="T3" fmla="*/ 18 h 24"/>
                <a:gd name="T4" fmla="*/ 36 w 36"/>
                <a:gd name="T5" fmla="*/ 0 h 24"/>
                <a:gd name="T6" fmla="*/ 0 60000 65536"/>
                <a:gd name="T7" fmla="*/ 0 60000 65536"/>
                <a:gd name="T8" fmla="*/ 0 60000 65536"/>
              </a:gdLst>
              <a:ahLst/>
              <a:cxnLst>
                <a:cxn ang="T6">
                  <a:pos x="T0" y="T1"/>
                </a:cxn>
                <a:cxn ang="T7">
                  <a:pos x="T2" y="T3"/>
                </a:cxn>
                <a:cxn ang="T8">
                  <a:pos x="T4" y="T5"/>
                </a:cxn>
              </a:cxnLst>
              <a:rect l="0" t="0" r="r" b="b"/>
              <a:pathLst>
                <a:path w="36" h="24">
                  <a:moveTo>
                    <a:pt x="0" y="24"/>
                  </a:moveTo>
                  <a:cubicBezTo>
                    <a:pt x="6" y="22"/>
                    <a:pt x="13" y="22"/>
                    <a:pt x="18" y="18"/>
                  </a:cubicBezTo>
                  <a:cubicBezTo>
                    <a:pt x="25" y="13"/>
                    <a:pt x="36" y="0"/>
                    <a:pt x="36" y="0"/>
                  </a:cubicBezTo>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41" name="Freeform 74"/>
            <p:cNvSpPr>
              <a:spLocks/>
            </p:cNvSpPr>
            <p:nvPr/>
          </p:nvSpPr>
          <p:spPr bwMode="auto">
            <a:xfrm>
              <a:off x="3009" y="2262"/>
              <a:ext cx="36" cy="60"/>
            </a:xfrm>
            <a:custGeom>
              <a:avLst/>
              <a:gdLst>
                <a:gd name="T0" fmla="*/ 0 w 36"/>
                <a:gd name="T1" fmla="*/ 0 h 60"/>
                <a:gd name="T2" fmla="*/ 36 w 36"/>
                <a:gd name="T3" fmla="*/ 60 h 60"/>
                <a:gd name="T4" fmla="*/ 0 60000 65536"/>
                <a:gd name="T5" fmla="*/ 0 60000 65536"/>
              </a:gdLst>
              <a:ahLst/>
              <a:cxnLst>
                <a:cxn ang="T4">
                  <a:pos x="T0" y="T1"/>
                </a:cxn>
                <a:cxn ang="T5">
                  <a:pos x="T2" y="T3"/>
                </a:cxn>
              </a:cxnLst>
              <a:rect l="0" t="0" r="r" b="b"/>
              <a:pathLst>
                <a:path w="36" h="60">
                  <a:moveTo>
                    <a:pt x="0" y="0"/>
                  </a:moveTo>
                  <a:cubicBezTo>
                    <a:pt x="17" y="17"/>
                    <a:pt x="36" y="34"/>
                    <a:pt x="36" y="60"/>
                  </a:cubicBezTo>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latin typeface="+mn-lt"/>
              </a:endParaRPr>
            </a:p>
          </p:txBody>
        </p:sp>
        <p:sp>
          <p:nvSpPr>
            <p:cNvPr id="38942" name="Text Box 75"/>
            <p:cNvSpPr txBox="1">
              <a:spLocks noChangeArrowheads="1"/>
            </p:cNvSpPr>
            <p:nvPr/>
          </p:nvSpPr>
          <p:spPr bwMode="auto">
            <a:xfrm>
              <a:off x="1361" y="2705"/>
              <a:ext cx="46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mn-lt"/>
                </a:rPr>
                <a:t>Kinney</a:t>
              </a:r>
            </a:p>
          </p:txBody>
        </p:sp>
        <p:sp>
          <p:nvSpPr>
            <p:cNvPr id="38943" name="Text Box 76"/>
            <p:cNvSpPr txBox="1">
              <a:spLocks noChangeArrowheads="1"/>
            </p:cNvSpPr>
            <p:nvPr/>
          </p:nvSpPr>
          <p:spPr bwMode="auto">
            <a:xfrm>
              <a:off x="1361" y="1517"/>
              <a:ext cx="55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mn-lt"/>
                </a:rPr>
                <a:t>Edwards</a:t>
              </a:r>
            </a:p>
          </p:txBody>
        </p:sp>
        <p:sp>
          <p:nvSpPr>
            <p:cNvPr id="38944" name="Text Box 77"/>
            <p:cNvSpPr txBox="1">
              <a:spLocks noChangeArrowheads="1"/>
            </p:cNvSpPr>
            <p:nvPr/>
          </p:nvSpPr>
          <p:spPr bwMode="auto">
            <a:xfrm>
              <a:off x="1957" y="2705"/>
              <a:ext cx="48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mn-lt"/>
                </a:rPr>
                <a:t>Uvalde </a:t>
              </a:r>
            </a:p>
          </p:txBody>
        </p:sp>
        <p:sp>
          <p:nvSpPr>
            <p:cNvPr id="38945" name="Text Box 78"/>
            <p:cNvSpPr txBox="1">
              <a:spLocks noChangeArrowheads="1"/>
            </p:cNvSpPr>
            <p:nvPr/>
          </p:nvSpPr>
          <p:spPr bwMode="auto">
            <a:xfrm>
              <a:off x="2177" y="1517"/>
              <a:ext cx="3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mn-lt"/>
                </a:rPr>
                <a:t>Kerr</a:t>
              </a:r>
            </a:p>
          </p:txBody>
        </p:sp>
        <p:sp>
          <p:nvSpPr>
            <p:cNvPr id="38946" name="Text Box 79"/>
            <p:cNvSpPr txBox="1">
              <a:spLocks noChangeArrowheads="1"/>
            </p:cNvSpPr>
            <p:nvPr/>
          </p:nvSpPr>
          <p:spPr bwMode="auto">
            <a:xfrm>
              <a:off x="2009" y="1847"/>
              <a:ext cx="33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mn-lt"/>
                </a:rPr>
                <a:t>Real</a:t>
              </a:r>
            </a:p>
          </p:txBody>
        </p:sp>
        <p:sp>
          <p:nvSpPr>
            <p:cNvPr id="38947" name="Text Box 80"/>
            <p:cNvSpPr txBox="1">
              <a:spLocks noChangeArrowheads="1"/>
            </p:cNvSpPr>
            <p:nvPr/>
          </p:nvSpPr>
          <p:spPr bwMode="auto">
            <a:xfrm>
              <a:off x="2581" y="2704"/>
              <a:ext cx="48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mn-lt"/>
                </a:rPr>
                <a:t>Medina</a:t>
              </a:r>
            </a:p>
          </p:txBody>
        </p:sp>
        <p:sp>
          <p:nvSpPr>
            <p:cNvPr id="38948" name="Text Box 81"/>
            <p:cNvSpPr txBox="1">
              <a:spLocks noChangeArrowheads="1"/>
            </p:cNvSpPr>
            <p:nvPr/>
          </p:nvSpPr>
          <p:spPr bwMode="auto">
            <a:xfrm rot="19924560">
              <a:off x="3118" y="2124"/>
              <a:ext cx="40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mn-lt"/>
                </a:rPr>
                <a:t>Bexar</a:t>
              </a:r>
            </a:p>
          </p:txBody>
        </p:sp>
        <p:sp>
          <p:nvSpPr>
            <p:cNvPr id="38949" name="Text Box 82"/>
            <p:cNvSpPr txBox="1">
              <a:spLocks noChangeArrowheads="1"/>
            </p:cNvSpPr>
            <p:nvPr/>
          </p:nvSpPr>
          <p:spPr bwMode="auto">
            <a:xfrm rot="17461926">
              <a:off x="3610" y="1603"/>
              <a:ext cx="36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mn-lt"/>
                </a:rPr>
                <a:t>Hays</a:t>
              </a:r>
            </a:p>
          </p:txBody>
        </p:sp>
        <p:sp>
          <p:nvSpPr>
            <p:cNvPr id="38950" name="Text Box 83"/>
            <p:cNvSpPr txBox="1">
              <a:spLocks noChangeArrowheads="1"/>
            </p:cNvSpPr>
            <p:nvPr/>
          </p:nvSpPr>
          <p:spPr bwMode="auto">
            <a:xfrm rot="18862783">
              <a:off x="3369" y="1903"/>
              <a:ext cx="43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mn-lt"/>
                </a:rPr>
                <a:t>Comal</a:t>
              </a:r>
            </a:p>
          </p:txBody>
        </p:sp>
        <p:sp>
          <p:nvSpPr>
            <p:cNvPr id="38951" name="Text Box 84"/>
            <p:cNvSpPr txBox="1">
              <a:spLocks noChangeArrowheads="1"/>
            </p:cNvSpPr>
            <p:nvPr/>
          </p:nvSpPr>
          <p:spPr bwMode="auto">
            <a:xfrm>
              <a:off x="2345" y="1949"/>
              <a:ext cx="53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mn-lt"/>
                </a:rPr>
                <a:t>Bandera</a:t>
              </a:r>
            </a:p>
          </p:txBody>
        </p:sp>
        <p:sp>
          <p:nvSpPr>
            <p:cNvPr id="38952" name="Text Box 85"/>
            <p:cNvSpPr txBox="1">
              <a:spLocks noChangeArrowheads="1"/>
            </p:cNvSpPr>
            <p:nvPr/>
          </p:nvSpPr>
          <p:spPr bwMode="auto">
            <a:xfrm>
              <a:off x="3035" y="1733"/>
              <a:ext cx="49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dirty="0">
                  <a:latin typeface="+mn-lt"/>
                </a:rPr>
                <a:t>Kendall</a:t>
              </a:r>
            </a:p>
          </p:txBody>
        </p:sp>
        <p:sp>
          <p:nvSpPr>
            <p:cNvPr id="38953" name="Text Box 86"/>
            <p:cNvSpPr txBox="1">
              <a:spLocks noChangeArrowheads="1"/>
            </p:cNvSpPr>
            <p:nvPr/>
          </p:nvSpPr>
          <p:spPr bwMode="auto">
            <a:xfrm>
              <a:off x="3191" y="2249"/>
              <a:ext cx="53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latin typeface="+mn-lt"/>
                </a:rPr>
                <a:t>San</a:t>
              </a:r>
            </a:p>
            <a:p>
              <a:pPr algn="ctr">
                <a:spcBef>
                  <a:spcPct val="0"/>
                </a:spcBef>
                <a:buFontTx/>
                <a:buNone/>
              </a:pPr>
              <a:r>
                <a:rPr lang="en-US" altLang="en-US" sz="1600" b="1">
                  <a:latin typeface="+mn-lt"/>
                </a:rPr>
                <a:t>Antonio</a:t>
              </a:r>
            </a:p>
          </p:txBody>
        </p:sp>
        <p:sp>
          <p:nvSpPr>
            <p:cNvPr id="38954" name="AutoShape 87"/>
            <p:cNvSpPr>
              <a:spLocks noChangeArrowheads="1"/>
            </p:cNvSpPr>
            <p:nvPr/>
          </p:nvSpPr>
          <p:spPr bwMode="auto">
            <a:xfrm>
              <a:off x="3669" y="2130"/>
              <a:ext cx="83" cy="78"/>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a:latin typeface="+mn-lt"/>
              </a:endParaRPr>
            </a:p>
          </p:txBody>
        </p:sp>
        <p:sp>
          <p:nvSpPr>
            <p:cNvPr id="38955" name="AutoShape 88"/>
            <p:cNvSpPr>
              <a:spLocks noChangeArrowheads="1"/>
            </p:cNvSpPr>
            <p:nvPr/>
          </p:nvSpPr>
          <p:spPr bwMode="auto">
            <a:xfrm>
              <a:off x="3861" y="1878"/>
              <a:ext cx="83" cy="78"/>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a:latin typeface="+mn-lt"/>
              </a:endParaRPr>
            </a:p>
          </p:txBody>
        </p:sp>
        <p:sp>
          <p:nvSpPr>
            <p:cNvPr id="38956" name="AutoShape 89"/>
            <p:cNvSpPr>
              <a:spLocks noChangeArrowheads="1"/>
            </p:cNvSpPr>
            <p:nvPr/>
          </p:nvSpPr>
          <p:spPr bwMode="auto">
            <a:xfrm>
              <a:off x="4017" y="2507"/>
              <a:ext cx="83" cy="78"/>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a:latin typeface="+mn-lt"/>
              </a:endParaRPr>
            </a:p>
          </p:txBody>
        </p:sp>
        <p:sp>
          <p:nvSpPr>
            <p:cNvPr id="38957" name="Text Box 90"/>
            <p:cNvSpPr txBox="1">
              <a:spLocks noChangeArrowheads="1"/>
            </p:cNvSpPr>
            <p:nvPr/>
          </p:nvSpPr>
          <p:spPr bwMode="auto">
            <a:xfrm>
              <a:off x="4109" y="2465"/>
              <a:ext cx="43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a:latin typeface="+mn-lt"/>
                </a:rPr>
                <a:t>Springs</a:t>
              </a:r>
            </a:p>
          </p:txBody>
        </p:sp>
        <p:sp>
          <p:nvSpPr>
            <p:cNvPr id="38958" name="Rectangle 91"/>
            <p:cNvSpPr>
              <a:spLocks noChangeArrowheads="1"/>
            </p:cNvSpPr>
            <p:nvPr/>
          </p:nvSpPr>
          <p:spPr bwMode="auto">
            <a:xfrm>
              <a:off x="3993" y="2657"/>
              <a:ext cx="138" cy="72"/>
            </a:xfrm>
            <a:prstGeom prst="rect">
              <a:avLst/>
            </a:prstGeom>
            <a:solidFill>
              <a:srgbClr val="9900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a:latin typeface="+mn-lt"/>
              </a:endParaRPr>
            </a:p>
          </p:txBody>
        </p:sp>
        <p:sp>
          <p:nvSpPr>
            <p:cNvPr id="38959" name="Text Box 92"/>
            <p:cNvSpPr txBox="1">
              <a:spLocks noChangeArrowheads="1"/>
            </p:cNvSpPr>
            <p:nvPr/>
          </p:nvSpPr>
          <p:spPr bwMode="auto">
            <a:xfrm>
              <a:off x="4109" y="2609"/>
              <a:ext cx="142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a:latin typeface="+mn-lt"/>
                </a:rPr>
                <a:t>Recharge zone of the EA region</a:t>
              </a:r>
            </a:p>
          </p:txBody>
        </p:sp>
      </p:grpSp>
    </p:spTree>
    <p:extLst>
      <p:ext uri="{BB962C8B-B14F-4D97-AF65-F5344CB8AC3E}">
        <p14:creationId xmlns:p14="http://schemas.microsoft.com/office/powerpoint/2010/main" val="841261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577850" y="457200"/>
            <a:ext cx="8066088" cy="609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dirty="0">
                <a:solidFill>
                  <a:srgbClr val="7A0000"/>
                </a:solidFill>
                <a:latin typeface="+mn-lt"/>
                <a:ea typeface="+mj-ea"/>
                <a:cs typeface="+mj-cs"/>
              </a:rPr>
              <a:t>Climate Change Edwards Aquifer</a:t>
            </a:r>
          </a:p>
          <a:p>
            <a:pPr eaLnBrk="0" hangingPunct="0">
              <a:defRPr/>
            </a:pPr>
            <a:endParaRPr lang="en-US" sz="2600" b="1" dirty="0">
              <a:solidFill>
                <a:schemeClr val="tx1"/>
              </a:solidFill>
              <a:effectLst>
                <a:outerShdw blurRad="38100" dist="38100" dir="2700000" algn="tl">
                  <a:srgbClr val="C0C0C0"/>
                </a:outerShdw>
              </a:effectLst>
              <a:latin typeface="+mn-lt"/>
              <a:cs typeface="Times New Roman" pitchFamily="18" charset="0"/>
            </a:endParaRPr>
          </a:p>
          <a:p>
            <a:pPr eaLnBrk="0" hangingPunct="0">
              <a:lnSpc>
                <a:spcPct val="110000"/>
              </a:lnSpc>
              <a:defRPr/>
            </a:pPr>
            <a:r>
              <a:rPr lang="en-US" sz="2200" dirty="0">
                <a:solidFill>
                  <a:schemeClr val="tx1"/>
                </a:solidFill>
                <a:latin typeface="+mn-lt"/>
                <a:cs typeface="Times New Roman" pitchFamily="18" charset="0"/>
              </a:rPr>
              <a:t>Slightly </a:t>
            </a:r>
            <a:r>
              <a:rPr lang="en-US" sz="2200" dirty="0" err="1">
                <a:solidFill>
                  <a:schemeClr val="tx1"/>
                </a:solidFill>
                <a:latin typeface="+mn-lt"/>
                <a:cs typeface="Times New Roman" pitchFamily="18" charset="0"/>
              </a:rPr>
              <a:t>neg</a:t>
            </a:r>
            <a:r>
              <a:rPr lang="en-US" sz="2200" dirty="0">
                <a:solidFill>
                  <a:schemeClr val="tx1"/>
                </a:solidFill>
                <a:latin typeface="+mn-lt"/>
                <a:cs typeface="Times New Roman" pitchFamily="18" charset="0"/>
              </a:rPr>
              <a:t> welfare result in San Antonio region but strong </a:t>
            </a:r>
            <a:r>
              <a:rPr lang="en-US" sz="2200" dirty="0" err="1">
                <a:solidFill>
                  <a:schemeClr val="tx1"/>
                </a:solidFill>
                <a:latin typeface="+mn-lt"/>
                <a:cs typeface="Times New Roman" pitchFamily="18" charset="0"/>
              </a:rPr>
              <a:t>neg</a:t>
            </a:r>
            <a:r>
              <a:rPr lang="en-US" sz="2200" dirty="0">
                <a:solidFill>
                  <a:schemeClr val="tx1"/>
                </a:solidFill>
                <a:latin typeface="+mn-lt"/>
                <a:cs typeface="Times New Roman" pitchFamily="18" charset="0"/>
              </a:rPr>
              <a:t> on the agricultural sector.  Welfare in the non-agricultural sector is only marginally reduced by the climatic change and value of permits rises dramatically.  </a:t>
            </a:r>
          </a:p>
          <a:p>
            <a:pPr eaLnBrk="0" hangingPunct="0">
              <a:defRPr/>
            </a:pPr>
            <a:endParaRPr lang="en-US" sz="2200" dirty="0">
              <a:solidFill>
                <a:schemeClr val="tx1"/>
              </a:solidFill>
              <a:latin typeface="+mn-lt"/>
              <a:cs typeface="Times New Roman" pitchFamily="18" charset="0"/>
            </a:endParaRPr>
          </a:p>
          <a:p>
            <a:pPr eaLnBrk="0" hangingPunct="0">
              <a:defRPr/>
            </a:pPr>
            <a:r>
              <a:rPr lang="en-US" sz="2200" dirty="0">
                <a:solidFill>
                  <a:schemeClr val="tx1"/>
                </a:solidFill>
                <a:latin typeface="+mn-lt"/>
                <a:cs typeface="Times New Roman" pitchFamily="18" charset="0"/>
              </a:rPr>
              <a:t>Agricultural water usage declines while nonagricultural water use increases.  </a:t>
            </a:r>
          </a:p>
          <a:p>
            <a:pPr eaLnBrk="0" hangingPunct="0">
              <a:defRPr/>
            </a:pPr>
            <a:endParaRPr lang="en-US" sz="2200" dirty="0">
              <a:solidFill>
                <a:schemeClr val="tx1"/>
              </a:solidFill>
              <a:latin typeface="+mn-lt"/>
              <a:cs typeface="Times New Roman" pitchFamily="18" charset="0"/>
            </a:endParaRPr>
          </a:p>
          <a:p>
            <a:pPr eaLnBrk="0" hangingPunct="0">
              <a:defRPr/>
            </a:pPr>
            <a:r>
              <a:rPr lang="en-US" sz="2200" dirty="0">
                <a:solidFill>
                  <a:schemeClr val="tx1"/>
                </a:solidFill>
                <a:latin typeface="+mn-lt"/>
                <a:cs typeface="Times New Roman" pitchFamily="18" charset="0"/>
              </a:rPr>
              <a:t>Environmentally, springflow decreases.</a:t>
            </a:r>
          </a:p>
          <a:p>
            <a:pPr eaLnBrk="0" hangingPunct="0">
              <a:defRPr/>
            </a:pPr>
            <a:endParaRPr lang="en-US" sz="2200" dirty="0">
              <a:solidFill>
                <a:schemeClr val="tx1"/>
              </a:solidFill>
              <a:latin typeface="+mn-lt"/>
              <a:cs typeface="Times New Roman" pitchFamily="18" charset="0"/>
            </a:endParaRPr>
          </a:p>
          <a:p>
            <a:pPr eaLnBrk="0" hangingPunct="0">
              <a:defRPr/>
            </a:pPr>
            <a:r>
              <a:rPr lang="en-US" sz="2200" dirty="0">
                <a:solidFill>
                  <a:schemeClr val="tx1"/>
                </a:solidFill>
                <a:latin typeface="+mn-lt"/>
                <a:cs typeface="Times New Roman" pitchFamily="18" charset="0"/>
              </a:rPr>
              <a:t>Maintaining ecology becomes substantially more expensive.</a:t>
            </a:r>
          </a:p>
          <a:p>
            <a:pPr eaLnBrk="0" hangingPunct="0">
              <a:defRPr/>
            </a:pPr>
            <a:endParaRPr lang="en-US" sz="2200" dirty="0">
              <a:solidFill>
                <a:schemeClr val="tx1"/>
              </a:solidFill>
              <a:latin typeface="+mn-lt"/>
              <a:cs typeface="Times New Roman" pitchFamily="18" charset="0"/>
            </a:endParaRPr>
          </a:p>
          <a:p>
            <a:pPr eaLnBrk="0" hangingPunct="0">
              <a:defRPr/>
            </a:pPr>
            <a:r>
              <a:rPr lang="en-US" sz="2000" dirty="0">
                <a:solidFill>
                  <a:schemeClr val="tx1"/>
                </a:solidFill>
                <a:latin typeface="+mn-lt"/>
                <a:cs typeface="Times New Roman" pitchFamily="18" charset="0"/>
              </a:rPr>
              <a:t> </a:t>
            </a:r>
            <a:endParaRPr lang="en-US" sz="1000" dirty="0">
              <a:solidFill>
                <a:schemeClr val="tx1"/>
              </a:solidFill>
              <a:latin typeface="+mn-lt"/>
              <a:cs typeface="Times New Roman" pitchFamily="18" charset="0"/>
            </a:endParaRPr>
          </a:p>
          <a:p>
            <a:pPr eaLnBrk="0" hangingPunct="0">
              <a:defRPr/>
            </a:pPr>
            <a:r>
              <a:rPr lang="en-US" sz="1500" dirty="0" err="1">
                <a:solidFill>
                  <a:schemeClr val="tx1"/>
                </a:solidFill>
                <a:latin typeface="+mn-lt"/>
                <a:cs typeface="Times New Roman" pitchFamily="18" charset="0"/>
              </a:rPr>
              <a:t>Chen,C</a:t>
            </a:r>
            <a:r>
              <a:rPr lang="en-US" sz="1500" dirty="0">
                <a:solidFill>
                  <a:schemeClr val="tx1"/>
                </a:solidFill>
                <a:latin typeface="+mn-lt"/>
                <a:cs typeface="Times New Roman" pitchFamily="18" charset="0"/>
              </a:rPr>
              <a:t>. C., D. Gillig and B. A. McCarl, "Effects of Climatic Change on a Water Dependent Regional Economy: A Study of the Texas Edwards Aquifer", </a:t>
            </a:r>
            <a:r>
              <a:rPr lang="en-US" sz="1500" u="sng" dirty="0">
                <a:solidFill>
                  <a:schemeClr val="tx1"/>
                </a:solidFill>
                <a:latin typeface="+mn-lt"/>
                <a:cs typeface="Times New Roman" pitchFamily="18" charset="0"/>
              </a:rPr>
              <a:t>Climatic Change</a:t>
            </a:r>
            <a:r>
              <a:rPr lang="en-US" sz="1500" dirty="0">
                <a:solidFill>
                  <a:schemeClr val="tx1"/>
                </a:solidFill>
                <a:latin typeface="+mn-lt"/>
                <a:cs typeface="Times New Roman" pitchFamily="18" charset="0"/>
              </a:rPr>
              <a:t>, 49, 397-409, 2001.</a:t>
            </a:r>
          </a:p>
          <a:p>
            <a:pPr eaLnBrk="0" hangingPunct="0">
              <a:defRPr/>
            </a:pPr>
            <a:endParaRPr lang="en-US" sz="1500" dirty="0">
              <a:solidFill>
                <a:schemeClr val="tx1"/>
              </a:solidFill>
              <a:latin typeface="+mn-lt"/>
            </a:endParaRPr>
          </a:p>
        </p:txBody>
      </p:sp>
    </p:spTree>
    <p:extLst>
      <p:ext uri="{BB962C8B-B14F-4D97-AF65-F5344CB8AC3E}">
        <p14:creationId xmlns:p14="http://schemas.microsoft.com/office/powerpoint/2010/main" val="48776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319838" y="10763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63" name="Rectangle 3"/>
          <p:cNvSpPr>
            <a:spLocks noChangeArrowheads="1"/>
          </p:cNvSpPr>
          <p:nvPr/>
        </p:nvSpPr>
        <p:spPr bwMode="auto">
          <a:xfrm>
            <a:off x="5491163" y="1144588"/>
            <a:ext cx="15132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Climate Scenario</a:t>
            </a:r>
            <a:endParaRPr lang="en-US" altLang="en-US" sz="1600">
              <a:latin typeface="+mn-lt"/>
            </a:endParaRPr>
          </a:p>
        </p:txBody>
      </p:sp>
      <p:sp>
        <p:nvSpPr>
          <p:cNvPr id="40964" name="Rectangle 4"/>
          <p:cNvSpPr>
            <a:spLocks noChangeArrowheads="1"/>
          </p:cNvSpPr>
          <p:nvPr/>
        </p:nvSpPr>
        <p:spPr bwMode="auto">
          <a:xfrm>
            <a:off x="6691313" y="11334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65" name="Rectangle 5"/>
          <p:cNvSpPr>
            <a:spLocks noChangeArrowheads="1"/>
          </p:cNvSpPr>
          <p:nvPr/>
        </p:nvSpPr>
        <p:spPr bwMode="auto">
          <a:xfrm>
            <a:off x="4235450" y="1528763"/>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HAD2030</a:t>
            </a:r>
            <a:endParaRPr lang="en-US" altLang="en-US" sz="1600">
              <a:latin typeface="+mn-lt"/>
            </a:endParaRPr>
          </a:p>
        </p:txBody>
      </p:sp>
      <p:sp>
        <p:nvSpPr>
          <p:cNvPr id="40966" name="Rectangle 6"/>
          <p:cNvSpPr>
            <a:spLocks noChangeArrowheads="1"/>
          </p:cNvSpPr>
          <p:nvPr/>
        </p:nvSpPr>
        <p:spPr bwMode="auto">
          <a:xfrm>
            <a:off x="5084763" y="15287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67" name="Rectangle 7"/>
          <p:cNvSpPr>
            <a:spLocks noChangeArrowheads="1"/>
          </p:cNvSpPr>
          <p:nvPr/>
        </p:nvSpPr>
        <p:spPr bwMode="auto">
          <a:xfrm>
            <a:off x="5241925" y="1528763"/>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HAD2090</a:t>
            </a:r>
            <a:endParaRPr lang="en-US" altLang="en-US" sz="1600">
              <a:latin typeface="+mn-lt"/>
            </a:endParaRPr>
          </a:p>
        </p:txBody>
      </p:sp>
      <p:sp>
        <p:nvSpPr>
          <p:cNvPr id="40968" name="Rectangle 8"/>
          <p:cNvSpPr>
            <a:spLocks noChangeArrowheads="1"/>
          </p:cNvSpPr>
          <p:nvPr/>
        </p:nvSpPr>
        <p:spPr bwMode="auto">
          <a:xfrm>
            <a:off x="6089650" y="15287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69" name="Rectangle 9"/>
          <p:cNvSpPr>
            <a:spLocks noChangeArrowheads="1"/>
          </p:cNvSpPr>
          <p:nvPr/>
        </p:nvSpPr>
        <p:spPr bwMode="auto">
          <a:xfrm>
            <a:off x="6273800" y="1528763"/>
            <a:ext cx="8527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CCC2030</a:t>
            </a:r>
            <a:endParaRPr lang="en-US" altLang="en-US" sz="1600">
              <a:latin typeface="+mn-lt"/>
            </a:endParaRPr>
          </a:p>
        </p:txBody>
      </p:sp>
      <p:sp>
        <p:nvSpPr>
          <p:cNvPr id="40970" name="Rectangle 10"/>
          <p:cNvSpPr>
            <a:spLocks noChangeArrowheads="1"/>
          </p:cNvSpPr>
          <p:nvPr/>
        </p:nvSpPr>
        <p:spPr bwMode="auto">
          <a:xfrm>
            <a:off x="7092950" y="15287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71" name="Rectangle 11"/>
          <p:cNvSpPr>
            <a:spLocks noChangeArrowheads="1"/>
          </p:cNvSpPr>
          <p:nvPr/>
        </p:nvSpPr>
        <p:spPr bwMode="auto">
          <a:xfrm>
            <a:off x="7283450" y="1528763"/>
            <a:ext cx="8527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CCC2090</a:t>
            </a:r>
            <a:endParaRPr lang="en-US" altLang="en-US" sz="1600">
              <a:latin typeface="+mn-lt"/>
            </a:endParaRPr>
          </a:p>
        </p:txBody>
      </p:sp>
      <p:sp>
        <p:nvSpPr>
          <p:cNvPr id="40972" name="Rectangle 12"/>
          <p:cNvSpPr>
            <a:spLocks noChangeArrowheads="1"/>
          </p:cNvSpPr>
          <p:nvPr/>
        </p:nvSpPr>
        <p:spPr bwMode="auto">
          <a:xfrm>
            <a:off x="8104188" y="15287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73" name="Rectangle 13"/>
          <p:cNvSpPr>
            <a:spLocks noChangeArrowheads="1"/>
          </p:cNvSpPr>
          <p:nvPr/>
        </p:nvSpPr>
        <p:spPr bwMode="auto">
          <a:xfrm>
            <a:off x="4067175" y="1382713"/>
            <a:ext cx="1019175"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0974" name="Rectangle 14"/>
          <p:cNvSpPr>
            <a:spLocks noChangeArrowheads="1"/>
          </p:cNvSpPr>
          <p:nvPr/>
        </p:nvSpPr>
        <p:spPr bwMode="auto">
          <a:xfrm>
            <a:off x="5086350" y="1382713"/>
            <a:ext cx="12700"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0975" name="Rectangle 15"/>
          <p:cNvSpPr>
            <a:spLocks noChangeArrowheads="1"/>
          </p:cNvSpPr>
          <p:nvPr/>
        </p:nvSpPr>
        <p:spPr bwMode="auto">
          <a:xfrm>
            <a:off x="5099050" y="1382713"/>
            <a:ext cx="990600"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0976" name="Rectangle 16"/>
          <p:cNvSpPr>
            <a:spLocks noChangeArrowheads="1"/>
          </p:cNvSpPr>
          <p:nvPr/>
        </p:nvSpPr>
        <p:spPr bwMode="auto">
          <a:xfrm>
            <a:off x="6102350" y="1382713"/>
            <a:ext cx="992188"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0977" name="Rectangle 17"/>
          <p:cNvSpPr>
            <a:spLocks noChangeArrowheads="1"/>
          </p:cNvSpPr>
          <p:nvPr/>
        </p:nvSpPr>
        <p:spPr bwMode="auto">
          <a:xfrm>
            <a:off x="7094538" y="1382713"/>
            <a:ext cx="14287"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0978" name="Rectangle 18"/>
          <p:cNvSpPr>
            <a:spLocks noChangeArrowheads="1"/>
          </p:cNvSpPr>
          <p:nvPr/>
        </p:nvSpPr>
        <p:spPr bwMode="auto">
          <a:xfrm>
            <a:off x="7108825" y="1382713"/>
            <a:ext cx="995363"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0979" name="Rectangle 19"/>
          <p:cNvSpPr>
            <a:spLocks noChangeArrowheads="1"/>
          </p:cNvSpPr>
          <p:nvPr/>
        </p:nvSpPr>
        <p:spPr bwMode="auto">
          <a:xfrm>
            <a:off x="747713" y="114458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80" name="Rectangle 20"/>
          <p:cNvSpPr>
            <a:spLocks noChangeArrowheads="1"/>
          </p:cNvSpPr>
          <p:nvPr/>
        </p:nvSpPr>
        <p:spPr bwMode="auto">
          <a:xfrm>
            <a:off x="747713" y="1366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81" name="Rectangle 21"/>
          <p:cNvSpPr>
            <a:spLocks noChangeArrowheads="1"/>
          </p:cNvSpPr>
          <p:nvPr/>
        </p:nvSpPr>
        <p:spPr bwMode="auto">
          <a:xfrm>
            <a:off x="747713" y="16303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82" name="Rectangle 22"/>
          <p:cNvSpPr>
            <a:spLocks noChangeArrowheads="1"/>
          </p:cNvSpPr>
          <p:nvPr/>
        </p:nvSpPr>
        <p:spPr bwMode="auto">
          <a:xfrm>
            <a:off x="747713" y="1895475"/>
            <a:ext cx="7457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Variable</a:t>
            </a:r>
            <a:endParaRPr lang="en-US" altLang="en-US" sz="1600">
              <a:latin typeface="+mn-lt"/>
            </a:endParaRPr>
          </a:p>
        </p:txBody>
      </p:sp>
      <p:sp>
        <p:nvSpPr>
          <p:cNvPr id="40983" name="Rectangle 23"/>
          <p:cNvSpPr>
            <a:spLocks noChangeArrowheads="1"/>
          </p:cNvSpPr>
          <p:nvPr/>
        </p:nvSpPr>
        <p:spPr bwMode="auto">
          <a:xfrm>
            <a:off x="1346200" y="18843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84" name="Rectangle 24"/>
          <p:cNvSpPr>
            <a:spLocks noChangeArrowheads="1"/>
          </p:cNvSpPr>
          <p:nvPr/>
        </p:nvSpPr>
        <p:spPr bwMode="auto">
          <a:xfrm>
            <a:off x="3076575" y="114458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85" name="Rectangle 25"/>
          <p:cNvSpPr>
            <a:spLocks noChangeArrowheads="1"/>
          </p:cNvSpPr>
          <p:nvPr/>
        </p:nvSpPr>
        <p:spPr bwMode="auto">
          <a:xfrm>
            <a:off x="3076575" y="13668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86" name="Rectangle 26"/>
          <p:cNvSpPr>
            <a:spLocks noChangeArrowheads="1"/>
          </p:cNvSpPr>
          <p:nvPr/>
        </p:nvSpPr>
        <p:spPr bwMode="auto">
          <a:xfrm>
            <a:off x="3076575" y="16303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87" name="Rectangle 27"/>
          <p:cNvSpPr>
            <a:spLocks noChangeArrowheads="1"/>
          </p:cNvSpPr>
          <p:nvPr/>
        </p:nvSpPr>
        <p:spPr bwMode="auto">
          <a:xfrm>
            <a:off x="2698750" y="1895475"/>
            <a:ext cx="4680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Units</a:t>
            </a:r>
            <a:endParaRPr lang="en-US" altLang="en-US" sz="1600">
              <a:latin typeface="+mn-lt"/>
            </a:endParaRPr>
          </a:p>
        </p:txBody>
      </p:sp>
      <p:sp>
        <p:nvSpPr>
          <p:cNvPr id="40988" name="Rectangle 28"/>
          <p:cNvSpPr>
            <a:spLocks noChangeArrowheads="1"/>
          </p:cNvSpPr>
          <p:nvPr/>
        </p:nvSpPr>
        <p:spPr bwMode="auto">
          <a:xfrm>
            <a:off x="3076575" y="18843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89" name="Rectangle 29"/>
          <p:cNvSpPr>
            <a:spLocks noChangeArrowheads="1"/>
          </p:cNvSpPr>
          <p:nvPr/>
        </p:nvSpPr>
        <p:spPr bwMode="auto">
          <a:xfrm>
            <a:off x="3543300" y="18907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Base</a:t>
            </a:r>
            <a:endParaRPr lang="en-US" altLang="en-US" sz="1600">
              <a:latin typeface="+mn-lt"/>
            </a:endParaRPr>
          </a:p>
        </p:txBody>
      </p:sp>
      <p:sp>
        <p:nvSpPr>
          <p:cNvPr id="40990" name="Rectangle 30"/>
          <p:cNvSpPr>
            <a:spLocks noChangeArrowheads="1"/>
          </p:cNvSpPr>
          <p:nvPr/>
        </p:nvSpPr>
        <p:spPr bwMode="auto">
          <a:xfrm>
            <a:off x="4067175" y="18907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91" name="Rectangle 31"/>
          <p:cNvSpPr>
            <a:spLocks noChangeArrowheads="1"/>
          </p:cNvSpPr>
          <p:nvPr/>
        </p:nvSpPr>
        <p:spPr bwMode="auto">
          <a:xfrm>
            <a:off x="4079875" y="1924050"/>
            <a:ext cx="750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0992" name="Rectangle 32"/>
          <p:cNvSpPr>
            <a:spLocks noChangeArrowheads="1"/>
          </p:cNvSpPr>
          <p:nvPr/>
        </p:nvSpPr>
        <p:spPr bwMode="auto">
          <a:xfrm>
            <a:off x="4838700" y="1924050"/>
            <a:ext cx="27342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 change from Base Scenario </a:t>
            </a:r>
            <a:endParaRPr lang="en-US" altLang="en-US" sz="1600">
              <a:latin typeface="+mn-lt"/>
            </a:endParaRPr>
          </a:p>
        </p:txBody>
      </p:sp>
      <p:sp>
        <p:nvSpPr>
          <p:cNvPr id="40993" name="Rectangle 33"/>
          <p:cNvSpPr>
            <a:spLocks noChangeArrowheads="1"/>
          </p:cNvSpPr>
          <p:nvPr/>
        </p:nvSpPr>
        <p:spPr bwMode="auto">
          <a:xfrm>
            <a:off x="7369175" y="1924050"/>
            <a:ext cx="68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0994" name="Rectangle 34"/>
          <p:cNvSpPr>
            <a:spLocks noChangeArrowheads="1"/>
          </p:cNvSpPr>
          <p:nvPr/>
        </p:nvSpPr>
        <p:spPr bwMode="auto">
          <a:xfrm>
            <a:off x="8015288" y="19145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0995" name="Rectangle 35"/>
          <p:cNvSpPr>
            <a:spLocks noChangeArrowheads="1"/>
          </p:cNvSpPr>
          <p:nvPr/>
        </p:nvSpPr>
        <p:spPr bwMode="auto">
          <a:xfrm>
            <a:off x="4067175" y="1782763"/>
            <a:ext cx="1019175"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0996" name="Rectangle 36"/>
          <p:cNvSpPr>
            <a:spLocks noChangeArrowheads="1"/>
          </p:cNvSpPr>
          <p:nvPr/>
        </p:nvSpPr>
        <p:spPr bwMode="auto">
          <a:xfrm>
            <a:off x="5086350" y="1782763"/>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0997" name="Rectangle 37"/>
          <p:cNvSpPr>
            <a:spLocks noChangeArrowheads="1"/>
          </p:cNvSpPr>
          <p:nvPr/>
        </p:nvSpPr>
        <p:spPr bwMode="auto">
          <a:xfrm>
            <a:off x="5099050" y="1782763"/>
            <a:ext cx="9906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0998" name="Rectangle 38"/>
          <p:cNvSpPr>
            <a:spLocks noChangeArrowheads="1"/>
          </p:cNvSpPr>
          <p:nvPr/>
        </p:nvSpPr>
        <p:spPr bwMode="auto">
          <a:xfrm>
            <a:off x="6102350" y="1782763"/>
            <a:ext cx="992188"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0999" name="Rectangle 39"/>
          <p:cNvSpPr>
            <a:spLocks noChangeArrowheads="1"/>
          </p:cNvSpPr>
          <p:nvPr/>
        </p:nvSpPr>
        <p:spPr bwMode="auto">
          <a:xfrm>
            <a:off x="7094538" y="1782763"/>
            <a:ext cx="14287"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00" name="Rectangle 40"/>
          <p:cNvSpPr>
            <a:spLocks noChangeArrowheads="1"/>
          </p:cNvSpPr>
          <p:nvPr/>
        </p:nvSpPr>
        <p:spPr bwMode="auto">
          <a:xfrm>
            <a:off x="7108825" y="1782763"/>
            <a:ext cx="995363"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01" name="Rectangle 41"/>
          <p:cNvSpPr>
            <a:spLocks noChangeArrowheads="1"/>
          </p:cNvSpPr>
          <p:nvPr/>
        </p:nvSpPr>
        <p:spPr bwMode="auto">
          <a:xfrm>
            <a:off x="747713" y="2308225"/>
            <a:ext cx="12123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Ag Water Use</a:t>
            </a:r>
            <a:endParaRPr lang="en-US" altLang="en-US" sz="1600">
              <a:latin typeface="+mn-lt"/>
            </a:endParaRPr>
          </a:p>
        </p:txBody>
      </p:sp>
      <p:sp>
        <p:nvSpPr>
          <p:cNvPr id="41002" name="Rectangle 42"/>
          <p:cNvSpPr>
            <a:spLocks noChangeArrowheads="1"/>
          </p:cNvSpPr>
          <p:nvPr/>
        </p:nvSpPr>
        <p:spPr bwMode="auto">
          <a:xfrm>
            <a:off x="1916113" y="23082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03" name="Rectangle 43"/>
          <p:cNvSpPr>
            <a:spLocks noChangeArrowheads="1"/>
          </p:cNvSpPr>
          <p:nvPr/>
        </p:nvSpPr>
        <p:spPr bwMode="auto">
          <a:xfrm>
            <a:off x="2505075" y="2308225"/>
            <a:ext cx="6331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1000 af</a:t>
            </a:r>
            <a:endParaRPr lang="en-US" altLang="en-US" sz="1600">
              <a:latin typeface="+mn-lt"/>
            </a:endParaRPr>
          </a:p>
        </p:txBody>
      </p:sp>
      <p:sp>
        <p:nvSpPr>
          <p:cNvPr id="41004" name="Rectangle 44"/>
          <p:cNvSpPr>
            <a:spLocks noChangeArrowheads="1"/>
          </p:cNvSpPr>
          <p:nvPr/>
        </p:nvSpPr>
        <p:spPr bwMode="auto">
          <a:xfrm>
            <a:off x="3076575" y="23082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05" name="Rectangle 45"/>
          <p:cNvSpPr>
            <a:spLocks noChangeArrowheads="1"/>
          </p:cNvSpPr>
          <p:nvPr/>
        </p:nvSpPr>
        <p:spPr bwMode="auto">
          <a:xfrm>
            <a:off x="3548063" y="2308225"/>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150.05</a:t>
            </a:r>
            <a:endParaRPr lang="en-US" altLang="en-US" sz="1600">
              <a:latin typeface="+mn-lt"/>
            </a:endParaRPr>
          </a:p>
        </p:txBody>
      </p:sp>
      <p:sp>
        <p:nvSpPr>
          <p:cNvPr id="41006" name="Rectangle 46"/>
          <p:cNvSpPr>
            <a:spLocks noChangeArrowheads="1"/>
          </p:cNvSpPr>
          <p:nvPr/>
        </p:nvSpPr>
        <p:spPr bwMode="auto">
          <a:xfrm>
            <a:off x="4067175" y="23082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07" name="Rectangle 47"/>
          <p:cNvSpPr>
            <a:spLocks noChangeArrowheads="1"/>
          </p:cNvSpPr>
          <p:nvPr/>
        </p:nvSpPr>
        <p:spPr bwMode="auto">
          <a:xfrm>
            <a:off x="4691063" y="2308225"/>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08" name="Rectangle 48"/>
          <p:cNvSpPr>
            <a:spLocks noChangeArrowheads="1"/>
          </p:cNvSpPr>
          <p:nvPr/>
        </p:nvSpPr>
        <p:spPr bwMode="auto">
          <a:xfrm>
            <a:off x="4754563" y="2308225"/>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0.89</a:t>
            </a:r>
            <a:endParaRPr lang="en-US" altLang="en-US" sz="1600">
              <a:latin typeface="+mn-lt"/>
            </a:endParaRPr>
          </a:p>
        </p:txBody>
      </p:sp>
      <p:sp>
        <p:nvSpPr>
          <p:cNvPr id="41009" name="Rectangle 49"/>
          <p:cNvSpPr>
            <a:spLocks noChangeArrowheads="1"/>
          </p:cNvSpPr>
          <p:nvPr/>
        </p:nvSpPr>
        <p:spPr bwMode="auto">
          <a:xfrm>
            <a:off x="5084763" y="23082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10" name="Rectangle 50"/>
          <p:cNvSpPr>
            <a:spLocks noChangeArrowheads="1"/>
          </p:cNvSpPr>
          <p:nvPr/>
        </p:nvSpPr>
        <p:spPr bwMode="auto">
          <a:xfrm>
            <a:off x="5791200" y="2308225"/>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11" name="Rectangle 51"/>
          <p:cNvSpPr>
            <a:spLocks noChangeArrowheads="1"/>
          </p:cNvSpPr>
          <p:nvPr/>
        </p:nvSpPr>
        <p:spPr bwMode="auto">
          <a:xfrm>
            <a:off x="5853113" y="2308225"/>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2.4</a:t>
            </a:r>
            <a:endParaRPr lang="en-US" altLang="en-US" sz="1600">
              <a:latin typeface="+mn-lt"/>
            </a:endParaRPr>
          </a:p>
        </p:txBody>
      </p:sp>
      <p:sp>
        <p:nvSpPr>
          <p:cNvPr id="41012" name="Rectangle 52"/>
          <p:cNvSpPr>
            <a:spLocks noChangeArrowheads="1"/>
          </p:cNvSpPr>
          <p:nvPr/>
        </p:nvSpPr>
        <p:spPr bwMode="auto">
          <a:xfrm>
            <a:off x="6089650" y="23082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13" name="Rectangle 53"/>
          <p:cNvSpPr>
            <a:spLocks noChangeArrowheads="1"/>
          </p:cNvSpPr>
          <p:nvPr/>
        </p:nvSpPr>
        <p:spPr bwMode="auto">
          <a:xfrm>
            <a:off x="6700838" y="2308225"/>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14" name="Rectangle 54"/>
          <p:cNvSpPr>
            <a:spLocks noChangeArrowheads="1"/>
          </p:cNvSpPr>
          <p:nvPr/>
        </p:nvSpPr>
        <p:spPr bwMode="auto">
          <a:xfrm>
            <a:off x="6762750" y="2308225"/>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1.35</a:t>
            </a:r>
            <a:endParaRPr lang="en-US" altLang="en-US" sz="1600">
              <a:latin typeface="+mn-lt"/>
            </a:endParaRPr>
          </a:p>
        </p:txBody>
      </p:sp>
      <p:sp>
        <p:nvSpPr>
          <p:cNvPr id="41015" name="Rectangle 55"/>
          <p:cNvSpPr>
            <a:spLocks noChangeArrowheads="1"/>
          </p:cNvSpPr>
          <p:nvPr/>
        </p:nvSpPr>
        <p:spPr bwMode="auto">
          <a:xfrm>
            <a:off x="7092950" y="23082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16" name="Rectangle 56"/>
          <p:cNvSpPr>
            <a:spLocks noChangeArrowheads="1"/>
          </p:cNvSpPr>
          <p:nvPr/>
        </p:nvSpPr>
        <p:spPr bwMode="auto">
          <a:xfrm>
            <a:off x="7710488" y="2308225"/>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17" name="Rectangle 57"/>
          <p:cNvSpPr>
            <a:spLocks noChangeArrowheads="1"/>
          </p:cNvSpPr>
          <p:nvPr/>
        </p:nvSpPr>
        <p:spPr bwMode="auto">
          <a:xfrm>
            <a:off x="7773988" y="2308225"/>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4.15</a:t>
            </a:r>
            <a:endParaRPr lang="en-US" altLang="en-US" sz="1600">
              <a:latin typeface="+mn-lt"/>
            </a:endParaRPr>
          </a:p>
        </p:txBody>
      </p:sp>
      <p:sp>
        <p:nvSpPr>
          <p:cNvPr id="41018" name="Rectangle 58"/>
          <p:cNvSpPr>
            <a:spLocks noChangeArrowheads="1"/>
          </p:cNvSpPr>
          <p:nvPr/>
        </p:nvSpPr>
        <p:spPr bwMode="auto">
          <a:xfrm>
            <a:off x="8104188" y="230822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19" name="Rectangle 59"/>
          <p:cNvSpPr>
            <a:spLocks noChangeArrowheads="1"/>
          </p:cNvSpPr>
          <p:nvPr/>
        </p:nvSpPr>
        <p:spPr bwMode="auto">
          <a:xfrm>
            <a:off x="736600" y="2163763"/>
            <a:ext cx="1558925"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20" name="Rectangle 60"/>
          <p:cNvSpPr>
            <a:spLocks noChangeArrowheads="1"/>
          </p:cNvSpPr>
          <p:nvPr/>
        </p:nvSpPr>
        <p:spPr bwMode="auto">
          <a:xfrm>
            <a:off x="2295525" y="2163763"/>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21" name="Rectangle 61"/>
          <p:cNvSpPr>
            <a:spLocks noChangeArrowheads="1"/>
          </p:cNvSpPr>
          <p:nvPr/>
        </p:nvSpPr>
        <p:spPr bwMode="auto">
          <a:xfrm>
            <a:off x="2308225" y="2163763"/>
            <a:ext cx="76835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22" name="Rectangle 62"/>
          <p:cNvSpPr>
            <a:spLocks noChangeArrowheads="1"/>
          </p:cNvSpPr>
          <p:nvPr/>
        </p:nvSpPr>
        <p:spPr bwMode="auto">
          <a:xfrm>
            <a:off x="3508375" y="2163763"/>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23" name="Rectangle 63"/>
          <p:cNvSpPr>
            <a:spLocks noChangeArrowheads="1"/>
          </p:cNvSpPr>
          <p:nvPr/>
        </p:nvSpPr>
        <p:spPr bwMode="auto">
          <a:xfrm>
            <a:off x="3089275" y="2163763"/>
            <a:ext cx="9779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24" name="Rectangle 64"/>
          <p:cNvSpPr>
            <a:spLocks noChangeArrowheads="1"/>
          </p:cNvSpPr>
          <p:nvPr/>
        </p:nvSpPr>
        <p:spPr bwMode="auto">
          <a:xfrm>
            <a:off x="4081463" y="2163763"/>
            <a:ext cx="1004887"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25" name="Rectangle 65"/>
          <p:cNvSpPr>
            <a:spLocks noChangeArrowheads="1"/>
          </p:cNvSpPr>
          <p:nvPr/>
        </p:nvSpPr>
        <p:spPr bwMode="auto">
          <a:xfrm>
            <a:off x="5086350" y="2163763"/>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26" name="Rectangle 66"/>
          <p:cNvSpPr>
            <a:spLocks noChangeArrowheads="1"/>
          </p:cNvSpPr>
          <p:nvPr/>
        </p:nvSpPr>
        <p:spPr bwMode="auto">
          <a:xfrm>
            <a:off x="5099050" y="2163763"/>
            <a:ext cx="9906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27" name="Rectangle 67"/>
          <p:cNvSpPr>
            <a:spLocks noChangeArrowheads="1"/>
          </p:cNvSpPr>
          <p:nvPr/>
        </p:nvSpPr>
        <p:spPr bwMode="auto">
          <a:xfrm>
            <a:off x="6102350" y="2163763"/>
            <a:ext cx="992188"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28" name="Rectangle 68"/>
          <p:cNvSpPr>
            <a:spLocks noChangeArrowheads="1"/>
          </p:cNvSpPr>
          <p:nvPr/>
        </p:nvSpPr>
        <p:spPr bwMode="auto">
          <a:xfrm>
            <a:off x="7094538" y="2163763"/>
            <a:ext cx="14287"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29" name="Rectangle 69"/>
          <p:cNvSpPr>
            <a:spLocks noChangeArrowheads="1"/>
          </p:cNvSpPr>
          <p:nvPr/>
        </p:nvSpPr>
        <p:spPr bwMode="auto">
          <a:xfrm>
            <a:off x="7108825" y="2163763"/>
            <a:ext cx="995363"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030" name="Rectangle 70"/>
          <p:cNvSpPr>
            <a:spLocks noChangeArrowheads="1"/>
          </p:cNvSpPr>
          <p:nvPr/>
        </p:nvSpPr>
        <p:spPr bwMode="auto">
          <a:xfrm>
            <a:off x="747713" y="2695575"/>
            <a:ext cx="14078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M&amp;I Water Use</a:t>
            </a:r>
            <a:endParaRPr lang="en-US" altLang="en-US" sz="1600">
              <a:latin typeface="+mn-lt"/>
            </a:endParaRPr>
          </a:p>
        </p:txBody>
      </p:sp>
      <p:sp>
        <p:nvSpPr>
          <p:cNvPr id="41031" name="Rectangle 71"/>
          <p:cNvSpPr>
            <a:spLocks noChangeArrowheads="1"/>
          </p:cNvSpPr>
          <p:nvPr/>
        </p:nvSpPr>
        <p:spPr bwMode="auto">
          <a:xfrm>
            <a:off x="2070100" y="26955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32" name="Rectangle 72"/>
          <p:cNvSpPr>
            <a:spLocks noChangeArrowheads="1"/>
          </p:cNvSpPr>
          <p:nvPr/>
        </p:nvSpPr>
        <p:spPr bwMode="auto">
          <a:xfrm>
            <a:off x="2505075" y="2695575"/>
            <a:ext cx="6331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1000 af</a:t>
            </a:r>
            <a:endParaRPr lang="en-US" altLang="en-US" sz="1600">
              <a:latin typeface="+mn-lt"/>
            </a:endParaRPr>
          </a:p>
        </p:txBody>
      </p:sp>
      <p:sp>
        <p:nvSpPr>
          <p:cNvPr id="41033" name="Rectangle 73"/>
          <p:cNvSpPr>
            <a:spLocks noChangeArrowheads="1"/>
          </p:cNvSpPr>
          <p:nvPr/>
        </p:nvSpPr>
        <p:spPr bwMode="auto">
          <a:xfrm>
            <a:off x="3076575" y="26955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34" name="Rectangle 74"/>
          <p:cNvSpPr>
            <a:spLocks noChangeArrowheads="1"/>
          </p:cNvSpPr>
          <p:nvPr/>
        </p:nvSpPr>
        <p:spPr bwMode="auto">
          <a:xfrm>
            <a:off x="3548063" y="2695575"/>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249.72</a:t>
            </a:r>
            <a:endParaRPr lang="en-US" altLang="en-US" sz="1600">
              <a:latin typeface="+mn-lt"/>
            </a:endParaRPr>
          </a:p>
        </p:txBody>
      </p:sp>
      <p:sp>
        <p:nvSpPr>
          <p:cNvPr id="41035" name="Rectangle 75"/>
          <p:cNvSpPr>
            <a:spLocks noChangeArrowheads="1"/>
          </p:cNvSpPr>
          <p:nvPr/>
        </p:nvSpPr>
        <p:spPr bwMode="auto">
          <a:xfrm>
            <a:off x="4067175" y="26955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36" name="Rectangle 76"/>
          <p:cNvSpPr>
            <a:spLocks noChangeArrowheads="1"/>
          </p:cNvSpPr>
          <p:nvPr/>
        </p:nvSpPr>
        <p:spPr bwMode="auto">
          <a:xfrm>
            <a:off x="4754563" y="2695575"/>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0.63</a:t>
            </a:r>
            <a:endParaRPr lang="en-US" altLang="en-US" sz="1600">
              <a:latin typeface="+mn-lt"/>
            </a:endParaRPr>
          </a:p>
        </p:txBody>
      </p:sp>
      <p:sp>
        <p:nvSpPr>
          <p:cNvPr id="41037" name="Rectangle 77"/>
          <p:cNvSpPr>
            <a:spLocks noChangeArrowheads="1"/>
          </p:cNvSpPr>
          <p:nvPr/>
        </p:nvSpPr>
        <p:spPr bwMode="auto">
          <a:xfrm>
            <a:off x="5084763" y="26955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38" name="Rectangle 78"/>
          <p:cNvSpPr>
            <a:spLocks noChangeArrowheads="1"/>
          </p:cNvSpPr>
          <p:nvPr/>
        </p:nvSpPr>
        <p:spPr bwMode="auto">
          <a:xfrm>
            <a:off x="5759450" y="2695575"/>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1.54</a:t>
            </a:r>
            <a:endParaRPr lang="en-US" altLang="en-US" sz="1600">
              <a:latin typeface="+mn-lt"/>
            </a:endParaRPr>
          </a:p>
        </p:txBody>
      </p:sp>
      <p:sp>
        <p:nvSpPr>
          <p:cNvPr id="41039" name="Rectangle 79"/>
          <p:cNvSpPr>
            <a:spLocks noChangeArrowheads="1"/>
          </p:cNvSpPr>
          <p:nvPr/>
        </p:nvSpPr>
        <p:spPr bwMode="auto">
          <a:xfrm>
            <a:off x="6089650" y="26955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40" name="Rectangle 80"/>
          <p:cNvSpPr>
            <a:spLocks noChangeArrowheads="1"/>
          </p:cNvSpPr>
          <p:nvPr/>
        </p:nvSpPr>
        <p:spPr bwMode="auto">
          <a:xfrm>
            <a:off x="6856413" y="2695575"/>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0.9</a:t>
            </a:r>
            <a:endParaRPr lang="en-US" altLang="en-US" sz="1600">
              <a:latin typeface="+mn-lt"/>
            </a:endParaRPr>
          </a:p>
        </p:txBody>
      </p:sp>
      <p:sp>
        <p:nvSpPr>
          <p:cNvPr id="41041" name="Rectangle 81"/>
          <p:cNvSpPr>
            <a:spLocks noChangeArrowheads="1"/>
          </p:cNvSpPr>
          <p:nvPr/>
        </p:nvSpPr>
        <p:spPr bwMode="auto">
          <a:xfrm>
            <a:off x="7092950" y="26955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42" name="Rectangle 82"/>
          <p:cNvSpPr>
            <a:spLocks noChangeArrowheads="1"/>
          </p:cNvSpPr>
          <p:nvPr/>
        </p:nvSpPr>
        <p:spPr bwMode="auto">
          <a:xfrm>
            <a:off x="7773988" y="2695575"/>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2.59</a:t>
            </a:r>
            <a:endParaRPr lang="en-US" altLang="en-US" sz="1600">
              <a:latin typeface="+mn-lt"/>
            </a:endParaRPr>
          </a:p>
        </p:txBody>
      </p:sp>
      <p:sp>
        <p:nvSpPr>
          <p:cNvPr id="41043" name="Rectangle 83"/>
          <p:cNvSpPr>
            <a:spLocks noChangeArrowheads="1"/>
          </p:cNvSpPr>
          <p:nvPr/>
        </p:nvSpPr>
        <p:spPr bwMode="auto">
          <a:xfrm>
            <a:off x="8104188" y="26955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44" name="Rectangle 84"/>
          <p:cNvSpPr>
            <a:spLocks noChangeArrowheads="1"/>
          </p:cNvSpPr>
          <p:nvPr/>
        </p:nvSpPr>
        <p:spPr bwMode="auto">
          <a:xfrm>
            <a:off x="747713" y="3078163"/>
            <a:ext cx="1435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Total Water Use</a:t>
            </a:r>
          </a:p>
        </p:txBody>
      </p:sp>
      <p:sp>
        <p:nvSpPr>
          <p:cNvPr id="41045" name="Rectangle 85"/>
          <p:cNvSpPr>
            <a:spLocks noChangeArrowheads="1"/>
          </p:cNvSpPr>
          <p:nvPr/>
        </p:nvSpPr>
        <p:spPr bwMode="auto">
          <a:xfrm>
            <a:off x="1995488" y="3028950"/>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046" name="Rectangle 86"/>
          <p:cNvSpPr>
            <a:spLocks noChangeArrowheads="1"/>
          </p:cNvSpPr>
          <p:nvPr/>
        </p:nvSpPr>
        <p:spPr bwMode="auto">
          <a:xfrm>
            <a:off x="2027238" y="30781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047" name="Rectangle 87"/>
          <p:cNvSpPr>
            <a:spLocks noChangeArrowheads="1"/>
          </p:cNvSpPr>
          <p:nvPr/>
        </p:nvSpPr>
        <p:spPr bwMode="auto">
          <a:xfrm>
            <a:off x="2505075" y="3078163"/>
            <a:ext cx="627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1000 af</a:t>
            </a:r>
          </a:p>
        </p:txBody>
      </p:sp>
      <p:sp>
        <p:nvSpPr>
          <p:cNvPr id="41048" name="Rectangle 88"/>
          <p:cNvSpPr>
            <a:spLocks noChangeArrowheads="1"/>
          </p:cNvSpPr>
          <p:nvPr/>
        </p:nvSpPr>
        <p:spPr bwMode="auto">
          <a:xfrm>
            <a:off x="3076575" y="30781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049" name="Rectangle 89"/>
          <p:cNvSpPr>
            <a:spLocks noChangeArrowheads="1"/>
          </p:cNvSpPr>
          <p:nvPr/>
        </p:nvSpPr>
        <p:spPr bwMode="auto">
          <a:xfrm>
            <a:off x="3548063" y="307816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399.77</a:t>
            </a:r>
          </a:p>
        </p:txBody>
      </p:sp>
      <p:sp>
        <p:nvSpPr>
          <p:cNvPr id="41050" name="Rectangle 90"/>
          <p:cNvSpPr>
            <a:spLocks noChangeArrowheads="1"/>
          </p:cNvSpPr>
          <p:nvPr/>
        </p:nvSpPr>
        <p:spPr bwMode="auto">
          <a:xfrm>
            <a:off x="4067175" y="30781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051" name="Rectangle 91"/>
          <p:cNvSpPr>
            <a:spLocks noChangeArrowheads="1"/>
          </p:cNvSpPr>
          <p:nvPr/>
        </p:nvSpPr>
        <p:spPr bwMode="auto">
          <a:xfrm>
            <a:off x="4754563" y="3078163"/>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0.06</a:t>
            </a:r>
          </a:p>
        </p:txBody>
      </p:sp>
      <p:sp>
        <p:nvSpPr>
          <p:cNvPr id="41052" name="Rectangle 92"/>
          <p:cNvSpPr>
            <a:spLocks noChangeArrowheads="1"/>
          </p:cNvSpPr>
          <p:nvPr/>
        </p:nvSpPr>
        <p:spPr bwMode="auto">
          <a:xfrm>
            <a:off x="5084763" y="30781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053" name="Rectangle 93"/>
          <p:cNvSpPr>
            <a:spLocks noChangeArrowheads="1"/>
          </p:cNvSpPr>
          <p:nvPr/>
        </p:nvSpPr>
        <p:spPr bwMode="auto">
          <a:xfrm>
            <a:off x="5759450" y="3078163"/>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0.06</a:t>
            </a:r>
          </a:p>
        </p:txBody>
      </p:sp>
      <p:sp>
        <p:nvSpPr>
          <p:cNvPr id="41054" name="Rectangle 94"/>
          <p:cNvSpPr>
            <a:spLocks noChangeArrowheads="1"/>
          </p:cNvSpPr>
          <p:nvPr/>
        </p:nvSpPr>
        <p:spPr bwMode="auto">
          <a:xfrm>
            <a:off x="6089650" y="30781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055" name="Rectangle 95"/>
          <p:cNvSpPr>
            <a:spLocks noChangeArrowheads="1"/>
          </p:cNvSpPr>
          <p:nvPr/>
        </p:nvSpPr>
        <p:spPr bwMode="auto">
          <a:xfrm>
            <a:off x="6762750" y="3078163"/>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0.06</a:t>
            </a:r>
          </a:p>
        </p:txBody>
      </p:sp>
      <p:sp>
        <p:nvSpPr>
          <p:cNvPr id="41056" name="Rectangle 96"/>
          <p:cNvSpPr>
            <a:spLocks noChangeArrowheads="1"/>
          </p:cNvSpPr>
          <p:nvPr/>
        </p:nvSpPr>
        <p:spPr bwMode="auto">
          <a:xfrm>
            <a:off x="7092950" y="30781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057" name="Rectangle 97"/>
          <p:cNvSpPr>
            <a:spLocks noChangeArrowheads="1"/>
          </p:cNvSpPr>
          <p:nvPr/>
        </p:nvSpPr>
        <p:spPr bwMode="auto">
          <a:xfrm>
            <a:off x="7773988" y="3078163"/>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0.06</a:t>
            </a:r>
          </a:p>
        </p:txBody>
      </p:sp>
      <p:sp>
        <p:nvSpPr>
          <p:cNvPr id="41058" name="Rectangle 98"/>
          <p:cNvSpPr>
            <a:spLocks noChangeArrowheads="1"/>
          </p:cNvSpPr>
          <p:nvPr/>
        </p:nvSpPr>
        <p:spPr bwMode="auto">
          <a:xfrm>
            <a:off x="8104188" y="307816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059" name="Rectangle 99"/>
          <p:cNvSpPr>
            <a:spLocks noChangeArrowheads="1"/>
          </p:cNvSpPr>
          <p:nvPr/>
        </p:nvSpPr>
        <p:spPr bwMode="auto">
          <a:xfrm>
            <a:off x="747713" y="3465513"/>
            <a:ext cx="13576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Net AG Income</a:t>
            </a:r>
            <a:endParaRPr lang="en-US" altLang="en-US" sz="1600">
              <a:latin typeface="+mn-lt"/>
            </a:endParaRPr>
          </a:p>
        </p:txBody>
      </p:sp>
      <p:sp>
        <p:nvSpPr>
          <p:cNvPr id="41060" name="Rectangle 100"/>
          <p:cNvSpPr>
            <a:spLocks noChangeArrowheads="1"/>
          </p:cNvSpPr>
          <p:nvPr/>
        </p:nvSpPr>
        <p:spPr bwMode="auto">
          <a:xfrm>
            <a:off x="2555875" y="346551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1000 $</a:t>
            </a:r>
            <a:endParaRPr lang="en-US" altLang="en-US" sz="1600">
              <a:latin typeface="+mn-lt"/>
            </a:endParaRPr>
          </a:p>
        </p:txBody>
      </p:sp>
      <p:sp>
        <p:nvSpPr>
          <p:cNvPr id="41061" name="Rectangle 101"/>
          <p:cNvSpPr>
            <a:spLocks noChangeArrowheads="1"/>
          </p:cNvSpPr>
          <p:nvPr/>
        </p:nvSpPr>
        <p:spPr bwMode="auto">
          <a:xfrm>
            <a:off x="3076575" y="34655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62" name="Rectangle 102"/>
          <p:cNvSpPr>
            <a:spLocks noChangeArrowheads="1"/>
          </p:cNvSpPr>
          <p:nvPr/>
        </p:nvSpPr>
        <p:spPr bwMode="auto">
          <a:xfrm>
            <a:off x="3595688" y="3465513"/>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11391</a:t>
            </a:r>
            <a:endParaRPr lang="en-US" altLang="en-US" sz="1600">
              <a:latin typeface="+mn-lt"/>
            </a:endParaRPr>
          </a:p>
        </p:txBody>
      </p:sp>
      <p:sp>
        <p:nvSpPr>
          <p:cNvPr id="41063" name="Rectangle 103"/>
          <p:cNvSpPr>
            <a:spLocks noChangeArrowheads="1"/>
          </p:cNvSpPr>
          <p:nvPr/>
        </p:nvSpPr>
        <p:spPr bwMode="auto">
          <a:xfrm>
            <a:off x="4067175" y="34655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64" name="Rectangle 104"/>
          <p:cNvSpPr>
            <a:spLocks noChangeArrowheads="1"/>
          </p:cNvSpPr>
          <p:nvPr/>
        </p:nvSpPr>
        <p:spPr bwMode="auto">
          <a:xfrm>
            <a:off x="4597400" y="3465513"/>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65" name="Rectangle 105"/>
          <p:cNvSpPr>
            <a:spLocks noChangeArrowheads="1"/>
          </p:cNvSpPr>
          <p:nvPr/>
        </p:nvSpPr>
        <p:spPr bwMode="auto">
          <a:xfrm>
            <a:off x="4659313" y="3465513"/>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15.85</a:t>
            </a:r>
            <a:endParaRPr lang="en-US" altLang="en-US" sz="1600">
              <a:latin typeface="+mn-lt"/>
            </a:endParaRPr>
          </a:p>
        </p:txBody>
      </p:sp>
      <p:sp>
        <p:nvSpPr>
          <p:cNvPr id="41066" name="Rectangle 106"/>
          <p:cNvSpPr>
            <a:spLocks noChangeArrowheads="1"/>
          </p:cNvSpPr>
          <p:nvPr/>
        </p:nvSpPr>
        <p:spPr bwMode="auto">
          <a:xfrm>
            <a:off x="5084763" y="34655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67" name="Rectangle 107"/>
          <p:cNvSpPr>
            <a:spLocks noChangeArrowheads="1"/>
          </p:cNvSpPr>
          <p:nvPr/>
        </p:nvSpPr>
        <p:spPr bwMode="auto">
          <a:xfrm>
            <a:off x="5602288" y="3465513"/>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68" name="Rectangle 108"/>
          <p:cNvSpPr>
            <a:spLocks noChangeArrowheads="1"/>
          </p:cNvSpPr>
          <p:nvPr/>
        </p:nvSpPr>
        <p:spPr bwMode="auto">
          <a:xfrm>
            <a:off x="5664200" y="3465513"/>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30.34</a:t>
            </a:r>
            <a:endParaRPr lang="en-US" altLang="en-US" sz="1600">
              <a:latin typeface="+mn-lt"/>
            </a:endParaRPr>
          </a:p>
        </p:txBody>
      </p:sp>
      <p:sp>
        <p:nvSpPr>
          <p:cNvPr id="41069" name="Rectangle 109"/>
          <p:cNvSpPr>
            <a:spLocks noChangeArrowheads="1"/>
          </p:cNvSpPr>
          <p:nvPr/>
        </p:nvSpPr>
        <p:spPr bwMode="auto">
          <a:xfrm>
            <a:off x="6089650" y="34655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70" name="Rectangle 110"/>
          <p:cNvSpPr>
            <a:spLocks noChangeArrowheads="1"/>
          </p:cNvSpPr>
          <p:nvPr/>
        </p:nvSpPr>
        <p:spPr bwMode="auto">
          <a:xfrm>
            <a:off x="6605588" y="3465513"/>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71" name="Rectangle 111"/>
          <p:cNvSpPr>
            <a:spLocks noChangeArrowheads="1"/>
          </p:cNvSpPr>
          <p:nvPr/>
        </p:nvSpPr>
        <p:spPr bwMode="auto">
          <a:xfrm>
            <a:off x="6667500" y="3465513"/>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29.41</a:t>
            </a:r>
            <a:endParaRPr lang="en-US" altLang="en-US" sz="1600">
              <a:latin typeface="+mn-lt"/>
            </a:endParaRPr>
          </a:p>
        </p:txBody>
      </p:sp>
      <p:sp>
        <p:nvSpPr>
          <p:cNvPr id="41072" name="Rectangle 112"/>
          <p:cNvSpPr>
            <a:spLocks noChangeArrowheads="1"/>
          </p:cNvSpPr>
          <p:nvPr/>
        </p:nvSpPr>
        <p:spPr bwMode="auto">
          <a:xfrm>
            <a:off x="7092950" y="34655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73" name="Rectangle 113"/>
          <p:cNvSpPr>
            <a:spLocks noChangeArrowheads="1"/>
          </p:cNvSpPr>
          <p:nvPr/>
        </p:nvSpPr>
        <p:spPr bwMode="auto">
          <a:xfrm>
            <a:off x="7616825" y="3465513"/>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74" name="Rectangle 114"/>
          <p:cNvSpPr>
            <a:spLocks noChangeArrowheads="1"/>
          </p:cNvSpPr>
          <p:nvPr/>
        </p:nvSpPr>
        <p:spPr bwMode="auto">
          <a:xfrm>
            <a:off x="7678738" y="3465513"/>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44.97</a:t>
            </a:r>
            <a:endParaRPr lang="en-US" altLang="en-US" sz="1600">
              <a:latin typeface="+mn-lt"/>
            </a:endParaRPr>
          </a:p>
        </p:txBody>
      </p:sp>
      <p:sp>
        <p:nvSpPr>
          <p:cNvPr id="41075" name="Rectangle 115"/>
          <p:cNvSpPr>
            <a:spLocks noChangeArrowheads="1"/>
          </p:cNvSpPr>
          <p:nvPr/>
        </p:nvSpPr>
        <p:spPr bwMode="auto">
          <a:xfrm>
            <a:off x="8104188" y="34655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76" name="Rectangle 116"/>
          <p:cNvSpPr>
            <a:spLocks noChangeArrowheads="1"/>
          </p:cNvSpPr>
          <p:nvPr/>
        </p:nvSpPr>
        <p:spPr bwMode="auto">
          <a:xfrm>
            <a:off x="747713" y="3851275"/>
            <a:ext cx="15404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Net M&amp;I Surplus</a:t>
            </a:r>
            <a:endParaRPr lang="en-US" altLang="en-US" sz="1600">
              <a:latin typeface="+mn-lt"/>
            </a:endParaRPr>
          </a:p>
        </p:txBody>
      </p:sp>
      <p:sp>
        <p:nvSpPr>
          <p:cNvPr id="41077" name="Rectangle 117"/>
          <p:cNvSpPr>
            <a:spLocks noChangeArrowheads="1"/>
          </p:cNvSpPr>
          <p:nvPr/>
        </p:nvSpPr>
        <p:spPr bwMode="auto">
          <a:xfrm>
            <a:off x="2166938" y="38512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78" name="Rectangle 118"/>
          <p:cNvSpPr>
            <a:spLocks noChangeArrowheads="1"/>
          </p:cNvSpPr>
          <p:nvPr/>
        </p:nvSpPr>
        <p:spPr bwMode="auto">
          <a:xfrm>
            <a:off x="2555875" y="3851275"/>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1000 $</a:t>
            </a:r>
            <a:endParaRPr lang="en-US" altLang="en-US" sz="1600">
              <a:latin typeface="+mn-lt"/>
            </a:endParaRPr>
          </a:p>
        </p:txBody>
      </p:sp>
      <p:sp>
        <p:nvSpPr>
          <p:cNvPr id="41079" name="Rectangle 119"/>
          <p:cNvSpPr>
            <a:spLocks noChangeArrowheads="1"/>
          </p:cNvSpPr>
          <p:nvPr/>
        </p:nvSpPr>
        <p:spPr bwMode="auto">
          <a:xfrm>
            <a:off x="3076575" y="38512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80" name="Rectangle 120"/>
          <p:cNvSpPr>
            <a:spLocks noChangeArrowheads="1"/>
          </p:cNvSpPr>
          <p:nvPr/>
        </p:nvSpPr>
        <p:spPr bwMode="auto">
          <a:xfrm>
            <a:off x="3500438" y="385127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337657</a:t>
            </a:r>
            <a:endParaRPr lang="en-US" altLang="en-US" sz="1600">
              <a:latin typeface="+mn-lt"/>
            </a:endParaRPr>
          </a:p>
        </p:txBody>
      </p:sp>
      <p:sp>
        <p:nvSpPr>
          <p:cNvPr id="41081" name="Rectangle 121"/>
          <p:cNvSpPr>
            <a:spLocks noChangeArrowheads="1"/>
          </p:cNvSpPr>
          <p:nvPr/>
        </p:nvSpPr>
        <p:spPr bwMode="auto">
          <a:xfrm>
            <a:off x="4067175" y="38512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82" name="Rectangle 122"/>
          <p:cNvSpPr>
            <a:spLocks noChangeArrowheads="1"/>
          </p:cNvSpPr>
          <p:nvPr/>
        </p:nvSpPr>
        <p:spPr bwMode="auto">
          <a:xfrm>
            <a:off x="4786313" y="3851275"/>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83" name="Rectangle 123"/>
          <p:cNvSpPr>
            <a:spLocks noChangeArrowheads="1"/>
          </p:cNvSpPr>
          <p:nvPr/>
        </p:nvSpPr>
        <p:spPr bwMode="auto">
          <a:xfrm>
            <a:off x="4848225" y="3851275"/>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0.2</a:t>
            </a:r>
            <a:endParaRPr lang="en-US" altLang="en-US" sz="1600">
              <a:latin typeface="+mn-lt"/>
            </a:endParaRPr>
          </a:p>
        </p:txBody>
      </p:sp>
      <p:sp>
        <p:nvSpPr>
          <p:cNvPr id="41084" name="Rectangle 124"/>
          <p:cNvSpPr>
            <a:spLocks noChangeArrowheads="1"/>
          </p:cNvSpPr>
          <p:nvPr/>
        </p:nvSpPr>
        <p:spPr bwMode="auto">
          <a:xfrm>
            <a:off x="5084763" y="38512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85" name="Rectangle 125"/>
          <p:cNvSpPr>
            <a:spLocks noChangeArrowheads="1"/>
          </p:cNvSpPr>
          <p:nvPr/>
        </p:nvSpPr>
        <p:spPr bwMode="auto">
          <a:xfrm>
            <a:off x="5695950" y="3851275"/>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86" name="Rectangle 126"/>
          <p:cNvSpPr>
            <a:spLocks noChangeArrowheads="1"/>
          </p:cNvSpPr>
          <p:nvPr/>
        </p:nvSpPr>
        <p:spPr bwMode="auto">
          <a:xfrm>
            <a:off x="5759450" y="3851275"/>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0.58</a:t>
            </a:r>
            <a:endParaRPr lang="en-US" altLang="en-US" sz="1600">
              <a:latin typeface="+mn-lt"/>
            </a:endParaRPr>
          </a:p>
        </p:txBody>
      </p:sp>
      <p:sp>
        <p:nvSpPr>
          <p:cNvPr id="41087" name="Rectangle 127"/>
          <p:cNvSpPr>
            <a:spLocks noChangeArrowheads="1"/>
          </p:cNvSpPr>
          <p:nvPr/>
        </p:nvSpPr>
        <p:spPr bwMode="auto">
          <a:xfrm>
            <a:off x="6089650" y="38512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88" name="Rectangle 128"/>
          <p:cNvSpPr>
            <a:spLocks noChangeArrowheads="1"/>
          </p:cNvSpPr>
          <p:nvPr/>
        </p:nvSpPr>
        <p:spPr bwMode="auto">
          <a:xfrm>
            <a:off x="6700838" y="3851275"/>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89" name="Rectangle 129"/>
          <p:cNvSpPr>
            <a:spLocks noChangeArrowheads="1"/>
          </p:cNvSpPr>
          <p:nvPr/>
        </p:nvSpPr>
        <p:spPr bwMode="auto">
          <a:xfrm>
            <a:off x="6762750" y="3851275"/>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0.36</a:t>
            </a:r>
            <a:endParaRPr lang="en-US" altLang="en-US" sz="1600">
              <a:latin typeface="+mn-lt"/>
            </a:endParaRPr>
          </a:p>
        </p:txBody>
      </p:sp>
      <p:sp>
        <p:nvSpPr>
          <p:cNvPr id="41090" name="Rectangle 130"/>
          <p:cNvSpPr>
            <a:spLocks noChangeArrowheads="1"/>
          </p:cNvSpPr>
          <p:nvPr/>
        </p:nvSpPr>
        <p:spPr bwMode="auto">
          <a:xfrm>
            <a:off x="7092950" y="38512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91" name="Rectangle 131"/>
          <p:cNvSpPr>
            <a:spLocks noChangeArrowheads="1"/>
          </p:cNvSpPr>
          <p:nvPr/>
        </p:nvSpPr>
        <p:spPr bwMode="auto">
          <a:xfrm>
            <a:off x="7710488" y="3851275"/>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t>
            </a:r>
            <a:endParaRPr lang="en-US" altLang="en-US" sz="1600">
              <a:latin typeface="+mn-lt"/>
            </a:endParaRPr>
          </a:p>
        </p:txBody>
      </p:sp>
      <p:sp>
        <p:nvSpPr>
          <p:cNvPr id="41092" name="Rectangle 132"/>
          <p:cNvSpPr>
            <a:spLocks noChangeArrowheads="1"/>
          </p:cNvSpPr>
          <p:nvPr/>
        </p:nvSpPr>
        <p:spPr bwMode="auto">
          <a:xfrm>
            <a:off x="7773988" y="3851275"/>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0.92</a:t>
            </a:r>
            <a:endParaRPr lang="en-US" altLang="en-US" sz="1600">
              <a:latin typeface="+mn-lt"/>
            </a:endParaRPr>
          </a:p>
        </p:txBody>
      </p:sp>
      <p:sp>
        <p:nvSpPr>
          <p:cNvPr id="41093" name="Rectangle 133"/>
          <p:cNvSpPr>
            <a:spLocks noChangeArrowheads="1"/>
          </p:cNvSpPr>
          <p:nvPr/>
        </p:nvSpPr>
        <p:spPr bwMode="auto">
          <a:xfrm>
            <a:off x="8104188" y="38512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94" name="Rectangle 134"/>
          <p:cNvSpPr>
            <a:spLocks noChangeArrowheads="1"/>
          </p:cNvSpPr>
          <p:nvPr/>
        </p:nvSpPr>
        <p:spPr bwMode="auto">
          <a:xfrm>
            <a:off x="747713" y="4237038"/>
            <a:ext cx="16030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Authority Surplus</a:t>
            </a:r>
            <a:endParaRPr lang="en-US" altLang="en-US" sz="1600">
              <a:latin typeface="+mn-lt"/>
            </a:endParaRPr>
          </a:p>
        </p:txBody>
      </p:sp>
      <p:sp>
        <p:nvSpPr>
          <p:cNvPr id="41095" name="Rectangle 135"/>
          <p:cNvSpPr>
            <a:spLocks noChangeArrowheads="1"/>
          </p:cNvSpPr>
          <p:nvPr/>
        </p:nvSpPr>
        <p:spPr bwMode="auto">
          <a:xfrm>
            <a:off x="2197100" y="42370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96" name="Rectangle 136"/>
          <p:cNvSpPr>
            <a:spLocks noChangeArrowheads="1"/>
          </p:cNvSpPr>
          <p:nvPr/>
        </p:nvSpPr>
        <p:spPr bwMode="auto">
          <a:xfrm>
            <a:off x="2555875" y="4237038"/>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1000 $</a:t>
            </a:r>
            <a:endParaRPr lang="en-US" altLang="en-US" sz="1600">
              <a:latin typeface="+mn-lt"/>
            </a:endParaRPr>
          </a:p>
        </p:txBody>
      </p:sp>
      <p:sp>
        <p:nvSpPr>
          <p:cNvPr id="41097" name="Rectangle 137"/>
          <p:cNvSpPr>
            <a:spLocks noChangeArrowheads="1"/>
          </p:cNvSpPr>
          <p:nvPr/>
        </p:nvSpPr>
        <p:spPr bwMode="auto">
          <a:xfrm>
            <a:off x="3076575" y="42370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098" name="Rectangle 138"/>
          <p:cNvSpPr>
            <a:spLocks noChangeArrowheads="1"/>
          </p:cNvSpPr>
          <p:nvPr/>
        </p:nvSpPr>
        <p:spPr bwMode="auto">
          <a:xfrm>
            <a:off x="3689350" y="4237038"/>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6644</a:t>
            </a:r>
            <a:endParaRPr lang="en-US" altLang="en-US" sz="1600">
              <a:latin typeface="+mn-lt"/>
            </a:endParaRPr>
          </a:p>
        </p:txBody>
      </p:sp>
      <p:sp>
        <p:nvSpPr>
          <p:cNvPr id="41099" name="Rectangle 139"/>
          <p:cNvSpPr>
            <a:spLocks noChangeArrowheads="1"/>
          </p:cNvSpPr>
          <p:nvPr/>
        </p:nvSpPr>
        <p:spPr bwMode="auto">
          <a:xfrm>
            <a:off x="4067175" y="42370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100" name="Rectangle 140"/>
          <p:cNvSpPr>
            <a:spLocks noChangeArrowheads="1"/>
          </p:cNvSpPr>
          <p:nvPr/>
        </p:nvSpPr>
        <p:spPr bwMode="auto">
          <a:xfrm>
            <a:off x="4754563" y="4237038"/>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3.76</a:t>
            </a:r>
            <a:endParaRPr lang="en-US" altLang="en-US" sz="1600">
              <a:latin typeface="+mn-lt"/>
            </a:endParaRPr>
          </a:p>
        </p:txBody>
      </p:sp>
      <p:sp>
        <p:nvSpPr>
          <p:cNvPr id="41101" name="Rectangle 141"/>
          <p:cNvSpPr>
            <a:spLocks noChangeArrowheads="1"/>
          </p:cNvSpPr>
          <p:nvPr/>
        </p:nvSpPr>
        <p:spPr bwMode="auto">
          <a:xfrm>
            <a:off x="5084763" y="42370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102" name="Rectangle 142"/>
          <p:cNvSpPr>
            <a:spLocks noChangeArrowheads="1"/>
          </p:cNvSpPr>
          <p:nvPr/>
        </p:nvSpPr>
        <p:spPr bwMode="auto">
          <a:xfrm>
            <a:off x="5664200" y="42370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12.73</a:t>
            </a:r>
            <a:endParaRPr lang="en-US" altLang="en-US" sz="1600">
              <a:latin typeface="+mn-lt"/>
            </a:endParaRPr>
          </a:p>
        </p:txBody>
      </p:sp>
      <p:sp>
        <p:nvSpPr>
          <p:cNvPr id="41103" name="Rectangle 143"/>
          <p:cNvSpPr>
            <a:spLocks noChangeArrowheads="1"/>
          </p:cNvSpPr>
          <p:nvPr/>
        </p:nvSpPr>
        <p:spPr bwMode="auto">
          <a:xfrm>
            <a:off x="6089650" y="42370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104" name="Rectangle 144"/>
          <p:cNvSpPr>
            <a:spLocks noChangeArrowheads="1"/>
          </p:cNvSpPr>
          <p:nvPr/>
        </p:nvSpPr>
        <p:spPr bwMode="auto">
          <a:xfrm>
            <a:off x="6762750" y="4237038"/>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7.07</a:t>
            </a:r>
            <a:endParaRPr lang="en-US" altLang="en-US" sz="1600">
              <a:latin typeface="+mn-lt"/>
            </a:endParaRPr>
          </a:p>
        </p:txBody>
      </p:sp>
      <p:sp>
        <p:nvSpPr>
          <p:cNvPr id="41105" name="Rectangle 145"/>
          <p:cNvSpPr>
            <a:spLocks noChangeArrowheads="1"/>
          </p:cNvSpPr>
          <p:nvPr/>
        </p:nvSpPr>
        <p:spPr bwMode="auto">
          <a:xfrm>
            <a:off x="7092950" y="42370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106" name="Rectangle 146"/>
          <p:cNvSpPr>
            <a:spLocks noChangeArrowheads="1"/>
          </p:cNvSpPr>
          <p:nvPr/>
        </p:nvSpPr>
        <p:spPr bwMode="auto">
          <a:xfrm>
            <a:off x="7773988" y="4237038"/>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21.6</a:t>
            </a:r>
            <a:endParaRPr lang="en-US" altLang="en-US" sz="1600">
              <a:latin typeface="+mn-lt"/>
            </a:endParaRPr>
          </a:p>
        </p:txBody>
      </p:sp>
      <p:sp>
        <p:nvSpPr>
          <p:cNvPr id="41107" name="Rectangle 147"/>
          <p:cNvSpPr>
            <a:spLocks noChangeArrowheads="1"/>
          </p:cNvSpPr>
          <p:nvPr/>
        </p:nvSpPr>
        <p:spPr bwMode="auto">
          <a:xfrm>
            <a:off x="8104188" y="42370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mn-lt"/>
              </a:rPr>
              <a:t> </a:t>
            </a:r>
            <a:endParaRPr lang="en-US" altLang="en-US" sz="1600">
              <a:latin typeface="+mn-lt"/>
            </a:endParaRPr>
          </a:p>
        </p:txBody>
      </p:sp>
      <p:sp>
        <p:nvSpPr>
          <p:cNvPr id="41108" name="Rectangle 148"/>
          <p:cNvSpPr>
            <a:spLocks noChangeArrowheads="1"/>
          </p:cNvSpPr>
          <p:nvPr/>
        </p:nvSpPr>
        <p:spPr bwMode="auto">
          <a:xfrm>
            <a:off x="747713" y="4621213"/>
            <a:ext cx="1571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Net Total Welfare</a:t>
            </a:r>
          </a:p>
        </p:txBody>
      </p:sp>
      <p:sp>
        <p:nvSpPr>
          <p:cNvPr id="41109" name="Rectangle 149"/>
          <p:cNvSpPr>
            <a:spLocks noChangeArrowheads="1"/>
          </p:cNvSpPr>
          <p:nvPr/>
        </p:nvSpPr>
        <p:spPr bwMode="auto">
          <a:xfrm>
            <a:off x="2119313" y="45704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mn-lt"/>
              </a:rPr>
              <a:t> </a:t>
            </a:r>
          </a:p>
        </p:txBody>
      </p:sp>
      <p:sp>
        <p:nvSpPr>
          <p:cNvPr id="41110" name="Rectangle 150"/>
          <p:cNvSpPr>
            <a:spLocks noChangeArrowheads="1"/>
          </p:cNvSpPr>
          <p:nvPr/>
        </p:nvSpPr>
        <p:spPr bwMode="auto">
          <a:xfrm>
            <a:off x="2152650" y="4621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111" name="Rectangle 151"/>
          <p:cNvSpPr>
            <a:spLocks noChangeArrowheads="1"/>
          </p:cNvSpPr>
          <p:nvPr/>
        </p:nvSpPr>
        <p:spPr bwMode="auto">
          <a:xfrm>
            <a:off x="2555875" y="462121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1000 $</a:t>
            </a:r>
          </a:p>
        </p:txBody>
      </p:sp>
      <p:sp>
        <p:nvSpPr>
          <p:cNvPr id="41112" name="Rectangle 152"/>
          <p:cNvSpPr>
            <a:spLocks noChangeArrowheads="1"/>
          </p:cNvSpPr>
          <p:nvPr/>
        </p:nvSpPr>
        <p:spPr bwMode="auto">
          <a:xfrm>
            <a:off x="3076575" y="4621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113" name="Rectangle 153"/>
          <p:cNvSpPr>
            <a:spLocks noChangeArrowheads="1"/>
          </p:cNvSpPr>
          <p:nvPr/>
        </p:nvSpPr>
        <p:spPr bwMode="auto">
          <a:xfrm>
            <a:off x="3500438" y="4621213"/>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355692</a:t>
            </a:r>
          </a:p>
        </p:txBody>
      </p:sp>
      <p:sp>
        <p:nvSpPr>
          <p:cNvPr id="41114" name="Rectangle 154"/>
          <p:cNvSpPr>
            <a:spLocks noChangeArrowheads="1"/>
          </p:cNvSpPr>
          <p:nvPr/>
        </p:nvSpPr>
        <p:spPr bwMode="auto">
          <a:xfrm>
            <a:off x="4067175" y="4621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115" name="Rectangle 155"/>
          <p:cNvSpPr>
            <a:spLocks noChangeArrowheads="1"/>
          </p:cNvSpPr>
          <p:nvPr/>
        </p:nvSpPr>
        <p:spPr bwMode="auto">
          <a:xfrm>
            <a:off x="4691063" y="4621213"/>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a:t>
            </a:r>
          </a:p>
        </p:txBody>
      </p:sp>
      <p:sp>
        <p:nvSpPr>
          <p:cNvPr id="41116" name="Rectangle 156"/>
          <p:cNvSpPr>
            <a:spLocks noChangeArrowheads="1"/>
          </p:cNvSpPr>
          <p:nvPr/>
        </p:nvSpPr>
        <p:spPr bwMode="auto">
          <a:xfrm>
            <a:off x="4754563" y="4621213"/>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0.64</a:t>
            </a:r>
          </a:p>
        </p:txBody>
      </p:sp>
      <p:sp>
        <p:nvSpPr>
          <p:cNvPr id="41117" name="Rectangle 157"/>
          <p:cNvSpPr>
            <a:spLocks noChangeArrowheads="1"/>
          </p:cNvSpPr>
          <p:nvPr/>
        </p:nvSpPr>
        <p:spPr bwMode="auto">
          <a:xfrm>
            <a:off x="5084763" y="4621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118" name="Rectangle 158"/>
          <p:cNvSpPr>
            <a:spLocks noChangeArrowheads="1"/>
          </p:cNvSpPr>
          <p:nvPr/>
        </p:nvSpPr>
        <p:spPr bwMode="auto">
          <a:xfrm>
            <a:off x="5791200" y="4621213"/>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a:t>
            </a:r>
          </a:p>
        </p:txBody>
      </p:sp>
      <p:sp>
        <p:nvSpPr>
          <p:cNvPr id="41119" name="Rectangle 159"/>
          <p:cNvSpPr>
            <a:spLocks noChangeArrowheads="1"/>
          </p:cNvSpPr>
          <p:nvPr/>
        </p:nvSpPr>
        <p:spPr bwMode="auto">
          <a:xfrm>
            <a:off x="5853113" y="4621213"/>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1.3</a:t>
            </a:r>
          </a:p>
        </p:txBody>
      </p:sp>
      <p:sp>
        <p:nvSpPr>
          <p:cNvPr id="41120" name="Rectangle 160"/>
          <p:cNvSpPr>
            <a:spLocks noChangeArrowheads="1"/>
          </p:cNvSpPr>
          <p:nvPr/>
        </p:nvSpPr>
        <p:spPr bwMode="auto">
          <a:xfrm>
            <a:off x="6089650" y="4621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121" name="Rectangle 161"/>
          <p:cNvSpPr>
            <a:spLocks noChangeArrowheads="1"/>
          </p:cNvSpPr>
          <p:nvPr/>
        </p:nvSpPr>
        <p:spPr bwMode="auto">
          <a:xfrm>
            <a:off x="6700838" y="4621213"/>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a:t>
            </a:r>
          </a:p>
        </p:txBody>
      </p:sp>
      <p:sp>
        <p:nvSpPr>
          <p:cNvPr id="41122" name="Rectangle 162"/>
          <p:cNvSpPr>
            <a:spLocks noChangeArrowheads="1"/>
          </p:cNvSpPr>
          <p:nvPr/>
        </p:nvSpPr>
        <p:spPr bwMode="auto">
          <a:xfrm>
            <a:off x="6762750" y="4621213"/>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1.16</a:t>
            </a:r>
          </a:p>
        </p:txBody>
      </p:sp>
      <p:sp>
        <p:nvSpPr>
          <p:cNvPr id="41123" name="Rectangle 163"/>
          <p:cNvSpPr>
            <a:spLocks noChangeArrowheads="1"/>
          </p:cNvSpPr>
          <p:nvPr/>
        </p:nvSpPr>
        <p:spPr bwMode="auto">
          <a:xfrm>
            <a:off x="7092950" y="4621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124" name="Rectangle 164"/>
          <p:cNvSpPr>
            <a:spLocks noChangeArrowheads="1"/>
          </p:cNvSpPr>
          <p:nvPr/>
        </p:nvSpPr>
        <p:spPr bwMode="auto">
          <a:xfrm>
            <a:off x="7710488" y="4621213"/>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a:t>
            </a:r>
          </a:p>
        </p:txBody>
      </p:sp>
      <p:sp>
        <p:nvSpPr>
          <p:cNvPr id="41125" name="Rectangle 165"/>
          <p:cNvSpPr>
            <a:spLocks noChangeArrowheads="1"/>
          </p:cNvSpPr>
          <p:nvPr/>
        </p:nvSpPr>
        <p:spPr bwMode="auto">
          <a:xfrm>
            <a:off x="7773988" y="4621213"/>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1.93</a:t>
            </a:r>
          </a:p>
        </p:txBody>
      </p:sp>
      <p:sp>
        <p:nvSpPr>
          <p:cNvPr id="41126" name="Rectangle 166"/>
          <p:cNvSpPr>
            <a:spLocks noChangeArrowheads="1"/>
          </p:cNvSpPr>
          <p:nvPr/>
        </p:nvSpPr>
        <p:spPr bwMode="auto">
          <a:xfrm>
            <a:off x="8104188" y="4621213"/>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00"/>
                </a:solidFill>
                <a:latin typeface="+mn-lt"/>
              </a:rPr>
              <a:t> </a:t>
            </a:r>
          </a:p>
        </p:txBody>
      </p:sp>
      <p:sp>
        <p:nvSpPr>
          <p:cNvPr id="41127" name="Rectangle 167"/>
          <p:cNvSpPr>
            <a:spLocks noChangeArrowheads="1"/>
          </p:cNvSpPr>
          <p:nvPr/>
        </p:nvSpPr>
        <p:spPr bwMode="auto">
          <a:xfrm>
            <a:off x="747713" y="5006975"/>
            <a:ext cx="10659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Comal Flow</a:t>
            </a:r>
          </a:p>
        </p:txBody>
      </p:sp>
      <p:sp>
        <p:nvSpPr>
          <p:cNvPr id="41128" name="Rectangle 168"/>
          <p:cNvSpPr>
            <a:spLocks noChangeArrowheads="1"/>
          </p:cNvSpPr>
          <p:nvPr/>
        </p:nvSpPr>
        <p:spPr bwMode="auto">
          <a:xfrm>
            <a:off x="1762125" y="50069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29" name="Rectangle 169"/>
          <p:cNvSpPr>
            <a:spLocks noChangeArrowheads="1"/>
          </p:cNvSpPr>
          <p:nvPr/>
        </p:nvSpPr>
        <p:spPr bwMode="auto">
          <a:xfrm>
            <a:off x="2505075" y="5006975"/>
            <a:ext cx="627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1000 af</a:t>
            </a:r>
          </a:p>
        </p:txBody>
      </p:sp>
      <p:sp>
        <p:nvSpPr>
          <p:cNvPr id="41130" name="Rectangle 170"/>
          <p:cNvSpPr>
            <a:spLocks noChangeArrowheads="1"/>
          </p:cNvSpPr>
          <p:nvPr/>
        </p:nvSpPr>
        <p:spPr bwMode="auto">
          <a:xfrm>
            <a:off x="3076575" y="50069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31" name="Rectangle 171"/>
          <p:cNvSpPr>
            <a:spLocks noChangeArrowheads="1"/>
          </p:cNvSpPr>
          <p:nvPr/>
        </p:nvSpPr>
        <p:spPr bwMode="auto">
          <a:xfrm>
            <a:off x="3643313" y="50069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379.5</a:t>
            </a:r>
          </a:p>
        </p:txBody>
      </p:sp>
      <p:sp>
        <p:nvSpPr>
          <p:cNvPr id="41132" name="Rectangle 172"/>
          <p:cNvSpPr>
            <a:spLocks noChangeArrowheads="1"/>
          </p:cNvSpPr>
          <p:nvPr/>
        </p:nvSpPr>
        <p:spPr bwMode="auto">
          <a:xfrm>
            <a:off x="4067175" y="50069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33" name="Rectangle 173"/>
          <p:cNvSpPr>
            <a:spLocks noChangeArrowheads="1"/>
          </p:cNvSpPr>
          <p:nvPr/>
        </p:nvSpPr>
        <p:spPr bwMode="auto">
          <a:xfrm>
            <a:off x="4691063" y="5006975"/>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a:t>
            </a:r>
          </a:p>
        </p:txBody>
      </p:sp>
      <p:sp>
        <p:nvSpPr>
          <p:cNvPr id="41134" name="Rectangle 174"/>
          <p:cNvSpPr>
            <a:spLocks noChangeArrowheads="1"/>
          </p:cNvSpPr>
          <p:nvPr/>
        </p:nvSpPr>
        <p:spPr bwMode="auto">
          <a:xfrm>
            <a:off x="4754563" y="5006975"/>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9.95</a:t>
            </a:r>
          </a:p>
        </p:txBody>
      </p:sp>
      <p:sp>
        <p:nvSpPr>
          <p:cNvPr id="41135" name="Rectangle 175"/>
          <p:cNvSpPr>
            <a:spLocks noChangeArrowheads="1"/>
          </p:cNvSpPr>
          <p:nvPr/>
        </p:nvSpPr>
        <p:spPr bwMode="auto">
          <a:xfrm>
            <a:off x="5084763" y="50069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36" name="Rectangle 176"/>
          <p:cNvSpPr>
            <a:spLocks noChangeArrowheads="1"/>
          </p:cNvSpPr>
          <p:nvPr/>
        </p:nvSpPr>
        <p:spPr bwMode="auto">
          <a:xfrm>
            <a:off x="5602288" y="5006975"/>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a:t>
            </a:r>
          </a:p>
        </p:txBody>
      </p:sp>
      <p:sp>
        <p:nvSpPr>
          <p:cNvPr id="41137" name="Rectangle 177"/>
          <p:cNvSpPr>
            <a:spLocks noChangeArrowheads="1"/>
          </p:cNvSpPr>
          <p:nvPr/>
        </p:nvSpPr>
        <p:spPr bwMode="auto">
          <a:xfrm>
            <a:off x="5664200" y="50069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20.15</a:t>
            </a:r>
          </a:p>
        </p:txBody>
      </p:sp>
      <p:sp>
        <p:nvSpPr>
          <p:cNvPr id="41138" name="Rectangle 178"/>
          <p:cNvSpPr>
            <a:spLocks noChangeArrowheads="1"/>
          </p:cNvSpPr>
          <p:nvPr/>
        </p:nvSpPr>
        <p:spPr bwMode="auto">
          <a:xfrm>
            <a:off x="6089650" y="50069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39" name="Rectangle 179"/>
          <p:cNvSpPr>
            <a:spLocks noChangeArrowheads="1"/>
          </p:cNvSpPr>
          <p:nvPr/>
        </p:nvSpPr>
        <p:spPr bwMode="auto">
          <a:xfrm>
            <a:off x="6605588" y="5006975"/>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a:t>
            </a:r>
          </a:p>
        </p:txBody>
      </p:sp>
      <p:sp>
        <p:nvSpPr>
          <p:cNvPr id="41140" name="Rectangle 180"/>
          <p:cNvSpPr>
            <a:spLocks noChangeArrowheads="1"/>
          </p:cNvSpPr>
          <p:nvPr/>
        </p:nvSpPr>
        <p:spPr bwMode="auto">
          <a:xfrm>
            <a:off x="6667500" y="50069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16.62</a:t>
            </a:r>
          </a:p>
        </p:txBody>
      </p:sp>
      <p:sp>
        <p:nvSpPr>
          <p:cNvPr id="41141" name="Rectangle 181"/>
          <p:cNvSpPr>
            <a:spLocks noChangeArrowheads="1"/>
          </p:cNvSpPr>
          <p:nvPr/>
        </p:nvSpPr>
        <p:spPr bwMode="auto">
          <a:xfrm>
            <a:off x="7092950" y="50069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42" name="Rectangle 182"/>
          <p:cNvSpPr>
            <a:spLocks noChangeArrowheads="1"/>
          </p:cNvSpPr>
          <p:nvPr/>
        </p:nvSpPr>
        <p:spPr bwMode="auto">
          <a:xfrm>
            <a:off x="7616825" y="5006975"/>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a:t>
            </a:r>
          </a:p>
        </p:txBody>
      </p:sp>
      <p:sp>
        <p:nvSpPr>
          <p:cNvPr id="41143" name="Rectangle 183"/>
          <p:cNvSpPr>
            <a:spLocks noChangeArrowheads="1"/>
          </p:cNvSpPr>
          <p:nvPr/>
        </p:nvSpPr>
        <p:spPr bwMode="auto">
          <a:xfrm>
            <a:off x="7678738" y="50069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24.15</a:t>
            </a:r>
          </a:p>
        </p:txBody>
      </p:sp>
      <p:sp>
        <p:nvSpPr>
          <p:cNvPr id="41144" name="Rectangle 184"/>
          <p:cNvSpPr>
            <a:spLocks noChangeArrowheads="1"/>
          </p:cNvSpPr>
          <p:nvPr/>
        </p:nvSpPr>
        <p:spPr bwMode="auto">
          <a:xfrm>
            <a:off x="8104188" y="5006975"/>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45" name="Rectangle 185"/>
          <p:cNvSpPr>
            <a:spLocks noChangeArrowheads="1"/>
          </p:cNvSpPr>
          <p:nvPr/>
        </p:nvSpPr>
        <p:spPr bwMode="auto">
          <a:xfrm>
            <a:off x="747713" y="5392738"/>
            <a:ext cx="151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San Marcos Flow</a:t>
            </a:r>
          </a:p>
        </p:txBody>
      </p:sp>
      <p:sp>
        <p:nvSpPr>
          <p:cNvPr id="41146" name="Rectangle 186"/>
          <p:cNvSpPr>
            <a:spLocks noChangeArrowheads="1"/>
          </p:cNvSpPr>
          <p:nvPr/>
        </p:nvSpPr>
        <p:spPr bwMode="auto">
          <a:xfrm>
            <a:off x="2176463" y="53927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47" name="Rectangle 187"/>
          <p:cNvSpPr>
            <a:spLocks noChangeArrowheads="1"/>
          </p:cNvSpPr>
          <p:nvPr/>
        </p:nvSpPr>
        <p:spPr bwMode="auto">
          <a:xfrm>
            <a:off x="2505075" y="5392738"/>
            <a:ext cx="627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1000 af</a:t>
            </a:r>
          </a:p>
        </p:txBody>
      </p:sp>
      <p:sp>
        <p:nvSpPr>
          <p:cNvPr id="41148" name="Rectangle 188"/>
          <p:cNvSpPr>
            <a:spLocks noChangeArrowheads="1"/>
          </p:cNvSpPr>
          <p:nvPr/>
        </p:nvSpPr>
        <p:spPr bwMode="auto">
          <a:xfrm>
            <a:off x="3076575" y="53927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49" name="Rectangle 189"/>
          <p:cNvSpPr>
            <a:spLocks noChangeArrowheads="1"/>
          </p:cNvSpPr>
          <p:nvPr/>
        </p:nvSpPr>
        <p:spPr bwMode="auto">
          <a:xfrm>
            <a:off x="3736975" y="5392738"/>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92.8</a:t>
            </a:r>
          </a:p>
        </p:txBody>
      </p:sp>
      <p:sp>
        <p:nvSpPr>
          <p:cNvPr id="41150" name="Rectangle 190"/>
          <p:cNvSpPr>
            <a:spLocks noChangeArrowheads="1"/>
          </p:cNvSpPr>
          <p:nvPr/>
        </p:nvSpPr>
        <p:spPr bwMode="auto">
          <a:xfrm>
            <a:off x="4067175" y="53927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51" name="Rectangle 191"/>
          <p:cNvSpPr>
            <a:spLocks noChangeArrowheads="1"/>
          </p:cNvSpPr>
          <p:nvPr/>
        </p:nvSpPr>
        <p:spPr bwMode="auto">
          <a:xfrm>
            <a:off x="4691063" y="5392738"/>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a:t>
            </a:r>
          </a:p>
        </p:txBody>
      </p:sp>
      <p:sp>
        <p:nvSpPr>
          <p:cNvPr id="41152" name="Rectangle 192"/>
          <p:cNvSpPr>
            <a:spLocks noChangeArrowheads="1"/>
          </p:cNvSpPr>
          <p:nvPr/>
        </p:nvSpPr>
        <p:spPr bwMode="auto">
          <a:xfrm>
            <a:off x="4754563" y="5392738"/>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5.07</a:t>
            </a:r>
          </a:p>
        </p:txBody>
      </p:sp>
      <p:sp>
        <p:nvSpPr>
          <p:cNvPr id="41153" name="Rectangle 193"/>
          <p:cNvSpPr>
            <a:spLocks noChangeArrowheads="1"/>
          </p:cNvSpPr>
          <p:nvPr/>
        </p:nvSpPr>
        <p:spPr bwMode="auto">
          <a:xfrm>
            <a:off x="5084763" y="53927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54" name="Rectangle 194"/>
          <p:cNvSpPr>
            <a:spLocks noChangeArrowheads="1"/>
          </p:cNvSpPr>
          <p:nvPr/>
        </p:nvSpPr>
        <p:spPr bwMode="auto">
          <a:xfrm>
            <a:off x="5602288" y="5392738"/>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a:t>
            </a:r>
          </a:p>
        </p:txBody>
      </p:sp>
      <p:sp>
        <p:nvSpPr>
          <p:cNvPr id="41155" name="Rectangle 195"/>
          <p:cNvSpPr>
            <a:spLocks noChangeArrowheads="1"/>
          </p:cNvSpPr>
          <p:nvPr/>
        </p:nvSpPr>
        <p:spPr bwMode="auto">
          <a:xfrm>
            <a:off x="5664200" y="53927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10.09</a:t>
            </a:r>
          </a:p>
        </p:txBody>
      </p:sp>
      <p:sp>
        <p:nvSpPr>
          <p:cNvPr id="41156" name="Rectangle 196"/>
          <p:cNvSpPr>
            <a:spLocks noChangeArrowheads="1"/>
          </p:cNvSpPr>
          <p:nvPr/>
        </p:nvSpPr>
        <p:spPr bwMode="auto">
          <a:xfrm>
            <a:off x="6089650" y="53927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57" name="Rectangle 197"/>
          <p:cNvSpPr>
            <a:spLocks noChangeArrowheads="1"/>
          </p:cNvSpPr>
          <p:nvPr/>
        </p:nvSpPr>
        <p:spPr bwMode="auto">
          <a:xfrm>
            <a:off x="6794500" y="5392738"/>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a:t>
            </a:r>
          </a:p>
        </p:txBody>
      </p:sp>
      <p:sp>
        <p:nvSpPr>
          <p:cNvPr id="41158" name="Rectangle 198"/>
          <p:cNvSpPr>
            <a:spLocks noChangeArrowheads="1"/>
          </p:cNvSpPr>
          <p:nvPr/>
        </p:nvSpPr>
        <p:spPr bwMode="auto">
          <a:xfrm>
            <a:off x="6856413" y="5392738"/>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8.3</a:t>
            </a:r>
          </a:p>
        </p:txBody>
      </p:sp>
      <p:sp>
        <p:nvSpPr>
          <p:cNvPr id="41159" name="Rectangle 199"/>
          <p:cNvSpPr>
            <a:spLocks noChangeArrowheads="1"/>
          </p:cNvSpPr>
          <p:nvPr/>
        </p:nvSpPr>
        <p:spPr bwMode="auto">
          <a:xfrm>
            <a:off x="7092950" y="53927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60" name="Rectangle 200"/>
          <p:cNvSpPr>
            <a:spLocks noChangeArrowheads="1"/>
          </p:cNvSpPr>
          <p:nvPr/>
        </p:nvSpPr>
        <p:spPr bwMode="auto">
          <a:xfrm>
            <a:off x="7616825" y="5392738"/>
            <a:ext cx="6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a:t>
            </a:r>
          </a:p>
        </p:txBody>
      </p:sp>
      <p:sp>
        <p:nvSpPr>
          <p:cNvPr id="41161" name="Rectangle 201"/>
          <p:cNvSpPr>
            <a:spLocks noChangeArrowheads="1"/>
          </p:cNvSpPr>
          <p:nvPr/>
        </p:nvSpPr>
        <p:spPr bwMode="auto">
          <a:xfrm>
            <a:off x="7678738" y="5392738"/>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12.06</a:t>
            </a:r>
          </a:p>
        </p:txBody>
      </p:sp>
      <p:sp>
        <p:nvSpPr>
          <p:cNvPr id="41162" name="Rectangle 202"/>
          <p:cNvSpPr>
            <a:spLocks noChangeArrowheads="1"/>
          </p:cNvSpPr>
          <p:nvPr/>
        </p:nvSpPr>
        <p:spPr bwMode="auto">
          <a:xfrm>
            <a:off x="8104188" y="539273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3333FF"/>
                </a:solidFill>
                <a:latin typeface="+mn-lt"/>
              </a:rPr>
              <a:t> </a:t>
            </a:r>
          </a:p>
        </p:txBody>
      </p:sp>
      <p:sp>
        <p:nvSpPr>
          <p:cNvPr id="41163" name="Rectangle 203"/>
          <p:cNvSpPr>
            <a:spLocks noChangeArrowheads="1"/>
          </p:cNvSpPr>
          <p:nvPr/>
        </p:nvSpPr>
        <p:spPr bwMode="auto">
          <a:xfrm>
            <a:off x="736600" y="5649913"/>
            <a:ext cx="1558925"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64" name="Rectangle 204"/>
          <p:cNvSpPr>
            <a:spLocks noChangeArrowheads="1"/>
          </p:cNvSpPr>
          <p:nvPr/>
        </p:nvSpPr>
        <p:spPr bwMode="auto">
          <a:xfrm>
            <a:off x="2295525" y="5649913"/>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65" name="Rectangle 205"/>
          <p:cNvSpPr>
            <a:spLocks noChangeArrowheads="1"/>
          </p:cNvSpPr>
          <p:nvPr/>
        </p:nvSpPr>
        <p:spPr bwMode="auto">
          <a:xfrm>
            <a:off x="2308225" y="5649913"/>
            <a:ext cx="76835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66" name="Rectangle 206"/>
          <p:cNvSpPr>
            <a:spLocks noChangeArrowheads="1"/>
          </p:cNvSpPr>
          <p:nvPr/>
        </p:nvSpPr>
        <p:spPr bwMode="auto">
          <a:xfrm>
            <a:off x="3508375" y="5649913"/>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67" name="Rectangle 207"/>
          <p:cNvSpPr>
            <a:spLocks noChangeArrowheads="1"/>
          </p:cNvSpPr>
          <p:nvPr/>
        </p:nvSpPr>
        <p:spPr bwMode="auto">
          <a:xfrm>
            <a:off x="3089275" y="5649913"/>
            <a:ext cx="9779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68" name="Rectangle 208"/>
          <p:cNvSpPr>
            <a:spLocks noChangeArrowheads="1"/>
          </p:cNvSpPr>
          <p:nvPr/>
        </p:nvSpPr>
        <p:spPr bwMode="auto">
          <a:xfrm>
            <a:off x="4081463" y="5649913"/>
            <a:ext cx="1004887"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69" name="Rectangle 209"/>
          <p:cNvSpPr>
            <a:spLocks noChangeArrowheads="1"/>
          </p:cNvSpPr>
          <p:nvPr/>
        </p:nvSpPr>
        <p:spPr bwMode="auto">
          <a:xfrm>
            <a:off x="5086350" y="5649913"/>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70" name="Rectangle 210"/>
          <p:cNvSpPr>
            <a:spLocks noChangeArrowheads="1"/>
          </p:cNvSpPr>
          <p:nvPr/>
        </p:nvSpPr>
        <p:spPr bwMode="auto">
          <a:xfrm>
            <a:off x="5099050" y="5649913"/>
            <a:ext cx="9906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71" name="Rectangle 211"/>
          <p:cNvSpPr>
            <a:spLocks noChangeArrowheads="1"/>
          </p:cNvSpPr>
          <p:nvPr/>
        </p:nvSpPr>
        <p:spPr bwMode="auto">
          <a:xfrm>
            <a:off x="6102350" y="5649913"/>
            <a:ext cx="992188"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72" name="Rectangle 212"/>
          <p:cNvSpPr>
            <a:spLocks noChangeArrowheads="1"/>
          </p:cNvSpPr>
          <p:nvPr/>
        </p:nvSpPr>
        <p:spPr bwMode="auto">
          <a:xfrm>
            <a:off x="7094538" y="5649913"/>
            <a:ext cx="14287"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73" name="Rectangle 213"/>
          <p:cNvSpPr>
            <a:spLocks noChangeArrowheads="1"/>
          </p:cNvSpPr>
          <p:nvPr/>
        </p:nvSpPr>
        <p:spPr bwMode="auto">
          <a:xfrm>
            <a:off x="7108825" y="5649913"/>
            <a:ext cx="995363"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75" name="Rectangle 215"/>
          <p:cNvSpPr>
            <a:spLocks noChangeArrowheads="1"/>
          </p:cNvSpPr>
          <p:nvPr/>
        </p:nvSpPr>
        <p:spPr bwMode="auto">
          <a:xfrm>
            <a:off x="723900" y="1077913"/>
            <a:ext cx="1558925"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76" name="Rectangle 216"/>
          <p:cNvSpPr>
            <a:spLocks noChangeArrowheads="1"/>
          </p:cNvSpPr>
          <p:nvPr/>
        </p:nvSpPr>
        <p:spPr bwMode="auto">
          <a:xfrm>
            <a:off x="2295525" y="1077913"/>
            <a:ext cx="76835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77" name="Rectangle 217"/>
          <p:cNvSpPr>
            <a:spLocks noChangeArrowheads="1"/>
          </p:cNvSpPr>
          <p:nvPr/>
        </p:nvSpPr>
        <p:spPr bwMode="auto">
          <a:xfrm>
            <a:off x="3063875" y="1077913"/>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78" name="Rectangle 218"/>
          <p:cNvSpPr>
            <a:spLocks noChangeArrowheads="1"/>
          </p:cNvSpPr>
          <p:nvPr/>
        </p:nvSpPr>
        <p:spPr bwMode="auto">
          <a:xfrm>
            <a:off x="3076575" y="1077913"/>
            <a:ext cx="9779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79" name="Rectangle 219"/>
          <p:cNvSpPr>
            <a:spLocks noChangeArrowheads="1"/>
          </p:cNvSpPr>
          <p:nvPr/>
        </p:nvSpPr>
        <p:spPr bwMode="auto">
          <a:xfrm>
            <a:off x="4068763" y="1077913"/>
            <a:ext cx="1004887"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80" name="Rectangle 220"/>
          <p:cNvSpPr>
            <a:spLocks noChangeArrowheads="1"/>
          </p:cNvSpPr>
          <p:nvPr/>
        </p:nvSpPr>
        <p:spPr bwMode="auto">
          <a:xfrm>
            <a:off x="5086350" y="1077913"/>
            <a:ext cx="9906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81" name="Rectangle 221"/>
          <p:cNvSpPr>
            <a:spLocks noChangeArrowheads="1"/>
          </p:cNvSpPr>
          <p:nvPr/>
        </p:nvSpPr>
        <p:spPr bwMode="auto">
          <a:xfrm>
            <a:off x="6089650" y="1077913"/>
            <a:ext cx="992188"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82" name="Rectangle 222"/>
          <p:cNvSpPr>
            <a:spLocks noChangeArrowheads="1"/>
          </p:cNvSpPr>
          <p:nvPr/>
        </p:nvSpPr>
        <p:spPr bwMode="auto">
          <a:xfrm>
            <a:off x="7081838" y="1077913"/>
            <a:ext cx="14287"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83" name="Rectangle 223"/>
          <p:cNvSpPr>
            <a:spLocks noChangeArrowheads="1"/>
          </p:cNvSpPr>
          <p:nvPr/>
        </p:nvSpPr>
        <p:spPr bwMode="auto">
          <a:xfrm>
            <a:off x="7096125" y="1077913"/>
            <a:ext cx="995363"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mn-lt"/>
            </a:endParaRPr>
          </a:p>
        </p:txBody>
      </p:sp>
      <p:sp>
        <p:nvSpPr>
          <p:cNvPr id="41184" name="Text Box 224"/>
          <p:cNvSpPr txBox="1">
            <a:spLocks noChangeArrowheads="1"/>
          </p:cNvSpPr>
          <p:nvPr/>
        </p:nvSpPr>
        <p:spPr bwMode="auto">
          <a:xfrm>
            <a:off x="2429181" y="142022"/>
            <a:ext cx="459202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smtClean="0">
                <a:solidFill>
                  <a:srgbClr val="7A0000"/>
                </a:solidFill>
                <a:latin typeface="+mn-lt"/>
                <a:ea typeface="+mj-ea"/>
                <a:cs typeface="+mj-cs"/>
              </a:rPr>
              <a:t>EA </a:t>
            </a:r>
            <a:r>
              <a:rPr lang="en-US" altLang="en-US" sz="2800" dirty="0">
                <a:solidFill>
                  <a:srgbClr val="7A0000"/>
                </a:solidFill>
                <a:latin typeface="+mn-lt"/>
                <a:ea typeface="+mj-ea"/>
                <a:cs typeface="+mj-cs"/>
              </a:rPr>
              <a:t>Regional Results </a:t>
            </a:r>
            <a:endParaRPr lang="en-US" altLang="en-US" sz="2800" dirty="0" smtClean="0">
              <a:solidFill>
                <a:srgbClr val="7A0000"/>
              </a:solidFill>
              <a:latin typeface="+mn-lt"/>
              <a:ea typeface="+mj-ea"/>
              <a:cs typeface="+mj-cs"/>
            </a:endParaRPr>
          </a:p>
          <a:p>
            <a:pPr algn="ctr" eaLnBrk="1" hangingPunct="1">
              <a:spcBef>
                <a:spcPct val="0"/>
              </a:spcBef>
              <a:buFontTx/>
              <a:buNone/>
            </a:pPr>
            <a:r>
              <a:rPr lang="en-US" altLang="en-US" sz="1800" b="1" dirty="0" smtClean="0">
                <a:solidFill>
                  <a:srgbClr val="3333FF"/>
                </a:solidFill>
                <a:latin typeface="+mn-lt"/>
              </a:rPr>
              <a:t>under </a:t>
            </a:r>
            <a:r>
              <a:rPr lang="en-US" altLang="en-US" sz="1800" b="1" dirty="0">
                <a:solidFill>
                  <a:srgbClr val="3333FF"/>
                </a:solidFill>
                <a:latin typeface="+mn-lt"/>
              </a:rPr>
              <a:t>Alternative Climate Change Scenarios</a:t>
            </a:r>
          </a:p>
        </p:txBody>
      </p:sp>
    </p:spTree>
    <p:extLst>
      <p:ext uri="{BB962C8B-B14F-4D97-AF65-F5344CB8AC3E}">
        <p14:creationId xmlns:p14="http://schemas.microsoft.com/office/powerpoint/2010/main" val="299773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304800" y="-3048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Assessment Methodology  - Summary Steps</a:t>
            </a:r>
          </a:p>
        </p:txBody>
      </p:sp>
      <p:sp>
        <p:nvSpPr>
          <p:cNvPr id="14340" name="Rectangle 6"/>
          <p:cNvSpPr>
            <a:spLocks noChangeArrowheads="1"/>
          </p:cNvSpPr>
          <p:nvPr/>
        </p:nvSpPr>
        <p:spPr bwMode="auto">
          <a:xfrm>
            <a:off x="304800" y="482600"/>
            <a:ext cx="8839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spcBef>
                <a:spcPts val="0"/>
              </a:spcBef>
              <a:spcAft>
                <a:spcPts val="0"/>
              </a:spcAft>
              <a:buFontTx/>
              <a:buChar char="•"/>
            </a:pPr>
            <a:r>
              <a:rPr lang="en-US" altLang="en-US" sz="2400" dirty="0">
                <a:solidFill>
                  <a:schemeClr val="tx1"/>
                </a:solidFill>
                <a:latin typeface="+mn-lt"/>
              </a:rPr>
              <a:t>Identify sectors and physical </a:t>
            </a:r>
            <a:r>
              <a:rPr lang="en-US" altLang="en-US" sz="2400" dirty="0" smtClean="0">
                <a:solidFill>
                  <a:schemeClr val="tx1"/>
                </a:solidFill>
                <a:latin typeface="+mn-lt"/>
              </a:rPr>
              <a:t>Impacts to examine</a:t>
            </a:r>
            <a:endParaRPr lang="en-US" altLang="en-US" sz="2400" dirty="0">
              <a:solidFill>
                <a:schemeClr val="tx1"/>
              </a:solidFill>
              <a:latin typeface="+mn-lt"/>
            </a:endParaRPr>
          </a:p>
          <a:p>
            <a:pPr eaLnBrk="1" hangingPunct="1">
              <a:spcBef>
                <a:spcPts val="0"/>
              </a:spcBef>
              <a:spcAft>
                <a:spcPts val="0"/>
              </a:spcAft>
              <a:buFontTx/>
              <a:buChar char="•"/>
            </a:pPr>
            <a:r>
              <a:rPr lang="en-US" altLang="en-US" sz="2400" dirty="0">
                <a:solidFill>
                  <a:schemeClr val="tx1"/>
                </a:solidFill>
                <a:latin typeface="+mn-lt"/>
              </a:rPr>
              <a:t>Determine spatial and time scales</a:t>
            </a:r>
          </a:p>
          <a:p>
            <a:pPr eaLnBrk="1" hangingPunct="1">
              <a:spcBef>
                <a:spcPts val="0"/>
              </a:spcBef>
              <a:spcAft>
                <a:spcPts val="0"/>
              </a:spcAft>
              <a:buFontTx/>
              <a:buChar char="•"/>
            </a:pPr>
            <a:r>
              <a:rPr lang="en-US" altLang="en-US" sz="2400" dirty="0" smtClean="0">
                <a:solidFill>
                  <a:schemeClr val="tx1"/>
                </a:solidFill>
                <a:latin typeface="+mn-lt"/>
              </a:rPr>
              <a:t>Adopt or develop </a:t>
            </a:r>
            <a:r>
              <a:rPr lang="en-US" altLang="en-US" sz="2400" dirty="0">
                <a:solidFill>
                  <a:schemeClr val="tx1"/>
                </a:solidFill>
                <a:latin typeface="+mn-lt"/>
              </a:rPr>
              <a:t>scenario regarding non-climatic factors</a:t>
            </a:r>
          </a:p>
          <a:p>
            <a:pPr eaLnBrk="1" hangingPunct="1">
              <a:spcBef>
                <a:spcPts val="0"/>
              </a:spcBef>
              <a:spcAft>
                <a:spcPts val="0"/>
              </a:spcAft>
              <a:buFontTx/>
              <a:buChar char="•"/>
            </a:pPr>
            <a:r>
              <a:rPr lang="en-US" altLang="en-US" sz="2400" dirty="0">
                <a:solidFill>
                  <a:schemeClr val="tx1"/>
                </a:solidFill>
                <a:latin typeface="+mn-lt"/>
              </a:rPr>
              <a:t>Obtain GCM projections </a:t>
            </a:r>
          </a:p>
          <a:p>
            <a:pPr eaLnBrk="1" hangingPunct="1">
              <a:spcBef>
                <a:spcPts val="0"/>
              </a:spcBef>
              <a:spcAft>
                <a:spcPts val="0"/>
              </a:spcAft>
              <a:buFontTx/>
              <a:buChar char="•"/>
            </a:pPr>
            <a:r>
              <a:rPr lang="en-US" altLang="en-US" sz="2400" dirty="0">
                <a:solidFill>
                  <a:schemeClr val="tx1"/>
                </a:solidFill>
                <a:latin typeface="+mn-lt"/>
              </a:rPr>
              <a:t>Chose analytical framework (econ theory foundation and </a:t>
            </a:r>
            <a:r>
              <a:rPr lang="en-US" altLang="en-US" sz="2400" dirty="0" smtClean="0">
                <a:solidFill>
                  <a:schemeClr val="tx1"/>
                </a:solidFill>
                <a:latin typeface="+mn-lt"/>
              </a:rPr>
              <a:t>physical/econometric models </a:t>
            </a:r>
            <a:r>
              <a:rPr lang="en-US" altLang="en-US" sz="2400" dirty="0">
                <a:solidFill>
                  <a:schemeClr val="tx1"/>
                </a:solidFill>
                <a:latin typeface="+mn-lt"/>
              </a:rPr>
              <a:t>to be used</a:t>
            </a:r>
            <a:r>
              <a:rPr lang="en-US" altLang="en-US" sz="2400" dirty="0" smtClean="0">
                <a:solidFill>
                  <a:schemeClr val="tx1"/>
                </a:solidFill>
                <a:latin typeface="+mn-lt"/>
              </a:rPr>
              <a:t>)</a:t>
            </a:r>
          </a:p>
          <a:p>
            <a:pPr eaLnBrk="1" hangingPunct="1">
              <a:spcBef>
                <a:spcPts val="0"/>
              </a:spcBef>
              <a:spcAft>
                <a:spcPts val="0"/>
              </a:spcAft>
              <a:buFontTx/>
              <a:buChar char="•"/>
            </a:pPr>
            <a:r>
              <a:rPr lang="en-US" altLang="en-US" sz="2400" dirty="0" smtClean="0">
                <a:solidFill>
                  <a:schemeClr val="tx1"/>
                </a:solidFill>
                <a:latin typeface="+mn-lt"/>
              </a:rPr>
              <a:t>Use </a:t>
            </a:r>
            <a:r>
              <a:rPr lang="en-US" altLang="en-US" sz="2400" dirty="0">
                <a:solidFill>
                  <a:schemeClr val="tx1"/>
                </a:solidFill>
                <a:latin typeface="+mn-lt"/>
              </a:rPr>
              <a:t>or estimate </a:t>
            </a:r>
            <a:r>
              <a:rPr lang="en-US" altLang="en-US" sz="2400" dirty="0" smtClean="0">
                <a:solidFill>
                  <a:schemeClr val="tx1"/>
                </a:solidFill>
                <a:latin typeface="+mn-lt"/>
              </a:rPr>
              <a:t>models on physical impacts</a:t>
            </a:r>
            <a:endParaRPr lang="en-US" altLang="en-US" sz="2400" dirty="0">
              <a:solidFill>
                <a:schemeClr val="tx1"/>
              </a:solidFill>
              <a:latin typeface="+mn-lt"/>
            </a:endParaRPr>
          </a:p>
          <a:p>
            <a:pPr eaLnBrk="1" hangingPunct="1">
              <a:spcBef>
                <a:spcPts val="0"/>
              </a:spcBef>
              <a:spcAft>
                <a:spcPts val="0"/>
              </a:spcAft>
              <a:buFontTx/>
              <a:buChar char="•"/>
            </a:pPr>
            <a:r>
              <a:rPr lang="en-US" altLang="en-US" sz="2400" dirty="0" smtClean="0">
                <a:solidFill>
                  <a:schemeClr val="tx1"/>
                </a:solidFill>
                <a:latin typeface="+mn-lt"/>
              </a:rPr>
              <a:t>Project </a:t>
            </a:r>
            <a:r>
              <a:rPr lang="en-US" altLang="en-US" sz="2400" dirty="0">
                <a:solidFill>
                  <a:schemeClr val="tx1"/>
                </a:solidFill>
                <a:latin typeface="+mn-lt"/>
              </a:rPr>
              <a:t>physical impact of </a:t>
            </a:r>
            <a:r>
              <a:rPr lang="en-US" altLang="en-US" sz="2400" dirty="0" smtClean="0">
                <a:solidFill>
                  <a:schemeClr val="tx1"/>
                </a:solidFill>
                <a:latin typeface="+mn-lt"/>
              </a:rPr>
              <a:t>climate change and a no change case</a:t>
            </a:r>
            <a:endParaRPr lang="en-US" altLang="en-US" sz="2400" dirty="0">
              <a:solidFill>
                <a:schemeClr val="tx1"/>
              </a:solidFill>
              <a:latin typeface="+mn-lt"/>
            </a:endParaRPr>
          </a:p>
          <a:p>
            <a:pPr eaLnBrk="1" hangingPunct="1">
              <a:spcBef>
                <a:spcPts val="0"/>
              </a:spcBef>
              <a:spcAft>
                <a:spcPts val="0"/>
              </a:spcAft>
              <a:buFontTx/>
              <a:buChar char="•"/>
            </a:pPr>
            <a:r>
              <a:rPr lang="en-US" altLang="en-US" sz="2400" dirty="0">
                <a:solidFill>
                  <a:schemeClr val="tx1"/>
                </a:solidFill>
                <a:latin typeface="+mn-lt"/>
              </a:rPr>
              <a:t>Make assumptions about </a:t>
            </a:r>
            <a:r>
              <a:rPr lang="en-US" altLang="en-US" sz="2400" dirty="0" err="1">
                <a:solidFill>
                  <a:schemeClr val="tx1"/>
                </a:solidFill>
                <a:latin typeface="+mn-lt"/>
              </a:rPr>
              <a:t>unmodeled</a:t>
            </a:r>
            <a:r>
              <a:rPr lang="en-US" altLang="en-US" sz="2400" dirty="0">
                <a:solidFill>
                  <a:schemeClr val="tx1"/>
                </a:solidFill>
                <a:latin typeface="+mn-lt"/>
              </a:rPr>
              <a:t> phenomena</a:t>
            </a:r>
          </a:p>
          <a:p>
            <a:pPr eaLnBrk="1" hangingPunct="1">
              <a:spcBef>
                <a:spcPts val="0"/>
              </a:spcBef>
              <a:spcAft>
                <a:spcPts val="0"/>
              </a:spcAft>
              <a:buFontTx/>
              <a:buChar char="•"/>
            </a:pPr>
            <a:r>
              <a:rPr lang="en-US" altLang="en-US" sz="2400" dirty="0">
                <a:solidFill>
                  <a:schemeClr val="tx1"/>
                </a:solidFill>
                <a:latin typeface="+mn-lt"/>
                <a:cs typeface="Times New Roman" pitchFamily="18" charset="0"/>
              </a:rPr>
              <a:t>Incorporate physical impact into economic </a:t>
            </a:r>
            <a:r>
              <a:rPr lang="en-US" altLang="en-US" sz="2400" dirty="0" smtClean="0">
                <a:solidFill>
                  <a:schemeClr val="tx1"/>
                </a:solidFill>
                <a:latin typeface="+mn-lt"/>
                <a:cs typeface="Times New Roman" pitchFamily="18" charset="0"/>
              </a:rPr>
              <a:t>models</a:t>
            </a:r>
          </a:p>
          <a:p>
            <a:pPr eaLnBrk="1" hangingPunct="1">
              <a:spcBef>
                <a:spcPts val="0"/>
              </a:spcBef>
              <a:spcAft>
                <a:spcPts val="0"/>
              </a:spcAft>
              <a:buFontTx/>
              <a:buChar char="•"/>
            </a:pPr>
            <a:r>
              <a:rPr lang="en-US" altLang="en-US" sz="2400" dirty="0" smtClean="0">
                <a:solidFill>
                  <a:schemeClr val="tx1"/>
                </a:solidFill>
                <a:latin typeface="+mn-lt"/>
                <a:cs typeface="Times New Roman" pitchFamily="18" charset="0"/>
              </a:rPr>
              <a:t>Construct with and without climate change projections</a:t>
            </a:r>
            <a:endParaRPr lang="en-US" altLang="en-US" sz="2400" dirty="0">
              <a:solidFill>
                <a:schemeClr val="tx1"/>
              </a:solidFill>
              <a:latin typeface="+mn-lt"/>
              <a:cs typeface="Times New Roman" pitchFamily="18" charset="0"/>
            </a:endParaRPr>
          </a:p>
          <a:p>
            <a:pPr eaLnBrk="1" hangingPunct="1">
              <a:spcBef>
                <a:spcPts val="0"/>
              </a:spcBef>
              <a:spcAft>
                <a:spcPts val="0"/>
              </a:spcAft>
              <a:buFontTx/>
              <a:buChar char="•"/>
            </a:pPr>
            <a:r>
              <a:rPr lang="en-US" altLang="en-US" sz="2400" dirty="0">
                <a:solidFill>
                  <a:schemeClr val="tx1"/>
                </a:solidFill>
                <a:latin typeface="+mn-lt"/>
                <a:cs typeface="Times New Roman" pitchFamily="18" charset="0"/>
              </a:rPr>
              <a:t>Incorporate data on possible adaptations to climate change</a:t>
            </a:r>
          </a:p>
          <a:p>
            <a:pPr eaLnBrk="1" hangingPunct="1">
              <a:spcBef>
                <a:spcPts val="0"/>
              </a:spcBef>
              <a:spcAft>
                <a:spcPts val="0"/>
              </a:spcAft>
              <a:buFontTx/>
              <a:buChar char="•"/>
            </a:pPr>
            <a:r>
              <a:rPr lang="en-US" altLang="en-US" sz="2400" dirty="0">
                <a:solidFill>
                  <a:schemeClr val="tx1"/>
                </a:solidFill>
                <a:latin typeface="+mn-lt"/>
                <a:cs typeface="Times New Roman" pitchFamily="18" charset="0"/>
              </a:rPr>
              <a:t>Do analysis </a:t>
            </a:r>
            <a:r>
              <a:rPr lang="en-US" altLang="en-US" sz="2400" dirty="0" smtClean="0">
                <a:solidFill>
                  <a:schemeClr val="tx1"/>
                </a:solidFill>
                <a:latin typeface="+mn-lt"/>
                <a:cs typeface="Times New Roman" pitchFamily="18" charset="0"/>
              </a:rPr>
              <a:t>with adaptation</a:t>
            </a:r>
          </a:p>
          <a:p>
            <a:pPr eaLnBrk="1" hangingPunct="1">
              <a:spcBef>
                <a:spcPts val="0"/>
              </a:spcBef>
              <a:spcAft>
                <a:spcPts val="0"/>
              </a:spcAft>
              <a:buFontTx/>
              <a:buChar char="•"/>
            </a:pPr>
            <a:r>
              <a:rPr lang="en-US" altLang="en-US" sz="2400" dirty="0" smtClean="0">
                <a:solidFill>
                  <a:schemeClr val="tx1"/>
                </a:solidFill>
                <a:latin typeface="+mn-lt"/>
                <a:cs typeface="Times New Roman" pitchFamily="18" charset="0"/>
              </a:rPr>
              <a:t>Link to finer scale and environmental models</a:t>
            </a:r>
          </a:p>
          <a:p>
            <a:pPr eaLnBrk="1" hangingPunct="1">
              <a:spcBef>
                <a:spcPts val="0"/>
              </a:spcBef>
              <a:spcAft>
                <a:spcPts val="0"/>
              </a:spcAft>
              <a:buFontTx/>
              <a:buChar char="•"/>
            </a:pPr>
            <a:r>
              <a:rPr lang="en-US" altLang="en-US" sz="2400" dirty="0" smtClean="0">
                <a:solidFill>
                  <a:schemeClr val="tx1"/>
                </a:solidFill>
                <a:latin typeface="+mn-lt"/>
                <a:cs typeface="Times New Roman" pitchFamily="18" charset="0"/>
              </a:rPr>
              <a:t>Do finer scale climate impacts projection</a:t>
            </a:r>
          </a:p>
          <a:p>
            <a:pPr eaLnBrk="1" hangingPunct="1">
              <a:spcBef>
                <a:spcPts val="0"/>
              </a:spcBef>
              <a:spcAft>
                <a:spcPts val="0"/>
              </a:spcAft>
              <a:buFontTx/>
              <a:buChar char="•"/>
            </a:pPr>
            <a:r>
              <a:rPr lang="en-US" altLang="en-US" sz="2400" dirty="0" smtClean="0">
                <a:solidFill>
                  <a:schemeClr val="tx1"/>
                </a:solidFill>
                <a:latin typeface="+mn-lt"/>
                <a:cs typeface="Times New Roman" pitchFamily="18" charset="0"/>
              </a:rPr>
              <a:t>If needed feedback to physical</a:t>
            </a:r>
            <a:endParaRPr lang="en-US" altLang="en-US" sz="2400" dirty="0">
              <a:solidFill>
                <a:schemeClr val="tx1"/>
              </a:solidFill>
              <a:latin typeface="+mn-lt"/>
              <a:cs typeface="Times New Roman" pitchFamily="18" charset="0"/>
            </a:endParaRPr>
          </a:p>
        </p:txBody>
      </p:sp>
    </p:spTree>
    <p:extLst>
      <p:ext uri="{BB962C8B-B14F-4D97-AF65-F5344CB8AC3E}">
        <p14:creationId xmlns:p14="http://schemas.microsoft.com/office/powerpoint/2010/main" val="1295775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61" name="Rectangle 225"/>
          <p:cNvSpPr>
            <a:spLocks noChangeArrowheads="1"/>
          </p:cNvSpPr>
          <p:nvPr/>
        </p:nvSpPr>
        <p:spPr bwMode="auto">
          <a:xfrm>
            <a:off x="304800" y="227013"/>
            <a:ext cx="7772400"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marL="342900">
              <a:defRPr/>
            </a:pPr>
            <a:r>
              <a:rPr lang="en-US" sz="2800" dirty="0">
                <a:solidFill>
                  <a:srgbClr val="7A0000"/>
                </a:solidFill>
                <a:latin typeface="+mn-lt"/>
                <a:ea typeface="+mj-ea"/>
                <a:cs typeface="+mj-cs"/>
              </a:rPr>
              <a:t>Springflow maintenance under climate change</a:t>
            </a:r>
          </a:p>
        </p:txBody>
      </p:sp>
      <p:sp>
        <p:nvSpPr>
          <p:cNvPr id="41987" name="Rectangle 227"/>
          <p:cNvSpPr>
            <a:spLocks noChangeArrowheads="1"/>
          </p:cNvSpPr>
          <p:nvPr/>
        </p:nvSpPr>
        <p:spPr bwMode="auto">
          <a:xfrm>
            <a:off x="598488" y="912813"/>
            <a:ext cx="7772400" cy="564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har char="•"/>
              <a:tabLst>
                <a:tab pos="1493838" algn="l"/>
                <a:tab pos="2116138"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1493838" algn="l"/>
                <a:tab pos="2116138" algn="l"/>
              </a:tabLst>
              <a:defRPr sz="2800">
                <a:solidFill>
                  <a:schemeClr val="tx1"/>
                </a:solidFill>
                <a:latin typeface="Times New Roman" panose="02020603050405020304" pitchFamily="18" charset="0"/>
              </a:defRPr>
            </a:lvl2pPr>
            <a:lvl3pPr marL="625475" indent="-396875" eaLnBrk="0" hangingPunct="0">
              <a:spcBef>
                <a:spcPct val="20000"/>
              </a:spcBef>
              <a:buChar char="•"/>
              <a:tabLst>
                <a:tab pos="1493838" algn="l"/>
                <a:tab pos="2116138"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1493838" algn="l"/>
                <a:tab pos="2116138" algn="l"/>
              </a:tabLst>
              <a:defRPr sz="2000">
                <a:solidFill>
                  <a:schemeClr val="tx1"/>
                </a:solidFill>
                <a:latin typeface="Times New Roman" panose="02020603050405020304" pitchFamily="18" charset="0"/>
              </a:defRPr>
            </a:lvl4pPr>
            <a:lvl5pPr marL="1082675" indent="-228600" eaLnBrk="0" hangingPunct="0">
              <a:spcBef>
                <a:spcPct val="20000"/>
              </a:spcBef>
              <a:buChar char="»"/>
              <a:tabLst>
                <a:tab pos="1493838" algn="l"/>
                <a:tab pos="2116138" algn="l"/>
              </a:tabLst>
              <a:defRPr sz="2000">
                <a:solidFill>
                  <a:schemeClr val="tx1"/>
                </a:solidFill>
                <a:latin typeface="Times New Roman" panose="02020603050405020304" pitchFamily="18" charset="0"/>
              </a:defRPr>
            </a:lvl5pPr>
            <a:lvl6pPr marL="1539875" indent="-228600" eaLnBrk="0" fontAlgn="base" hangingPunct="0">
              <a:spcBef>
                <a:spcPct val="20000"/>
              </a:spcBef>
              <a:spcAft>
                <a:spcPct val="0"/>
              </a:spcAft>
              <a:buChar char="»"/>
              <a:tabLst>
                <a:tab pos="1493838" algn="l"/>
                <a:tab pos="2116138" algn="l"/>
              </a:tabLst>
              <a:defRPr sz="2000">
                <a:solidFill>
                  <a:schemeClr val="tx1"/>
                </a:solidFill>
                <a:latin typeface="Times New Roman" panose="02020603050405020304" pitchFamily="18" charset="0"/>
              </a:defRPr>
            </a:lvl6pPr>
            <a:lvl7pPr marL="1997075" indent="-228600" eaLnBrk="0" fontAlgn="base" hangingPunct="0">
              <a:spcBef>
                <a:spcPct val="20000"/>
              </a:spcBef>
              <a:spcAft>
                <a:spcPct val="0"/>
              </a:spcAft>
              <a:buChar char="»"/>
              <a:tabLst>
                <a:tab pos="1493838" algn="l"/>
                <a:tab pos="2116138" algn="l"/>
              </a:tabLst>
              <a:defRPr sz="2000">
                <a:solidFill>
                  <a:schemeClr val="tx1"/>
                </a:solidFill>
                <a:latin typeface="Times New Roman" panose="02020603050405020304" pitchFamily="18" charset="0"/>
              </a:defRPr>
            </a:lvl7pPr>
            <a:lvl8pPr marL="2454275" indent="-228600" eaLnBrk="0" fontAlgn="base" hangingPunct="0">
              <a:spcBef>
                <a:spcPct val="20000"/>
              </a:spcBef>
              <a:spcAft>
                <a:spcPct val="0"/>
              </a:spcAft>
              <a:buChar char="»"/>
              <a:tabLst>
                <a:tab pos="1493838" algn="l"/>
                <a:tab pos="2116138" algn="l"/>
              </a:tabLst>
              <a:defRPr sz="2000">
                <a:solidFill>
                  <a:schemeClr val="tx1"/>
                </a:solidFill>
                <a:latin typeface="Times New Roman" panose="02020603050405020304" pitchFamily="18" charset="0"/>
              </a:defRPr>
            </a:lvl8pPr>
            <a:lvl9pPr marL="2911475" indent="-228600" eaLnBrk="0" fontAlgn="base" hangingPunct="0">
              <a:spcBef>
                <a:spcPct val="20000"/>
              </a:spcBef>
              <a:spcAft>
                <a:spcPct val="0"/>
              </a:spcAft>
              <a:buChar char="»"/>
              <a:tabLst>
                <a:tab pos="1493838" algn="l"/>
                <a:tab pos="2116138" algn="l"/>
              </a:tabLst>
              <a:defRPr sz="2000">
                <a:solidFill>
                  <a:schemeClr val="tx1"/>
                </a:solidFill>
                <a:latin typeface="Times New Roman" panose="02020603050405020304" pitchFamily="18" charset="0"/>
              </a:defRPr>
            </a:lvl9pPr>
          </a:lstStyle>
          <a:p>
            <a:pPr lvl="2">
              <a:lnSpc>
                <a:spcPct val="0"/>
              </a:lnSpc>
              <a:spcBef>
                <a:spcPct val="0"/>
              </a:spcBef>
              <a:buSzPct val="120000"/>
              <a:buFontTx/>
              <a:buNone/>
            </a:pPr>
            <a:endParaRPr lang="en-US" altLang="en-US" sz="2800" b="1">
              <a:solidFill>
                <a:srgbClr val="000099"/>
              </a:solidFill>
              <a:latin typeface="+mn-lt"/>
            </a:endParaRPr>
          </a:p>
          <a:p>
            <a:pPr lvl="2">
              <a:spcBef>
                <a:spcPct val="50000"/>
              </a:spcBef>
              <a:spcAft>
                <a:spcPct val="30000"/>
              </a:spcAft>
              <a:buSzPct val="120000"/>
            </a:pPr>
            <a:r>
              <a:rPr lang="en-US" altLang="en-US" sz="2800" b="1">
                <a:solidFill>
                  <a:srgbClr val="333399"/>
                </a:solidFill>
                <a:latin typeface="+mn-lt"/>
                <a:cs typeface="Times New Roman" panose="02020603050405020304" pitchFamily="18" charset="0"/>
              </a:rPr>
              <a:t>Pumping level to keep springflows at the BASE</a:t>
            </a:r>
          </a:p>
          <a:p>
            <a:pPr lvl="4" eaLnBrk="1" hangingPunct="1">
              <a:spcBef>
                <a:spcPct val="50000"/>
              </a:spcBef>
              <a:buFontTx/>
              <a:buNone/>
            </a:pPr>
            <a:r>
              <a:rPr lang="en-US" altLang="en-US" sz="2400" b="1">
                <a:solidFill>
                  <a:srgbClr val="000099"/>
                </a:solidFill>
                <a:latin typeface="+mn-lt"/>
                <a:cs typeface="Times New Roman" panose="02020603050405020304" pitchFamily="18" charset="0"/>
                <a:sym typeface="Wingdings" panose="05000000000000000000" pitchFamily="2" charset="2"/>
              </a:rPr>
              <a:t>	</a:t>
            </a:r>
            <a:r>
              <a:rPr lang="en-US" altLang="en-US">
                <a:solidFill>
                  <a:srgbClr val="333399"/>
                </a:solidFill>
                <a:latin typeface="+mn-lt"/>
                <a:cs typeface="Times New Roman" panose="02020603050405020304" pitchFamily="18" charset="0"/>
              </a:rPr>
              <a:t> 	decreases 35,000 to 50,000 af under the 2030 scenarios</a:t>
            </a:r>
          </a:p>
          <a:p>
            <a:pPr lvl="4" eaLnBrk="1" hangingPunct="1">
              <a:spcBef>
                <a:spcPct val="50000"/>
              </a:spcBef>
              <a:buFontTx/>
              <a:buNone/>
            </a:pPr>
            <a:r>
              <a:rPr lang="en-US" altLang="en-US" sz="2400" b="1">
                <a:solidFill>
                  <a:srgbClr val="000099"/>
                </a:solidFill>
                <a:latin typeface="+mn-lt"/>
                <a:cs typeface="Times New Roman" panose="02020603050405020304" pitchFamily="18" charset="0"/>
                <a:sym typeface="Wingdings" panose="05000000000000000000" pitchFamily="2" charset="2"/>
              </a:rPr>
              <a:t>		</a:t>
            </a:r>
            <a:r>
              <a:rPr lang="en-US" altLang="en-US">
                <a:solidFill>
                  <a:srgbClr val="333399"/>
                </a:solidFill>
                <a:latin typeface="+mn-lt"/>
                <a:cs typeface="Times New Roman" panose="02020603050405020304" pitchFamily="18" charset="0"/>
              </a:rPr>
              <a:t>decreases 55,000 to 80,000 af under the 2090 scenarios </a:t>
            </a:r>
          </a:p>
          <a:p>
            <a:pPr lvl="4" eaLnBrk="1" hangingPunct="1">
              <a:spcBef>
                <a:spcPct val="100000"/>
              </a:spcBef>
            </a:pPr>
            <a:r>
              <a:rPr lang="en-US" altLang="en-US">
                <a:solidFill>
                  <a:srgbClr val="000099"/>
                </a:solidFill>
                <a:latin typeface="+mn-lt"/>
                <a:cs typeface="Times New Roman" panose="02020603050405020304" pitchFamily="18" charset="0"/>
                <a:sym typeface="Wingdings" panose="05000000000000000000" pitchFamily="2" charset="2"/>
              </a:rPr>
              <a:t>A</a:t>
            </a:r>
            <a:r>
              <a:rPr lang="en-US" altLang="en-US">
                <a:solidFill>
                  <a:srgbClr val="333399"/>
                </a:solidFill>
                <a:latin typeface="+mn-lt"/>
                <a:cs typeface="Times New Roman" panose="02020603050405020304" pitchFamily="18" charset="0"/>
              </a:rPr>
              <a:t>gricultural and M&amp;I water use reduction</a:t>
            </a:r>
          </a:p>
          <a:p>
            <a:pPr lvl="4" eaLnBrk="1" hangingPunct="1">
              <a:spcBef>
                <a:spcPct val="100000"/>
              </a:spcBef>
            </a:pPr>
            <a:r>
              <a:rPr lang="en-US" altLang="en-US">
                <a:solidFill>
                  <a:srgbClr val="333399"/>
                </a:solidFill>
                <a:latin typeface="+mn-lt"/>
                <a:cs typeface="Times New Roman" panose="02020603050405020304" pitchFamily="18" charset="0"/>
              </a:rPr>
              <a:t>Substantial economic costs</a:t>
            </a:r>
            <a:r>
              <a:rPr lang="en-US" altLang="en-US" b="1">
                <a:solidFill>
                  <a:srgbClr val="FF0000"/>
                </a:solidFill>
                <a:latin typeface="+mn-lt"/>
                <a:cs typeface="Times New Roman" panose="02020603050405020304" pitchFamily="18" charset="0"/>
              </a:rPr>
              <a:t>: an additional cost of $0.5 to $2 million per year</a:t>
            </a:r>
            <a:endParaRPr lang="en-US" altLang="en-US">
              <a:solidFill>
                <a:srgbClr val="333399"/>
              </a:solidFill>
              <a:latin typeface="+mn-lt"/>
              <a:cs typeface="Times New Roman" panose="02020603050405020304" pitchFamily="18" charset="0"/>
            </a:endParaRPr>
          </a:p>
          <a:p>
            <a:pPr lvl="4" eaLnBrk="1" hangingPunct="1">
              <a:spcBef>
                <a:spcPct val="100000"/>
              </a:spcBef>
            </a:pPr>
            <a:r>
              <a:rPr lang="en-US" altLang="en-US">
                <a:solidFill>
                  <a:srgbClr val="333399"/>
                </a:solidFill>
                <a:latin typeface="+mn-lt"/>
                <a:cs typeface="Times New Roman" panose="02020603050405020304" pitchFamily="18" charset="0"/>
              </a:rPr>
              <a:t>Increase in EA authority surplus or rents to water right holders</a:t>
            </a:r>
          </a:p>
          <a:p>
            <a:pPr lvl="4" eaLnBrk="1" hangingPunct="1">
              <a:spcBef>
                <a:spcPct val="50000"/>
              </a:spcBef>
            </a:pPr>
            <a:endParaRPr lang="en-US" altLang="en-US">
              <a:solidFill>
                <a:srgbClr val="333399"/>
              </a:solidFill>
              <a:latin typeface="+mn-lt"/>
              <a:cs typeface="Times New Roman" panose="02020603050405020304" pitchFamily="18" charset="0"/>
            </a:endParaRPr>
          </a:p>
          <a:p>
            <a:pPr lvl="4" eaLnBrk="1" hangingPunct="1">
              <a:spcBef>
                <a:spcPct val="50000"/>
              </a:spcBef>
              <a:buFontTx/>
              <a:buNone/>
            </a:pPr>
            <a:r>
              <a:rPr lang="en-US" altLang="en-US">
                <a:solidFill>
                  <a:srgbClr val="333399"/>
                </a:solidFill>
                <a:latin typeface="+mn-lt"/>
                <a:cs typeface="Times New Roman" panose="02020603050405020304" pitchFamily="18" charset="0"/>
              </a:rPr>
              <a:t>		 </a:t>
            </a:r>
            <a:r>
              <a:rPr lang="en-US" altLang="en-US" sz="2400" b="1">
                <a:solidFill>
                  <a:srgbClr val="000099"/>
                </a:solidFill>
                <a:latin typeface="+mn-lt"/>
                <a:cs typeface="Times New Roman" panose="02020603050405020304" pitchFamily="18" charset="0"/>
                <a:sym typeface="Wingdings" panose="05000000000000000000" pitchFamily="2" charset="2"/>
              </a:rPr>
              <a:t>				</a:t>
            </a:r>
          </a:p>
        </p:txBody>
      </p:sp>
    </p:spTree>
    <p:extLst>
      <p:ext uri="{BB962C8B-B14F-4D97-AF65-F5344CB8AC3E}">
        <p14:creationId xmlns:p14="http://schemas.microsoft.com/office/powerpoint/2010/main" val="1304079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8600" y="-762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j-lt"/>
                <a:ea typeface="+mj-ea"/>
                <a:cs typeface="+mj-cs"/>
              </a:rPr>
              <a:t>Analytical Framework -  Spatial Analogue</a:t>
            </a:r>
          </a:p>
        </p:txBody>
      </p:sp>
      <p:sp>
        <p:nvSpPr>
          <p:cNvPr id="27653" name="Rectangle 7"/>
          <p:cNvSpPr>
            <a:spLocks noChangeArrowheads="1"/>
          </p:cNvSpPr>
          <p:nvPr/>
        </p:nvSpPr>
        <p:spPr bwMode="auto">
          <a:xfrm>
            <a:off x="927100" y="1778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lnSpc>
                <a:spcPct val="140000"/>
              </a:lnSpc>
              <a:spcBef>
                <a:spcPct val="20000"/>
              </a:spcBef>
              <a:buFontTx/>
              <a:buChar char="•"/>
            </a:pPr>
            <a:r>
              <a:rPr lang="en-US" altLang="en-US" sz="4000" b="0" dirty="0">
                <a:solidFill>
                  <a:schemeClr val="tx1"/>
                </a:solidFill>
              </a:rPr>
              <a:t>Ricardian Land Rent Approach</a:t>
            </a:r>
          </a:p>
          <a:p>
            <a:pPr eaLnBrk="1" hangingPunct="1">
              <a:lnSpc>
                <a:spcPct val="140000"/>
              </a:lnSpc>
              <a:spcBef>
                <a:spcPct val="20000"/>
              </a:spcBef>
              <a:buFontTx/>
              <a:buChar char="•"/>
            </a:pPr>
            <a:r>
              <a:rPr lang="en-US" altLang="en-US" sz="4000" b="0" dirty="0">
                <a:solidFill>
                  <a:schemeClr val="tx1"/>
                </a:solidFill>
              </a:rPr>
              <a:t>Profit Function Approach</a:t>
            </a:r>
          </a:p>
          <a:p>
            <a:pPr eaLnBrk="1" hangingPunct="1">
              <a:lnSpc>
                <a:spcPct val="140000"/>
              </a:lnSpc>
              <a:spcBef>
                <a:spcPct val="20000"/>
              </a:spcBef>
              <a:buFontTx/>
              <a:buChar char="•"/>
            </a:pPr>
            <a:r>
              <a:rPr lang="en-US" altLang="en-US" sz="4000" b="0" dirty="0">
                <a:solidFill>
                  <a:schemeClr val="tx1"/>
                </a:solidFill>
              </a:rPr>
              <a:t>In both cases </a:t>
            </a:r>
          </a:p>
          <a:p>
            <a:pPr lvl="1" eaLnBrk="1" hangingPunct="1">
              <a:lnSpc>
                <a:spcPct val="80000"/>
              </a:lnSpc>
              <a:spcBef>
                <a:spcPct val="20000"/>
              </a:spcBef>
            </a:pPr>
            <a:r>
              <a:rPr lang="en-US" altLang="en-US" b="0" dirty="0" err="1">
                <a:solidFill>
                  <a:schemeClr val="tx1"/>
                </a:solidFill>
              </a:rPr>
              <a:t>EconValue</a:t>
            </a:r>
            <a:r>
              <a:rPr lang="en-US" altLang="en-US" b="0" dirty="0">
                <a:solidFill>
                  <a:schemeClr val="tx1"/>
                </a:solidFill>
              </a:rPr>
              <a:t> = f(</a:t>
            </a:r>
            <a:r>
              <a:rPr lang="en-US" altLang="en-US" b="0" dirty="0" err="1">
                <a:solidFill>
                  <a:schemeClr val="tx1"/>
                </a:solidFill>
              </a:rPr>
              <a:t>controls,climate</a:t>
            </a:r>
            <a:r>
              <a:rPr lang="en-US" altLang="en-US" b="0" dirty="0">
                <a:solidFill>
                  <a:schemeClr val="tx1"/>
                </a:solidFill>
              </a:rPr>
              <a:t>)</a:t>
            </a:r>
          </a:p>
        </p:txBody>
      </p:sp>
    </p:spTree>
    <p:extLst>
      <p:ext uri="{BB962C8B-B14F-4D97-AF65-F5344CB8AC3E}">
        <p14:creationId xmlns:p14="http://schemas.microsoft.com/office/powerpoint/2010/main" val="2320288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228600"/>
            <a:ext cx="7772400" cy="1143000"/>
          </a:xfrm>
        </p:spPr>
        <p:txBody>
          <a:bodyPr/>
          <a:lstStyle/>
          <a:p>
            <a:r>
              <a:rPr lang="en-US" altLang="zh-CN" sz="2800" b="1" kern="1200" dirty="0">
                <a:solidFill>
                  <a:srgbClr val="7A0000"/>
                </a:solidFill>
                <a:latin typeface="+mn-lt"/>
              </a:rPr>
              <a:t>Economic Approach: Ricardian Model</a:t>
            </a:r>
          </a:p>
        </p:txBody>
      </p:sp>
      <p:sp>
        <p:nvSpPr>
          <p:cNvPr id="247811" name="Rectangle 3"/>
          <p:cNvSpPr>
            <a:spLocks noGrp="1" noChangeArrowheads="1"/>
          </p:cNvSpPr>
          <p:nvPr>
            <p:ph type="body" idx="1"/>
          </p:nvPr>
        </p:nvSpPr>
        <p:spPr>
          <a:xfrm>
            <a:off x="685800" y="1371600"/>
            <a:ext cx="7772400" cy="4495800"/>
          </a:xfrm>
        </p:spPr>
        <p:txBody>
          <a:bodyPr/>
          <a:lstStyle/>
          <a:p>
            <a:pPr marL="0" indent="0">
              <a:buNone/>
            </a:pPr>
            <a:r>
              <a:rPr lang="en-US" altLang="zh-CN" b="1" dirty="0">
                <a:ea typeface="宋体" panose="02010600030101010101" pitchFamily="2" charset="-122"/>
              </a:rPr>
              <a:t>Regress </a:t>
            </a:r>
            <a:r>
              <a:rPr lang="en-US" altLang="zh-CN" b="1" dirty="0" smtClean="0">
                <a:ea typeface="宋体" panose="02010600030101010101" pitchFamily="2" charset="-122"/>
              </a:rPr>
              <a:t> </a:t>
            </a:r>
            <a:r>
              <a:rPr lang="en-US" altLang="zh-CN" b="1" dirty="0">
                <a:ea typeface="宋体" panose="02010600030101010101" pitchFamily="2" charset="-122"/>
              </a:rPr>
              <a:t>land </a:t>
            </a:r>
            <a:r>
              <a:rPr lang="en-US" altLang="zh-CN" b="1" dirty="0" smtClean="0">
                <a:ea typeface="宋体" panose="02010600030101010101" pitchFamily="2" charset="-122"/>
              </a:rPr>
              <a:t>values or annual land rent or net revenues </a:t>
            </a:r>
            <a:r>
              <a:rPr lang="en-US" altLang="zh-CN" b="1" dirty="0">
                <a:ea typeface="宋体" panose="02010600030101010101" pitchFamily="2" charset="-122"/>
              </a:rPr>
              <a:t>on climate, </a:t>
            </a:r>
            <a:r>
              <a:rPr lang="en-US" altLang="zh-CN" b="1" dirty="0" smtClean="0">
                <a:ea typeface="宋体" panose="02010600030101010101" pitchFamily="2" charset="-122"/>
              </a:rPr>
              <a:t>Major characteristics of region</a:t>
            </a:r>
            <a:endParaRPr lang="en-US" altLang="zh-CN" b="1" dirty="0">
              <a:ea typeface="宋体" panose="02010600030101010101" pitchFamily="2" charset="-122"/>
            </a:endParaRPr>
          </a:p>
          <a:p>
            <a:pPr marL="0" indent="0">
              <a:buNone/>
            </a:pPr>
            <a:r>
              <a:rPr lang="en-US" b="1" dirty="0" smtClean="0"/>
              <a:t>The </a:t>
            </a:r>
            <a:r>
              <a:rPr lang="en-US" b="1" dirty="0"/>
              <a:t>basic hypothesis is that climate shifts the production function for crops. Farmers at particular sites </a:t>
            </a:r>
            <a:r>
              <a:rPr lang="en-US" b="1" dirty="0" smtClean="0"/>
              <a:t>adjust </a:t>
            </a:r>
            <a:r>
              <a:rPr lang="en-US" b="1" dirty="0"/>
              <a:t>their inputs and outputs accordingly. </a:t>
            </a:r>
            <a:r>
              <a:rPr lang="en-US" b="1" dirty="0" smtClean="0"/>
              <a:t>…assume </a:t>
            </a:r>
            <a:r>
              <a:rPr lang="en-US" b="1" dirty="0"/>
              <a:t>that the economy has completely adapted to the given climate so that land prices have attained the long-run </a:t>
            </a:r>
            <a:r>
              <a:rPr lang="en-US" b="1" dirty="0" smtClean="0"/>
              <a:t>equilibrium.</a:t>
            </a:r>
            <a:endParaRPr lang="en-US" altLang="zh-CN" b="1" dirty="0" smtClean="0">
              <a:ea typeface="宋体" panose="02010600030101010101" pitchFamily="2" charset="-122"/>
            </a:endParaRPr>
          </a:p>
          <a:p>
            <a:pPr marL="0" indent="0">
              <a:buNone/>
            </a:pPr>
            <a:endParaRPr lang="en-US" altLang="zh-CN" b="1" dirty="0">
              <a:ea typeface="宋体" panose="02010600030101010101" pitchFamily="2" charset="-122"/>
            </a:endParaRPr>
          </a:p>
        </p:txBody>
      </p:sp>
    </p:spTree>
    <p:extLst>
      <p:ext uri="{BB962C8B-B14F-4D97-AF65-F5344CB8AC3E}">
        <p14:creationId xmlns:p14="http://schemas.microsoft.com/office/powerpoint/2010/main" val="2320014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100" b="1" kern="1200" dirty="0" smtClean="0">
                <a:solidFill>
                  <a:srgbClr val="7A0000"/>
                </a:solidFill>
                <a:latin typeface="+mn-lt"/>
              </a:rPr>
              <a:t>Climate </a:t>
            </a:r>
            <a:r>
              <a:rPr lang="en-US" sz="3100" b="1" kern="1200" dirty="0">
                <a:solidFill>
                  <a:srgbClr val="7A0000"/>
                </a:solidFill>
                <a:latin typeface="+mn-lt"/>
              </a:rPr>
              <a:t>change and land rent value</a:t>
            </a:r>
            <a:endParaRPr lang="en-US" sz="3100" b="1" kern="1200" dirty="0">
              <a:solidFill>
                <a:srgbClr val="7A0000"/>
              </a:solidFill>
              <a:latin typeface="+mn-lt"/>
            </a:endParaRPr>
          </a:p>
        </p:txBody>
      </p:sp>
      <p:sp>
        <p:nvSpPr>
          <p:cNvPr id="3" name="Content Placeholder 2"/>
          <p:cNvSpPr>
            <a:spLocks noGrp="1"/>
          </p:cNvSpPr>
          <p:nvPr>
            <p:ph idx="1"/>
          </p:nvPr>
        </p:nvSpPr>
        <p:spPr>
          <a:xfrm>
            <a:off x="248653" y="1479885"/>
            <a:ext cx="8229600" cy="5257800"/>
          </a:xfrm>
        </p:spPr>
        <p:txBody>
          <a:bodyPr>
            <a:normAutofit lnSpcReduction="10000"/>
          </a:bodyPr>
          <a:lstStyle/>
          <a:p>
            <a:pPr marL="457200" lvl="1" indent="0">
              <a:buNone/>
            </a:pPr>
            <a:r>
              <a:rPr lang="en-US" sz="3000" dirty="0" smtClean="0"/>
              <a:t>The</a:t>
            </a:r>
            <a:r>
              <a:rPr lang="en-US" sz="3000" dirty="0"/>
              <a:t> Ricardian method shows the long-term impacts of climate change on agriculture while accounting for adaptation (Mendelsohn, Nordhaus and Shaw, 1994). </a:t>
            </a:r>
          </a:p>
          <a:p>
            <a:pPr marL="457200" lvl="1" indent="0">
              <a:buNone/>
            </a:pPr>
            <a:r>
              <a:rPr lang="en-US" sz="3000" dirty="0"/>
              <a:t>This hedonic method starts from the assumption that land rents reflect the expected productivity of agriculture</a:t>
            </a:r>
          </a:p>
          <a:p>
            <a:pPr marL="457200" lvl="1" indent="0">
              <a:buNone/>
            </a:pPr>
            <a:r>
              <a:rPr lang="en-US" sz="3000" dirty="0"/>
              <a:t>Mendelsohn et al. (1994) pooled </a:t>
            </a:r>
            <a:r>
              <a:rPr lang="en-US" sz="3000" b="1" dirty="0"/>
              <a:t>all counties </a:t>
            </a:r>
            <a:r>
              <a:rPr lang="en-US" sz="3000" dirty="0"/>
              <a:t>in U.S. to estimate the effect of climatic variables as well as non-climatic variables on both land values and farm revenues.</a:t>
            </a:r>
          </a:p>
          <a:p>
            <a:pPr marL="457200" lvl="1" indent="0">
              <a:buNone/>
            </a:pPr>
            <a:endParaRPr lang="en-US" sz="3000" dirty="0" smtClean="0"/>
          </a:p>
        </p:txBody>
      </p:sp>
    </p:spTree>
    <p:extLst>
      <p:ext uri="{BB962C8B-B14F-4D97-AF65-F5344CB8AC3E}">
        <p14:creationId xmlns:p14="http://schemas.microsoft.com/office/powerpoint/2010/main" val="4082698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8337"/>
            <a:ext cx="7772400" cy="1143000"/>
          </a:xfrm>
        </p:spPr>
        <p:txBody>
          <a:bodyPr/>
          <a:lstStyle/>
          <a:p>
            <a:r>
              <a:rPr lang="en-US" sz="3100" b="1" kern="1200" dirty="0">
                <a:solidFill>
                  <a:srgbClr val="7A0000"/>
                </a:solidFill>
                <a:latin typeface="+mn-lt"/>
              </a:rPr>
              <a:t>Theoretical framework</a:t>
            </a:r>
            <a:endParaRPr lang="en-US" sz="3100" b="1" kern="1200" dirty="0">
              <a:solidFill>
                <a:srgbClr val="7A0000"/>
              </a:solidFill>
              <a:latin typeface="+mn-lt"/>
            </a:endParaRPr>
          </a:p>
        </p:txBody>
      </p:sp>
      <p:sp>
        <p:nvSpPr>
          <p:cNvPr id="3" name="Content Placeholder 2"/>
          <p:cNvSpPr>
            <a:spLocks noGrp="1"/>
          </p:cNvSpPr>
          <p:nvPr>
            <p:ph sz="quarter" idx="1"/>
          </p:nvPr>
        </p:nvSpPr>
        <p:spPr>
          <a:xfrm>
            <a:off x="288758" y="1468855"/>
            <a:ext cx="8518358" cy="3504197"/>
          </a:xfrm>
        </p:spPr>
        <p:txBody>
          <a:bodyPr>
            <a:noAutofit/>
          </a:bodyPr>
          <a:lstStyle/>
          <a:p>
            <a:r>
              <a:rPr lang="en-US" sz="2800" dirty="0" smtClean="0"/>
              <a:t>Ricardian </a:t>
            </a:r>
            <a:r>
              <a:rPr lang="en-US" sz="2800" dirty="0"/>
              <a:t>approach examines how climate in different places affects the net rent or value of farmland instead of studying yields of specific crops.</a:t>
            </a:r>
          </a:p>
          <a:p>
            <a:r>
              <a:rPr lang="en-US" sz="2800" dirty="0" err="1"/>
              <a:t>Ricardian</a:t>
            </a:r>
            <a:r>
              <a:rPr lang="en-US" sz="2800" dirty="0"/>
              <a:t> model corrects the bias and overestimation of damages arise in the traditional production function by taking account of infinite variety of substitutions , adaptations as climate changes.</a:t>
            </a:r>
          </a:p>
          <a:p>
            <a:r>
              <a:rPr lang="en-US" sz="2800" dirty="0"/>
              <a:t>A simple model</a:t>
            </a:r>
          </a:p>
          <a:p>
            <a:r>
              <a:rPr lang="en-US" sz="2800" dirty="0"/>
              <a:t>	Net revenue = ʄ (climate </a:t>
            </a:r>
            <a:r>
              <a:rPr lang="en-US" sz="2800" dirty="0" err="1" smtClean="0"/>
              <a:t>variables,controls</a:t>
            </a:r>
            <a:r>
              <a:rPr lang="en-US" sz="2800" dirty="0" smtClean="0"/>
              <a:t>).</a:t>
            </a:r>
            <a:endParaRPr lang="en-US" sz="2800" dirty="0"/>
          </a:p>
        </p:txBody>
      </p:sp>
    </p:spTree>
    <p:extLst>
      <p:ext uri="{BB962C8B-B14F-4D97-AF65-F5344CB8AC3E}">
        <p14:creationId xmlns:p14="http://schemas.microsoft.com/office/powerpoint/2010/main" val="3516073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927100"/>
            <a:ext cx="3098800" cy="1096962"/>
          </a:xfrm>
        </p:spPr>
        <p:txBody>
          <a:bodyPr>
            <a:noAutofit/>
          </a:bodyPr>
          <a:lstStyle/>
          <a:p>
            <a:r>
              <a:rPr lang="en-US" sz="3100" b="1" kern="1200" dirty="0">
                <a:solidFill>
                  <a:srgbClr val="7A0000"/>
                </a:solidFill>
                <a:latin typeface="+mn-lt"/>
              </a:rPr>
              <a:t>Climate change and land rent value</a:t>
            </a:r>
            <a:endParaRPr lang="en-US" sz="3100" b="1" kern="1200" dirty="0">
              <a:solidFill>
                <a:srgbClr val="7A0000"/>
              </a:solidFill>
              <a:latin typeface="+mn-lt"/>
            </a:endParaRPr>
          </a:p>
        </p:txBody>
      </p:sp>
      <p:pic>
        <p:nvPicPr>
          <p:cNvPr id="8" name="Picture 7"/>
          <p:cNvPicPr>
            <a:picLocks noChangeAspect="1"/>
          </p:cNvPicPr>
          <p:nvPr/>
        </p:nvPicPr>
        <p:blipFill>
          <a:blip r:embed="rId2"/>
          <a:stretch>
            <a:fillRect/>
          </a:stretch>
        </p:blipFill>
        <p:spPr>
          <a:xfrm>
            <a:off x="288816" y="152400"/>
            <a:ext cx="4651484" cy="6591388"/>
          </a:xfrm>
          <a:prstGeom prst="rect">
            <a:avLst/>
          </a:prstGeom>
        </p:spPr>
      </p:pic>
      <p:sp>
        <p:nvSpPr>
          <p:cNvPr id="9" name="Rectangle 8"/>
          <p:cNvSpPr/>
          <p:nvPr/>
        </p:nvSpPr>
        <p:spPr>
          <a:xfrm>
            <a:off x="5105400" y="3111649"/>
            <a:ext cx="3784600" cy="1569660"/>
          </a:xfrm>
          <a:prstGeom prst="rect">
            <a:avLst/>
          </a:prstGeom>
        </p:spPr>
        <p:txBody>
          <a:bodyPr wrap="square">
            <a:spAutoFit/>
          </a:bodyPr>
          <a:lstStyle/>
          <a:p>
            <a:r>
              <a:rPr lang="en-US" sz="1600" b="0" dirty="0">
                <a:solidFill>
                  <a:srgbClr val="333333"/>
                </a:solidFill>
                <a:latin typeface="+mn-lt"/>
              </a:rPr>
              <a:t>Mendelsohn, Robert &amp; Nordhaus, William D &amp; Shaw, </a:t>
            </a:r>
            <a:r>
              <a:rPr lang="en-US" sz="1600" b="0" dirty="0" err="1">
                <a:solidFill>
                  <a:srgbClr val="333333"/>
                </a:solidFill>
                <a:latin typeface="+mn-lt"/>
              </a:rPr>
              <a:t>Daigee</a:t>
            </a:r>
            <a:r>
              <a:rPr lang="en-US" sz="1600" b="0" dirty="0">
                <a:solidFill>
                  <a:srgbClr val="333333"/>
                </a:solidFill>
                <a:latin typeface="+mn-lt"/>
              </a:rPr>
              <a:t>, 1994. "</a:t>
            </a:r>
            <a:r>
              <a:rPr lang="en-US" sz="1600" dirty="0">
                <a:solidFill>
                  <a:srgbClr val="2D4E8B"/>
                </a:solidFill>
                <a:latin typeface="+mn-lt"/>
                <a:hlinkClick r:id="rId3"/>
              </a:rPr>
              <a:t>The Impact of Global Warming on Agriculture: A Ricardian Analysis</a:t>
            </a:r>
            <a:r>
              <a:rPr lang="en-US" sz="1600" b="0" dirty="0">
                <a:solidFill>
                  <a:srgbClr val="333333"/>
                </a:solidFill>
                <a:latin typeface="+mn-lt"/>
              </a:rPr>
              <a:t>," </a:t>
            </a:r>
            <a:r>
              <a:rPr lang="en-US" sz="1600" b="0" dirty="0">
                <a:solidFill>
                  <a:srgbClr val="2D4E8B"/>
                </a:solidFill>
                <a:latin typeface="+mn-lt"/>
                <a:hlinkClick r:id="rId4"/>
              </a:rPr>
              <a:t>American Economic Review</a:t>
            </a:r>
            <a:r>
              <a:rPr lang="en-US" sz="1600" b="0" dirty="0">
                <a:solidFill>
                  <a:srgbClr val="333333"/>
                </a:solidFill>
                <a:latin typeface="+mn-lt"/>
              </a:rPr>
              <a:t>, American Economic Association, vol. 84(4), pages 753-771, September.</a:t>
            </a:r>
            <a:endParaRPr lang="en-US" sz="1600" b="0" i="0" u="none" strike="noStrike" dirty="0">
              <a:solidFill>
                <a:srgbClr val="333333"/>
              </a:solidFill>
              <a:effectLst/>
              <a:latin typeface="+mn-lt"/>
            </a:endParaRPr>
          </a:p>
        </p:txBody>
      </p:sp>
      <p:sp>
        <p:nvSpPr>
          <p:cNvPr id="10" name="Rectangle 9"/>
          <p:cNvSpPr/>
          <p:nvPr/>
        </p:nvSpPr>
        <p:spPr bwMode="auto">
          <a:xfrm>
            <a:off x="225706" y="3744410"/>
            <a:ext cx="1006998" cy="243068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chemeClr val="bg1"/>
              </a:solidFill>
              <a:effectLst/>
              <a:latin typeface="+mn-lt"/>
            </a:endParaRPr>
          </a:p>
        </p:txBody>
      </p:sp>
      <p:sp>
        <p:nvSpPr>
          <p:cNvPr id="11" name="Rectangle 10"/>
          <p:cNvSpPr/>
          <p:nvPr/>
        </p:nvSpPr>
        <p:spPr>
          <a:xfrm>
            <a:off x="5018784" y="5255477"/>
            <a:ext cx="1774845" cy="646331"/>
          </a:xfrm>
          <a:prstGeom prst="rect">
            <a:avLst/>
          </a:prstGeom>
        </p:spPr>
        <p:txBody>
          <a:bodyPr wrap="none">
            <a:spAutoFit/>
          </a:bodyPr>
          <a:lstStyle/>
          <a:p>
            <a:r>
              <a:rPr lang="en-US" b="0" dirty="0" smtClean="0">
                <a:solidFill>
                  <a:srgbClr val="FF0000"/>
                </a:solidFill>
                <a:latin typeface="+mn-lt"/>
              </a:rPr>
              <a:t>Controls</a:t>
            </a:r>
            <a:endParaRPr lang="en-US" dirty="0">
              <a:solidFill>
                <a:srgbClr val="FF0000"/>
              </a:solidFill>
              <a:latin typeface="+mn-lt"/>
            </a:endParaRPr>
          </a:p>
        </p:txBody>
      </p:sp>
    </p:spTree>
    <p:extLst>
      <p:ext uri="{BB962C8B-B14F-4D97-AF65-F5344CB8AC3E}">
        <p14:creationId xmlns:p14="http://schemas.microsoft.com/office/powerpoint/2010/main" val="3228123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688" y="1953127"/>
            <a:ext cx="6410828" cy="470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218468"/>
            <a:ext cx="7772400" cy="1143000"/>
          </a:xfrm>
        </p:spPr>
        <p:txBody>
          <a:bodyPr>
            <a:normAutofit/>
          </a:bodyPr>
          <a:lstStyle/>
          <a:p>
            <a:r>
              <a:rPr lang="en-US" sz="3100" b="1" kern="1200" dirty="0">
                <a:solidFill>
                  <a:srgbClr val="7A0000"/>
                </a:solidFill>
                <a:latin typeface="+mn-lt"/>
              </a:rPr>
              <a:t>Climate </a:t>
            </a:r>
            <a:r>
              <a:rPr lang="en-US" sz="3100" b="1" kern="1200" dirty="0">
                <a:solidFill>
                  <a:srgbClr val="7A0000"/>
                </a:solidFill>
                <a:latin typeface="+mn-lt"/>
              </a:rPr>
              <a:t>change and land rent value</a:t>
            </a:r>
          </a:p>
        </p:txBody>
      </p:sp>
      <p:sp>
        <p:nvSpPr>
          <p:cNvPr id="3" name="Content Placeholder 2"/>
          <p:cNvSpPr>
            <a:spLocks noGrp="1"/>
          </p:cNvSpPr>
          <p:nvPr>
            <p:ph idx="1"/>
          </p:nvPr>
        </p:nvSpPr>
        <p:spPr>
          <a:xfrm>
            <a:off x="685799" y="1034716"/>
            <a:ext cx="8297779" cy="4114800"/>
          </a:xfrm>
        </p:spPr>
        <p:txBody>
          <a:bodyPr/>
          <a:lstStyle/>
          <a:p>
            <a:r>
              <a:rPr lang="en-US" sz="2400" dirty="0" smtClean="0"/>
              <a:t>Regression</a:t>
            </a:r>
          </a:p>
          <a:p>
            <a:pPr lvl="1"/>
            <a:r>
              <a:rPr lang="en-US" sz="2000" dirty="0" smtClean="0"/>
              <a:t>Dependent variables: Cropland values</a:t>
            </a:r>
          </a:p>
          <a:p>
            <a:pPr lvl="1"/>
            <a:r>
              <a:rPr lang="en-US" sz="2000" dirty="0" smtClean="0"/>
              <a:t>Control variables: Temperature, Precipitation, Soil conditions, etc.</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734272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100" b="1" kern="1200" dirty="0">
                <a:solidFill>
                  <a:srgbClr val="7A0000"/>
                </a:solidFill>
                <a:latin typeface="+mn-lt"/>
              </a:rPr>
              <a:t>Comparison and irrigation</a:t>
            </a:r>
            <a:endParaRPr lang="en-US" sz="3100" b="1" kern="1200" dirty="0">
              <a:solidFill>
                <a:srgbClr val="7A0000"/>
              </a:solidFill>
              <a:latin typeface="+mn-lt"/>
            </a:endParaRPr>
          </a:p>
        </p:txBody>
      </p:sp>
      <p:sp>
        <p:nvSpPr>
          <p:cNvPr id="3" name="Content Placeholder 2"/>
          <p:cNvSpPr>
            <a:spLocks noGrp="1"/>
          </p:cNvSpPr>
          <p:nvPr>
            <p:ph idx="1"/>
          </p:nvPr>
        </p:nvSpPr>
        <p:spPr>
          <a:xfrm>
            <a:off x="24063" y="974558"/>
            <a:ext cx="8686800" cy="5257800"/>
          </a:xfrm>
        </p:spPr>
        <p:txBody>
          <a:bodyPr>
            <a:normAutofit fontScale="92500" lnSpcReduction="10000"/>
          </a:bodyPr>
          <a:lstStyle/>
          <a:p>
            <a:r>
              <a:rPr lang="en-US" sz="3400" dirty="0" smtClean="0"/>
              <a:t>Comparison</a:t>
            </a:r>
          </a:p>
          <a:p>
            <a:pPr lvl="1"/>
            <a:r>
              <a:rPr lang="en-US" sz="3000" dirty="0" err="1" smtClean="0"/>
              <a:t>Schlenker</a:t>
            </a:r>
            <a:r>
              <a:rPr lang="en-US" sz="3000" dirty="0" smtClean="0"/>
              <a:t> et al. (2005) focused on irrigation by separating U.S. into irrigated and dryland counties.</a:t>
            </a:r>
          </a:p>
          <a:p>
            <a:pPr marL="0" indent="0">
              <a:buNone/>
            </a:pPr>
            <a:r>
              <a:rPr lang="en-US" sz="1100" dirty="0" smtClean="0"/>
              <a:t> </a:t>
            </a:r>
          </a:p>
          <a:p>
            <a:r>
              <a:rPr lang="en-US" sz="3400" dirty="0" smtClean="0"/>
              <a:t>Conclusion </a:t>
            </a:r>
          </a:p>
          <a:p>
            <a:pPr lvl="1"/>
            <a:r>
              <a:rPr lang="en-US" sz="3000" dirty="0" smtClean="0"/>
              <a:t>A hedonic farmland value regression for irrigated areas requires different variables than for dryland areas (</a:t>
            </a:r>
            <a:r>
              <a:rPr lang="en-US" sz="3000" dirty="0" err="1" smtClean="0"/>
              <a:t>Schlenker</a:t>
            </a:r>
            <a:r>
              <a:rPr lang="en-US" sz="3000" dirty="0" smtClean="0"/>
              <a:t> et al. 2005).</a:t>
            </a:r>
          </a:p>
          <a:p>
            <a:pPr lvl="1"/>
            <a:r>
              <a:rPr lang="en-US" sz="3000" dirty="0" smtClean="0"/>
              <a:t>Economic effect of climate change for dryland non-urban areas is negative, and adding in irrigated areas the losses would be greater. (Mendelsohn et al. 1994 got some beneficial result)</a:t>
            </a:r>
            <a:endParaRPr lang="en-US" sz="3000" dirty="0"/>
          </a:p>
        </p:txBody>
      </p:sp>
      <p:sp>
        <p:nvSpPr>
          <p:cNvPr id="4" name="Rectangle 3"/>
          <p:cNvSpPr/>
          <p:nvPr/>
        </p:nvSpPr>
        <p:spPr>
          <a:xfrm>
            <a:off x="457201" y="6079957"/>
            <a:ext cx="8398042" cy="523220"/>
          </a:xfrm>
          <a:prstGeom prst="rect">
            <a:avLst/>
          </a:prstGeom>
        </p:spPr>
        <p:txBody>
          <a:bodyPr wrap="square">
            <a:spAutoFit/>
          </a:bodyPr>
          <a:lstStyle/>
          <a:p>
            <a:r>
              <a:rPr lang="en-US" sz="1400" b="0" dirty="0" err="1">
                <a:solidFill>
                  <a:srgbClr val="222222"/>
                </a:solidFill>
                <a:latin typeface="+mn-lt"/>
              </a:rPr>
              <a:t>Schlenker</a:t>
            </a:r>
            <a:r>
              <a:rPr lang="en-US" sz="1400" b="0" dirty="0">
                <a:solidFill>
                  <a:srgbClr val="222222"/>
                </a:solidFill>
                <a:latin typeface="+mn-lt"/>
              </a:rPr>
              <a:t>, W., </a:t>
            </a:r>
            <a:r>
              <a:rPr lang="en-US" sz="1400" b="0" dirty="0" err="1">
                <a:solidFill>
                  <a:srgbClr val="222222"/>
                </a:solidFill>
                <a:latin typeface="+mn-lt"/>
              </a:rPr>
              <a:t>Hanemann</a:t>
            </a:r>
            <a:r>
              <a:rPr lang="en-US" sz="1400" b="0" dirty="0">
                <a:solidFill>
                  <a:srgbClr val="222222"/>
                </a:solidFill>
                <a:latin typeface="+mn-lt"/>
              </a:rPr>
              <a:t>, W.M. and Fisher, A.C., 2005. Will US agriculture really benefit from global warming? Accounting for irrigation in the hedonic approach. </a:t>
            </a:r>
            <a:r>
              <a:rPr lang="en-US" sz="1400" b="0" i="1" dirty="0">
                <a:solidFill>
                  <a:srgbClr val="222222"/>
                </a:solidFill>
                <a:latin typeface="+mn-lt"/>
              </a:rPr>
              <a:t>American Economic Review</a:t>
            </a:r>
            <a:r>
              <a:rPr lang="en-US" sz="1400" b="0" dirty="0">
                <a:solidFill>
                  <a:srgbClr val="222222"/>
                </a:solidFill>
                <a:latin typeface="+mn-lt"/>
              </a:rPr>
              <a:t>, </a:t>
            </a:r>
            <a:r>
              <a:rPr lang="en-US" sz="1400" b="0" i="1" dirty="0">
                <a:solidFill>
                  <a:srgbClr val="222222"/>
                </a:solidFill>
                <a:latin typeface="+mn-lt"/>
              </a:rPr>
              <a:t>95</a:t>
            </a:r>
            <a:r>
              <a:rPr lang="en-US" sz="1400" b="0" dirty="0">
                <a:solidFill>
                  <a:srgbClr val="222222"/>
                </a:solidFill>
                <a:latin typeface="+mn-lt"/>
              </a:rPr>
              <a:t>(1), pp.395-406.</a:t>
            </a:r>
            <a:endParaRPr lang="en-US" sz="1400" dirty="0">
              <a:latin typeface="+mn-lt"/>
            </a:endParaRPr>
          </a:p>
        </p:txBody>
      </p:sp>
    </p:spTree>
    <p:extLst>
      <p:ext uri="{BB962C8B-B14F-4D97-AF65-F5344CB8AC3E}">
        <p14:creationId xmlns:p14="http://schemas.microsoft.com/office/powerpoint/2010/main" val="3656773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100" b="1" kern="1200" dirty="0">
                <a:solidFill>
                  <a:srgbClr val="7A0000"/>
                </a:solidFill>
                <a:latin typeface="+mn-lt"/>
              </a:rPr>
              <a:t>Criticisms</a:t>
            </a:r>
            <a:endParaRPr lang="en-US" sz="3100" b="1" kern="1200" dirty="0">
              <a:solidFill>
                <a:srgbClr val="7A0000"/>
              </a:solidFill>
              <a:latin typeface="+mn-lt"/>
            </a:endParaRPr>
          </a:p>
        </p:txBody>
      </p:sp>
      <p:sp>
        <p:nvSpPr>
          <p:cNvPr id="3" name="Content Placeholder 2"/>
          <p:cNvSpPr>
            <a:spLocks noGrp="1"/>
          </p:cNvSpPr>
          <p:nvPr>
            <p:ph idx="1"/>
          </p:nvPr>
        </p:nvSpPr>
        <p:spPr/>
        <p:txBody>
          <a:bodyPr/>
          <a:lstStyle/>
          <a:p>
            <a:r>
              <a:rPr lang="en-US" dirty="0" smtClean="0"/>
              <a:t>Partial equilibrium, exogenous price</a:t>
            </a:r>
          </a:p>
          <a:p>
            <a:r>
              <a:rPr lang="en-US" dirty="0" smtClean="0"/>
              <a:t>Linkage of climate and economic data</a:t>
            </a:r>
          </a:p>
          <a:p>
            <a:r>
              <a:rPr lang="en-US" dirty="0" smtClean="0"/>
              <a:t>Time horizon and spatial scale covered by available data (limiting the use of panel-data model)</a:t>
            </a:r>
          </a:p>
          <a:p>
            <a:r>
              <a:rPr lang="en-US" dirty="0" smtClean="0"/>
              <a:t>No CO2</a:t>
            </a:r>
            <a:endParaRPr lang="en-US" dirty="0"/>
          </a:p>
        </p:txBody>
      </p:sp>
    </p:spTree>
    <p:extLst>
      <p:ext uri="{BB962C8B-B14F-4D97-AF65-F5344CB8AC3E}">
        <p14:creationId xmlns:p14="http://schemas.microsoft.com/office/powerpoint/2010/main" val="1361445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04800" y="0"/>
            <a:ext cx="883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Emerging or Untreated Issues in Assessment</a:t>
            </a:r>
          </a:p>
        </p:txBody>
      </p:sp>
      <p:sp>
        <p:nvSpPr>
          <p:cNvPr id="43012" name="Rectangle 4"/>
          <p:cNvSpPr>
            <a:spLocks noChangeArrowheads="1"/>
          </p:cNvSpPr>
          <p:nvPr/>
        </p:nvSpPr>
        <p:spPr bwMode="auto">
          <a:xfrm>
            <a:off x="304800" y="990600"/>
            <a:ext cx="8839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30000"/>
              </a:lnSpc>
            </a:pPr>
            <a:r>
              <a:rPr lang="en-US" altLang="en-US" sz="2400" dirty="0">
                <a:latin typeface="+mn-lt"/>
              </a:rPr>
              <a:t>Probability and severity of extreme events</a:t>
            </a:r>
          </a:p>
          <a:p>
            <a:pPr eaLnBrk="1" hangingPunct="1">
              <a:lnSpc>
                <a:spcPct val="130000"/>
              </a:lnSpc>
            </a:pPr>
            <a:r>
              <a:rPr lang="en-US" altLang="en-US" sz="2400" dirty="0">
                <a:latin typeface="+mn-lt"/>
              </a:rPr>
              <a:t>Valuation of non-market impacts (loss of life and bio-diversity)</a:t>
            </a:r>
          </a:p>
          <a:p>
            <a:pPr eaLnBrk="1" hangingPunct="1">
              <a:lnSpc>
                <a:spcPct val="130000"/>
              </a:lnSpc>
            </a:pPr>
            <a:r>
              <a:rPr lang="en-US" altLang="en-US" sz="2400" dirty="0">
                <a:latin typeface="+mn-lt"/>
              </a:rPr>
              <a:t>Distributional issues (weights)</a:t>
            </a:r>
          </a:p>
          <a:p>
            <a:pPr eaLnBrk="1" hangingPunct="1">
              <a:lnSpc>
                <a:spcPct val="130000"/>
              </a:lnSpc>
            </a:pPr>
            <a:r>
              <a:rPr lang="en-US" altLang="en-US" sz="2400" dirty="0">
                <a:latin typeface="+mn-lt"/>
              </a:rPr>
              <a:t>Aggregation and extrapolation from limited geographic studies hides heterogeneity of responses to climate change</a:t>
            </a:r>
          </a:p>
          <a:p>
            <a:pPr eaLnBrk="1" hangingPunct="1">
              <a:lnSpc>
                <a:spcPct val="130000"/>
              </a:lnSpc>
            </a:pPr>
            <a:r>
              <a:rPr lang="en-US" altLang="en-US" sz="2400" dirty="0">
                <a:latin typeface="+mn-lt"/>
              </a:rPr>
              <a:t>How can we alter policy/research innovation investment to achieve a more desirable mix of CC </a:t>
            </a:r>
            <a:r>
              <a:rPr lang="en-US" altLang="en-US" sz="2400" dirty="0" smtClean="0">
                <a:latin typeface="+mn-lt"/>
              </a:rPr>
              <a:t>Impacts</a:t>
            </a:r>
            <a:endParaRPr lang="en-US" altLang="en-US" sz="2400" dirty="0">
              <a:latin typeface="+mn-lt"/>
            </a:endParaRPr>
          </a:p>
        </p:txBody>
      </p:sp>
    </p:spTree>
    <p:extLst>
      <p:ext uri="{BB962C8B-B14F-4D97-AF65-F5344CB8AC3E}">
        <p14:creationId xmlns:p14="http://schemas.microsoft.com/office/powerpoint/2010/main" val="3596215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304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Scenario Development</a:t>
            </a:r>
          </a:p>
        </p:txBody>
      </p:sp>
      <p:sp>
        <p:nvSpPr>
          <p:cNvPr id="16387" name="Rectangle 7"/>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lnSpc>
                <a:spcPct val="140000"/>
              </a:lnSpc>
              <a:spcBef>
                <a:spcPct val="20000"/>
              </a:spcBef>
              <a:buFontTx/>
              <a:buChar char="•"/>
            </a:pPr>
            <a:r>
              <a:rPr lang="en-US" altLang="en-US" dirty="0">
                <a:solidFill>
                  <a:schemeClr val="tx1"/>
                </a:solidFill>
                <a:latin typeface="+mn-lt"/>
                <a:cs typeface="Times New Roman" pitchFamily="18" charset="0"/>
              </a:rPr>
              <a:t>Climate change </a:t>
            </a:r>
            <a:r>
              <a:rPr lang="en-US" altLang="en-US" dirty="0" smtClean="0">
                <a:solidFill>
                  <a:schemeClr val="tx1"/>
                </a:solidFill>
                <a:latin typeface="+mn-lt"/>
                <a:cs typeface="Times New Roman" pitchFamily="18" charset="0"/>
              </a:rPr>
              <a:t>Scenarios  CMIP4-5-6</a:t>
            </a:r>
            <a:endParaRPr lang="en-US" altLang="en-US" dirty="0">
              <a:solidFill>
                <a:schemeClr val="tx1"/>
              </a:solidFill>
              <a:latin typeface="+mn-lt"/>
              <a:cs typeface="Times New Roman" pitchFamily="18" charset="0"/>
            </a:endParaRPr>
          </a:p>
          <a:p>
            <a:pPr eaLnBrk="1" hangingPunct="1">
              <a:lnSpc>
                <a:spcPct val="140000"/>
              </a:lnSpc>
              <a:spcBef>
                <a:spcPct val="20000"/>
              </a:spcBef>
              <a:buFontTx/>
              <a:buChar char="•"/>
            </a:pPr>
            <a:r>
              <a:rPr lang="en-US" altLang="en-US" dirty="0" smtClean="0">
                <a:solidFill>
                  <a:schemeClr val="tx1"/>
                </a:solidFill>
                <a:latin typeface="+mn-lt"/>
              </a:rPr>
              <a:t>Non-climatic</a:t>
            </a:r>
            <a:r>
              <a:rPr lang="en-US" altLang="en-US" sz="2400" dirty="0" smtClean="0">
                <a:solidFill>
                  <a:schemeClr val="tx1"/>
                </a:solidFill>
                <a:latin typeface="+mn-lt"/>
              </a:rPr>
              <a:t> </a:t>
            </a:r>
            <a:r>
              <a:rPr lang="en-US" altLang="en-US" dirty="0" smtClean="0">
                <a:solidFill>
                  <a:schemeClr val="tx1"/>
                </a:solidFill>
                <a:latin typeface="+mn-lt"/>
              </a:rPr>
              <a:t>Scenarios – SRES-SSP</a:t>
            </a:r>
            <a:endParaRPr lang="en-US" altLang="en-US" dirty="0">
              <a:solidFill>
                <a:schemeClr val="tx1"/>
              </a:solidFill>
              <a:latin typeface="+mn-lt"/>
            </a:endParaRPr>
          </a:p>
          <a:p>
            <a:pPr eaLnBrk="1" hangingPunct="1">
              <a:lnSpc>
                <a:spcPct val="140000"/>
              </a:lnSpc>
              <a:spcBef>
                <a:spcPct val="20000"/>
              </a:spcBef>
              <a:buFontTx/>
              <a:buChar char="•"/>
            </a:pPr>
            <a:r>
              <a:rPr lang="en-US" altLang="en-US" dirty="0" smtClean="0">
                <a:solidFill>
                  <a:schemeClr val="tx1"/>
                </a:solidFill>
                <a:latin typeface="+mn-lt"/>
              </a:rPr>
              <a:t>Time </a:t>
            </a:r>
            <a:r>
              <a:rPr lang="en-US" altLang="en-US" dirty="0">
                <a:solidFill>
                  <a:schemeClr val="tx1"/>
                </a:solidFill>
                <a:latin typeface="+mn-lt"/>
              </a:rPr>
              <a:t>frame and uncertainty</a:t>
            </a:r>
          </a:p>
          <a:p>
            <a:pPr eaLnBrk="1" hangingPunct="1">
              <a:lnSpc>
                <a:spcPct val="140000"/>
              </a:lnSpc>
              <a:spcBef>
                <a:spcPct val="20000"/>
              </a:spcBef>
              <a:buFontTx/>
              <a:buChar char="•"/>
            </a:pPr>
            <a:endParaRPr lang="en-US" altLang="en-US" dirty="0">
              <a:solidFill>
                <a:schemeClr val="tx1"/>
              </a:solidFill>
              <a:latin typeface="+mn-lt"/>
              <a:cs typeface="Times New Roman" pitchFamily="18" charset="0"/>
            </a:endParaRPr>
          </a:p>
        </p:txBody>
      </p:sp>
    </p:spTree>
    <p:extLst>
      <p:ext uri="{BB962C8B-B14F-4D97-AF65-F5344CB8AC3E}">
        <p14:creationId xmlns:p14="http://schemas.microsoft.com/office/powerpoint/2010/main" val="2708945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165100"/>
            <a:ext cx="7772400" cy="1143000"/>
          </a:xfrm>
        </p:spPr>
        <p:txBody>
          <a:bodyPr/>
          <a:lstStyle/>
          <a:p>
            <a:pPr eaLnBrk="1" hangingPunct="1">
              <a:defRPr/>
            </a:pPr>
            <a:r>
              <a:rPr lang="en-US" sz="2800" b="1" kern="1200" dirty="0">
                <a:solidFill>
                  <a:srgbClr val="7A0000"/>
                </a:solidFill>
                <a:latin typeface="+mn-lt"/>
              </a:rPr>
              <a:t>More References</a:t>
            </a:r>
          </a:p>
        </p:txBody>
      </p:sp>
      <p:sp>
        <p:nvSpPr>
          <p:cNvPr id="45059" name="Rectangle 3"/>
          <p:cNvSpPr>
            <a:spLocks noGrp="1" noChangeArrowheads="1"/>
          </p:cNvSpPr>
          <p:nvPr>
            <p:ph type="body" idx="1"/>
          </p:nvPr>
        </p:nvSpPr>
        <p:spPr>
          <a:xfrm>
            <a:off x="750888" y="1085850"/>
            <a:ext cx="7772400" cy="4986338"/>
          </a:xfrm>
        </p:spPr>
        <p:txBody>
          <a:bodyPr/>
          <a:lstStyle/>
          <a:p>
            <a:pPr marL="454025" indent="-454025" eaLnBrk="1" hangingPunct="1">
              <a:lnSpc>
                <a:spcPct val="130000"/>
              </a:lnSpc>
              <a:spcBef>
                <a:spcPct val="0"/>
              </a:spcBef>
              <a:buFontTx/>
              <a:buNone/>
            </a:pPr>
            <a:r>
              <a:rPr lang="en-US" altLang="en-US" sz="2000" dirty="0" smtClean="0"/>
              <a:t>Chen, C.C. and B.A. McCarl, "Pesticide Usage as Influenced by Climate: A Statistical Investigation", Climatic Change, 50, 475-487, 2001.</a:t>
            </a:r>
          </a:p>
          <a:p>
            <a:pPr marL="454025" indent="-454025">
              <a:lnSpc>
                <a:spcPct val="130000"/>
              </a:lnSpc>
              <a:spcBef>
                <a:spcPct val="0"/>
              </a:spcBef>
              <a:buFontTx/>
              <a:buNone/>
            </a:pPr>
            <a:r>
              <a:rPr lang="en-US" altLang="en-US" sz="2000" dirty="0" err="1" smtClean="0">
                <a:cs typeface="Times New Roman" pitchFamily="18" charset="0"/>
              </a:rPr>
              <a:t>Chen,C</a:t>
            </a:r>
            <a:r>
              <a:rPr lang="en-US" altLang="en-US" sz="2000" dirty="0" smtClean="0">
                <a:cs typeface="Times New Roman" pitchFamily="18" charset="0"/>
              </a:rPr>
              <a:t>. C., D. Gillig and B. A. McCarl, "Effects of Climatic Change on a Water Dependent Regional Economy: A Study of the Texas Edwards Aquifer", </a:t>
            </a:r>
            <a:r>
              <a:rPr lang="en-US" altLang="en-US" sz="2000" u="sng" dirty="0" smtClean="0">
                <a:cs typeface="Times New Roman" pitchFamily="18" charset="0"/>
              </a:rPr>
              <a:t>Climatic Change</a:t>
            </a:r>
            <a:r>
              <a:rPr lang="en-US" altLang="en-US" sz="2000" dirty="0" smtClean="0">
                <a:cs typeface="Times New Roman" pitchFamily="18" charset="0"/>
              </a:rPr>
              <a:t>, 49, 397-409, 2001.</a:t>
            </a:r>
          </a:p>
          <a:p>
            <a:pPr marL="454025" indent="-454025" eaLnBrk="1" hangingPunct="1">
              <a:lnSpc>
                <a:spcPct val="130000"/>
              </a:lnSpc>
              <a:spcBef>
                <a:spcPct val="0"/>
              </a:spcBef>
              <a:buFontTx/>
              <a:buNone/>
            </a:pPr>
            <a:r>
              <a:rPr lang="en-US" altLang="en-US" sz="2000" dirty="0" smtClean="0"/>
              <a:t>Chen, C. C., B. A. McCarl, and R.M. Adams, "Economic Implications of Potential Climate Change Induced ENSO Frequency and Strength Shifts", Climatic Change, 49, 147-159, 2001.</a:t>
            </a:r>
          </a:p>
          <a:p>
            <a:pPr marL="454025" indent="-454025">
              <a:lnSpc>
                <a:spcPct val="130000"/>
              </a:lnSpc>
              <a:spcBef>
                <a:spcPct val="0"/>
              </a:spcBef>
              <a:buFontTx/>
              <a:buNone/>
            </a:pPr>
            <a:r>
              <a:rPr lang="en-US" altLang="en-US" sz="2000" dirty="0" err="1" smtClean="0">
                <a:cs typeface="Times New Roman" pitchFamily="18" charset="0"/>
              </a:rPr>
              <a:t>Irland</a:t>
            </a:r>
            <a:r>
              <a:rPr lang="en-US" altLang="en-US" sz="2000" dirty="0" smtClean="0">
                <a:cs typeface="Times New Roman" pitchFamily="18" charset="0"/>
              </a:rPr>
              <a:t>, L. C., D.M. Adams, R.J. </a:t>
            </a:r>
            <a:r>
              <a:rPr lang="en-US" altLang="en-US" sz="2000" dirty="0" err="1" smtClean="0">
                <a:cs typeface="Times New Roman" pitchFamily="18" charset="0"/>
              </a:rPr>
              <a:t>Alig</a:t>
            </a:r>
            <a:r>
              <a:rPr lang="en-US" altLang="en-US" sz="2000" dirty="0" smtClean="0">
                <a:cs typeface="Times New Roman" pitchFamily="18" charset="0"/>
              </a:rPr>
              <a:t>, C. J. Betz, C.C. Chen, M. Hutchins, B.A. McCarl, K. Skog and B. L. </a:t>
            </a:r>
            <a:r>
              <a:rPr lang="en-US" altLang="en-US" sz="2000" dirty="0" err="1" smtClean="0">
                <a:cs typeface="Times New Roman" pitchFamily="18" charset="0"/>
              </a:rPr>
              <a:t>Sohngen</a:t>
            </a:r>
            <a:r>
              <a:rPr lang="en-US" altLang="en-US" sz="2000" dirty="0" smtClean="0">
                <a:cs typeface="Times New Roman" pitchFamily="18" charset="0"/>
              </a:rPr>
              <a:t>, "Assessing Socioeconomic Impacts of Climate Change on U. S. Forests, Wood-Product Markets and Forest Recreation", </a:t>
            </a:r>
            <a:r>
              <a:rPr lang="en-US" altLang="en-US" sz="2000" dirty="0" err="1" smtClean="0">
                <a:cs typeface="Times New Roman" pitchFamily="18" charset="0"/>
              </a:rPr>
              <a:t>BioScience</a:t>
            </a:r>
            <a:r>
              <a:rPr lang="en-US" altLang="en-US" sz="2000" dirty="0" smtClean="0">
                <a:cs typeface="Times New Roman" pitchFamily="18" charset="0"/>
              </a:rPr>
              <a:t>, 51(9) September, 753-764, 2001.</a:t>
            </a:r>
          </a:p>
        </p:txBody>
      </p:sp>
    </p:spTree>
    <p:extLst>
      <p:ext uri="{BB962C8B-B14F-4D97-AF65-F5344CB8AC3E}">
        <p14:creationId xmlns:p14="http://schemas.microsoft.com/office/powerpoint/2010/main" val="3503427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spcBef>
                <a:spcPct val="20000"/>
              </a:spcBef>
              <a:buFontTx/>
              <a:buChar char="•"/>
            </a:pPr>
            <a:r>
              <a:rPr lang="en-US" altLang="en-US" sz="2800" dirty="0" smtClean="0">
                <a:solidFill>
                  <a:schemeClr val="tx1"/>
                </a:solidFill>
                <a:latin typeface="+mn-lt"/>
              </a:rPr>
              <a:t>Before AR5 we had what was called the SRES scenarios which were based on populations, income, technology</a:t>
            </a:r>
          </a:p>
          <a:p>
            <a:pPr eaLnBrk="1" hangingPunct="1">
              <a:spcBef>
                <a:spcPct val="20000"/>
              </a:spcBef>
              <a:buFontTx/>
              <a:buChar char="•"/>
            </a:pPr>
            <a:r>
              <a:rPr lang="en-US" altLang="en-US" sz="2800" dirty="0" smtClean="0">
                <a:solidFill>
                  <a:schemeClr val="tx1"/>
                </a:solidFill>
                <a:latin typeface="+mn-lt"/>
              </a:rPr>
              <a:t>As </a:t>
            </a:r>
            <a:r>
              <a:rPr lang="en-US" altLang="en-US" sz="2800" dirty="0">
                <a:solidFill>
                  <a:schemeClr val="tx1"/>
                </a:solidFill>
                <a:latin typeface="+mn-lt"/>
              </a:rPr>
              <a:t>of AR5 we switched to RCPS </a:t>
            </a:r>
            <a:r>
              <a:rPr lang="en-US" altLang="en-US" sz="2800" dirty="0" smtClean="0">
                <a:solidFill>
                  <a:schemeClr val="tx1"/>
                </a:solidFill>
                <a:latin typeface="+mn-lt"/>
              </a:rPr>
              <a:t>which are </a:t>
            </a:r>
            <a:r>
              <a:rPr lang="en-US" altLang="en-US" sz="2800" dirty="0">
                <a:solidFill>
                  <a:schemeClr val="tx1"/>
                </a:solidFill>
                <a:latin typeface="+mn-lt"/>
              </a:rPr>
              <a:t>purely GHG concentration </a:t>
            </a:r>
            <a:r>
              <a:rPr lang="en-US" altLang="en-US" sz="2800" dirty="0" smtClean="0">
                <a:solidFill>
                  <a:schemeClr val="tx1"/>
                </a:solidFill>
                <a:latin typeface="+mn-lt"/>
              </a:rPr>
              <a:t>based.  But a group has developed </a:t>
            </a:r>
            <a:r>
              <a:rPr lang="en-US" sz="2800" dirty="0">
                <a:solidFill>
                  <a:schemeClr val="tx1"/>
                </a:solidFill>
                <a:latin typeface="+mn-lt"/>
              </a:rPr>
              <a:t>shared socioeconomic </a:t>
            </a:r>
            <a:r>
              <a:rPr lang="en-US" sz="2800" dirty="0" smtClean="0">
                <a:solidFill>
                  <a:schemeClr val="tx1"/>
                </a:solidFill>
                <a:latin typeface="+mn-lt"/>
              </a:rPr>
              <a:t>pathways (SSPS) to accompany them</a:t>
            </a:r>
          </a:p>
          <a:p>
            <a:pPr eaLnBrk="1" hangingPunct="1">
              <a:spcBef>
                <a:spcPct val="20000"/>
              </a:spcBef>
              <a:buFontTx/>
              <a:buChar char="•"/>
            </a:pPr>
            <a:endParaRPr lang="en-US" altLang="en-US" sz="1800" dirty="0" smtClean="0">
              <a:solidFill>
                <a:srgbClr val="FF0000"/>
              </a:solidFill>
              <a:latin typeface="+mn-lt"/>
            </a:endParaRPr>
          </a:p>
          <a:p>
            <a:pPr marL="0" indent="0" eaLnBrk="1" hangingPunct="1">
              <a:spcBef>
                <a:spcPct val="20000"/>
              </a:spcBef>
            </a:pPr>
            <a:r>
              <a:rPr lang="en-US" sz="1200" b="0" dirty="0">
                <a:solidFill>
                  <a:schemeClr val="tx1"/>
                </a:solidFill>
                <a:latin typeface="+mn-lt"/>
              </a:rPr>
              <a:t>O’Neill, Brian C., et al. "A new scenario framework for climate change research: the concept of shared socioeconomic pathways." </a:t>
            </a:r>
            <a:r>
              <a:rPr lang="en-US" sz="1200" b="0" i="1" dirty="0">
                <a:solidFill>
                  <a:schemeClr val="tx1"/>
                </a:solidFill>
                <a:latin typeface="+mn-lt"/>
              </a:rPr>
              <a:t>Climatic Change</a:t>
            </a:r>
            <a:r>
              <a:rPr lang="en-US" sz="1200" b="0" dirty="0">
                <a:solidFill>
                  <a:schemeClr val="tx1"/>
                </a:solidFill>
                <a:latin typeface="+mn-lt"/>
              </a:rPr>
              <a:t> 122.3 (2014): 387-400. </a:t>
            </a:r>
            <a:endParaRPr lang="en-US" sz="1200" b="0" dirty="0" smtClean="0">
              <a:solidFill>
                <a:schemeClr val="tx1"/>
              </a:solidFill>
              <a:latin typeface="+mn-lt"/>
            </a:endParaRPr>
          </a:p>
          <a:p>
            <a:pPr marL="0" indent="0" eaLnBrk="1" hangingPunct="1">
              <a:spcBef>
                <a:spcPct val="20000"/>
              </a:spcBef>
            </a:pPr>
            <a:r>
              <a:rPr lang="en-US" sz="1200" b="0" dirty="0" err="1" smtClean="0">
                <a:solidFill>
                  <a:schemeClr val="tx1"/>
                </a:solidFill>
                <a:latin typeface="+mn-lt"/>
              </a:rPr>
              <a:t>Riahi</a:t>
            </a:r>
            <a:r>
              <a:rPr lang="en-US" sz="1200" b="0" dirty="0">
                <a:solidFill>
                  <a:schemeClr val="tx1"/>
                </a:solidFill>
                <a:latin typeface="+mn-lt"/>
              </a:rPr>
              <a:t>, </a:t>
            </a:r>
            <a:r>
              <a:rPr lang="en-US" sz="1200" b="0" dirty="0" err="1">
                <a:solidFill>
                  <a:schemeClr val="tx1"/>
                </a:solidFill>
                <a:latin typeface="+mn-lt"/>
              </a:rPr>
              <a:t>Keywan</a:t>
            </a:r>
            <a:r>
              <a:rPr lang="en-US" sz="1200" b="0" dirty="0">
                <a:solidFill>
                  <a:schemeClr val="tx1"/>
                </a:solidFill>
                <a:latin typeface="+mn-lt"/>
              </a:rPr>
              <a:t>, et al. "The shared socioeconomic pathways and their energy, land use, and greenhouse gas emissions implications: an overview." Global Environmental Change (2016</a:t>
            </a:r>
            <a:r>
              <a:rPr lang="en-US" sz="1200" b="0" dirty="0" smtClean="0">
                <a:solidFill>
                  <a:schemeClr val="tx1"/>
                </a:solidFill>
                <a:latin typeface="+mn-lt"/>
              </a:rPr>
              <a:t>).</a:t>
            </a:r>
          </a:p>
          <a:p>
            <a:pPr marL="0" indent="0" eaLnBrk="1" hangingPunct="1">
              <a:spcBef>
                <a:spcPct val="20000"/>
              </a:spcBef>
            </a:pPr>
            <a:r>
              <a:rPr lang="en-US" altLang="en-US" sz="1200" dirty="0">
                <a:solidFill>
                  <a:schemeClr val="tx1"/>
                </a:solidFill>
                <a:latin typeface="+mn-lt"/>
              </a:rPr>
              <a:t>Van </a:t>
            </a:r>
            <a:r>
              <a:rPr lang="en-US" altLang="en-US" sz="1200" dirty="0" err="1">
                <a:solidFill>
                  <a:schemeClr val="tx1"/>
                </a:solidFill>
                <a:latin typeface="+mn-lt"/>
              </a:rPr>
              <a:t>Vuuren</a:t>
            </a:r>
            <a:r>
              <a:rPr lang="en-US" altLang="en-US" sz="1200" dirty="0">
                <a:solidFill>
                  <a:schemeClr val="tx1"/>
                </a:solidFill>
                <a:latin typeface="+mn-lt"/>
              </a:rPr>
              <a:t>, </a:t>
            </a:r>
            <a:r>
              <a:rPr lang="en-US" altLang="en-US" sz="1200" dirty="0" err="1">
                <a:solidFill>
                  <a:schemeClr val="tx1"/>
                </a:solidFill>
                <a:latin typeface="+mn-lt"/>
              </a:rPr>
              <a:t>Detlef</a:t>
            </a:r>
            <a:r>
              <a:rPr lang="en-US" altLang="en-US" sz="1200" dirty="0">
                <a:solidFill>
                  <a:schemeClr val="tx1"/>
                </a:solidFill>
                <a:latin typeface="+mn-lt"/>
              </a:rPr>
              <a:t> P., et al. "A new scenario framework for climate change research: scenario matrix architecture." Climatic Change 122.3 (2014): 373-386.</a:t>
            </a:r>
            <a:endParaRPr lang="en-US" altLang="en-US" sz="1200" dirty="0" smtClean="0">
              <a:solidFill>
                <a:schemeClr val="tx1"/>
              </a:solidFill>
              <a:latin typeface="+mn-lt"/>
            </a:endParaRPr>
          </a:p>
        </p:txBody>
      </p:sp>
      <p:sp>
        <p:nvSpPr>
          <p:cNvPr id="17410" name="Rectangle 2"/>
          <p:cNvSpPr>
            <a:spLocks noChangeArrowheads="1"/>
          </p:cNvSpPr>
          <p:nvPr/>
        </p:nvSpPr>
        <p:spPr bwMode="auto">
          <a:xfrm>
            <a:off x="304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Non Climatic - Socio-Economic Scenarios</a:t>
            </a:r>
          </a:p>
        </p:txBody>
      </p:sp>
    </p:spTree>
    <p:extLst>
      <p:ext uri="{BB962C8B-B14F-4D97-AF65-F5344CB8AC3E}">
        <p14:creationId xmlns:p14="http://schemas.microsoft.com/office/powerpoint/2010/main" val="3061272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066800" y="76200"/>
            <a:ext cx="678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Scenarios</a:t>
            </a:r>
          </a:p>
        </p:txBody>
      </p:sp>
      <p:sp>
        <p:nvSpPr>
          <p:cNvPr id="2" name="Rectangle 1"/>
          <p:cNvSpPr/>
          <p:nvPr/>
        </p:nvSpPr>
        <p:spPr>
          <a:xfrm>
            <a:off x="381000" y="403794"/>
            <a:ext cx="8382000" cy="2893100"/>
          </a:xfrm>
          <a:prstGeom prst="rect">
            <a:avLst/>
          </a:prstGeom>
        </p:spPr>
        <p:txBody>
          <a:bodyPr>
            <a:spAutoFit/>
          </a:bodyPr>
          <a:lstStyle/>
          <a:p>
            <a:pPr>
              <a:defRPr/>
            </a:pPr>
            <a:endParaRPr lang="en-US" sz="1050" b="0" dirty="0">
              <a:solidFill>
                <a:schemeClr val="tx1"/>
              </a:solidFill>
              <a:latin typeface="+mn-lt"/>
            </a:endParaRPr>
          </a:p>
          <a:p>
            <a:pPr>
              <a:defRPr/>
            </a:pPr>
            <a:r>
              <a:rPr lang="en-US" sz="2000" dirty="0">
                <a:solidFill>
                  <a:schemeClr val="tx1"/>
                </a:solidFill>
                <a:latin typeface="+mn-lt"/>
              </a:rPr>
              <a:t>The Socio-Economic Driven SRES Scenarios</a:t>
            </a:r>
          </a:p>
          <a:p>
            <a:pPr>
              <a:defRPr/>
            </a:pPr>
            <a:endParaRPr lang="en-US" sz="1050" b="0" dirty="0">
              <a:solidFill>
                <a:schemeClr val="tx1"/>
              </a:solidFill>
              <a:latin typeface="+mn-lt"/>
            </a:endParaRPr>
          </a:p>
          <a:p>
            <a:pPr>
              <a:defRPr/>
            </a:pPr>
            <a:r>
              <a:rPr lang="en-US" sz="2000" b="0" dirty="0">
                <a:solidFill>
                  <a:schemeClr val="tx1"/>
                </a:solidFill>
                <a:latin typeface="+mn-lt"/>
              </a:rPr>
              <a:t>The SRES (Special Report on Emissions Scenarios) scenarios resulted from specific socio-economic scenarios regarding future demographic and economic development, regionalization, energy production and use, technology, agriculture, forestry and land use</a:t>
            </a:r>
          </a:p>
          <a:p>
            <a:pPr>
              <a:defRPr/>
            </a:pPr>
            <a:endParaRPr lang="en-US" sz="1050" b="0" dirty="0">
              <a:solidFill>
                <a:schemeClr val="tx1"/>
              </a:solidFill>
              <a:latin typeface="+mn-lt"/>
            </a:endParaRPr>
          </a:p>
          <a:p>
            <a:pPr>
              <a:defRPr/>
            </a:pPr>
            <a:r>
              <a:rPr lang="en-US" sz="2000" b="0" dirty="0">
                <a:solidFill>
                  <a:schemeClr val="tx1"/>
                </a:solidFill>
                <a:latin typeface="+mn-lt"/>
              </a:rPr>
              <a:t>The climate change projections discussed in AR4 were based primarily on the SRES A2, A1B and B1 scenarios. </a:t>
            </a:r>
          </a:p>
          <a:p>
            <a:pPr>
              <a:defRPr/>
            </a:pPr>
            <a:endParaRPr lang="en-US" sz="1050" b="0" dirty="0">
              <a:solidFill>
                <a:schemeClr val="tx1"/>
              </a:solidFill>
              <a:latin typeface="+mn-lt"/>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3199556"/>
            <a:ext cx="4902200" cy="338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812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2101" y="1708394"/>
            <a:ext cx="5362414" cy="3905400"/>
          </a:xfrm>
          <a:prstGeom prst="rect">
            <a:avLst/>
          </a:prstGeom>
        </p:spPr>
      </p:pic>
      <p:sp>
        <p:nvSpPr>
          <p:cNvPr id="3" name="TextBox 2"/>
          <p:cNvSpPr txBox="1"/>
          <p:nvPr/>
        </p:nvSpPr>
        <p:spPr>
          <a:xfrm>
            <a:off x="247543" y="5792024"/>
            <a:ext cx="7620000" cy="317500"/>
          </a:xfrm>
          <a:prstGeom prst="rect">
            <a:avLst/>
          </a:prstGeom>
        </p:spPr>
        <p:txBody>
          <a:bodyPr/>
          <a:lstStyle/>
          <a:p>
            <a:r>
              <a:rPr lang="en-US" sz="1000" i="0" baseline="0" dirty="0">
                <a:solidFill>
                  <a:schemeClr val="tx1"/>
                </a:solidFill>
                <a:latin typeface="+mn-lt"/>
              </a:rPr>
              <a:t> Fig. 1. Schematic illustration of main steps in developing the SSPs, including the narratives, socioeconomic scenario drivers (basic SSP elements), and SSP baseline and mitigation scenarios.</a:t>
            </a:r>
          </a:p>
        </p:txBody>
      </p:sp>
      <p:sp>
        <p:nvSpPr>
          <p:cNvPr id="8" name="Rectangle 7"/>
          <p:cNvSpPr/>
          <p:nvPr/>
        </p:nvSpPr>
        <p:spPr>
          <a:xfrm>
            <a:off x="953147" y="6161227"/>
            <a:ext cx="6385302" cy="461665"/>
          </a:xfrm>
          <a:prstGeom prst="rect">
            <a:avLst/>
          </a:prstGeom>
        </p:spPr>
        <p:txBody>
          <a:bodyPr wrap="square">
            <a:spAutoFit/>
          </a:bodyPr>
          <a:lstStyle/>
          <a:p>
            <a:r>
              <a:rPr lang="en-US" sz="1200" b="0" dirty="0" err="1">
                <a:solidFill>
                  <a:schemeClr val="tx1"/>
                </a:solidFill>
                <a:latin typeface="+mn-lt"/>
              </a:rPr>
              <a:t>Riahi</a:t>
            </a:r>
            <a:r>
              <a:rPr lang="en-US" sz="1200" b="0" dirty="0">
                <a:solidFill>
                  <a:schemeClr val="tx1"/>
                </a:solidFill>
                <a:latin typeface="+mn-lt"/>
              </a:rPr>
              <a:t>, </a:t>
            </a:r>
            <a:r>
              <a:rPr lang="en-US" sz="1200" b="0" dirty="0" err="1">
                <a:solidFill>
                  <a:schemeClr val="tx1"/>
                </a:solidFill>
                <a:latin typeface="+mn-lt"/>
              </a:rPr>
              <a:t>Keywan</a:t>
            </a:r>
            <a:r>
              <a:rPr lang="en-US" sz="1200" b="0" dirty="0">
                <a:solidFill>
                  <a:schemeClr val="tx1"/>
                </a:solidFill>
                <a:latin typeface="+mn-lt"/>
              </a:rPr>
              <a:t>, et al. "The shared socioeconomic pathways and their energy, land use, and greenhouse gas emissions implications: an overview." Global Environmental Change (2016).</a:t>
            </a:r>
            <a:endParaRPr lang="en-US" sz="1200" dirty="0">
              <a:latin typeface="+mn-lt"/>
            </a:endParaRPr>
          </a:p>
        </p:txBody>
      </p:sp>
      <p:sp>
        <p:nvSpPr>
          <p:cNvPr id="9" name="Rectangle 8"/>
          <p:cNvSpPr/>
          <p:nvPr/>
        </p:nvSpPr>
        <p:spPr>
          <a:xfrm>
            <a:off x="301787" y="1634027"/>
            <a:ext cx="3200830" cy="3477875"/>
          </a:xfrm>
          <a:prstGeom prst="rect">
            <a:avLst/>
          </a:prstGeom>
        </p:spPr>
        <p:txBody>
          <a:bodyPr wrap="square">
            <a:spAutoFit/>
          </a:bodyPr>
          <a:lstStyle/>
          <a:p>
            <a:r>
              <a:rPr lang="en-US" sz="2000" b="0" dirty="0" smtClean="0">
                <a:solidFill>
                  <a:schemeClr val="tx1"/>
                </a:solidFill>
                <a:latin typeface="+mn-lt"/>
              </a:rPr>
              <a:t>Socio-economic pathways describe </a:t>
            </a:r>
            <a:r>
              <a:rPr lang="en-US" sz="2000" b="0" dirty="0">
                <a:solidFill>
                  <a:schemeClr val="tx1"/>
                </a:solidFill>
                <a:latin typeface="+mn-lt"/>
              </a:rPr>
              <a:t>the drivers of how the future might unfold in terms of population growth, governance efficiency, inequality across and within countries, socio-economic developments, institutional factors, technology change, and environmental conditions </a:t>
            </a:r>
            <a:endParaRPr lang="en-US" sz="2000" dirty="0">
              <a:solidFill>
                <a:schemeClr val="tx1"/>
              </a:solidFill>
              <a:latin typeface="+mn-lt"/>
            </a:endParaRPr>
          </a:p>
        </p:txBody>
      </p:sp>
      <p:sp>
        <p:nvSpPr>
          <p:cNvPr id="10" name="Rectangle 2"/>
          <p:cNvSpPr>
            <a:spLocks noChangeArrowheads="1"/>
          </p:cNvSpPr>
          <p:nvPr/>
        </p:nvSpPr>
        <p:spPr bwMode="auto">
          <a:xfrm>
            <a:off x="599268"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Non Climatic - Socio-Economic Scenarios</a:t>
            </a:r>
          </a:p>
        </p:txBody>
      </p:sp>
    </p:spTree>
    <p:extLst>
      <p:ext uri="{BB962C8B-B14F-4D97-AF65-F5344CB8AC3E}">
        <p14:creationId xmlns:p14="http://schemas.microsoft.com/office/powerpoint/2010/main" val="3200428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447743"/>
            <a:ext cx="6642100" cy="661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2238" y="1995406"/>
            <a:ext cx="1468462" cy="2893100"/>
          </a:xfrm>
          <a:prstGeom prst="rect">
            <a:avLst/>
          </a:prstGeom>
          <a:noFill/>
        </p:spPr>
        <p:txBody>
          <a:bodyPr wrap="square" rtlCol="0">
            <a:spAutoFit/>
          </a:bodyPr>
          <a:lstStyle/>
          <a:p>
            <a:r>
              <a:rPr lang="en-US" sz="1400" dirty="0" smtClean="0">
                <a:solidFill>
                  <a:schemeClr val="tx1"/>
                </a:solidFill>
                <a:latin typeface="+mn-lt"/>
              </a:rPr>
              <a:t>From O’Neill</a:t>
            </a:r>
            <a:r>
              <a:rPr lang="en-US" sz="1400" dirty="0">
                <a:solidFill>
                  <a:schemeClr val="tx1"/>
                </a:solidFill>
                <a:latin typeface="+mn-lt"/>
              </a:rPr>
              <a:t>, Brian C., et al. "A new scenario framework for climate change research: the concept of shared socioeconomic pathways." Climatic Change 122.3 (2014): 387-400.</a:t>
            </a:r>
          </a:p>
        </p:txBody>
      </p:sp>
      <p:sp>
        <p:nvSpPr>
          <p:cNvPr id="10" name="Rectangle 2"/>
          <p:cNvSpPr>
            <a:spLocks noChangeArrowheads="1"/>
          </p:cNvSpPr>
          <p:nvPr/>
        </p:nvSpPr>
        <p:spPr bwMode="auto">
          <a:xfrm>
            <a:off x="294469" y="-965200"/>
            <a:ext cx="9144000" cy="236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Non Climatic - Socio-Economic Scenarios</a:t>
            </a:r>
          </a:p>
        </p:txBody>
      </p:sp>
    </p:spTree>
    <p:extLst>
      <p:ext uri="{BB962C8B-B14F-4D97-AF65-F5344CB8AC3E}">
        <p14:creationId xmlns:p14="http://schemas.microsoft.com/office/powerpoint/2010/main" val="3642904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Settings\butt\Application Data\Microsoft\Templates\Tanveer.pot</Template>
  <TotalTime>3048</TotalTime>
  <Words>2831</Words>
  <Application>Microsoft Office PowerPoint</Application>
  <PresentationFormat>On-screen Show (4:3)</PresentationFormat>
  <Paragraphs>834</Paragraphs>
  <Slides>50</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50</vt:i4>
      </vt:variant>
    </vt:vector>
  </HeadingPairs>
  <TitlesOfParts>
    <vt:vector size="59" baseType="lpstr">
      <vt:lpstr>宋体</vt:lpstr>
      <vt:lpstr>Arial</vt:lpstr>
      <vt:lpstr>Times New Roman</vt:lpstr>
      <vt:lpstr>Wingdings</vt:lpstr>
      <vt:lpstr>Default Design</vt:lpstr>
      <vt:lpstr>Drawing</vt:lpstr>
      <vt:lpstr>Equation.3</vt:lpstr>
      <vt:lpstr>Chart</vt:lpstr>
      <vt:lpstr>Microsoft Excel Chart</vt:lpstr>
      <vt:lpstr>PowerPoint Presentation</vt:lpstr>
      <vt:lpstr>Appraisal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Mail- Adaptations to Climate Change</vt:lpstr>
      <vt:lpstr>Mali - Value of Adaptation ($ Million)</vt:lpstr>
      <vt:lpstr>Risk of Hunger –  With and Without Variety Adaptation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Approach: Ricardian Model</vt:lpstr>
      <vt:lpstr>Climate change and land rent value</vt:lpstr>
      <vt:lpstr>Theoretical framework</vt:lpstr>
      <vt:lpstr>Climate change and land rent value</vt:lpstr>
      <vt:lpstr>Climate change and land rent value</vt:lpstr>
      <vt:lpstr>Comparison and irrigation</vt:lpstr>
      <vt:lpstr>Criticisms</vt:lpstr>
      <vt:lpstr>PowerPoint Presentation</vt:lpstr>
      <vt:lpstr>More References</vt:lpstr>
    </vt:vector>
  </TitlesOfParts>
  <Company>Agricultural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Impact Assessment</dc:title>
  <dc:creator>Tanveer Butt</dc:creator>
  <cp:lastModifiedBy>Bruce A McCarl</cp:lastModifiedBy>
  <cp:revision>355</cp:revision>
  <cp:lastPrinted>2011-01-26T18:36:52Z</cp:lastPrinted>
  <dcterms:created xsi:type="dcterms:W3CDTF">2003-02-28T18:06:41Z</dcterms:created>
  <dcterms:modified xsi:type="dcterms:W3CDTF">2019-03-05T16:56:10Z</dcterms:modified>
</cp:coreProperties>
</file>