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70"/>
  </p:notesMasterIdLst>
  <p:handoutMasterIdLst>
    <p:handoutMasterId r:id="rId71"/>
  </p:handoutMasterIdLst>
  <p:sldIdLst>
    <p:sldId id="291" r:id="rId2"/>
    <p:sldId id="343" r:id="rId3"/>
    <p:sldId id="441" r:id="rId4"/>
    <p:sldId id="344" r:id="rId5"/>
    <p:sldId id="345" r:id="rId6"/>
    <p:sldId id="346" r:id="rId7"/>
    <p:sldId id="365" r:id="rId8"/>
    <p:sldId id="442" r:id="rId9"/>
    <p:sldId id="371" r:id="rId10"/>
    <p:sldId id="347" r:id="rId11"/>
    <p:sldId id="443" r:id="rId12"/>
    <p:sldId id="368" r:id="rId13"/>
    <p:sldId id="370" r:id="rId14"/>
    <p:sldId id="369" r:id="rId15"/>
    <p:sldId id="444" r:id="rId16"/>
    <p:sldId id="350" r:id="rId17"/>
    <p:sldId id="353" r:id="rId18"/>
    <p:sldId id="354" r:id="rId19"/>
    <p:sldId id="445" r:id="rId20"/>
    <p:sldId id="450" r:id="rId21"/>
    <p:sldId id="446" r:id="rId22"/>
    <p:sldId id="447" r:id="rId23"/>
    <p:sldId id="448" r:id="rId24"/>
    <p:sldId id="449" r:id="rId25"/>
    <p:sldId id="624" r:id="rId26"/>
    <p:sldId id="625" r:id="rId27"/>
    <p:sldId id="663" r:id="rId28"/>
    <p:sldId id="664" r:id="rId29"/>
    <p:sldId id="654" r:id="rId30"/>
    <p:sldId id="655" r:id="rId31"/>
    <p:sldId id="661" r:id="rId32"/>
    <p:sldId id="658" r:id="rId33"/>
    <p:sldId id="626" r:id="rId34"/>
    <p:sldId id="662" r:id="rId35"/>
    <p:sldId id="627" r:id="rId36"/>
    <p:sldId id="628" r:id="rId37"/>
    <p:sldId id="629" r:id="rId38"/>
    <p:sldId id="630" r:id="rId39"/>
    <p:sldId id="631" r:id="rId40"/>
    <p:sldId id="632" r:id="rId41"/>
    <p:sldId id="633" r:id="rId42"/>
    <p:sldId id="634" r:id="rId43"/>
    <p:sldId id="635" r:id="rId44"/>
    <p:sldId id="638" r:id="rId45"/>
    <p:sldId id="652" r:id="rId46"/>
    <p:sldId id="673" r:id="rId47"/>
    <p:sldId id="623" r:id="rId48"/>
    <p:sldId id="528" r:id="rId49"/>
    <p:sldId id="516" r:id="rId50"/>
    <p:sldId id="517" r:id="rId51"/>
    <p:sldId id="518" r:id="rId52"/>
    <p:sldId id="665" r:id="rId53"/>
    <p:sldId id="666" r:id="rId54"/>
    <p:sldId id="670" r:id="rId55"/>
    <p:sldId id="520" r:id="rId56"/>
    <p:sldId id="672" r:id="rId57"/>
    <p:sldId id="615" r:id="rId58"/>
    <p:sldId id="616" r:id="rId59"/>
    <p:sldId id="617" r:id="rId60"/>
    <p:sldId id="618" r:id="rId61"/>
    <p:sldId id="619" r:id="rId62"/>
    <p:sldId id="620" r:id="rId63"/>
    <p:sldId id="537" r:id="rId64"/>
    <p:sldId id="538" r:id="rId65"/>
    <p:sldId id="539" r:id="rId66"/>
    <p:sldId id="540" r:id="rId67"/>
    <p:sldId id="541" r:id="rId68"/>
    <p:sldId id="542" r:id="rId69"/>
  </p:sldIdLst>
  <p:sldSz cx="9144000" cy="6858000" type="screen4x3"/>
  <p:notesSz cx="6858000" cy="9296400"/>
  <p:defaultTextStyle>
    <a:defPPr>
      <a:defRPr lang="en-US"/>
    </a:defPPr>
    <a:lvl1pPr algn="l" rtl="0" fontAlgn="base">
      <a:spcBef>
        <a:spcPct val="0"/>
      </a:spcBef>
      <a:spcAft>
        <a:spcPct val="0"/>
      </a:spcAft>
      <a:defRPr sz="3600" b="1" kern="1200">
        <a:solidFill>
          <a:schemeClr val="bg1"/>
        </a:solidFill>
        <a:latin typeface="Times New Roman" pitchFamily="18" charset="0"/>
        <a:ea typeface="+mn-ea"/>
        <a:cs typeface="+mn-cs"/>
      </a:defRPr>
    </a:lvl1pPr>
    <a:lvl2pPr marL="457200" algn="l" rtl="0" fontAlgn="base">
      <a:spcBef>
        <a:spcPct val="0"/>
      </a:spcBef>
      <a:spcAft>
        <a:spcPct val="0"/>
      </a:spcAft>
      <a:defRPr sz="3600" b="1" kern="1200">
        <a:solidFill>
          <a:schemeClr val="bg1"/>
        </a:solidFill>
        <a:latin typeface="Times New Roman" pitchFamily="18" charset="0"/>
        <a:ea typeface="+mn-ea"/>
        <a:cs typeface="+mn-cs"/>
      </a:defRPr>
    </a:lvl2pPr>
    <a:lvl3pPr marL="914400" algn="l" rtl="0" fontAlgn="base">
      <a:spcBef>
        <a:spcPct val="0"/>
      </a:spcBef>
      <a:spcAft>
        <a:spcPct val="0"/>
      </a:spcAft>
      <a:defRPr sz="3600" b="1" kern="1200">
        <a:solidFill>
          <a:schemeClr val="bg1"/>
        </a:solidFill>
        <a:latin typeface="Times New Roman" pitchFamily="18" charset="0"/>
        <a:ea typeface="+mn-ea"/>
        <a:cs typeface="+mn-cs"/>
      </a:defRPr>
    </a:lvl3pPr>
    <a:lvl4pPr marL="1371600" algn="l" rtl="0" fontAlgn="base">
      <a:spcBef>
        <a:spcPct val="0"/>
      </a:spcBef>
      <a:spcAft>
        <a:spcPct val="0"/>
      </a:spcAft>
      <a:defRPr sz="3600" b="1" kern="1200">
        <a:solidFill>
          <a:schemeClr val="bg1"/>
        </a:solidFill>
        <a:latin typeface="Times New Roman" pitchFamily="18" charset="0"/>
        <a:ea typeface="+mn-ea"/>
        <a:cs typeface="+mn-cs"/>
      </a:defRPr>
    </a:lvl4pPr>
    <a:lvl5pPr marL="1828800" algn="l" rtl="0" fontAlgn="base">
      <a:spcBef>
        <a:spcPct val="0"/>
      </a:spcBef>
      <a:spcAft>
        <a:spcPct val="0"/>
      </a:spcAft>
      <a:defRPr sz="3600" b="1" kern="1200">
        <a:solidFill>
          <a:schemeClr val="bg1"/>
        </a:solidFill>
        <a:latin typeface="Times New Roman" pitchFamily="18" charset="0"/>
        <a:ea typeface="+mn-ea"/>
        <a:cs typeface="+mn-cs"/>
      </a:defRPr>
    </a:lvl5pPr>
    <a:lvl6pPr marL="2286000" algn="l" defTabSz="914400" rtl="0" eaLnBrk="1" latinLnBrk="0" hangingPunct="1">
      <a:defRPr sz="3600" b="1" kern="1200">
        <a:solidFill>
          <a:schemeClr val="bg1"/>
        </a:solidFill>
        <a:latin typeface="Times New Roman" pitchFamily="18" charset="0"/>
        <a:ea typeface="+mn-ea"/>
        <a:cs typeface="+mn-cs"/>
      </a:defRPr>
    </a:lvl6pPr>
    <a:lvl7pPr marL="2743200" algn="l" defTabSz="914400" rtl="0" eaLnBrk="1" latinLnBrk="0" hangingPunct="1">
      <a:defRPr sz="3600" b="1" kern="1200">
        <a:solidFill>
          <a:schemeClr val="bg1"/>
        </a:solidFill>
        <a:latin typeface="Times New Roman" pitchFamily="18" charset="0"/>
        <a:ea typeface="+mn-ea"/>
        <a:cs typeface="+mn-cs"/>
      </a:defRPr>
    </a:lvl7pPr>
    <a:lvl8pPr marL="3200400" algn="l" defTabSz="914400" rtl="0" eaLnBrk="1" latinLnBrk="0" hangingPunct="1">
      <a:defRPr sz="3600" b="1" kern="1200">
        <a:solidFill>
          <a:schemeClr val="bg1"/>
        </a:solidFill>
        <a:latin typeface="Times New Roman" pitchFamily="18" charset="0"/>
        <a:ea typeface="+mn-ea"/>
        <a:cs typeface="+mn-cs"/>
      </a:defRPr>
    </a:lvl8pPr>
    <a:lvl9pPr marL="3657600" algn="l" defTabSz="914400" rtl="0" eaLnBrk="1" latinLnBrk="0" hangingPunct="1">
      <a:defRPr sz="3600" b="1"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FF"/>
    <a:srgbClr val="FF00FF"/>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7" autoAdjust="0"/>
    <p:restoredTop sz="78421" autoAdjust="0"/>
  </p:normalViewPr>
  <p:slideViewPr>
    <p:cSldViewPr snapToGrid="0">
      <p:cViewPr varScale="1">
        <p:scale>
          <a:sx n="50" d="100"/>
          <a:sy n="50" d="100"/>
        </p:scale>
        <p:origin x="1628" y="2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0" d="100"/>
        <a:sy n="70" d="100"/>
      </p:scale>
      <p:origin x="0" y="-5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6.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Edwards Aquifer Recharge Over Time</a:t>
            </a:r>
          </a:p>
        </c:rich>
      </c:tx>
      <c:layout>
        <c:manualLayout>
          <c:xMode val="edge"/>
          <c:yMode val="edge"/>
          <c:x val="7.2394016395363761E-2"/>
          <c:y val="0"/>
        </c:manualLayout>
      </c:layout>
      <c:overlay val="0"/>
      <c:spPr>
        <a:noFill/>
        <a:ln>
          <a:noFill/>
        </a:ln>
        <a:effectLst/>
      </c:spPr>
    </c:title>
    <c:autoTitleDeleted val="0"/>
    <c:plotArea>
      <c:layout>
        <c:manualLayout>
          <c:layoutTarget val="inner"/>
          <c:xMode val="edge"/>
          <c:yMode val="edge"/>
          <c:x val="0.11768111156442916"/>
          <c:y val="0.16908828816665397"/>
          <c:w val="0.87182961504811907"/>
          <c:h val="0.50185299458378752"/>
        </c:manualLayout>
      </c:layout>
      <c:lineChart>
        <c:grouping val="standard"/>
        <c:varyColors val="0"/>
        <c:ser>
          <c:idx val="0"/>
          <c:order val="0"/>
          <c:tx>
            <c:v>Recharge 1934-1975</c:v>
          </c:tx>
          <c:spPr>
            <a:ln w="28575" cap="rnd">
              <a:solidFill>
                <a:schemeClr val="accent1"/>
              </a:solidFill>
              <a:round/>
            </a:ln>
            <a:effectLst/>
          </c:spPr>
          <c:marker>
            <c:symbol val="none"/>
          </c:marker>
          <c:trendline>
            <c:spPr>
              <a:ln w="50800" cap="rnd">
                <a:solidFill>
                  <a:schemeClr val="accent1"/>
                </a:solidFill>
                <a:prstDash val="sysDot"/>
              </a:ln>
              <a:effectLst/>
            </c:spPr>
            <c:trendlineType val="linear"/>
            <c:dispRSqr val="0"/>
            <c:dispEq val="1"/>
            <c:trendlineLbl>
              <c:layout>
                <c:manualLayout>
                  <c:x val="-0.56797736220472439"/>
                  <c:y val="-0.20969894713115603"/>
                </c:manualLayout>
              </c:layout>
              <c:tx>
                <c:rich>
                  <a:bodyPr rot="0" vert="horz"/>
                  <a:lstStyle/>
                  <a:p>
                    <a:pPr>
                      <a:defRPr/>
                    </a:pPr>
                    <a:r>
                      <a:rPr lang="en-US"/>
                      <a:t>y = 7.45x + 407.04</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Sheet1!$B$15:$B$96</c:f>
              <c:numCache>
                <c:formatCode>General</c:formatCode>
                <c:ptCount val="82"/>
                <c:pt idx="0">
                  <c:v>179.6</c:v>
                </c:pt>
                <c:pt idx="1">
                  <c:v>1258.2</c:v>
                </c:pt>
                <c:pt idx="2">
                  <c:v>909.6</c:v>
                </c:pt>
                <c:pt idx="3">
                  <c:v>400.7</c:v>
                </c:pt>
                <c:pt idx="4">
                  <c:v>432.7</c:v>
                </c:pt>
                <c:pt idx="5">
                  <c:v>399</c:v>
                </c:pt>
                <c:pt idx="6">
                  <c:v>308.8</c:v>
                </c:pt>
                <c:pt idx="7">
                  <c:v>850.7</c:v>
                </c:pt>
                <c:pt idx="8">
                  <c:v>557.79999999999995</c:v>
                </c:pt>
                <c:pt idx="9">
                  <c:v>273.10000000000002</c:v>
                </c:pt>
                <c:pt idx="10">
                  <c:v>560.9</c:v>
                </c:pt>
                <c:pt idx="11">
                  <c:v>527.79999999999995</c:v>
                </c:pt>
                <c:pt idx="12">
                  <c:v>556.1</c:v>
                </c:pt>
                <c:pt idx="13">
                  <c:v>422.6</c:v>
                </c:pt>
                <c:pt idx="14">
                  <c:v>178.3</c:v>
                </c:pt>
                <c:pt idx="15">
                  <c:v>508.1</c:v>
                </c:pt>
                <c:pt idx="16">
                  <c:v>200.2</c:v>
                </c:pt>
                <c:pt idx="17">
                  <c:v>139.9</c:v>
                </c:pt>
                <c:pt idx="18">
                  <c:v>275.5</c:v>
                </c:pt>
                <c:pt idx="19">
                  <c:v>167.6</c:v>
                </c:pt>
                <c:pt idx="20">
                  <c:v>162.1</c:v>
                </c:pt>
                <c:pt idx="21">
                  <c:v>192</c:v>
                </c:pt>
                <c:pt idx="22">
                  <c:v>43.7</c:v>
                </c:pt>
                <c:pt idx="23">
                  <c:v>1142.5999999999999</c:v>
                </c:pt>
                <c:pt idx="24">
                  <c:v>1711.2</c:v>
                </c:pt>
                <c:pt idx="25">
                  <c:v>690.4</c:v>
                </c:pt>
                <c:pt idx="26">
                  <c:v>824.8</c:v>
                </c:pt>
                <c:pt idx="27">
                  <c:v>717.1</c:v>
                </c:pt>
                <c:pt idx="28">
                  <c:v>239.4</c:v>
                </c:pt>
                <c:pt idx="29">
                  <c:v>170.7</c:v>
                </c:pt>
                <c:pt idx="30">
                  <c:v>413.2</c:v>
                </c:pt>
                <c:pt idx="31">
                  <c:v>623.5</c:v>
                </c:pt>
                <c:pt idx="32">
                  <c:v>615.20000000000005</c:v>
                </c:pt>
                <c:pt idx="33">
                  <c:v>466.5</c:v>
                </c:pt>
                <c:pt idx="34">
                  <c:v>884.7</c:v>
                </c:pt>
                <c:pt idx="35">
                  <c:v>610.5</c:v>
                </c:pt>
                <c:pt idx="36">
                  <c:v>661.6</c:v>
                </c:pt>
                <c:pt idx="37">
                  <c:v>925.3</c:v>
                </c:pt>
                <c:pt idx="38">
                  <c:v>756.4</c:v>
                </c:pt>
                <c:pt idx="39">
                  <c:v>1486.5</c:v>
                </c:pt>
                <c:pt idx="40">
                  <c:v>658.5</c:v>
                </c:pt>
              </c:numCache>
            </c:numRef>
          </c:val>
          <c:smooth val="0"/>
          <c:extLst>
            <c:ext xmlns:c16="http://schemas.microsoft.com/office/drawing/2014/chart" uri="{C3380CC4-5D6E-409C-BE32-E72D297353CC}">
              <c16:uniqueId val="{00000000-31B7-4044-89A3-6418705BA329}"/>
            </c:ext>
          </c:extLst>
        </c:ser>
        <c:ser>
          <c:idx val="1"/>
          <c:order val="1"/>
          <c:tx>
            <c:v>Recharge 1975-2015</c:v>
          </c:tx>
          <c:spPr>
            <a:ln w="28575" cap="rnd">
              <a:solidFill>
                <a:srgbClr val="FF0000"/>
              </a:solidFill>
              <a:round/>
            </a:ln>
            <a:effectLst/>
          </c:spPr>
          <c:marker>
            <c:symbol val="none"/>
          </c:marker>
          <c:trendline>
            <c:spPr>
              <a:ln w="50800" cap="rnd">
                <a:solidFill>
                  <a:srgbClr val="FF0000"/>
                </a:solidFill>
                <a:prstDash val="sysDot"/>
              </a:ln>
              <a:effectLst/>
            </c:spPr>
            <c:trendlineType val="linear"/>
            <c:dispRSqr val="0"/>
            <c:dispEq val="1"/>
            <c:trendlineLbl>
              <c:layout>
                <c:manualLayout>
                  <c:x val="-0.11423340220320102"/>
                  <c:y val="-0.35344934838097453"/>
                </c:manualLayout>
              </c:layout>
              <c:tx>
                <c:rich>
                  <a:bodyPr rot="0" vert="horz"/>
                  <a:lstStyle/>
                  <a:p>
                    <a:pPr>
                      <a:defRPr/>
                    </a:pPr>
                    <a:r>
                      <a:rPr lang="en-US"/>
                      <a:t>y = -4.8512x + 1129.3</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Sheet1!$C$15:$C$96</c:f>
              <c:numCache>
                <c:formatCode>General</c:formatCode>
                <c:ptCount val="82"/>
                <c:pt idx="40">
                  <c:v>658.5</c:v>
                </c:pt>
                <c:pt idx="41">
                  <c:v>973</c:v>
                </c:pt>
                <c:pt idx="42">
                  <c:v>894.1</c:v>
                </c:pt>
                <c:pt idx="43">
                  <c:v>952</c:v>
                </c:pt>
                <c:pt idx="44">
                  <c:v>502.5</c:v>
                </c:pt>
                <c:pt idx="45">
                  <c:v>1117.8</c:v>
                </c:pt>
                <c:pt idx="46">
                  <c:v>406.4</c:v>
                </c:pt>
                <c:pt idx="47">
                  <c:v>1448.4</c:v>
                </c:pt>
                <c:pt idx="48">
                  <c:v>422.4</c:v>
                </c:pt>
                <c:pt idx="49">
                  <c:v>420.1</c:v>
                </c:pt>
                <c:pt idx="50">
                  <c:v>197.7</c:v>
                </c:pt>
                <c:pt idx="51">
                  <c:v>1003.3</c:v>
                </c:pt>
                <c:pt idx="52">
                  <c:v>1153.7</c:v>
                </c:pt>
                <c:pt idx="53">
                  <c:v>2003.6</c:v>
                </c:pt>
                <c:pt idx="54">
                  <c:v>355.5</c:v>
                </c:pt>
                <c:pt idx="55">
                  <c:v>214.4</c:v>
                </c:pt>
                <c:pt idx="56">
                  <c:v>1123.2</c:v>
                </c:pt>
                <c:pt idx="57">
                  <c:v>1508.4</c:v>
                </c:pt>
                <c:pt idx="58">
                  <c:v>2485.6999999999998</c:v>
                </c:pt>
                <c:pt idx="59">
                  <c:v>447.6</c:v>
                </c:pt>
                <c:pt idx="60">
                  <c:v>538.1</c:v>
                </c:pt>
                <c:pt idx="61">
                  <c:v>531.29999999999995</c:v>
                </c:pt>
                <c:pt idx="62">
                  <c:v>324.3</c:v>
                </c:pt>
                <c:pt idx="63">
                  <c:v>1134.5999999999999</c:v>
                </c:pt>
                <c:pt idx="64">
                  <c:v>1142.3</c:v>
                </c:pt>
                <c:pt idx="65">
                  <c:v>437.5</c:v>
                </c:pt>
                <c:pt idx="66">
                  <c:v>614.5</c:v>
                </c:pt>
                <c:pt idx="67">
                  <c:v>1069.4000000000001</c:v>
                </c:pt>
                <c:pt idx="68">
                  <c:v>1537.7</c:v>
                </c:pt>
                <c:pt idx="69">
                  <c:v>669</c:v>
                </c:pt>
                <c:pt idx="70">
                  <c:v>2176.1</c:v>
                </c:pt>
                <c:pt idx="71">
                  <c:v>764</c:v>
                </c:pt>
                <c:pt idx="72">
                  <c:v>201.6</c:v>
                </c:pt>
                <c:pt idx="73">
                  <c:v>2162.3000000000002</c:v>
                </c:pt>
                <c:pt idx="74">
                  <c:v>212.9</c:v>
                </c:pt>
                <c:pt idx="75">
                  <c:v>210.9</c:v>
                </c:pt>
                <c:pt idx="76">
                  <c:v>813.5</c:v>
                </c:pt>
                <c:pt idx="77">
                  <c:v>112</c:v>
                </c:pt>
                <c:pt idx="78">
                  <c:v>313.5</c:v>
                </c:pt>
                <c:pt idx="79">
                  <c:v>182.6</c:v>
                </c:pt>
                <c:pt idx="80">
                  <c:v>107.2</c:v>
                </c:pt>
                <c:pt idx="81">
                  <c:v>1358.1</c:v>
                </c:pt>
              </c:numCache>
            </c:numRef>
          </c:val>
          <c:smooth val="0"/>
          <c:extLst>
            <c:ext xmlns:c16="http://schemas.microsoft.com/office/drawing/2014/chart" uri="{C3380CC4-5D6E-409C-BE32-E72D297353CC}">
              <c16:uniqueId val="{00000001-31B7-4044-89A3-6418705BA329}"/>
            </c:ext>
          </c:extLst>
        </c:ser>
        <c:dLbls>
          <c:showLegendKey val="0"/>
          <c:showVal val="0"/>
          <c:showCatName val="0"/>
          <c:showSerName val="0"/>
          <c:showPercent val="0"/>
          <c:showBubbleSize val="0"/>
        </c:dLbls>
        <c:smooth val="0"/>
        <c:axId val="140363264"/>
        <c:axId val="140365184"/>
      </c:lineChart>
      <c:catAx>
        <c:axId val="140363264"/>
        <c:scaling>
          <c:orientation val="minMax"/>
        </c:scaling>
        <c:delete val="0"/>
        <c:axPos val="b"/>
        <c:title>
          <c:tx>
            <c:rich>
              <a:bodyPr rot="0" vert="horz"/>
              <a:lstStyle/>
              <a:p>
                <a:pPr>
                  <a:defRPr/>
                </a:pPr>
                <a:r>
                  <a:rPr lang="en-US"/>
                  <a:t>Year</a:t>
                </a:r>
              </a:p>
            </c:rich>
          </c:tx>
          <c:layout>
            <c:manualLayout>
              <c:xMode val="edge"/>
              <c:yMode val="edge"/>
              <c:x val="0.49877693022747155"/>
              <c:y val="0.748917591395110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0365184"/>
        <c:crosses val="autoZero"/>
        <c:auto val="1"/>
        <c:lblAlgn val="ctr"/>
        <c:lblOffset val="100"/>
        <c:noMultiLvlLbl val="0"/>
      </c:catAx>
      <c:valAx>
        <c:axId val="14036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Recharge in thousand acre feet</a:t>
                </a:r>
              </a:p>
            </c:rich>
          </c:tx>
          <c:layout>
            <c:manualLayout>
              <c:xMode val="edge"/>
              <c:yMode val="edge"/>
              <c:x val="0"/>
              <c:y val="0.13621817348032025"/>
            </c:manualLayout>
          </c:layout>
          <c:overlay val="0"/>
          <c:spPr>
            <a:noFill/>
            <a:ln>
              <a:noFill/>
            </a:ln>
            <a:effectLst/>
          </c:spPr>
        </c:title>
        <c:numFmt formatCode="General" sourceLinked="1"/>
        <c:majorTickMark val="out"/>
        <c:minorTickMark val="none"/>
        <c:tickLblPos val="nextTo"/>
        <c:crossAx val="140363264"/>
        <c:crosses val="autoZero"/>
        <c:crossBetween val="between"/>
      </c:valAx>
      <c:spPr>
        <a:noFill/>
        <a:ln>
          <a:noFill/>
        </a:ln>
        <a:effectLst/>
      </c:spPr>
    </c:plotArea>
    <c:legend>
      <c:legendPos val="b"/>
      <c:layout>
        <c:manualLayout>
          <c:xMode val="edge"/>
          <c:yMode val="edge"/>
          <c:x val="7.6052263905066085E-3"/>
          <c:y val="0.81416668807156545"/>
          <c:w val="0.99239477360949335"/>
          <c:h val="0.12804502952755906"/>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defRPr sz="1200">
                <a:latin typeface="Times New Roman" charset="0"/>
              </a:defRPr>
            </a:lvl1pPr>
          </a:lstStyle>
          <a:p>
            <a:pPr>
              <a:defRPr/>
            </a:pPr>
            <a:endParaRPr lang="en-US"/>
          </a:p>
        </p:txBody>
      </p:sp>
      <p:sp>
        <p:nvSpPr>
          <p:cNvPr id="58371" name="Rectangle 1027"/>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8372" name="Rectangle 1028"/>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defRPr sz="1200">
                <a:latin typeface="Times New Roman" charset="0"/>
              </a:defRPr>
            </a:lvl1pPr>
          </a:lstStyle>
          <a:p>
            <a:pPr>
              <a:defRPr/>
            </a:pPr>
            <a:endParaRPr lang="en-US"/>
          </a:p>
        </p:txBody>
      </p:sp>
      <p:sp>
        <p:nvSpPr>
          <p:cNvPr id="58373" name="Rectangle 1029"/>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lgn="r">
              <a:defRPr sz="1200">
                <a:latin typeface="Times New Roman" charset="0"/>
              </a:defRPr>
            </a:lvl1pPr>
          </a:lstStyle>
          <a:p>
            <a:pPr>
              <a:defRPr/>
            </a:pPr>
            <a:fld id="{B297C050-C4A6-4700-A776-5778099B6D91}" type="slidenum">
              <a:rPr lang="en-US"/>
              <a:pPr>
                <a:defRPr/>
              </a:pPr>
              <a:t>‹#›</a:t>
            </a:fld>
            <a:endParaRPr lang="en-US"/>
          </a:p>
        </p:txBody>
      </p:sp>
    </p:spTree>
    <p:extLst>
      <p:ext uri="{BB962C8B-B14F-4D97-AF65-F5344CB8AC3E}">
        <p14:creationId xmlns:p14="http://schemas.microsoft.com/office/powerpoint/2010/main" val="1691096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defRPr sz="1200">
                <a:latin typeface="Times New Roman" charset="0"/>
              </a:defRPr>
            </a:lvl1pPr>
          </a:lstStyle>
          <a:p>
            <a:pPr>
              <a:defRPr/>
            </a:pPr>
            <a:endParaRPr lang="en-US"/>
          </a:p>
        </p:txBody>
      </p:sp>
      <p:sp>
        <p:nvSpPr>
          <p:cNvPr id="25603"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defRPr sz="1200">
                <a:latin typeface="Times New Roman" charset="0"/>
              </a:defRPr>
            </a:lvl1pPr>
          </a:lstStyle>
          <a:p>
            <a:pPr>
              <a:defRPr/>
            </a:pPr>
            <a:endParaRPr lang="en-US"/>
          </a:p>
        </p:txBody>
      </p:sp>
      <p:sp>
        <p:nvSpPr>
          <p:cNvPr id="25607"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7" tIns="46148" rIns="92297" bIns="46148" numCol="1" anchor="b" anchorCtr="0" compatLnSpc="1">
            <a:prstTxWarp prst="textNoShape">
              <a:avLst/>
            </a:prstTxWarp>
          </a:bodyPr>
          <a:lstStyle>
            <a:lvl1pPr algn="r">
              <a:defRPr sz="1200">
                <a:latin typeface="Times New Roman" charset="0"/>
              </a:defRPr>
            </a:lvl1pPr>
          </a:lstStyle>
          <a:p>
            <a:pPr>
              <a:defRPr/>
            </a:pPr>
            <a:fld id="{1F1BF4B6-4845-4878-BADC-7907F192AFD1}" type="slidenum">
              <a:rPr lang="en-US"/>
              <a:pPr>
                <a:defRPr/>
              </a:pPr>
              <a:t>‹#›</a:t>
            </a:fld>
            <a:endParaRPr lang="en-US"/>
          </a:p>
        </p:txBody>
      </p:sp>
    </p:spTree>
    <p:extLst>
      <p:ext uri="{BB962C8B-B14F-4D97-AF65-F5344CB8AC3E}">
        <p14:creationId xmlns:p14="http://schemas.microsoft.com/office/powerpoint/2010/main" val="1065517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44036"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DF0DC545-3678-45A9-AB09-FA1685D6EA89}" type="slidenum">
              <a:rPr lang="en-US" altLang="en-US" sz="1200" smtClean="0"/>
              <a:pPr eaLnBrk="1" hangingPunct="1"/>
              <a:t>2</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A71C5096-B245-43BF-96D9-6F9122F96C6A}" type="slidenum">
              <a:rPr lang="en-US" altLang="en-US" sz="1200" smtClean="0"/>
              <a:pPr eaLnBrk="1" hangingPunct="1"/>
              <a:t>17</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Recently, GCMs experiments have been made for finer geo-graphic and time scales. These are called Stretched Grid GCMs and provide projections for as low as 40 Km resolution and for seasonal, annual, and multi-year time scale. See, Robinovitz, University of Maryland.</a:t>
            </a:r>
          </a:p>
          <a:p>
            <a:pPr eaLnBrk="1" hangingPunct="1"/>
            <a:r>
              <a:rPr lang="en-US" altLang="en-US" smtClean="0">
                <a:latin typeface="Times New Roman" pitchFamily="18" charset="0"/>
              </a:rPr>
              <a:t>http://www.pnl.gov/ccpp/oct01mtg/Fox-Rabinovitz_Oct2001.pdf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2228"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4C7F0C2A-88DA-4462-9B0A-BD3807D651CF}" type="slidenum">
              <a:rPr lang="en-US" altLang="en-US" sz="1200" smtClean="0"/>
              <a:pPr eaLnBrk="1" hangingPunct="1"/>
              <a:t>19</a:t>
            </a:fld>
            <a:endParaRPr lang="en-US" altLang="en-US" sz="1200" smtClean="0"/>
          </a:p>
        </p:txBody>
      </p:sp>
    </p:spTree>
    <p:extLst>
      <p:ext uri="{BB962C8B-B14F-4D97-AF65-F5344CB8AC3E}">
        <p14:creationId xmlns:p14="http://schemas.microsoft.com/office/powerpoint/2010/main" val="285721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2228"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4C7F0C2A-88DA-4462-9B0A-BD3807D651CF}" type="slidenum">
              <a:rPr lang="en-US" altLang="en-US" sz="1200" smtClean="0"/>
              <a:pPr eaLnBrk="1" hangingPunct="1"/>
              <a:t>21</a:t>
            </a:fld>
            <a:endParaRPr lang="en-US" altLang="en-US" sz="1200" smtClean="0"/>
          </a:p>
        </p:txBody>
      </p:sp>
    </p:spTree>
    <p:extLst>
      <p:ext uri="{BB962C8B-B14F-4D97-AF65-F5344CB8AC3E}">
        <p14:creationId xmlns:p14="http://schemas.microsoft.com/office/powerpoint/2010/main" val="148561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2228"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4C7F0C2A-88DA-4462-9B0A-BD3807D651CF}" type="slidenum">
              <a:rPr lang="en-US" altLang="en-US" sz="1200" smtClean="0"/>
              <a:pPr eaLnBrk="1" hangingPunct="1"/>
              <a:t>22</a:t>
            </a:fld>
            <a:endParaRPr lang="en-US" altLang="en-US" sz="1200" smtClean="0"/>
          </a:p>
        </p:txBody>
      </p:sp>
    </p:spTree>
    <p:extLst>
      <p:ext uri="{BB962C8B-B14F-4D97-AF65-F5344CB8AC3E}">
        <p14:creationId xmlns:p14="http://schemas.microsoft.com/office/powerpoint/2010/main" val="42057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26710-A992-4D4D-80D7-B7920637623A}" type="slidenum">
              <a:rPr lang="en-US" altLang="en-US"/>
              <a:pPr/>
              <a:t>23</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709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26710-A992-4D4D-80D7-B7920637623A}" type="slidenum">
              <a:rPr lang="en-US" altLang="en-US"/>
              <a:pPr/>
              <a:t>24</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4420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33</a:t>
            </a:fld>
            <a:endParaRPr lang="en-US"/>
          </a:p>
        </p:txBody>
      </p:sp>
    </p:spTree>
    <p:extLst>
      <p:ext uri="{BB962C8B-B14F-4D97-AF65-F5344CB8AC3E}">
        <p14:creationId xmlns:p14="http://schemas.microsoft.com/office/powerpoint/2010/main" val="46076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FACE experiments, air enriched with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is blown into the rings where crops are grown in the real field (not in the chamber). Then, a computer-control system uses the wind speed and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concentration information to adjust the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flow rates to maintain the desired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concentration. </a:t>
            </a:r>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34</a:t>
            </a:fld>
            <a:endParaRPr lang="en-US"/>
          </a:p>
        </p:txBody>
      </p:sp>
    </p:spTree>
    <p:extLst>
      <p:ext uri="{BB962C8B-B14F-4D97-AF65-F5344CB8AC3E}">
        <p14:creationId xmlns:p14="http://schemas.microsoft.com/office/powerpoint/2010/main" val="222755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35</a:t>
            </a:fld>
            <a:endParaRPr lang="en-US"/>
          </a:p>
        </p:txBody>
      </p:sp>
    </p:spTree>
    <p:extLst>
      <p:ext uri="{BB962C8B-B14F-4D97-AF65-F5344CB8AC3E}">
        <p14:creationId xmlns:p14="http://schemas.microsoft.com/office/powerpoint/2010/main" val="399920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36</a:t>
            </a:fld>
            <a:endParaRPr lang="en-US"/>
          </a:p>
        </p:txBody>
      </p:sp>
    </p:spTree>
    <p:extLst>
      <p:ext uri="{BB962C8B-B14F-4D97-AF65-F5344CB8AC3E}">
        <p14:creationId xmlns:p14="http://schemas.microsoft.com/office/powerpoint/2010/main" val="189732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3</a:t>
            </a:fld>
            <a:endParaRPr lang="en-US"/>
          </a:p>
        </p:txBody>
      </p:sp>
    </p:spTree>
    <p:extLst>
      <p:ext uri="{BB962C8B-B14F-4D97-AF65-F5344CB8AC3E}">
        <p14:creationId xmlns:p14="http://schemas.microsoft.com/office/powerpoint/2010/main" val="140707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37</a:t>
            </a:fld>
            <a:endParaRPr lang="en-US"/>
          </a:p>
        </p:txBody>
      </p:sp>
    </p:spTree>
    <p:extLst>
      <p:ext uri="{BB962C8B-B14F-4D97-AF65-F5344CB8AC3E}">
        <p14:creationId xmlns:p14="http://schemas.microsoft.com/office/powerpoint/2010/main" val="391972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Before merging in the FACE data, time trend and CO</a:t>
            </a:r>
            <a:r>
              <a:rPr lang="en-US" sz="1200" baseline="-25000" dirty="0" smtClean="0"/>
              <a:t>2 </a:t>
            </a:r>
            <a:r>
              <a:rPr lang="en-US" sz="1200" dirty="0" smtClean="0"/>
              <a:t>are highly correlated, </a:t>
            </a:r>
          </a:p>
          <a:p>
            <a:r>
              <a:rPr lang="en-US" sz="1200" dirty="0" smtClean="0"/>
              <a:t>After including the FACE data correlation coefficient drops substantially except for corn, where we only have a few FACE observations.</a:t>
            </a:r>
          </a:p>
          <a:p>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38</a:t>
            </a:fld>
            <a:endParaRPr lang="en-US"/>
          </a:p>
        </p:txBody>
      </p:sp>
    </p:spTree>
    <p:extLst>
      <p:ext uri="{BB962C8B-B14F-4D97-AF65-F5344CB8AC3E}">
        <p14:creationId xmlns:p14="http://schemas.microsoft.com/office/powerpoint/2010/main" val="109825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Except for Palmer Drought Severity index (PDSI), all variables are studied in their logarithm form.</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Due to time limitation, we present only some interesting results. For CO</a:t>
            </a:r>
            <a:r>
              <a:rPr lang="en-US" sz="1100" baseline="-25000" dirty="0" smtClean="0"/>
              <a:t>2</a:t>
            </a:r>
            <a:r>
              <a:rPr lang="en-US" sz="1100" dirty="0" smtClean="0"/>
              <a:t> fertilization effect on mean crop yields, soybeans, cotton, and winter wheat (C3 crops) are positively correlated with the CO</a:t>
            </a:r>
            <a:r>
              <a:rPr lang="en-US" sz="1100" baseline="-25000" dirty="0" smtClean="0"/>
              <a:t>2</a:t>
            </a:r>
            <a:r>
              <a:rPr lang="en-US" sz="1100" dirty="0" smtClean="0"/>
              <a:t> at 1 percent level,</a:t>
            </a:r>
            <a:r>
              <a:rPr lang="en-US" sz="1100" baseline="0" dirty="0" smtClean="0"/>
              <a:t> while </a:t>
            </a:r>
            <a:r>
              <a:rPr lang="en-US" sz="1100" dirty="0" smtClean="0"/>
              <a:t>yields of corn and sorghum (C4 crops) are not. However, yields of corn and sorghum (C4 crops) are negatively correlated to the interaction between CO</a:t>
            </a:r>
            <a:r>
              <a:rPr lang="en-US" sz="1100" baseline="-25000" dirty="0" smtClean="0"/>
              <a:t>2</a:t>
            </a:r>
            <a:r>
              <a:rPr lang="en-US" sz="1100" dirty="0" smtClean="0"/>
              <a:t> and PDSI, which implies that </a:t>
            </a:r>
            <a:r>
              <a:rPr lang="en-US" sz="1100" kern="1200" dirty="0" smtClean="0">
                <a:solidFill>
                  <a:schemeClr val="tx1"/>
                </a:solidFill>
                <a:latin typeface="+mn-lt"/>
                <a:ea typeface="+mn-ea"/>
                <a:cs typeface="+mn-cs"/>
              </a:rPr>
              <a:t>C4 crops indirectly benefit from elevated CO</a:t>
            </a:r>
            <a:r>
              <a:rPr lang="en-US" sz="1100" kern="1200" baseline="-25000" dirty="0" smtClean="0">
                <a:solidFill>
                  <a:schemeClr val="tx1"/>
                </a:solidFill>
                <a:latin typeface="+mn-lt"/>
                <a:ea typeface="+mn-ea"/>
                <a:cs typeface="+mn-cs"/>
              </a:rPr>
              <a:t>2</a:t>
            </a:r>
            <a:r>
              <a:rPr lang="en-US" sz="1100" kern="1200" dirty="0" smtClean="0">
                <a:solidFill>
                  <a:schemeClr val="tx1"/>
                </a:solidFill>
                <a:latin typeface="+mn-lt"/>
                <a:ea typeface="+mn-ea"/>
                <a:cs typeface="+mn-cs"/>
              </a:rPr>
              <a:t> in times and places of drought stress meaning that the higher the level of drought stress, the greater the yields of C4 crops. </a:t>
            </a:r>
            <a:r>
              <a:rPr lang="en-US" sz="1100" kern="1200" baseline="0" dirty="0" smtClean="0">
                <a:solidFill>
                  <a:schemeClr val="tx1"/>
                </a:solidFill>
                <a:latin typeface="+mn-lt"/>
                <a:ea typeface="+mn-ea"/>
                <a:cs typeface="+mn-cs"/>
              </a:rPr>
              <a:t> </a:t>
            </a:r>
            <a:r>
              <a:rPr lang="en-US" sz="1100" dirty="0" smtClean="0"/>
              <a:t>Above findings are consistent with yield stimulation of CO</a:t>
            </a:r>
            <a:r>
              <a:rPr lang="en-US" sz="1100" baseline="-25000" dirty="0" smtClean="0"/>
              <a:t>2</a:t>
            </a:r>
            <a:r>
              <a:rPr lang="en-US" sz="1100" dirty="0" smtClean="0"/>
              <a:t> from the existing FACE experiment literature such as </a:t>
            </a:r>
            <a:r>
              <a:rPr lang="en-US" sz="1100" dirty="0" err="1" smtClean="0"/>
              <a:t>Ottman</a:t>
            </a:r>
            <a:r>
              <a:rPr lang="en-US" sz="1100" dirty="0" smtClean="0"/>
              <a:t> et al. (2001), Kimball (2006), Long et al. (2006), and Leakey (2009).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r>
              <a:rPr lang="en-US" sz="1100" dirty="0" smtClean="0"/>
              <a:t>For  time as a proxy for technical change, time effect on mean yields is non-linear with diminishing effects over time, except for cotton</a:t>
            </a:r>
          </a:p>
          <a:p>
            <a:r>
              <a:rPr lang="en-US" sz="1100" dirty="0" smtClean="0"/>
              <a:t>Using specification with/without CO</a:t>
            </a:r>
            <a:r>
              <a:rPr lang="en-US" sz="1100" baseline="-25000" dirty="0" smtClean="0"/>
              <a:t>2 </a:t>
            </a:r>
            <a:r>
              <a:rPr lang="en-US" sz="1100" dirty="0" smtClean="0"/>
              <a:t>included, we fund that ignoring CO</a:t>
            </a:r>
            <a:r>
              <a:rPr lang="en-US" sz="1100" baseline="-25000" dirty="0" smtClean="0"/>
              <a:t>2</a:t>
            </a:r>
            <a:r>
              <a:rPr lang="en-US" sz="1100" dirty="0" smtClean="0"/>
              <a:t> concentration is likely to overestimate technological progress</a:t>
            </a:r>
            <a:r>
              <a:rPr lang="en-US" sz="1100" baseline="0" dirty="0" smtClean="0"/>
              <a:t> </a:t>
            </a:r>
            <a:r>
              <a:rPr lang="en-US" sz="1100" dirty="0" smtClean="0"/>
              <a:t>except for sorghum.</a:t>
            </a:r>
          </a:p>
          <a:p>
            <a:endParaRPr lang="en-US" sz="1100" dirty="0" smtClean="0"/>
          </a:p>
          <a:p>
            <a:r>
              <a:rPr lang="en-US" sz="1100" dirty="0" smtClean="0"/>
              <a:t>For the effect of climate change,</a:t>
            </a:r>
            <a:r>
              <a:rPr lang="en-US" sz="1100" baseline="0" dirty="0" smtClean="0"/>
              <a:t> </a:t>
            </a:r>
            <a:r>
              <a:rPr lang="en-US" sz="1100" dirty="0" smtClean="0"/>
              <a:t>a higher of hot days (&gt; max 32</a:t>
            </a:r>
            <a:r>
              <a:rPr lang="en-US" sz="1100" dirty="0" smtClean="0">
                <a:sym typeface="Symbol"/>
              </a:rPr>
              <a:t></a:t>
            </a:r>
            <a:r>
              <a:rPr lang="en-US" sz="1100" dirty="0" smtClean="0"/>
              <a:t>C) adversely affects yields of soybeans, cotton, corn, and winter wheat</a:t>
            </a:r>
          </a:p>
          <a:p>
            <a:r>
              <a:rPr lang="en-US" sz="1100" dirty="0" smtClean="0"/>
              <a:t>Considering influences of drought stress on crop yields, we find that its net effect on yields of soybeans, corn, and sorghum tends to decrease, and vice versa for yields of cotton and winter wheat as CO</a:t>
            </a:r>
            <a:r>
              <a:rPr lang="en-US" sz="1100" baseline="-25000" dirty="0" smtClean="0"/>
              <a:t>2</a:t>
            </a:r>
            <a:r>
              <a:rPr lang="en-US" sz="1100" dirty="0" smtClean="0"/>
              <a:t> increases.</a:t>
            </a:r>
          </a:p>
          <a:p>
            <a:r>
              <a:rPr lang="en-US" sz="1100" dirty="0" smtClean="0"/>
              <a:t>For precipitation intensity, we find it is harmful to soybeans, cotton, </a:t>
            </a:r>
            <a:r>
              <a:rPr lang="en-US" sz="1100" smtClean="0"/>
              <a:t>and wheat, </a:t>
            </a:r>
            <a:endParaRPr lang="en-US" sz="1100" dirty="0" smtClean="0"/>
          </a:p>
          <a:p>
            <a:endParaRPr lang="en-US" sz="2200" dirty="0" smtClean="0"/>
          </a:p>
          <a:p>
            <a:endParaRPr lang="en-US" sz="2200" dirty="0" smtClean="0"/>
          </a:p>
          <a:p>
            <a:endParaRPr lang="en-US" sz="2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39</a:t>
            </a:fld>
            <a:endParaRPr lang="en-US"/>
          </a:p>
        </p:txBody>
      </p:sp>
    </p:spTree>
    <p:extLst>
      <p:ext uri="{BB962C8B-B14F-4D97-AF65-F5344CB8AC3E}">
        <p14:creationId xmlns:p14="http://schemas.microsoft.com/office/powerpoint/2010/main" val="160291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40</a:t>
            </a:fld>
            <a:endParaRPr lang="en-US"/>
          </a:p>
        </p:txBody>
      </p:sp>
    </p:spTree>
    <p:extLst>
      <p:ext uri="{BB962C8B-B14F-4D97-AF65-F5344CB8AC3E}">
        <p14:creationId xmlns:p14="http://schemas.microsoft.com/office/powerpoint/2010/main" val="166071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41</a:t>
            </a:fld>
            <a:endParaRPr lang="en-US"/>
          </a:p>
        </p:txBody>
      </p:sp>
    </p:spTree>
    <p:extLst>
      <p:ext uri="{BB962C8B-B14F-4D97-AF65-F5344CB8AC3E}">
        <p14:creationId xmlns:p14="http://schemas.microsoft.com/office/powerpoint/2010/main" val="20111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D9E5C-869E-48E3-B1F0-87C5078E998E}" type="slidenum">
              <a:rPr lang="en-US" smtClean="0"/>
              <a:pPr/>
              <a:t>42</a:t>
            </a:fld>
            <a:endParaRPr lang="en-US"/>
          </a:p>
        </p:txBody>
      </p:sp>
    </p:spTree>
    <p:extLst>
      <p:ext uri="{BB962C8B-B14F-4D97-AF65-F5344CB8AC3E}">
        <p14:creationId xmlns:p14="http://schemas.microsoft.com/office/powerpoint/2010/main" val="14034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43</a:t>
            </a:fld>
            <a:endParaRPr lang="en-US"/>
          </a:p>
        </p:txBody>
      </p:sp>
    </p:spTree>
    <p:extLst>
      <p:ext uri="{BB962C8B-B14F-4D97-AF65-F5344CB8AC3E}">
        <p14:creationId xmlns:p14="http://schemas.microsoft.com/office/powerpoint/2010/main" val="173786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Farm programs and disaster relief registration should be designed to assist producers in regions where their welfare losses are founded.</a:t>
            </a:r>
          </a:p>
          <a:p>
            <a:endParaRPr lang="en-US" dirty="0"/>
          </a:p>
        </p:txBody>
      </p:sp>
      <p:sp>
        <p:nvSpPr>
          <p:cNvPr id="4" name="Slide Number Placeholder 3"/>
          <p:cNvSpPr>
            <a:spLocks noGrp="1"/>
          </p:cNvSpPr>
          <p:nvPr>
            <p:ph type="sldNum" sz="quarter" idx="10"/>
          </p:nvPr>
        </p:nvSpPr>
        <p:spPr/>
        <p:txBody>
          <a:bodyPr/>
          <a:lstStyle/>
          <a:p>
            <a:fld id="{A37D9E5C-869E-48E3-B1F0-87C5078E998E}" type="slidenum">
              <a:rPr lang="en-US" smtClean="0"/>
              <a:pPr/>
              <a:t>44</a:t>
            </a:fld>
            <a:endParaRPr lang="en-US"/>
          </a:p>
        </p:txBody>
      </p:sp>
    </p:spTree>
    <p:extLst>
      <p:ext uri="{BB962C8B-B14F-4D97-AF65-F5344CB8AC3E}">
        <p14:creationId xmlns:p14="http://schemas.microsoft.com/office/powerpoint/2010/main" val="373988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59183-4957-471A-98D6-A89B7AE0A97E}" type="slidenum">
              <a:rPr lang="en-US" smtClean="0"/>
              <a:t>46</a:t>
            </a:fld>
            <a:endParaRPr lang="en-US"/>
          </a:p>
        </p:txBody>
      </p:sp>
    </p:spTree>
    <p:extLst>
      <p:ext uri="{BB962C8B-B14F-4D97-AF65-F5344CB8AC3E}">
        <p14:creationId xmlns:p14="http://schemas.microsoft.com/office/powerpoint/2010/main" val="399126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48</a:t>
            </a:fld>
            <a:endParaRPr lang="en-US"/>
          </a:p>
        </p:txBody>
      </p:sp>
    </p:spTree>
    <p:extLst>
      <p:ext uri="{BB962C8B-B14F-4D97-AF65-F5344CB8AC3E}">
        <p14:creationId xmlns:p14="http://schemas.microsoft.com/office/powerpoint/2010/main" val="11377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F20D97EF-E2EA-4478-8310-5082DADF558D}" type="slidenum">
              <a:rPr lang="en-US" altLang="en-US" sz="1200" smtClean="0"/>
              <a:pPr eaLnBrk="1" hangingPunct="1"/>
              <a:t>4</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xx</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BDB40B-BFF8-4826-9896-E4BF517B6D0A}" type="slidenum">
              <a:rPr lang="en-US" altLang="en-US" smtClean="0">
                <a:solidFill>
                  <a:schemeClr val="bg1"/>
                </a:solidFill>
              </a:rPr>
              <a:pPr eaLnBrk="1" hangingPunct="1">
                <a:spcBef>
                  <a:spcPct val="0"/>
                </a:spcBef>
              </a:pPr>
              <a:t>56</a:t>
            </a:fld>
            <a:endParaRPr lang="en-US" altLang="en-US" smtClean="0">
              <a:solidFill>
                <a:schemeClr val="bg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xx</a:t>
            </a:r>
          </a:p>
        </p:txBody>
      </p:sp>
    </p:spTree>
    <p:extLst>
      <p:ext uri="{BB962C8B-B14F-4D97-AF65-F5344CB8AC3E}">
        <p14:creationId xmlns:p14="http://schemas.microsoft.com/office/powerpoint/2010/main" val="299554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0B4260E3-C7D9-4671-8BF5-0DD8E504C493}" type="slidenum">
              <a:rPr lang="en-US" altLang="en-US" sz="1200" smtClean="0"/>
              <a:pPr eaLnBrk="1" hangingPunct="1"/>
              <a:t>5</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b="1" smtClean="0">
                <a:latin typeface="Times New Roman" pitchFamily="18" charset="0"/>
              </a:rPr>
              <a:t>Scope of Assessment:</a:t>
            </a:r>
            <a:r>
              <a:rPr lang="en-US" altLang="en-US" smtClean="0">
                <a:latin typeface="Times New Roman" pitchFamily="18" charset="0"/>
              </a:rPr>
              <a:t> The scope will determine the type of analytical framework you would need to conduct the impact assessment. The analytical framework will, in turn, will influence the assessment results.  For example, in firm level impact assessment, prices are fixed that might give a different assessment compared to when prices are endogenous. </a:t>
            </a:r>
            <a:endParaRPr lang="en-US" altLang="en-US" b="1" smtClean="0">
              <a:latin typeface="Times New Roman" pitchFamily="18" charset="0"/>
            </a:endParaRPr>
          </a:p>
          <a:p>
            <a:pPr eaLnBrk="1" hangingPunct="1"/>
            <a:r>
              <a:rPr lang="en-US" altLang="en-US" b="1" smtClean="0">
                <a:latin typeface="Times New Roman" pitchFamily="18" charset="0"/>
              </a:rPr>
              <a:t>Economic scale of assessment:</a:t>
            </a:r>
            <a:r>
              <a:rPr lang="en-US" altLang="en-US" smtClean="0">
                <a:latin typeface="Times New Roman" pitchFamily="18" charset="0"/>
              </a:rPr>
              <a:t> Firm level analysis or sector level analysis</a:t>
            </a:r>
          </a:p>
          <a:p>
            <a:pPr eaLnBrk="1" hangingPunct="1"/>
            <a:r>
              <a:rPr lang="en-US" altLang="en-US" b="1" smtClean="0">
                <a:latin typeface="Times New Roman" pitchFamily="18" charset="0"/>
              </a:rPr>
              <a:t>Geographic scale of assessment:</a:t>
            </a:r>
            <a:r>
              <a:rPr lang="en-US" altLang="en-US" smtClean="0">
                <a:latin typeface="Times New Roman" pitchFamily="18" charset="0"/>
              </a:rPr>
              <a:t> Regional or national or international assessment</a:t>
            </a:r>
          </a:p>
          <a:p>
            <a:pPr eaLnBrk="1" hangingPunct="1"/>
            <a:r>
              <a:rPr lang="en-US" altLang="en-US" b="1" smtClean="0">
                <a:latin typeface="Times New Roman" pitchFamily="18" charset="0"/>
              </a:rPr>
              <a:t>Time frame: </a:t>
            </a:r>
            <a:r>
              <a:rPr lang="en-US" altLang="en-US" smtClean="0">
                <a:latin typeface="Times New Roman" pitchFamily="18" charset="0"/>
              </a:rPr>
              <a:t>Projections are made for 2030, 2060, and 2100. Dynamic assessment considers climate change in time steps, while under static analysis time between base and climate change is ignored. Dynamic analysis can account for time path of climate change (gradual warming).</a:t>
            </a:r>
          </a:p>
          <a:p>
            <a:pPr eaLnBrk="1" hangingPunct="1"/>
            <a:endParaRPr lang="en-US" altLang="en-US" b="1"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9DFE2B31-8524-4BDB-89A8-4FE2C6F935C6}" type="slidenum">
              <a:rPr lang="en-US" altLang="en-US" sz="1200" smtClean="0"/>
              <a:pPr eaLnBrk="1" hangingPunct="1"/>
              <a:t>6</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z="3200" b="1" smtClean="0">
                <a:latin typeface="Times New Roman" pitchFamily="18" charset="0"/>
              </a:rPr>
              <a:t>Time frame and uncertainty:</a:t>
            </a:r>
            <a:r>
              <a:rPr lang="en-US" altLang="en-US" smtClean="0">
                <a:solidFill>
                  <a:schemeClr val="bg1"/>
                </a:solidFill>
                <a:latin typeface="Times New Roman" pitchFamily="18" charset="0"/>
              </a:rPr>
              <a:t> As climate change analysis involves a longer term horizon, factors that affect estimates of impact assessment, e.g. population, technology, resource availability etc., are also likely to change.  Predicting some of the factors might be beyond the scope of assessment. Therefore, we might need to make assumptions about these factors, which is what scenario building is referred to. For example, in U.S. assessment assumptions were made about how rest of the world will be impact by climate change, which lead to gains from trade in the assessment. In West African study on climate change, I used prices from the U.S. model as an estimate of what the import prices would be for West Arica in the event of climate change.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F7120-3583-CB4B-80BE-12AFC950E211}" type="slidenum">
              <a:rPr lang="en-US" smtClean="0"/>
              <a:t>9</a:t>
            </a:fld>
            <a:endParaRPr lang="en-US"/>
          </a:p>
        </p:txBody>
      </p:sp>
    </p:spTree>
    <p:extLst>
      <p:ext uri="{BB962C8B-B14F-4D97-AF65-F5344CB8AC3E}">
        <p14:creationId xmlns:p14="http://schemas.microsoft.com/office/powerpoint/2010/main" val="60145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68E37E1A-52CA-45C5-AAB6-E81225BD89D4}" type="slidenum">
              <a:rPr lang="en-US" altLang="en-US" sz="1200" smtClean="0"/>
              <a:pPr eaLnBrk="1" hangingPunct="1"/>
              <a:t>10</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latin typeface="Times New Roman" pitchFamily="18" charset="0"/>
              </a:rPr>
              <a:t>Often the question that the policy makers pose is weather are not the society will be vulnerable to climate change. The vulnerability to climate change, however, will be determined by the degree of climate change and also by socio-economic factors (non-climatic stress, as the U.S. National Assessment Report calls them) such as population, demand, economic growth, and economic structure.  Researchers have handeled soico-economic factors in at least two different ways. There are studies, for example, Yates and Strzepek; Rosenzweig and Hillel, that have incorporated population projections and various scenarios of demand and economic growth into their assessment studies. Other researchers, for example, Adams et al., have examined climate change impact against existing conditions.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There is an uncertainty in projecting socio-economic factors. A motivation for including socio-economic scenarios is that one can perform sensitivity analysis to impact assessment under different assumption about socio-economic scenarios, while motivation for excluding these factors is to not confound analysis with further uncertainties.</a:t>
            </a:r>
          </a:p>
          <a:p>
            <a:pPr eaLnBrk="1" hangingPunct="1"/>
            <a:endParaRPr lang="en-US" altLang="en-US" smtClean="0">
              <a:latin typeface="Times New Roman" pitchFamily="18" charset="0"/>
            </a:endParaRPr>
          </a:p>
          <a:p>
            <a:pPr eaLnBrk="1" hangingPunct="1"/>
            <a:r>
              <a:rPr lang="en-US" altLang="en-US" smtClean="0">
                <a:solidFill>
                  <a:schemeClr val="bg1"/>
                </a:solidFill>
                <a:latin typeface="Times New Roman" pitchFamily="18" charset="0"/>
              </a:rPr>
              <a:t>Club of Rome predicted a catastrophic increase in mortality rates through out the world beginning in the first decades of the 21</a:t>
            </a:r>
            <a:r>
              <a:rPr lang="en-US" altLang="en-US" baseline="30000" smtClean="0">
                <a:solidFill>
                  <a:schemeClr val="bg1"/>
                </a:solidFill>
                <a:latin typeface="Times New Roman" pitchFamily="18" charset="0"/>
              </a:rPr>
              <a:t>st</a:t>
            </a:r>
            <a:r>
              <a:rPr lang="en-US" altLang="en-US" smtClean="0">
                <a:solidFill>
                  <a:schemeClr val="bg1"/>
                </a:solidFill>
                <a:latin typeface="Times New Roman" pitchFamily="18" charset="0"/>
              </a:rPr>
              <a:t> century, largely as a result of resources shortages (Gottinger).  However, technology and discovery of new resource falsified their pessimism.</a:t>
            </a:r>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1BF4B6-4845-4878-BADC-7907F192AFD1}" type="slidenum">
              <a:rPr lang="en-US" smtClean="0"/>
              <a:pPr>
                <a:defRPr/>
              </a:pPr>
              <a:t>13</a:t>
            </a:fld>
            <a:endParaRPr lang="en-US"/>
          </a:p>
        </p:txBody>
      </p:sp>
    </p:spTree>
    <p:extLst>
      <p:ext uri="{BB962C8B-B14F-4D97-AF65-F5344CB8AC3E}">
        <p14:creationId xmlns:p14="http://schemas.microsoft.com/office/powerpoint/2010/main" val="410260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smtClean="0">
              <a:latin typeface="Times New Roman" pitchFamily="18" charset="0"/>
            </a:endParaRPr>
          </a:p>
        </p:txBody>
      </p:sp>
      <p:sp>
        <p:nvSpPr>
          <p:cNvPr id="50180" name="Slide Number Placeholder 3"/>
          <p:cNvSpPr>
            <a:spLocks noGrp="1"/>
          </p:cNvSpPr>
          <p:nvPr>
            <p:ph type="sldNum" sz="quarter" idx="5"/>
          </p:nvPr>
        </p:nvSpPr>
        <p:spPr>
          <a:noFill/>
        </p:spPr>
        <p:txBody>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fld id="{BDF62F59-AE90-4AA9-95BF-E39A1C55DE4A}" type="slidenum">
              <a:rPr lang="en-US" altLang="en-US" sz="1200" smtClean="0"/>
              <a:pPr eaLnBrk="1" hangingPunct="1"/>
              <a:t>16</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62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ADEC60-521D-4125-B3CA-5DE2354C342F}" type="slidenum">
              <a:rPr lang="en-US"/>
              <a:pPr>
                <a:defRPr/>
              </a:pPr>
              <a:t>‹#›</a:t>
            </a:fld>
            <a:endParaRPr lang="en-US"/>
          </a:p>
        </p:txBody>
      </p:sp>
    </p:spTree>
    <p:extLst>
      <p:ext uri="{BB962C8B-B14F-4D97-AF65-F5344CB8AC3E}">
        <p14:creationId xmlns:p14="http://schemas.microsoft.com/office/powerpoint/2010/main" val="196654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8C3AF-32AC-4942-9A8F-7532343FB2D7}" type="slidenum">
              <a:rPr lang="en-US"/>
              <a:pPr>
                <a:defRPr/>
              </a:pPr>
              <a:t>‹#›</a:t>
            </a:fld>
            <a:endParaRPr lang="en-US"/>
          </a:p>
        </p:txBody>
      </p:sp>
    </p:spTree>
    <p:extLst>
      <p:ext uri="{BB962C8B-B14F-4D97-AF65-F5344CB8AC3E}">
        <p14:creationId xmlns:p14="http://schemas.microsoft.com/office/powerpoint/2010/main" val="54775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CF0AC-0263-433F-AC58-5DF57A42511D}" type="slidenum">
              <a:rPr lang="en-US"/>
              <a:pPr>
                <a:defRPr/>
              </a:pPr>
              <a:t>‹#›</a:t>
            </a:fld>
            <a:endParaRPr lang="en-US"/>
          </a:p>
        </p:txBody>
      </p:sp>
    </p:spTree>
    <p:extLst>
      <p:ext uri="{BB962C8B-B14F-4D97-AF65-F5344CB8AC3E}">
        <p14:creationId xmlns:p14="http://schemas.microsoft.com/office/powerpoint/2010/main" val="203451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2C2AC-65FF-4112-B7A5-110B023FD861}" type="slidenum">
              <a:rPr lang="en-US"/>
              <a:pPr>
                <a:defRPr/>
              </a:pPr>
              <a:t>‹#›</a:t>
            </a:fld>
            <a:endParaRPr lang="en-US"/>
          </a:p>
        </p:txBody>
      </p:sp>
    </p:spTree>
    <p:extLst>
      <p:ext uri="{BB962C8B-B14F-4D97-AF65-F5344CB8AC3E}">
        <p14:creationId xmlns:p14="http://schemas.microsoft.com/office/powerpoint/2010/main" val="41365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986DC1-8E7D-4A7B-A678-2D4F7EB9099B}" type="slidenum">
              <a:rPr lang="en-US"/>
              <a:pPr>
                <a:defRPr/>
              </a:pPr>
              <a:t>‹#›</a:t>
            </a:fld>
            <a:endParaRPr lang="en-US"/>
          </a:p>
        </p:txBody>
      </p:sp>
    </p:spTree>
    <p:extLst>
      <p:ext uri="{BB962C8B-B14F-4D97-AF65-F5344CB8AC3E}">
        <p14:creationId xmlns:p14="http://schemas.microsoft.com/office/powerpoint/2010/main" val="202199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3A21CA-AC87-4894-A90E-DC4AFC260DDC}" type="slidenum">
              <a:rPr lang="en-US"/>
              <a:pPr>
                <a:defRPr/>
              </a:pPr>
              <a:t>‹#›</a:t>
            </a:fld>
            <a:endParaRPr lang="en-US"/>
          </a:p>
        </p:txBody>
      </p:sp>
    </p:spTree>
    <p:extLst>
      <p:ext uri="{BB962C8B-B14F-4D97-AF65-F5344CB8AC3E}">
        <p14:creationId xmlns:p14="http://schemas.microsoft.com/office/powerpoint/2010/main" val="305207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BDF95-8EC2-4B20-A0CA-65FAD5EDAB81}" type="slidenum">
              <a:rPr lang="en-US"/>
              <a:pPr>
                <a:defRPr/>
              </a:pPr>
              <a:t>‹#›</a:t>
            </a:fld>
            <a:endParaRPr lang="en-US"/>
          </a:p>
        </p:txBody>
      </p:sp>
    </p:spTree>
    <p:extLst>
      <p:ext uri="{BB962C8B-B14F-4D97-AF65-F5344CB8AC3E}">
        <p14:creationId xmlns:p14="http://schemas.microsoft.com/office/powerpoint/2010/main" val="272497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A8CA4-6844-4C9B-ABF1-5BA4C0C52E32}" type="slidenum">
              <a:rPr lang="en-US"/>
              <a:pPr>
                <a:defRPr/>
              </a:pPr>
              <a:t>‹#›</a:t>
            </a:fld>
            <a:endParaRPr lang="en-US"/>
          </a:p>
        </p:txBody>
      </p:sp>
    </p:spTree>
    <p:extLst>
      <p:ext uri="{BB962C8B-B14F-4D97-AF65-F5344CB8AC3E}">
        <p14:creationId xmlns:p14="http://schemas.microsoft.com/office/powerpoint/2010/main" val="26492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A125D-24BB-4180-B543-CAB65BB3D9F4}" type="slidenum">
              <a:rPr lang="en-US"/>
              <a:pPr>
                <a:defRPr/>
              </a:pPr>
              <a:t>‹#›</a:t>
            </a:fld>
            <a:endParaRPr lang="en-US"/>
          </a:p>
        </p:txBody>
      </p:sp>
    </p:spTree>
    <p:extLst>
      <p:ext uri="{BB962C8B-B14F-4D97-AF65-F5344CB8AC3E}">
        <p14:creationId xmlns:p14="http://schemas.microsoft.com/office/powerpoint/2010/main" val="418893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70DAFC-2A07-42F9-814B-054D473099CF}" type="slidenum">
              <a:rPr lang="en-US"/>
              <a:pPr>
                <a:defRPr/>
              </a:pPr>
              <a:t>‹#›</a:t>
            </a:fld>
            <a:endParaRPr lang="en-US"/>
          </a:p>
        </p:txBody>
      </p:sp>
    </p:spTree>
    <p:extLst>
      <p:ext uri="{BB962C8B-B14F-4D97-AF65-F5344CB8AC3E}">
        <p14:creationId xmlns:p14="http://schemas.microsoft.com/office/powerpoint/2010/main" val="161661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charset="0"/>
              </a:defRPr>
            </a:lvl1pPr>
          </a:lstStyle>
          <a:p>
            <a:pPr>
              <a:defRPr/>
            </a:pPr>
            <a:fld id="{6ED27D9C-D80E-41C3-A3B1-CA5DDDA48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gecon2.tamu.edu/people/faculty/mccarl-bruce/" TargetMode="External"/><Relationship Id="rId7" Type="http://schemas.openxmlformats.org/officeDocument/2006/relationships/image" Target="../media/image4.emf"/><Relationship Id="rId2" Type="http://schemas.openxmlformats.org/officeDocument/2006/relationships/hyperlink" Target="mailto:mccarl@tamu.edu" TargetMode="Externa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 Id="rId9" Type="http://schemas.openxmlformats.org/officeDocument/2006/relationships/image" Target="../media/image2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810431" y="6160228"/>
            <a:ext cx="10471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0000"/>
                </a:solidFill>
                <a:latin typeface="+mn-lt"/>
                <a:cs typeface="Times New Roman" pitchFamily="18" charset="0"/>
              </a:rPr>
              <a:t>Ramblings from an Ongoing and Never Ending </a:t>
            </a:r>
            <a:r>
              <a:rPr lang="en-US" altLang="en-US" sz="2400" dirty="0" smtClean="0">
                <a:solidFill>
                  <a:srgbClr val="FF0000"/>
                </a:solidFill>
                <a:latin typeface="+mn-lt"/>
                <a:cs typeface="Times New Roman" pitchFamily="18" charset="0"/>
              </a:rPr>
              <a:t>Effort</a:t>
            </a:r>
            <a:endParaRPr lang="en-US" altLang="en-US" sz="2400" dirty="0">
              <a:solidFill>
                <a:srgbClr val="009900"/>
              </a:solidFill>
              <a:latin typeface="+mn-lt"/>
              <a:cs typeface="Times New Roman" pitchFamily="18" charset="0"/>
            </a:endParaRPr>
          </a:p>
        </p:txBody>
      </p:sp>
      <p:sp>
        <p:nvSpPr>
          <p:cNvPr id="2061" name="Text Box 13"/>
          <p:cNvSpPr txBox="1">
            <a:spLocks noChangeArrowheads="1"/>
          </p:cNvSpPr>
          <p:nvPr/>
        </p:nvSpPr>
        <p:spPr bwMode="auto">
          <a:xfrm>
            <a:off x="420866" y="8493"/>
            <a:ext cx="8405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dirty="0">
                <a:solidFill>
                  <a:srgbClr val="7A0000"/>
                </a:solidFill>
                <a:latin typeface="+mn-lt"/>
                <a:ea typeface="+mj-ea"/>
                <a:cs typeface="+mj-cs"/>
              </a:rPr>
              <a:t>Economic Vulnerability under Climate Change</a:t>
            </a:r>
          </a:p>
          <a:p>
            <a:pPr algn="ctr">
              <a:defRPr/>
            </a:pPr>
            <a:r>
              <a:rPr lang="en-US" sz="3200" dirty="0">
                <a:solidFill>
                  <a:srgbClr val="7A0000"/>
                </a:solidFill>
                <a:latin typeface="+mn-lt"/>
                <a:ea typeface="+mj-ea"/>
                <a:cs typeface="+mj-cs"/>
              </a:rPr>
              <a:t>: With an Agricultural Emphasis</a:t>
            </a:r>
          </a:p>
        </p:txBody>
      </p:sp>
      <p:sp>
        <p:nvSpPr>
          <p:cNvPr id="2052" name="Text Box 15"/>
          <p:cNvSpPr txBox="1">
            <a:spLocks noChangeArrowheads="1"/>
          </p:cNvSpPr>
          <p:nvPr/>
        </p:nvSpPr>
        <p:spPr bwMode="auto">
          <a:xfrm>
            <a:off x="2053524" y="1136323"/>
            <a:ext cx="4933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a:latin typeface="+mn-lt"/>
              </a:rPr>
              <a:t>Bruce A. McCarl</a:t>
            </a:r>
          </a:p>
          <a:p>
            <a:pPr algn="ctr" eaLnBrk="1" hangingPunct="1">
              <a:spcBef>
                <a:spcPct val="0"/>
              </a:spcBef>
              <a:buFontTx/>
              <a:buNone/>
            </a:pPr>
            <a:r>
              <a:rPr lang="en-US" altLang="en-US" sz="1600" dirty="0">
                <a:latin typeface="+mn-lt"/>
              </a:rPr>
              <a:t>Distinguished Professor of Agricultural Economics</a:t>
            </a:r>
          </a:p>
          <a:p>
            <a:pPr algn="ctr" eaLnBrk="1" hangingPunct="1">
              <a:spcBef>
                <a:spcPct val="0"/>
              </a:spcBef>
              <a:buFontTx/>
              <a:buNone/>
            </a:pPr>
            <a:r>
              <a:rPr lang="en-US" altLang="en-US" sz="1600" dirty="0">
                <a:latin typeface="+mn-lt"/>
              </a:rPr>
              <a:t>Texas A&amp;M University  </a:t>
            </a:r>
            <a:r>
              <a:rPr lang="en-US" altLang="en-US" sz="1600" dirty="0">
                <a:solidFill>
                  <a:srgbClr val="0066FF"/>
                </a:solidFill>
                <a:latin typeface="+mn-lt"/>
                <a:hlinkClick r:id="rId2"/>
              </a:rPr>
              <a:t>mccarl@tamu.edu</a:t>
            </a:r>
            <a:r>
              <a:rPr lang="en-US" altLang="en-US" sz="1600" dirty="0">
                <a:solidFill>
                  <a:srgbClr val="0066FF"/>
                </a:solidFill>
                <a:latin typeface="+mn-lt"/>
              </a:rPr>
              <a:t> </a:t>
            </a:r>
          </a:p>
          <a:p>
            <a:pPr algn="ctr" eaLnBrk="1" hangingPunct="1">
              <a:spcBef>
                <a:spcPct val="0"/>
              </a:spcBef>
              <a:buFontTx/>
              <a:buNone/>
            </a:pPr>
            <a:r>
              <a:rPr lang="en-US" altLang="en-US" sz="1600" dirty="0">
                <a:solidFill>
                  <a:srgbClr val="0066FF"/>
                </a:solidFill>
                <a:latin typeface="+mn-lt"/>
                <a:hlinkClick r:id="rId3"/>
              </a:rPr>
              <a:t>http://agecon2.tamu.edu/people/faculty/mccarl-bruce/</a:t>
            </a:r>
            <a:r>
              <a:rPr lang="en-US" altLang="en-US" sz="1600" dirty="0">
                <a:latin typeface="+mn-lt"/>
              </a:rPr>
              <a:t> </a:t>
            </a:r>
          </a:p>
        </p:txBody>
      </p:sp>
      <p:sp>
        <p:nvSpPr>
          <p:cNvPr id="2053" name="Text Box 8"/>
          <p:cNvSpPr txBox="1">
            <a:spLocks noChangeArrowheads="1"/>
          </p:cNvSpPr>
          <p:nvPr/>
        </p:nvSpPr>
        <p:spPr bwMode="auto">
          <a:xfrm>
            <a:off x="116599" y="2393423"/>
            <a:ext cx="260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FF0000"/>
                </a:solidFill>
                <a:latin typeface="+mn-lt"/>
              </a:rPr>
              <a:t>Energy</a:t>
            </a:r>
          </a:p>
        </p:txBody>
      </p:sp>
      <p:sp>
        <p:nvSpPr>
          <p:cNvPr id="2054" name="Text Box 9"/>
          <p:cNvSpPr txBox="1">
            <a:spLocks noChangeArrowheads="1"/>
          </p:cNvSpPr>
          <p:nvPr/>
        </p:nvSpPr>
        <p:spPr bwMode="auto">
          <a:xfrm>
            <a:off x="4807151" y="2124621"/>
            <a:ext cx="4810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latin typeface="+mn-lt"/>
              </a:rPr>
              <a:t> </a:t>
            </a:r>
            <a:r>
              <a:rPr lang="en-US" altLang="en-US" sz="2400" dirty="0">
                <a:solidFill>
                  <a:srgbClr val="FF0000"/>
                </a:solidFill>
                <a:latin typeface="+mn-lt"/>
              </a:rPr>
              <a:t>Change</a:t>
            </a:r>
            <a:r>
              <a:rPr lang="en-US" altLang="en-US" sz="2400" dirty="0">
                <a:latin typeface="+mn-lt"/>
              </a:rPr>
              <a:t> </a:t>
            </a:r>
            <a:r>
              <a:rPr lang="en-US" altLang="en-US" sz="2400" dirty="0">
                <a:solidFill>
                  <a:srgbClr val="FF0000"/>
                </a:solidFill>
                <a:latin typeface="+mn-lt"/>
              </a:rPr>
              <a:t>Adaptation</a:t>
            </a:r>
          </a:p>
        </p:txBody>
      </p:sp>
      <p:pic>
        <p:nvPicPr>
          <p:cNvPr id="20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351" flipH="1">
            <a:off x="6490666" y="4126172"/>
            <a:ext cx="2244828" cy="112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7894">
            <a:off x="-142445" y="4372740"/>
            <a:ext cx="2973952"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3006">
            <a:off x="6439827" y="2739855"/>
            <a:ext cx="2273599" cy="109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57022" flipH="1">
            <a:off x="246045" y="2733926"/>
            <a:ext cx="2355714" cy="115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512" y="2541647"/>
            <a:ext cx="3105117" cy="279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9"/>
          <p:cNvSpPr txBox="1">
            <a:spLocks noChangeArrowheads="1"/>
          </p:cNvSpPr>
          <p:nvPr/>
        </p:nvSpPr>
        <p:spPr bwMode="auto">
          <a:xfrm>
            <a:off x="-810431" y="5467557"/>
            <a:ext cx="5402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latin typeface="+mn-lt"/>
              </a:rPr>
              <a:t> </a:t>
            </a:r>
            <a:r>
              <a:rPr lang="en-US" altLang="en-US" sz="2400" dirty="0">
                <a:solidFill>
                  <a:srgbClr val="FF0000"/>
                </a:solidFill>
                <a:latin typeface="+mn-lt"/>
              </a:rPr>
              <a:t>Change</a:t>
            </a:r>
            <a:r>
              <a:rPr lang="en-US" altLang="en-US" sz="2400" dirty="0">
                <a:latin typeface="+mn-lt"/>
              </a:rPr>
              <a:t> </a:t>
            </a:r>
            <a:r>
              <a:rPr lang="en-US" altLang="en-US" sz="2400" dirty="0">
                <a:solidFill>
                  <a:srgbClr val="FF0000"/>
                </a:solidFill>
                <a:latin typeface="+mn-lt"/>
              </a:rPr>
              <a:t>Mitigation</a:t>
            </a:r>
          </a:p>
        </p:txBody>
      </p:sp>
      <p:sp>
        <p:nvSpPr>
          <p:cNvPr id="2" name="Rectangle 10"/>
          <p:cNvSpPr>
            <a:spLocks noChangeArrowheads="1"/>
          </p:cNvSpPr>
          <p:nvPr/>
        </p:nvSpPr>
        <p:spPr bwMode="auto">
          <a:xfrm>
            <a:off x="4985462" y="5459995"/>
            <a:ext cx="4903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FF0000"/>
                </a:solidFill>
                <a:latin typeface="+mn-lt"/>
              </a:rPr>
              <a:t>Climate</a:t>
            </a:r>
            <a:r>
              <a:rPr lang="en-US" altLang="en-US" sz="2400" dirty="0">
                <a:solidFill>
                  <a:schemeClr val="bg1"/>
                </a:solidFill>
                <a:latin typeface="+mn-lt"/>
              </a:rPr>
              <a:t> </a:t>
            </a:r>
            <a:r>
              <a:rPr lang="en-US" altLang="en-US" sz="2400" dirty="0">
                <a:solidFill>
                  <a:srgbClr val="FF0000"/>
                </a:solidFill>
                <a:latin typeface="+mn-lt"/>
              </a:rPr>
              <a:t>Change</a:t>
            </a:r>
            <a:r>
              <a:rPr lang="en-US" altLang="en-US" sz="2400" dirty="0">
                <a:solidFill>
                  <a:schemeClr val="bg1"/>
                </a:solidFill>
                <a:latin typeface="+mn-lt"/>
              </a:rPr>
              <a:t> </a:t>
            </a:r>
            <a:r>
              <a:rPr lang="en-US" altLang="en-US" sz="2400" dirty="0" smtClean="0">
                <a:solidFill>
                  <a:srgbClr val="FF0000"/>
                </a:solidFill>
                <a:latin typeface="+mn-lt"/>
              </a:rPr>
              <a:t>Impacts</a:t>
            </a:r>
            <a:endParaRPr lang="en-US" altLang="en-US" sz="2400"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ct val="20000"/>
              </a:spcBef>
              <a:buFontTx/>
              <a:buChar char="•"/>
            </a:pPr>
            <a:r>
              <a:rPr lang="en-US" altLang="en-US" sz="2800" dirty="0" smtClean="0">
                <a:solidFill>
                  <a:schemeClr val="tx1"/>
                </a:solidFill>
                <a:latin typeface="+mn-lt"/>
              </a:rPr>
              <a:t>Before AR5 we had what was called the SRES scenarios which were based on populations, income, technology</a:t>
            </a:r>
          </a:p>
          <a:p>
            <a:pPr eaLnBrk="1" hangingPunct="1">
              <a:spcBef>
                <a:spcPct val="20000"/>
              </a:spcBef>
              <a:buFontTx/>
              <a:buChar char="•"/>
            </a:pPr>
            <a:r>
              <a:rPr lang="en-US" altLang="en-US" sz="2800" dirty="0" smtClean="0">
                <a:solidFill>
                  <a:schemeClr val="tx1"/>
                </a:solidFill>
                <a:latin typeface="+mn-lt"/>
              </a:rPr>
              <a:t>As </a:t>
            </a:r>
            <a:r>
              <a:rPr lang="en-US" altLang="en-US" sz="2800" dirty="0">
                <a:solidFill>
                  <a:schemeClr val="tx1"/>
                </a:solidFill>
                <a:latin typeface="+mn-lt"/>
              </a:rPr>
              <a:t>of AR5 we switched to RCPS </a:t>
            </a:r>
            <a:r>
              <a:rPr lang="en-US" altLang="en-US" sz="2800" dirty="0" smtClean="0">
                <a:solidFill>
                  <a:schemeClr val="tx1"/>
                </a:solidFill>
                <a:latin typeface="+mn-lt"/>
              </a:rPr>
              <a:t>which are </a:t>
            </a:r>
            <a:r>
              <a:rPr lang="en-US" altLang="en-US" sz="2800" dirty="0">
                <a:solidFill>
                  <a:schemeClr val="tx1"/>
                </a:solidFill>
                <a:latin typeface="+mn-lt"/>
              </a:rPr>
              <a:t>purely GHG concentration </a:t>
            </a:r>
            <a:r>
              <a:rPr lang="en-US" altLang="en-US" sz="2800" dirty="0" smtClean="0">
                <a:solidFill>
                  <a:schemeClr val="tx1"/>
                </a:solidFill>
                <a:latin typeface="+mn-lt"/>
              </a:rPr>
              <a:t>based.  But a group has developed </a:t>
            </a:r>
            <a:r>
              <a:rPr lang="en-US" sz="2800" dirty="0">
                <a:solidFill>
                  <a:schemeClr val="tx1"/>
                </a:solidFill>
                <a:latin typeface="+mn-lt"/>
              </a:rPr>
              <a:t>shared socioeconomic </a:t>
            </a:r>
            <a:r>
              <a:rPr lang="en-US" sz="2800" dirty="0" smtClean="0">
                <a:solidFill>
                  <a:schemeClr val="tx1"/>
                </a:solidFill>
                <a:latin typeface="+mn-lt"/>
              </a:rPr>
              <a:t>pathways (SSPS) to accompany them</a:t>
            </a:r>
          </a:p>
          <a:p>
            <a:pPr eaLnBrk="1" hangingPunct="1">
              <a:spcBef>
                <a:spcPct val="20000"/>
              </a:spcBef>
              <a:buFontTx/>
              <a:buChar char="•"/>
            </a:pPr>
            <a:endParaRPr lang="en-US" altLang="en-US" sz="1800" dirty="0" smtClean="0">
              <a:solidFill>
                <a:srgbClr val="FF0000"/>
              </a:solidFill>
              <a:latin typeface="+mn-lt"/>
            </a:endParaRPr>
          </a:p>
          <a:p>
            <a:pPr marL="0" indent="0" eaLnBrk="1" hangingPunct="1">
              <a:spcBef>
                <a:spcPct val="20000"/>
              </a:spcBef>
            </a:pPr>
            <a:r>
              <a:rPr lang="en-US" sz="1200" b="0" dirty="0">
                <a:solidFill>
                  <a:schemeClr val="tx1"/>
                </a:solidFill>
                <a:latin typeface="+mn-lt"/>
              </a:rPr>
              <a:t>O’Neill, Brian C., et al. "A new scenario framework for climate change research: the concept of shared socioeconomic pathways." </a:t>
            </a:r>
            <a:r>
              <a:rPr lang="en-US" sz="1200" b="0" i="1" dirty="0">
                <a:solidFill>
                  <a:schemeClr val="tx1"/>
                </a:solidFill>
                <a:latin typeface="+mn-lt"/>
              </a:rPr>
              <a:t>Climatic Change</a:t>
            </a:r>
            <a:r>
              <a:rPr lang="en-US" sz="1200" b="0" dirty="0">
                <a:solidFill>
                  <a:schemeClr val="tx1"/>
                </a:solidFill>
                <a:latin typeface="+mn-lt"/>
              </a:rPr>
              <a:t> 122.3 (2014): 387-400. </a:t>
            </a:r>
            <a:endParaRPr lang="en-US" sz="1200" b="0" dirty="0" smtClean="0">
              <a:solidFill>
                <a:schemeClr val="tx1"/>
              </a:solidFill>
              <a:latin typeface="+mn-lt"/>
            </a:endParaRPr>
          </a:p>
          <a:p>
            <a:pPr marL="0" indent="0" eaLnBrk="1" hangingPunct="1">
              <a:spcBef>
                <a:spcPct val="20000"/>
              </a:spcBef>
            </a:pPr>
            <a:r>
              <a:rPr lang="en-US" sz="1200" b="0" dirty="0" err="1" smtClean="0">
                <a:solidFill>
                  <a:schemeClr val="tx1"/>
                </a:solidFill>
                <a:latin typeface="+mn-lt"/>
              </a:rPr>
              <a:t>Riahi</a:t>
            </a:r>
            <a:r>
              <a:rPr lang="en-US" sz="1200" b="0" dirty="0">
                <a:solidFill>
                  <a:schemeClr val="tx1"/>
                </a:solidFill>
                <a:latin typeface="+mn-lt"/>
              </a:rPr>
              <a:t>, </a:t>
            </a:r>
            <a:r>
              <a:rPr lang="en-US" sz="1200" b="0" dirty="0" err="1">
                <a:solidFill>
                  <a:schemeClr val="tx1"/>
                </a:solidFill>
                <a:latin typeface="+mn-lt"/>
              </a:rPr>
              <a:t>Keywan</a:t>
            </a:r>
            <a:r>
              <a:rPr lang="en-US" sz="1200" b="0" dirty="0">
                <a:solidFill>
                  <a:schemeClr val="tx1"/>
                </a:solidFill>
                <a:latin typeface="+mn-lt"/>
              </a:rPr>
              <a:t>, et al. "The shared socioeconomic pathways and their energy, land use, and greenhouse gas emissions implications: an overview." Global Environmental Change (2016</a:t>
            </a:r>
            <a:r>
              <a:rPr lang="en-US" sz="1200" b="0" dirty="0" smtClean="0">
                <a:solidFill>
                  <a:schemeClr val="tx1"/>
                </a:solidFill>
                <a:latin typeface="+mn-lt"/>
              </a:rPr>
              <a:t>).</a:t>
            </a:r>
          </a:p>
          <a:p>
            <a:pPr marL="0" indent="0" eaLnBrk="1" hangingPunct="1">
              <a:spcBef>
                <a:spcPct val="20000"/>
              </a:spcBef>
            </a:pPr>
            <a:r>
              <a:rPr lang="en-US" altLang="en-US" sz="1200" dirty="0">
                <a:solidFill>
                  <a:schemeClr val="tx1"/>
                </a:solidFill>
                <a:latin typeface="+mn-lt"/>
              </a:rPr>
              <a:t>Van </a:t>
            </a:r>
            <a:r>
              <a:rPr lang="en-US" altLang="en-US" sz="1200" dirty="0" err="1">
                <a:solidFill>
                  <a:schemeClr val="tx1"/>
                </a:solidFill>
                <a:latin typeface="+mn-lt"/>
              </a:rPr>
              <a:t>Vuuren</a:t>
            </a:r>
            <a:r>
              <a:rPr lang="en-US" altLang="en-US" sz="1200" dirty="0">
                <a:solidFill>
                  <a:schemeClr val="tx1"/>
                </a:solidFill>
                <a:latin typeface="+mn-lt"/>
              </a:rPr>
              <a:t>, </a:t>
            </a:r>
            <a:r>
              <a:rPr lang="en-US" altLang="en-US" sz="1200" dirty="0" err="1">
                <a:solidFill>
                  <a:schemeClr val="tx1"/>
                </a:solidFill>
                <a:latin typeface="+mn-lt"/>
              </a:rPr>
              <a:t>Detlef</a:t>
            </a:r>
            <a:r>
              <a:rPr lang="en-US" altLang="en-US" sz="1200" dirty="0">
                <a:solidFill>
                  <a:schemeClr val="tx1"/>
                </a:solidFill>
                <a:latin typeface="+mn-lt"/>
              </a:rPr>
              <a:t> P., et al. "A new scenario framework for climate change research: scenario matrix architecture." Climatic Change 122.3 (2014): 373-386.</a:t>
            </a:r>
            <a:endParaRPr lang="en-US" altLang="en-US" sz="1200" dirty="0" smtClean="0">
              <a:solidFill>
                <a:schemeClr val="tx1"/>
              </a:solidFill>
              <a:latin typeface="+mn-lt"/>
            </a:endParaRPr>
          </a:p>
        </p:txBody>
      </p:sp>
      <p:sp>
        <p:nvSpPr>
          <p:cNvPr id="17410" name="Rectangle 2"/>
          <p:cNvSpPr>
            <a:spLocks noChangeArrowheads="1"/>
          </p:cNvSpPr>
          <p:nvPr/>
        </p:nvSpPr>
        <p:spPr bwMode="auto">
          <a:xfrm>
            <a:off x="304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06127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066800" y="76200"/>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Scenarios</a:t>
            </a:r>
          </a:p>
        </p:txBody>
      </p:sp>
      <p:sp>
        <p:nvSpPr>
          <p:cNvPr id="2" name="Rectangle 1"/>
          <p:cNvSpPr/>
          <p:nvPr/>
        </p:nvSpPr>
        <p:spPr>
          <a:xfrm>
            <a:off x="381000" y="403794"/>
            <a:ext cx="8382000" cy="2893100"/>
          </a:xfrm>
          <a:prstGeom prst="rect">
            <a:avLst/>
          </a:prstGeom>
        </p:spPr>
        <p:txBody>
          <a:bodyPr>
            <a:spAutoFit/>
          </a:bodyPr>
          <a:lstStyle/>
          <a:p>
            <a:pPr>
              <a:defRPr/>
            </a:pPr>
            <a:endParaRPr lang="en-US" sz="1050" b="0" dirty="0">
              <a:solidFill>
                <a:schemeClr val="tx1"/>
              </a:solidFill>
              <a:latin typeface="+mn-lt"/>
            </a:endParaRPr>
          </a:p>
          <a:p>
            <a:pPr>
              <a:defRPr/>
            </a:pPr>
            <a:r>
              <a:rPr lang="en-US" sz="2000" dirty="0">
                <a:solidFill>
                  <a:schemeClr val="tx1"/>
                </a:solidFill>
                <a:latin typeface="+mn-lt"/>
              </a:rPr>
              <a:t>The Socio-Economic Driven SRES Scenarios</a:t>
            </a:r>
          </a:p>
          <a:p>
            <a:pPr>
              <a:defRPr/>
            </a:pPr>
            <a:endParaRPr lang="en-US" sz="1050" b="0" dirty="0">
              <a:solidFill>
                <a:schemeClr val="tx1"/>
              </a:solidFill>
              <a:latin typeface="+mn-lt"/>
            </a:endParaRPr>
          </a:p>
          <a:p>
            <a:pPr>
              <a:defRPr/>
            </a:pPr>
            <a:r>
              <a:rPr lang="en-US" sz="2000" b="0" dirty="0">
                <a:solidFill>
                  <a:schemeClr val="tx1"/>
                </a:solidFill>
                <a:latin typeface="+mn-lt"/>
              </a:rPr>
              <a:t>The SRES (Special Report on Emissions Scenarios) scenarios resulted from specific socio-economic scenarios regarding future demographic and economic development, regionalization, energy production and use, technology, agriculture, forestry and land use</a:t>
            </a:r>
          </a:p>
          <a:p>
            <a:pPr>
              <a:defRPr/>
            </a:pPr>
            <a:endParaRPr lang="en-US" sz="1050" b="0" dirty="0">
              <a:solidFill>
                <a:schemeClr val="tx1"/>
              </a:solidFill>
              <a:latin typeface="+mn-lt"/>
            </a:endParaRPr>
          </a:p>
          <a:p>
            <a:pPr>
              <a:defRPr/>
            </a:pPr>
            <a:r>
              <a:rPr lang="en-US" sz="2000" b="0" dirty="0">
                <a:solidFill>
                  <a:schemeClr val="tx1"/>
                </a:solidFill>
                <a:latin typeface="+mn-lt"/>
              </a:rPr>
              <a:t>The climate change projections discussed in AR4 were based primarily on the SRES A2, A1B and B1 scenarios. </a:t>
            </a:r>
          </a:p>
          <a:p>
            <a:pPr>
              <a:defRPr/>
            </a:pPr>
            <a:endParaRPr lang="en-US" sz="1050" b="0" dirty="0">
              <a:solidFill>
                <a:schemeClr val="tx1"/>
              </a:solidFill>
              <a:latin typeface="+mn-lt"/>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199556"/>
            <a:ext cx="4902200" cy="338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81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2101" y="1708394"/>
            <a:ext cx="5362414" cy="3905400"/>
          </a:xfrm>
          <a:prstGeom prst="rect">
            <a:avLst/>
          </a:prstGeom>
        </p:spPr>
      </p:pic>
      <p:sp>
        <p:nvSpPr>
          <p:cNvPr id="3" name="TextBox 2"/>
          <p:cNvSpPr txBox="1"/>
          <p:nvPr/>
        </p:nvSpPr>
        <p:spPr>
          <a:xfrm>
            <a:off x="247543" y="5792024"/>
            <a:ext cx="7620000" cy="317500"/>
          </a:xfrm>
          <a:prstGeom prst="rect">
            <a:avLst/>
          </a:prstGeom>
        </p:spPr>
        <p:txBody>
          <a:bodyPr/>
          <a:lstStyle/>
          <a:p>
            <a:r>
              <a:rPr lang="en-US" sz="1000" i="0" baseline="0" dirty="0">
                <a:solidFill>
                  <a:schemeClr val="tx1"/>
                </a:solidFill>
                <a:latin typeface="+mn-lt"/>
              </a:rPr>
              <a:t> Fig. 1. Schematic illustration of main steps in developing the SSPs, including the narratives, socioeconomic scenario drivers (basic SSP elements), and SSP baseline and mitigation scenarios.</a:t>
            </a:r>
          </a:p>
        </p:txBody>
      </p:sp>
      <p:sp>
        <p:nvSpPr>
          <p:cNvPr id="8" name="Rectangle 7"/>
          <p:cNvSpPr/>
          <p:nvPr/>
        </p:nvSpPr>
        <p:spPr>
          <a:xfrm>
            <a:off x="953147" y="6161227"/>
            <a:ext cx="6385302" cy="461665"/>
          </a:xfrm>
          <a:prstGeom prst="rect">
            <a:avLst/>
          </a:prstGeom>
        </p:spPr>
        <p:txBody>
          <a:bodyPr wrap="square">
            <a:spAutoFit/>
          </a:bodyPr>
          <a:lstStyle/>
          <a:p>
            <a:r>
              <a:rPr lang="en-US" sz="1200" b="0" dirty="0" err="1">
                <a:solidFill>
                  <a:schemeClr val="tx1"/>
                </a:solidFill>
                <a:latin typeface="+mn-lt"/>
              </a:rPr>
              <a:t>Riahi</a:t>
            </a:r>
            <a:r>
              <a:rPr lang="en-US" sz="1200" b="0" dirty="0">
                <a:solidFill>
                  <a:schemeClr val="tx1"/>
                </a:solidFill>
                <a:latin typeface="+mn-lt"/>
              </a:rPr>
              <a:t>, </a:t>
            </a:r>
            <a:r>
              <a:rPr lang="en-US" sz="1200" b="0" dirty="0" err="1">
                <a:solidFill>
                  <a:schemeClr val="tx1"/>
                </a:solidFill>
                <a:latin typeface="+mn-lt"/>
              </a:rPr>
              <a:t>Keywan</a:t>
            </a:r>
            <a:r>
              <a:rPr lang="en-US" sz="1200" b="0" dirty="0">
                <a:solidFill>
                  <a:schemeClr val="tx1"/>
                </a:solidFill>
                <a:latin typeface="+mn-lt"/>
              </a:rPr>
              <a:t>, et al. "The shared socioeconomic pathways and their energy, land use, and greenhouse gas emissions implications: an overview." Global Environmental Change (2016).</a:t>
            </a:r>
            <a:endParaRPr lang="en-US" sz="1200" dirty="0">
              <a:latin typeface="+mn-lt"/>
            </a:endParaRPr>
          </a:p>
        </p:txBody>
      </p:sp>
      <p:sp>
        <p:nvSpPr>
          <p:cNvPr id="9" name="Rectangle 8"/>
          <p:cNvSpPr/>
          <p:nvPr/>
        </p:nvSpPr>
        <p:spPr>
          <a:xfrm>
            <a:off x="301787" y="1634027"/>
            <a:ext cx="3200830" cy="3477875"/>
          </a:xfrm>
          <a:prstGeom prst="rect">
            <a:avLst/>
          </a:prstGeom>
        </p:spPr>
        <p:txBody>
          <a:bodyPr wrap="square">
            <a:spAutoFit/>
          </a:bodyPr>
          <a:lstStyle/>
          <a:p>
            <a:r>
              <a:rPr lang="en-US" sz="2000" b="0" dirty="0" smtClean="0">
                <a:solidFill>
                  <a:schemeClr val="tx1"/>
                </a:solidFill>
                <a:latin typeface="+mn-lt"/>
              </a:rPr>
              <a:t>Socio-economic pathways describe </a:t>
            </a:r>
            <a:r>
              <a:rPr lang="en-US" sz="2000" b="0" dirty="0">
                <a:solidFill>
                  <a:schemeClr val="tx1"/>
                </a:solidFill>
                <a:latin typeface="+mn-lt"/>
              </a:rPr>
              <a:t>the drivers of how the future might unfold in terms of population growth, governance efficiency, inequality across and within countries, socio-economic developments, institutional factors, technology change, and environmental conditions </a:t>
            </a:r>
            <a:endParaRPr lang="en-US" sz="2000" dirty="0">
              <a:solidFill>
                <a:schemeClr val="tx1"/>
              </a:solidFill>
              <a:latin typeface="+mn-lt"/>
            </a:endParaRPr>
          </a:p>
        </p:txBody>
      </p:sp>
      <p:sp>
        <p:nvSpPr>
          <p:cNvPr id="10" name="Rectangle 2"/>
          <p:cNvSpPr>
            <a:spLocks noChangeArrowheads="1"/>
          </p:cNvSpPr>
          <p:nvPr/>
        </p:nvSpPr>
        <p:spPr bwMode="auto">
          <a:xfrm>
            <a:off x="599268"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20042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447743"/>
            <a:ext cx="6642100" cy="66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2238" y="1995406"/>
            <a:ext cx="1468462" cy="2893100"/>
          </a:xfrm>
          <a:prstGeom prst="rect">
            <a:avLst/>
          </a:prstGeom>
          <a:noFill/>
        </p:spPr>
        <p:txBody>
          <a:bodyPr wrap="square" rtlCol="0">
            <a:spAutoFit/>
          </a:bodyPr>
          <a:lstStyle/>
          <a:p>
            <a:r>
              <a:rPr lang="en-US" sz="1400" dirty="0" smtClean="0">
                <a:solidFill>
                  <a:schemeClr val="tx1"/>
                </a:solidFill>
                <a:latin typeface="+mn-lt"/>
              </a:rPr>
              <a:t>From O’Neill</a:t>
            </a:r>
            <a:r>
              <a:rPr lang="en-US" sz="1400" dirty="0">
                <a:solidFill>
                  <a:schemeClr val="tx1"/>
                </a:solidFill>
                <a:latin typeface="+mn-lt"/>
              </a:rPr>
              <a:t>, Brian C., et al. "A new scenario framework for climate change research: the concept of shared socioeconomic pathways." Climatic Change 122.3 (2014): 387-400.</a:t>
            </a:r>
          </a:p>
        </p:txBody>
      </p:sp>
      <p:sp>
        <p:nvSpPr>
          <p:cNvPr id="10" name="Rectangle 2"/>
          <p:cNvSpPr>
            <a:spLocks noChangeArrowheads="1"/>
          </p:cNvSpPr>
          <p:nvPr/>
        </p:nvSpPr>
        <p:spPr bwMode="auto">
          <a:xfrm>
            <a:off x="294469" y="-965200"/>
            <a:ext cx="9144000" cy="236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Tree>
    <p:extLst>
      <p:ext uri="{BB962C8B-B14F-4D97-AF65-F5344CB8AC3E}">
        <p14:creationId xmlns:p14="http://schemas.microsoft.com/office/powerpoint/2010/main" val="3642904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content.springer.com/image/art%3A10.1007%2Fs10584-013-0906-1/MediaObjects/10584_2013_906_Fig4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93" y="1143000"/>
            <a:ext cx="6312591" cy="3925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488196"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Non Climatic - Socio-Economic Scenarios</a:t>
            </a:r>
          </a:p>
        </p:txBody>
      </p:sp>
      <p:sp>
        <p:nvSpPr>
          <p:cNvPr id="7" name="Rectangle 2"/>
          <p:cNvSpPr>
            <a:spLocks noChangeArrowheads="1"/>
          </p:cNvSpPr>
          <p:nvPr/>
        </p:nvSpPr>
        <p:spPr bwMode="auto">
          <a:xfrm>
            <a:off x="488196" y="5358800"/>
            <a:ext cx="8489205" cy="104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r>
              <a:rPr lang="en-US" altLang="en-US" sz="3200" dirty="0" smtClean="0">
                <a:solidFill>
                  <a:schemeClr val="tx1"/>
                </a:solidFill>
                <a:latin typeface="+mn-lt"/>
              </a:rPr>
              <a:t>Not a One to one mapping</a:t>
            </a:r>
          </a:p>
          <a:p>
            <a:pPr eaLnBrk="1" hangingPunct="1"/>
            <a:r>
              <a:rPr lang="en-US" altLang="en-US" sz="3200" dirty="0" smtClean="0">
                <a:solidFill>
                  <a:schemeClr val="tx1"/>
                </a:solidFill>
                <a:latin typeface="+mn-lt"/>
              </a:rPr>
              <a:t>For a discussion see the special issue on this</a:t>
            </a:r>
          </a:p>
          <a:p>
            <a:pPr eaLnBrk="1" hangingPunct="1"/>
            <a:r>
              <a:rPr lang="en-US" sz="1600" b="0" dirty="0" err="1">
                <a:solidFill>
                  <a:schemeClr val="tx1"/>
                </a:solidFill>
                <a:latin typeface="+mn-lt"/>
              </a:rPr>
              <a:t>Nakicenovic</a:t>
            </a:r>
            <a:r>
              <a:rPr lang="en-US" sz="1600" b="0" dirty="0">
                <a:solidFill>
                  <a:schemeClr val="tx1"/>
                </a:solidFill>
                <a:latin typeface="+mn-lt"/>
              </a:rPr>
              <a:t>, </a:t>
            </a:r>
            <a:r>
              <a:rPr lang="en-US" sz="1600" b="0" dirty="0" err="1">
                <a:solidFill>
                  <a:schemeClr val="tx1"/>
                </a:solidFill>
                <a:latin typeface="+mn-lt"/>
              </a:rPr>
              <a:t>Nebojsa</a:t>
            </a:r>
            <a:r>
              <a:rPr lang="en-US" sz="1600" b="0" dirty="0">
                <a:solidFill>
                  <a:schemeClr val="tx1"/>
                </a:solidFill>
                <a:latin typeface="+mn-lt"/>
              </a:rPr>
              <a:t>, Robert J. </a:t>
            </a:r>
            <a:r>
              <a:rPr lang="en-US" sz="1600" b="0" dirty="0" err="1">
                <a:solidFill>
                  <a:schemeClr val="tx1"/>
                </a:solidFill>
                <a:latin typeface="+mn-lt"/>
              </a:rPr>
              <a:t>Lempert</a:t>
            </a:r>
            <a:r>
              <a:rPr lang="en-US" sz="1600" b="0" dirty="0">
                <a:solidFill>
                  <a:schemeClr val="tx1"/>
                </a:solidFill>
                <a:latin typeface="+mn-lt"/>
              </a:rPr>
              <a:t>, and Anthony C. </a:t>
            </a:r>
            <a:r>
              <a:rPr lang="en-US" sz="1600" b="0" dirty="0" err="1">
                <a:solidFill>
                  <a:schemeClr val="tx1"/>
                </a:solidFill>
                <a:latin typeface="+mn-lt"/>
              </a:rPr>
              <a:t>Janetos</a:t>
            </a:r>
            <a:r>
              <a:rPr lang="en-US" sz="1600" b="0" dirty="0">
                <a:solidFill>
                  <a:schemeClr val="tx1"/>
                </a:solidFill>
                <a:latin typeface="+mn-lt"/>
              </a:rPr>
              <a:t>. "A framework for the development of new socio-economic scenarios for climate change research: introductory essay." </a:t>
            </a:r>
            <a:r>
              <a:rPr lang="en-US" sz="1600" b="0" i="1" dirty="0">
                <a:solidFill>
                  <a:schemeClr val="tx1"/>
                </a:solidFill>
                <a:latin typeface="+mn-lt"/>
              </a:rPr>
              <a:t>Climatic Change</a:t>
            </a:r>
            <a:r>
              <a:rPr lang="en-US" sz="1600" b="0" dirty="0">
                <a:solidFill>
                  <a:schemeClr val="tx1"/>
                </a:solidFill>
                <a:latin typeface="+mn-lt"/>
              </a:rPr>
              <a:t> 122.3 (2014): </a:t>
            </a:r>
            <a:r>
              <a:rPr lang="en-US" sz="1600" b="0" dirty="0" smtClean="0">
                <a:solidFill>
                  <a:schemeClr val="tx1"/>
                </a:solidFill>
                <a:latin typeface="+mn-lt"/>
              </a:rPr>
              <a:t>351-361</a:t>
            </a:r>
            <a:endParaRPr lang="en-US" altLang="en-US" dirty="0">
              <a:solidFill>
                <a:schemeClr val="tx1"/>
              </a:solidFill>
              <a:latin typeface="+mn-lt"/>
            </a:endParaRPr>
          </a:p>
        </p:txBody>
      </p:sp>
      <p:sp>
        <p:nvSpPr>
          <p:cNvPr id="4" name="Rectangle 3"/>
          <p:cNvSpPr/>
          <p:nvPr/>
        </p:nvSpPr>
        <p:spPr>
          <a:xfrm>
            <a:off x="7056527" y="2293287"/>
            <a:ext cx="1975117" cy="2554545"/>
          </a:xfrm>
          <a:prstGeom prst="rect">
            <a:avLst/>
          </a:prstGeom>
        </p:spPr>
        <p:txBody>
          <a:bodyPr wrap="square">
            <a:spAutoFit/>
          </a:bodyPr>
          <a:lstStyle/>
          <a:p>
            <a:r>
              <a:rPr lang="en-US" sz="1600" b="0" dirty="0" smtClean="0">
                <a:solidFill>
                  <a:schemeClr val="tx1"/>
                </a:solidFill>
                <a:latin typeface="+mn-lt"/>
              </a:rPr>
              <a:t>Matrix from</a:t>
            </a:r>
          </a:p>
          <a:p>
            <a:r>
              <a:rPr lang="en-US" sz="1600" b="0" dirty="0" smtClean="0">
                <a:solidFill>
                  <a:schemeClr val="tx1"/>
                </a:solidFill>
                <a:latin typeface="+mn-lt"/>
              </a:rPr>
              <a:t>Van </a:t>
            </a:r>
            <a:r>
              <a:rPr lang="en-US" sz="1600" b="0" dirty="0" err="1">
                <a:solidFill>
                  <a:schemeClr val="tx1"/>
                </a:solidFill>
                <a:latin typeface="+mn-lt"/>
              </a:rPr>
              <a:t>Vuuren</a:t>
            </a:r>
            <a:r>
              <a:rPr lang="en-US" sz="1600" b="0" dirty="0">
                <a:solidFill>
                  <a:schemeClr val="tx1"/>
                </a:solidFill>
                <a:latin typeface="+mn-lt"/>
              </a:rPr>
              <a:t>, </a:t>
            </a:r>
            <a:r>
              <a:rPr lang="en-US" sz="1600" b="0" dirty="0" err="1">
                <a:solidFill>
                  <a:schemeClr val="tx1"/>
                </a:solidFill>
                <a:latin typeface="+mn-lt"/>
              </a:rPr>
              <a:t>Detlef</a:t>
            </a:r>
            <a:r>
              <a:rPr lang="en-US" sz="1600" b="0" dirty="0">
                <a:solidFill>
                  <a:schemeClr val="tx1"/>
                </a:solidFill>
                <a:latin typeface="+mn-lt"/>
              </a:rPr>
              <a:t> P., et al. "A new scenario framework for climate change research: scenario matrix architecture." </a:t>
            </a:r>
            <a:r>
              <a:rPr lang="en-US" sz="1600" b="0" i="1" dirty="0">
                <a:solidFill>
                  <a:schemeClr val="tx1"/>
                </a:solidFill>
                <a:latin typeface="+mn-lt"/>
              </a:rPr>
              <a:t>Climatic Change</a:t>
            </a:r>
            <a:r>
              <a:rPr lang="en-US" sz="1600" b="0" dirty="0">
                <a:solidFill>
                  <a:schemeClr val="tx1"/>
                </a:solidFill>
                <a:latin typeface="+mn-lt"/>
              </a:rPr>
              <a:t> 122.3 (2014): 373-386.</a:t>
            </a:r>
            <a:endParaRPr lang="en-US" sz="1600" dirty="0">
              <a:solidFill>
                <a:schemeClr val="tx1"/>
              </a:solidFill>
              <a:latin typeface="+mn-lt"/>
            </a:endParaRPr>
          </a:p>
        </p:txBody>
      </p:sp>
    </p:spTree>
    <p:extLst>
      <p:ext uri="{BB962C8B-B14F-4D97-AF65-F5344CB8AC3E}">
        <p14:creationId xmlns:p14="http://schemas.microsoft.com/office/powerpoint/2010/main" val="57896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4019" y="2057399"/>
            <a:ext cx="5189981" cy="3561307"/>
          </a:xfrm>
          <a:prstGeom prst="rect">
            <a:avLst/>
          </a:prstGeom>
        </p:spPr>
      </p:pic>
      <p:sp>
        <p:nvSpPr>
          <p:cNvPr id="2" name="Rectangle 1"/>
          <p:cNvSpPr/>
          <p:nvPr/>
        </p:nvSpPr>
        <p:spPr>
          <a:xfrm>
            <a:off x="304800" y="827315"/>
            <a:ext cx="8534400" cy="1754326"/>
          </a:xfrm>
          <a:prstGeom prst="rect">
            <a:avLst/>
          </a:prstGeom>
        </p:spPr>
        <p:txBody>
          <a:bodyPr wrap="square">
            <a:spAutoFit/>
          </a:bodyPr>
          <a:lstStyle/>
          <a:p>
            <a:r>
              <a:rPr lang="en-US" sz="1800" b="0" dirty="0" smtClean="0">
                <a:solidFill>
                  <a:srgbClr val="333333"/>
                </a:solidFill>
                <a:latin typeface="+mj-lt"/>
              </a:rPr>
              <a:t>Scenario </a:t>
            </a:r>
            <a:r>
              <a:rPr lang="en-US" sz="1800" b="0" dirty="0">
                <a:solidFill>
                  <a:srgbClr val="333333"/>
                </a:solidFill>
                <a:latin typeface="+mj-lt"/>
              </a:rPr>
              <a:t>framework </a:t>
            </a:r>
            <a:r>
              <a:rPr lang="en-US" sz="1800" b="0" dirty="0" smtClean="0">
                <a:solidFill>
                  <a:srgbClr val="333333"/>
                </a:solidFill>
                <a:latin typeface="+mj-lt"/>
              </a:rPr>
              <a:t>combining radiative </a:t>
            </a:r>
            <a:r>
              <a:rPr lang="en-US" sz="1800" b="0" dirty="0">
                <a:solidFill>
                  <a:srgbClr val="333333"/>
                </a:solidFill>
                <a:latin typeface="+mj-lt"/>
              </a:rPr>
              <a:t>forcing </a:t>
            </a:r>
            <a:r>
              <a:rPr lang="en-US" sz="1800" b="0" dirty="0" smtClean="0">
                <a:solidFill>
                  <a:srgbClr val="333333"/>
                </a:solidFill>
                <a:latin typeface="+mj-lt"/>
              </a:rPr>
              <a:t>with socioeconomic development.  These describe alternative </a:t>
            </a:r>
            <a:r>
              <a:rPr lang="en-US" sz="1800" b="0" dirty="0">
                <a:solidFill>
                  <a:srgbClr val="333333"/>
                </a:solidFill>
                <a:latin typeface="+mj-lt"/>
              </a:rPr>
              <a:t>trends in </a:t>
            </a:r>
            <a:r>
              <a:rPr lang="en-US" sz="1800" b="0" dirty="0" smtClean="0">
                <a:solidFill>
                  <a:srgbClr val="333333"/>
                </a:solidFill>
                <a:latin typeface="+mj-lt"/>
              </a:rPr>
              <a:t>society </a:t>
            </a:r>
            <a:r>
              <a:rPr lang="en-US" sz="1800" b="0" dirty="0">
                <a:solidFill>
                  <a:srgbClr val="333333"/>
                </a:solidFill>
                <a:latin typeface="+mj-lt"/>
              </a:rPr>
              <a:t>and ecosystems over a </a:t>
            </a:r>
            <a:r>
              <a:rPr lang="en-US" sz="1800" b="0" dirty="0" smtClean="0">
                <a:solidFill>
                  <a:srgbClr val="333333"/>
                </a:solidFill>
                <a:latin typeface="+mj-lt"/>
              </a:rPr>
              <a:t>century.  They involve story lines on  </a:t>
            </a:r>
            <a:r>
              <a:rPr lang="en-US" sz="1800" b="0" dirty="0">
                <a:solidFill>
                  <a:srgbClr val="333333"/>
                </a:solidFill>
                <a:latin typeface="+mj-lt"/>
              </a:rPr>
              <a:t>how </a:t>
            </a:r>
            <a:r>
              <a:rPr lang="en-US" sz="1800" b="0" dirty="0" smtClean="0">
                <a:solidFill>
                  <a:srgbClr val="333333"/>
                </a:solidFill>
                <a:latin typeface="+mj-lt"/>
              </a:rPr>
              <a:t>social</a:t>
            </a:r>
            <a:r>
              <a:rPr lang="en-US" sz="1800" b="0" dirty="0">
                <a:solidFill>
                  <a:srgbClr val="333333"/>
                </a:solidFill>
                <a:latin typeface="+mj-lt"/>
              </a:rPr>
              <a:t>, economic, and environmental development could </a:t>
            </a:r>
            <a:r>
              <a:rPr lang="en-US" sz="1800" b="0" dirty="0" smtClean="0">
                <a:solidFill>
                  <a:srgbClr val="333333"/>
                </a:solidFill>
                <a:latin typeface="+mj-lt"/>
              </a:rPr>
              <a:t>produce the RCPs.</a:t>
            </a:r>
          </a:p>
          <a:p>
            <a:r>
              <a:rPr lang="en-US" sz="1800" b="0" dirty="0" smtClean="0">
                <a:solidFill>
                  <a:srgbClr val="FF0000"/>
                </a:solidFill>
                <a:latin typeface="+mj-lt"/>
              </a:rPr>
              <a:t>Being used in CMIP6</a:t>
            </a:r>
            <a:endParaRPr lang="en-US" sz="1800" b="0" dirty="0">
              <a:solidFill>
                <a:srgbClr val="FF0000"/>
              </a:solidFill>
              <a:latin typeface="+mj-lt"/>
            </a:endParaRPr>
          </a:p>
          <a:p>
            <a:r>
              <a:rPr lang="en-US" sz="1800" b="0" dirty="0" smtClean="0">
                <a:solidFill>
                  <a:srgbClr val="333333"/>
                </a:solidFill>
                <a:latin typeface="+mj-lt"/>
              </a:rPr>
              <a:t> </a:t>
            </a:r>
          </a:p>
          <a:p>
            <a:endParaRPr lang="en-US" sz="1800" b="0" dirty="0">
              <a:solidFill>
                <a:srgbClr val="333333"/>
              </a:solidFill>
              <a:latin typeface="+mj-lt"/>
            </a:endParaRPr>
          </a:p>
        </p:txBody>
      </p:sp>
      <p:sp>
        <p:nvSpPr>
          <p:cNvPr id="3" name="Rectangle 4"/>
          <p:cNvSpPr>
            <a:spLocks noChangeArrowheads="1"/>
          </p:cNvSpPr>
          <p:nvPr/>
        </p:nvSpPr>
        <p:spPr bwMode="auto">
          <a:xfrm>
            <a:off x="1066800" y="76200"/>
            <a:ext cx="6781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solidFill>
                  <a:srgbClr val="7A0000"/>
                </a:solidFill>
                <a:latin typeface="+mj-lt"/>
                <a:ea typeface="+mj-ea"/>
                <a:cs typeface="+mj-cs"/>
              </a:rPr>
              <a:t>Some new economic Scenarios –</a:t>
            </a:r>
          </a:p>
          <a:p>
            <a:pPr algn="ctr" eaLnBrk="1" hangingPunct="1">
              <a:spcBef>
                <a:spcPct val="0"/>
              </a:spcBef>
              <a:buFontTx/>
              <a:buNone/>
            </a:pPr>
            <a:r>
              <a:rPr lang="en-US" sz="2400" dirty="0">
                <a:solidFill>
                  <a:srgbClr val="7A0000"/>
                </a:solidFill>
                <a:latin typeface="+mj-lt"/>
                <a:ea typeface="+mj-ea"/>
                <a:cs typeface="+mj-cs"/>
              </a:rPr>
              <a:t>Shared Socioeconomic Pathways (SSPs)</a:t>
            </a:r>
            <a:r>
              <a:rPr lang="en-US" altLang="en-US" sz="2400" dirty="0">
                <a:solidFill>
                  <a:srgbClr val="7A0000"/>
                </a:solidFill>
                <a:latin typeface="+mj-lt"/>
                <a:ea typeface="+mj-ea"/>
                <a:cs typeface="+mj-cs"/>
              </a:rPr>
              <a:t> </a:t>
            </a:r>
          </a:p>
          <a:p>
            <a:pPr algn="ctr" eaLnBrk="1" hangingPunct="1">
              <a:spcBef>
                <a:spcPct val="0"/>
              </a:spcBef>
              <a:buFontTx/>
              <a:buNone/>
            </a:pPr>
            <a:endParaRPr lang="en-US" altLang="en-US" sz="2000" dirty="0">
              <a:latin typeface="+mj-lt"/>
            </a:endParaRPr>
          </a:p>
        </p:txBody>
      </p:sp>
      <p:sp>
        <p:nvSpPr>
          <p:cNvPr id="4" name="Rectangle 3"/>
          <p:cNvSpPr/>
          <p:nvPr/>
        </p:nvSpPr>
        <p:spPr>
          <a:xfrm>
            <a:off x="114300" y="5964263"/>
            <a:ext cx="8915400" cy="830997"/>
          </a:xfrm>
          <a:prstGeom prst="rect">
            <a:avLst/>
          </a:prstGeom>
        </p:spPr>
        <p:txBody>
          <a:bodyPr wrap="square">
            <a:spAutoFit/>
          </a:bodyPr>
          <a:lstStyle/>
          <a:p>
            <a:r>
              <a:rPr lang="en-US" sz="800" b="0" dirty="0">
                <a:solidFill>
                  <a:srgbClr val="222222"/>
                </a:solidFill>
                <a:latin typeface="+mj-lt"/>
              </a:rPr>
              <a:t>O’Neill, Brian C., </a:t>
            </a:r>
            <a:r>
              <a:rPr lang="en-US" sz="800" b="0" dirty="0" err="1">
                <a:solidFill>
                  <a:srgbClr val="222222"/>
                </a:solidFill>
                <a:latin typeface="+mj-lt"/>
              </a:rPr>
              <a:t>Elmar</a:t>
            </a:r>
            <a:r>
              <a:rPr lang="en-US" sz="800" b="0" dirty="0">
                <a:solidFill>
                  <a:srgbClr val="222222"/>
                </a:solidFill>
                <a:latin typeface="+mj-lt"/>
              </a:rPr>
              <a:t> </a:t>
            </a:r>
            <a:r>
              <a:rPr lang="en-US" sz="800" b="0" dirty="0" err="1">
                <a:solidFill>
                  <a:srgbClr val="222222"/>
                </a:solidFill>
                <a:latin typeface="+mj-lt"/>
              </a:rPr>
              <a:t>Kriegler</a:t>
            </a:r>
            <a:r>
              <a:rPr lang="en-US" sz="800" b="0" dirty="0">
                <a:solidFill>
                  <a:srgbClr val="222222"/>
                </a:solidFill>
                <a:latin typeface="+mj-lt"/>
              </a:rPr>
              <a:t>, </a:t>
            </a:r>
            <a:r>
              <a:rPr lang="en-US" sz="800" b="0" dirty="0" err="1">
                <a:solidFill>
                  <a:srgbClr val="222222"/>
                </a:solidFill>
                <a:latin typeface="+mj-lt"/>
              </a:rPr>
              <a:t>Keywan</a:t>
            </a:r>
            <a:r>
              <a:rPr lang="en-US" sz="800" b="0" dirty="0">
                <a:solidFill>
                  <a:srgbClr val="222222"/>
                </a:solidFill>
                <a:latin typeface="+mj-lt"/>
              </a:rPr>
              <a:t> </a:t>
            </a:r>
            <a:r>
              <a:rPr lang="en-US" sz="800" b="0" dirty="0" err="1">
                <a:solidFill>
                  <a:srgbClr val="222222"/>
                </a:solidFill>
                <a:latin typeface="+mj-lt"/>
              </a:rPr>
              <a:t>Riahi</a:t>
            </a:r>
            <a:r>
              <a:rPr lang="en-US" sz="800" b="0" dirty="0">
                <a:solidFill>
                  <a:srgbClr val="222222"/>
                </a:solidFill>
                <a:latin typeface="+mj-lt"/>
              </a:rPr>
              <a:t>, Kristie L. </a:t>
            </a:r>
            <a:r>
              <a:rPr lang="en-US" sz="800" b="0" dirty="0" err="1">
                <a:solidFill>
                  <a:srgbClr val="222222"/>
                </a:solidFill>
                <a:latin typeface="+mj-lt"/>
              </a:rPr>
              <a:t>Ebi</a:t>
            </a:r>
            <a:r>
              <a:rPr lang="en-US" sz="800" b="0" dirty="0">
                <a:solidFill>
                  <a:srgbClr val="222222"/>
                </a:solidFill>
                <a:latin typeface="+mj-lt"/>
              </a:rPr>
              <a:t>, Stephane </a:t>
            </a:r>
            <a:r>
              <a:rPr lang="en-US" sz="800" b="0" dirty="0" err="1">
                <a:solidFill>
                  <a:srgbClr val="222222"/>
                </a:solidFill>
                <a:latin typeface="+mj-lt"/>
              </a:rPr>
              <a:t>Hallegatte</a:t>
            </a:r>
            <a:r>
              <a:rPr lang="en-US" sz="800" b="0" dirty="0">
                <a:solidFill>
                  <a:srgbClr val="222222"/>
                </a:solidFill>
                <a:latin typeface="+mj-lt"/>
              </a:rPr>
              <a:t>, Timothy R. Carter, </a:t>
            </a:r>
            <a:r>
              <a:rPr lang="en-US" sz="800" b="0" dirty="0" err="1">
                <a:solidFill>
                  <a:srgbClr val="222222"/>
                </a:solidFill>
                <a:latin typeface="+mj-lt"/>
              </a:rPr>
              <a:t>Ritu</a:t>
            </a:r>
            <a:r>
              <a:rPr lang="en-US" sz="800" b="0" dirty="0">
                <a:solidFill>
                  <a:srgbClr val="222222"/>
                </a:solidFill>
                <a:latin typeface="+mj-lt"/>
              </a:rPr>
              <a:t> </a:t>
            </a:r>
            <a:r>
              <a:rPr lang="en-US" sz="800" b="0" dirty="0" err="1">
                <a:solidFill>
                  <a:srgbClr val="222222"/>
                </a:solidFill>
                <a:latin typeface="+mj-lt"/>
              </a:rPr>
              <a:t>Mathur</a:t>
            </a:r>
            <a:r>
              <a:rPr lang="en-US" sz="800" b="0" dirty="0">
                <a:solidFill>
                  <a:srgbClr val="222222"/>
                </a:solidFill>
                <a:latin typeface="+mj-lt"/>
              </a:rPr>
              <a:t>, and </a:t>
            </a:r>
            <a:r>
              <a:rPr lang="en-US" sz="800" b="0" dirty="0" err="1">
                <a:solidFill>
                  <a:srgbClr val="222222"/>
                </a:solidFill>
                <a:latin typeface="+mj-lt"/>
              </a:rPr>
              <a:t>Detlef</a:t>
            </a:r>
            <a:r>
              <a:rPr lang="en-US" sz="800" b="0" dirty="0">
                <a:solidFill>
                  <a:srgbClr val="222222"/>
                </a:solidFill>
                <a:latin typeface="+mj-lt"/>
              </a:rPr>
              <a:t> P. van </a:t>
            </a:r>
            <a:r>
              <a:rPr lang="en-US" sz="800" b="0" dirty="0" err="1">
                <a:solidFill>
                  <a:srgbClr val="222222"/>
                </a:solidFill>
                <a:latin typeface="+mj-lt"/>
              </a:rPr>
              <a:t>Vuuren</a:t>
            </a:r>
            <a:r>
              <a:rPr lang="en-US" sz="800" b="0" dirty="0">
                <a:solidFill>
                  <a:srgbClr val="222222"/>
                </a:solidFill>
                <a:latin typeface="+mj-lt"/>
              </a:rPr>
              <a:t>. "A new scenario framework for climate change research: the concept of shared socioeconomic pathways." </a:t>
            </a:r>
            <a:r>
              <a:rPr lang="en-US" sz="800" b="0" i="1" dirty="0">
                <a:solidFill>
                  <a:srgbClr val="222222"/>
                </a:solidFill>
                <a:latin typeface="+mj-lt"/>
              </a:rPr>
              <a:t>Climatic change</a:t>
            </a:r>
            <a:r>
              <a:rPr lang="en-US" sz="800" b="0" dirty="0">
                <a:solidFill>
                  <a:srgbClr val="222222"/>
                </a:solidFill>
                <a:latin typeface="+mj-lt"/>
              </a:rPr>
              <a:t> 122, no. 3 (2014): 387-400.</a:t>
            </a:r>
          </a:p>
          <a:p>
            <a:r>
              <a:rPr lang="en-US" sz="800" b="0" dirty="0">
                <a:solidFill>
                  <a:srgbClr val="222222"/>
                </a:solidFill>
                <a:latin typeface="+mj-lt"/>
              </a:rPr>
              <a:t>O’Neill, B.C., </a:t>
            </a:r>
            <a:r>
              <a:rPr lang="en-US" sz="800" b="0" dirty="0" err="1">
                <a:solidFill>
                  <a:srgbClr val="222222"/>
                </a:solidFill>
                <a:latin typeface="+mj-lt"/>
              </a:rPr>
              <a:t>Kriegler</a:t>
            </a:r>
            <a:r>
              <a:rPr lang="en-US" sz="800" b="0" dirty="0">
                <a:solidFill>
                  <a:srgbClr val="222222"/>
                </a:solidFill>
                <a:latin typeface="+mj-lt"/>
              </a:rPr>
              <a:t>, E., </a:t>
            </a:r>
            <a:r>
              <a:rPr lang="en-US" sz="800" b="0" dirty="0" err="1">
                <a:solidFill>
                  <a:srgbClr val="222222"/>
                </a:solidFill>
                <a:latin typeface="+mj-lt"/>
              </a:rPr>
              <a:t>Ebi</a:t>
            </a:r>
            <a:r>
              <a:rPr lang="en-US" sz="800" b="0" dirty="0">
                <a:solidFill>
                  <a:srgbClr val="222222"/>
                </a:solidFill>
                <a:latin typeface="+mj-lt"/>
              </a:rPr>
              <a:t>, K.L., Kemp-Benedict, E., </a:t>
            </a:r>
            <a:r>
              <a:rPr lang="en-US" sz="800" b="0" dirty="0" err="1">
                <a:solidFill>
                  <a:srgbClr val="222222"/>
                </a:solidFill>
                <a:latin typeface="+mj-lt"/>
              </a:rPr>
              <a:t>Riahi</a:t>
            </a:r>
            <a:r>
              <a:rPr lang="en-US" sz="800" b="0" dirty="0">
                <a:solidFill>
                  <a:srgbClr val="222222"/>
                </a:solidFill>
                <a:latin typeface="+mj-lt"/>
              </a:rPr>
              <a:t>, K., Rothman, D.S., van </a:t>
            </a:r>
            <a:r>
              <a:rPr lang="en-US" sz="800" b="0" dirty="0" err="1">
                <a:solidFill>
                  <a:srgbClr val="222222"/>
                </a:solidFill>
                <a:latin typeface="+mj-lt"/>
              </a:rPr>
              <a:t>Ruijven</a:t>
            </a:r>
            <a:r>
              <a:rPr lang="en-US" sz="800" b="0" dirty="0">
                <a:solidFill>
                  <a:srgbClr val="222222"/>
                </a:solidFill>
                <a:latin typeface="+mj-lt"/>
              </a:rPr>
              <a:t>, B.J., van </a:t>
            </a:r>
            <a:r>
              <a:rPr lang="en-US" sz="800" b="0" dirty="0" err="1">
                <a:solidFill>
                  <a:srgbClr val="222222"/>
                </a:solidFill>
                <a:latin typeface="+mj-lt"/>
              </a:rPr>
              <a:t>Vuuren</a:t>
            </a:r>
            <a:r>
              <a:rPr lang="en-US" sz="800" b="0" dirty="0">
                <a:solidFill>
                  <a:srgbClr val="222222"/>
                </a:solidFill>
                <a:latin typeface="+mj-lt"/>
              </a:rPr>
              <a:t>, D.P., </a:t>
            </a:r>
            <a:r>
              <a:rPr lang="en-US" sz="800" b="0" dirty="0" err="1">
                <a:solidFill>
                  <a:srgbClr val="222222"/>
                </a:solidFill>
                <a:latin typeface="+mj-lt"/>
              </a:rPr>
              <a:t>Birkmann</a:t>
            </a:r>
            <a:r>
              <a:rPr lang="en-US" sz="800" b="0" dirty="0">
                <a:solidFill>
                  <a:srgbClr val="222222"/>
                </a:solidFill>
                <a:latin typeface="+mj-lt"/>
              </a:rPr>
              <a:t>, J., </a:t>
            </a:r>
            <a:r>
              <a:rPr lang="en-US" sz="800" b="0" dirty="0" err="1">
                <a:solidFill>
                  <a:srgbClr val="222222"/>
                </a:solidFill>
                <a:latin typeface="+mj-lt"/>
              </a:rPr>
              <a:t>Kok</a:t>
            </a:r>
            <a:r>
              <a:rPr lang="en-US" sz="800" b="0" dirty="0">
                <a:solidFill>
                  <a:srgbClr val="222222"/>
                </a:solidFill>
                <a:latin typeface="+mj-lt"/>
              </a:rPr>
              <a:t>, K. and Levy, M., 2017. The roads ahead: Narratives for shared socioeconomic pathways describing world futures in the 21st century. </a:t>
            </a:r>
            <a:r>
              <a:rPr lang="en-US" sz="800" b="0" i="1" dirty="0" smtClean="0">
                <a:solidFill>
                  <a:srgbClr val="222222"/>
                </a:solidFill>
                <a:latin typeface="+mj-lt"/>
              </a:rPr>
              <a:t>Global Environmental Change</a:t>
            </a:r>
            <a:r>
              <a:rPr lang="en-US" sz="800" b="0" dirty="0" smtClean="0">
                <a:solidFill>
                  <a:srgbClr val="222222"/>
                </a:solidFill>
                <a:latin typeface="+mj-lt"/>
              </a:rPr>
              <a:t>,</a:t>
            </a:r>
            <a:r>
              <a:rPr lang="en-US" sz="800" b="0" dirty="0">
                <a:solidFill>
                  <a:srgbClr val="222222"/>
                </a:solidFill>
                <a:latin typeface="+mj-lt"/>
              </a:rPr>
              <a:t> 42, pp.169-180</a:t>
            </a:r>
            <a:r>
              <a:rPr lang="en-US" sz="800" b="0" dirty="0" smtClean="0">
                <a:solidFill>
                  <a:srgbClr val="222222"/>
                </a:solidFill>
                <a:latin typeface="+mj-lt"/>
              </a:rPr>
              <a:t>.</a:t>
            </a:r>
          </a:p>
          <a:p>
            <a:r>
              <a:rPr lang="en-US" sz="800" b="0" dirty="0">
                <a:solidFill>
                  <a:srgbClr val="222222"/>
                </a:solidFill>
                <a:latin typeface="+mj-lt"/>
              </a:rPr>
              <a:t>O'Neill, B.C., Tebaldi, C., </a:t>
            </a:r>
            <a:r>
              <a:rPr lang="en-US" sz="800" b="0" dirty="0" err="1">
                <a:solidFill>
                  <a:srgbClr val="222222"/>
                </a:solidFill>
                <a:latin typeface="+mj-lt"/>
              </a:rPr>
              <a:t>Vuuren</a:t>
            </a:r>
            <a:r>
              <a:rPr lang="en-US" sz="800" b="0" dirty="0">
                <a:solidFill>
                  <a:srgbClr val="222222"/>
                </a:solidFill>
                <a:latin typeface="+mj-lt"/>
              </a:rPr>
              <a:t>, D.P.V., </a:t>
            </a:r>
            <a:r>
              <a:rPr lang="en-US" sz="800" b="0" dirty="0" err="1">
                <a:solidFill>
                  <a:srgbClr val="222222"/>
                </a:solidFill>
                <a:latin typeface="+mj-lt"/>
              </a:rPr>
              <a:t>Eyring</a:t>
            </a:r>
            <a:r>
              <a:rPr lang="en-US" sz="800" b="0" dirty="0">
                <a:solidFill>
                  <a:srgbClr val="222222"/>
                </a:solidFill>
                <a:latin typeface="+mj-lt"/>
              </a:rPr>
              <a:t>, V., </a:t>
            </a:r>
            <a:r>
              <a:rPr lang="en-US" sz="800" b="0" dirty="0" err="1">
                <a:solidFill>
                  <a:srgbClr val="222222"/>
                </a:solidFill>
                <a:latin typeface="+mj-lt"/>
              </a:rPr>
              <a:t>Friedlingstein</a:t>
            </a:r>
            <a:r>
              <a:rPr lang="en-US" sz="800" b="0" dirty="0">
                <a:solidFill>
                  <a:srgbClr val="222222"/>
                </a:solidFill>
                <a:latin typeface="+mj-lt"/>
              </a:rPr>
              <a:t>, P., </a:t>
            </a:r>
            <a:r>
              <a:rPr lang="en-US" sz="800" b="0" dirty="0" err="1">
                <a:solidFill>
                  <a:srgbClr val="222222"/>
                </a:solidFill>
                <a:latin typeface="+mj-lt"/>
              </a:rPr>
              <a:t>Hurtt</a:t>
            </a:r>
            <a:r>
              <a:rPr lang="en-US" sz="800" b="0" dirty="0">
                <a:solidFill>
                  <a:srgbClr val="222222"/>
                </a:solidFill>
                <a:latin typeface="+mj-lt"/>
              </a:rPr>
              <a:t>, G., </a:t>
            </a:r>
            <a:r>
              <a:rPr lang="en-US" sz="800" b="0" dirty="0" err="1">
                <a:solidFill>
                  <a:srgbClr val="222222"/>
                </a:solidFill>
                <a:latin typeface="+mj-lt"/>
              </a:rPr>
              <a:t>Knutti</a:t>
            </a:r>
            <a:r>
              <a:rPr lang="en-US" sz="800" b="0" dirty="0">
                <a:solidFill>
                  <a:srgbClr val="222222"/>
                </a:solidFill>
                <a:latin typeface="+mj-lt"/>
              </a:rPr>
              <a:t>, R., </a:t>
            </a:r>
            <a:r>
              <a:rPr lang="en-US" sz="800" b="0" dirty="0" err="1">
                <a:solidFill>
                  <a:srgbClr val="222222"/>
                </a:solidFill>
                <a:latin typeface="+mj-lt"/>
              </a:rPr>
              <a:t>Kriegler</a:t>
            </a:r>
            <a:r>
              <a:rPr lang="en-US" sz="800" b="0" dirty="0">
                <a:solidFill>
                  <a:srgbClr val="222222"/>
                </a:solidFill>
                <a:latin typeface="+mj-lt"/>
              </a:rPr>
              <a:t>, E., </a:t>
            </a:r>
            <a:r>
              <a:rPr lang="en-US" sz="800" b="0" dirty="0" err="1">
                <a:solidFill>
                  <a:srgbClr val="222222"/>
                </a:solidFill>
                <a:latin typeface="+mj-lt"/>
              </a:rPr>
              <a:t>Lamarque</a:t>
            </a:r>
            <a:r>
              <a:rPr lang="en-US" sz="800" b="0" dirty="0">
                <a:solidFill>
                  <a:srgbClr val="222222"/>
                </a:solidFill>
                <a:latin typeface="+mj-lt"/>
              </a:rPr>
              <a:t>, J.F., Lowe, J. and </a:t>
            </a:r>
            <a:r>
              <a:rPr lang="en-US" sz="800" b="0" dirty="0" err="1">
                <a:solidFill>
                  <a:srgbClr val="222222"/>
                </a:solidFill>
                <a:latin typeface="+mj-lt"/>
              </a:rPr>
              <a:t>Meehl</a:t>
            </a:r>
            <a:r>
              <a:rPr lang="en-US" sz="800" b="0" dirty="0">
                <a:solidFill>
                  <a:srgbClr val="222222"/>
                </a:solidFill>
                <a:latin typeface="+mj-lt"/>
              </a:rPr>
              <a:t>, G.A., 2016. The scenario model </a:t>
            </a:r>
            <a:r>
              <a:rPr lang="en-US" sz="800" b="0" dirty="0" err="1">
                <a:solidFill>
                  <a:srgbClr val="222222"/>
                </a:solidFill>
                <a:latin typeface="+mj-lt"/>
              </a:rPr>
              <a:t>intercomparison</a:t>
            </a:r>
            <a:r>
              <a:rPr lang="en-US" sz="800" b="0" dirty="0">
                <a:solidFill>
                  <a:srgbClr val="222222"/>
                </a:solidFill>
                <a:latin typeface="+mj-lt"/>
              </a:rPr>
              <a:t> project (</a:t>
            </a:r>
            <a:r>
              <a:rPr lang="en-US" sz="800" b="0" dirty="0" err="1">
                <a:solidFill>
                  <a:srgbClr val="222222"/>
                </a:solidFill>
                <a:latin typeface="+mj-lt"/>
              </a:rPr>
              <a:t>ScenarioMIP</a:t>
            </a:r>
            <a:r>
              <a:rPr lang="en-US" sz="800" b="0" dirty="0">
                <a:solidFill>
                  <a:srgbClr val="222222"/>
                </a:solidFill>
                <a:latin typeface="+mj-lt"/>
              </a:rPr>
              <a:t>) for CMIP6. Geoscientific Model Development, 9(9), pp.3461-3482.</a:t>
            </a:r>
          </a:p>
        </p:txBody>
      </p:sp>
      <p:pic>
        <p:nvPicPr>
          <p:cNvPr id="6" name="Picture 2" descr="https://ars.els-cdn.com/content/image/1-s2.0-S0959378015000060-gr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5" y="1919358"/>
            <a:ext cx="4386549" cy="334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152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lnSpc>
                <a:spcPct val="140000"/>
              </a:lnSpc>
            </a:pPr>
            <a:r>
              <a:rPr lang="en-US" altLang="en-US" sz="2800" dirty="0">
                <a:solidFill>
                  <a:srgbClr val="7A0000"/>
                </a:solidFill>
                <a:latin typeface="+mn-lt"/>
                <a:ea typeface="+mj-ea"/>
                <a:cs typeface="+mj-cs"/>
              </a:rPr>
              <a:t>Obtain GCMs Projections</a:t>
            </a:r>
          </a:p>
        </p:txBody>
      </p:sp>
      <p:sp>
        <p:nvSpPr>
          <p:cNvPr id="20483" name="Rectangle 3"/>
          <p:cNvSpPr>
            <a:spLocks noChangeArrowheads="1"/>
          </p:cNvSpPr>
          <p:nvPr/>
        </p:nvSpPr>
        <p:spPr bwMode="auto">
          <a:xfrm>
            <a:off x="76200" y="9144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lvl="1" eaLnBrk="1" hangingPunct="1">
              <a:lnSpc>
                <a:spcPct val="140000"/>
              </a:lnSpc>
              <a:spcBef>
                <a:spcPct val="20000"/>
              </a:spcBef>
              <a:buFontTx/>
              <a:buChar char="•"/>
            </a:pPr>
            <a:r>
              <a:rPr lang="en-US" altLang="en-US" sz="2400">
                <a:solidFill>
                  <a:schemeClr val="tx1"/>
                </a:solidFill>
                <a:latin typeface="+mn-lt"/>
              </a:rPr>
              <a:t>Data Distribution Center of IPCC maintains GCM projections (http://ipcc-ddc.cru.uea.ac.uk/)</a:t>
            </a:r>
          </a:p>
          <a:p>
            <a:pPr lvl="1" eaLnBrk="1" hangingPunct="1">
              <a:lnSpc>
                <a:spcPct val="140000"/>
              </a:lnSpc>
              <a:spcBef>
                <a:spcPct val="20000"/>
              </a:spcBef>
              <a:buFontTx/>
              <a:buChar char="•"/>
            </a:pPr>
            <a:r>
              <a:rPr lang="en-US" altLang="en-US" sz="2400">
                <a:solidFill>
                  <a:schemeClr val="tx1"/>
                </a:solidFill>
                <a:latin typeface="+mn-lt"/>
              </a:rPr>
              <a:t>Decide GCM scenarios whose projections you would use (Ref. Guide to GCM Scenarios - DDC)</a:t>
            </a:r>
          </a:p>
          <a:p>
            <a:pPr lvl="1" eaLnBrk="1" hangingPunct="1">
              <a:lnSpc>
                <a:spcPct val="140000"/>
              </a:lnSpc>
              <a:spcBef>
                <a:spcPct val="20000"/>
              </a:spcBef>
              <a:buFontTx/>
              <a:buChar char="•"/>
            </a:pPr>
            <a:r>
              <a:rPr lang="en-US" altLang="en-US" sz="2400">
                <a:solidFill>
                  <a:schemeClr val="tx1"/>
                </a:solidFill>
                <a:latin typeface="+mn-lt"/>
              </a:rPr>
              <a:t>Visualization pages /Downloadable files</a:t>
            </a:r>
          </a:p>
          <a:p>
            <a:pPr lvl="1" eaLnBrk="1" hangingPunct="1">
              <a:lnSpc>
                <a:spcPct val="130000"/>
              </a:lnSpc>
              <a:spcBef>
                <a:spcPct val="20000"/>
              </a:spcBef>
              <a:buFontTx/>
              <a:buChar char="•"/>
            </a:pPr>
            <a:r>
              <a:rPr lang="en-US" altLang="en-US" sz="2400">
                <a:solidFill>
                  <a:schemeClr val="tx1"/>
                </a:solidFill>
                <a:latin typeface="+mn-lt"/>
              </a:rPr>
              <a:t>Chose GCMs that have better calibrated base climate for the assessment country/region</a:t>
            </a:r>
          </a:p>
          <a:p>
            <a:pPr lvl="1" eaLnBrk="1" hangingPunct="1">
              <a:lnSpc>
                <a:spcPct val="140000"/>
              </a:lnSpc>
              <a:spcBef>
                <a:spcPct val="20000"/>
              </a:spcBef>
              <a:buFontTx/>
              <a:buChar char="•"/>
            </a:pPr>
            <a:r>
              <a:rPr lang="en-US" altLang="en-US" sz="2400">
                <a:solidFill>
                  <a:schemeClr val="tx1"/>
                </a:solidFill>
                <a:latin typeface="+mn-lt"/>
              </a:rPr>
              <a:t>Compuate percentage changes in temp. and precipt for a grid and apply to weather stations</a:t>
            </a:r>
          </a:p>
          <a:p>
            <a:pPr lvl="1" eaLnBrk="1" hangingPunct="1">
              <a:lnSpc>
                <a:spcPct val="140000"/>
              </a:lnSpc>
              <a:spcBef>
                <a:spcPct val="20000"/>
              </a:spcBef>
              <a:buFontTx/>
              <a:buChar char="•"/>
            </a:pPr>
            <a:r>
              <a:rPr lang="en-US" altLang="en-US" sz="2400">
                <a:solidFill>
                  <a:schemeClr val="tx1"/>
                </a:solidFill>
                <a:latin typeface="+mn-lt"/>
              </a:rPr>
              <a:t>Choose more than one GCMs for sensitivity analysis</a:t>
            </a:r>
          </a:p>
          <a:p>
            <a:pPr lvl="1" eaLnBrk="1" hangingPunct="1">
              <a:lnSpc>
                <a:spcPct val="140000"/>
              </a:lnSpc>
              <a:spcBef>
                <a:spcPct val="20000"/>
              </a:spcBef>
              <a:buFontTx/>
              <a:buChar char="•"/>
            </a:pPr>
            <a:endParaRPr lang="en-US" altLang="en-US" sz="2400">
              <a:solidFill>
                <a:schemeClr val="tx1"/>
              </a:solidFill>
              <a:latin typeface="+mn-lt"/>
            </a:endParaRPr>
          </a:p>
        </p:txBody>
      </p:sp>
    </p:spTree>
    <p:extLst>
      <p:ext uri="{BB962C8B-B14F-4D97-AF65-F5344CB8AC3E}">
        <p14:creationId xmlns:p14="http://schemas.microsoft.com/office/powerpoint/2010/main" val="4138415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1354" y="10590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GCM - Geographic Scale</a:t>
            </a:r>
          </a:p>
        </p:txBody>
      </p:sp>
      <p:sp>
        <p:nvSpPr>
          <p:cNvPr id="23555" name="Rectangle 3"/>
          <p:cNvSpPr>
            <a:spLocks noChangeArrowheads="1"/>
          </p:cNvSpPr>
          <p:nvPr/>
        </p:nvSpPr>
        <p:spPr bwMode="auto">
          <a:xfrm>
            <a:off x="162731" y="1012560"/>
            <a:ext cx="88107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800100" indent="-342900" eaLnBrk="0" hangingPunct="0">
              <a:defRPr sz="3600" b="1">
                <a:solidFill>
                  <a:schemeClr val="bg1"/>
                </a:solidFill>
                <a:latin typeface="Times New Roman" pitchFamily="18" charset="0"/>
              </a:defRPr>
            </a:lvl2pPr>
            <a:lvl3pPr marL="1200150" indent="-28575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ts val="0"/>
              </a:spcBef>
              <a:buFontTx/>
              <a:buChar char="•"/>
            </a:pPr>
            <a:r>
              <a:rPr lang="en-US" altLang="en-US" sz="3200" dirty="0">
                <a:solidFill>
                  <a:schemeClr val="tx1"/>
                </a:solidFill>
                <a:latin typeface="+mn-lt"/>
              </a:rPr>
              <a:t>Circa 2001</a:t>
            </a:r>
          </a:p>
          <a:p>
            <a:pPr lvl="1" eaLnBrk="1" hangingPunct="1">
              <a:spcBef>
                <a:spcPts val="0"/>
              </a:spcBef>
              <a:buFontTx/>
              <a:buChar char="•"/>
            </a:pPr>
            <a:r>
              <a:rPr lang="en-US" altLang="en-US" sz="3200" dirty="0">
                <a:solidFill>
                  <a:schemeClr val="tx1"/>
                </a:solidFill>
                <a:latin typeface="+mn-lt"/>
              </a:rPr>
              <a:t>HADCM: 3.75 </a:t>
            </a:r>
            <a:r>
              <a:rPr lang="en-US" altLang="en-US" sz="2800" dirty="0">
                <a:solidFill>
                  <a:schemeClr val="tx1"/>
                </a:solidFill>
                <a:latin typeface="+mn-lt"/>
              </a:rPr>
              <a:t>x </a:t>
            </a:r>
            <a:r>
              <a:rPr lang="en-US" altLang="en-US" sz="3200" dirty="0">
                <a:solidFill>
                  <a:schemeClr val="tx1"/>
                </a:solidFill>
                <a:latin typeface="+mn-lt"/>
              </a:rPr>
              <a:t>2. 5 deg. (96</a:t>
            </a:r>
            <a:r>
              <a:rPr lang="en-US" altLang="en-US" sz="1800" dirty="0">
                <a:solidFill>
                  <a:schemeClr val="tx1"/>
                </a:solidFill>
                <a:latin typeface="+mn-lt"/>
              </a:rPr>
              <a:t>X</a:t>
            </a:r>
            <a:r>
              <a:rPr lang="en-US" altLang="en-US" sz="3200" dirty="0">
                <a:solidFill>
                  <a:schemeClr val="tx1"/>
                </a:solidFill>
                <a:latin typeface="+mn-lt"/>
              </a:rPr>
              <a:t>72 grids)</a:t>
            </a:r>
          </a:p>
          <a:p>
            <a:pPr lvl="1" eaLnBrk="1" hangingPunct="1">
              <a:spcBef>
                <a:spcPts val="0"/>
              </a:spcBef>
              <a:buFontTx/>
              <a:buChar char="•"/>
            </a:pPr>
            <a:r>
              <a:rPr lang="en-US" altLang="en-US" sz="3200" dirty="0">
                <a:solidFill>
                  <a:schemeClr val="tx1"/>
                </a:solidFill>
                <a:latin typeface="+mn-lt"/>
              </a:rPr>
              <a:t>CGCM:  3.75 </a:t>
            </a:r>
            <a:r>
              <a:rPr lang="en-US" altLang="en-US" sz="2800" dirty="0">
                <a:solidFill>
                  <a:schemeClr val="tx1"/>
                </a:solidFill>
                <a:latin typeface="+mn-lt"/>
              </a:rPr>
              <a:t>x </a:t>
            </a:r>
            <a:r>
              <a:rPr lang="en-US" altLang="en-US" sz="3200" dirty="0">
                <a:solidFill>
                  <a:schemeClr val="tx1"/>
                </a:solidFill>
                <a:latin typeface="+mn-lt"/>
              </a:rPr>
              <a:t>3.75 deg. (96*48 grids)</a:t>
            </a:r>
          </a:p>
          <a:p>
            <a:pPr lvl="1" eaLnBrk="1" hangingPunct="1">
              <a:spcBef>
                <a:spcPts val="0"/>
              </a:spcBef>
              <a:buFontTx/>
              <a:buChar char="•"/>
            </a:pPr>
            <a:r>
              <a:rPr lang="en-US" altLang="en-US" sz="3200" dirty="0">
                <a:solidFill>
                  <a:schemeClr val="tx1"/>
                </a:solidFill>
                <a:latin typeface="+mn-lt"/>
              </a:rPr>
              <a:t>GDFL: 7.5 x 4.5 deg. (48*40 grids)</a:t>
            </a:r>
          </a:p>
          <a:p>
            <a:pPr lvl="2" eaLnBrk="1" hangingPunct="1">
              <a:spcBef>
                <a:spcPts val="0"/>
              </a:spcBef>
              <a:buFontTx/>
              <a:buChar char="•"/>
            </a:pPr>
            <a:r>
              <a:rPr lang="en-US" altLang="en-US" sz="3200" dirty="0">
                <a:solidFill>
                  <a:schemeClr val="tx1"/>
                </a:solidFill>
                <a:latin typeface="+mn-lt"/>
              </a:rPr>
              <a:t>Texas was covered by 4 </a:t>
            </a:r>
            <a:r>
              <a:rPr lang="en-US" altLang="en-US" sz="3200" dirty="0" smtClean="0">
                <a:solidFill>
                  <a:schemeClr val="tx1"/>
                </a:solidFill>
                <a:latin typeface="+mn-lt"/>
              </a:rPr>
              <a:t>grids</a:t>
            </a:r>
          </a:p>
          <a:p>
            <a:pPr eaLnBrk="1" hangingPunct="1">
              <a:lnSpc>
                <a:spcPct val="90000"/>
              </a:lnSpc>
              <a:spcBef>
                <a:spcPct val="20000"/>
              </a:spcBef>
              <a:buFontTx/>
              <a:buChar char="•"/>
            </a:pPr>
            <a:r>
              <a:rPr lang="en-US" altLang="en-US" sz="3200" dirty="0" smtClean="0">
                <a:solidFill>
                  <a:schemeClr val="tx1"/>
                </a:solidFill>
                <a:latin typeface="+mn-lt"/>
              </a:rPr>
              <a:t>Today</a:t>
            </a:r>
          </a:p>
          <a:p>
            <a:pPr eaLnBrk="1" hangingPunct="1">
              <a:lnSpc>
                <a:spcPct val="90000"/>
              </a:lnSpc>
              <a:spcBef>
                <a:spcPct val="20000"/>
              </a:spcBef>
              <a:buFontTx/>
              <a:buChar char="•"/>
            </a:pPr>
            <a:r>
              <a:rPr lang="en-US" sz="3200" b="0" dirty="0">
                <a:solidFill>
                  <a:schemeClr val="tx1"/>
                </a:solidFill>
                <a:latin typeface="+mn-lt"/>
              </a:rPr>
              <a:t>GCMs depict the climate using a three dimensional grid over the globe (see below), typically having a horizontal resolution of between 250 and 600 </a:t>
            </a:r>
            <a:r>
              <a:rPr lang="en-US" sz="3200" b="0" dirty="0" smtClean="0">
                <a:solidFill>
                  <a:schemeClr val="tx1"/>
                </a:solidFill>
                <a:latin typeface="+mn-lt"/>
              </a:rPr>
              <a:t>km (2.25-5.4 degrees), </a:t>
            </a:r>
            <a:r>
              <a:rPr lang="en-US" sz="3200" b="0" dirty="0">
                <a:solidFill>
                  <a:schemeClr val="tx1"/>
                </a:solidFill>
                <a:latin typeface="+mn-lt"/>
              </a:rPr>
              <a:t>10 to 20 vertical layers in the atmosphere and sometimes as many as 30 layers in the oceans. </a:t>
            </a:r>
            <a:endParaRPr lang="en-US" altLang="en-US" sz="3200" dirty="0">
              <a:solidFill>
                <a:schemeClr val="tx1"/>
              </a:solidFill>
              <a:latin typeface="+mn-lt"/>
            </a:endParaRPr>
          </a:p>
        </p:txBody>
      </p:sp>
    </p:spTree>
    <p:extLst>
      <p:ext uri="{BB962C8B-B14F-4D97-AF65-F5344CB8AC3E}">
        <p14:creationId xmlns:p14="http://schemas.microsoft.com/office/powerpoint/2010/main" val="1229103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6200" y="914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347663" algn="l"/>
              </a:tabLst>
              <a:defRPr sz="3600" b="1">
                <a:solidFill>
                  <a:schemeClr val="bg1"/>
                </a:solidFill>
                <a:latin typeface="Times New Roman" pitchFamily="18" charset="0"/>
              </a:defRPr>
            </a:lvl1pPr>
            <a:lvl2pPr marL="347663" indent="-233363" eaLnBrk="0" hangingPunct="0">
              <a:tabLst>
                <a:tab pos="347663" algn="l"/>
              </a:tabLst>
              <a:defRPr sz="3600" b="1">
                <a:solidFill>
                  <a:schemeClr val="bg1"/>
                </a:solidFill>
                <a:latin typeface="Times New Roman" pitchFamily="18" charset="0"/>
              </a:defRPr>
            </a:lvl2pPr>
            <a:lvl3pPr marL="1143000" indent="-228600" eaLnBrk="0" hangingPunct="0">
              <a:tabLst>
                <a:tab pos="347663" algn="l"/>
              </a:tabLst>
              <a:defRPr sz="3600" b="1">
                <a:solidFill>
                  <a:schemeClr val="bg1"/>
                </a:solidFill>
                <a:latin typeface="Times New Roman" pitchFamily="18" charset="0"/>
              </a:defRPr>
            </a:lvl3pPr>
            <a:lvl4pPr marL="1600200" indent="-228600" eaLnBrk="0" hangingPunct="0">
              <a:tabLst>
                <a:tab pos="347663" algn="l"/>
              </a:tabLst>
              <a:defRPr sz="3600" b="1">
                <a:solidFill>
                  <a:schemeClr val="bg1"/>
                </a:solidFill>
                <a:latin typeface="Times New Roman" pitchFamily="18" charset="0"/>
              </a:defRPr>
            </a:lvl4pPr>
            <a:lvl5pPr marL="2057400" indent="-228600" eaLnBrk="0" hangingPunct="0">
              <a:tabLst>
                <a:tab pos="347663" algn="l"/>
              </a:tabLst>
              <a:defRPr sz="3600" b="1">
                <a:solidFill>
                  <a:schemeClr val="bg1"/>
                </a:solidFill>
                <a:latin typeface="Times New Roman" pitchFamily="18" charset="0"/>
              </a:defRPr>
            </a:lvl5pPr>
            <a:lvl6pPr marL="2514600" indent="-228600" eaLnBrk="0" fontAlgn="base" hangingPunct="0">
              <a:spcBef>
                <a:spcPct val="0"/>
              </a:spcBef>
              <a:spcAft>
                <a:spcPct val="0"/>
              </a:spcAft>
              <a:tabLst>
                <a:tab pos="347663" algn="l"/>
              </a:tabLst>
              <a:defRPr sz="3600" b="1">
                <a:solidFill>
                  <a:schemeClr val="bg1"/>
                </a:solidFill>
                <a:latin typeface="Times New Roman" pitchFamily="18" charset="0"/>
              </a:defRPr>
            </a:lvl6pPr>
            <a:lvl7pPr marL="2971800" indent="-228600" eaLnBrk="0" fontAlgn="base" hangingPunct="0">
              <a:spcBef>
                <a:spcPct val="0"/>
              </a:spcBef>
              <a:spcAft>
                <a:spcPct val="0"/>
              </a:spcAft>
              <a:tabLst>
                <a:tab pos="347663" algn="l"/>
              </a:tabLst>
              <a:defRPr sz="3600" b="1">
                <a:solidFill>
                  <a:schemeClr val="bg1"/>
                </a:solidFill>
                <a:latin typeface="Times New Roman" pitchFamily="18" charset="0"/>
              </a:defRPr>
            </a:lvl7pPr>
            <a:lvl8pPr marL="3429000" indent="-228600" eaLnBrk="0" fontAlgn="base" hangingPunct="0">
              <a:spcBef>
                <a:spcPct val="0"/>
              </a:spcBef>
              <a:spcAft>
                <a:spcPct val="0"/>
              </a:spcAft>
              <a:tabLst>
                <a:tab pos="347663" algn="l"/>
              </a:tabLst>
              <a:defRPr sz="3600" b="1">
                <a:solidFill>
                  <a:schemeClr val="bg1"/>
                </a:solidFill>
                <a:latin typeface="Times New Roman" pitchFamily="18" charset="0"/>
              </a:defRPr>
            </a:lvl8pPr>
            <a:lvl9pPr marL="3886200" indent="-228600" eaLnBrk="0" fontAlgn="base" hangingPunct="0">
              <a:spcBef>
                <a:spcPct val="0"/>
              </a:spcBef>
              <a:spcAft>
                <a:spcPct val="0"/>
              </a:spcAft>
              <a:tabLst>
                <a:tab pos="347663" algn="l"/>
              </a:tabLst>
              <a:defRPr sz="3600" b="1">
                <a:solidFill>
                  <a:schemeClr val="bg1"/>
                </a:solidFill>
                <a:latin typeface="Times New Roman" pitchFamily="18" charset="0"/>
              </a:defRPr>
            </a:lvl9pPr>
          </a:lstStyle>
          <a:p>
            <a:pPr lvl="1" eaLnBrk="1" hangingPunct="1"/>
            <a:r>
              <a:rPr lang="en-US" altLang="en-US" sz="2400">
                <a:latin typeface="+mn-lt"/>
              </a:rPr>
              <a:t>Hotter</a:t>
            </a:r>
          </a:p>
        </p:txBody>
      </p:sp>
      <p:pic>
        <p:nvPicPr>
          <p:cNvPr id="2457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20738"/>
            <a:ext cx="7620000" cy="595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9"/>
          <p:cNvSpPr>
            <a:spLocks noChangeArrowheads="1"/>
          </p:cNvSpPr>
          <p:nvPr/>
        </p:nvSpPr>
        <p:spPr bwMode="auto">
          <a:xfrm>
            <a:off x="1219200" y="22860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Time scale What is projected</a:t>
            </a:r>
          </a:p>
        </p:txBody>
      </p:sp>
    </p:spTree>
    <p:extLst>
      <p:ext uri="{BB962C8B-B14F-4D97-AF65-F5344CB8AC3E}">
        <p14:creationId xmlns:p14="http://schemas.microsoft.com/office/powerpoint/2010/main" val="3753027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smtClean="0">
                <a:solidFill>
                  <a:srgbClr val="7A0000"/>
                </a:solidFill>
                <a:latin typeface="+mn-lt"/>
                <a:ea typeface="+mj-ea"/>
                <a:cs typeface="+mj-cs"/>
              </a:rPr>
              <a:t>Physical </a:t>
            </a:r>
            <a:r>
              <a:rPr lang="en-US" altLang="en-US" sz="2800" dirty="0">
                <a:solidFill>
                  <a:srgbClr val="7A0000"/>
                </a:solidFill>
                <a:latin typeface="+mn-lt"/>
                <a:ea typeface="+mj-ea"/>
                <a:cs typeface="+mj-cs"/>
              </a:rPr>
              <a:t>Analytical Framework</a:t>
            </a:r>
          </a:p>
        </p:txBody>
      </p:sp>
      <p:sp>
        <p:nvSpPr>
          <p:cNvPr id="26627"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endParaRPr lang="en-US" altLang="en-US" sz="3200" b="0">
              <a:latin typeface="+mn-lt"/>
            </a:endParaRPr>
          </a:p>
        </p:txBody>
      </p:sp>
      <p:sp>
        <p:nvSpPr>
          <p:cNvPr id="26629" name="Rectangle 5"/>
          <p:cNvSpPr>
            <a:spLocks noChangeArrowheads="1"/>
          </p:cNvSpPr>
          <p:nvPr/>
        </p:nvSpPr>
        <p:spPr bwMode="auto">
          <a:xfrm>
            <a:off x="825500" y="1524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210000"/>
              </a:lnSpc>
              <a:spcBef>
                <a:spcPct val="20000"/>
              </a:spcBef>
              <a:buFontTx/>
              <a:buChar char="•"/>
            </a:pPr>
            <a:r>
              <a:rPr lang="en-US" altLang="en-US" sz="4000" b="0" dirty="0" smtClean="0">
                <a:solidFill>
                  <a:schemeClr val="tx1"/>
                </a:solidFill>
                <a:latin typeface="+mn-lt"/>
              </a:rPr>
              <a:t>Statistical</a:t>
            </a:r>
          </a:p>
          <a:p>
            <a:pPr eaLnBrk="1" hangingPunct="1">
              <a:lnSpc>
                <a:spcPct val="210000"/>
              </a:lnSpc>
              <a:spcBef>
                <a:spcPct val="20000"/>
              </a:spcBef>
              <a:buFontTx/>
              <a:buChar char="•"/>
            </a:pPr>
            <a:r>
              <a:rPr lang="en-US" altLang="en-US" sz="4000" b="0" dirty="0" smtClean="0">
                <a:solidFill>
                  <a:schemeClr val="tx1"/>
                </a:solidFill>
                <a:latin typeface="+mn-lt"/>
              </a:rPr>
              <a:t>Spatial </a:t>
            </a:r>
            <a:r>
              <a:rPr lang="en-US" altLang="en-US" sz="4000" b="0" dirty="0">
                <a:solidFill>
                  <a:schemeClr val="tx1"/>
                </a:solidFill>
                <a:latin typeface="+mn-lt"/>
              </a:rPr>
              <a:t>Analogue/current data</a:t>
            </a:r>
          </a:p>
          <a:p>
            <a:pPr eaLnBrk="1" hangingPunct="1">
              <a:lnSpc>
                <a:spcPct val="210000"/>
              </a:lnSpc>
              <a:spcBef>
                <a:spcPct val="20000"/>
              </a:spcBef>
              <a:buFontTx/>
              <a:buChar char="•"/>
            </a:pPr>
            <a:r>
              <a:rPr lang="en-US" altLang="en-US" sz="4000" b="0" dirty="0" smtClean="0">
                <a:solidFill>
                  <a:schemeClr val="tx1"/>
                </a:solidFill>
                <a:latin typeface="+mn-lt"/>
              </a:rPr>
              <a:t>Simulation </a:t>
            </a:r>
            <a:r>
              <a:rPr lang="en-US" altLang="en-US" sz="4000" b="0" dirty="0">
                <a:solidFill>
                  <a:schemeClr val="tx1"/>
                </a:solidFill>
                <a:latin typeface="+mn-lt"/>
              </a:rPr>
              <a:t>Approach</a:t>
            </a:r>
          </a:p>
        </p:txBody>
      </p:sp>
    </p:spTree>
    <p:extLst>
      <p:ext uri="{BB962C8B-B14F-4D97-AF65-F5344CB8AC3E}">
        <p14:creationId xmlns:p14="http://schemas.microsoft.com/office/powerpoint/2010/main" val="317702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09800"/>
            <a:ext cx="7696200" cy="2438400"/>
          </a:xfrm>
        </p:spPr>
        <p:txBody>
          <a:bodyPr/>
          <a:lstStyle/>
          <a:p>
            <a:pPr eaLnBrk="1" hangingPunct="1"/>
            <a:r>
              <a:rPr lang="en-US" altLang="en-US" sz="2800" b="1" kern="1200" dirty="0">
                <a:solidFill>
                  <a:srgbClr val="7A0000"/>
                </a:solidFill>
              </a:rPr>
              <a:t>Would Climate Change Hurt/Benefit? </a:t>
            </a:r>
          </a:p>
        </p:txBody>
      </p:sp>
    </p:spTree>
    <p:extLst>
      <p:ext uri="{BB962C8B-B14F-4D97-AF65-F5344CB8AC3E}">
        <p14:creationId xmlns:p14="http://schemas.microsoft.com/office/powerpoint/2010/main" val="3695650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15900" y="302190"/>
            <a:ext cx="9448800" cy="657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61963" algn="l"/>
                <a:tab pos="3943350" algn="l"/>
                <a:tab pos="4748213" algn="l"/>
                <a:tab pos="5715000" algn="l"/>
                <a:tab pos="6518275" algn="l"/>
              </a:tabLst>
              <a:defRPr sz="2400">
                <a:solidFill>
                  <a:schemeClr val="tx1"/>
                </a:solidFill>
                <a:latin typeface="Times New Roman" pitchFamily="18" charset="0"/>
              </a:defRPr>
            </a:lvl1pPr>
            <a:lvl2pPr>
              <a:tabLst>
                <a:tab pos="461963" algn="l"/>
                <a:tab pos="3943350" algn="l"/>
                <a:tab pos="4748213" algn="l"/>
                <a:tab pos="5715000" algn="l"/>
                <a:tab pos="6518275" algn="l"/>
              </a:tabLst>
              <a:defRPr sz="2400">
                <a:solidFill>
                  <a:schemeClr val="tx1"/>
                </a:solidFill>
                <a:latin typeface="Times New Roman" pitchFamily="18" charset="0"/>
              </a:defRPr>
            </a:lvl2pPr>
            <a:lvl3pPr>
              <a:tabLst>
                <a:tab pos="461963" algn="l"/>
                <a:tab pos="3943350" algn="l"/>
                <a:tab pos="4748213" algn="l"/>
                <a:tab pos="5715000" algn="l"/>
                <a:tab pos="6518275" algn="l"/>
              </a:tabLst>
              <a:defRPr sz="2400">
                <a:solidFill>
                  <a:schemeClr val="tx1"/>
                </a:solidFill>
                <a:latin typeface="Times New Roman" pitchFamily="18" charset="0"/>
              </a:defRPr>
            </a:lvl3pPr>
            <a:lvl4pPr>
              <a:tabLst>
                <a:tab pos="461963" algn="l"/>
                <a:tab pos="3943350" algn="l"/>
                <a:tab pos="4748213" algn="l"/>
                <a:tab pos="5715000" algn="l"/>
                <a:tab pos="6518275" algn="l"/>
              </a:tabLst>
              <a:defRPr sz="2400">
                <a:solidFill>
                  <a:schemeClr val="tx1"/>
                </a:solidFill>
                <a:latin typeface="Times New Roman" pitchFamily="18" charset="0"/>
              </a:defRPr>
            </a:lvl4pPr>
            <a:lvl5pPr>
              <a:tabLst>
                <a:tab pos="461963" algn="l"/>
                <a:tab pos="3943350" algn="l"/>
                <a:tab pos="4748213" algn="l"/>
                <a:tab pos="5715000" algn="l"/>
                <a:tab pos="6518275" algn="l"/>
              </a:tabLst>
              <a:defRPr sz="2400">
                <a:solidFill>
                  <a:schemeClr val="tx1"/>
                </a:solidFill>
                <a:latin typeface="Times New Roman" pitchFamily="18" charset="0"/>
              </a:defRPr>
            </a:lvl5pPr>
            <a:lvl6pPr fontAlgn="base">
              <a:spcBef>
                <a:spcPct val="0"/>
              </a:spcBef>
              <a:spcAft>
                <a:spcPct val="0"/>
              </a:spcAft>
              <a:tabLst>
                <a:tab pos="461963" algn="l"/>
                <a:tab pos="3943350" algn="l"/>
                <a:tab pos="4748213" algn="l"/>
                <a:tab pos="5715000" algn="l"/>
                <a:tab pos="6518275" algn="l"/>
              </a:tabLst>
              <a:defRPr sz="2400">
                <a:solidFill>
                  <a:schemeClr val="tx1"/>
                </a:solidFill>
                <a:latin typeface="Times New Roman" pitchFamily="18" charset="0"/>
              </a:defRPr>
            </a:lvl6pPr>
            <a:lvl7pPr fontAlgn="base">
              <a:spcBef>
                <a:spcPct val="0"/>
              </a:spcBef>
              <a:spcAft>
                <a:spcPct val="0"/>
              </a:spcAft>
              <a:tabLst>
                <a:tab pos="461963" algn="l"/>
                <a:tab pos="3943350" algn="l"/>
                <a:tab pos="4748213" algn="l"/>
                <a:tab pos="5715000" algn="l"/>
                <a:tab pos="6518275" algn="l"/>
              </a:tabLst>
              <a:defRPr sz="2400">
                <a:solidFill>
                  <a:schemeClr val="tx1"/>
                </a:solidFill>
                <a:latin typeface="Times New Roman" pitchFamily="18" charset="0"/>
              </a:defRPr>
            </a:lvl7pPr>
            <a:lvl8pPr fontAlgn="base">
              <a:spcBef>
                <a:spcPct val="0"/>
              </a:spcBef>
              <a:spcAft>
                <a:spcPct val="0"/>
              </a:spcAft>
              <a:tabLst>
                <a:tab pos="461963" algn="l"/>
                <a:tab pos="3943350" algn="l"/>
                <a:tab pos="4748213" algn="l"/>
                <a:tab pos="5715000" algn="l"/>
                <a:tab pos="6518275" algn="l"/>
              </a:tabLst>
              <a:defRPr sz="2400">
                <a:solidFill>
                  <a:schemeClr val="tx1"/>
                </a:solidFill>
                <a:latin typeface="Times New Roman" pitchFamily="18" charset="0"/>
              </a:defRPr>
            </a:lvl8pPr>
            <a:lvl9pPr fontAlgn="base">
              <a:spcBef>
                <a:spcPct val="0"/>
              </a:spcBef>
              <a:spcAft>
                <a:spcPct val="0"/>
              </a:spcAft>
              <a:tabLst>
                <a:tab pos="461963" algn="l"/>
                <a:tab pos="3943350" algn="l"/>
                <a:tab pos="4748213" algn="l"/>
                <a:tab pos="5715000" algn="l"/>
                <a:tab pos="6518275" algn="l"/>
              </a:tabLst>
              <a:defRPr sz="2400">
                <a:solidFill>
                  <a:schemeClr val="tx1"/>
                </a:solidFill>
                <a:latin typeface="Times New Roman" pitchFamily="18" charset="0"/>
              </a:defRPr>
            </a:lvl9pPr>
          </a:lstStyle>
          <a:p>
            <a:pPr algn="ctr">
              <a:defRPr/>
            </a:pPr>
            <a:endParaRPr lang="en-US" sz="1100" dirty="0" smtClean="0">
              <a:latin typeface="+mn-lt"/>
              <a:cs typeface="Times New Roman" pitchFamily="18" charset="0"/>
            </a:endParaRPr>
          </a:p>
          <a:p>
            <a:pPr>
              <a:tabLst>
                <a:tab pos="457200" algn="l"/>
                <a:tab pos="3086100" algn="l"/>
                <a:tab pos="3886200" algn="l"/>
                <a:tab pos="4978400" algn="l"/>
                <a:tab pos="5486400" algn="l"/>
                <a:tab pos="6692900" algn="l"/>
              </a:tabLst>
              <a:defRPr/>
            </a:pPr>
            <a:r>
              <a:rPr lang="en-US" sz="1200" dirty="0" smtClean="0">
                <a:latin typeface="+mn-lt"/>
                <a:cs typeface="Courier New" pitchFamily="49" charset="0"/>
              </a:rPr>
              <a:t>                                  	</a:t>
            </a:r>
            <a:r>
              <a:rPr lang="en-US" sz="1600" b="1" dirty="0" smtClean="0">
                <a:latin typeface="+mn-lt"/>
                <a:cs typeface="Courier New" pitchFamily="49" charset="0"/>
              </a:rPr>
              <a:t>Temp 	Rainfall 	CO2 	Sea Level</a:t>
            </a:r>
            <a:r>
              <a:rPr lang="en-US" sz="1600" dirty="0">
                <a:latin typeface="+mn-lt"/>
                <a:cs typeface="Courier New" pitchFamily="49" charset="0"/>
              </a:rPr>
              <a:t>	</a:t>
            </a:r>
            <a:r>
              <a:rPr lang="en-US" sz="1200" b="1" dirty="0" smtClean="0">
                <a:latin typeface="+mn-lt"/>
                <a:cs typeface="Courier New" pitchFamily="49" charset="0"/>
              </a:rPr>
              <a:t>Extreme </a:t>
            </a:r>
            <a:r>
              <a:rPr lang="en-US" sz="1200" dirty="0">
                <a:latin typeface="+mn-lt"/>
                <a:cs typeface="Courier New" pitchFamily="49" charset="0"/>
              </a:rPr>
              <a:t>Events</a:t>
            </a:r>
            <a:endParaRPr lang="en-US" sz="1200" b="1" dirty="0" smtClean="0">
              <a:latin typeface="+mn-lt"/>
              <a:cs typeface="Courier New" pitchFamily="49" charset="0"/>
            </a:endParaRPr>
          </a:p>
          <a:p>
            <a:pPr>
              <a:tabLst>
                <a:tab pos="457200" algn="l"/>
                <a:tab pos="3314700" algn="l"/>
                <a:tab pos="4229100" algn="l"/>
                <a:tab pos="4635500" algn="l"/>
                <a:tab pos="5486400" algn="l"/>
                <a:tab pos="6692900" algn="l"/>
              </a:tabLst>
              <a:defRPr/>
            </a:pPr>
            <a:r>
              <a:rPr lang="en-US" sz="1400" b="1" dirty="0" smtClean="0">
                <a:solidFill>
                  <a:schemeClr val="accent2"/>
                </a:solidFill>
                <a:latin typeface="+mn-lt"/>
                <a:cs typeface="Courier New" pitchFamily="49" charset="0"/>
              </a:rPr>
              <a:t>Plants</a:t>
            </a:r>
            <a:r>
              <a:rPr lang="en-US" sz="1200" b="1" dirty="0" smtClean="0">
                <a:latin typeface="+mn-lt"/>
                <a:cs typeface="Courier New" pitchFamily="49" charset="0"/>
              </a:rPr>
              <a:t> 						</a:t>
            </a:r>
            <a:endParaRPr lang="en-US" sz="12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Crop and forage growth  </a:t>
            </a:r>
            <a:r>
              <a:rPr lang="en-US" sz="1600" dirty="0">
                <a:latin typeface="+mn-lt"/>
                <a:cs typeface="Courier New" pitchFamily="49" charset="0"/>
              </a:rPr>
              <a:t>	X     	X      	X 		</a:t>
            </a:r>
            <a:r>
              <a:rPr lang="en-US" sz="1600" dirty="0" smtClean="0">
                <a:latin typeface="+mn-lt"/>
                <a:cs typeface="Courier New" pitchFamily="49" charset="0"/>
              </a:rPr>
              <a:t>X</a:t>
            </a: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Crop /forage water need</a:t>
            </a:r>
            <a:r>
              <a:rPr lang="en-US" sz="1600" dirty="0">
                <a:latin typeface="+mn-lt"/>
                <a:cs typeface="Courier New" pitchFamily="49" charset="0"/>
              </a:rPr>
              <a:t> 	X     	X      	X 		X</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800" b="1" dirty="0" smtClean="0">
                <a:solidFill>
                  <a:schemeClr val="accent2"/>
                </a:solidFill>
                <a:latin typeface="+mn-lt"/>
                <a:cs typeface="Courier New" pitchFamily="49" charset="0"/>
              </a:rPr>
              <a:t>Soils</a:t>
            </a:r>
            <a:endParaRPr lang="en-US" sz="1800" b="1" dirty="0" smtClean="0">
              <a:solidFill>
                <a:schemeClr val="accent2"/>
              </a:solidFill>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Soil moisture supply     </a:t>
            </a:r>
            <a:r>
              <a:rPr lang="en-US" sz="1600" dirty="0">
                <a:latin typeface="+mn-lt"/>
                <a:cs typeface="Courier New" pitchFamily="49" charset="0"/>
              </a:rPr>
              <a:t> 	X     	X      	</a:t>
            </a:r>
            <a:r>
              <a:rPr lang="en-US" sz="1600" dirty="0" smtClean="0">
                <a:latin typeface="+mn-lt"/>
                <a:cs typeface="Courier New" pitchFamily="49" charset="0"/>
              </a:rPr>
              <a:t> </a:t>
            </a:r>
            <a:r>
              <a:rPr lang="en-US" sz="1600" dirty="0">
                <a:latin typeface="+mn-lt"/>
                <a:cs typeface="Courier New" pitchFamily="49" charset="0"/>
              </a:rPr>
              <a:t>		</a:t>
            </a:r>
            <a:endParaRPr lang="en-US" sz="1600" dirty="0" smtClean="0">
              <a:latin typeface="+mn-lt"/>
              <a:cs typeface="Courier New" pitchFamily="49"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Irrigation demand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X</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Soil fertility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a:t>
            </a:r>
            <a:r>
              <a:rPr lang="en-US" sz="1600" b="1" dirty="0" smtClean="0">
                <a:latin typeface="+mn-lt"/>
                <a:cs typeface="Courier New" pitchFamily="49" charset="0"/>
              </a:rPr>
              <a:t> </a:t>
            </a:r>
          </a:p>
          <a:p>
            <a:pPr>
              <a:tabLst>
                <a:tab pos="457200" algn="l"/>
                <a:tab pos="3314700" algn="l"/>
                <a:tab pos="4229100" algn="l"/>
                <a:tab pos="5143500" algn="l"/>
                <a:tab pos="5943600" algn="l"/>
                <a:tab pos="7150100" algn="l"/>
              </a:tabLst>
              <a:defRPr/>
            </a:pPr>
            <a:r>
              <a:rPr lang="en-US" sz="1800" b="1" dirty="0" smtClean="0">
                <a:solidFill>
                  <a:schemeClr val="accent2"/>
                </a:solidFill>
                <a:latin typeface="+mn-lt"/>
                <a:cs typeface="Courier New" pitchFamily="49" charset="0"/>
              </a:rPr>
              <a:t>Animals</a:t>
            </a:r>
            <a:r>
              <a:rPr lang="en-US" sz="1600" b="1" dirty="0" smtClean="0">
                <a:latin typeface="+mn-lt"/>
                <a:cs typeface="Courier New" pitchFamily="49" charset="0"/>
              </a:rPr>
              <a:t> </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Performance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X</a:t>
            </a:r>
            <a:r>
              <a:rPr lang="en-US" sz="1600" b="1" dirty="0" smtClean="0">
                <a:latin typeface="+mn-lt"/>
                <a:cs typeface="Courier New" pitchFamily="49" charset="0"/>
              </a:rPr>
              <a:t>	</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Pasture/Range Carry cap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X </a:t>
            </a:r>
            <a:r>
              <a:rPr lang="en-US" sz="1600" dirty="0">
                <a:latin typeface="+mn-lt"/>
                <a:cs typeface="Courier New" pitchFamily="49" charset="0"/>
              </a:rPr>
              <a:t>		X</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800" b="1" dirty="0" smtClean="0">
                <a:solidFill>
                  <a:schemeClr val="accent2"/>
                </a:solidFill>
                <a:latin typeface="+mn-lt"/>
                <a:cs typeface="Courier New" pitchFamily="49" charset="0"/>
              </a:rPr>
              <a:t>Markets</a:t>
            </a:r>
          </a:p>
          <a:p>
            <a:pPr>
              <a:tabLst>
                <a:tab pos="457200" algn="l"/>
                <a:tab pos="3314700" algn="l"/>
                <a:tab pos="4229100" algn="l"/>
                <a:tab pos="5143500" algn="l"/>
                <a:tab pos="5943600" algn="l"/>
                <a:tab pos="7150100" algn="l"/>
              </a:tabLst>
              <a:defRPr/>
            </a:pPr>
            <a:r>
              <a:rPr lang="en-US" sz="1800" dirty="0">
                <a:solidFill>
                  <a:schemeClr val="accent2"/>
                </a:solidFill>
                <a:latin typeface="+mn-lt"/>
                <a:cs typeface="Courier New" pitchFamily="49" charset="0"/>
              </a:rPr>
              <a:t>	</a:t>
            </a:r>
            <a:r>
              <a:rPr lang="en-US" sz="1600" dirty="0" smtClean="0">
                <a:latin typeface="+mn-lt"/>
                <a:cs typeface="Courier New" pitchFamily="49" charset="0"/>
              </a:rPr>
              <a:t>Demand curve&amp; prices 	X     </a:t>
            </a:r>
            <a:r>
              <a:rPr lang="en-US" sz="1600" dirty="0">
                <a:latin typeface="+mn-lt"/>
                <a:cs typeface="Courier New" pitchFamily="49" charset="0"/>
              </a:rPr>
              <a:t>	X      	X 	X	X</a:t>
            </a:r>
            <a:endParaRPr lang="en-US" sz="1600" dirty="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dirty="0">
                <a:latin typeface="+mn-lt"/>
                <a:cs typeface="Courier New" pitchFamily="49" charset="0"/>
              </a:rPr>
              <a:t>	</a:t>
            </a:r>
            <a:r>
              <a:rPr lang="en-US" sz="1600" dirty="0" smtClean="0">
                <a:latin typeface="+mn-lt"/>
                <a:cs typeface="Courier New" pitchFamily="49" charset="0"/>
              </a:rPr>
              <a:t>Import </a:t>
            </a:r>
            <a:r>
              <a:rPr lang="en-US" sz="1600" dirty="0">
                <a:latin typeface="+mn-lt"/>
                <a:cs typeface="Courier New" pitchFamily="49" charset="0"/>
              </a:rPr>
              <a:t>supply </a:t>
            </a:r>
            <a:r>
              <a:rPr lang="en-US" sz="1600" dirty="0" smtClean="0">
                <a:latin typeface="+mn-lt"/>
                <a:cs typeface="Courier New" pitchFamily="49" charset="0"/>
              </a:rPr>
              <a:t>&amp; prices</a:t>
            </a:r>
            <a:r>
              <a:rPr lang="en-US" sz="1600" dirty="0">
                <a:latin typeface="+mn-lt"/>
                <a:cs typeface="Courier New" pitchFamily="49" charset="0"/>
              </a:rPr>
              <a:t> 	X     	X      	X 	X	</a:t>
            </a:r>
            <a:r>
              <a:rPr lang="en-US" sz="1600" dirty="0" smtClean="0">
                <a:latin typeface="+mn-lt"/>
                <a:cs typeface="Courier New" pitchFamily="49" charset="0"/>
              </a:rPr>
              <a:t>X</a:t>
            </a:r>
          </a:p>
          <a:p>
            <a:pPr>
              <a:tabLst>
                <a:tab pos="457200" algn="l"/>
                <a:tab pos="3314700" algn="l"/>
                <a:tab pos="4229100" algn="l"/>
                <a:tab pos="5143500" algn="l"/>
                <a:tab pos="5943600" algn="l"/>
                <a:tab pos="7150100" algn="l"/>
              </a:tabLst>
              <a:defRPr/>
            </a:pPr>
            <a:r>
              <a:rPr lang="en-US" sz="1600" dirty="0" smtClean="0">
                <a:latin typeface="+mn-lt"/>
                <a:cs typeface="Courier New" pitchFamily="49" charset="0"/>
              </a:rPr>
              <a:t>	Land values	X     </a:t>
            </a:r>
            <a:r>
              <a:rPr lang="en-US" sz="1600" dirty="0">
                <a:latin typeface="+mn-lt"/>
                <a:cs typeface="Courier New" pitchFamily="49" charset="0"/>
              </a:rPr>
              <a:t>	X      	X 		X</a:t>
            </a:r>
            <a:endParaRPr lang="en-US" sz="1600" dirty="0">
              <a:latin typeface="+mn-lt"/>
              <a:cs typeface="Times New Roman" pitchFamily="18" charset="0"/>
            </a:endParaRPr>
          </a:p>
          <a:p>
            <a:pPr>
              <a:tabLst>
                <a:tab pos="457200" algn="l"/>
                <a:tab pos="3314700" algn="l"/>
                <a:tab pos="4229100" algn="l"/>
                <a:tab pos="5143500" algn="l"/>
                <a:tab pos="5943600" algn="l"/>
                <a:tab pos="7150100" algn="l"/>
              </a:tabLst>
              <a:defRPr/>
            </a:pPr>
            <a:r>
              <a:rPr lang="en-US" sz="1800" b="1" dirty="0" smtClean="0">
                <a:solidFill>
                  <a:schemeClr val="accent2"/>
                </a:solidFill>
                <a:latin typeface="+mn-lt"/>
                <a:cs typeface="Courier New" pitchFamily="49" charset="0"/>
              </a:rPr>
              <a:t>Irrigation Water Supply</a:t>
            </a:r>
            <a:endParaRPr lang="en-US" sz="1800" b="1" dirty="0" smtClean="0">
              <a:solidFill>
                <a:schemeClr val="accent2"/>
              </a:solidFill>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Evaporation loss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a:t>
            </a:r>
            <a:r>
              <a:rPr lang="en-US" sz="1600" b="1" dirty="0" smtClean="0">
                <a:latin typeface="+mn-lt"/>
                <a:cs typeface="Courier New" pitchFamily="49" charset="0"/>
              </a:rPr>
              <a:t>	  </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Run-off/general supply    </a:t>
            </a:r>
            <a:r>
              <a:rPr lang="en-US" sz="1600" dirty="0">
                <a:latin typeface="+mn-lt"/>
                <a:cs typeface="Courier New" pitchFamily="49" charset="0"/>
              </a:rPr>
              <a:t> </a:t>
            </a:r>
            <a:r>
              <a:rPr lang="en-US" sz="1600" dirty="0" smtClean="0">
                <a:latin typeface="+mn-lt"/>
                <a:cs typeface="Courier New" pitchFamily="49" charset="0"/>
              </a:rPr>
              <a:t>	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X</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Non-AG competition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X</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800" b="1" dirty="0" smtClean="0">
                <a:solidFill>
                  <a:schemeClr val="accent2"/>
                </a:solidFill>
                <a:latin typeface="+mn-lt"/>
                <a:cs typeface="Courier New" pitchFamily="49" charset="0"/>
              </a:rPr>
              <a:t>Other</a:t>
            </a:r>
            <a:r>
              <a:rPr lang="en-US" sz="1600" b="1" dirty="0" smtClean="0">
                <a:latin typeface="+mn-lt"/>
                <a:cs typeface="Courier New" pitchFamily="49" charset="0"/>
              </a:rPr>
              <a:t>	</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Water borne transport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X	</a:t>
            </a:r>
            <a:r>
              <a:rPr lang="en-US" sz="1600" dirty="0" smtClean="0">
                <a:latin typeface="+mn-lt"/>
                <a:cs typeface="Courier New" pitchFamily="49" charset="0"/>
              </a:rPr>
              <a:t>X</a:t>
            </a:r>
          </a:p>
          <a:p>
            <a:pPr>
              <a:tabLst>
                <a:tab pos="457200" algn="l"/>
                <a:tab pos="3314700" algn="l"/>
                <a:tab pos="4229100" algn="l"/>
                <a:tab pos="5143500" algn="l"/>
                <a:tab pos="5943600" algn="l"/>
                <a:tab pos="7150100" algn="l"/>
              </a:tabLst>
              <a:defRPr/>
            </a:pPr>
            <a:r>
              <a:rPr lang="en-US" sz="1600" dirty="0">
                <a:latin typeface="+mn-lt"/>
                <a:cs typeface="Courier New" pitchFamily="49" charset="0"/>
              </a:rPr>
              <a:t>	</a:t>
            </a:r>
            <a:r>
              <a:rPr lang="en-US" sz="1600" dirty="0" smtClean="0">
                <a:latin typeface="+mn-lt"/>
                <a:cs typeface="Courier New" pitchFamily="49" charset="0"/>
              </a:rPr>
              <a:t>P</a:t>
            </a:r>
            <a:r>
              <a:rPr lang="en-US" sz="1600" b="1" dirty="0" smtClean="0">
                <a:latin typeface="+mn-lt"/>
                <a:cs typeface="Courier New" pitchFamily="49" charset="0"/>
              </a:rPr>
              <a:t>ort facilities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X	</a:t>
            </a:r>
            <a:r>
              <a:rPr lang="en-US" sz="1600" dirty="0" smtClean="0">
                <a:latin typeface="+mn-lt"/>
                <a:cs typeface="Courier New" pitchFamily="49" charset="0"/>
              </a:rPr>
              <a:t>X</a:t>
            </a: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Pest and diseases        </a:t>
            </a:r>
            <a:r>
              <a:rPr lang="en-US" sz="1600" dirty="0">
                <a:latin typeface="+mn-lt"/>
                <a:cs typeface="Courier New" pitchFamily="49" charset="0"/>
              </a:rPr>
              <a:t> 	X     	X      	</a:t>
            </a:r>
            <a:r>
              <a:rPr lang="en-US" sz="1600" dirty="0" smtClean="0">
                <a:latin typeface="+mn-lt"/>
                <a:cs typeface="Courier New" pitchFamily="49" charset="0"/>
              </a:rPr>
              <a:t> </a:t>
            </a:r>
            <a:r>
              <a:rPr lang="en-US" sz="1600" dirty="0">
                <a:latin typeface="+mn-lt"/>
                <a:cs typeface="Courier New" pitchFamily="49" charset="0"/>
              </a:rPr>
              <a:t>		</a:t>
            </a:r>
            <a:r>
              <a:rPr lang="en-US" sz="1600" b="1" dirty="0" smtClean="0">
                <a:latin typeface="+mn-lt"/>
                <a:cs typeface="Courier New" pitchFamily="49" charset="0"/>
              </a:rPr>
              <a:t>	  </a:t>
            </a:r>
            <a:endParaRPr lang="en-US" sz="1600" b="1" dirty="0" smtClean="0">
              <a:latin typeface="+mn-lt"/>
              <a:cs typeface="Times New Roman" pitchFamily="18" charset="0"/>
            </a:endParaRPr>
          </a:p>
          <a:p>
            <a:pPr>
              <a:tabLst>
                <a:tab pos="457200" algn="l"/>
                <a:tab pos="3314700" algn="l"/>
                <a:tab pos="4229100" algn="l"/>
                <a:tab pos="5143500" algn="l"/>
                <a:tab pos="5943600" algn="l"/>
                <a:tab pos="7150100" algn="l"/>
              </a:tabLst>
              <a:defRPr/>
            </a:pPr>
            <a:r>
              <a:rPr lang="en-US" sz="1600" b="1" dirty="0" smtClean="0">
                <a:latin typeface="+mn-lt"/>
                <a:cs typeface="Courier New" pitchFamily="49" charset="0"/>
              </a:rPr>
              <a:t>    	Insurance                  	</a:t>
            </a:r>
            <a:r>
              <a:rPr lang="en-US" sz="1600" dirty="0" smtClean="0">
                <a:latin typeface="+mn-lt"/>
                <a:cs typeface="Courier New" pitchFamily="49" charset="0"/>
              </a:rPr>
              <a:t>X     </a:t>
            </a:r>
            <a:r>
              <a:rPr lang="en-US" sz="1600" dirty="0">
                <a:latin typeface="+mn-lt"/>
                <a:cs typeface="Courier New" pitchFamily="49" charset="0"/>
              </a:rPr>
              <a:t>	X      	</a:t>
            </a:r>
            <a:r>
              <a:rPr lang="en-US" sz="1600" dirty="0" smtClean="0">
                <a:latin typeface="+mn-lt"/>
                <a:cs typeface="Courier New" pitchFamily="49" charset="0"/>
              </a:rPr>
              <a:t> </a:t>
            </a:r>
            <a:r>
              <a:rPr lang="en-US" sz="1600" dirty="0">
                <a:latin typeface="+mn-lt"/>
                <a:cs typeface="Courier New" pitchFamily="49" charset="0"/>
              </a:rPr>
              <a:t>	X	</a:t>
            </a:r>
            <a:endParaRPr lang="en-US" sz="1600" dirty="0" smtClean="0">
              <a:latin typeface="+mn-lt"/>
              <a:cs typeface="Courier New" pitchFamily="49" charset="0"/>
            </a:endParaRPr>
          </a:p>
          <a:p>
            <a:pPr>
              <a:tabLst>
                <a:tab pos="457200" algn="l"/>
                <a:tab pos="3314700" algn="l"/>
                <a:tab pos="4229100" algn="l"/>
                <a:tab pos="5143500" algn="l"/>
                <a:tab pos="5943600" algn="l"/>
                <a:tab pos="7150100" algn="l"/>
              </a:tabLst>
              <a:defRPr/>
            </a:pPr>
            <a:r>
              <a:rPr lang="en-US" sz="1600" dirty="0" smtClean="0">
                <a:latin typeface="+mn-lt"/>
                <a:cs typeface="Courier New" pitchFamily="49" charset="0"/>
              </a:rPr>
              <a:t>	Crop land	X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a:t>
            </a:r>
            <a:r>
              <a:rPr lang="en-US" sz="1600" dirty="0" smtClean="0">
                <a:latin typeface="+mn-lt"/>
                <a:cs typeface="Courier New" pitchFamily="49" charset="0"/>
              </a:rPr>
              <a:t> </a:t>
            </a:r>
            <a:r>
              <a:rPr lang="en-US" sz="1600" dirty="0">
                <a:latin typeface="+mn-lt"/>
                <a:cs typeface="Courier New" pitchFamily="49" charset="0"/>
              </a:rPr>
              <a:t>	X	X</a:t>
            </a:r>
            <a:endParaRPr lang="en-US" sz="1600" dirty="0">
              <a:latin typeface="+mn-lt"/>
              <a:cs typeface="Times New Roman" pitchFamily="18" charset="0"/>
            </a:endParaRPr>
          </a:p>
        </p:txBody>
      </p:sp>
      <p:sp>
        <p:nvSpPr>
          <p:cNvPr id="3" name="Rectangle 9"/>
          <p:cNvSpPr>
            <a:spLocks noChangeArrowheads="1"/>
          </p:cNvSpPr>
          <p:nvPr/>
        </p:nvSpPr>
        <p:spPr bwMode="auto">
          <a:xfrm>
            <a:off x="1181100" y="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smtClean="0">
                <a:solidFill>
                  <a:srgbClr val="7A0000"/>
                </a:solidFill>
                <a:latin typeface="+mn-lt"/>
                <a:ea typeface="+mj-ea"/>
                <a:cs typeface="+mj-cs"/>
              </a:rPr>
              <a:t>Broad classes of Impacts</a:t>
            </a:r>
            <a:endParaRPr lang="en-US" altLang="en-US" sz="2800" dirty="0">
              <a:solidFill>
                <a:srgbClr val="7A0000"/>
              </a:solidFill>
              <a:latin typeface="+mn-lt"/>
              <a:ea typeface="+mj-ea"/>
              <a:cs typeface="+mj-cs"/>
            </a:endParaRPr>
          </a:p>
        </p:txBody>
      </p:sp>
    </p:spTree>
    <p:extLst>
      <p:ext uri="{BB962C8B-B14F-4D97-AF65-F5344CB8AC3E}">
        <p14:creationId xmlns:p14="http://schemas.microsoft.com/office/powerpoint/2010/main" val="181025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24825"/>
            <a:ext cx="7772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smtClean="0">
                <a:solidFill>
                  <a:srgbClr val="7A0000"/>
                </a:solidFill>
                <a:latin typeface="+mn-lt"/>
                <a:ea typeface="+mj-ea"/>
                <a:cs typeface="+mj-cs"/>
              </a:rPr>
              <a:t>Statistical Framework</a:t>
            </a:r>
            <a:endParaRPr lang="en-US" altLang="en-US" sz="2800" dirty="0">
              <a:solidFill>
                <a:srgbClr val="7A0000"/>
              </a:solidFill>
              <a:latin typeface="+mn-lt"/>
              <a:ea typeface="+mj-ea"/>
              <a:cs typeface="+mj-cs"/>
            </a:endParaRPr>
          </a:p>
        </p:txBody>
      </p:sp>
      <p:sp>
        <p:nvSpPr>
          <p:cNvPr id="26627"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endParaRPr lang="en-US" altLang="en-US" sz="4000" b="0">
              <a:latin typeface="+mn-lt"/>
            </a:endParaRPr>
          </a:p>
        </p:txBody>
      </p:sp>
      <p:grpSp>
        <p:nvGrpSpPr>
          <p:cNvPr id="19" name="Group 18"/>
          <p:cNvGrpSpPr/>
          <p:nvPr/>
        </p:nvGrpSpPr>
        <p:grpSpPr>
          <a:xfrm>
            <a:off x="347554" y="711200"/>
            <a:ext cx="7780446" cy="3949700"/>
            <a:chOff x="118954" y="1384300"/>
            <a:chExt cx="7780446" cy="3949700"/>
          </a:xfrm>
        </p:grpSpPr>
        <p:sp>
          <p:nvSpPr>
            <p:cNvPr id="2" name="Arc 1"/>
            <p:cNvSpPr/>
            <p:nvPr/>
          </p:nvSpPr>
          <p:spPr bwMode="auto">
            <a:xfrm>
              <a:off x="1498600" y="2120900"/>
              <a:ext cx="5511800" cy="3213100"/>
            </a:xfrm>
            <a:prstGeom prst="arc">
              <a:avLst>
                <a:gd name="adj1" fmla="val 16229133"/>
                <a:gd name="adj2" fmla="val 0"/>
              </a:avLst>
            </a:prstGeom>
            <a:ln>
              <a:solidFill>
                <a:srgbClr val="00B05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rgbClr val="00B050"/>
                </a:solidFill>
                <a:effectLst/>
              </a:endParaRPr>
            </a:p>
          </p:txBody>
        </p:sp>
        <p:sp>
          <p:nvSpPr>
            <p:cNvPr id="6" name="Arc 5"/>
            <p:cNvSpPr/>
            <p:nvPr/>
          </p:nvSpPr>
          <p:spPr bwMode="auto">
            <a:xfrm flipH="1">
              <a:off x="1816100" y="2120900"/>
              <a:ext cx="4914900" cy="3213100"/>
            </a:xfrm>
            <a:prstGeom prst="arc">
              <a:avLst/>
            </a:prstGeom>
            <a:ln>
              <a:solidFill>
                <a:srgbClr val="00B05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rgbClr val="00B050"/>
                </a:solidFill>
                <a:effectLst/>
              </a:endParaRPr>
            </a:p>
          </p:txBody>
        </p:sp>
        <p:cxnSp>
          <p:nvCxnSpPr>
            <p:cNvPr id="4" name="Straight Connector 3"/>
            <p:cNvCxnSpPr/>
            <p:nvPr/>
          </p:nvCxnSpPr>
          <p:spPr bwMode="auto">
            <a:xfrm>
              <a:off x="1085850" y="1384300"/>
              <a:ext cx="6350" cy="2413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1104900" y="3797300"/>
              <a:ext cx="65405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flipV="1">
              <a:off x="1117600" y="3746501"/>
              <a:ext cx="698500" cy="12700"/>
            </a:xfrm>
            <a:prstGeom prst="line">
              <a:avLst/>
            </a:prstGeom>
            <a:ln>
              <a:solidFill>
                <a:srgbClr val="00B05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bwMode="auto">
            <a:xfrm flipH="1" flipV="1">
              <a:off x="7023100" y="3759201"/>
              <a:ext cx="698500" cy="12700"/>
            </a:xfrm>
            <a:prstGeom prst="line">
              <a:avLst/>
            </a:prstGeom>
            <a:ln>
              <a:solidFill>
                <a:srgbClr val="00B05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909062" y="4307642"/>
              <a:ext cx="1608838" cy="400110"/>
            </a:xfrm>
            <a:prstGeom prst="rect">
              <a:avLst/>
            </a:prstGeom>
            <a:noFill/>
          </p:spPr>
          <p:txBody>
            <a:bodyPr wrap="none" rtlCol="0">
              <a:spAutoFit/>
            </a:bodyPr>
            <a:lstStyle/>
            <a:p>
              <a:r>
                <a:rPr lang="en-US" sz="2000" dirty="0" smtClean="0">
                  <a:solidFill>
                    <a:schemeClr val="tx1"/>
                  </a:solidFill>
                  <a:latin typeface="+mn-lt"/>
                </a:rPr>
                <a:t>Temperature</a:t>
              </a:r>
              <a:endParaRPr lang="en-US" sz="2000" dirty="0">
                <a:solidFill>
                  <a:schemeClr val="tx1"/>
                </a:solidFill>
                <a:latin typeface="+mn-lt"/>
              </a:endParaRPr>
            </a:p>
          </p:txBody>
        </p:sp>
        <p:sp>
          <p:nvSpPr>
            <p:cNvPr id="17" name="TextBox 16"/>
            <p:cNvSpPr txBox="1"/>
            <p:nvPr/>
          </p:nvSpPr>
          <p:spPr>
            <a:xfrm>
              <a:off x="118954" y="1536125"/>
              <a:ext cx="814838" cy="707886"/>
            </a:xfrm>
            <a:prstGeom prst="rect">
              <a:avLst/>
            </a:prstGeom>
            <a:noFill/>
          </p:spPr>
          <p:txBody>
            <a:bodyPr wrap="none" rtlCol="0">
              <a:spAutoFit/>
            </a:bodyPr>
            <a:lstStyle/>
            <a:p>
              <a:r>
                <a:rPr lang="en-US" sz="2000" dirty="0" smtClean="0">
                  <a:solidFill>
                    <a:schemeClr val="tx1"/>
                  </a:solidFill>
                  <a:latin typeface="+mn-lt"/>
                </a:rPr>
                <a:t>Crop </a:t>
              </a:r>
            </a:p>
            <a:p>
              <a:r>
                <a:rPr lang="en-US" sz="2000" dirty="0" smtClean="0">
                  <a:solidFill>
                    <a:schemeClr val="tx1"/>
                  </a:solidFill>
                  <a:latin typeface="+mn-lt"/>
                </a:rPr>
                <a:t>Yield</a:t>
              </a:r>
              <a:endParaRPr lang="en-US" sz="2000" dirty="0">
                <a:solidFill>
                  <a:schemeClr val="tx1"/>
                </a:solidFill>
                <a:latin typeface="+mn-lt"/>
              </a:endParaRPr>
            </a:p>
          </p:txBody>
        </p:sp>
        <p:sp>
          <p:nvSpPr>
            <p:cNvPr id="18" name="Left-Right Arrow 17"/>
            <p:cNvSpPr/>
            <p:nvPr/>
          </p:nvSpPr>
          <p:spPr bwMode="auto">
            <a:xfrm>
              <a:off x="1206500" y="3822700"/>
              <a:ext cx="6692900" cy="366296"/>
            </a:xfrm>
            <a:prstGeom prst="leftRightArrow">
              <a:avLst/>
            </a:prstGeom>
            <a:gradFill flip="none" rotWithShape="1">
              <a:gsLst>
                <a:gs pos="0">
                  <a:srgbClr val="FF0000"/>
                </a:gs>
                <a:gs pos="33000">
                  <a:schemeClr val="bg1"/>
                </a:gs>
                <a:gs pos="63000">
                  <a:schemeClr val="bg1"/>
                </a:gs>
                <a:gs pos="100000">
                  <a:schemeClr val="accent6">
                    <a:lumMod val="30000"/>
                    <a:lumOff val="70000"/>
                  </a:schemeClr>
                </a:gs>
              </a:gsLst>
              <a:lin ang="108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bg1"/>
                </a:solidFill>
                <a:effectLst/>
                <a:latin typeface="+mn-lt"/>
              </a:endParaRPr>
            </a:p>
          </p:txBody>
        </p:sp>
        <p:sp>
          <p:nvSpPr>
            <p:cNvPr id="22" name="TextBox 21"/>
            <p:cNvSpPr txBox="1"/>
            <p:nvPr/>
          </p:nvSpPr>
          <p:spPr>
            <a:xfrm>
              <a:off x="6932936" y="4242972"/>
              <a:ext cx="635302" cy="400110"/>
            </a:xfrm>
            <a:prstGeom prst="rect">
              <a:avLst/>
            </a:prstGeom>
            <a:noFill/>
          </p:spPr>
          <p:txBody>
            <a:bodyPr wrap="none" rtlCol="0">
              <a:spAutoFit/>
            </a:bodyPr>
            <a:lstStyle/>
            <a:p>
              <a:r>
                <a:rPr lang="en-US" sz="2000" dirty="0" smtClean="0">
                  <a:solidFill>
                    <a:srgbClr val="FF0000"/>
                  </a:solidFill>
                  <a:latin typeface="+mn-lt"/>
                </a:rPr>
                <a:t>Fire</a:t>
              </a:r>
              <a:endParaRPr lang="en-US" sz="2000" dirty="0">
                <a:solidFill>
                  <a:srgbClr val="FF0000"/>
                </a:solidFill>
                <a:latin typeface="+mn-lt"/>
              </a:endParaRPr>
            </a:p>
          </p:txBody>
        </p:sp>
        <p:sp>
          <p:nvSpPr>
            <p:cNvPr id="23" name="TextBox 22"/>
            <p:cNvSpPr txBox="1"/>
            <p:nvPr/>
          </p:nvSpPr>
          <p:spPr>
            <a:xfrm>
              <a:off x="1384134" y="4317168"/>
              <a:ext cx="511679" cy="400110"/>
            </a:xfrm>
            <a:prstGeom prst="rect">
              <a:avLst/>
            </a:prstGeom>
            <a:noFill/>
          </p:spPr>
          <p:txBody>
            <a:bodyPr wrap="none" rtlCol="0">
              <a:spAutoFit/>
            </a:bodyPr>
            <a:lstStyle/>
            <a:p>
              <a:r>
                <a:rPr lang="en-US" sz="2000" dirty="0" smtClean="0">
                  <a:solidFill>
                    <a:srgbClr val="0070C0"/>
                  </a:solidFill>
                  <a:latin typeface="+mn-lt"/>
                </a:rPr>
                <a:t>Ice</a:t>
              </a:r>
              <a:endParaRPr lang="en-US" sz="2000" dirty="0">
                <a:solidFill>
                  <a:srgbClr val="0070C0"/>
                </a:solidFill>
                <a:latin typeface="+mn-lt"/>
              </a:endParaRPr>
            </a:p>
          </p:txBody>
        </p:sp>
      </p:grpSp>
      <p:sp>
        <p:nvSpPr>
          <p:cNvPr id="25" name="Rectangle 2"/>
          <p:cNvSpPr>
            <a:spLocks noChangeArrowheads="1"/>
          </p:cNvSpPr>
          <p:nvPr/>
        </p:nvSpPr>
        <p:spPr bwMode="auto">
          <a:xfrm>
            <a:off x="114300" y="4302622"/>
            <a:ext cx="881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r>
              <a:rPr lang="en-US" altLang="en-US" sz="2400" dirty="0" smtClean="0">
                <a:solidFill>
                  <a:schemeClr val="accent2"/>
                </a:solidFill>
                <a:latin typeface="+mn-lt"/>
                <a:ea typeface="+mj-ea"/>
                <a:cs typeface="+mj-cs"/>
              </a:rPr>
              <a:t>Zeros at extremes</a:t>
            </a:r>
          </a:p>
          <a:p>
            <a:pPr eaLnBrk="1" hangingPunct="1"/>
            <a:r>
              <a:rPr lang="en-US" altLang="en-US" sz="2400" dirty="0" smtClean="0">
                <a:solidFill>
                  <a:schemeClr val="accent2"/>
                </a:solidFill>
                <a:latin typeface="+mn-lt"/>
                <a:ea typeface="+mj-ea"/>
                <a:cs typeface="+mj-cs"/>
              </a:rPr>
              <a:t>Inflection Point</a:t>
            </a:r>
          </a:p>
          <a:p>
            <a:pPr marL="457200" indent="-457200" eaLnBrk="1" hangingPunct="1"/>
            <a:r>
              <a:rPr lang="en-US" altLang="en-US" sz="2400" dirty="0" smtClean="0">
                <a:solidFill>
                  <a:schemeClr val="accent2"/>
                </a:solidFill>
                <a:latin typeface="+mn-lt"/>
                <a:ea typeface="+mj-ea"/>
                <a:cs typeface="+mj-cs"/>
              </a:rPr>
              <a:t>At  least quadratic functional form maybe higher order or piecewise </a:t>
            </a:r>
            <a:endParaRPr lang="en-US" altLang="en-US" sz="2400" dirty="0">
              <a:solidFill>
                <a:schemeClr val="accent2"/>
              </a:solidFill>
              <a:latin typeface="+mn-lt"/>
              <a:ea typeface="+mj-ea"/>
              <a:cs typeface="+mj-cs"/>
            </a:endParaRPr>
          </a:p>
        </p:txBody>
      </p:sp>
      <p:sp>
        <p:nvSpPr>
          <p:cNvPr id="20" name="Rectangle 19"/>
          <p:cNvSpPr/>
          <p:nvPr/>
        </p:nvSpPr>
        <p:spPr>
          <a:xfrm>
            <a:off x="0" y="6014405"/>
            <a:ext cx="9226550" cy="553998"/>
          </a:xfrm>
          <a:prstGeom prst="rect">
            <a:avLst/>
          </a:prstGeom>
        </p:spPr>
        <p:txBody>
          <a:bodyPr wrap="square">
            <a:spAutoFit/>
          </a:bodyPr>
          <a:lstStyle/>
          <a:p>
            <a:r>
              <a:rPr lang="en-US" sz="1000" b="0" dirty="0" err="1">
                <a:solidFill>
                  <a:schemeClr val="tx1"/>
                </a:solidFill>
                <a:latin typeface="+mn-lt"/>
              </a:rPr>
              <a:t>Attavanich</a:t>
            </a:r>
            <a:r>
              <a:rPr lang="en-US" sz="1000" b="0" dirty="0">
                <a:solidFill>
                  <a:schemeClr val="tx1"/>
                </a:solidFill>
                <a:latin typeface="+mn-lt"/>
              </a:rPr>
              <a:t>, W. and McCarl, B.A., 2014. How is CO 2 affecting yields and technological progress? A statistical analysis. </a:t>
            </a:r>
            <a:r>
              <a:rPr lang="en-US" sz="1000" b="0" i="1" dirty="0">
                <a:solidFill>
                  <a:schemeClr val="tx1"/>
                </a:solidFill>
                <a:latin typeface="+mn-lt"/>
              </a:rPr>
              <a:t>Climatic change</a:t>
            </a:r>
            <a:r>
              <a:rPr lang="en-US" sz="1000" b="0" dirty="0">
                <a:solidFill>
                  <a:schemeClr val="tx1"/>
                </a:solidFill>
                <a:latin typeface="+mn-lt"/>
              </a:rPr>
              <a:t>, </a:t>
            </a:r>
            <a:r>
              <a:rPr lang="en-US" sz="1000" b="0" i="1" dirty="0">
                <a:solidFill>
                  <a:schemeClr val="tx1"/>
                </a:solidFill>
                <a:latin typeface="+mn-lt"/>
              </a:rPr>
              <a:t>124</a:t>
            </a:r>
            <a:r>
              <a:rPr lang="en-US" sz="1000" b="0" dirty="0">
                <a:solidFill>
                  <a:schemeClr val="tx1"/>
                </a:solidFill>
                <a:latin typeface="+mn-lt"/>
              </a:rPr>
              <a:t>(4), pp.747-762</a:t>
            </a:r>
            <a:r>
              <a:rPr lang="en-US" sz="1000" b="0" dirty="0" smtClean="0">
                <a:solidFill>
                  <a:schemeClr val="tx1"/>
                </a:solidFill>
                <a:latin typeface="+mn-lt"/>
              </a:rPr>
              <a:t>.</a:t>
            </a:r>
          </a:p>
          <a:p>
            <a:r>
              <a:rPr lang="en-US" sz="1000" dirty="0" err="1">
                <a:solidFill>
                  <a:schemeClr val="tx1"/>
                </a:solidFill>
                <a:latin typeface="+mn-lt"/>
              </a:rPr>
              <a:t>Schlenker</a:t>
            </a:r>
            <a:r>
              <a:rPr lang="en-US" sz="1000" dirty="0">
                <a:solidFill>
                  <a:schemeClr val="tx1"/>
                </a:solidFill>
                <a:latin typeface="+mn-lt"/>
              </a:rPr>
              <a:t>, W. and Roberts, M.J., 2009. Nonlinear temperature effects indicate severe damages to US crop yields under climate change. Proceedings of the National Academy of sciences, 106(37), pp.15594-15598.</a:t>
            </a:r>
          </a:p>
        </p:txBody>
      </p:sp>
    </p:spTree>
    <p:extLst>
      <p:ext uri="{BB962C8B-B14F-4D97-AF65-F5344CB8AC3E}">
        <p14:creationId xmlns:p14="http://schemas.microsoft.com/office/powerpoint/2010/main" val="1809794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0"/>
            <a:ext cx="7772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smtClean="0">
                <a:solidFill>
                  <a:srgbClr val="7A0000"/>
                </a:solidFill>
                <a:latin typeface="+mn-lt"/>
                <a:ea typeface="+mj-ea"/>
                <a:cs typeface="+mj-cs"/>
              </a:rPr>
              <a:t>Statistical Framework</a:t>
            </a:r>
            <a:endParaRPr lang="en-US" altLang="en-US" sz="2800" dirty="0">
              <a:solidFill>
                <a:srgbClr val="7A0000"/>
              </a:solidFill>
              <a:latin typeface="+mn-lt"/>
              <a:ea typeface="+mj-ea"/>
              <a:cs typeface="+mj-cs"/>
            </a:endParaRPr>
          </a:p>
        </p:txBody>
      </p:sp>
      <p:sp>
        <p:nvSpPr>
          <p:cNvPr id="26627" name="Rectangle 3"/>
          <p:cNvSpPr>
            <a:spLocks noChangeArrowheads="1"/>
          </p:cNvSpPr>
          <p:nvPr/>
        </p:nvSpPr>
        <p:spPr bwMode="auto">
          <a:xfrm>
            <a:off x="685800" y="19563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endParaRPr lang="en-US" altLang="en-US" sz="4000" b="0">
              <a:latin typeface="+mn-lt"/>
            </a:endParaRPr>
          </a:p>
        </p:txBody>
      </p:sp>
      <p:sp>
        <p:nvSpPr>
          <p:cNvPr id="25" name="Rectangle 2"/>
          <p:cNvSpPr>
            <a:spLocks noChangeArrowheads="1"/>
          </p:cNvSpPr>
          <p:nvPr/>
        </p:nvSpPr>
        <p:spPr bwMode="auto">
          <a:xfrm>
            <a:off x="114300" y="4831794"/>
            <a:ext cx="881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r>
              <a:rPr lang="en-US" altLang="en-US" sz="2400" dirty="0" smtClean="0">
                <a:solidFill>
                  <a:schemeClr val="accent2"/>
                </a:solidFill>
                <a:latin typeface="+mn-lt"/>
                <a:ea typeface="+mj-ea"/>
                <a:cs typeface="+mj-cs"/>
              </a:rPr>
              <a:t>Heteroskedastic?</a:t>
            </a:r>
            <a:endParaRPr lang="en-US" altLang="en-US" sz="2400" dirty="0">
              <a:solidFill>
                <a:schemeClr val="accent2"/>
              </a:solidFill>
              <a:latin typeface="+mn-lt"/>
              <a:ea typeface="+mj-ea"/>
              <a:cs typeface="+mj-cs"/>
            </a:endParaRPr>
          </a:p>
        </p:txBody>
      </p:sp>
      <p:sp>
        <p:nvSpPr>
          <p:cNvPr id="21" name="Rectangle 2"/>
          <p:cNvSpPr>
            <a:spLocks noChangeArrowheads="1"/>
          </p:cNvSpPr>
          <p:nvPr/>
        </p:nvSpPr>
        <p:spPr bwMode="auto">
          <a:xfrm>
            <a:off x="368300" y="535823"/>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000" dirty="0" smtClean="0">
                <a:latin typeface="+mn-lt"/>
              </a:rPr>
              <a:t>US </a:t>
            </a:r>
            <a:r>
              <a:rPr lang="en-US" altLang="en-US" sz="2000" dirty="0">
                <a:latin typeface="+mn-lt"/>
              </a:rPr>
              <a:t>corn yields</a:t>
            </a: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3" y="1337468"/>
            <a:ext cx="4133357" cy="304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Chart 25"/>
          <p:cNvGraphicFramePr>
            <a:graphicFrameLocks/>
          </p:cNvGraphicFramePr>
          <p:nvPr>
            <p:extLst>
              <p:ext uri="{D42A27DB-BD31-4B8C-83A1-F6EECF244321}">
                <p14:modId xmlns:p14="http://schemas.microsoft.com/office/powerpoint/2010/main" val="388670896"/>
              </p:ext>
            </p:extLst>
          </p:nvPr>
        </p:nvGraphicFramePr>
        <p:xfrm>
          <a:off x="4165600" y="1337468"/>
          <a:ext cx="4946157" cy="3436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0286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914400"/>
          </a:xfrm>
        </p:spPr>
        <p:txBody>
          <a:bodyPr/>
          <a:lstStyle/>
          <a:p>
            <a:r>
              <a:rPr lang="en-US" altLang="en-US" sz="2800" b="1" kern="1200" dirty="0">
                <a:solidFill>
                  <a:srgbClr val="7A0000"/>
                </a:solidFill>
                <a:latin typeface="+mn-lt"/>
              </a:rPr>
              <a:t>Heteroskedastic </a:t>
            </a:r>
            <a:r>
              <a:rPr lang="en-US" altLang="en-US" sz="2800" b="1" kern="1200" dirty="0" smtClean="0">
                <a:solidFill>
                  <a:srgbClr val="7A0000"/>
                </a:solidFill>
                <a:latin typeface="+mn-lt"/>
              </a:rPr>
              <a:t>Model Estimation</a:t>
            </a:r>
            <a:endParaRPr lang="en-US" altLang="en-US" sz="2800" b="1" kern="1200" dirty="0">
              <a:solidFill>
                <a:srgbClr val="7A0000"/>
              </a:solidFill>
              <a:latin typeface="+mn-lt"/>
            </a:endParaRPr>
          </a:p>
        </p:txBody>
      </p:sp>
      <p:sp>
        <p:nvSpPr>
          <p:cNvPr id="8195" name="Rectangle 3"/>
          <p:cNvSpPr>
            <a:spLocks noGrp="1" noChangeArrowheads="1"/>
          </p:cNvSpPr>
          <p:nvPr>
            <p:ph type="body" idx="1"/>
          </p:nvPr>
        </p:nvSpPr>
        <p:spPr>
          <a:xfrm>
            <a:off x="0" y="838200"/>
            <a:ext cx="9055100" cy="4830763"/>
          </a:xfrm>
        </p:spPr>
        <p:txBody>
          <a:bodyPr/>
          <a:lstStyle/>
          <a:p>
            <a:pPr>
              <a:lnSpc>
                <a:spcPct val="80000"/>
              </a:lnSpc>
            </a:pPr>
            <a:r>
              <a:rPr lang="en-US" altLang="en-US" sz="2400" b="1" dirty="0"/>
              <a:t>Climate </a:t>
            </a:r>
            <a:r>
              <a:rPr lang="en-US" altLang="en-US" sz="2400" b="1" dirty="0" smtClean="0"/>
              <a:t>potentially impacts </a:t>
            </a:r>
            <a:r>
              <a:rPr lang="en-US" altLang="en-US" sz="2400" b="1" dirty="0"/>
              <a:t>both </a:t>
            </a:r>
            <a:r>
              <a:rPr lang="en-US" altLang="en-US" sz="2400" b="1" dirty="0" smtClean="0"/>
              <a:t>mean </a:t>
            </a:r>
            <a:r>
              <a:rPr lang="en-US" altLang="en-US" sz="2400" b="1" dirty="0"/>
              <a:t>and </a:t>
            </a:r>
            <a:r>
              <a:rPr lang="en-US" altLang="en-US" sz="2400" b="1" dirty="0" smtClean="0"/>
              <a:t>variance</a:t>
            </a:r>
          </a:p>
          <a:p>
            <a:pPr>
              <a:lnSpc>
                <a:spcPct val="80000"/>
              </a:lnSpc>
            </a:pPr>
            <a:endParaRPr lang="en-US" altLang="en-US" sz="2400" b="1" dirty="0"/>
          </a:p>
          <a:p>
            <a:pPr>
              <a:lnSpc>
                <a:spcPct val="80000"/>
              </a:lnSpc>
            </a:pPr>
            <a:r>
              <a:rPr lang="en-US" altLang="en-US" sz="2400" b="1" dirty="0" smtClean="0"/>
              <a:t>To estimate Just </a:t>
            </a:r>
            <a:r>
              <a:rPr lang="en-US" altLang="en-US" sz="2400" b="1" dirty="0"/>
              <a:t>and Pope (1978) stochastic production function is employed: </a:t>
            </a:r>
          </a:p>
          <a:p>
            <a:pPr algn="ctr">
              <a:lnSpc>
                <a:spcPct val="80000"/>
              </a:lnSpc>
              <a:buFontTx/>
              <a:buNone/>
            </a:pPr>
            <a:endParaRPr lang="en-US" altLang="en-US" sz="2400" b="1" dirty="0" smtClean="0"/>
          </a:p>
          <a:p>
            <a:pPr algn="ctr">
              <a:lnSpc>
                <a:spcPct val="80000"/>
              </a:lnSpc>
              <a:buFontTx/>
              <a:buNone/>
            </a:pPr>
            <a:r>
              <a:rPr lang="en-US" altLang="en-US" sz="2400" b="1" dirty="0" smtClean="0"/>
              <a:t>Y=f(x,</a:t>
            </a:r>
            <a:r>
              <a:rPr lang="el-GR" altLang="en-US" sz="2400" b="1" dirty="0"/>
              <a:t>β</a:t>
            </a:r>
            <a:r>
              <a:rPr lang="en-US" altLang="en-US" sz="2400" b="1" dirty="0"/>
              <a:t>)+h(x,</a:t>
            </a:r>
            <a:r>
              <a:rPr lang="el-GR" altLang="en-US" sz="2400" b="1" dirty="0"/>
              <a:t>α</a:t>
            </a:r>
            <a:r>
              <a:rPr lang="en-US" altLang="en-US" sz="2400" b="1" dirty="0"/>
              <a:t>)</a:t>
            </a:r>
            <a:r>
              <a:rPr lang="el-GR" altLang="en-US" sz="2400" b="1" dirty="0"/>
              <a:t>ε</a:t>
            </a:r>
            <a:endParaRPr lang="en-US" altLang="en-US" sz="2400" b="1" dirty="0"/>
          </a:p>
          <a:p>
            <a:pPr>
              <a:lnSpc>
                <a:spcPct val="80000"/>
              </a:lnSpc>
              <a:buFontTx/>
              <a:buNone/>
            </a:pPr>
            <a:r>
              <a:rPr lang="en-US" altLang="en-US" sz="2400" b="1" dirty="0"/>
              <a:t>	</a:t>
            </a:r>
            <a:r>
              <a:rPr lang="en-US" altLang="en-US" sz="2400" b="1" dirty="0" smtClean="0"/>
              <a:t>    where </a:t>
            </a:r>
            <a:endParaRPr lang="en-US" altLang="en-US" sz="2400" b="1" dirty="0"/>
          </a:p>
          <a:p>
            <a:pPr>
              <a:lnSpc>
                <a:spcPct val="80000"/>
              </a:lnSpc>
              <a:buFontTx/>
              <a:buNone/>
            </a:pPr>
            <a:r>
              <a:rPr lang="en-US" altLang="en-US" sz="2400" b="1" dirty="0"/>
              <a:t>		f(x,</a:t>
            </a:r>
            <a:r>
              <a:rPr lang="el-GR" altLang="en-US" sz="2400" b="1" dirty="0"/>
              <a:t>β</a:t>
            </a:r>
            <a:r>
              <a:rPr lang="en-US" altLang="en-US" sz="2400" b="1" dirty="0"/>
              <a:t>) models the mean process, </a:t>
            </a:r>
          </a:p>
          <a:p>
            <a:pPr>
              <a:lnSpc>
                <a:spcPct val="80000"/>
              </a:lnSpc>
              <a:buFontTx/>
              <a:buNone/>
            </a:pPr>
            <a:r>
              <a:rPr lang="en-US" altLang="en-US" sz="2400" b="1" dirty="0"/>
              <a:t>		h(x,</a:t>
            </a:r>
            <a:r>
              <a:rPr lang="el-GR" altLang="en-US" sz="2400" b="1" dirty="0"/>
              <a:t>α</a:t>
            </a:r>
            <a:r>
              <a:rPr lang="en-US" altLang="en-US" sz="2400" b="1" dirty="0"/>
              <a:t>) models (heteroskedastic) variance,</a:t>
            </a:r>
          </a:p>
          <a:p>
            <a:pPr>
              <a:lnSpc>
                <a:spcPct val="80000"/>
              </a:lnSpc>
              <a:buFontTx/>
              <a:buNone/>
            </a:pPr>
            <a:r>
              <a:rPr lang="en-US" altLang="en-US" sz="2400" b="1" dirty="0"/>
              <a:t>		</a:t>
            </a:r>
            <a:r>
              <a:rPr lang="el-GR" altLang="en-US" sz="2400" b="1" dirty="0"/>
              <a:t>ε</a:t>
            </a:r>
            <a:r>
              <a:rPr lang="en-US" altLang="en-US" sz="2400" b="1" dirty="0"/>
              <a:t> is an </a:t>
            </a:r>
            <a:r>
              <a:rPr lang="en-US" altLang="en-US" sz="2400" b="1" dirty="0" err="1"/>
              <a:t>i.i.d</a:t>
            </a:r>
            <a:r>
              <a:rPr lang="en-US" altLang="en-US" sz="2400" b="1" dirty="0"/>
              <a:t>. error</a:t>
            </a:r>
            <a:r>
              <a:rPr lang="en-US" altLang="en-US" sz="2400" b="1" dirty="0" smtClean="0"/>
              <a:t>. E(</a:t>
            </a:r>
            <a:r>
              <a:rPr lang="el-GR" altLang="en-US" sz="2400" b="1" dirty="0"/>
              <a:t>ε</a:t>
            </a:r>
            <a:r>
              <a:rPr lang="en-US" altLang="en-US" sz="2400" b="1" dirty="0" smtClean="0"/>
              <a:t>)=0</a:t>
            </a:r>
          </a:p>
          <a:p>
            <a:pPr>
              <a:lnSpc>
                <a:spcPct val="80000"/>
              </a:lnSpc>
              <a:buFontTx/>
              <a:buNone/>
            </a:pPr>
            <a:endParaRPr lang="en-US" altLang="en-US" sz="2400" b="1" dirty="0"/>
          </a:p>
          <a:p>
            <a:pPr>
              <a:lnSpc>
                <a:spcPct val="80000"/>
              </a:lnSpc>
              <a:buNone/>
            </a:pPr>
            <a:r>
              <a:rPr lang="en-US" altLang="en-US" sz="2400" b="1" dirty="0"/>
              <a:t>	</a:t>
            </a:r>
            <a:r>
              <a:rPr lang="en-US" altLang="en-US" sz="2400" b="1" dirty="0">
                <a:solidFill>
                  <a:srgbClr val="FF0000"/>
                </a:solidFill>
              </a:rPr>
              <a:t>E(Y</a:t>
            </a:r>
            <a:r>
              <a:rPr lang="en-US" altLang="en-US" sz="2400" b="1" dirty="0" smtClean="0">
                <a:solidFill>
                  <a:srgbClr val="FF0000"/>
                </a:solidFill>
              </a:rPr>
              <a:t>)=</a:t>
            </a:r>
            <a:r>
              <a:rPr lang="en-US" altLang="en-US" sz="2400" b="1" dirty="0" smtClean="0"/>
              <a:t>E(f(x,</a:t>
            </a:r>
            <a:r>
              <a:rPr lang="el-GR" altLang="en-US" sz="2400" b="1" dirty="0"/>
              <a:t>β</a:t>
            </a:r>
            <a:r>
              <a:rPr lang="en-US" altLang="en-US" sz="2400" b="1" dirty="0" smtClean="0"/>
              <a:t>)+h(x,</a:t>
            </a:r>
            <a:r>
              <a:rPr lang="el-GR" altLang="en-US" sz="2400" b="1" dirty="0"/>
              <a:t>α</a:t>
            </a:r>
            <a:r>
              <a:rPr lang="en-US" altLang="en-US" sz="2400" b="1" dirty="0" smtClean="0"/>
              <a:t>)</a:t>
            </a:r>
            <a:r>
              <a:rPr lang="el-GR" altLang="en-US" sz="2400" b="1" dirty="0" smtClean="0"/>
              <a:t> ε</a:t>
            </a:r>
            <a:r>
              <a:rPr lang="en-US" altLang="en-US" sz="2400" b="1" dirty="0" smtClean="0"/>
              <a:t>) = f(x,</a:t>
            </a:r>
            <a:r>
              <a:rPr lang="el-GR" altLang="en-US" sz="2400" b="1" dirty="0"/>
              <a:t>β</a:t>
            </a:r>
            <a:r>
              <a:rPr lang="en-US" altLang="en-US" sz="2400" b="1" dirty="0"/>
              <a:t>)+h(x,</a:t>
            </a:r>
            <a:r>
              <a:rPr lang="el-GR" altLang="en-US" sz="2400" b="1" dirty="0"/>
              <a:t>α</a:t>
            </a:r>
            <a:r>
              <a:rPr lang="en-US" altLang="en-US" sz="2400" b="1" dirty="0"/>
              <a:t>)</a:t>
            </a:r>
            <a:r>
              <a:rPr lang="el-GR" altLang="en-US" sz="2400" b="1" dirty="0"/>
              <a:t> </a:t>
            </a:r>
            <a:r>
              <a:rPr lang="en-US" altLang="en-US" sz="2400" b="1" dirty="0" smtClean="0"/>
              <a:t>E(</a:t>
            </a:r>
            <a:r>
              <a:rPr lang="el-GR" altLang="en-US" sz="2400" b="1" dirty="0" smtClean="0"/>
              <a:t>ε</a:t>
            </a:r>
            <a:r>
              <a:rPr lang="en-US" altLang="en-US" sz="2400" b="1" dirty="0" smtClean="0"/>
              <a:t>) = </a:t>
            </a:r>
            <a:r>
              <a:rPr lang="en-US" altLang="en-US" sz="2400" b="1" dirty="0" smtClean="0">
                <a:solidFill>
                  <a:srgbClr val="FF0000"/>
                </a:solidFill>
              </a:rPr>
              <a:t>f(x,</a:t>
            </a:r>
            <a:r>
              <a:rPr lang="el-GR" altLang="en-US" sz="2400" b="1" dirty="0">
                <a:solidFill>
                  <a:srgbClr val="FF0000"/>
                </a:solidFill>
              </a:rPr>
              <a:t>β</a:t>
            </a:r>
            <a:r>
              <a:rPr lang="en-US" altLang="en-US" sz="2400" b="1" dirty="0" smtClean="0">
                <a:solidFill>
                  <a:srgbClr val="FF0000"/>
                </a:solidFill>
              </a:rPr>
              <a:t>)</a:t>
            </a:r>
            <a:endParaRPr lang="en-US" altLang="en-US" sz="2400" b="1" dirty="0">
              <a:solidFill>
                <a:srgbClr val="FF0000"/>
              </a:solidFill>
            </a:endParaRPr>
          </a:p>
          <a:p>
            <a:pPr>
              <a:lnSpc>
                <a:spcPct val="80000"/>
              </a:lnSpc>
              <a:buFontTx/>
              <a:buNone/>
            </a:pPr>
            <a:r>
              <a:rPr lang="en-US" altLang="en-US" sz="2400" b="1" dirty="0"/>
              <a:t>	</a:t>
            </a:r>
            <a:r>
              <a:rPr lang="el-GR" altLang="en-US" sz="2400" b="1" dirty="0">
                <a:solidFill>
                  <a:srgbClr val="FF0000"/>
                </a:solidFill>
              </a:rPr>
              <a:t>σ</a:t>
            </a:r>
            <a:r>
              <a:rPr lang="en-US" altLang="en-US" sz="2400" b="1" baseline="30000" dirty="0">
                <a:solidFill>
                  <a:srgbClr val="FF0000"/>
                </a:solidFill>
              </a:rPr>
              <a:t>2</a:t>
            </a:r>
            <a:r>
              <a:rPr lang="en-US" altLang="en-US" sz="2400" b="1" dirty="0">
                <a:solidFill>
                  <a:srgbClr val="FF0000"/>
                </a:solidFill>
              </a:rPr>
              <a:t>(Y</a:t>
            </a:r>
            <a:r>
              <a:rPr lang="en-US" altLang="en-US" sz="2400" b="1" dirty="0" smtClean="0">
                <a:solidFill>
                  <a:srgbClr val="FF0000"/>
                </a:solidFill>
              </a:rPr>
              <a:t>) = </a:t>
            </a:r>
            <a:r>
              <a:rPr lang="en-US" altLang="en-US" sz="2400" b="1" dirty="0" smtClean="0"/>
              <a:t>E(f(x,</a:t>
            </a:r>
            <a:r>
              <a:rPr lang="el-GR" altLang="en-US" sz="2400" b="1" dirty="0"/>
              <a:t>β</a:t>
            </a:r>
            <a:r>
              <a:rPr lang="en-US" altLang="en-US" sz="2400" b="1" dirty="0"/>
              <a:t>)+h(x,</a:t>
            </a:r>
            <a:r>
              <a:rPr lang="el-GR" altLang="en-US" sz="2400" b="1" dirty="0"/>
              <a:t>α</a:t>
            </a:r>
            <a:r>
              <a:rPr lang="en-US" altLang="en-US" sz="2400" b="1" dirty="0"/>
              <a:t>)</a:t>
            </a:r>
            <a:r>
              <a:rPr lang="el-GR" altLang="en-US" sz="2400" b="1" dirty="0"/>
              <a:t> ε</a:t>
            </a:r>
            <a:r>
              <a:rPr lang="en-US" altLang="en-US" sz="2400" b="1" dirty="0" smtClean="0"/>
              <a:t>)-E(Y))</a:t>
            </a:r>
            <a:r>
              <a:rPr lang="en-US" altLang="en-US" sz="2400" b="1" baseline="30000" dirty="0" smtClean="0"/>
              <a:t>2 = </a:t>
            </a:r>
            <a:r>
              <a:rPr lang="en-US" altLang="en-US" sz="2400" b="1" dirty="0" smtClean="0">
                <a:solidFill>
                  <a:srgbClr val="FF0000"/>
                </a:solidFill>
              </a:rPr>
              <a:t>h</a:t>
            </a:r>
            <a:r>
              <a:rPr lang="en-US" altLang="en-US" sz="2400" b="1" baseline="30000" dirty="0" smtClean="0">
                <a:solidFill>
                  <a:srgbClr val="FF0000"/>
                </a:solidFill>
              </a:rPr>
              <a:t>2</a:t>
            </a:r>
            <a:r>
              <a:rPr lang="en-US" altLang="en-US" sz="2400" b="1" dirty="0" smtClean="0">
                <a:solidFill>
                  <a:srgbClr val="FF0000"/>
                </a:solidFill>
              </a:rPr>
              <a:t>(x,</a:t>
            </a:r>
            <a:r>
              <a:rPr lang="el-GR" altLang="en-US" sz="2400" b="1" dirty="0">
                <a:solidFill>
                  <a:srgbClr val="FF0000"/>
                </a:solidFill>
              </a:rPr>
              <a:t>α</a:t>
            </a:r>
            <a:r>
              <a:rPr lang="en-US" altLang="en-US" sz="2400" b="1" dirty="0" smtClean="0">
                <a:solidFill>
                  <a:srgbClr val="FF0000"/>
                </a:solidFill>
              </a:rPr>
              <a:t>)</a:t>
            </a:r>
            <a:r>
              <a:rPr lang="en-US" altLang="en-US" sz="2400" b="1" dirty="0" smtClean="0"/>
              <a:t> </a:t>
            </a:r>
            <a:r>
              <a:rPr lang="el-GR" altLang="en-US" sz="2400" b="1" dirty="0" smtClean="0"/>
              <a:t>σ</a:t>
            </a:r>
            <a:r>
              <a:rPr lang="en-US" altLang="en-US" sz="2400" b="1" baseline="30000" dirty="0"/>
              <a:t>2</a:t>
            </a:r>
            <a:r>
              <a:rPr lang="en-US" altLang="en-US" sz="2400" b="1" dirty="0"/>
              <a:t>(</a:t>
            </a:r>
            <a:r>
              <a:rPr lang="el-GR" altLang="en-US" sz="2400" b="1" dirty="0"/>
              <a:t>ε</a:t>
            </a:r>
            <a:r>
              <a:rPr lang="en-US" altLang="en-US" sz="2400" b="1" dirty="0" smtClean="0"/>
              <a:t>)</a:t>
            </a:r>
          </a:p>
          <a:p>
            <a:pPr>
              <a:lnSpc>
                <a:spcPct val="80000"/>
              </a:lnSpc>
              <a:buFontTx/>
              <a:buNone/>
            </a:pPr>
            <a:endParaRPr lang="el-GR" altLang="en-US" sz="2400" b="1" baseline="30000" dirty="0"/>
          </a:p>
          <a:p>
            <a:pPr>
              <a:lnSpc>
                <a:spcPct val="80000"/>
              </a:lnSpc>
              <a:buFontTx/>
              <a:buNone/>
            </a:pPr>
            <a:r>
              <a:rPr lang="en-US" sz="1200" b="1" dirty="0"/>
              <a:t>McCarl, B.A. and </a:t>
            </a:r>
            <a:r>
              <a:rPr lang="en-US" sz="1200" b="1" dirty="0" err="1"/>
              <a:t>Rettig</a:t>
            </a:r>
            <a:r>
              <a:rPr lang="en-US" sz="1200" b="1" dirty="0"/>
              <a:t>, R.B., 1983. Influence of hatchery </a:t>
            </a:r>
            <a:r>
              <a:rPr lang="en-US" sz="1200" b="1" dirty="0" err="1"/>
              <a:t>smolt</a:t>
            </a:r>
            <a:r>
              <a:rPr lang="en-US" sz="1200" b="1" dirty="0"/>
              <a:t> releases on adult salmon production and its variability. Canadian Journal of Fisheries and Aquatic Sciences, 40(11), pp.1880-1886</a:t>
            </a:r>
            <a:r>
              <a:rPr lang="en-US" sz="1200" b="1" dirty="0" smtClean="0"/>
              <a:t>.</a:t>
            </a:r>
          </a:p>
          <a:p>
            <a:pPr>
              <a:lnSpc>
                <a:spcPct val="80000"/>
              </a:lnSpc>
              <a:buFontTx/>
              <a:buNone/>
            </a:pPr>
            <a:r>
              <a:rPr lang="en-US" sz="1200" b="1" dirty="0" smtClean="0"/>
              <a:t>McCarl</a:t>
            </a:r>
            <a:r>
              <a:rPr lang="en-US" sz="1200" b="1" dirty="0"/>
              <a:t>, B.A., Villavicencio, X. and Wu, X., 2008. Climate change and future analysis: is stationarity dying?. </a:t>
            </a:r>
            <a:r>
              <a:rPr lang="en-US" sz="1200" b="1" i="1" dirty="0"/>
              <a:t>American Journal of Agricultural Economics</a:t>
            </a:r>
            <a:r>
              <a:rPr lang="en-US" sz="1200" b="1" dirty="0"/>
              <a:t>, </a:t>
            </a:r>
            <a:r>
              <a:rPr lang="en-US" sz="1200" b="1" i="1" dirty="0"/>
              <a:t>90</a:t>
            </a:r>
            <a:r>
              <a:rPr lang="en-US" sz="1200" b="1" dirty="0"/>
              <a:t>(5), pp.1241-1247.</a:t>
            </a:r>
            <a:endParaRPr lang="en-US" altLang="en-US" sz="1100" b="1" dirty="0"/>
          </a:p>
        </p:txBody>
      </p:sp>
    </p:spTree>
    <p:extLst>
      <p:ext uri="{BB962C8B-B14F-4D97-AF65-F5344CB8AC3E}">
        <p14:creationId xmlns:p14="http://schemas.microsoft.com/office/powerpoint/2010/main" val="180546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914400"/>
          </a:xfrm>
        </p:spPr>
        <p:txBody>
          <a:bodyPr/>
          <a:lstStyle/>
          <a:p>
            <a:r>
              <a:rPr lang="en-US" altLang="en-US" sz="2800" b="1" kern="1200" dirty="0" smtClean="0">
                <a:solidFill>
                  <a:srgbClr val="7A0000"/>
                </a:solidFill>
                <a:latin typeface="+mn-lt"/>
              </a:rPr>
              <a:t>Statistical Framework</a:t>
            </a:r>
            <a:endParaRPr lang="en-US" altLang="en-US" sz="2800" b="1" kern="1200" dirty="0">
              <a:solidFill>
                <a:srgbClr val="7A0000"/>
              </a:solidFill>
              <a:latin typeface="+mn-lt"/>
            </a:endParaRPr>
          </a:p>
        </p:txBody>
      </p:sp>
      <p:sp>
        <p:nvSpPr>
          <p:cNvPr id="8195" name="Rectangle 3"/>
          <p:cNvSpPr>
            <a:spLocks noGrp="1" noChangeArrowheads="1"/>
          </p:cNvSpPr>
          <p:nvPr>
            <p:ph type="body" idx="1"/>
          </p:nvPr>
        </p:nvSpPr>
        <p:spPr>
          <a:xfrm>
            <a:off x="0" y="838200"/>
            <a:ext cx="4216400" cy="4830763"/>
          </a:xfrm>
        </p:spPr>
        <p:txBody>
          <a:bodyPr/>
          <a:lstStyle/>
          <a:p>
            <a:pPr>
              <a:lnSpc>
                <a:spcPct val="80000"/>
              </a:lnSpc>
            </a:pPr>
            <a:r>
              <a:rPr lang="en-US" altLang="en-US" sz="2400" b="1" dirty="0"/>
              <a:t>Climate </a:t>
            </a:r>
            <a:r>
              <a:rPr lang="en-US" altLang="en-US" sz="2400" b="1" dirty="0" smtClean="0"/>
              <a:t>descriptors</a:t>
            </a:r>
          </a:p>
          <a:p>
            <a:pPr lvl="1">
              <a:lnSpc>
                <a:spcPct val="80000"/>
              </a:lnSpc>
            </a:pPr>
            <a:r>
              <a:rPr lang="en-US" altLang="en-US" sz="2000" b="1" dirty="0" smtClean="0"/>
              <a:t>Temp</a:t>
            </a:r>
          </a:p>
          <a:p>
            <a:pPr lvl="1">
              <a:lnSpc>
                <a:spcPct val="80000"/>
              </a:lnSpc>
            </a:pPr>
            <a:r>
              <a:rPr lang="en-US" altLang="en-US" sz="2000" b="1" dirty="0" err="1" smtClean="0"/>
              <a:t>Precip</a:t>
            </a:r>
            <a:endParaRPr lang="en-US" altLang="en-US" sz="2000" b="1" dirty="0" smtClean="0"/>
          </a:p>
          <a:p>
            <a:pPr lvl="1">
              <a:lnSpc>
                <a:spcPct val="80000"/>
              </a:lnSpc>
            </a:pPr>
            <a:r>
              <a:rPr lang="en-US" altLang="en-US" sz="2000" b="1" dirty="0" smtClean="0"/>
              <a:t>THI – temperature humidity</a:t>
            </a:r>
          </a:p>
          <a:p>
            <a:pPr lvl="1">
              <a:lnSpc>
                <a:spcPct val="80000"/>
              </a:lnSpc>
            </a:pPr>
            <a:r>
              <a:rPr lang="en-US" altLang="en-US" sz="2000" b="1" dirty="0" smtClean="0"/>
              <a:t>Degree days</a:t>
            </a:r>
          </a:p>
          <a:p>
            <a:pPr lvl="1">
              <a:lnSpc>
                <a:spcPct val="80000"/>
              </a:lnSpc>
            </a:pPr>
            <a:r>
              <a:rPr lang="en-US" altLang="en-US" sz="2000" b="1" dirty="0" smtClean="0"/>
              <a:t>Cooling days</a:t>
            </a:r>
          </a:p>
          <a:p>
            <a:pPr lvl="1">
              <a:lnSpc>
                <a:spcPct val="80000"/>
              </a:lnSpc>
            </a:pPr>
            <a:r>
              <a:rPr lang="en-US" altLang="en-US" sz="2000" b="1" dirty="0" smtClean="0"/>
              <a:t>Extremes</a:t>
            </a:r>
          </a:p>
          <a:p>
            <a:pPr lvl="2">
              <a:lnSpc>
                <a:spcPct val="80000"/>
              </a:lnSpc>
            </a:pPr>
            <a:r>
              <a:rPr lang="en-US" altLang="en-US" sz="1600" b="1" dirty="0" smtClean="0"/>
              <a:t>Precipitation intensity</a:t>
            </a:r>
          </a:p>
          <a:p>
            <a:pPr lvl="2">
              <a:lnSpc>
                <a:spcPct val="80000"/>
              </a:lnSpc>
            </a:pPr>
            <a:r>
              <a:rPr lang="en-US" altLang="en-US" sz="1600" b="1" dirty="0" smtClean="0"/>
              <a:t>Hot days</a:t>
            </a:r>
          </a:p>
          <a:p>
            <a:pPr lvl="2">
              <a:lnSpc>
                <a:spcPct val="80000"/>
              </a:lnSpc>
            </a:pPr>
            <a:r>
              <a:rPr lang="en-US" altLang="en-US" sz="1600" b="1" dirty="0" smtClean="0"/>
              <a:t>Dry days</a:t>
            </a:r>
          </a:p>
          <a:p>
            <a:pPr lvl="2">
              <a:lnSpc>
                <a:spcPct val="80000"/>
              </a:lnSpc>
            </a:pPr>
            <a:r>
              <a:rPr lang="en-US" altLang="en-US" sz="1600" b="1" dirty="0" smtClean="0"/>
              <a:t>Hurricanes</a:t>
            </a:r>
          </a:p>
          <a:p>
            <a:pPr lvl="2">
              <a:lnSpc>
                <a:spcPct val="80000"/>
              </a:lnSpc>
            </a:pPr>
            <a:r>
              <a:rPr lang="en-US" altLang="en-US" sz="1600" b="1" dirty="0" smtClean="0"/>
              <a:t>Dry-hot days</a:t>
            </a:r>
          </a:p>
          <a:p>
            <a:pPr lvl="2">
              <a:lnSpc>
                <a:spcPct val="80000"/>
              </a:lnSpc>
            </a:pPr>
            <a:r>
              <a:rPr lang="en-US" altLang="en-US" sz="1600" b="1" dirty="0" smtClean="0"/>
              <a:t>PDSI</a:t>
            </a:r>
          </a:p>
          <a:p>
            <a:pPr lvl="1">
              <a:lnSpc>
                <a:spcPct val="80000"/>
              </a:lnSpc>
            </a:pPr>
            <a:r>
              <a:rPr lang="en-US" altLang="en-US" sz="2000" b="1" dirty="0" smtClean="0">
                <a:solidFill>
                  <a:srgbClr val="FF0000"/>
                </a:solidFill>
              </a:rPr>
              <a:t>May need thresholds</a:t>
            </a:r>
          </a:p>
          <a:p>
            <a:pPr lvl="1">
              <a:lnSpc>
                <a:spcPct val="80000"/>
              </a:lnSpc>
            </a:pPr>
            <a:endParaRPr lang="en-US" altLang="en-US" sz="2000" b="1" dirty="0" smtClean="0">
              <a:solidFill>
                <a:srgbClr val="FF0000"/>
              </a:solidFill>
            </a:endParaRPr>
          </a:p>
          <a:p>
            <a:pPr lvl="1">
              <a:lnSpc>
                <a:spcPct val="80000"/>
              </a:lnSpc>
            </a:pPr>
            <a:endParaRPr lang="en-US" altLang="en-US" sz="2000" b="1" dirty="0" smtClean="0"/>
          </a:p>
          <a:p>
            <a:pPr>
              <a:lnSpc>
                <a:spcPct val="80000"/>
              </a:lnSpc>
            </a:pPr>
            <a:endParaRPr lang="en-US" altLang="en-US" sz="1100" b="1" dirty="0"/>
          </a:p>
        </p:txBody>
      </p:sp>
      <p:sp>
        <p:nvSpPr>
          <p:cNvPr id="4" name="Rectangle 3"/>
          <p:cNvSpPr txBox="1">
            <a:spLocks noChangeArrowheads="1"/>
          </p:cNvSpPr>
          <p:nvPr/>
        </p:nvSpPr>
        <p:spPr bwMode="auto">
          <a:xfrm>
            <a:off x="4572000" y="838199"/>
            <a:ext cx="45720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b="1" kern="0" dirty="0" smtClean="0"/>
              <a:t>Other descriptors</a:t>
            </a:r>
          </a:p>
          <a:p>
            <a:pPr lvl="1">
              <a:lnSpc>
                <a:spcPct val="80000"/>
              </a:lnSpc>
            </a:pPr>
            <a:r>
              <a:rPr lang="en-US" altLang="en-US" sz="2000" b="1" kern="0" dirty="0" smtClean="0"/>
              <a:t>Tech progress- time</a:t>
            </a:r>
          </a:p>
          <a:p>
            <a:pPr lvl="1">
              <a:lnSpc>
                <a:spcPct val="80000"/>
              </a:lnSpc>
            </a:pPr>
            <a:r>
              <a:rPr lang="en-US" altLang="en-US" sz="2000" b="1" kern="0" dirty="0" smtClean="0"/>
              <a:t>CO2</a:t>
            </a:r>
          </a:p>
          <a:p>
            <a:pPr lvl="1">
              <a:lnSpc>
                <a:spcPct val="80000"/>
              </a:lnSpc>
            </a:pPr>
            <a:r>
              <a:rPr lang="en-US" altLang="en-US" sz="2000" b="1" kern="0" dirty="0" smtClean="0"/>
              <a:t>ENSO – El Nino</a:t>
            </a:r>
          </a:p>
          <a:p>
            <a:pPr lvl="1">
              <a:lnSpc>
                <a:spcPct val="80000"/>
              </a:lnSpc>
            </a:pPr>
            <a:r>
              <a:rPr lang="en-US" altLang="en-US" sz="2000" kern="0" dirty="0" smtClean="0"/>
              <a:t>DCV</a:t>
            </a:r>
          </a:p>
          <a:p>
            <a:pPr lvl="1">
              <a:lnSpc>
                <a:spcPct val="80000"/>
              </a:lnSpc>
            </a:pPr>
            <a:r>
              <a:rPr lang="en-US" altLang="en-US" sz="2000" b="1" kern="0" dirty="0" smtClean="0"/>
              <a:t>Input use</a:t>
            </a:r>
          </a:p>
          <a:p>
            <a:pPr lvl="1">
              <a:lnSpc>
                <a:spcPct val="80000"/>
              </a:lnSpc>
            </a:pPr>
            <a:r>
              <a:rPr lang="en-US" altLang="en-US" sz="2000" kern="0" dirty="0" smtClean="0"/>
              <a:t>Prices</a:t>
            </a:r>
          </a:p>
          <a:p>
            <a:pPr lvl="1">
              <a:lnSpc>
                <a:spcPct val="80000"/>
              </a:lnSpc>
            </a:pPr>
            <a:r>
              <a:rPr lang="en-US" altLang="en-US" sz="2000" b="1" kern="0" dirty="0" smtClean="0"/>
              <a:t>Irrigation extent</a:t>
            </a:r>
          </a:p>
          <a:p>
            <a:pPr lvl="1">
              <a:lnSpc>
                <a:spcPct val="80000"/>
              </a:lnSpc>
            </a:pPr>
            <a:r>
              <a:rPr lang="en-US" altLang="en-US" sz="2000" kern="0" dirty="0" smtClean="0"/>
              <a:t>Upstream Water shed conditions</a:t>
            </a:r>
            <a:endParaRPr lang="en-US" altLang="en-US" sz="1600" b="1" kern="0" dirty="0" smtClean="0"/>
          </a:p>
          <a:p>
            <a:pPr lvl="2">
              <a:lnSpc>
                <a:spcPct val="80000"/>
              </a:lnSpc>
            </a:pPr>
            <a:endParaRPr lang="en-US" altLang="en-US" sz="1600" b="1" kern="0" dirty="0" smtClean="0"/>
          </a:p>
          <a:p>
            <a:pPr lvl="1">
              <a:lnSpc>
                <a:spcPct val="80000"/>
              </a:lnSpc>
            </a:pPr>
            <a:endParaRPr lang="en-US" altLang="en-US" sz="2000" b="1" kern="0" dirty="0" smtClean="0"/>
          </a:p>
          <a:p>
            <a:pPr>
              <a:lnSpc>
                <a:spcPct val="80000"/>
              </a:lnSpc>
            </a:pPr>
            <a:endParaRPr lang="en-US" altLang="en-US" sz="1100" b="1" kern="0" dirty="0"/>
          </a:p>
        </p:txBody>
      </p:sp>
      <p:sp>
        <p:nvSpPr>
          <p:cNvPr id="5" name="Rectangle 4"/>
          <p:cNvSpPr/>
          <p:nvPr/>
        </p:nvSpPr>
        <p:spPr>
          <a:xfrm>
            <a:off x="177800" y="5186531"/>
            <a:ext cx="8432800" cy="861774"/>
          </a:xfrm>
          <a:prstGeom prst="rect">
            <a:avLst/>
          </a:prstGeom>
        </p:spPr>
        <p:txBody>
          <a:bodyPr wrap="square">
            <a:spAutoFit/>
          </a:bodyPr>
          <a:lstStyle/>
          <a:p>
            <a:r>
              <a:rPr lang="en-US" sz="1000" b="0" dirty="0" err="1">
                <a:solidFill>
                  <a:schemeClr val="tx1"/>
                </a:solidFill>
                <a:latin typeface="+mn-lt"/>
              </a:rPr>
              <a:t>Attavanich</a:t>
            </a:r>
            <a:r>
              <a:rPr lang="en-US" sz="1000" b="0" dirty="0">
                <a:solidFill>
                  <a:schemeClr val="tx1"/>
                </a:solidFill>
                <a:latin typeface="+mn-lt"/>
              </a:rPr>
              <a:t>, W. and McCarl, B.A., 2014. How is CO 2 affecting yields and technological progress? A statistical analysis. </a:t>
            </a:r>
            <a:r>
              <a:rPr lang="en-US" sz="1000" b="0" i="1" dirty="0">
                <a:solidFill>
                  <a:schemeClr val="tx1"/>
                </a:solidFill>
                <a:latin typeface="+mn-lt"/>
              </a:rPr>
              <a:t>Climatic change</a:t>
            </a:r>
            <a:r>
              <a:rPr lang="en-US" sz="1000" b="0" dirty="0">
                <a:solidFill>
                  <a:schemeClr val="tx1"/>
                </a:solidFill>
                <a:latin typeface="+mn-lt"/>
              </a:rPr>
              <a:t>, </a:t>
            </a:r>
            <a:r>
              <a:rPr lang="en-US" sz="1000" b="0" i="1" dirty="0">
                <a:solidFill>
                  <a:schemeClr val="tx1"/>
                </a:solidFill>
                <a:latin typeface="+mn-lt"/>
              </a:rPr>
              <a:t>124</a:t>
            </a:r>
            <a:r>
              <a:rPr lang="en-US" sz="1000" b="0" dirty="0">
                <a:solidFill>
                  <a:schemeClr val="tx1"/>
                </a:solidFill>
                <a:latin typeface="+mn-lt"/>
              </a:rPr>
              <a:t>(4), pp.747-762</a:t>
            </a:r>
            <a:r>
              <a:rPr lang="en-US" sz="1000" b="0" dirty="0" smtClean="0">
                <a:solidFill>
                  <a:schemeClr val="tx1"/>
                </a:solidFill>
                <a:latin typeface="+mn-lt"/>
              </a:rPr>
              <a:t>.</a:t>
            </a:r>
          </a:p>
          <a:p>
            <a:r>
              <a:rPr lang="en-US" sz="1000" dirty="0" err="1">
                <a:solidFill>
                  <a:schemeClr val="tx1"/>
                </a:solidFill>
                <a:latin typeface="+mn-lt"/>
              </a:rPr>
              <a:t>Schlenker</a:t>
            </a:r>
            <a:r>
              <a:rPr lang="en-US" sz="1000" dirty="0">
                <a:solidFill>
                  <a:schemeClr val="tx1"/>
                </a:solidFill>
                <a:latin typeface="+mn-lt"/>
              </a:rPr>
              <a:t>, W. and Roberts, M.J., 2009. Nonlinear temperature effects indicate severe damages to US crop yields under climate change. Proceedings of the National Academy of sciences, 106(37), pp.15594-15598</a:t>
            </a:r>
            <a:r>
              <a:rPr lang="en-US" sz="1000" dirty="0" smtClean="0">
                <a:solidFill>
                  <a:schemeClr val="tx1"/>
                </a:solidFill>
                <a:latin typeface="+mn-lt"/>
              </a:rPr>
              <a:t>.</a:t>
            </a:r>
          </a:p>
          <a:p>
            <a:r>
              <a:rPr lang="en-US" sz="1000" dirty="0" err="1" smtClean="0">
                <a:solidFill>
                  <a:schemeClr val="tx1"/>
                </a:solidFill>
                <a:latin typeface="+mn-lt"/>
              </a:rPr>
              <a:t>XinXin</a:t>
            </a:r>
            <a:r>
              <a:rPr lang="en-US" sz="1000" dirty="0" smtClean="0">
                <a:solidFill>
                  <a:schemeClr val="tx1"/>
                </a:solidFill>
                <a:latin typeface="+mn-lt"/>
              </a:rPr>
              <a:t> </a:t>
            </a:r>
            <a:r>
              <a:rPr lang="en-US" sz="1000" dirty="0">
                <a:solidFill>
                  <a:schemeClr val="tx1"/>
                </a:solidFill>
                <a:latin typeface="+mn-lt"/>
              </a:rPr>
              <a:t>Fan, Three Essays on Climate Change, Renewable Energy and Agriculture in the US, Ph.D. Dissertation, Texas A&amp;M University, May, </a:t>
            </a:r>
            <a:r>
              <a:rPr lang="en-US" sz="1000" dirty="0" smtClean="0">
                <a:solidFill>
                  <a:schemeClr val="tx1"/>
                </a:solidFill>
                <a:latin typeface="+mn-lt"/>
              </a:rPr>
              <a:t>2018</a:t>
            </a:r>
          </a:p>
          <a:p>
            <a:r>
              <a:rPr lang="en-US" sz="1000" dirty="0">
                <a:solidFill>
                  <a:schemeClr val="tx1"/>
                </a:solidFill>
                <a:latin typeface="+mn-lt"/>
              </a:rPr>
              <a:t>File Number </a:t>
            </a:r>
            <a:r>
              <a:rPr lang="en-US" sz="1000" dirty="0" smtClean="0">
                <a:solidFill>
                  <a:schemeClr val="tx1"/>
                </a:solidFill>
                <a:latin typeface="+mn-lt"/>
              </a:rPr>
              <a:t>2533 Zhang</a:t>
            </a:r>
            <a:r>
              <a:rPr lang="en-US" sz="1000" dirty="0">
                <a:solidFill>
                  <a:schemeClr val="tx1"/>
                </a:solidFill>
                <a:latin typeface="+mn-lt"/>
              </a:rPr>
              <a:t>, H. , J.E. Mu, and B.A. McCarl, "Will future climate change increase global energy use?", 2019.</a:t>
            </a:r>
          </a:p>
        </p:txBody>
      </p:sp>
    </p:spTree>
    <p:extLst>
      <p:ext uri="{BB962C8B-B14F-4D97-AF65-F5344CB8AC3E}">
        <p14:creationId xmlns:p14="http://schemas.microsoft.com/office/powerpoint/2010/main" val="269236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46" y="214393"/>
            <a:ext cx="7772400" cy="1143000"/>
          </a:xfrm>
        </p:spPr>
        <p:txBody>
          <a:bodyPr/>
          <a:lstStyle/>
          <a:p>
            <a:pPr eaLnBrk="1" hangingPunct="1"/>
            <a:r>
              <a:rPr lang="en-US" sz="2800" b="1" kern="1200" dirty="0">
                <a:solidFill>
                  <a:srgbClr val="7A0000"/>
                </a:solidFill>
                <a:latin typeface="+mn-lt"/>
              </a:rPr>
              <a:t>What is Spatial Analogue?</a:t>
            </a:r>
          </a:p>
        </p:txBody>
      </p:sp>
      <p:sp>
        <p:nvSpPr>
          <p:cNvPr id="3" name="Content Placeholder 2"/>
          <p:cNvSpPr>
            <a:spLocks noGrp="1"/>
          </p:cNvSpPr>
          <p:nvPr>
            <p:ph idx="1"/>
          </p:nvPr>
        </p:nvSpPr>
        <p:spPr>
          <a:xfrm>
            <a:off x="92990" y="1206285"/>
            <a:ext cx="8950271" cy="5050588"/>
          </a:xfrm>
        </p:spPr>
        <p:txBody>
          <a:bodyPr>
            <a:normAutofit fontScale="92500" lnSpcReduction="20000"/>
          </a:bodyPr>
          <a:lstStyle/>
          <a:p>
            <a:r>
              <a:rPr lang="en-US" dirty="0"/>
              <a:t>Spatial analogues are regions which today have a climate analogous to that anticipated in the study region in the </a:t>
            </a:r>
            <a:r>
              <a:rPr lang="en-US" dirty="0" smtClean="0"/>
              <a:t>future</a:t>
            </a:r>
          </a:p>
          <a:p>
            <a:endParaRPr lang="en-US" dirty="0" smtClean="0"/>
          </a:p>
          <a:p>
            <a:r>
              <a:rPr lang="en-US" dirty="0" smtClean="0"/>
              <a:t>Predict </a:t>
            </a:r>
            <a:r>
              <a:rPr lang="en-US" dirty="0"/>
              <a:t>future </a:t>
            </a:r>
            <a:r>
              <a:rPr lang="en-US" dirty="0" smtClean="0"/>
              <a:t>changes</a:t>
            </a:r>
          </a:p>
          <a:p>
            <a:endParaRPr lang="en-US" dirty="0"/>
          </a:p>
          <a:p>
            <a:r>
              <a:rPr lang="en-US" dirty="0" smtClean="0"/>
              <a:t>Used to infer how changes in an environmental condition or input will change yields or another measure of interest</a:t>
            </a:r>
          </a:p>
          <a:p>
            <a:pPr marL="0" indent="0">
              <a:buNone/>
            </a:pPr>
            <a:endParaRPr lang="en-US" dirty="0"/>
          </a:p>
          <a:p>
            <a:r>
              <a:rPr lang="en-US" dirty="0" smtClean="0"/>
              <a:t>Need information from a range of conditions </a:t>
            </a:r>
            <a:endParaRPr lang="en-US" dirty="0"/>
          </a:p>
        </p:txBody>
      </p:sp>
      <p:sp>
        <p:nvSpPr>
          <p:cNvPr id="4" name="TextBox 3"/>
          <p:cNvSpPr txBox="1"/>
          <p:nvPr/>
        </p:nvSpPr>
        <p:spPr>
          <a:xfrm>
            <a:off x="756831" y="5995263"/>
            <a:ext cx="7772400" cy="523220"/>
          </a:xfrm>
          <a:prstGeom prst="rect">
            <a:avLst/>
          </a:prstGeom>
          <a:noFill/>
        </p:spPr>
        <p:txBody>
          <a:bodyPr wrap="square" rtlCol="0">
            <a:spAutoFit/>
          </a:bodyPr>
          <a:lstStyle/>
          <a:p>
            <a:r>
              <a:rPr lang="en-US" sz="1400" dirty="0">
                <a:solidFill>
                  <a:schemeClr val="tx1"/>
                </a:solidFill>
                <a:latin typeface="+mn-lt"/>
              </a:rPr>
              <a:t>Adams, Richard A. "On the search for the correct economic assessment method." </a:t>
            </a:r>
            <a:r>
              <a:rPr lang="en-US" sz="1400" i="1" dirty="0">
                <a:solidFill>
                  <a:schemeClr val="tx1"/>
                </a:solidFill>
                <a:latin typeface="+mn-lt"/>
              </a:rPr>
              <a:t>Climatic change</a:t>
            </a:r>
            <a:r>
              <a:rPr lang="en-US" sz="1400" dirty="0">
                <a:solidFill>
                  <a:schemeClr val="tx1"/>
                </a:solidFill>
                <a:latin typeface="+mn-lt"/>
              </a:rPr>
              <a:t> 41.3 (1999): 363-370.</a:t>
            </a:r>
          </a:p>
        </p:txBody>
      </p:sp>
    </p:spTree>
    <p:extLst>
      <p:ext uri="{BB962C8B-B14F-4D97-AF65-F5344CB8AC3E}">
        <p14:creationId xmlns:p14="http://schemas.microsoft.com/office/powerpoint/2010/main" val="107874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296"/>
            <a:ext cx="7772400" cy="1143000"/>
          </a:xfrm>
        </p:spPr>
        <p:txBody>
          <a:bodyPr>
            <a:normAutofit/>
          </a:bodyPr>
          <a:lstStyle/>
          <a:p>
            <a:pPr eaLnBrk="1" hangingPunct="1"/>
            <a:r>
              <a:rPr lang="en-US" sz="2800" b="1" kern="1200" dirty="0">
                <a:solidFill>
                  <a:srgbClr val="7A0000"/>
                </a:solidFill>
                <a:latin typeface="+mn-lt"/>
              </a:rPr>
              <a:t>What is Spatial Analogue? (Example)</a:t>
            </a:r>
          </a:p>
        </p:txBody>
      </p:sp>
      <p:sp>
        <p:nvSpPr>
          <p:cNvPr id="3" name="Content Placeholder 2"/>
          <p:cNvSpPr>
            <a:spLocks noGrp="1"/>
          </p:cNvSpPr>
          <p:nvPr>
            <p:ph idx="1"/>
          </p:nvPr>
        </p:nvSpPr>
        <p:spPr>
          <a:xfrm>
            <a:off x="693549" y="818827"/>
            <a:ext cx="7772400" cy="4114800"/>
          </a:xfrm>
        </p:spPr>
        <p:txBody>
          <a:bodyPr>
            <a:normAutofit fontScale="92500" lnSpcReduction="20000"/>
          </a:bodyPr>
          <a:lstStyle/>
          <a:p>
            <a:r>
              <a:rPr lang="en-US" dirty="0" smtClean="0"/>
              <a:t>What would happen if the climate warmed?</a:t>
            </a:r>
          </a:p>
          <a:p>
            <a:pPr lvl="1"/>
            <a:r>
              <a:rPr lang="en-US" dirty="0" smtClean="0"/>
              <a:t>Look at warmer regions to infer how cooler regions would adapt if warmed</a:t>
            </a:r>
          </a:p>
          <a:p>
            <a:endParaRPr lang="en-US" dirty="0"/>
          </a:p>
          <a:p>
            <a:r>
              <a:rPr lang="en-US" dirty="0" smtClean="0"/>
              <a:t>Assumption: Farmers in the cooler region will be able to adapt the warmer region practices</a:t>
            </a:r>
          </a:p>
          <a:p>
            <a:endParaRPr lang="en-US" dirty="0"/>
          </a:p>
          <a:p>
            <a:r>
              <a:rPr lang="en-US" dirty="0" smtClean="0"/>
              <a:t>Uses statistical/econometric methods</a:t>
            </a:r>
          </a:p>
          <a:p>
            <a:pPr lvl="1"/>
            <a:r>
              <a:rPr lang="en-US" dirty="0" smtClean="0"/>
              <a:t>Investigate change in spatial patterns of crop production</a:t>
            </a:r>
            <a:endParaRPr lang="en-US" dirty="0"/>
          </a:p>
        </p:txBody>
      </p:sp>
      <p:sp>
        <p:nvSpPr>
          <p:cNvPr id="4" name="TextBox 3"/>
          <p:cNvSpPr txBox="1"/>
          <p:nvPr/>
        </p:nvSpPr>
        <p:spPr>
          <a:xfrm>
            <a:off x="492760" y="5700804"/>
            <a:ext cx="8305800" cy="1015663"/>
          </a:xfrm>
          <a:prstGeom prst="rect">
            <a:avLst/>
          </a:prstGeom>
          <a:noFill/>
        </p:spPr>
        <p:txBody>
          <a:bodyPr wrap="square" rtlCol="0">
            <a:spAutoFit/>
          </a:bodyPr>
          <a:lstStyle/>
          <a:p>
            <a:r>
              <a:rPr lang="en-US" sz="2000" dirty="0">
                <a:solidFill>
                  <a:schemeClr val="tx1"/>
                </a:solidFill>
                <a:latin typeface="+mn-lt"/>
              </a:rPr>
              <a:t>Adams, Richard A. "On the search for the correct economic assessment method." </a:t>
            </a:r>
            <a:r>
              <a:rPr lang="en-US" sz="2000" i="1" dirty="0">
                <a:solidFill>
                  <a:schemeClr val="tx1"/>
                </a:solidFill>
                <a:latin typeface="+mn-lt"/>
              </a:rPr>
              <a:t>Climatic change</a:t>
            </a:r>
            <a:r>
              <a:rPr lang="en-US" sz="2000" dirty="0">
                <a:solidFill>
                  <a:schemeClr val="tx1"/>
                </a:solidFill>
                <a:latin typeface="+mn-lt"/>
              </a:rPr>
              <a:t> 41.3 (1999): 363-370.</a:t>
            </a:r>
          </a:p>
          <a:p>
            <a:endParaRPr lang="en-US" sz="2000" dirty="0">
              <a:solidFill>
                <a:schemeClr val="tx1"/>
              </a:solidFill>
              <a:latin typeface="+mn-lt"/>
            </a:endParaRPr>
          </a:p>
        </p:txBody>
      </p:sp>
    </p:spTree>
    <p:extLst>
      <p:ext uri="{BB962C8B-B14F-4D97-AF65-F5344CB8AC3E}">
        <p14:creationId xmlns:p14="http://schemas.microsoft.com/office/powerpoint/2010/main" val="64429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1" kern="1200" dirty="0" smtClean="0">
                <a:solidFill>
                  <a:srgbClr val="7A0000"/>
                </a:solidFill>
                <a:latin typeface="+mn-lt"/>
              </a:rPr>
              <a:t>Spatial Analogue Limita</a:t>
            </a:r>
            <a:r>
              <a:rPr lang="en-US" sz="2800" b="1" kern="1200" dirty="0" smtClean="0">
                <a:solidFill>
                  <a:srgbClr val="7A0000"/>
                </a:solidFill>
                <a:latin typeface="+mn-lt"/>
              </a:rPr>
              <a:t>t</a:t>
            </a:r>
            <a:r>
              <a:rPr lang="en-US" sz="3600" b="1" kern="1200" dirty="0" smtClean="0">
                <a:solidFill>
                  <a:srgbClr val="7A0000"/>
                </a:solidFill>
                <a:latin typeface="+mn-lt"/>
              </a:rPr>
              <a:t>ions</a:t>
            </a:r>
            <a:endParaRPr lang="en-US" sz="3600" b="1" kern="1200" dirty="0">
              <a:solidFill>
                <a:srgbClr val="7A0000"/>
              </a:solidFill>
              <a:latin typeface="+mn-lt"/>
            </a:endParaRPr>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r>
              <a:rPr lang="en-US" dirty="0" smtClean="0"/>
              <a:t>Farmers in one region may not be willing or able to adapt in the same way that a farmer in a different region can.</a:t>
            </a:r>
          </a:p>
          <a:p>
            <a:pPr lvl="1"/>
            <a:r>
              <a:rPr lang="en-US" dirty="0" smtClean="0"/>
              <a:t>Cool to warm climate</a:t>
            </a:r>
          </a:p>
          <a:p>
            <a:endParaRPr lang="en-US" dirty="0" smtClean="0"/>
          </a:p>
          <a:p>
            <a:r>
              <a:rPr lang="en-US" dirty="0" smtClean="0"/>
              <a:t>Magnitude of CO</a:t>
            </a:r>
            <a:r>
              <a:rPr lang="en-US" baseline="-25000" dirty="0" smtClean="0"/>
              <a:t>2</a:t>
            </a:r>
            <a:r>
              <a:rPr lang="en-US" dirty="0" smtClean="0"/>
              <a:t> level changes create a new growing environment</a:t>
            </a:r>
          </a:p>
          <a:p>
            <a:pPr lvl="1"/>
            <a:r>
              <a:rPr lang="en-US" dirty="0" smtClean="0"/>
              <a:t>If changes larger than what is seen previously, we cannot accurately predict Impact</a:t>
            </a:r>
          </a:p>
          <a:p>
            <a:pPr lvl="1"/>
            <a:r>
              <a:rPr lang="en-US" dirty="0" smtClean="0"/>
              <a:t>Multiple changes simultaneously can lead to different outcomes for adaptation practices</a:t>
            </a:r>
            <a:endParaRPr lang="en-US" dirty="0"/>
          </a:p>
          <a:p>
            <a:endParaRPr lang="en-US" dirty="0" smtClean="0"/>
          </a:p>
        </p:txBody>
      </p:sp>
    </p:spTree>
    <p:extLst>
      <p:ext uri="{BB962C8B-B14F-4D97-AF65-F5344CB8AC3E}">
        <p14:creationId xmlns:p14="http://schemas.microsoft.com/office/powerpoint/2010/main" val="3630865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Ignores changes in input and output prices that may result from non-climate change</a:t>
            </a:r>
          </a:p>
          <a:p>
            <a:pPr lvl="1"/>
            <a:r>
              <a:rPr lang="en-US" dirty="0" smtClean="0"/>
              <a:t>May impact adaptation decisions</a:t>
            </a:r>
          </a:p>
          <a:p>
            <a:pPr lvl="1"/>
            <a:endParaRPr lang="en-US" dirty="0" smtClean="0"/>
          </a:p>
          <a:p>
            <a:r>
              <a:rPr lang="en-US" dirty="0" smtClean="0"/>
              <a:t>Range restriction</a:t>
            </a:r>
          </a:p>
          <a:p>
            <a:endParaRPr lang="en-US" dirty="0"/>
          </a:p>
          <a:p>
            <a:r>
              <a:rPr lang="en-US" dirty="0" smtClean="0"/>
              <a:t>Requires a data set containing multiple regions over time</a:t>
            </a:r>
          </a:p>
          <a:p>
            <a:pPr lvl="1"/>
            <a:r>
              <a:rPr lang="en-US" dirty="0" smtClean="0"/>
              <a:t>May not be available in developing countries</a:t>
            </a:r>
          </a:p>
        </p:txBody>
      </p:sp>
      <p:sp>
        <p:nvSpPr>
          <p:cNvPr id="5" name="Title 1"/>
          <p:cNvSpPr txBox="1">
            <a:spLocks/>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3600" b="1" kern="1200" smtClean="0">
                <a:solidFill>
                  <a:srgbClr val="7A0000"/>
                </a:solidFill>
                <a:latin typeface="+mn-lt"/>
              </a:rPr>
              <a:t>Spatial Analogue Limita</a:t>
            </a:r>
            <a:r>
              <a:rPr lang="en-US" sz="2800" b="1" kern="1200" smtClean="0">
                <a:solidFill>
                  <a:srgbClr val="7A0000"/>
                </a:solidFill>
                <a:latin typeface="+mn-lt"/>
              </a:rPr>
              <a:t>t</a:t>
            </a:r>
            <a:r>
              <a:rPr lang="en-US" sz="3600" b="1" kern="1200" smtClean="0">
                <a:solidFill>
                  <a:srgbClr val="7A0000"/>
                </a:solidFill>
                <a:latin typeface="+mn-lt"/>
              </a:rPr>
              <a:t>ions</a:t>
            </a:r>
            <a:endParaRPr lang="en-US" sz="3600" b="1" kern="1200" dirty="0">
              <a:solidFill>
                <a:srgbClr val="7A0000"/>
              </a:solidFill>
              <a:latin typeface="+mn-lt"/>
            </a:endParaRPr>
          </a:p>
        </p:txBody>
      </p:sp>
    </p:spTree>
    <p:extLst>
      <p:ext uri="{BB962C8B-B14F-4D97-AF65-F5344CB8AC3E}">
        <p14:creationId xmlns:p14="http://schemas.microsoft.com/office/powerpoint/2010/main" val="56698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812800"/>
            <a:ext cx="8813800" cy="5003512"/>
          </a:xfrm>
        </p:spPr>
        <p:txBody>
          <a:bodyPr>
            <a:noAutofit/>
          </a:bodyPr>
          <a:lstStyle/>
          <a:p>
            <a:pPr>
              <a:spcBef>
                <a:spcPts val="0"/>
              </a:spcBef>
            </a:pPr>
            <a:r>
              <a:rPr lang="en-US" b="1" dirty="0" smtClean="0">
                <a:cs typeface="Times New Roman" panose="02020603050405020304" pitchFamily="18" charset="0"/>
              </a:rPr>
              <a:t>Milk production is </a:t>
            </a:r>
            <a:r>
              <a:rPr lang="en-US" b="1" dirty="0">
                <a:cs typeface="Times New Roman" panose="02020603050405020304" pitchFamily="18" charset="0"/>
              </a:rPr>
              <a:t>especially sensitive to </a:t>
            </a:r>
            <a:r>
              <a:rPr lang="en-US" b="1" dirty="0" smtClean="0">
                <a:cs typeface="Times New Roman" panose="02020603050405020304" pitchFamily="18" charset="0"/>
              </a:rPr>
              <a:t>climate conditions and climate is projected </a:t>
            </a:r>
            <a:r>
              <a:rPr lang="en-US" b="1" dirty="0">
                <a:cs typeface="Times New Roman" panose="02020603050405020304" pitchFamily="18" charset="0"/>
              </a:rPr>
              <a:t>to change in the </a:t>
            </a:r>
            <a:r>
              <a:rPr lang="en-US" b="1" dirty="0" smtClean="0">
                <a:cs typeface="Times New Roman" panose="02020603050405020304" pitchFamily="18" charset="0"/>
              </a:rPr>
              <a:t>future </a:t>
            </a:r>
          </a:p>
          <a:p>
            <a:pPr>
              <a:spcBef>
                <a:spcPts val="0"/>
              </a:spcBef>
            </a:pPr>
            <a:r>
              <a:rPr lang="en-US" b="1" dirty="0" smtClean="0">
                <a:cs typeface="Times New Roman" panose="02020603050405020304" pitchFamily="18" charset="0"/>
              </a:rPr>
              <a:t>Econometric </a:t>
            </a:r>
            <a:r>
              <a:rPr lang="en-US" b="1" dirty="0">
                <a:cs typeface="Times New Roman" panose="02020603050405020304" pitchFamily="18" charset="0"/>
              </a:rPr>
              <a:t>panel data </a:t>
            </a:r>
            <a:r>
              <a:rPr lang="en-US" b="1" dirty="0" smtClean="0">
                <a:cs typeface="Times New Roman" panose="02020603050405020304" pitchFamily="18" charset="0"/>
              </a:rPr>
              <a:t>approach is commonly used to analyze climate change effects on crop yields but few studies did econometric analysis to examine climate effects on milk production  </a:t>
            </a:r>
            <a:endParaRPr lang="en-US" b="1" dirty="0">
              <a:cs typeface="Times New Roman" panose="02020603050405020304" pitchFamily="18" charset="0"/>
            </a:endParaRPr>
          </a:p>
          <a:p>
            <a:pPr>
              <a:spcBef>
                <a:spcPts val="0"/>
              </a:spcBef>
            </a:pPr>
            <a:r>
              <a:rPr lang="en-US" b="1" dirty="0" smtClean="0">
                <a:cs typeface="Times New Roman" panose="02020603050405020304" pitchFamily="18" charset="0"/>
              </a:rPr>
              <a:t>And spatial </a:t>
            </a:r>
            <a:r>
              <a:rPr lang="en-US" b="1" dirty="0">
                <a:cs typeface="Times New Roman" panose="02020603050405020304" pitchFamily="18" charset="0"/>
              </a:rPr>
              <a:t>models </a:t>
            </a:r>
            <a:r>
              <a:rPr lang="en-US" b="1" dirty="0" smtClean="0">
                <a:cs typeface="Times New Roman" panose="02020603050405020304" pitchFamily="18" charset="0"/>
              </a:rPr>
              <a:t>dealing with </a:t>
            </a:r>
            <a:r>
              <a:rPr lang="en-US" b="1" dirty="0">
                <a:cs typeface="Times New Roman" panose="02020603050405020304" pitchFamily="18" charset="0"/>
              </a:rPr>
              <a:t>omitted variables and spatial </a:t>
            </a:r>
            <a:r>
              <a:rPr lang="en-US" b="1" dirty="0" smtClean="0">
                <a:cs typeface="Times New Roman" panose="02020603050405020304" pitchFamily="18" charset="0"/>
              </a:rPr>
              <a:t>correlation are not applied in previous studies</a:t>
            </a:r>
            <a:endParaRPr lang="en-US" b="1" dirty="0">
              <a:cs typeface="Times New Roman" panose="02020603050405020304" pitchFamily="18" charset="0"/>
            </a:endParaRPr>
          </a:p>
          <a:p>
            <a:pPr marL="0" indent="0">
              <a:spcBef>
                <a:spcPts val="0"/>
              </a:spcBef>
              <a:buNone/>
            </a:pPr>
            <a:endParaRPr lang="en-US" sz="2400" b="1" dirty="0">
              <a:cs typeface="Times New Roman" panose="02020603050405020304" pitchFamily="18" charset="0"/>
            </a:endParaRPr>
          </a:p>
          <a:p>
            <a:pPr>
              <a:spcBef>
                <a:spcPts val="0"/>
              </a:spcBef>
            </a:pPr>
            <a:endParaRPr lang="en-US" sz="1200" b="1" dirty="0">
              <a:cs typeface="Times New Roman" panose="02020603050405020304" pitchFamily="18" charset="0"/>
            </a:endParaRPr>
          </a:p>
          <a:p>
            <a:pPr>
              <a:spcBef>
                <a:spcPts val="0"/>
              </a:spcBef>
            </a:pPr>
            <a:endParaRPr lang="en-GB" sz="1200" b="1"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20FCC9A-FACA-4846-930E-6889BA5A0E43}" type="slidenum">
              <a:rPr lang="en-US" smtClean="0">
                <a:latin typeface="+mn-lt"/>
                <a:cs typeface="Times New Roman" panose="02020603050405020304" pitchFamily="18" charset="0"/>
              </a:rPr>
              <a:t>29</a:t>
            </a:fld>
            <a:endParaRPr lang="en-US" dirty="0">
              <a:latin typeface="+mn-lt"/>
              <a:cs typeface="Times New Roman" panose="02020603050405020304" pitchFamily="18" charset="0"/>
            </a:endParaRPr>
          </a:p>
        </p:txBody>
      </p:sp>
      <p:sp>
        <p:nvSpPr>
          <p:cNvPr id="5" name="Title 4"/>
          <p:cNvSpPr>
            <a:spLocks noGrp="1"/>
          </p:cNvSpPr>
          <p:nvPr>
            <p:ph type="title"/>
          </p:nvPr>
        </p:nvSpPr>
        <p:spPr>
          <a:xfrm>
            <a:off x="533400" y="114013"/>
            <a:ext cx="7772400" cy="698787"/>
          </a:xfrm>
        </p:spPr>
        <p:txBody>
          <a:bodyPr/>
          <a:lstStyle/>
          <a:p>
            <a:r>
              <a:rPr lang="en-US" sz="2800" b="1" kern="1200" dirty="0">
                <a:solidFill>
                  <a:srgbClr val="7A0000"/>
                </a:solidFill>
                <a:latin typeface="+mn-lt"/>
              </a:rPr>
              <a:t>Climate and Milk Production</a:t>
            </a:r>
          </a:p>
        </p:txBody>
      </p:sp>
      <p:sp>
        <p:nvSpPr>
          <p:cNvPr id="6" name="Rectangle 5"/>
          <p:cNvSpPr/>
          <p:nvPr/>
        </p:nvSpPr>
        <p:spPr>
          <a:xfrm>
            <a:off x="203200" y="6120825"/>
            <a:ext cx="8432800" cy="584775"/>
          </a:xfrm>
          <a:prstGeom prst="rect">
            <a:avLst/>
          </a:prstGeom>
        </p:spPr>
        <p:txBody>
          <a:bodyPr wrap="square">
            <a:spAutoFit/>
          </a:bodyPr>
          <a:lstStyle/>
          <a:p>
            <a:r>
              <a:rPr lang="en-US" sz="1600" b="0" dirty="0" err="1" smtClean="0">
                <a:solidFill>
                  <a:schemeClr val="tx1"/>
                </a:solidFill>
                <a:latin typeface="+mn-lt"/>
                <a:cs typeface="Times New Roman" panose="02020603050405020304" pitchFamily="18" charset="0"/>
              </a:rPr>
              <a:t>XinXin</a:t>
            </a:r>
            <a:r>
              <a:rPr lang="en-US" sz="1600" b="0" dirty="0" smtClean="0">
                <a:solidFill>
                  <a:schemeClr val="tx1"/>
                </a:solidFill>
                <a:latin typeface="+mn-lt"/>
                <a:cs typeface="Times New Roman" panose="02020603050405020304" pitchFamily="18" charset="0"/>
              </a:rPr>
              <a:t> Fan, An </a:t>
            </a:r>
            <a:r>
              <a:rPr lang="en-US" sz="1600" b="0" dirty="0">
                <a:solidFill>
                  <a:schemeClr val="tx1"/>
                </a:solidFill>
                <a:latin typeface="+mn-lt"/>
                <a:cs typeface="Times New Roman" panose="02020603050405020304" pitchFamily="18" charset="0"/>
              </a:rPr>
              <a:t>Integrated Analysis of Federal Milk Marketing Order Price Differential Policy and Climate Change Effects in the U.S Dairy </a:t>
            </a:r>
            <a:r>
              <a:rPr lang="en-US" sz="1600" b="0" dirty="0" smtClean="0">
                <a:solidFill>
                  <a:schemeClr val="tx1"/>
                </a:solidFill>
                <a:latin typeface="+mn-lt"/>
                <a:cs typeface="Times New Roman" panose="02020603050405020304" pitchFamily="18" charset="0"/>
              </a:rPr>
              <a:t>Industry, TAMU </a:t>
            </a:r>
            <a:r>
              <a:rPr lang="en-US" sz="1600" b="0" dirty="0" err="1" smtClean="0">
                <a:solidFill>
                  <a:schemeClr val="tx1"/>
                </a:solidFill>
                <a:latin typeface="+mn-lt"/>
                <a:cs typeface="Times New Roman" panose="02020603050405020304" pitchFamily="18" charset="0"/>
              </a:rPr>
              <a:t>AGEco</a:t>
            </a:r>
            <a:r>
              <a:rPr lang="en-US" sz="1600" b="0" dirty="0" smtClean="0">
                <a:solidFill>
                  <a:schemeClr val="tx1"/>
                </a:solidFill>
                <a:latin typeface="+mn-lt"/>
                <a:cs typeface="Times New Roman" panose="02020603050405020304" pitchFamily="18" charset="0"/>
              </a:rPr>
              <a:t> PhD Thesis, 2018</a:t>
            </a:r>
            <a:endParaRPr lang="en-US" sz="1600" dirty="0">
              <a:solidFill>
                <a:schemeClr val="tx1"/>
              </a:solidFill>
              <a:latin typeface="+mn-lt"/>
            </a:endParaRPr>
          </a:p>
        </p:txBody>
      </p:sp>
    </p:spTree>
    <p:extLst>
      <p:ext uri="{BB962C8B-B14F-4D97-AF65-F5344CB8AC3E}">
        <p14:creationId xmlns:p14="http://schemas.microsoft.com/office/powerpoint/2010/main" val="85800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2" name="Rounded Rectangle 5161"/>
          <p:cNvSpPr/>
          <p:nvPr/>
        </p:nvSpPr>
        <p:spPr bwMode="auto">
          <a:xfrm>
            <a:off x="381000" y="643741"/>
            <a:ext cx="7937500" cy="5680859"/>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mn-lt"/>
            </a:endParaRPr>
          </a:p>
        </p:txBody>
      </p:sp>
      <p:sp>
        <p:nvSpPr>
          <p:cNvPr id="5122" name="AutoShape 2"/>
          <p:cNvSpPr>
            <a:spLocks noChangeArrowheads="1"/>
          </p:cNvSpPr>
          <p:nvPr/>
        </p:nvSpPr>
        <p:spPr bwMode="auto">
          <a:xfrm>
            <a:off x="2835275" y="2827722"/>
            <a:ext cx="1524000" cy="2168628"/>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latin typeface="+mn-lt"/>
                <a:cs typeface="Arial" charset="0"/>
              </a:rPr>
              <a:t>Aggregate </a:t>
            </a:r>
          </a:p>
          <a:p>
            <a:pPr algn="ctr" eaLnBrk="1" hangingPunct="1">
              <a:spcBef>
                <a:spcPct val="0"/>
              </a:spcBef>
              <a:buFontTx/>
              <a:buNone/>
            </a:pPr>
            <a:r>
              <a:rPr lang="en-US" altLang="en-US" sz="1600" dirty="0" smtClean="0">
                <a:latin typeface="+mn-lt"/>
                <a:cs typeface="Arial" charset="0"/>
              </a:rPr>
              <a:t>Economic </a:t>
            </a:r>
          </a:p>
          <a:p>
            <a:pPr algn="ctr" eaLnBrk="1" hangingPunct="1">
              <a:spcBef>
                <a:spcPct val="0"/>
              </a:spcBef>
              <a:buFontTx/>
              <a:buNone/>
            </a:pPr>
            <a:r>
              <a:rPr lang="en-US" altLang="en-US" sz="1600" dirty="0" smtClean="0">
                <a:latin typeface="+mn-lt"/>
                <a:cs typeface="Arial" charset="0"/>
              </a:rPr>
              <a:t>Impacts</a:t>
            </a:r>
            <a:endParaRPr lang="en-US" altLang="en-US" sz="1600" dirty="0">
              <a:latin typeface="+mn-lt"/>
              <a:cs typeface="Arial" charset="0"/>
            </a:endParaRPr>
          </a:p>
        </p:txBody>
      </p:sp>
      <p:sp>
        <p:nvSpPr>
          <p:cNvPr id="5123" name="Line 3"/>
          <p:cNvSpPr>
            <a:spLocks noChangeAspect="1" noChangeShapeType="1"/>
          </p:cNvSpPr>
          <p:nvPr/>
        </p:nvSpPr>
        <p:spPr bwMode="auto">
          <a:xfrm>
            <a:off x="2436813" y="3910013"/>
            <a:ext cx="3984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5124" name="Rectangle 4"/>
          <p:cNvSpPr>
            <a:spLocks noChangeArrowheads="1"/>
          </p:cNvSpPr>
          <p:nvPr/>
        </p:nvSpPr>
        <p:spPr bwMode="auto">
          <a:xfrm>
            <a:off x="1355002" y="120521"/>
            <a:ext cx="62787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smtClean="0">
                <a:solidFill>
                  <a:srgbClr val="7A0000"/>
                </a:solidFill>
                <a:latin typeface="+mn-lt"/>
                <a:ea typeface="+mj-ea"/>
                <a:cs typeface="+mj-cs"/>
              </a:rPr>
              <a:t>Climate Impacts Analytical Framework</a:t>
            </a:r>
            <a:endParaRPr lang="en-US" altLang="en-US" sz="2800" dirty="0">
              <a:solidFill>
                <a:srgbClr val="7A0000"/>
              </a:solidFill>
              <a:latin typeface="+mn-lt"/>
              <a:ea typeface="+mj-ea"/>
              <a:cs typeface="+mj-cs"/>
            </a:endParaRPr>
          </a:p>
        </p:txBody>
      </p:sp>
      <p:sp>
        <p:nvSpPr>
          <p:cNvPr id="33" name="AutoShape 14"/>
          <p:cNvSpPr>
            <a:spLocks noChangeAspect="1" noChangeArrowheads="1"/>
          </p:cNvSpPr>
          <p:nvPr/>
        </p:nvSpPr>
        <p:spPr bwMode="auto">
          <a:xfrm>
            <a:off x="543891" y="2714874"/>
            <a:ext cx="1892922" cy="2281476"/>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latin typeface="+mn-lt"/>
                <a:cs typeface="Arial" charset="0"/>
              </a:rPr>
              <a:t>Physical </a:t>
            </a:r>
          </a:p>
          <a:p>
            <a:pPr algn="ctr" eaLnBrk="1" hangingPunct="1">
              <a:spcBef>
                <a:spcPct val="0"/>
              </a:spcBef>
              <a:buFontTx/>
              <a:buNone/>
            </a:pPr>
            <a:r>
              <a:rPr lang="en-US" altLang="en-US" sz="1600" dirty="0" smtClean="0">
                <a:latin typeface="+mn-lt"/>
                <a:cs typeface="Arial" charset="0"/>
              </a:rPr>
              <a:t>impacts on</a:t>
            </a:r>
          </a:p>
          <a:p>
            <a:pPr algn="ctr" eaLnBrk="1" hangingPunct="1">
              <a:spcBef>
                <a:spcPct val="0"/>
              </a:spcBef>
              <a:buFontTx/>
              <a:buNone/>
            </a:pPr>
            <a:r>
              <a:rPr lang="en-US" altLang="en-US" sz="1600" dirty="0" smtClean="0">
                <a:latin typeface="+mn-lt"/>
                <a:cs typeface="Arial" charset="0"/>
              </a:rPr>
              <a:t>Yield, cost, variability, resource available</a:t>
            </a:r>
          </a:p>
          <a:p>
            <a:pPr algn="ctr" eaLnBrk="1" hangingPunct="1">
              <a:spcBef>
                <a:spcPct val="0"/>
              </a:spcBef>
              <a:buFontTx/>
              <a:buNone/>
            </a:pPr>
            <a:endParaRPr lang="en-US" altLang="en-US" sz="1600" dirty="0">
              <a:latin typeface="+mn-lt"/>
              <a:cs typeface="Arial" charset="0"/>
            </a:endParaRPr>
          </a:p>
          <a:p>
            <a:pPr algn="ctr" eaLnBrk="1" hangingPunct="1">
              <a:spcBef>
                <a:spcPct val="0"/>
              </a:spcBef>
              <a:buFontTx/>
              <a:buNone/>
            </a:pPr>
            <a:r>
              <a:rPr lang="en-US" altLang="en-US" sz="1600" dirty="0" smtClean="0">
                <a:latin typeface="+mn-lt"/>
                <a:cs typeface="Arial" charset="0"/>
              </a:rPr>
              <a:t>Given Climate Scenario</a:t>
            </a:r>
            <a:endParaRPr lang="en-US" altLang="en-US" sz="1600" dirty="0">
              <a:latin typeface="+mn-lt"/>
              <a:cs typeface="Arial" charset="0"/>
            </a:endParaRPr>
          </a:p>
        </p:txBody>
      </p:sp>
      <p:sp>
        <p:nvSpPr>
          <p:cNvPr id="3" name="Oval 2"/>
          <p:cNvSpPr/>
          <p:nvPr/>
        </p:nvSpPr>
        <p:spPr bwMode="auto">
          <a:xfrm>
            <a:off x="4019876" y="994543"/>
            <a:ext cx="2389187" cy="914400"/>
          </a:xfrm>
          <a:prstGeom prst="ellipse">
            <a:avLst/>
          </a:prstGeom>
          <a:solidFill>
            <a:schemeClr val="accent1">
              <a:alpha val="32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Feedback</a:t>
            </a:r>
            <a:endParaRPr kumimoji="0" lang="en-US" sz="3600" b="1" i="0" u="none" strike="noStrike" cap="none" normalizeH="0" baseline="0" dirty="0" smtClean="0">
              <a:ln>
                <a:noFill/>
              </a:ln>
              <a:solidFill>
                <a:schemeClr val="tx1"/>
              </a:solidFill>
              <a:effectLst/>
              <a:latin typeface="+mn-lt"/>
            </a:endParaRPr>
          </a:p>
        </p:txBody>
      </p:sp>
      <p:sp>
        <p:nvSpPr>
          <p:cNvPr id="37" name="Plaque 36"/>
          <p:cNvSpPr/>
          <p:nvPr/>
        </p:nvSpPr>
        <p:spPr bwMode="auto">
          <a:xfrm>
            <a:off x="5224513" y="4014837"/>
            <a:ext cx="2369100" cy="1406356"/>
          </a:xfrm>
          <a:prstGeom prst="plaque">
            <a:avLst/>
          </a:prstGeom>
          <a:solidFill>
            <a:srgbClr val="FF66FF">
              <a:alpha val="3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2000" dirty="0" smtClean="0">
                <a:solidFill>
                  <a:schemeClr val="tx1"/>
                </a:solidFill>
                <a:latin typeface="+mn-lt"/>
                <a:cs typeface="Arial" charset="0"/>
              </a:rPr>
              <a:t>Regional</a:t>
            </a:r>
            <a:endParaRPr lang="en-US" altLang="en-US" sz="2000" dirty="0">
              <a:solidFill>
                <a:schemeClr val="tx1"/>
              </a:solidFill>
              <a:latin typeface="+mn-lt"/>
              <a:cs typeface="Arial" charset="0"/>
            </a:endParaRPr>
          </a:p>
          <a:p>
            <a:pPr algn="ctr"/>
            <a:r>
              <a:rPr lang="en-US" altLang="en-US" sz="2000" dirty="0" smtClean="0">
                <a:solidFill>
                  <a:schemeClr val="tx1"/>
                </a:solidFill>
                <a:latin typeface="+mn-lt"/>
                <a:cs typeface="Arial" charset="0"/>
              </a:rPr>
              <a:t>impacts</a:t>
            </a:r>
            <a:endParaRPr lang="en-US" altLang="en-US" sz="2000" dirty="0">
              <a:solidFill>
                <a:schemeClr val="tx1"/>
              </a:solidFill>
              <a:latin typeface="+mn-lt"/>
              <a:cs typeface="Arial" charset="0"/>
            </a:endParaRPr>
          </a:p>
        </p:txBody>
      </p:sp>
      <p:sp>
        <p:nvSpPr>
          <p:cNvPr id="38" name="Plaque 37"/>
          <p:cNvSpPr/>
          <p:nvPr/>
        </p:nvSpPr>
        <p:spPr bwMode="auto">
          <a:xfrm>
            <a:off x="5224513" y="2124544"/>
            <a:ext cx="2369100" cy="1406356"/>
          </a:xfrm>
          <a:prstGeom prst="plaque">
            <a:avLst/>
          </a:prstGeom>
          <a:solidFill>
            <a:srgbClr val="FF66FF">
              <a:alpha val="35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en-US" sz="2000" dirty="0" smtClean="0">
                <a:solidFill>
                  <a:schemeClr val="tx1"/>
                </a:solidFill>
                <a:latin typeface="+mn-lt"/>
                <a:cs typeface="Arial" charset="0"/>
              </a:rPr>
              <a:t>External</a:t>
            </a:r>
          </a:p>
          <a:p>
            <a:pPr algn="ctr"/>
            <a:r>
              <a:rPr lang="en-US" altLang="en-US" sz="2000" dirty="0" smtClean="0">
                <a:solidFill>
                  <a:schemeClr val="tx1"/>
                </a:solidFill>
                <a:latin typeface="+mn-lt"/>
                <a:cs typeface="Arial" charset="0"/>
              </a:rPr>
              <a:t>Environmental </a:t>
            </a:r>
            <a:endParaRPr lang="en-US" altLang="en-US" sz="2000" dirty="0">
              <a:solidFill>
                <a:schemeClr val="tx1"/>
              </a:solidFill>
              <a:latin typeface="+mn-lt"/>
              <a:cs typeface="Arial" charset="0"/>
            </a:endParaRPr>
          </a:p>
          <a:p>
            <a:pPr algn="ctr"/>
            <a:r>
              <a:rPr lang="en-US" altLang="en-US" sz="2000" dirty="0" smtClean="0">
                <a:solidFill>
                  <a:schemeClr val="tx1"/>
                </a:solidFill>
                <a:latin typeface="+mn-lt"/>
                <a:cs typeface="Arial" charset="0"/>
              </a:rPr>
              <a:t>impacts</a:t>
            </a:r>
            <a:endParaRPr lang="en-US" altLang="en-US" sz="2000" dirty="0">
              <a:solidFill>
                <a:schemeClr val="tx1"/>
              </a:solidFill>
              <a:latin typeface="+mn-lt"/>
              <a:cs typeface="Arial" charset="0"/>
            </a:endParaRPr>
          </a:p>
        </p:txBody>
      </p:sp>
      <p:cxnSp>
        <p:nvCxnSpPr>
          <p:cNvPr id="6" name="Straight Arrow Connector 5"/>
          <p:cNvCxnSpPr>
            <a:endCxn id="38" idx="1"/>
          </p:cNvCxnSpPr>
          <p:nvPr/>
        </p:nvCxnSpPr>
        <p:spPr bwMode="auto">
          <a:xfrm flipV="1">
            <a:off x="4359275" y="2827722"/>
            <a:ext cx="865238" cy="108229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endCxn id="37" idx="1"/>
          </p:cNvCxnSpPr>
          <p:nvPr/>
        </p:nvCxnSpPr>
        <p:spPr bwMode="auto">
          <a:xfrm>
            <a:off x="4359275" y="3910013"/>
            <a:ext cx="865238" cy="80800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V="1">
            <a:off x="8219968" y="2827722"/>
            <a:ext cx="0" cy="189029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a:off x="7603250" y="2827722"/>
            <a:ext cx="616718" cy="15189"/>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flipH="1" flipV="1">
            <a:off x="8210332" y="1380684"/>
            <a:ext cx="9636" cy="145463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H="1" flipV="1">
            <a:off x="6409065" y="1414404"/>
            <a:ext cx="1762617" cy="696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a:stCxn id="3" idx="2"/>
          </p:cNvCxnSpPr>
          <p:nvPr/>
        </p:nvCxnSpPr>
        <p:spPr bwMode="auto">
          <a:xfrm flipH="1">
            <a:off x="1490352" y="1451743"/>
            <a:ext cx="2529524" cy="3037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endCxn id="33" idx="0"/>
          </p:cNvCxnSpPr>
          <p:nvPr/>
        </p:nvCxnSpPr>
        <p:spPr bwMode="auto">
          <a:xfrm>
            <a:off x="1490352" y="1482120"/>
            <a:ext cx="0" cy="123275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p:nvPr/>
        </p:nvCxnSpPr>
        <p:spPr bwMode="auto">
          <a:xfrm>
            <a:off x="3597275" y="1482120"/>
            <a:ext cx="0" cy="136079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p:nvPr/>
        </p:nvCxnSpPr>
        <p:spPr bwMode="auto">
          <a:xfrm>
            <a:off x="7564601" y="4702251"/>
            <a:ext cx="655367" cy="15764"/>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55" name="Regular Pentagon 5154"/>
          <p:cNvSpPr/>
          <p:nvPr/>
        </p:nvSpPr>
        <p:spPr bwMode="auto">
          <a:xfrm>
            <a:off x="3035300" y="5242328"/>
            <a:ext cx="1323974" cy="986867"/>
          </a:xfrm>
          <a:prstGeom prst="pent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Output</a:t>
            </a:r>
          </a:p>
        </p:txBody>
      </p:sp>
      <p:cxnSp>
        <p:nvCxnSpPr>
          <p:cNvPr id="79" name="Straight Arrow Connector 78"/>
          <p:cNvCxnSpPr>
            <a:stCxn id="33" idx="2"/>
          </p:cNvCxnSpPr>
          <p:nvPr/>
        </p:nvCxnSpPr>
        <p:spPr bwMode="auto">
          <a:xfrm>
            <a:off x="1490352" y="4996350"/>
            <a:ext cx="1544948" cy="55355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p:cNvCxnSpPr/>
          <p:nvPr/>
        </p:nvCxnSpPr>
        <p:spPr bwMode="auto">
          <a:xfrm>
            <a:off x="3528194" y="4992305"/>
            <a:ext cx="17971" cy="25002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H="1">
            <a:off x="4064050" y="3530900"/>
            <a:ext cx="1523951" cy="186565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flipH="1">
            <a:off x="4299000" y="5421193"/>
            <a:ext cx="2110064" cy="48393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64" name="TextBox 5163"/>
          <p:cNvSpPr txBox="1"/>
          <p:nvPr/>
        </p:nvSpPr>
        <p:spPr>
          <a:xfrm>
            <a:off x="2854077" y="595299"/>
            <a:ext cx="3577261" cy="1015663"/>
          </a:xfrm>
          <a:prstGeom prst="rect">
            <a:avLst/>
          </a:prstGeom>
          <a:noFill/>
        </p:spPr>
        <p:txBody>
          <a:bodyPr wrap="none" rtlCol="0">
            <a:spAutoFit/>
          </a:bodyPr>
          <a:lstStyle/>
          <a:p>
            <a:r>
              <a:rPr lang="en-US" sz="2400" dirty="0">
                <a:solidFill>
                  <a:schemeClr val="tx1"/>
                </a:solidFill>
                <a:latin typeface="+mn-lt"/>
              </a:rPr>
              <a:t>GCM /ESM SSP Scenario</a:t>
            </a:r>
          </a:p>
          <a:p>
            <a:endParaRPr lang="en-US" dirty="0">
              <a:latin typeface="+mn-lt"/>
            </a:endParaRPr>
          </a:p>
        </p:txBody>
      </p:sp>
      <p:sp>
        <p:nvSpPr>
          <p:cNvPr id="32" name="TextBox 31"/>
          <p:cNvSpPr txBox="1"/>
          <p:nvPr/>
        </p:nvSpPr>
        <p:spPr>
          <a:xfrm>
            <a:off x="2705723" y="6375782"/>
            <a:ext cx="3281668" cy="461665"/>
          </a:xfrm>
          <a:prstGeom prst="rect">
            <a:avLst/>
          </a:prstGeom>
          <a:noFill/>
        </p:spPr>
        <p:txBody>
          <a:bodyPr wrap="none" rtlCol="0">
            <a:spAutoFit/>
          </a:bodyPr>
          <a:lstStyle/>
          <a:p>
            <a:r>
              <a:rPr lang="en-US" sz="2400" dirty="0" smtClean="0">
                <a:solidFill>
                  <a:schemeClr val="tx1"/>
                </a:solidFill>
                <a:latin typeface="+mn-lt"/>
              </a:rPr>
              <a:t>Many on and off ramps</a:t>
            </a:r>
            <a:endParaRPr lang="en-US" sz="2400" dirty="0">
              <a:solidFill>
                <a:schemeClr val="tx1"/>
              </a:solidFill>
              <a:latin typeface="+mn-lt"/>
            </a:endParaRPr>
          </a:p>
        </p:txBody>
      </p:sp>
    </p:spTree>
    <p:extLst>
      <p:ext uri="{BB962C8B-B14F-4D97-AF65-F5344CB8AC3E}">
        <p14:creationId xmlns:p14="http://schemas.microsoft.com/office/powerpoint/2010/main" val="241956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65" y="1143000"/>
            <a:ext cx="8779669" cy="3782226"/>
          </a:xfrm>
        </p:spPr>
        <p:txBody>
          <a:bodyPr>
            <a:noAutofit/>
          </a:bodyPr>
          <a:lstStyle/>
          <a:p>
            <a:pPr marL="0" indent="0">
              <a:buNone/>
            </a:pPr>
            <a:r>
              <a:rPr lang="en-US" sz="3600" b="1" dirty="0">
                <a:cs typeface="Times New Roman" panose="02020603050405020304" pitchFamily="18" charset="0"/>
              </a:rPr>
              <a:t>Objective: </a:t>
            </a:r>
            <a:endParaRPr lang="en-US" sz="3600" b="1" dirty="0" smtClean="0">
              <a:cs typeface="Times New Roman" panose="02020603050405020304" pitchFamily="18" charset="0"/>
            </a:endParaRPr>
          </a:p>
          <a:p>
            <a:pPr marL="0" indent="0">
              <a:buNone/>
            </a:pPr>
            <a:r>
              <a:rPr lang="en-US" sz="2000" b="1" dirty="0">
                <a:cs typeface="Times New Roman" panose="02020603050405020304" pitchFamily="18" charset="0"/>
              </a:rPr>
              <a:t> Explore climate effects on milk production considering spatial correlation;</a:t>
            </a:r>
          </a:p>
          <a:p>
            <a:pPr marL="0" indent="0">
              <a:buNone/>
            </a:pPr>
            <a:r>
              <a:rPr lang="en-US" sz="2000" b="1" dirty="0">
                <a:cs typeface="Times New Roman" panose="02020603050405020304" pitchFamily="18" charset="0"/>
              </a:rPr>
              <a:t> Project future changes of milk production based on climatic projection</a:t>
            </a:r>
          </a:p>
          <a:p>
            <a:pPr marL="0" indent="0">
              <a:buNone/>
            </a:pPr>
            <a:endParaRPr lang="en-US" sz="800" b="1" dirty="0">
              <a:cs typeface="Times New Roman" panose="02020603050405020304" pitchFamily="18" charset="0"/>
            </a:endParaRPr>
          </a:p>
          <a:p>
            <a:pPr marL="0" indent="0">
              <a:buNone/>
            </a:pPr>
            <a:r>
              <a:rPr lang="en-US" sz="3600" b="1" dirty="0" smtClean="0">
                <a:cs typeface="Times New Roman" panose="02020603050405020304" pitchFamily="18" charset="0"/>
              </a:rPr>
              <a:t>Data</a:t>
            </a:r>
          </a:p>
          <a:p>
            <a:pPr marL="0" indent="0">
              <a:buNone/>
            </a:pPr>
            <a:r>
              <a:rPr lang="en-US" sz="2000" b="1" dirty="0">
                <a:cs typeface="Times New Roman" panose="02020603050405020304" pitchFamily="18" charset="0"/>
              </a:rPr>
              <a:t> Historical data: annual dataset for 48 contiguous US states from 1924 to 2016</a:t>
            </a:r>
          </a:p>
          <a:p>
            <a:pPr marL="0" indent="0">
              <a:buNone/>
            </a:pPr>
            <a:r>
              <a:rPr lang="en-US" sz="2000" b="1" dirty="0">
                <a:solidFill>
                  <a:srgbClr val="FF0000"/>
                </a:solidFill>
                <a:cs typeface="Times New Roman" panose="02020603050405020304" pitchFamily="18" charset="0"/>
              </a:rPr>
              <a:t> </a:t>
            </a:r>
            <a:r>
              <a:rPr lang="en-US" sz="2000" b="1" dirty="0">
                <a:solidFill>
                  <a:schemeClr val="accent2"/>
                </a:solidFill>
                <a:cs typeface="Times New Roman" panose="02020603050405020304" pitchFamily="18" charset="0"/>
              </a:rPr>
              <a:t>Projected climate data: temperature and precipitation are drawn from RCP 2.6 emission scenario using Beijing Climate Center Climate System Model (BCC_CSM 1.1) in </a:t>
            </a:r>
            <a:r>
              <a:rPr lang="en-US" sz="2000" b="1" dirty="0" smtClean="0">
                <a:solidFill>
                  <a:schemeClr val="accent2"/>
                </a:solidFill>
                <a:cs typeface="Times New Roman" panose="02020603050405020304" pitchFamily="18" charset="0"/>
              </a:rPr>
              <a:t>2030 </a:t>
            </a:r>
            <a:r>
              <a:rPr lang="en-US" sz="2000" b="1" dirty="0" smtClean="0">
                <a:solidFill>
                  <a:srgbClr val="FF0000"/>
                </a:solidFill>
                <a:cs typeface="Times New Roman" panose="02020603050405020304" pitchFamily="18" charset="0"/>
              </a:rPr>
              <a:t>(wrong one – Why?)</a:t>
            </a:r>
            <a:endParaRPr lang="en-US" sz="2000" b="1" dirty="0">
              <a:solidFill>
                <a:srgbClr val="FF0000"/>
              </a:solidFill>
              <a:cs typeface="Times New Roman" panose="02020603050405020304" pitchFamily="18" charset="0"/>
            </a:endParaRPr>
          </a:p>
          <a:p>
            <a:pPr marL="0" indent="0">
              <a:buNone/>
            </a:pPr>
            <a:endParaRPr lang="en-GB" sz="2000" b="1" dirty="0" smtClean="0">
              <a:cs typeface="Times New Roman" panose="02020603050405020304" pitchFamily="18" charset="0"/>
            </a:endParaRPr>
          </a:p>
          <a:p>
            <a:pPr marL="0" indent="0">
              <a:buNone/>
            </a:pPr>
            <a:r>
              <a:rPr lang="en-US" sz="2000" b="1" dirty="0"/>
              <a:t>Temperature Humidity Index (THI) takes air temperature and humidity into account and represents heat stress. A U shaped curve is expected with the threshold level identifying the value above which heat stress starts to diminish productivity. This threshold has been identified to fall in the range from 64 to 86, with a THI value of 72 being the most common.</a:t>
            </a:r>
          </a:p>
          <a:p>
            <a:pPr marL="0" indent="0">
              <a:buNone/>
            </a:pPr>
            <a:endParaRPr lang="en-GB" sz="2000" b="1"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20FCC9A-FACA-4846-930E-6889BA5A0E43}" type="slidenum">
              <a:rPr lang="en-US" smtClean="0">
                <a:latin typeface="+mn-lt"/>
                <a:cs typeface="Times New Roman" panose="02020603050405020304" pitchFamily="18" charset="0"/>
              </a:rPr>
              <a:t>30</a:t>
            </a:fld>
            <a:endParaRPr lang="en-US" dirty="0">
              <a:latin typeface="+mn-lt"/>
              <a:cs typeface="Times New Roman" panose="02020603050405020304" pitchFamily="18" charset="0"/>
            </a:endParaRPr>
          </a:p>
        </p:txBody>
      </p:sp>
      <p:sp>
        <p:nvSpPr>
          <p:cNvPr id="7"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smtClean="0">
                <a:solidFill>
                  <a:srgbClr val="7A0000"/>
                </a:solidFill>
                <a:latin typeface="+mn-lt"/>
              </a:rPr>
              <a:t>Climate and Milk Production</a:t>
            </a:r>
            <a:endParaRPr lang="en-US" sz="2800" b="1" kern="1200" dirty="0">
              <a:solidFill>
                <a:srgbClr val="7A0000"/>
              </a:solidFill>
              <a:latin typeface="+mn-lt"/>
            </a:endParaRPr>
          </a:p>
        </p:txBody>
      </p:sp>
    </p:spTree>
    <p:extLst>
      <p:ext uri="{BB962C8B-B14F-4D97-AF65-F5344CB8AC3E}">
        <p14:creationId xmlns:p14="http://schemas.microsoft.com/office/powerpoint/2010/main" val="4114535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6150082"/>
              </p:ext>
            </p:extLst>
          </p:nvPr>
        </p:nvGraphicFramePr>
        <p:xfrm>
          <a:off x="660400" y="433184"/>
          <a:ext cx="6261101" cy="6424816"/>
        </p:xfrm>
        <a:graphic>
          <a:graphicData uri="http://schemas.openxmlformats.org/drawingml/2006/table">
            <a:tbl>
              <a:tblPr>
                <a:tableStyleId>{5C22544A-7EE6-4342-B048-85BDC9FD1C3A}</a:tableStyleId>
              </a:tblPr>
              <a:tblGrid>
                <a:gridCol w="3640175">
                  <a:extLst>
                    <a:ext uri="{9D8B030D-6E8A-4147-A177-3AD203B41FA5}">
                      <a16:colId xmlns:a16="http://schemas.microsoft.com/office/drawing/2014/main" val="2646574183"/>
                    </a:ext>
                  </a:extLst>
                </a:gridCol>
                <a:gridCol w="873642">
                  <a:extLst>
                    <a:ext uri="{9D8B030D-6E8A-4147-A177-3AD203B41FA5}">
                      <a16:colId xmlns:a16="http://schemas.microsoft.com/office/drawing/2014/main" val="2078337861"/>
                    </a:ext>
                  </a:extLst>
                </a:gridCol>
                <a:gridCol w="873642">
                  <a:extLst>
                    <a:ext uri="{9D8B030D-6E8A-4147-A177-3AD203B41FA5}">
                      <a16:colId xmlns:a16="http://schemas.microsoft.com/office/drawing/2014/main" val="1340389820"/>
                    </a:ext>
                  </a:extLst>
                </a:gridCol>
                <a:gridCol w="873642">
                  <a:extLst>
                    <a:ext uri="{9D8B030D-6E8A-4147-A177-3AD203B41FA5}">
                      <a16:colId xmlns:a16="http://schemas.microsoft.com/office/drawing/2014/main" val="650222489"/>
                    </a:ext>
                  </a:extLst>
                </a:gridCol>
              </a:tblGrid>
              <a:tr h="236713">
                <a:tc>
                  <a:txBody>
                    <a:bodyPr/>
                    <a:lstStyle/>
                    <a:p>
                      <a:pPr algn="l" rtl="0" fontAlgn="ctr"/>
                      <a:r>
                        <a:rPr lang="en-US" sz="1400" u="none" strike="noStrike" dirty="0">
                          <a:effectLst/>
                        </a:rPr>
                        <a:t> </a:t>
                      </a:r>
                      <a:endParaRPr lang="en-US" sz="1400" b="1" i="0" u="none" strike="noStrike" dirty="0">
                        <a:solidFill>
                          <a:srgbClr val="000000"/>
                        </a:solidFill>
                        <a:effectLst/>
                        <a:latin typeface="Times New Roman" panose="02020603050405020304" pitchFamily="18" charset="0"/>
                      </a:endParaRPr>
                    </a:p>
                  </a:txBody>
                  <a:tcPr marL="4634" marR="4634" marT="4634" marB="0" anchor="ctr"/>
                </a:tc>
                <a:tc gridSpan="2">
                  <a:txBody>
                    <a:bodyPr/>
                    <a:lstStyle/>
                    <a:p>
                      <a:pPr algn="ctr" rtl="0" fontAlgn="ctr"/>
                      <a:r>
                        <a:rPr lang="en-US" sz="1400" u="none" strike="noStrike">
                          <a:effectLst/>
                        </a:rPr>
                        <a:t>Fixed effects</a:t>
                      </a:r>
                      <a:endParaRPr lang="en-US" sz="1400" b="1" i="0" u="none" strike="noStrike">
                        <a:solidFill>
                          <a:srgbClr val="000000"/>
                        </a:solidFill>
                        <a:effectLst/>
                        <a:latin typeface="Times New Roman" panose="02020603050405020304" pitchFamily="18" charset="0"/>
                      </a:endParaRPr>
                    </a:p>
                  </a:txBody>
                  <a:tcPr marL="4634" marR="4634" marT="4634" marB="0" anchor="ctr"/>
                </a:tc>
                <a:tc hMerge="1">
                  <a:txBody>
                    <a:bodyPr/>
                    <a:lstStyle/>
                    <a:p>
                      <a:endParaRPr lang="en-US"/>
                    </a:p>
                  </a:txBody>
                  <a:tcPr/>
                </a:tc>
                <a:tc>
                  <a:txBody>
                    <a:bodyPr/>
                    <a:lstStyle/>
                    <a:p>
                      <a:pPr algn="l" rtl="0" fontAlgn="ctr"/>
                      <a:r>
                        <a:rPr lang="en-US" sz="1600" u="none" strike="noStrike">
                          <a:effectLst/>
                        </a:rPr>
                        <a:t> </a:t>
                      </a:r>
                      <a:endParaRPr lang="en-US" sz="1600" b="1"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83742613"/>
                  </a:ext>
                </a:extLst>
              </a:tr>
              <a:tr h="207675">
                <a:tc>
                  <a:txBody>
                    <a:bodyPr/>
                    <a:lstStyle/>
                    <a:p>
                      <a:pPr algn="l" rtl="0" fontAlgn="ctr"/>
                      <a:r>
                        <a:rPr lang="en-US" sz="1400" u="none" strike="noStrike">
                          <a:effectLst/>
                        </a:rPr>
                        <a:t>Spring Palmer Modified Drought Index (PMDI)</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779348618"/>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921460256"/>
                  </a:ext>
                </a:extLst>
              </a:tr>
              <a:tr h="290504">
                <a:tc>
                  <a:txBody>
                    <a:bodyPr/>
                    <a:lstStyle/>
                    <a:p>
                      <a:pPr algn="l" rtl="0" fontAlgn="ctr"/>
                      <a:r>
                        <a:rPr lang="en-US" sz="1400" u="none" strike="noStrike">
                          <a:effectLst/>
                        </a:rPr>
                        <a:t>Summer Palmer Modified Drought Index (PMDI)</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4196286627"/>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659432941"/>
                  </a:ext>
                </a:extLst>
              </a:tr>
              <a:tr h="207675">
                <a:tc>
                  <a:txBody>
                    <a:bodyPr/>
                    <a:lstStyle/>
                    <a:p>
                      <a:pPr algn="l" rtl="0" fontAlgn="ctr"/>
                      <a:r>
                        <a:rPr lang="en-US" sz="1400" u="none" strike="noStrike">
                          <a:effectLst/>
                        </a:rPr>
                        <a:t>Winter Palmer Modified Drought Index (PMDI)</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0.01</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Inv 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240548321"/>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719204677"/>
                  </a:ext>
                </a:extLst>
              </a:tr>
              <a:tr h="207675">
                <a:tc>
                  <a:txBody>
                    <a:bodyPr/>
                    <a:lstStyle/>
                    <a:p>
                      <a:pPr algn="l" rtl="0" fontAlgn="ctr"/>
                      <a:r>
                        <a:rPr lang="en-US" sz="1400" u="none" strike="noStrike">
                          <a:effectLst/>
                        </a:rPr>
                        <a:t>Summer Precipitation</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-0.01</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4168833019"/>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657443422"/>
                  </a:ext>
                </a:extLst>
              </a:tr>
              <a:tr h="207675">
                <a:tc>
                  <a:txBody>
                    <a:bodyPr/>
                    <a:lstStyle/>
                    <a:p>
                      <a:pPr algn="l" rtl="0" fontAlgn="ctr"/>
                      <a:r>
                        <a:rPr lang="en-US" sz="1400" u="none" strike="noStrike">
                          <a:effectLst/>
                        </a:rPr>
                        <a:t>Spring Precipitation</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-0.01</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U/L</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408727490"/>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762078901"/>
                  </a:ext>
                </a:extLst>
              </a:tr>
              <a:tr h="207675">
                <a:tc>
                  <a:txBody>
                    <a:bodyPr/>
                    <a:lstStyle/>
                    <a:p>
                      <a:pPr algn="l" rtl="0" fontAlgn="ctr"/>
                      <a:r>
                        <a:rPr lang="en-US" sz="1400" u="none" strike="noStrike">
                          <a:effectLst/>
                        </a:rPr>
                        <a:t>Winter Precipitation</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029487877"/>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107778074"/>
                  </a:ext>
                </a:extLst>
              </a:tr>
              <a:tr h="207675">
                <a:tc>
                  <a:txBody>
                    <a:bodyPr/>
                    <a:lstStyle/>
                    <a:p>
                      <a:pPr algn="l" rtl="0" fontAlgn="ctr"/>
                      <a:r>
                        <a:rPr lang="en-US" sz="1400" u="none" strike="noStrike">
                          <a:effectLst/>
                        </a:rPr>
                        <a:t>Max Spring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-0.05</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112591327"/>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666557852"/>
                  </a:ext>
                </a:extLst>
              </a:tr>
              <a:tr h="207675">
                <a:tc>
                  <a:txBody>
                    <a:bodyPr/>
                    <a:lstStyle/>
                    <a:p>
                      <a:pPr algn="l" rtl="0" fontAlgn="ctr"/>
                      <a:r>
                        <a:rPr lang="en-US" sz="1400" u="none" strike="noStrike">
                          <a:effectLst/>
                        </a:rPr>
                        <a:t>Min Spring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0.07</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Inv 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158984168"/>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434344492"/>
                  </a:ext>
                </a:extLst>
              </a:tr>
              <a:tr h="207675">
                <a:tc>
                  <a:txBody>
                    <a:bodyPr/>
                    <a:lstStyle/>
                    <a:p>
                      <a:pPr algn="l" rtl="0" fontAlgn="ctr"/>
                      <a:r>
                        <a:rPr lang="en-US" sz="1400" u="none" strike="noStrike">
                          <a:effectLst/>
                        </a:rPr>
                        <a:t>Max Summer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0.06</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Inv 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801047956"/>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36875112"/>
                  </a:ext>
                </a:extLst>
              </a:tr>
              <a:tr h="207675">
                <a:tc>
                  <a:txBody>
                    <a:bodyPr/>
                    <a:lstStyle/>
                    <a:p>
                      <a:pPr algn="l" rtl="0" fontAlgn="ctr"/>
                      <a:r>
                        <a:rPr lang="en-US" sz="1400" u="none" strike="noStrike">
                          <a:effectLst/>
                        </a:rPr>
                        <a:t>Min Summer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-0.05</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27565614"/>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46053200"/>
                  </a:ext>
                </a:extLst>
              </a:tr>
              <a:tr h="207675">
                <a:tc>
                  <a:txBody>
                    <a:bodyPr/>
                    <a:lstStyle/>
                    <a:p>
                      <a:pPr algn="l" rtl="0" fontAlgn="ctr"/>
                      <a:r>
                        <a:rPr lang="en-US" sz="1400" u="none" strike="noStrike">
                          <a:effectLst/>
                        </a:rPr>
                        <a:t>Max Winter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0.03</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Inv 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51340244"/>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380357937"/>
                  </a:ext>
                </a:extLst>
              </a:tr>
              <a:tr h="207675">
                <a:tc>
                  <a:txBody>
                    <a:bodyPr/>
                    <a:lstStyle/>
                    <a:p>
                      <a:pPr algn="l" rtl="0" fontAlgn="ctr"/>
                      <a:r>
                        <a:rPr lang="en-US" sz="1400" u="none" strike="noStrike">
                          <a:effectLst/>
                        </a:rPr>
                        <a:t>Min Winter Temperature Humidity Index</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-0.02</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Inv U</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981296934"/>
                  </a:ext>
                </a:extLst>
              </a:tr>
              <a:tr h="207675">
                <a:tc>
                  <a:txBody>
                    <a:bodyPr/>
                    <a:lstStyle/>
                    <a:p>
                      <a:pPr algn="l" rtl="0" fontAlgn="ctr"/>
                      <a:r>
                        <a:rPr lang="en-US" sz="1400" u="none" strike="noStrike">
                          <a:effectLst/>
                        </a:rPr>
                        <a:t>Square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2225655861"/>
                  </a:ext>
                </a:extLst>
              </a:tr>
              <a:tr h="207675">
                <a:tc>
                  <a:txBody>
                    <a:bodyPr/>
                    <a:lstStyle/>
                    <a:p>
                      <a:pPr algn="l" rtl="0" fontAlgn="ctr"/>
                      <a:r>
                        <a:rPr lang="en-US" sz="1400" u="none" strike="noStrike">
                          <a:effectLst/>
                        </a:rPr>
                        <a:t>Time</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0.01</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595260607"/>
                  </a:ext>
                </a:extLst>
              </a:tr>
              <a:tr h="207675">
                <a:tc>
                  <a:txBody>
                    <a:bodyPr/>
                    <a:lstStyle/>
                    <a:p>
                      <a:pPr algn="l" rtl="0" fontAlgn="ctr"/>
                      <a:r>
                        <a:rPr lang="en-US" sz="1400" u="none" strike="noStrike">
                          <a:effectLst/>
                        </a:rPr>
                        <a:t>Time Squared</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0.00</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739170621"/>
                  </a:ext>
                </a:extLst>
              </a:tr>
              <a:tr h="207675">
                <a:tc>
                  <a:txBody>
                    <a:bodyPr/>
                    <a:lstStyle/>
                    <a:p>
                      <a:pPr algn="l" rtl="0" fontAlgn="ctr"/>
                      <a:r>
                        <a:rPr lang="en-US" sz="1400" u="none" strike="noStrike">
                          <a:effectLst/>
                        </a:rPr>
                        <a:t>Constant</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2.98</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1533000788"/>
                  </a:ext>
                </a:extLst>
              </a:tr>
              <a:tr h="207675">
                <a:tc>
                  <a:txBody>
                    <a:bodyPr/>
                    <a:lstStyle/>
                    <a:p>
                      <a:pPr algn="l" rtl="0" fontAlgn="ctr"/>
                      <a:r>
                        <a:rPr lang="en-US" sz="1400" u="none" strike="noStrike">
                          <a:effectLst/>
                        </a:rPr>
                        <a:t>R Squared</a:t>
                      </a:r>
                      <a:endParaRPr lang="en-US" sz="1400" b="1"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0.95</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4634" marR="4634" marT="4634" marB="0" anchor="ctr"/>
                </a:tc>
                <a:tc>
                  <a:txBody>
                    <a:bodyPr/>
                    <a:lstStyle/>
                    <a:p>
                      <a:pPr algn="ctr" rtl="0"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4634" marR="4634" marT="4634" marB="0" anchor="ctr"/>
                </a:tc>
                <a:extLst>
                  <a:ext uri="{0D108BD9-81ED-4DB2-BD59-A6C34878D82A}">
                    <a16:rowId xmlns:a16="http://schemas.microsoft.com/office/drawing/2014/main" val="3453473076"/>
                  </a:ext>
                </a:extLst>
              </a:tr>
            </a:tbl>
          </a:graphicData>
        </a:graphic>
      </p:graphicFrame>
      <p:sp>
        <p:nvSpPr>
          <p:cNvPr id="3" name="Rectangle 2"/>
          <p:cNvSpPr/>
          <p:nvPr/>
        </p:nvSpPr>
        <p:spPr>
          <a:xfrm>
            <a:off x="7289800" y="4902200"/>
            <a:ext cx="1638300" cy="1169551"/>
          </a:xfrm>
          <a:prstGeom prst="rect">
            <a:avLst/>
          </a:prstGeom>
        </p:spPr>
        <p:txBody>
          <a:bodyPr wrap="square">
            <a:spAutoFit/>
          </a:bodyPr>
          <a:lstStyle/>
          <a:p>
            <a:r>
              <a:rPr lang="en-US" sz="1400" dirty="0">
                <a:solidFill>
                  <a:schemeClr val="tx2"/>
                </a:solidFill>
                <a:ea typeface="Times New Roman" panose="02020603050405020304" pitchFamily="18" charset="0"/>
              </a:rPr>
              <a:t>* notes significance at 10% level, ** at 5%, and *** at 1%</a:t>
            </a:r>
            <a:endParaRPr lang="en-US" sz="1400" dirty="0">
              <a:solidFill>
                <a:schemeClr val="tx2"/>
              </a:solidFill>
            </a:endParaRPr>
          </a:p>
        </p:txBody>
      </p:sp>
      <p:sp>
        <p:nvSpPr>
          <p:cNvPr id="4" name="Rectangle 3"/>
          <p:cNvSpPr/>
          <p:nvPr/>
        </p:nvSpPr>
        <p:spPr>
          <a:xfrm>
            <a:off x="7048501" y="114300"/>
            <a:ext cx="2095499" cy="2062103"/>
          </a:xfrm>
          <a:prstGeom prst="rect">
            <a:avLst/>
          </a:prstGeom>
        </p:spPr>
        <p:txBody>
          <a:bodyPr wrap="square">
            <a:spAutoFit/>
          </a:bodyPr>
          <a:lstStyle/>
          <a:p>
            <a:r>
              <a:rPr lang="en-US" sz="3200" dirty="0" smtClean="0">
                <a:solidFill>
                  <a:schemeClr val="tx2"/>
                </a:solidFill>
                <a:ea typeface="Times New Roman" panose="02020603050405020304" pitchFamily="18" charset="0"/>
              </a:rPr>
              <a:t>Panel – non spatial estimation results</a:t>
            </a:r>
            <a:endParaRPr lang="en-US" sz="3200" dirty="0">
              <a:solidFill>
                <a:schemeClr val="tx2"/>
              </a:solidFill>
            </a:endParaRPr>
          </a:p>
        </p:txBody>
      </p:sp>
      <p:sp>
        <p:nvSpPr>
          <p:cNvPr id="5" name="Title 4"/>
          <p:cNvSpPr>
            <a:spLocks noGrp="1"/>
          </p:cNvSpPr>
          <p:nvPr>
            <p:ph type="title"/>
          </p:nvPr>
        </p:nvSpPr>
        <p:spPr>
          <a:xfrm>
            <a:off x="336550" y="0"/>
            <a:ext cx="7772400" cy="432087"/>
          </a:xfrm>
        </p:spPr>
        <p:txBody>
          <a:bodyPr/>
          <a:lstStyle/>
          <a:p>
            <a:r>
              <a:rPr lang="en-US" sz="2800" b="1" kern="1200" dirty="0">
                <a:solidFill>
                  <a:srgbClr val="7A0000"/>
                </a:solidFill>
                <a:latin typeface="+mn-lt"/>
              </a:rPr>
              <a:t>Climate and Milk Production</a:t>
            </a:r>
          </a:p>
        </p:txBody>
      </p:sp>
    </p:spTree>
    <p:extLst>
      <p:ext uri="{BB962C8B-B14F-4D97-AF65-F5344CB8AC3E}">
        <p14:creationId xmlns:p14="http://schemas.microsoft.com/office/powerpoint/2010/main" val="375375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55" y="857250"/>
            <a:ext cx="7886700" cy="555973"/>
          </a:xfrm>
        </p:spPr>
        <p:txBody>
          <a:bodyPr>
            <a:normAutofit/>
          </a:bodyPr>
          <a:lstStyle/>
          <a:p>
            <a:r>
              <a:rPr lang="en-US" sz="2100" dirty="0">
                <a:latin typeface="Times New Roman" panose="02020603050405020304" pitchFamily="18" charset="0"/>
                <a:cs typeface="Times New Roman" panose="02020603050405020304" pitchFamily="18" charset="0"/>
              </a:rPr>
              <a:t>Results</a:t>
            </a:r>
            <a:endParaRPr lang="en-GB"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20FCC9A-FACA-4846-930E-6889BA5A0E43}" type="slidenum">
              <a:rPr lang="en-US" smtClean="0">
                <a:solidFill>
                  <a:schemeClr val="tx2"/>
                </a:solidFill>
                <a:latin typeface="Times New Roman" panose="02020603050405020304" pitchFamily="18" charset="0"/>
                <a:cs typeface="Times New Roman" panose="02020603050405020304" pitchFamily="18" charset="0"/>
              </a:rPr>
              <a:t>32</a:t>
            </a:fld>
            <a:endParaRPr lang="en-US">
              <a:solidFill>
                <a:schemeClr val="tx2"/>
              </a:solidFill>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2758"/>
          <a:stretch/>
        </p:blipFill>
        <p:spPr>
          <a:xfrm>
            <a:off x="125531" y="721558"/>
            <a:ext cx="5545976" cy="4209640"/>
          </a:xfrm>
          <a:prstGeom prst="rect">
            <a:avLst/>
          </a:prstGeom>
        </p:spPr>
      </p:pic>
      <p:pic>
        <p:nvPicPr>
          <p:cNvPr id="7" name="Content Placeholder 6" descr="D:\Users\fanxin\Downloads\2030.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940300"/>
            <a:ext cx="2590800" cy="1765300"/>
          </a:xfrm>
          <a:prstGeom prst="rect">
            <a:avLst/>
          </a:prstGeom>
          <a:noFill/>
          <a:ln>
            <a:noFill/>
          </a:ln>
        </p:spPr>
      </p:pic>
      <p:sp>
        <p:nvSpPr>
          <p:cNvPr id="3" name="Rectangle 2"/>
          <p:cNvSpPr/>
          <p:nvPr/>
        </p:nvSpPr>
        <p:spPr>
          <a:xfrm>
            <a:off x="206538" y="5228272"/>
            <a:ext cx="5464969" cy="1477328"/>
          </a:xfrm>
          <a:prstGeom prst="rect">
            <a:avLst/>
          </a:prstGeom>
        </p:spPr>
        <p:txBody>
          <a:bodyPr wrap="square">
            <a:spAutoFit/>
          </a:bodyPr>
          <a:lstStyle/>
          <a:p>
            <a:r>
              <a:rPr lang="en-US" sz="1500" dirty="0">
                <a:solidFill>
                  <a:schemeClr val="tx2"/>
                </a:solidFill>
                <a:cs typeface="Times New Roman" panose="02020603050405020304" pitchFamily="18" charset="0"/>
              </a:rPr>
              <a:t>Based on SDM:</a:t>
            </a:r>
          </a:p>
          <a:p>
            <a:pPr marL="214313" indent="-214313">
              <a:buFont typeface="Arial" panose="020B0604020202020204" pitchFamily="34" charset="0"/>
              <a:buChar char="•"/>
            </a:pPr>
            <a:r>
              <a:rPr lang="en-US" sz="1500" dirty="0">
                <a:solidFill>
                  <a:schemeClr val="tx2"/>
                </a:solidFill>
                <a:cs typeface="Times New Roman" panose="02020603050405020304" pitchFamily="18" charset="0"/>
              </a:rPr>
              <a:t>Summer maximum THI, winter maximum THI and winter PMDI: inverse U-shaped relationships, respectively with a critical value of 72, 55, 1.5 </a:t>
            </a:r>
          </a:p>
          <a:p>
            <a:pPr marL="214313" indent="-214313">
              <a:buFont typeface="Arial" panose="020B0604020202020204" pitchFamily="34" charset="0"/>
              <a:buChar char="•"/>
            </a:pPr>
            <a:r>
              <a:rPr lang="en-US" sz="1500" dirty="0">
                <a:solidFill>
                  <a:schemeClr val="tx2"/>
                </a:solidFill>
                <a:cs typeface="Times New Roman" panose="02020603050405020304" pitchFamily="18" charset="0"/>
              </a:rPr>
              <a:t>Spring precipitation: U-shaped relationship with a threshold value of 15 </a:t>
            </a:r>
            <a:endParaRPr lang="en-GB" sz="1500" dirty="0">
              <a:solidFill>
                <a:schemeClr val="tx2"/>
              </a:solidFill>
              <a:cs typeface="Times New Roman" panose="02020603050405020304" pitchFamily="18" charset="0"/>
            </a:endParaRPr>
          </a:p>
        </p:txBody>
      </p:sp>
      <p:sp>
        <p:nvSpPr>
          <p:cNvPr id="8" name="Rectangle 7"/>
          <p:cNvSpPr/>
          <p:nvPr/>
        </p:nvSpPr>
        <p:spPr>
          <a:xfrm>
            <a:off x="5829971" y="2087714"/>
            <a:ext cx="3136229" cy="1477328"/>
          </a:xfrm>
          <a:prstGeom prst="rect">
            <a:avLst/>
          </a:prstGeom>
        </p:spPr>
        <p:txBody>
          <a:bodyPr wrap="square">
            <a:spAutoFit/>
          </a:bodyPr>
          <a:lstStyle/>
          <a:p>
            <a:r>
              <a:rPr lang="en-US" sz="1500" dirty="0">
                <a:solidFill>
                  <a:schemeClr val="tx2"/>
                </a:solidFill>
                <a:cs typeface="Times New Roman" panose="02020603050405020304" pitchFamily="18" charset="0"/>
              </a:rPr>
              <a:t>Based on climate projection in 2030:</a:t>
            </a:r>
          </a:p>
          <a:p>
            <a:pPr marL="214313" indent="-214313">
              <a:buFont typeface="Arial" panose="020B0604020202020204" pitchFamily="34" charset="0"/>
              <a:buChar char="•"/>
            </a:pPr>
            <a:r>
              <a:rPr lang="en-US" sz="1500" dirty="0">
                <a:solidFill>
                  <a:schemeClr val="tx2"/>
                </a:solidFill>
                <a:cs typeface="Times New Roman" panose="02020603050405020304" pitchFamily="18" charset="0"/>
              </a:rPr>
              <a:t>Milk production weights of the states would:</a:t>
            </a:r>
          </a:p>
          <a:p>
            <a:r>
              <a:rPr lang="en-US" sz="1500" dirty="0">
                <a:solidFill>
                  <a:schemeClr val="tx2"/>
                </a:solidFill>
                <a:cs typeface="Times New Roman" panose="02020603050405020304" pitchFamily="18" charset="0"/>
              </a:rPr>
              <a:t>             </a:t>
            </a:r>
            <a:r>
              <a:rPr lang="en-US" sz="1500" dirty="0" smtClean="0">
                <a:solidFill>
                  <a:schemeClr val="tx2"/>
                </a:solidFill>
                <a:cs typeface="Times New Roman" panose="02020603050405020304" pitchFamily="18" charset="0"/>
              </a:rPr>
              <a:t>increase </a:t>
            </a:r>
            <a:r>
              <a:rPr lang="en-US" sz="1500" dirty="0">
                <a:solidFill>
                  <a:schemeClr val="tx2"/>
                </a:solidFill>
                <a:cs typeface="Times New Roman" panose="02020603050405020304" pitchFamily="18" charset="0"/>
              </a:rPr>
              <a:t>West and Northeast</a:t>
            </a:r>
          </a:p>
          <a:p>
            <a:r>
              <a:rPr lang="en-US" sz="1500" dirty="0">
                <a:solidFill>
                  <a:schemeClr val="tx2"/>
                </a:solidFill>
                <a:cs typeface="Times New Roman" panose="02020603050405020304" pitchFamily="18" charset="0"/>
              </a:rPr>
              <a:t>             decrease </a:t>
            </a:r>
            <a:r>
              <a:rPr lang="en-US" sz="1500" dirty="0" smtClean="0">
                <a:solidFill>
                  <a:schemeClr val="tx2"/>
                </a:solidFill>
                <a:cs typeface="Times New Roman" panose="02020603050405020304" pitchFamily="18" charset="0"/>
              </a:rPr>
              <a:t>Midwest </a:t>
            </a:r>
            <a:r>
              <a:rPr lang="en-US" sz="1500" dirty="0">
                <a:solidFill>
                  <a:schemeClr val="tx2"/>
                </a:solidFill>
                <a:cs typeface="Times New Roman" panose="02020603050405020304" pitchFamily="18" charset="0"/>
              </a:rPr>
              <a:t>and South</a:t>
            </a:r>
          </a:p>
          <a:p>
            <a:pPr marL="214313" indent="-214313">
              <a:buFont typeface="Arial" panose="020B0604020202020204" pitchFamily="34" charset="0"/>
              <a:buChar char="•"/>
            </a:pPr>
            <a:endParaRPr lang="en-US" sz="1500" dirty="0">
              <a:solidFill>
                <a:schemeClr val="tx2"/>
              </a:solidFill>
              <a:cs typeface="Times New Roman" panose="02020603050405020304" pitchFamily="18" charset="0"/>
            </a:endParaRPr>
          </a:p>
        </p:txBody>
      </p:sp>
      <p:sp>
        <p:nvSpPr>
          <p:cNvPr id="9"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smtClean="0">
                <a:solidFill>
                  <a:srgbClr val="7A0000"/>
                </a:solidFill>
                <a:latin typeface="+mn-lt"/>
              </a:rPr>
              <a:t>Climate and Milk Production</a:t>
            </a:r>
            <a:endParaRPr lang="en-US" sz="2800" b="1" kern="1200" dirty="0">
              <a:solidFill>
                <a:srgbClr val="7A0000"/>
              </a:solidFill>
              <a:latin typeface="+mn-lt"/>
            </a:endParaRPr>
          </a:p>
        </p:txBody>
      </p:sp>
    </p:spTree>
    <p:extLst>
      <p:ext uri="{BB962C8B-B14F-4D97-AF65-F5344CB8AC3E}">
        <p14:creationId xmlns:p14="http://schemas.microsoft.com/office/powerpoint/2010/main" val="3375910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C7F8731-AEE3-4631-BD1D-CCE779FD85D1}" type="slidenum">
              <a:rPr lang="en-US" smtClean="0"/>
              <a:pPr/>
              <a:t>33</a:t>
            </a:fld>
            <a:endParaRPr lang="en-US"/>
          </a:p>
        </p:txBody>
      </p:sp>
      <p:sp>
        <p:nvSpPr>
          <p:cNvPr id="7" name="Rectangle 6"/>
          <p:cNvSpPr/>
          <p:nvPr/>
        </p:nvSpPr>
        <p:spPr>
          <a:xfrm>
            <a:off x="257175" y="698500"/>
            <a:ext cx="8324850" cy="5262979"/>
          </a:xfrm>
          <a:prstGeom prst="rect">
            <a:avLst/>
          </a:prstGeom>
        </p:spPr>
        <p:txBody>
          <a:bodyPr wrap="square">
            <a:spAutoFit/>
          </a:bodyPr>
          <a:lstStyle/>
          <a:p>
            <a:r>
              <a:rPr lang="en-US" sz="2400" dirty="0">
                <a:solidFill>
                  <a:srgbClr val="000000"/>
                </a:solidFill>
                <a:ea typeface="Times New Roman" panose="02020603050405020304" pitchFamily="18" charset="0"/>
              </a:rPr>
              <a:t>CO</a:t>
            </a:r>
            <a:r>
              <a:rPr lang="en-US" sz="2400" baseline="-25000" dirty="0">
                <a:solidFill>
                  <a:srgbClr val="000000"/>
                </a:solidFill>
                <a:ea typeface="Times New Roman" panose="02020603050405020304" pitchFamily="18" charset="0"/>
              </a:rPr>
              <a:t>2</a:t>
            </a:r>
            <a:r>
              <a:rPr lang="en-US" sz="2400" dirty="0">
                <a:solidFill>
                  <a:srgbClr val="000000"/>
                </a:solidFill>
                <a:ea typeface="Times New Roman" panose="02020603050405020304" pitchFamily="18" charset="0"/>
              </a:rPr>
              <a:t> is widely acknowledged as a major growth stimulating factor for some crops and a drought response factor for </a:t>
            </a:r>
            <a:r>
              <a:rPr lang="en-US" sz="2400" dirty="0" smtClean="0">
                <a:solidFill>
                  <a:srgbClr val="000000"/>
                </a:solidFill>
                <a:ea typeface="Times New Roman" panose="02020603050405020304" pitchFamily="18" charset="0"/>
              </a:rPr>
              <a:t>others</a:t>
            </a:r>
          </a:p>
          <a:p>
            <a:endParaRPr lang="en-US" sz="2400" dirty="0" smtClean="0">
              <a:solidFill>
                <a:srgbClr val="000000"/>
              </a:solidFill>
              <a:ea typeface="Times New Roman" panose="02020603050405020304" pitchFamily="18" charset="0"/>
            </a:endParaRPr>
          </a:p>
          <a:p>
            <a:r>
              <a:rPr lang="en-US" sz="2400" dirty="0" smtClean="0">
                <a:solidFill>
                  <a:srgbClr val="000000"/>
                </a:solidFill>
                <a:ea typeface="Times New Roman" panose="02020603050405020304" pitchFamily="18" charset="0"/>
              </a:rPr>
              <a:t>In estimations CO2 is a </a:t>
            </a:r>
            <a:r>
              <a:rPr lang="en-US" sz="2400" dirty="0">
                <a:solidFill>
                  <a:srgbClr val="000000"/>
                </a:solidFill>
                <a:ea typeface="Times New Roman" panose="02020603050405020304" pitchFamily="18" charset="0"/>
              </a:rPr>
              <a:t>missing </a:t>
            </a:r>
            <a:r>
              <a:rPr lang="en-US" sz="2400" dirty="0" smtClean="0">
                <a:solidFill>
                  <a:srgbClr val="000000"/>
                </a:solidFill>
                <a:ea typeface="Times New Roman" panose="02020603050405020304" pitchFamily="18" charset="0"/>
              </a:rPr>
              <a:t>factor since </a:t>
            </a:r>
            <a:r>
              <a:rPr lang="en-US" sz="2400" dirty="0">
                <a:solidFill>
                  <a:srgbClr val="000000"/>
                </a:solidFill>
                <a:ea typeface="Times New Roman" panose="02020603050405020304" pitchFamily="18" charset="0"/>
              </a:rPr>
              <a:t>time is </a:t>
            </a:r>
            <a:r>
              <a:rPr lang="en-US" sz="2400" dirty="0" smtClean="0">
                <a:solidFill>
                  <a:srgbClr val="000000"/>
                </a:solidFill>
                <a:ea typeface="Times New Roman" panose="02020603050405020304" pitchFamily="18" charset="0"/>
              </a:rPr>
              <a:t>almost always a </a:t>
            </a:r>
            <a:r>
              <a:rPr lang="en-US" sz="2400" dirty="0">
                <a:solidFill>
                  <a:srgbClr val="000000"/>
                </a:solidFill>
                <a:ea typeface="Times New Roman" panose="02020603050405020304" pitchFamily="18" charset="0"/>
              </a:rPr>
              <a:t>proxy for technological progress </a:t>
            </a:r>
            <a:endParaRPr lang="en-US" sz="2400" dirty="0" smtClean="0">
              <a:solidFill>
                <a:srgbClr val="000000"/>
              </a:solidFill>
              <a:ea typeface="Times New Roman" panose="02020603050405020304" pitchFamily="18" charset="0"/>
            </a:endParaRPr>
          </a:p>
          <a:p>
            <a:endParaRPr lang="en-US" sz="2400" dirty="0">
              <a:solidFill>
                <a:srgbClr val="000000"/>
              </a:solidFill>
              <a:ea typeface="Times New Roman" panose="02020603050405020304" pitchFamily="18" charset="0"/>
            </a:endParaRPr>
          </a:p>
          <a:p>
            <a:r>
              <a:rPr lang="en-US" sz="2400" dirty="0" smtClean="0">
                <a:solidFill>
                  <a:srgbClr val="000000"/>
                </a:solidFill>
                <a:ea typeface="Times New Roman" panose="02020603050405020304" pitchFamily="18" charset="0"/>
              </a:rPr>
              <a:t>Plus </a:t>
            </a:r>
            <a:r>
              <a:rPr lang="en-US" sz="2400" dirty="0">
                <a:solidFill>
                  <a:srgbClr val="000000"/>
                </a:solidFill>
                <a:ea typeface="Times New Roman" panose="02020603050405020304" pitchFamily="18" charset="0"/>
              </a:rPr>
              <a:t>CO</a:t>
            </a:r>
            <a:r>
              <a:rPr lang="en-US" sz="2400" baseline="-25000" dirty="0">
                <a:solidFill>
                  <a:srgbClr val="000000"/>
                </a:solidFill>
                <a:ea typeface="Times New Roman" panose="02020603050405020304" pitchFamily="18" charset="0"/>
              </a:rPr>
              <a:t>2</a:t>
            </a:r>
            <a:r>
              <a:rPr lang="en-US" sz="2400" dirty="0">
                <a:solidFill>
                  <a:srgbClr val="000000"/>
                </a:solidFill>
                <a:ea typeface="Times New Roman" panose="02020603050405020304" pitchFamily="18" charset="0"/>
              </a:rPr>
              <a:t> and time are highly correlated not allowing identification of their separate effects</a:t>
            </a:r>
            <a:r>
              <a:rPr lang="en-US" sz="2400" dirty="0" smtClean="0">
                <a:solidFill>
                  <a:srgbClr val="000000"/>
                </a:solidFill>
                <a:ea typeface="Times New Roman" panose="02020603050405020304" pitchFamily="18" charset="0"/>
              </a:rPr>
              <a:t>. (correlation ~ 0.96 </a:t>
            </a:r>
          </a:p>
          <a:p>
            <a:endParaRPr lang="en-US" sz="2400" dirty="0">
              <a:solidFill>
                <a:srgbClr val="000000"/>
              </a:solidFill>
              <a:ea typeface="Times New Roman" panose="02020603050405020304" pitchFamily="18" charset="0"/>
            </a:endParaRPr>
          </a:p>
          <a:p>
            <a:r>
              <a:rPr lang="en-US" sz="2400" dirty="0" smtClean="0">
                <a:solidFill>
                  <a:srgbClr val="000000"/>
                </a:solidFill>
                <a:ea typeface="Times New Roman" panose="02020603050405020304" pitchFamily="18" charset="0"/>
              </a:rPr>
              <a:t>Consequently</a:t>
            </a:r>
            <a:r>
              <a:rPr lang="en-US" sz="2400" dirty="0">
                <a:solidFill>
                  <a:srgbClr val="000000"/>
                </a:solidFill>
                <a:ea typeface="Times New Roman" panose="02020603050405020304" pitchFamily="18" charset="0"/>
              </a:rPr>
              <a:t>, the estimates of climate change effects from observed data are almost certainly biased. </a:t>
            </a:r>
            <a:endParaRPr lang="en-US" sz="2400" dirty="0" smtClean="0">
              <a:solidFill>
                <a:srgbClr val="000000"/>
              </a:solidFill>
              <a:ea typeface="Times New Roman" panose="02020603050405020304" pitchFamily="18" charset="0"/>
            </a:endParaRPr>
          </a:p>
          <a:p>
            <a:endParaRPr lang="en-US" sz="2400" dirty="0">
              <a:solidFill>
                <a:srgbClr val="000000"/>
              </a:solidFill>
              <a:ea typeface="Times New Roman" panose="02020603050405020304" pitchFamily="18" charset="0"/>
            </a:endParaRPr>
          </a:p>
          <a:p>
            <a:r>
              <a:rPr lang="en-US" sz="2400" dirty="0" smtClean="0">
                <a:solidFill>
                  <a:srgbClr val="000000"/>
                </a:solidFill>
                <a:ea typeface="Times New Roman" panose="02020603050405020304" pitchFamily="18" charset="0"/>
              </a:rPr>
              <a:t>Here is attempt </a:t>
            </a:r>
            <a:r>
              <a:rPr lang="en-US" sz="2400" dirty="0">
                <a:solidFill>
                  <a:srgbClr val="000000"/>
                </a:solidFill>
                <a:ea typeface="Times New Roman" panose="02020603050405020304" pitchFamily="18" charset="0"/>
              </a:rPr>
              <a:t>to resolve this difficulty by merging historical data </a:t>
            </a:r>
            <a:r>
              <a:rPr lang="en-US" sz="2400" dirty="0" smtClean="0">
                <a:solidFill>
                  <a:srgbClr val="000000"/>
                </a:solidFill>
                <a:ea typeface="Times New Roman" panose="02020603050405020304" pitchFamily="18" charset="0"/>
              </a:rPr>
              <a:t>with </a:t>
            </a:r>
            <a:r>
              <a:rPr lang="en-US" sz="2400" dirty="0">
                <a:solidFill>
                  <a:srgbClr val="000000"/>
                </a:solidFill>
                <a:ea typeface="Times New Roman" panose="02020603050405020304" pitchFamily="18" charset="0"/>
              </a:rPr>
              <a:t>FACE </a:t>
            </a:r>
            <a:r>
              <a:rPr lang="en-US" sz="2400" dirty="0" smtClean="0">
                <a:solidFill>
                  <a:srgbClr val="000000"/>
                </a:solidFill>
                <a:ea typeface="Times New Roman" panose="02020603050405020304" pitchFamily="18" charset="0"/>
              </a:rPr>
              <a:t>experiment data.</a:t>
            </a:r>
            <a:endParaRPr lang="en-US" sz="2400" dirty="0"/>
          </a:p>
        </p:txBody>
      </p:sp>
      <p:sp>
        <p:nvSpPr>
          <p:cNvPr id="5" name="Title 4"/>
          <p:cNvSpPr>
            <a:spLocks noGrp="1"/>
          </p:cNvSpPr>
          <p:nvPr>
            <p:ph type="title"/>
          </p:nvPr>
        </p:nvSpPr>
        <p:spPr>
          <a:xfrm>
            <a:off x="533400" y="114013"/>
            <a:ext cx="7772400" cy="698787"/>
          </a:xfrm>
        </p:spPr>
        <p:txBody>
          <a:bodyPr/>
          <a:lstStyle/>
          <a:p>
            <a:r>
              <a:rPr lang="en-US" sz="2800" b="1" kern="1200" dirty="0" smtClean="0">
                <a:solidFill>
                  <a:srgbClr val="7A0000"/>
                </a:solidFill>
                <a:latin typeface="+mn-lt"/>
              </a:rPr>
              <a:t>CO2 </a:t>
            </a:r>
            <a:r>
              <a:rPr lang="en-US" sz="2800" b="1" kern="1200" dirty="0">
                <a:solidFill>
                  <a:srgbClr val="7A0000"/>
                </a:solidFill>
                <a:latin typeface="+mn-lt"/>
              </a:rPr>
              <a:t>and </a:t>
            </a:r>
            <a:r>
              <a:rPr lang="en-US" sz="2800" b="1" kern="1200" dirty="0" smtClean="0">
                <a:solidFill>
                  <a:srgbClr val="7A0000"/>
                </a:solidFill>
                <a:latin typeface="+mn-lt"/>
              </a:rPr>
              <a:t>crop </a:t>
            </a:r>
            <a:r>
              <a:rPr lang="en-US" sz="2800" b="1" kern="1200" dirty="0">
                <a:solidFill>
                  <a:srgbClr val="7A0000"/>
                </a:solidFill>
                <a:latin typeface="+mn-lt"/>
              </a:rPr>
              <a:t>Production</a:t>
            </a:r>
          </a:p>
        </p:txBody>
      </p:sp>
      <p:sp>
        <p:nvSpPr>
          <p:cNvPr id="2" name="Rectangle 1"/>
          <p:cNvSpPr/>
          <p:nvPr/>
        </p:nvSpPr>
        <p:spPr>
          <a:xfrm>
            <a:off x="257174" y="5925234"/>
            <a:ext cx="8607425" cy="707886"/>
          </a:xfrm>
          <a:prstGeom prst="rect">
            <a:avLst/>
          </a:prstGeom>
        </p:spPr>
        <p:txBody>
          <a:bodyPr wrap="square">
            <a:spAutoFit/>
          </a:bodyPr>
          <a:lstStyle/>
          <a:p>
            <a:r>
              <a:rPr lang="en-US" sz="1000" dirty="0" err="1">
                <a:solidFill>
                  <a:schemeClr val="tx1"/>
                </a:solidFill>
                <a:ea typeface="Times New Roman" panose="02020603050405020304" pitchFamily="18" charset="0"/>
              </a:rPr>
              <a:t>Attavanich</a:t>
            </a:r>
            <a:r>
              <a:rPr lang="en-US" sz="1000" dirty="0">
                <a:solidFill>
                  <a:schemeClr val="tx1"/>
                </a:solidFill>
                <a:ea typeface="Times New Roman" panose="02020603050405020304" pitchFamily="18" charset="0"/>
              </a:rPr>
              <a:t>, W., and B.A. McCarl, "How is CO2 Affecting Yields and Technological Progress? A Statistical Analysis", </a:t>
            </a:r>
            <a:r>
              <a:rPr lang="en-US" sz="1000" i="1" dirty="0">
                <a:solidFill>
                  <a:schemeClr val="tx1"/>
                </a:solidFill>
                <a:ea typeface="Times New Roman" panose="02020603050405020304" pitchFamily="18" charset="0"/>
              </a:rPr>
              <a:t>Climatic Change</a:t>
            </a:r>
            <a:r>
              <a:rPr lang="en-US" sz="1000" dirty="0">
                <a:solidFill>
                  <a:schemeClr val="tx1"/>
                </a:solidFill>
                <a:ea typeface="Times New Roman" panose="02020603050405020304" pitchFamily="18" charset="0"/>
              </a:rPr>
              <a:t>, Volume 124, Issue 4 (2014), Page 747-762, 2014</a:t>
            </a:r>
            <a:r>
              <a:rPr lang="en-US" sz="1000" dirty="0" smtClean="0">
                <a:solidFill>
                  <a:schemeClr val="tx1"/>
                </a:solidFill>
                <a:ea typeface="Times New Roman" panose="02020603050405020304" pitchFamily="18" charset="0"/>
              </a:rPr>
              <a:t>.</a:t>
            </a:r>
          </a:p>
          <a:p>
            <a:r>
              <a:rPr lang="en-US" sz="1000" dirty="0" err="1">
                <a:solidFill>
                  <a:schemeClr val="tx1"/>
                </a:solidFill>
              </a:rPr>
              <a:t>Witsanu</a:t>
            </a:r>
            <a:r>
              <a:rPr lang="en-US" sz="1000" dirty="0">
                <a:solidFill>
                  <a:schemeClr val="tx1"/>
                </a:solidFill>
              </a:rPr>
              <a:t> </a:t>
            </a:r>
            <a:r>
              <a:rPr lang="en-US" sz="1000" dirty="0" err="1">
                <a:solidFill>
                  <a:schemeClr val="tx1"/>
                </a:solidFill>
              </a:rPr>
              <a:t>Attavanich</a:t>
            </a:r>
            <a:r>
              <a:rPr lang="en-US" sz="1000" dirty="0">
                <a:solidFill>
                  <a:schemeClr val="tx1"/>
                </a:solidFill>
              </a:rPr>
              <a:t> Essays on the Effect of Climate Change on Agriculture and Agricultural Transportation Ph.D. Dissertation, Texas A&amp;M University, Oct 2011</a:t>
            </a:r>
          </a:p>
        </p:txBody>
      </p:sp>
    </p:spTree>
    <p:extLst>
      <p:ext uri="{BB962C8B-B14F-4D97-AF65-F5344CB8AC3E}">
        <p14:creationId xmlns:p14="http://schemas.microsoft.com/office/powerpoint/2010/main" val="1118581041"/>
      </p:ext>
    </p:extLst>
  </p:cSld>
  <p:clrMapOvr>
    <a:masterClrMapping/>
  </p:clrMapOvr>
  <p:transition advTm="7051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C7F8731-AEE3-4631-BD1D-CCE779FD85D1}" type="slidenum">
              <a:rPr lang="en-US" smtClean="0"/>
              <a:pPr/>
              <a:t>34</a:t>
            </a:fld>
            <a:endParaRPr lang="en-US"/>
          </a:p>
        </p:txBody>
      </p:sp>
      <p:pic>
        <p:nvPicPr>
          <p:cNvPr id="5" name="Picture 1" descr="C:\Users\Witsanu&amp;Patra\Documents\Witsanu\My Dissertation\FACE\FACE picture.jpg"/>
          <p:cNvPicPr>
            <a:picLocks noChangeAspect="1" noChangeArrowheads="1"/>
          </p:cNvPicPr>
          <p:nvPr/>
        </p:nvPicPr>
        <p:blipFill>
          <a:blip r:embed="rId3" cstate="print"/>
          <a:srcRect/>
          <a:stretch>
            <a:fillRect/>
          </a:stretch>
        </p:blipFill>
        <p:spPr bwMode="auto">
          <a:xfrm>
            <a:off x="943755" y="1028700"/>
            <a:ext cx="7256489" cy="3987800"/>
          </a:xfrm>
          <a:prstGeom prst="rect">
            <a:avLst/>
          </a:prstGeom>
          <a:noFill/>
        </p:spPr>
      </p:pic>
      <p:sp>
        <p:nvSpPr>
          <p:cNvPr id="6" name="TextBox 5"/>
          <p:cNvSpPr txBox="1"/>
          <p:nvPr/>
        </p:nvSpPr>
        <p:spPr>
          <a:xfrm>
            <a:off x="342900" y="5511800"/>
            <a:ext cx="8458200" cy="954107"/>
          </a:xfrm>
          <a:prstGeom prst="rect">
            <a:avLst/>
          </a:prstGeom>
          <a:noFill/>
        </p:spPr>
        <p:txBody>
          <a:bodyPr wrap="square" rtlCol="0">
            <a:spAutoFit/>
          </a:bodyPr>
          <a:lstStyle/>
          <a:p>
            <a:r>
              <a:rPr lang="en-US" sz="1400" dirty="0">
                <a:solidFill>
                  <a:schemeClr val="tx1"/>
                </a:solidFill>
              </a:rPr>
              <a:t>In the FACE experiments, air enriched with CO</a:t>
            </a:r>
            <a:r>
              <a:rPr lang="en-US" sz="1400" baseline="-25000" dirty="0">
                <a:solidFill>
                  <a:schemeClr val="tx1"/>
                </a:solidFill>
              </a:rPr>
              <a:t>2</a:t>
            </a:r>
            <a:r>
              <a:rPr lang="en-US" sz="1400" dirty="0">
                <a:solidFill>
                  <a:schemeClr val="tx1"/>
                </a:solidFill>
              </a:rPr>
              <a:t> is blown into the rings where crops are grown in the real field (not in the chamber). Then, a computer-control system uses the wind speed and CO</a:t>
            </a:r>
            <a:r>
              <a:rPr lang="en-US" sz="1400" baseline="-25000" dirty="0">
                <a:solidFill>
                  <a:schemeClr val="tx1"/>
                </a:solidFill>
              </a:rPr>
              <a:t>2</a:t>
            </a:r>
            <a:r>
              <a:rPr lang="en-US" sz="1400" dirty="0">
                <a:solidFill>
                  <a:schemeClr val="tx1"/>
                </a:solidFill>
              </a:rPr>
              <a:t> concentration information to adjust the CO</a:t>
            </a:r>
            <a:r>
              <a:rPr lang="en-US" sz="1400" baseline="-25000" dirty="0">
                <a:solidFill>
                  <a:schemeClr val="tx1"/>
                </a:solidFill>
              </a:rPr>
              <a:t>2 </a:t>
            </a:r>
            <a:r>
              <a:rPr lang="en-US" sz="1400" dirty="0">
                <a:solidFill>
                  <a:schemeClr val="tx1"/>
                </a:solidFill>
              </a:rPr>
              <a:t>flow rates to maintain the desired CO</a:t>
            </a:r>
            <a:r>
              <a:rPr lang="en-US" sz="1400" baseline="-25000" dirty="0">
                <a:solidFill>
                  <a:schemeClr val="tx1"/>
                </a:solidFill>
              </a:rPr>
              <a:t>2</a:t>
            </a:r>
            <a:r>
              <a:rPr lang="en-US" sz="1400" dirty="0">
                <a:solidFill>
                  <a:schemeClr val="tx1"/>
                </a:solidFill>
              </a:rPr>
              <a:t> concentration. </a:t>
            </a:r>
            <a:endParaRPr lang="en-US" sz="1400" dirty="0"/>
          </a:p>
          <a:p>
            <a:r>
              <a:rPr lang="en-US" sz="1400" dirty="0" smtClean="0">
                <a:solidFill>
                  <a:schemeClr val="tx2"/>
                </a:solidFill>
              </a:rPr>
              <a:t>Source: http://soyface.illinois.edu/</a:t>
            </a:r>
            <a:endParaRPr lang="en-US" sz="1400" dirty="0">
              <a:solidFill>
                <a:schemeClr val="tx2"/>
              </a:solidFill>
            </a:endParaRPr>
          </a:p>
        </p:txBody>
      </p:sp>
      <p:sp>
        <p:nvSpPr>
          <p:cNvPr id="7" name="Title 4"/>
          <p:cNvSpPr>
            <a:spLocks noGrp="1"/>
          </p:cNvSpPr>
          <p:nvPr>
            <p:ph type="title"/>
          </p:nvPr>
        </p:nvSpPr>
        <p:spPr>
          <a:xfrm>
            <a:off x="533400" y="114013"/>
            <a:ext cx="7772400" cy="698787"/>
          </a:xfrm>
        </p:spPr>
        <p:txBody>
          <a:bodyPr/>
          <a:lstStyle/>
          <a:p>
            <a:r>
              <a:rPr lang="en-US" sz="2800" b="1" kern="1200" dirty="0" smtClean="0">
                <a:solidFill>
                  <a:srgbClr val="7A0000"/>
                </a:solidFill>
                <a:latin typeface="+mn-lt"/>
              </a:rPr>
              <a:t>CO2 </a:t>
            </a:r>
            <a:r>
              <a:rPr lang="en-US" sz="2800" b="1" kern="1200" dirty="0">
                <a:solidFill>
                  <a:srgbClr val="7A0000"/>
                </a:solidFill>
                <a:latin typeface="+mn-lt"/>
              </a:rPr>
              <a:t>and </a:t>
            </a:r>
            <a:r>
              <a:rPr lang="en-US" sz="2800" b="1" kern="1200" dirty="0" smtClean="0">
                <a:solidFill>
                  <a:srgbClr val="7A0000"/>
                </a:solidFill>
                <a:latin typeface="+mn-lt"/>
              </a:rPr>
              <a:t>crop </a:t>
            </a:r>
            <a:r>
              <a:rPr lang="en-US" sz="2800" b="1" kern="1200" dirty="0">
                <a:solidFill>
                  <a:srgbClr val="7A0000"/>
                </a:solidFill>
                <a:latin typeface="+mn-lt"/>
              </a:rPr>
              <a:t>Production</a:t>
            </a:r>
          </a:p>
        </p:txBody>
      </p:sp>
    </p:spTree>
    <p:extLst>
      <p:ext uri="{BB962C8B-B14F-4D97-AF65-F5344CB8AC3E}">
        <p14:creationId xmlns:p14="http://schemas.microsoft.com/office/powerpoint/2010/main" val="2124989407"/>
      </p:ext>
    </p:extLst>
  </p:cSld>
  <p:clrMapOvr>
    <a:masterClrMapping/>
  </p:clrMapOvr>
  <p:transition advTm="7051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95400"/>
            <a:ext cx="8534400" cy="5562600"/>
          </a:xfrm>
        </p:spPr>
        <p:txBody>
          <a:bodyPr>
            <a:normAutofit lnSpcReduction="10000"/>
          </a:bodyPr>
          <a:lstStyle/>
          <a:p>
            <a:r>
              <a:rPr lang="en-US" dirty="0" smtClean="0"/>
              <a:t>Just-Pope Production Function</a:t>
            </a:r>
            <a:endParaRPr lang="en-US" i="1" dirty="0" smtClean="0"/>
          </a:p>
          <a:p>
            <a:pPr lvl="1"/>
            <a:r>
              <a:rPr lang="en-US" sz="2200" dirty="0" smtClean="0"/>
              <a:t>Considering average and variability of crop yields</a:t>
            </a:r>
          </a:p>
          <a:p>
            <a:pPr lvl="1"/>
            <a:endParaRPr lang="en-US" sz="2400" dirty="0" smtClean="0"/>
          </a:p>
          <a:p>
            <a:pPr lvl="1"/>
            <a:r>
              <a:rPr lang="en-US" sz="2400" dirty="0" smtClean="0"/>
              <a:t>y is yield</a:t>
            </a:r>
          </a:p>
          <a:p>
            <a:pPr lvl="1"/>
            <a:r>
              <a:rPr lang="en-US" sz="2400" dirty="0" smtClean="0"/>
              <a:t>X are independent variables</a:t>
            </a:r>
          </a:p>
          <a:p>
            <a:pPr lvl="1"/>
            <a:r>
              <a:rPr lang="en-US" sz="2400" dirty="0" smtClean="0"/>
              <a:t>                 </a:t>
            </a:r>
            <a:r>
              <a:rPr lang="en-US" sz="2200" dirty="0" smtClean="0"/>
              <a:t>is the function of average yield with     					</a:t>
            </a:r>
            <a:r>
              <a:rPr lang="el-GR" sz="2200" dirty="0" smtClean="0"/>
              <a:t>β</a:t>
            </a:r>
            <a:r>
              <a:rPr lang="en-US" sz="2200" dirty="0" smtClean="0"/>
              <a:t> being estimated parameters</a:t>
            </a:r>
          </a:p>
          <a:p>
            <a:pPr lvl="1"/>
            <a:r>
              <a:rPr lang="en-US" sz="2200" dirty="0"/>
              <a:t> </a:t>
            </a:r>
            <a:r>
              <a:rPr lang="en-US" sz="2200" dirty="0" smtClean="0"/>
              <a:t>		 </a:t>
            </a:r>
            <a:r>
              <a:rPr lang="en-US" sz="2200" dirty="0"/>
              <a:t>is the function of yield variance with </a:t>
            </a:r>
            <a:r>
              <a:rPr lang="el-GR" sz="2200" dirty="0"/>
              <a:t>α</a:t>
            </a:r>
            <a:r>
              <a:rPr lang="en-US" sz="2200" dirty="0"/>
              <a:t> 					being estimated parameters</a:t>
            </a:r>
          </a:p>
          <a:p>
            <a:pPr lvl="1">
              <a:buNone/>
            </a:pPr>
            <a:endParaRPr lang="en-US" sz="600" i="1" dirty="0" smtClean="0"/>
          </a:p>
          <a:p>
            <a:pPr lvl="1">
              <a:buNone/>
            </a:pPr>
            <a:r>
              <a:rPr lang="en-US" sz="2200" i="1" dirty="0" smtClean="0"/>
              <a:t>X</a:t>
            </a:r>
            <a:r>
              <a:rPr lang="en-US" sz="2200" dirty="0" smtClean="0"/>
              <a:t>  contains time trend, planted acreage, yearly growing season mean temperature, yearly total precipitation, atmospheric CO</a:t>
            </a:r>
            <a:r>
              <a:rPr lang="en-US" sz="2200" baseline="-25000" dirty="0" smtClean="0"/>
              <a:t>2</a:t>
            </a:r>
            <a:r>
              <a:rPr lang="en-US" sz="2200" dirty="0" smtClean="0"/>
              <a:t>, drought index, yearly precipitation intensity, number of hot days, ENSO events, dummy variable for FACE experiment observations, and state dummies plus interactions  </a:t>
            </a:r>
          </a:p>
          <a:p>
            <a:pPr lvl="1"/>
            <a:endParaRPr lang="en-US" sz="2400" dirty="0" smtClean="0"/>
          </a:p>
          <a:p>
            <a:endParaRPr lang="en-US" dirty="0"/>
          </a:p>
        </p:txBody>
      </p:sp>
      <p:graphicFrame>
        <p:nvGraphicFramePr>
          <p:cNvPr id="3073" name="Object 1"/>
          <p:cNvGraphicFramePr>
            <a:graphicFrameLocks noChangeAspect="1"/>
          </p:cNvGraphicFramePr>
          <p:nvPr>
            <p:extLst>
              <p:ext uri="{D42A27DB-BD31-4B8C-83A1-F6EECF244321}">
                <p14:modId xmlns:p14="http://schemas.microsoft.com/office/powerpoint/2010/main" val="3604869872"/>
              </p:ext>
            </p:extLst>
          </p:nvPr>
        </p:nvGraphicFramePr>
        <p:xfrm>
          <a:off x="2171700" y="2378474"/>
          <a:ext cx="3074988" cy="428625"/>
        </p:xfrm>
        <a:graphic>
          <a:graphicData uri="http://schemas.openxmlformats.org/presentationml/2006/ole">
            <mc:AlternateContent xmlns:mc="http://schemas.openxmlformats.org/markup-compatibility/2006">
              <mc:Choice xmlns:v="urn:schemas-microsoft-com:vml" Requires="v">
                <p:oleObj spid="_x0000_s1056" name="Equation" r:id="rId4" imgW="1473120" imgH="203040" progId="Equation.3">
                  <p:embed/>
                </p:oleObj>
              </mc:Choice>
              <mc:Fallback>
                <p:oleObj name="Equation" r:id="rId4" imgW="1473120" imgH="203040" progId="Equation.3">
                  <p:embed/>
                  <p:pic>
                    <p:nvPicPr>
                      <p:cNvPr id="307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2378474"/>
                        <a:ext cx="30749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9269042"/>
              </p:ext>
            </p:extLst>
          </p:nvPr>
        </p:nvGraphicFramePr>
        <p:xfrm>
          <a:off x="914400" y="3276600"/>
          <a:ext cx="1364400" cy="507600"/>
        </p:xfrm>
        <a:graphic>
          <a:graphicData uri="http://schemas.openxmlformats.org/presentationml/2006/ole">
            <mc:AlternateContent xmlns:mc="http://schemas.openxmlformats.org/markup-compatibility/2006">
              <mc:Choice xmlns:v="urn:schemas-microsoft-com:vml" Requires="v">
                <p:oleObj spid="_x0000_s1057" name="Equation" r:id="rId6" imgW="545760" imgH="203040" progId="Equation.3">
                  <p:embed/>
                </p:oleObj>
              </mc:Choice>
              <mc:Fallback>
                <p:oleObj name="Equation" r:id="rId6" imgW="545760" imgH="20304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76600"/>
                        <a:ext cx="1364400" cy="50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0104382"/>
              </p:ext>
            </p:extLst>
          </p:nvPr>
        </p:nvGraphicFramePr>
        <p:xfrm>
          <a:off x="1036638" y="3962000"/>
          <a:ext cx="1270000" cy="508000"/>
        </p:xfrm>
        <a:graphic>
          <a:graphicData uri="http://schemas.openxmlformats.org/presentationml/2006/ole">
            <mc:AlternateContent xmlns:mc="http://schemas.openxmlformats.org/markup-compatibility/2006">
              <mc:Choice xmlns:v="urn:schemas-microsoft-com:vml" Requires="v">
                <p:oleObj spid="_x0000_s1058" name="Equation" r:id="rId8" imgW="507960" imgH="203040" progId="Equation.3">
                  <p:embed/>
                </p:oleObj>
              </mc:Choice>
              <mc:Fallback>
                <p:oleObj name="Equation" r:id="rId8" imgW="507960" imgH="203040" progId="Equation.3">
                  <p:embed/>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638" y="3962000"/>
                        <a:ext cx="1270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4"/>
          <p:cNvSpPr>
            <a:spLocks noGrp="1"/>
          </p:cNvSpPr>
          <p:nvPr>
            <p:ph type="title"/>
          </p:nvPr>
        </p:nvSpPr>
        <p:spPr>
          <a:xfrm>
            <a:off x="546100" y="339694"/>
            <a:ext cx="7772400" cy="698787"/>
          </a:xfrm>
        </p:spPr>
        <p:txBody>
          <a:bodyPr/>
          <a:lstStyle/>
          <a:p>
            <a:r>
              <a:rPr lang="en-US" sz="2800" b="1" kern="1200" dirty="0" smtClean="0">
                <a:solidFill>
                  <a:srgbClr val="7A0000"/>
                </a:solidFill>
                <a:latin typeface="+mn-lt"/>
              </a:rPr>
              <a:t>CO2 </a:t>
            </a:r>
            <a:r>
              <a:rPr lang="en-US" sz="2800" b="1" kern="1200" dirty="0">
                <a:solidFill>
                  <a:srgbClr val="7A0000"/>
                </a:solidFill>
                <a:latin typeface="+mn-lt"/>
              </a:rPr>
              <a:t>and </a:t>
            </a:r>
            <a:r>
              <a:rPr lang="en-US" sz="2800" b="1" kern="1200" dirty="0" smtClean="0">
                <a:solidFill>
                  <a:srgbClr val="7A0000"/>
                </a:solidFill>
                <a:latin typeface="+mn-lt"/>
              </a:rPr>
              <a:t>crop Production - Modeling</a:t>
            </a:r>
            <a:endParaRPr lang="en-US" sz="2800" b="1" kern="1200" dirty="0">
              <a:solidFill>
                <a:srgbClr val="7A0000"/>
              </a:solidFill>
              <a:latin typeface="+mn-lt"/>
            </a:endParaRPr>
          </a:p>
        </p:txBody>
      </p:sp>
    </p:spTree>
    <p:extLst>
      <p:ext uri="{BB962C8B-B14F-4D97-AF65-F5344CB8AC3E}">
        <p14:creationId xmlns:p14="http://schemas.microsoft.com/office/powerpoint/2010/main" val="1047801869"/>
      </p:ext>
    </p:extLst>
  </p:cSld>
  <p:clrMapOvr>
    <a:masterClrMapping/>
  </p:clrMapOvr>
  <p:transition advTm="11032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305800" cy="5105400"/>
          </a:xfrm>
        </p:spPr>
        <p:txBody>
          <a:bodyPr>
            <a:normAutofit/>
          </a:bodyPr>
          <a:lstStyle/>
          <a:p>
            <a:r>
              <a:rPr lang="en-US" sz="2600" i="1" dirty="0" smtClean="0"/>
              <a:t>Observational data</a:t>
            </a:r>
            <a:endParaRPr lang="en-US" sz="2600" dirty="0" smtClean="0"/>
          </a:p>
          <a:p>
            <a:pPr lvl="1"/>
            <a:r>
              <a:rPr lang="en-US" sz="2400" dirty="0" smtClean="0"/>
              <a:t>The state-level dataset of annual crop yields, planted acreage across the US from 1950 – 2009 were drawn from the USDA-NASS</a:t>
            </a:r>
          </a:p>
          <a:p>
            <a:pPr lvl="1"/>
            <a:r>
              <a:rPr lang="en-US" sz="2400" dirty="0" smtClean="0"/>
              <a:t>Atmospheric CO</a:t>
            </a:r>
            <a:r>
              <a:rPr lang="en-US" sz="2400" baseline="-25000" dirty="0" smtClean="0"/>
              <a:t>2</a:t>
            </a:r>
            <a:r>
              <a:rPr lang="en-US" sz="2400" dirty="0" smtClean="0"/>
              <a:t> concentration and state-level climate data, total precipitation, growing season temperature, seasonal Palmer Drought Severity Index (PDSI) are obtained from</a:t>
            </a:r>
            <a:r>
              <a:rPr lang="en-US" sz="2400" b="1" dirty="0" smtClean="0"/>
              <a:t> </a:t>
            </a:r>
            <a:r>
              <a:rPr lang="en-US" sz="2400" i="1" dirty="0" smtClean="0"/>
              <a:t>NOAA</a:t>
            </a:r>
          </a:p>
          <a:p>
            <a:pPr lvl="1"/>
            <a:r>
              <a:rPr lang="en-US" sz="2400" dirty="0" smtClean="0"/>
              <a:t>State-yearly precipitation intensity, number of days in each state that maximum temperature &gt; 32</a:t>
            </a:r>
            <a:r>
              <a:rPr lang="en-US" sz="2400" dirty="0" smtClean="0">
                <a:sym typeface="Symbol"/>
              </a:rPr>
              <a:t></a:t>
            </a:r>
            <a:r>
              <a:rPr lang="en-US" sz="2400" dirty="0" smtClean="0"/>
              <a:t>C, and the crop-growing-season ENSO phases by state are constructed using data from NOAA</a:t>
            </a:r>
            <a:endParaRPr lang="en-US" sz="2400" dirty="0"/>
          </a:p>
        </p:txBody>
      </p:sp>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36</a:t>
            </a:fld>
            <a:endParaRPr lang="en-US">
              <a:latin typeface="+mn-lt"/>
            </a:endParaRPr>
          </a:p>
        </p:txBody>
      </p:sp>
      <p:sp>
        <p:nvSpPr>
          <p:cNvPr id="5"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Data</a:t>
            </a:r>
            <a:endParaRPr lang="en-US" sz="2800" b="1" kern="1200" dirty="0">
              <a:solidFill>
                <a:srgbClr val="7A0000"/>
              </a:solidFill>
              <a:latin typeface="+mn-lt"/>
            </a:endParaRPr>
          </a:p>
        </p:txBody>
      </p:sp>
    </p:spTree>
    <p:extLst>
      <p:ext uri="{BB962C8B-B14F-4D97-AF65-F5344CB8AC3E}">
        <p14:creationId xmlns:p14="http://schemas.microsoft.com/office/powerpoint/2010/main" val="3442907164"/>
      </p:ext>
    </p:extLst>
  </p:cSld>
  <p:clrMapOvr>
    <a:masterClrMapping/>
  </p:clrMapOvr>
  <p:transition advTm="8015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8305800" cy="4873752"/>
          </a:xfrm>
        </p:spPr>
        <p:txBody>
          <a:bodyPr>
            <a:normAutofit/>
          </a:bodyPr>
          <a:lstStyle/>
          <a:p>
            <a:r>
              <a:rPr lang="en-US" i="1" dirty="0" smtClean="0">
                <a:solidFill>
                  <a:schemeClr val="tx2"/>
                </a:solidFill>
              </a:rPr>
              <a:t>FACE experiment data</a:t>
            </a:r>
            <a:endParaRPr lang="en-US" dirty="0" smtClean="0">
              <a:solidFill>
                <a:schemeClr val="tx2"/>
              </a:solidFill>
            </a:endParaRPr>
          </a:p>
          <a:p>
            <a:pPr lvl="1"/>
            <a:r>
              <a:rPr lang="en-US" dirty="0" smtClean="0">
                <a:solidFill>
                  <a:schemeClr val="tx2"/>
                </a:solidFill>
              </a:rPr>
              <a:t>Arizona and Illinois FACE experiment datasets. </a:t>
            </a:r>
          </a:p>
          <a:p>
            <a:pPr lvl="1"/>
            <a:r>
              <a:rPr lang="en-US" dirty="0" smtClean="0">
                <a:solidFill>
                  <a:schemeClr val="tx2"/>
                </a:solidFill>
              </a:rPr>
              <a:t>In Arizona, cotton (1989, 1990,1991), wheat (1993, 1994, 1996, 1997), and sorghum (1998, 1999)</a:t>
            </a:r>
          </a:p>
          <a:p>
            <a:pPr lvl="1"/>
            <a:r>
              <a:rPr lang="en-US" dirty="0" smtClean="0">
                <a:solidFill>
                  <a:schemeClr val="tx2"/>
                </a:solidFill>
              </a:rPr>
              <a:t>In Illinois corn (2004, 2008) and soybeans (2002-2007). </a:t>
            </a:r>
          </a:p>
          <a:p>
            <a:pPr lvl="1"/>
            <a:r>
              <a:rPr lang="en-US" dirty="0" smtClean="0">
                <a:solidFill>
                  <a:schemeClr val="tx2"/>
                </a:solidFill>
              </a:rPr>
              <a:t>Each crop is planted under ambient and elevated CO</a:t>
            </a:r>
            <a:r>
              <a:rPr lang="en-US" baseline="-25000" dirty="0" smtClean="0">
                <a:solidFill>
                  <a:schemeClr val="tx2"/>
                </a:solidFill>
              </a:rPr>
              <a:t>2</a:t>
            </a:r>
            <a:r>
              <a:rPr lang="en-US" dirty="0" smtClean="0">
                <a:solidFill>
                  <a:schemeClr val="tx2"/>
                </a:solidFill>
              </a:rPr>
              <a:t>. There are generally 4-5 rings for each experiment in each year</a:t>
            </a:r>
          </a:p>
          <a:p>
            <a:endParaRPr lang="en-US" dirty="0">
              <a:solidFill>
                <a:schemeClr val="tx2"/>
              </a:solidFill>
            </a:endParaRPr>
          </a:p>
        </p:txBody>
      </p:sp>
      <p:sp>
        <p:nvSpPr>
          <p:cNvPr id="4" name="Slide Number Placeholder 3"/>
          <p:cNvSpPr>
            <a:spLocks noGrp="1"/>
          </p:cNvSpPr>
          <p:nvPr>
            <p:ph type="sldNum" sz="quarter" idx="4294967295"/>
          </p:nvPr>
        </p:nvSpPr>
        <p:spPr/>
        <p:txBody>
          <a:bodyPr/>
          <a:lstStyle/>
          <a:p>
            <a:fld id="{6C7F8731-AEE3-4631-BD1D-CCE779FD85D1}" type="slidenum">
              <a:rPr lang="en-US" smtClean="0">
                <a:solidFill>
                  <a:schemeClr val="tx2"/>
                </a:solidFill>
                <a:latin typeface="+mn-lt"/>
              </a:rPr>
              <a:pPr/>
              <a:t>37</a:t>
            </a:fld>
            <a:endParaRPr lang="en-US">
              <a:solidFill>
                <a:schemeClr val="tx2"/>
              </a:solidFill>
              <a:latin typeface="+mn-lt"/>
            </a:endParaRPr>
          </a:p>
        </p:txBody>
      </p:sp>
      <p:sp>
        <p:nvSpPr>
          <p:cNvPr id="6"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Data</a:t>
            </a:r>
            <a:endParaRPr lang="en-US" sz="2800" b="1" kern="1200" dirty="0">
              <a:solidFill>
                <a:srgbClr val="7A0000"/>
              </a:solidFill>
              <a:latin typeface="+mn-lt"/>
            </a:endParaRPr>
          </a:p>
        </p:txBody>
      </p:sp>
    </p:spTree>
    <p:extLst>
      <p:ext uri="{BB962C8B-B14F-4D97-AF65-F5344CB8AC3E}">
        <p14:creationId xmlns:p14="http://schemas.microsoft.com/office/powerpoint/2010/main" val="3645482264"/>
      </p:ext>
    </p:extLst>
  </p:cSld>
  <p:clrMapOvr>
    <a:masterClrMapping/>
  </p:clrMapOvr>
  <p:transition advTm="10088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543800" y="5973762"/>
            <a:ext cx="1905000" cy="457200"/>
          </a:xfrm>
        </p:spPr>
        <p:txBody>
          <a:bodyPr/>
          <a:lstStyle/>
          <a:p>
            <a:fld id="{6C7F8731-AEE3-4631-BD1D-CCE779FD85D1}" type="slidenum">
              <a:rPr lang="en-US" smtClean="0">
                <a:solidFill>
                  <a:schemeClr val="tx2"/>
                </a:solidFill>
                <a:latin typeface="+mn-lt"/>
              </a:rPr>
              <a:pPr/>
              <a:t>38</a:t>
            </a:fld>
            <a:endParaRPr lang="en-US">
              <a:solidFill>
                <a:schemeClr val="tx2"/>
              </a:solidFill>
              <a:latin typeface="+mn-lt"/>
            </a:endParaRPr>
          </a:p>
        </p:txBody>
      </p:sp>
      <p:pic>
        <p:nvPicPr>
          <p:cNvPr id="23554" name="Picture 2"/>
          <p:cNvPicPr>
            <a:picLocks noChangeAspect="1" noChangeArrowheads="1"/>
          </p:cNvPicPr>
          <p:nvPr/>
        </p:nvPicPr>
        <p:blipFill>
          <a:blip r:embed="rId3" cstate="print"/>
          <a:srcRect/>
          <a:stretch>
            <a:fillRect/>
          </a:stretch>
        </p:blipFill>
        <p:spPr bwMode="auto">
          <a:xfrm>
            <a:off x="93663" y="1465479"/>
            <a:ext cx="9063037" cy="5064921"/>
          </a:xfrm>
          <a:prstGeom prst="rect">
            <a:avLst/>
          </a:prstGeom>
          <a:noFill/>
          <a:ln w="9525">
            <a:noFill/>
            <a:miter lim="800000"/>
            <a:headEnd/>
            <a:tailEnd/>
          </a:ln>
        </p:spPr>
      </p:pic>
      <p:sp>
        <p:nvSpPr>
          <p:cNvPr id="6" name="TextBox 5"/>
          <p:cNvSpPr txBox="1"/>
          <p:nvPr/>
        </p:nvSpPr>
        <p:spPr>
          <a:xfrm>
            <a:off x="165100" y="690562"/>
            <a:ext cx="8991600" cy="646331"/>
          </a:xfrm>
          <a:prstGeom prst="rect">
            <a:avLst/>
          </a:prstGeom>
          <a:noFill/>
        </p:spPr>
        <p:txBody>
          <a:bodyPr wrap="square" rtlCol="0">
            <a:spAutoFit/>
          </a:bodyPr>
          <a:lstStyle/>
          <a:p>
            <a:r>
              <a:rPr lang="en-US" sz="1800" dirty="0">
                <a:solidFill>
                  <a:schemeClr val="tx2"/>
                </a:solidFill>
                <a:latin typeface="+mn-lt"/>
              </a:rPr>
              <a:t>Table 1. CO</a:t>
            </a:r>
            <a:r>
              <a:rPr lang="en-US" sz="1800" baseline="-25000" dirty="0">
                <a:solidFill>
                  <a:schemeClr val="tx2"/>
                </a:solidFill>
                <a:latin typeface="+mn-lt"/>
              </a:rPr>
              <a:t>2</a:t>
            </a:r>
            <a:r>
              <a:rPr lang="en-US" sz="1800" dirty="0">
                <a:solidFill>
                  <a:schemeClr val="tx2"/>
                </a:solidFill>
                <a:latin typeface="+mn-lt"/>
              </a:rPr>
              <a:t> concentration statistics and correlation coefficients between time trend </a:t>
            </a:r>
            <a:r>
              <a:rPr lang="en-US" sz="1800" dirty="0" smtClean="0">
                <a:solidFill>
                  <a:schemeClr val="tx2"/>
                </a:solidFill>
                <a:latin typeface="+mn-lt"/>
              </a:rPr>
              <a:t>and CO</a:t>
            </a:r>
            <a:r>
              <a:rPr lang="en-US" sz="1800" baseline="-25000" dirty="0" smtClean="0">
                <a:solidFill>
                  <a:schemeClr val="tx2"/>
                </a:solidFill>
                <a:latin typeface="+mn-lt"/>
              </a:rPr>
              <a:t>2</a:t>
            </a:r>
            <a:r>
              <a:rPr lang="en-US" sz="1800" dirty="0" smtClean="0">
                <a:solidFill>
                  <a:schemeClr val="tx2"/>
                </a:solidFill>
                <a:latin typeface="+mn-lt"/>
              </a:rPr>
              <a:t> </a:t>
            </a:r>
            <a:r>
              <a:rPr lang="en-US" sz="1800" dirty="0">
                <a:solidFill>
                  <a:schemeClr val="tx2"/>
                </a:solidFill>
                <a:latin typeface="+mn-lt"/>
              </a:rPr>
              <a:t>concentration before and after </a:t>
            </a:r>
            <a:r>
              <a:rPr lang="en-US" sz="1800" dirty="0" smtClean="0">
                <a:solidFill>
                  <a:schemeClr val="tx2"/>
                </a:solidFill>
                <a:latin typeface="+mn-lt"/>
              </a:rPr>
              <a:t>combining </a:t>
            </a:r>
            <a:r>
              <a:rPr lang="en-US" sz="1800" dirty="0">
                <a:solidFill>
                  <a:schemeClr val="tx2"/>
                </a:solidFill>
                <a:latin typeface="+mn-lt"/>
              </a:rPr>
              <a:t>the FACE </a:t>
            </a:r>
            <a:r>
              <a:rPr lang="en-US" sz="1800" dirty="0" smtClean="0">
                <a:solidFill>
                  <a:schemeClr val="tx2"/>
                </a:solidFill>
                <a:latin typeface="+mn-lt"/>
              </a:rPr>
              <a:t>data</a:t>
            </a:r>
            <a:endParaRPr lang="en-US" dirty="0">
              <a:solidFill>
                <a:schemeClr val="tx2"/>
              </a:solidFill>
              <a:latin typeface="+mn-lt"/>
            </a:endParaRPr>
          </a:p>
        </p:txBody>
      </p:sp>
      <p:sp>
        <p:nvSpPr>
          <p:cNvPr id="7"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Data</a:t>
            </a:r>
            <a:endParaRPr lang="en-US" sz="2800" b="1" kern="1200" dirty="0">
              <a:solidFill>
                <a:srgbClr val="7A0000"/>
              </a:solidFill>
              <a:latin typeface="+mn-lt"/>
            </a:endParaRPr>
          </a:p>
        </p:txBody>
      </p:sp>
    </p:spTree>
    <p:extLst>
      <p:ext uri="{BB962C8B-B14F-4D97-AF65-F5344CB8AC3E}">
        <p14:creationId xmlns:p14="http://schemas.microsoft.com/office/powerpoint/2010/main" val="3478127412"/>
      </p:ext>
    </p:extLst>
  </p:cSld>
  <p:clrMapOvr>
    <a:masterClrMapping/>
  </p:clrMapOvr>
  <p:transition advTm="906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39</a:t>
            </a:fld>
            <a:endParaRPr lang="en-US">
              <a:latin typeface="+mn-lt"/>
            </a:endParaRPr>
          </a:p>
        </p:txBody>
      </p:sp>
      <p:pic>
        <p:nvPicPr>
          <p:cNvPr id="24578" name="Picture 2"/>
          <p:cNvPicPr>
            <a:picLocks noChangeAspect="1" noChangeArrowheads="1"/>
          </p:cNvPicPr>
          <p:nvPr/>
        </p:nvPicPr>
        <p:blipFill>
          <a:blip r:embed="rId3" cstate="print"/>
          <a:srcRect/>
          <a:stretch>
            <a:fillRect/>
          </a:stretch>
        </p:blipFill>
        <p:spPr bwMode="auto">
          <a:xfrm>
            <a:off x="254000" y="639762"/>
            <a:ext cx="8458200" cy="6150656"/>
          </a:xfrm>
          <a:prstGeom prst="rect">
            <a:avLst/>
          </a:prstGeom>
          <a:noFill/>
          <a:ln w="9525">
            <a:noFill/>
            <a:miter lim="800000"/>
            <a:headEnd/>
            <a:tailEnd/>
          </a:ln>
        </p:spPr>
      </p:pic>
      <p:sp>
        <p:nvSpPr>
          <p:cNvPr id="6"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Results</a:t>
            </a:r>
            <a:endParaRPr lang="en-US" sz="2800" b="1" kern="1200" dirty="0">
              <a:solidFill>
                <a:srgbClr val="7A0000"/>
              </a:solidFill>
              <a:latin typeface="+mn-lt"/>
            </a:endParaRPr>
          </a:p>
        </p:txBody>
      </p:sp>
    </p:spTree>
    <p:extLst>
      <p:ext uri="{BB962C8B-B14F-4D97-AF65-F5344CB8AC3E}">
        <p14:creationId xmlns:p14="http://schemas.microsoft.com/office/powerpoint/2010/main" val="467674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04800" y="-304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Assessment Methodology  - Summary Steps</a:t>
            </a:r>
          </a:p>
        </p:txBody>
      </p:sp>
      <p:sp>
        <p:nvSpPr>
          <p:cNvPr id="14340" name="Rectangle 6"/>
          <p:cNvSpPr>
            <a:spLocks noChangeArrowheads="1"/>
          </p:cNvSpPr>
          <p:nvPr/>
        </p:nvSpPr>
        <p:spPr bwMode="auto">
          <a:xfrm>
            <a:off x="304800" y="4826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spcBef>
                <a:spcPts val="0"/>
              </a:spcBef>
              <a:spcAft>
                <a:spcPts val="0"/>
              </a:spcAft>
              <a:buFontTx/>
              <a:buChar char="•"/>
            </a:pPr>
            <a:r>
              <a:rPr lang="en-US" altLang="en-US" sz="2400" dirty="0">
                <a:solidFill>
                  <a:schemeClr val="tx1"/>
                </a:solidFill>
                <a:latin typeface="+mn-lt"/>
              </a:rPr>
              <a:t>Identify sectors and physical </a:t>
            </a:r>
            <a:r>
              <a:rPr lang="en-US" altLang="en-US" sz="2400" dirty="0" smtClean="0">
                <a:solidFill>
                  <a:schemeClr val="tx1"/>
                </a:solidFill>
                <a:latin typeface="+mn-lt"/>
              </a:rPr>
              <a:t>Impacts to examine</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a:solidFill>
                  <a:schemeClr val="tx1"/>
                </a:solidFill>
                <a:latin typeface="+mn-lt"/>
              </a:rPr>
              <a:t>Determine spatial and time scales</a:t>
            </a:r>
          </a:p>
          <a:p>
            <a:pPr eaLnBrk="1" hangingPunct="1">
              <a:spcBef>
                <a:spcPts val="0"/>
              </a:spcBef>
              <a:spcAft>
                <a:spcPts val="0"/>
              </a:spcAft>
              <a:buFontTx/>
              <a:buChar char="•"/>
            </a:pPr>
            <a:r>
              <a:rPr lang="en-US" altLang="en-US" sz="2400" dirty="0" smtClean="0">
                <a:solidFill>
                  <a:schemeClr val="tx1"/>
                </a:solidFill>
                <a:latin typeface="+mn-lt"/>
              </a:rPr>
              <a:t>Adopt or develop </a:t>
            </a:r>
            <a:r>
              <a:rPr lang="en-US" altLang="en-US" sz="2400" dirty="0">
                <a:solidFill>
                  <a:schemeClr val="tx1"/>
                </a:solidFill>
                <a:latin typeface="+mn-lt"/>
              </a:rPr>
              <a:t>scenario regarding non-climatic factors</a:t>
            </a:r>
          </a:p>
          <a:p>
            <a:pPr eaLnBrk="1" hangingPunct="1">
              <a:spcBef>
                <a:spcPts val="0"/>
              </a:spcBef>
              <a:spcAft>
                <a:spcPts val="0"/>
              </a:spcAft>
              <a:buFontTx/>
              <a:buChar char="•"/>
            </a:pPr>
            <a:r>
              <a:rPr lang="en-US" altLang="en-US" sz="2400" dirty="0">
                <a:solidFill>
                  <a:schemeClr val="tx1"/>
                </a:solidFill>
                <a:latin typeface="+mn-lt"/>
              </a:rPr>
              <a:t>Obtain GCM projections </a:t>
            </a:r>
          </a:p>
          <a:p>
            <a:pPr eaLnBrk="1" hangingPunct="1">
              <a:spcBef>
                <a:spcPts val="0"/>
              </a:spcBef>
              <a:spcAft>
                <a:spcPts val="0"/>
              </a:spcAft>
              <a:buFontTx/>
              <a:buChar char="•"/>
            </a:pPr>
            <a:r>
              <a:rPr lang="en-US" altLang="en-US" sz="2400" dirty="0">
                <a:solidFill>
                  <a:schemeClr val="tx1"/>
                </a:solidFill>
                <a:latin typeface="+mn-lt"/>
              </a:rPr>
              <a:t>Chose analytical framework (econ theory foundation and </a:t>
            </a:r>
            <a:r>
              <a:rPr lang="en-US" altLang="en-US" sz="2400" dirty="0" smtClean="0">
                <a:solidFill>
                  <a:schemeClr val="tx1"/>
                </a:solidFill>
                <a:latin typeface="+mn-lt"/>
              </a:rPr>
              <a:t>physical/econometric models </a:t>
            </a:r>
            <a:r>
              <a:rPr lang="en-US" altLang="en-US" sz="2400" dirty="0">
                <a:solidFill>
                  <a:schemeClr val="tx1"/>
                </a:solidFill>
                <a:latin typeface="+mn-lt"/>
              </a:rPr>
              <a:t>to be used</a:t>
            </a:r>
            <a:r>
              <a:rPr lang="en-US" altLang="en-US" sz="2400" dirty="0" smtClean="0">
                <a:solidFill>
                  <a:schemeClr val="tx1"/>
                </a:solidFill>
                <a:latin typeface="+mn-lt"/>
              </a:rPr>
              <a:t>)</a:t>
            </a:r>
          </a:p>
          <a:p>
            <a:pPr eaLnBrk="1" hangingPunct="1">
              <a:spcBef>
                <a:spcPts val="0"/>
              </a:spcBef>
              <a:spcAft>
                <a:spcPts val="0"/>
              </a:spcAft>
              <a:buFontTx/>
              <a:buChar char="•"/>
            </a:pPr>
            <a:r>
              <a:rPr lang="en-US" altLang="en-US" sz="2400" dirty="0" smtClean="0">
                <a:solidFill>
                  <a:schemeClr val="tx1"/>
                </a:solidFill>
                <a:latin typeface="+mn-lt"/>
              </a:rPr>
              <a:t>Use </a:t>
            </a:r>
            <a:r>
              <a:rPr lang="en-US" altLang="en-US" sz="2400" dirty="0">
                <a:solidFill>
                  <a:schemeClr val="tx1"/>
                </a:solidFill>
                <a:latin typeface="+mn-lt"/>
              </a:rPr>
              <a:t>or estimate </a:t>
            </a:r>
            <a:r>
              <a:rPr lang="en-US" altLang="en-US" sz="2400" dirty="0" smtClean="0">
                <a:solidFill>
                  <a:schemeClr val="tx1"/>
                </a:solidFill>
                <a:latin typeface="+mn-lt"/>
              </a:rPr>
              <a:t>models on physical impacts</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smtClean="0">
                <a:solidFill>
                  <a:schemeClr val="tx1"/>
                </a:solidFill>
                <a:latin typeface="+mn-lt"/>
              </a:rPr>
              <a:t>Project </a:t>
            </a:r>
            <a:r>
              <a:rPr lang="en-US" altLang="en-US" sz="2400" dirty="0">
                <a:solidFill>
                  <a:schemeClr val="tx1"/>
                </a:solidFill>
                <a:latin typeface="+mn-lt"/>
              </a:rPr>
              <a:t>physical impact of </a:t>
            </a:r>
            <a:r>
              <a:rPr lang="en-US" altLang="en-US" sz="2400" dirty="0" smtClean="0">
                <a:solidFill>
                  <a:schemeClr val="tx1"/>
                </a:solidFill>
                <a:latin typeface="+mn-lt"/>
              </a:rPr>
              <a:t>climate change and a no change case</a:t>
            </a:r>
            <a:endParaRPr lang="en-US" altLang="en-US" sz="2400" dirty="0">
              <a:solidFill>
                <a:schemeClr val="tx1"/>
              </a:solidFill>
              <a:latin typeface="+mn-lt"/>
            </a:endParaRPr>
          </a:p>
          <a:p>
            <a:pPr eaLnBrk="1" hangingPunct="1">
              <a:spcBef>
                <a:spcPts val="0"/>
              </a:spcBef>
              <a:spcAft>
                <a:spcPts val="0"/>
              </a:spcAft>
              <a:buFontTx/>
              <a:buChar char="•"/>
            </a:pPr>
            <a:r>
              <a:rPr lang="en-US" altLang="en-US" sz="2400" dirty="0">
                <a:solidFill>
                  <a:schemeClr val="tx1"/>
                </a:solidFill>
                <a:latin typeface="+mn-lt"/>
              </a:rPr>
              <a:t>Make assumptions about </a:t>
            </a:r>
            <a:r>
              <a:rPr lang="en-US" altLang="en-US" sz="2400" dirty="0" err="1">
                <a:solidFill>
                  <a:schemeClr val="tx1"/>
                </a:solidFill>
                <a:latin typeface="+mn-lt"/>
              </a:rPr>
              <a:t>unmodeled</a:t>
            </a:r>
            <a:r>
              <a:rPr lang="en-US" altLang="en-US" sz="2400" dirty="0">
                <a:solidFill>
                  <a:schemeClr val="tx1"/>
                </a:solidFill>
                <a:latin typeface="+mn-lt"/>
              </a:rPr>
              <a:t> phenomena</a:t>
            </a: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Incorporate physical impact into economic </a:t>
            </a:r>
            <a:r>
              <a:rPr lang="en-US" altLang="en-US" sz="2400" dirty="0" smtClean="0">
                <a:solidFill>
                  <a:schemeClr val="tx1"/>
                </a:solidFill>
                <a:latin typeface="+mn-lt"/>
                <a:cs typeface="Times New Roman" pitchFamily="18" charset="0"/>
              </a:rPr>
              <a:t>models</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Construct with and without climate change projections</a:t>
            </a:r>
            <a:endParaRPr lang="en-US" altLang="en-US" sz="2400" dirty="0">
              <a:solidFill>
                <a:schemeClr val="tx1"/>
              </a:solidFill>
              <a:latin typeface="+mn-lt"/>
              <a:cs typeface="Times New Roman" pitchFamily="18" charset="0"/>
            </a:endParaRP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Incorporate data on possible adaptations to climate change</a:t>
            </a:r>
          </a:p>
          <a:p>
            <a:pPr eaLnBrk="1" hangingPunct="1">
              <a:spcBef>
                <a:spcPts val="0"/>
              </a:spcBef>
              <a:spcAft>
                <a:spcPts val="0"/>
              </a:spcAft>
              <a:buFontTx/>
              <a:buChar char="•"/>
            </a:pPr>
            <a:r>
              <a:rPr lang="en-US" altLang="en-US" sz="2400" dirty="0">
                <a:solidFill>
                  <a:schemeClr val="tx1"/>
                </a:solidFill>
                <a:latin typeface="+mn-lt"/>
                <a:cs typeface="Times New Roman" pitchFamily="18" charset="0"/>
              </a:rPr>
              <a:t>Do analysis </a:t>
            </a:r>
            <a:r>
              <a:rPr lang="en-US" altLang="en-US" sz="2400" dirty="0" smtClean="0">
                <a:solidFill>
                  <a:schemeClr val="tx1"/>
                </a:solidFill>
                <a:latin typeface="+mn-lt"/>
                <a:cs typeface="Times New Roman" pitchFamily="18" charset="0"/>
              </a:rPr>
              <a:t>with adaptation</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Link to finer scale and environmental models</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Do finer scale climate impacts projection</a:t>
            </a:r>
          </a:p>
          <a:p>
            <a:pPr eaLnBrk="1" hangingPunct="1">
              <a:spcBef>
                <a:spcPts val="0"/>
              </a:spcBef>
              <a:spcAft>
                <a:spcPts val="0"/>
              </a:spcAft>
              <a:buFontTx/>
              <a:buChar char="•"/>
            </a:pPr>
            <a:r>
              <a:rPr lang="en-US" altLang="en-US" sz="2400" dirty="0" smtClean="0">
                <a:solidFill>
                  <a:schemeClr val="tx1"/>
                </a:solidFill>
                <a:latin typeface="+mn-lt"/>
                <a:cs typeface="Times New Roman" pitchFamily="18" charset="0"/>
              </a:rPr>
              <a:t>If needed feedback to physical</a:t>
            </a:r>
            <a:endParaRPr lang="en-US" altLang="en-US" sz="2400" dirty="0">
              <a:solidFill>
                <a:schemeClr val="tx1"/>
              </a:solidFill>
              <a:latin typeface="+mn-lt"/>
              <a:cs typeface="Times New Roman" pitchFamily="18" charset="0"/>
            </a:endParaRPr>
          </a:p>
        </p:txBody>
      </p:sp>
    </p:spTree>
    <p:extLst>
      <p:ext uri="{BB962C8B-B14F-4D97-AF65-F5344CB8AC3E}">
        <p14:creationId xmlns:p14="http://schemas.microsoft.com/office/powerpoint/2010/main" val="1295775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40</a:t>
            </a:fld>
            <a:endParaRPr lang="en-US">
              <a:latin typeface="+mn-lt"/>
            </a:endParaRPr>
          </a:p>
        </p:txBody>
      </p:sp>
      <p:pic>
        <p:nvPicPr>
          <p:cNvPr id="25602" name="Picture 2"/>
          <p:cNvPicPr>
            <a:picLocks noChangeAspect="1" noChangeArrowheads="1"/>
          </p:cNvPicPr>
          <p:nvPr/>
        </p:nvPicPr>
        <p:blipFill>
          <a:blip r:embed="rId3" cstate="print"/>
          <a:srcRect/>
          <a:stretch>
            <a:fillRect/>
          </a:stretch>
        </p:blipFill>
        <p:spPr bwMode="auto">
          <a:xfrm>
            <a:off x="381000" y="990601"/>
            <a:ext cx="8320965" cy="5638799"/>
          </a:xfrm>
          <a:prstGeom prst="rect">
            <a:avLst/>
          </a:prstGeom>
          <a:noFill/>
          <a:ln w="9525">
            <a:noFill/>
            <a:miter lim="800000"/>
            <a:headEnd/>
            <a:tailEnd/>
          </a:ln>
        </p:spPr>
      </p:pic>
      <p:sp>
        <p:nvSpPr>
          <p:cNvPr id="6"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Results</a:t>
            </a:r>
            <a:endParaRPr lang="en-US" sz="2800" b="1" kern="1200" dirty="0">
              <a:solidFill>
                <a:srgbClr val="7A0000"/>
              </a:solidFill>
              <a:latin typeface="+mn-lt"/>
            </a:endParaRPr>
          </a:p>
        </p:txBody>
      </p:sp>
    </p:spTree>
    <p:extLst>
      <p:ext uri="{BB962C8B-B14F-4D97-AF65-F5344CB8AC3E}">
        <p14:creationId xmlns:p14="http://schemas.microsoft.com/office/powerpoint/2010/main" val="1360493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19200"/>
            <a:ext cx="8305800" cy="5029200"/>
          </a:xfrm>
        </p:spPr>
        <p:txBody>
          <a:bodyPr>
            <a:normAutofit fontScale="85000" lnSpcReduction="10000"/>
          </a:bodyPr>
          <a:lstStyle/>
          <a:p>
            <a:r>
              <a:rPr lang="en-US" dirty="0" smtClean="0"/>
              <a:t>To project climate change effect on crop yield, we use GFDL-CM 2.0, GFDL-CM 2.1, MRI-CGCM 2.2, and CNRM-CM3 scenarios with the IPCC SRES scenario A1B</a:t>
            </a:r>
          </a:p>
          <a:p>
            <a:r>
              <a:rPr lang="en-US" dirty="0" smtClean="0"/>
              <a:t>To explore the market outcomes and welfare implications of climate-induced shifts in yields across the US, an Agricultural Sector Model (ASM) developed by McCarl and colleagues is employed</a:t>
            </a:r>
          </a:p>
          <a:p>
            <a:pPr lvl="1"/>
            <a:r>
              <a:rPr lang="en-US" dirty="0" smtClean="0"/>
              <a:t>Briefly, ASM includes all states in the conterminous US, broken into 63 subregions for agricultural production and 11 market regions. The model also links the US to the rest of the world via international trade of major commodities across 37 foreign regions</a:t>
            </a:r>
            <a:endParaRPr lang="en-US" dirty="0"/>
          </a:p>
        </p:txBody>
      </p:sp>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41</a:t>
            </a:fld>
            <a:endParaRPr lang="en-US">
              <a:latin typeface="+mn-lt"/>
            </a:endParaRPr>
          </a:p>
        </p:txBody>
      </p:sp>
      <p:sp>
        <p:nvSpPr>
          <p:cNvPr id="6" name="Title 4"/>
          <p:cNvSpPr txBox="1">
            <a:spLocks/>
          </p:cNvSpPr>
          <p:nvPr/>
        </p:nvSpPr>
        <p:spPr bwMode="auto">
          <a:xfrm>
            <a:off x="838200" y="0"/>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Results</a:t>
            </a:r>
            <a:endParaRPr lang="en-US" sz="2800" b="1" kern="1200" dirty="0">
              <a:solidFill>
                <a:srgbClr val="7A0000"/>
              </a:solidFill>
              <a:latin typeface="+mn-lt"/>
            </a:endParaRPr>
          </a:p>
        </p:txBody>
      </p:sp>
    </p:spTree>
    <p:extLst>
      <p:ext uri="{BB962C8B-B14F-4D97-AF65-F5344CB8AC3E}">
        <p14:creationId xmlns:p14="http://schemas.microsoft.com/office/powerpoint/2010/main" val="3653572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sz="quarter" idx="1"/>
          </p:nvPr>
        </p:nvPicPr>
        <p:blipFill>
          <a:blip r:embed="rId3" cstate="print"/>
          <a:srcRect/>
          <a:stretch>
            <a:fillRect/>
          </a:stretch>
        </p:blipFill>
        <p:spPr bwMode="auto">
          <a:xfrm>
            <a:off x="76200" y="1371600"/>
            <a:ext cx="9050254" cy="4343400"/>
          </a:xfrm>
          <a:prstGeom prst="rect">
            <a:avLst/>
          </a:prstGeom>
          <a:noFill/>
          <a:ln w="9525">
            <a:noFill/>
            <a:miter lim="800000"/>
            <a:headEnd/>
            <a:tailEnd/>
          </a:ln>
        </p:spPr>
      </p:pic>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42</a:t>
            </a:fld>
            <a:endParaRPr lang="en-US">
              <a:latin typeface="+mn-lt"/>
            </a:endParaRPr>
          </a:p>
        </p:txBody>
      </p:sp>
      <p:pic>
        <p:nvPicPr>
          <p:cNvPr id="22530" name="Picture 2"/>
          <p:cNvPicPr>
            <a:picLocks noChangeAspect="1" noChangeArrowheads="1"/>
          </p:cNvPicPr>
          <p:nvPr/>
        </p:nvPicPr>
        <p:blipFill>
          <a:blip r:embed="rId4" cstate="print"/>
          <a:srcRect/>
          <a:stretch>
            <a:fillRect/>
          </a:stretch>
        </p:blipFill>
        <p:spPr bwMode="auto">
          <a:xfrm>
            <a:off x="6477000" y="2031986"/>
            <a:ext cx="2362200" cy="1025540"/>
          </a:xfrm>
          <a:prstGeom prst="rect">
            <a:avLst/>
          </a:prstGeom>
          <a:noFill/>
          <a:ln w="9525">
            <a:noFill/>
            <a:miter lim="800000"/>
            <a:headEnd/>
            <a:tailEnd/>
          </a:ln>
        </p:spPr>
      </p:pic>
      <p:sp>
        <p:nvSpPr>
          <p:cNvPr id="7" name="Title 4"/>
          <p:cNvSpPr txBox="1">
            <a:spLocks/>
          </p:cNvSpPr>
          <p:nvPr/>
        </p:nvSpPr>
        <p:spPr bwMode="auto">
          <a:xfrm>
            <a:off x="533400" y="114013"/>
            <a:ext cx="7772400" cy="6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Results</a:t>
            </a:r>
            <a:endParaRPr lang="en-US" sz="2800" b="1" kern="1200" dirty="0">
              <a:solidFill>
                <a:srgbClr val="7A0000"/>
              </a:solidFill>
              <a:latin typeface="+mn-lt"/>
            </a:endParaRPr>
          </a:p>
        </p:txBody>
      </p:sp>
    </p:spTree>
    <p:extLst>
      <p:ext uri="{BB962C8B-B14F-4D97-AF65-F5344CB8AC3E}">
        <p14:creationId xmlns:p14="http://schemas.microsoft.com/office/powerpoint/2010/main" val="1676730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43</a:t>
            </a:fld>
            <a:endParaRPr lang="en-US">
              <a:latin typeface="+mn-lt"/>
            </a:endParaRPr>
          </a:p>
        </p:txBody>
      </p:sp>
      <p:pic>
        <p:nvPicPr>
          <p:cNvPr id="23554" name="Picture 2"/>
          <p:cNvPicPr>
            <a:picLocks noChangeAspect="1" noChangeArrowheads="1"/>
          </p:cNvPicPr>
          <p:nvPr/>
        </p:nvPicPr>
        <p:blipFill>
          <a:blip r:embed="rId3" cstate="print"/>
          <a:srcRect/>
          <a:stretch>
            <a:fillRect/>
          </a:stretch>
        </p:blipFill>
        <p:spPr bwMode="auto">
          <a:xfrm>
            <a:off x="0" y="1371600"/>
            <a:ext cx="9144000" cy="428709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477000" y="1998904"/>
            <a:ext cx="2438400" cy="1058622"/>
          </a:xfrm>
          <a:prstGeom prst="rect">
            <a:avLst/>
          </a:prstGeom>
          <a:noFill/>
          <a:ln w="9525">
            <a:noFill/>
            <a:miter lim="800000"/>
            <a:headEnd/>
            <a:tailEnd/>
          </a:ln>
        </p:spPr>
      </p:pic>
      <p:sp>
        <p:nvSpPr>
          <p:cNvPr id="7" name="Title 4"/>
          <p:cNvSpPr txBox="1">
            <a:spLocks noGrp="1"/>
          </p:cNvSpPr>
          <p:nvPr>
            <p:ph type="title"/>
          </p:nvPr>
        </p:nvSpPr>
        <p:spPr bwMode="auto">
          <a:xfrm>
            <a:off x="685800" y="26620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Results</a:t>
            </a:r>
            <a:endParaRPr lang="en-US" sz="2800" b="1" kern="1200" dirty="0">
              <a:solidFill>
                <a:srgbClr val="7A0000"/>
              </a:solidFill>
              <a:latin typeface="+mn-lt"/>
            </a:endParaRPr>
          </a:p>
        </p:txBody>
      </p:sp>
    </p:spTree>
    <p:extLst>
      <p:ext uri="{BB962C8B-B14F-4D97-AF65-F5344CB8AC3E}">
        <p14:creationId xmlns:p14="http://schemas.microsoft.com/office/powerpoint/2010/main" val="1506657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382000" cy="5791200"/>
          </a:xfrm>
        </p:spPr>
        <p:txBody>
          <a:bodyPr>
            <a:normAutofit fontScale="85000" lnSpcReduction="20000"/>
          </a:bodyPr>
          <a:lstStyle/>
          <a:p>
            <a:r>
              <a:rPr lang="en-US" dirty="0" smtClean="0"/>
              <a:t>C-3 crops positively respond to CO</a:t>
            </a:r>
            <a:r>
              <a:rPr lang="en-US" baseline="-25000" dirty="0" smtClean="0"/>
              <a:t>2</a:t>
            </a:r>
            <a:r>
              <a:rPr lang="en-US" dirty="0" smtClean="0"/>
              <a:t>, C-4 crops do not. </a:t>
            </a:r>
          </a:p>
          <a:p>
            <a:r>
              <a:rPr lang="en-US" dirty="0" smtClean="0"/>
              <a:t>Ignoring CO</a:t>
            </a:r>
            <a:r>
              <a:rPr lang="en-US" baseline="-25000" dirty="0" smtClean="0"/>
              <a:t>2</a:t>
            </a:r>
            <a:r>
              <a:rPr lang="en-US" dirty="0" smtClean="0"/>
              <a:t> in econometric models is likely to overestimate the effect of crop production technology. </a:t>
            </a:r>
          </a:p>
          <a:p>
            <a:r>
              <a:rPr lang="en-US" dirty="0" smtClean="0"/>
              <a:t>Climate conditions and their variability are statistically significant in equations for both average crop yields and their variability. </a:t>
            </a:r>
          </a:p>
          <a:p>
            <a:r>
              <a:rPr lang="en-US" dirty="0" smtClean="0"/>
              <a:t>CS increases, while PS is heterogeneous across US regions, but in total it decreases by about $ 4.72 billion. </a:t>
            </a:r>
          </a:p>
          <a:p>
            <a:r>
              <a:rPr lang="en-US" dirty="0" smtClean="0"/>
              <a:t>Total US welfare is increased about $ 2.27 billion compared to the base scenario. </a:t>
            </a:r>
          </a:p>
          <a:p>
            <a:pPr lvl="0"/>
            <a:r>
              <a:rPr lang="en-US" dirty="0"/>
              <a:t>Yield distributions are non stationary with climate change and </a:t>
            </a:r>
            <a:r>
              <a:rPr lang="en-US" dirty="0" smtClean="0"/>
              <a:t>CO</a:t>
            </a:r>
            <a:r>
              <a:rPr lang="en-US" baseline="-25000" dirty="0" smtClean="0"/>
              <a:t>2</a:t>
            </a:r>
            <a:r>
              <a:rPr lang="en-US" dirty="0" smtClean="0"/>
              <a:t> </a:t>
            </a:r>
            <a:r>
              <a:rPr lang="en-US" dirty="0"/>
              <a:t>is a factor.</a:t>
            </a:r>
          </a:p>
          <a:p>
            <a:r>
              <a:rPr lang="en-US" dirty="0"/>
              <a:t>Returns to agricultural research should be reevaluated by taking into account the effect of the CO</a:t>
            </a:r>
            <a:r>
              <a:rPr lang="en-US" baseline="-25000" dirty="0"/>
              <a:t>2</a:t>
            </a:r>
            <a:r>
              <a:rPr lang="en-US" dirty="0"/>
              <a:t> fertilization.</a:t>
            </a:r>
          </a:p>
          <a:p>
            <a:pPr lvl="0"/>
            <a:r>
              <a:rPr lang="en-US" dirty="0"/>
              <a:t>Producers are differentially affected across regions.</a:t>
            </a:r>
          </a:p>
          <a:p>
            <a:endParaRPr lang="en-US" dirty="0" smtClean="0"/>
          </a:p>
          <a:p>
            <a:endParaRPr lang="en-US" dirty="0"/>
          </a:p>
        </p:txBody>
      </p:sp>
      <p:sp>
        <p:nvSpPr>
          <p:cNvPr id="4" name="Slide Number Placeholder 3"/>
          <p:cNvSpPr>
            <a:spLocks noGrp="1"/>
          </p:cNvSpPr>
          <p:nvPr>
            <p:ph type="sldNum" sz="quarter" idx="4294967295"/>
          </p:nvPr>
        </p:nvSpPr>
        <p:spPr/>
        <p:txBody>
          <a:bodyPr/>
          <a:lstStyle/>
          <a:p>
            <a:fld id="{6C7F8731-AEE3-4631-BD1D-CCE779FD85D1}" type="slidenum">
              <a:rPr lang="en-US" smtClean="0">
                <a:latin typeface="+mn-lt"/>
              </a:rPr>
              <a:pPr/>
              <a:t>44</a:t>
            </a:fld>
            <a:endParaRPr lang="en-US">
              <a:latin typeface="+mn-lt"/>
            </a:endParaRPr>
          </a:p>
        </p:txBody>
      </p:sp>
      <p:sp>
        <p:nvSpPr>
          <p:cNvPr id="5" name="Title 4"/>
          <p:cNvSpPr txBox="1">
            <a:spLocks/>
          </p:cNvSpPr>
          <p:nvPr/>
        </p:nvSpPr>
        <p:spPr bwMode="auto">
          <a:xfrm>
            <a:off x="304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Conclusion</a:t>
            </a:r>
            <a:endParaRPr lang="en-US" sz="2800" b="1" kern="1200" dirty="0">
              <a:solidFill>
                <a:srgbClr val="7A0000"/>
              </a:solidFill>
              <a:latin typeface="+mn-lt"/>
            </a:endParaRPr>
          </a:p>
        </p:txBody>
      </p:sp>
    </p:spTree>
    <p:extLst>
      <p:ext uri="{BB962C8B-B14F-4D97-AF65-F5344CB8AC3E}">
        <p14:creationId xmlns:p14="http://schemas.microsoft.com/office/powerpoint/2010/main" val="1305435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E17A9-ED3B-4E99-BF4A-5133763EF801}"/>
              </a:ext>
            </a:extLst>
          </p:cNvPr>
          <p:cNvSpPr>
            <a:spLocks noGrp="1"/>
          </p:cNvSpPr>
          <p:nvPr>
            <p:ph idx="1"/>
          </p:nvPr>
        </p:nvSpPr>
        <p:spPr>
          <a:xfrm>
            <a:off x="593863" y="1110161"/>
            <a:ext cx="7886700" cy="921394"/>
          </a:xfrm>
        </p:spPr>
        <p:txBody>
          <a:bodyPr>
            <a:normAutofit/>
          </a:bodyPr>
          <a:lstStyle/>
          <a:p>
            <a:r>
              <a:rPr lang="en-US" dirty="0">
                <a:solidFill>
                  <a:schemeClr val="tx2"/>
                </a:solidFill>
              </a:rPr>
              <a:t>Projected temperature impact on corn yield</a:t>
            </a:r>
          </a:p>
          <a:p>
            <a:endParaRPr lang="en-US" sz="1800" dirty="0">
              <a:solidFill>
                <a:schemeClr val="tx2"/>
              </a:solidFill>
            </a:endParaRPr>
          </a:p>
        </p:txBody>
      </p:sp>
      <p:pic>
        <p:nvPicPr>
          <p:cNvPr id="8" name="Picture 7">
            <a:extLst>
              <a:ext uri="{FF2B5EF4-FFF2-40B4-BE49-F238E27FC236}">
                <a16:creationId xmlns:a16="http://schemas.microsoft.com/office/drawing/2014/main" id="{0CFEE616-2A5D-42CD-8424-EAD50F924C45}"/>
              </a:ext>
            </a:extLst>
          </p:cNvPr>
          <p:cNvPicPr/>
          <p:nvPr/>
        </p:nvPicPr>
        <p:blipFill>
          <a:blip r:embed="rId2"/>
          <a:stretch>
            <a:fillRect/>
          </a:stretch>
        </p:blipFill>
        <p:spPr>
          <a:xfrm>
            <a:off x="536713" y="2235200"/>
            <a:ext cx="6016487" cy="3583841"/>
          </a:xfrm>
          <a:prstGeom prst="rect">
            <a:avLst/>
          </a:prstGeom>
        </p:spPr>
      </p:pic>
      <p:sp>
        <p:nvSpPr>
          <p:cNvPr id="4" name="Rectangle 3">
            <a:extLst>
              <a:ext uri="{FF2B5EF4-FFF2-40B4-BE49-F238E27FC236}">
                <a16:creationId xmlns:a16="http://schemas.microsoft.com/office/drawing/2014/main" id="{E111C8ED-D69F-4960-ADA8-3B4BAA110A96}"/>
              </a:ext>
            </a:extLst>
          </p:cNvPr>
          <p:cNvSpPr/>
          <p:nvPr/>
        </p:nvSpPr>
        <p:spPr>
          <a:xfrm>
            <a:off x="6202284" y="4338427"/>
            <a:ext cx="2534353" cy="783804"/>
          </a:xfrm>
          <a:prstGeom prst="rect">
            <a:avLst/>
          </a:prstGeom>
        </p:spPr>
        <p:txBody>
          <a:bodyPr wrap="square">
            <a:spAutoFit/>
          </a:bodyPr>
          <a:lstStyle/>
          <a:p>
            <a:pPr>
              <a:lnSpc>
                <a:spcPct val="107000"/>
              </a:lnSpc>
            </a:pPr>
            <a:r>
              <a:rPr lang="en-US" sz="1050" i="1" dirty="0">
                <a:solidFill>
                  <a:schemeClr val="tx2"/>
                </a:solidFill>
                <a:latin typeface="+mn-lt"/>
                <a:ea typeface="SimSun" panose="02010600030101010101" pitchFamily="2" charset="-122"/>
                <a:cs typeface="Times New Roman" panose="02020603050405020304" pitchFamily="18" charset="0"/>
              </a:rPr>
              <a:t>Note: Estimates represent the change in log corn yield due to one additional day of exposure to a given ºC temperature relative to a day spend at 0ºC. </a:t>
            </a:r>
          </a:p>
        </p:txBody>
      </p:sp>
      <p:sp>
        <p:nvSpPr>
          <p:cNvPr id="5" name="Slide Number Placeholder 4">
            <a:extLst>
              <a:ext uri="{FF2B5EF4-FFF2-40B4-BE49-F238E27FC236}">
                <a16:creationId xmlns:a16="http://schemas.microsoft.com/office/drawing/2014/main" id="{7356A1FB-CDF4-4440-A1B1-E2917784C828}"/>
              </a:ext>
            </a:extLst>
          </p:cNvPr>
          <p:cNvSpPr>
            <a:spLocks noGrp="1"/>
          </p:cNvSpPr>
          <p:nvPr>
            <p:ph type="sldNum" sz="quarter" idx="12"/>
          </p:nvPr>
        </p:nvSpPr>
        <p:spPr/>
        <p:txBody>
          <a:bodyPr/>
          <a:lstStyle/>
          <a:p>
            <a:fld id="{A20FCC9A-FACA-4846-930E-6889BA5A0E43}" type="slidenum">
              <a:rPr lang="en-US" smtClean="0">
                <a:solidFill>
                  <a:schemeClr val="tx2"/>
                </a:solidFill>
                <a:latin typeface="+mn-lt"/>
              </a:rPr>
              <a:t>45</a:t>
            </a:fld>
            <a:endParaRPr lang="en-US">
              <a:solidFill>
                <a:schemeClr val="tx2"/>
              </a:solidFill>
              <a:latin typeface="+mn-lt"/>
            </a:endParaRPr>
          </a:p>
        </p:txBody>
      </p:sp>
      <p:sp>
        <p:nvSpPr>
          <p:cNvPr id="7" name="Title 4"/>
          <p:cNvSpPr txBox="1">
            <a:spLocks/>
          </p:cNvSpPr>
          <p:nvPr/>
        </p:nvSpPr>
        <p:spPr bwMode="auto">
          <a:xfrm>
            <a:off x="651013" y="9074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a:t>
            </a:r>
            <a:endParaRPr lang="en-US" sz="2800" b="1" kern="1200" dirty="0">
              <a:solidFill>
                <a:srgbClr val="7A0000"/>
              </a:solidFill>
              <a:latin typeface="+mn-lt"/>
            </a:endParaRPr>
          </a:p>
        </p:txBody>
      </p:sp>
      <p:sp>
        <p:nvSpPr>
          <p:cNvPr id="9" name="Rectangle 8"/>
          <p:cNvSpPr/>
          <p:nvPr/>
        </p:nvSpPr>
        <p:spPr>
          <a:xfrm>
            <a:off x="228600" y="5966627"/>
            <a:ext cx="8343900" cy="584775"/>
          </a:xfrm>
          <a:prstGeom prst="rect">
            <a:avLst/>
          </a:prstGeom>
        </p:spPr>
        <p:txBody>
          <a:bodyPr wrap="square">
            <a:spAutoFit/>
          </a:bodyPr>
          <a:lstStyle/>
          <a:p>
            <a:r>
              <a:rPr lang="en-US" sz="1600" dirty="0">
                <a:solidFill>
                  <a:schemeClr val="tx1"/>
                </a:solidFill>
                <a:ea typeface="Times New Roman" panose="02020603050405020304" pitchFamily="18" charset="0"/>
              </a:rPr>
              <a:t>Zidong "Mark" Wang, Three Essays on Climate Change, Renewable Energy and Agriculture in the US, Ph.D. Dissertation, Texas A&amp;M University, Feb, 2018</a:t>
            </a:r>
            <a:endParaRPr lang="en-US" sz="1600" dirty="0">
              <a:solidFill>
                <a:schemeClr val="tx1"/>
              </a:solidFill>
            </a:endParaRPr>
          </a:p>
        </p:txBody>
      </p:sp>
    </p:spTree>
    <p:extLst>
      <p:ext uri="{BB962C8B-B14F-4D97-AF65-F5344CB8AC3E}">
        <p14:creationId xmlns:p14="http://schemas.microsoft.com/office/powerpoint/2010/main" val="3392069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C1C26C-FF93-4503-8692-E9F9910850DF}"/>
              </a:ext>
            </a:extLst>
          </p:cNvPr>
          <p:cNvPicPr>
            <a:picLocks noGrp="1" noChangeAspect="1"/>
          </p:cNvPicPr>
          <p:nvPr>
            <p:ph sz="half" idx="1"/>
          </p:nvPr>
        </p:nvPicPr>
        <p:blipFill>
          <a:blip r:embed="rId3"/>
          <a:stretch>
            <a:fillRect/>
          </a:stretch>
        </p:blipFill>
        <p:spPr>
          <a:xfrm>
            <a:off x="371123" y="445896"/>
            <a:ext cx="6292431" cy="5691181"/>
          </a:xfrm>
          <a:prstGeom prst="rect">
            <a:avLst/>
          </a:prstGeom>
        </p:spPr>
      </p:pic>
      <p:sp>
        <p:nvSpPr>
          <p:cNvPr id="2" name="TextBox 1">
            <a:extLst>
              <a:ext uri="{FF2B5EF4-FFF2-40B4-BE49-F238E27FC236}">
                <a16:creationId xmlns:a16="http://schemas.microsoft.com/office/drawing/2014/main" id="{1A5BDFF6-7E5D-42B3-91CF-AC3D0D7BC60F}"/>
              </a:ext>
            </a:extLst>
          </p:cNvPr>
          <p:cNvSpPr txBox="1"/>
          <p:nvPr/>
        </p:nvSpPr>
        <p:spPr>
          <a:xfrm>
            <a:off x="6849505" y="1681558"/>
            <a:ext cx="1926195" cy="523220"/>
          </a:xfrm>
          <a:prstGeom prst="rect">
            <a:avLst/>
          </a:prstGeom>
          <a:noFill/>
        </p:spPr>
        <p:txBody>
          <a:bodyPr wrap="square" rtlCol="0">
            <a:spAutoFit/>
          </a:bodyPr>
          <a:lstStyle/>
          <a:p>
            <a:r>
              <a:rPr lang="en-US" sz="1400" dirty="0">
                <a:solidFill>
                  <a:schemeClr val="tx1"/>
                </a:solidFill>
                <a:latin typeface="+mn-lt"/>
              </a:rPr>
              <a:t>*P&lt;0.05,**p&lt;0.01,***P&lt;0.001</a:t>
            </a:r>
          </a:p>
        </p:txBody>
      </p:sp>
      <p:sp>
        <p:nvSpPr>
          <p:cNvPr id="6" name="Rectangle 5">
            <a:extLst>
              <a:ext uri="{FF2B5EF4-FFF2-40B4-BE49-F238E27FC236}">
                <a16:creationId xmlns:a16="http://schemas.microsoft.com/office/drawing/2014/main" id="{9210F017-EAA0-4DC6-8658-17B94A883C84}"/>
              </a:ext>
            </a:extLst>
          </p:cNvPr>
          <p:cNvSpPr/>
          <p:nvPr/>
        </p:nvSpPr>
        <p:spPr>
          <a:xfrm>
            <a:off x="5921510" y="3220147"/>
            <a:ext cx="3222490" cy="1477328"/>
          </a:xfrm>
          <a:prstGeom prst="rect">
            <a:avLst/>
          </a:prstGeom>
        </p:spPr>
        <p:txBody>
          <a:bodyPr wrap="square">
            <a:spAutoFit/>
          </a:bodyPr>
          <a:lstStyle/>
          <a:p>
            <a:pPr lvl="1"/>
            <a:r>
              <a:rPr lang="en-US" sz="1800" dirty="0">
                <a:solidFill>
                  <a:schemeClr val="tx1"/>
                </a:solidFill>
                <a:latin typeface="+mn-lt"/>
              </a:rPr>
              <a:t>Linear splines used for temperature variable: growing season degree days with knots at (0, 5, 10, 15, 20, 29, 34 </a:t>
            </a:r>
            <a:r>
              <a:rPr lang="en-US" sz="1800" dirty="0">
                <a:solidFill>
                  <a:schemeClr val="tx1"/>
                </a:solidFill>
                <a:latin typeface="+mn-lt"/>
                <a:cs typeface="Times New Roman" panose="02020603050405020304" pitchFamily="18" charset="0"/>
              </a:rPr>
              <a:t>ºC)</a:t>
            </a:r>
            <a:endParaRPr lang="en-US" sz="1800" dirty="0">
              <a:solidFill>
                <a:schemeClr val="tx1"/>
              </a:solidFill>
              <a:latin typeface="+mn-lt"/>
            </a:endParaRPr>
          </a:p>
        </p:txBody>
      </p:sp>
      <p:sp>
        <p:nvSpPr>
          <p:cNvPr id="3" name="Slide Number Placeholder 2">
            <a:extLst>
              <a:ext uri="{FF2B5EF4-FFF2-40B4-BE49-F238E27FC236}">
                <a16:creationId xmlns:a16="http://schemas.microsoft.com/office/drawing/2014/main" id="{1A18139F-B9C2-4020-885D-CDED49BD9EAC}"/>
              </a:ext>
            </a:extLst>
          </p:cNvPr>
          <p:cNvSpPr>
            <a:spLocks noGrp="1"/>
          </p:cNvSpPr>
          <p:nvPr>
            <p:ph type="sldNum" sz="quarter" idx="12"/>
          </p:nvPr>
        </p:nvSpPr>
        <p:spPr>
          <a:xfrm>
            <a:off x="7121110" y="6170087"/>
            <a:ext cx="1905000" cy="457200"/>
          </a:xfrm>
        </p:spPr>
        <p:txBody>
          <a:bodyPr/>
          <a:lstStyle/>
          <a:p>
            <a:fld id="{A20FCC9A-FACA-4846-930E-6889BA5A0E43}" type="slidenum">
              <a:rPr lang="en-US" sz="2800" smtClean="0">
                <a:latin typeface="+mn-lt"/>
              </a:rPr>
              <a:t>46</a:t>
            </a:fld>
            <a:endParaRPr lang="en-US" sz="2800" dirty="0">
              <a:latin typeface="+mn-lt"/>
            </a:endParaRPr>
          </a:p>
        </p:txBody>
      </p:sp>
      <p:sp>
        <p:nvSpPr>
          <p:cNvPr id="8" name="Rectangle 7"/>
          <p:cNvSpPr/>
          <p:nvPr/>
        </p:nvSpPr>
        <p:spPr>
          <a:xfrm>
            <a:off x="1634711" y="-96797"/>
            <a:ext cx="6438900" cy="646331"/>
          </a:xfrm>
          <a:prstGeom prst="rect">
            <a:avLst/>
          </a:prstGeom>
        </p:spPr>
        <p:txBody>
          <a:bodyPr wrap="square">
            <a:spAutoFit/>
          </a:bodyPr>
          <a:lstStyle/>
          <a:p>
            <a:r>
              <a:rPr lang="en-US" dirty="0">
                <a:solidFill>
                  <a:srgbClr val="7A0000"/>
                </a:solidFill>
              </a:rPr>
              <a:t>CO2 and crop Production</a:t>
            </a:r>
          </a:p>
        </p:txBody>
      </p:sp>
      <p:sp>
        <p:nvSpPr>
          <p:cNvPr id="10" name="Rectangle 9"/>
          <p:cNvSpPr/>
          <p:nvPr/>
        </p:nvSpPr>
        <p:spPr>
          <a:xfrm>
            <a:off x="198544" y="6137077"/>
            <a:ext cx="8158056" cy="523220"/>
          </a:xfrm>
          <a:prstGeom prst="rect">
            <a:avLst/>
          </a:prstGeom>
        </p:spPr>
        <p:txBody>
          <a:bodyPr wrap="square">
            <a:spAutoFit/>
          </a:bodyPr>
          <a:lstStyle/>
          <a:p>
            <a:r>
              <a:rPr lang="en-US" sz="1400" dirty="0" smtClean="0">
                <a:solidFill>
                  <a:schemeClr val="tx1"/>
                </a:solidFill>
                <a:ea typeface="Times New Roman" panose="02020603050405020304" pitchFamily="18" charset="0"/>
              </a:rPr>
              <a:t>Zidong "Mark" Wang, Three Essays on Climate Change, Renewable Energy and Agriculture in the US, Ph.D. Dissertation, Texas A&amp;M University, Feb, 2018</a:t>
            </a:r>
            <a:endParaRPr lang="en-US" sz="1400" dirty="0">
              <a:solidFill>
                <a:schemeClr val="tx1"/>
              </a:solidFill>
            </a:endParaRPr>
          </a:p>
        </p:txBody>
      </p:sp>
    </p:spTree>
    <p:extLst>
      <p:ext uri="{BB962C8B-B14F-4D97-AF65-F5344CB8AC3E}">
        <p14:creationId xmlns:p14="http://schemas.microsoft.com/office/powerpoint/2010/main" val="889817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52400" y="304800"/>
            <a:ext cx="8763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solidFill>
                  <a:srgbClr val="7A0000"/>
                </a:solidFill>
                <a:latin typeface="+mn-lt"/>
                <a:ea typeface="+mj-ea"/>
                <a:cs typeface="+mj-cs"/>
              </a:rPr>
              <a:t>Climate Impacts on Pests</a:t>
            </a:r>
          </a:p>
          <a:p>
            <a:pPr eaLnBrk="0" hangingPunct="0">
              <a:defRPr/>
            </a:pPr>
            <a:r>
              <a:rPr lang="en-US" sz="2800" dirty="0">
                <a:solidFill>
                  <a:schemeClr val="tx1"/>
                </a:solidFill>
                <a:latin typeface="+mn-lt"/>
                <a:cs typeface="Times New Roman" pitchFamily="18" charset="0"/>
              </a:rPr>
              <a:t> </a:t>
            </a:r>
            <a:r>
              <a:rPr lang="en-US" sz="2400" dirty="0">
                <a:solidFill>
                  <a:schemeClr val="tx1"/>
                </a:solidFill>
                <a:latin typeface="+mn-lt"/>
                <a:cs typeface="Times New Roman" pitchFamily="18" charset="0"/>
              </a:rPr>
              <a:t>Impacts of rainfall on total pesticide usage cost for corn, cotton, soybeans and wheat are positive. mixed </a:t>
            </a:r>
            <a:r>
              <a:rPr lang="en-US" sz="2400" dirty="0" smtClean="0">
                <a:solidFill>
                  <a:schemeClr val="tx1"/>
                </a:solidFill>
                <a:latin typeface="+mn-lt"/>
                <a:cs typeface="Times New Roman" pitchFamily="18" charset="0"/>
              </a:rPr>
              <a:t>Impact </a:t>
            </a:r>
            <a:r>
              <a:rPr lang="en-US" sz="2400" dirty="0">
                <a:solidFill>
                  <a:schemeClr val="tx1"/>
                </a:solidFill>
                <a:latin typeface="+mn-lt"/>
                <a:cs typeface="Times New Roman" pitchFamily="18" charset="0"/>
              </a:rPr>
              <a:t>of temperature.</a:t>
            </a:r>
          </a:p>
          <a:p>
            <a:pPr eaLnBrk="0" hangingPunct="0">
              <a:defRPr/>
            </a:pPr>
            <a:r>
              <a:rPr lang="en-US" sz="2400" dirty="0" smtClean="0">
                <a:solidFill>
                  <a:schemeClr val="tx1"/>
                </a:solidFill>
                <a:latin typeface="+mn-lt"/>
                <a:cs typeface="Times New Roman" pitchFamily="18" charset="0"/>
              </a:rPr>
              <a:t>   </a:t>
            </a:r>
            <a:r>
              <a:rPr lang="en-US" sz="2400" b="1" dirty="0">
                <a:solidFill>
                  <a:schemeClr val="tx1"/>
                </a:solidFill>
                <a:latin typeface="+mn-lt"/>
                <a:cs typeface="Times New Roman" pitchFamily="18" charset="0"/>
              </a:rPr>
              <a:t>% Change in Pesticide Cost for a % Change </a:t>
            </a:r>
            <a:r>
              <a:rPr lang="en-US" sz="1800" b="1" dirty="0">
                <a:latin typeface="+mn-lt"/>
                <a:cs typeface="Times New Roman" pitchFamily="18" charset="0"/>
              </a:rPr>
              <a:t>in Climate</a:t>
            </a:r>
            <a:r>
              <a:rPr lang="en-US" sz="2000" b="1" dirty="0">
                <a:latin typeface="+mn-lt"/>
                <a:cs typeface="Times New Roman" pitchFamily="18" charset="0"/>
              </a:rPr>
              <a:t>	</a:t>
            </a:r>
            <a:endParaRPr lang="en-US" sz="1000" b="1" dirty="0">
              <a:latin typeface="+mn-lt"/>
              <a:cs typeface="Times New Roman" pitchFamily="18" charset="0"/>
            </a:endParaRPr>
          </a:p>
        </p:txBody>
      </p:sp>
      <p:grpSp>
        <p:nvGrpSpPr>
          <p:cNvPr id="31747" name="Group 33"/>
          <p:cNvGrpSpPr>
            <a:grpSpLocks/>
          </p:cNvGrpSpPr>
          <p:nvPr/>
        </p:nvGrpSpPr>
        <p:grpSpPr bwMode="auto">
          <a:xfrm>
            <a:off x="381000" y="2438400"/>
            <a:ext cx="8056563" cy="3398838"/>
            <a:chOff x="0" y="1575"/>
            <a:chExt cx="5543" cy="2880"/>
          </a:xfrm>
        </p:grpSpPr>
        <p:sp>
          <p:nvSpPr>
            <p:cNvPr id="31750" name="Rectangle 6"/>
            <p:cNvSpPr>
              <a:spLocks noChangeArrowheads="1"/>
            </p:cNvSpPr>
            <p:nvPr/>
          </p:nvSpPr>
          <p:spPr bwMode="auto">
            <a:xfrm>
              <a:off x="48" y="205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latin typeface="+mn-lt"/>
                  <a:cs typeface="Times New Roman" pitchFamily="18" charset="0"/>
                </a:rPr>
                <a:t>CORN</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51" name="Rectangle 7"/>
            <p:cNvSpPr>
              <a:spLocks noChangeArrowheads="1"/>
            </p:cNvSpPr>
            <p:nvPr/>
          </p:nvSpPr>
          <p:spPr bwMode="auto">
            <a:xfrm>
              <a:off x="1874" y="205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-0.0292</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2" name="Rectangle 8"/>
            <p:cNvSpPr>
              <a:spLocks noChangeArrowheads="1"/>
            </p:cNvSpPr>
            <p:nvPr/>
          </p:nvSpPr>
          <p:spPr bwMode="auto">
            <a:xfrm>
              <a:off x="3586" y="205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0.2284</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3" name="Rectangle 9"/>
            <p:cNvSpPr>
              <a:spLocks noChangeArrowheads="1"/>
            </p:cNvSpPr>
            <p:nvPr/>
          </p:nvSpPr>
          <p:spPr bwMode="auto">
            <a:xfrm>
              <a:off x="48" y="253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latin typeface="+mn-lt"/>
                  <a:cs typeface="Times New Roman" pitchFamily="18" charset="0"/>
                </a:rPr>
                <a:t>COTTON</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54" name="Rectangle 10"/>
            <p:cNvSpPr>
              <a:spLocks noChangeArrowheads="1"/>
            </p:cNvSpPr>
            <p:nvPr/>
          </p:nvSpPr>
          <p:spPr bwMode="auto">
            <a:xfrm>
              <a:off x="1874" y="253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0.3100</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5" name="Rectangle 11"/>
            <p:cNvSpPr>
              <a:spLocks noChangeArrowheads="1"/>
            </p:cNvSpPr>
            <p:nvPr/>
          </p:nvSpPr>
          <p:spPr bwMode="auto">
            <a:xfrm>
              <a:off x="3586" y="253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0.6607</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6" name="Rectangle 12"/>
            <p:cNvSpPr>
              <a:spLocks noChangeArrowheads="1"/>
            </p:cNvSpPr>
            <p:nvPr/>
          </p:nvSpPr>
          <p:spPr bwMode="auto">
            <a:xfrm>
              <a:off x="48" y="301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latin typeface="+mn-lt"/>
                  <a:cs typeface="Times New Roman" pitchFamily="18" charset="0"/>
                </a:rPr>
                <a:t>POTATOES</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57" name="Rectangle 13"/>
            <p:cNvSpPr>
              <a:spLocks noChangeArrowheads="1"/>
            </p:cNvSpPr>
            <p:nvPr/>
          </p:nvSpPr>
          <p:spPr bwMode="auto">
            <a:xfrm>
              <a:off x="1874" y="301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-0.0777</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8" name="Rectangle 14"/>
            <p:cNvSpPr>
              <a:spLocks noChangeArrowheads="1"/>
            </p:cNvSpPr>
            <p:nvPr/>
          </p:nvSpPr>
          <p:spPr bwMode="auto">
            <a:xfrm>
              <a:off x="3586" y="301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0.2998</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59" name="Rectangle 15"/>
            <p:cNvSpPr>
              <a:spLocks noChangeArrowheads="1"/>
            </p:cNvSpPr>
            <p:nvPr/>
          </p:nvSpPr>
          <p:spPr bwMode="auto">
            <a:xfrm>
              <a:off x="48" y="349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latin typeface="+mn-lt"/>
                  <a:cs typeface="Times New Roman" pitchFamily="18" charset="0"/>
                </a:rPr>
                <a:t>SOYBEANS</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60" name="Rectangle 16"/>
            <p:cNvSpPr>
              <a:spLocks noChangeArrowheads="1"/>
            </p:cNvSpPr>
            <p:nvPr/>
          </p:nvSpPr>
          <p:spPr bwMode="auto">
            <a:xfrm>
              <a:off x="1874" y="349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-0.0435</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61" name="Rectangle 17"/>
            <p:cNvSpPr>
              <a:spLocks noChangeArrowheads="1"/>
            </p:cNvSpPr>
            <p:nvPr/>
          </p:nvSpPr>
          <p:spPr bwMode="auto">
            <a:xfrm>
              <a:off x="3586" y="349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-0.1042</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grpSp>
          <p:nvGrpSpPr>
            <p:cNvPr id="31762" name="Group 22"/>
            <p:cNvGrpSpPr>
              <a:grpSpLocks/>
            </p:cNvGrpSpPr>
            <p:nvPr/>
          </p:nvGrpSpPr>
          <p:grpSpPr bwMode="auto">
            <a:xfrm>
              <a:off x="0" y="1575"/>
              <a:ext cx="1922" cy="480"/>
              <a:chOff x="0" y="1575"/>
              <a:chExt cx="1922" cy="480"/>
            </a:xfrm>
          </p:grpSpPr>
          <p:sp>
            <p:nvSpPr>
              <p:cNvPr id="31778" name="Rectangle 3"/>
              <p:cNvSpPr>
                <a:spLocks noChangeArrowheads="1"/>
              </p:cNvSpPr>
              <p:nvPr/>
            </p:nvSpPr>
            <p:spPr bwMode="auto">
              <a:xfrm>
                <a:off x="48" y="157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a:latin typeface="+mn-lt"/>
                    <a:cs typeface="Times New Roman" pitchFamily="18" charset="0"/>
                  </a:rPr>
                  <a:t> </a:t>
                </a:r>
              </a:p>
              <a:p>
                <a:pPr>
                  <a:spcBef>
                    <a:spcPct val="0"/>
                  </a:spcBef>
                  <a:buFontTx/>
                  <a:buNone/>
                </a:pPr>
                <a:endParaRPr lang="en-US" altLang="en-US" sz="2400">
                  <a:latin typeface="+mn-lt"/>
                </a:endParaRPr>
              </a:p>
            </p:txBody>
          </p:sp>
          <p:sp>
            <p:nvSpPr>
              <p:cNvPr id="31779" name="Rectangle 21"/>
              <p:cNvSpPr>
                <a:spLocks noChangeArrowheads="1"/>
              </p:cNvSpPr>
              <p:nvPr/>
            </p:nvSpPr>
            <p:spPr bwMode="auto">
              <a:xfrm>
                <a:off x="0" y="1575"/>
                <a:ext cx="192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nvGrpSpPr>
            <p:cNvPr id="31763" name="Group 24"/>
            <p:cNvGrpSpPr>
              <a:grpSpLocks/>
            </p:cNvGrpSpPr>
            <p:nvPr/>
          </p:nvGrpSpPr>
          <p:grpSpPr bwMode="auto">
            <a:xfrm>
              <a:off x="1922" y="1575"/>
              <a:ext cx="1808" cy="480"/>
              <a:chOff x="1922" y="1575"/>
              <a:chExt cx="1808" cy="480"/>
            </a:xfrm>
          </p:grpSpPr>
          <p:sp>
            <p:nvSpPr>
              <p:cNvPr id="31776" name="Rectangle 4"/>
              <p:cNvSpPr>
                <a:spLocks noChangeArrowheads="1"/>
              </p:cNvSpPr>
              <p:nvPr/>
            </p:nvSpPr>
            <p:spPr bwMode="auto">
              <a:xfrm>
                <a:off x="1970" y="157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Precipitation</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77" name="Rectangle 23"/>
              <p:cNvSpPr>
                <a:spLocks noChangeArrowheads="1"/>
              </p:cNvSpPr>
              <p:nvPr/>
            </p:nvSpPr>
            <p:spPr bwMode="auto">
              <a:xfrm>
                <a:off x="1922" y="1575"/>
                <a:ext cx="1808"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nvGrpSpPr>
            <p:cNvPr id="31764" name="Group 26"/>
            <p:cNvGrpSpPr>
              <a:grpSpLocks/>
            </p:cNvGrpSpPr>
            <p:nvPr/>
          </p:nvGrpSpPr>
          <p:grpSpPr bwMode="auto">
            <a:xfrm>
              <a:off x="3730" y="1575"/>
              <a:ext cx="1813" cy="480"/>
              <a:chOff x="3730" y="1575"/>
              <a:chExt cx="1813" cy="480"/>
            </a:xfrm>
          </p:grpSpPr>
          <p:sp>
            <p:nvSpPr>
              <p:cNvPr id="31774" name="Rectangle 5"/>
              <p:cNvSpPr>
                <a:spLocks noChangeArrowheads="1"/>
              </p:cNvSpPr>
              <p:nvPr/>
            </p:nvSpPr>
            <p:spPr bwMode="auto">
              <a:xfrm>
                <a:off x="3778" y="157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Temperature</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75" name="Rectangle 25"/>
              <p:cNvSpPr>
                <a:spLocks noChangeArrowheads="1"/>
              </p:cNvSpPr>
              <p:nvPr/>
            </p:nvSpPr>
            <p:spPr bwMode="auto">
              <a:xfrm>
                <a:off x="3730" y="1575"/>
                <a:ext cx="181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nvGrpSpPr>
            <p:cNvPr id="31765" name="Group 28"/>
            <p:cNvGrpSpPr>
              <a:grpSpLocks/>
            </p:cNvGrpSpPr>
            <p:nvPr/>
          </p:nvGrpSpPr>
          <p:grpSpPr bwMode="auto">
            <a:xfrm>
              <a:off x="0" y="3975"/>
              <a:ext cx="1922" cy="480"/>
              <a:chOff x="0" y="3975"/>
              <a:chExt cx="1922" cy="480"/>
            </a:xfrm>
          </p:grpSpPr>
          <p:sp>
            <p:nvSpPr>
              <p:cNvPr id="31772" name="Rectangle 18"/>
              <p:cNvSpPr>
                <a:spLocks noChangeArrowheads="1"/>
              </p:cNvSpPr>
              <p:nvPr/>
            </p:nvSpPr>
            <p:spPr bwMode="auto">
              <a:xfrm>
                <a:off x="48" y="3975"/>
                <a:ext cx="182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latin typeface="+mn-lt"/>
                    <a:cs typeface="Times New Roman" pitchFamily="18" charset="0"/>
                  </a:rPr>
                  <a:t>WHEAT</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73" name="Rectangle 27"/>
              <p:cNvSpPr>
                <a:spLocks noChangeArrowheads="1"/>
              </p:cNvSpPr>
              <p:nvPr/>
            </p:nvSpPr>
            <p:spPr bwMode="auto">
              <a:xfrm>
                <a:off x="0" y="3975"/>
                <a:ext cx="192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nvGrpSpPr>
            <p:cNvPr id="31766" name="Group 30"/>
            <p:cNvGrpSpPr>
              <a:grpSpLocks/>
            </p:cNvGrpSpPr>
            <p:nvPr/>
          </p:nvGrpSpPr>
          <p:grpSpPr bwMode="auto">
            <a:xfrm>
              <a:off x="1922" y="3975"/>
              <a:ext cx="1808" cy="480"/>
              <a:chOff x="1922" y="3975"/>
              <a:chExt cx="1808" cy="480"/>
            </a:xfrm>
          </p:grpSpPr>
          <p:sp>
            <p:nvSpPr>
              <p:cNvPr id="31770" name="Rectangle 19"/>
              <p:cNvSpPr>
                <a:spLocks noChangeArrowheads="1"/>
              </p:cNvSpPr>
              <p:nvPr/>
            </p:nvSpPr>
            <p:spPr bwMode="auto">
              <a:xfrm>
                <a:off x="1970" y="3975"/>
                <a:ext cx="171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-1.1579</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71" name="Rectangle 29"/>
              <p:cNvSpPr>
                <a:spLocks noChangeArrowheads="1"/>
              </p:cNvSpPr>
              <p:nvPr/>
            </p:nvSpPr>
            <p:spPr bwMode="auto">
              <a:xfrm>
                <a:off x="1922" y="3975"/>
                <a:ext cx="1808"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nvGrpSpPr>
            <p:cNvPr id="31767" name="Group 32"/>
            <p:cNvGrpSpPr>
              <a:grpSpLocks/>
            </p:cNvGrpSpPr>
            <p:nvPr/>
          </p:nvGrpSpPr>
          <p:grpSpPr bwMode="auto">
            <a:xfrm>
              <a:off x="3730" y="3975"/>
              <a:ext cx="1813" cy="480"/>
              <a:chOff x="3730" y="3975"/>
              <a:chExt cx="1813" cy="480"/>
            </a:xfrm>
          </p:grpSpPr>
          <p:sp>
            <p:nvSpPr>
              <p:cNvPr id="31768" name="Rectangle 20"/>
              <p:cNvSpPr>
                <a:spLocks noChangeArrowheads="1"/>
              </p:cNvSpPr>
              <p:nvPr/>
            </p:nvSpPr>
            <p:spPr bwMode="auto">
              <a:xfrm>
                <a:off x="3778" y="3975"/>
                <a:ext cx="17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latin typeface="+mn-lt"/>
                    <a:cs typeface="Times New Roman" pitchFamily="18" charset="0"/>
                  </a:rPr>
                  <a:t>1.8678</a:t>
                </a:r>
                <a:endParaRPr lang="en-US" altLang="en-US" sz="1000">
                  <a:latin typeface="+mn-lt"/>
                  <a:cs typeface="Times New Roman" pitchFamily="18" charset="0"/>
                </a:endParaRPr>
              </a:p>
              <a:p>
                <a:pPr algn="r">
                  <a:spcBef>
                    <a:spcPct val="0"/>
                  </a:spcBef>
                  <a:buFontTx/>
                  <a:buNone/>
                </a:pPr>
                <a:endParaRPr lang="en-US" altLang="en-US" sz="2400">
                  <a:latin typeface="+mn-lt"/>
                </a:endParaRPr>
              </a:p>
            </p:txBody>
          </p:sp>
          <p:sp>
            <p:nvSpPr>
              <p:cNvPr id="31769" name="Rectangle 31"/>
              <p:cNvSpPr>
                <a:spLocks noChangeArrowheads="1"/>
              </p:cNvSpPr>
              <p:nvPr/>
            </p:nvSpPr>
            <p:spPr bwMode="auto">
              <a:xfrm>
                <a:off x="3730" y="3975"/>
                <a:ext cx="181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latin typeface="+mn-lt"/>
                </a:endParaRPr>
              </a:p>
            </p:txBody>
          </p:sp>
        </p:grpSp>
      </p:grpSp>
      <p:sp>
        <p:nvSpPr>
          <p:cNvPr id="31748" name="Rectangle 34"/>
          <p:cNvSpPr>
            <a:spLocks noChangeArrowheads="1"/>
          </p:cNvSpPr>
          <p:nvPr/>
        </p:nvSpPr>
        <p:spPr bwMode="auto">
          <a:xfrm>
            <a:off x="0" y="6599238"/>
            <a:ext cx="9144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latin typeface="+mn-lt"/>
                <a:cs typeface="Times New Roman" pitchFamily="18" charset="0"/>
              </a:rPr>
              <a:t> </a:t>
            </a:r>
            <a:endParaRPr lang="en-US" altLang="en-US" sz="1000">
              <a:latin typeface="+mn-lt"/>
              <a:cs typeface="Times New Roman" pitchFamily="18" charset="0"/>
            </a:endParaRPr>
          </a:p>
          <a:p>
            <a:pPr>
              <a:spcBef>
                <a:spcPct val="0"/>
              </a:spcBef>
              <a:buFontTx/>
              <a:buNone/>
            </a:pPr>
            <a:endParaRPr lang="en-US" altLang="en-US" sz="2400">
              <a:latin typeface="+mn-lt"/>
            </a:endParaRPr>
          </a:p>
        </p:txBody>
      </p:sp>
      <p:sp>
        <p:nvSpPr>
          <p:cNvPr id="31749" name="Rectangle 35"/>
          <p:cNvSpPr>
            <a:spLocks noChangeArrowheads="1"/>
          </p:cNvSpPr>
          <p:nvPr/>
        </p:nvSpPr>
        <p:spPr bwMode="auto">
          <a:xfrm>
            <a:off x="457200" y="6019800"/>
            <a:ext cx="8248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500">
                <a:solidFill>
                  <a:srgbClr val="009900"/>
                </a:solidFill>
                <a:latin typeface="+mn-lt"/>
              </a:rPr>
              <a:t>Chen, C.C. and B.A. McCarl, "Pesticide Usage as Influenced by Climate: A Statistical Investigation", Climatic Change, 50, 475-487, 2001.</a:t>
            </a:r>
          </a:p>
        </p:txBody>
      </p:sp>
    </p:spTree>
    <p:extLst>
      <p:ext uri="{BB962C8B-B14F-4D97-AF65-F5344CB8AC3E}">
        <p14:creationId xmlns:p14="http://schemas.microsoft.com/office/powerpoint/2010/main" val="2756086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85800" y="682625"/>
            <a:ext cx="8153400" cy="5855449"/>
          </a:xfrm>
          <a:prstGeom prst="rect">
            <a:avLst/>
          </a:prstGeom>
          <a:noFill/>
          <a:ln w="9525">
            <a:noFill/>
            <a:miter lim="800000"/>
            <a:headEnd/>
            <a:tailEnd/>
          </a:ln>
          <a:effectLst/>
        </p:spPr>
        <p:txBody>
          <a:bodyPr>
            <a:spAutoFit/>
          </a:bodyPr>
          <a:lstStyle/>
          <a:p>
            <a:pPr eaLnBrk="1" hangingPunct="1">
              <a:tabLst>
                <a:tab pos="2743200" algn="l"/>
                <a:tab pos="3773488" algn="l"/>
                <a:tab pos="5138738" algn="l"/>
                <a:tab pos="6111875" algn="l"/>
              </a:tabLst>
              <a:defRPr/>
            </a:pPr>
            <a:r>
              <a:rPr lang="en-US" sz="3200" dirty="0">
                <a:solidFill>
                  <a:schemeClr val="tx1"/>
                </a:solidFill>
              </a:rPr>
              <a:t>National crop sensitivity over all crops giving </a:t>
            </a:r>
            <a:r>
              <a:rPr lang="en-US" sz="3200" u="sng" dirty="0">
                <a:solidFill>
                  <a:schemeClr val="tx1"/>
                </a:solidFill>
              </a:rPr>
              <a:t>average yield change in percent </a:t>
            </a:r>
            <a:r>
              <a:rPr lang="en-US" sz="3200" dirty="0">
                <a:solidFill>
                  <a:schemeClr val="tx1"/>
                </a:solidFill>
              </a:rPr>
              <a:t>to 2030</a:t>
            </a:r>
          </a:p>
          <a:p>
            <a:pPr eaLnBrk="1" hangingPunct="1">
              <a:tabLst>
                <a:tab pos="2743200" algn="l"/>
                <a:tab pos="3773488" algn="l"/>
                <a:tab pos="5138738" algn="l"/>
                <a:tab pos="6111875" algn="l"/>
              </a:tabLst>
              <a:defRPr/>
            </a:pPr>
            <a:r>
              <a:rPr lang="en-US" sz="2000" dirty="0">
                <a:solidFill>
                  <a:schemeClr val="tx1"/>
                </a:solidFill>
              </a:rPr>
              <a:t/>
            </a:r>
            <a:br>
              <a:rPr lang="en-US" sz="2000" dirty="0">
                <a:solidFill>
                  <a:schemeClr val="tx1"/>
                </a:solidFill>
              </a:rPr>
            </a:br>
            <a:r>
              <a:rPr lang="en-US" sz="2000" dirty="0">
                <a:solidFill>
                  <a:schemeClr val="tx1"/>
                </a:solidFill>
              </a:rPr>
              <a:t>                    	 -- GCM behind Climate Scenario --</a:t>
            </a:r>
            <a:br>
              <a:rPr lang="en-US" sz="2000" dirty="0">
                <a:solidFill>
                  <a:schemeClr val="tx1"/>
                </a:solidFill>
              </a:rPr>
            </a:br>
            <a:r>
              <a:rPr lang="en-US" sz="2000" dirty="0">
                <a:solidFill>
                  <a:schemeClr val="tx1"/>
                </a:solidFill>
              </a:rPr>
              <a:t>                    	Hadley  	Canadian 	CSIRO   REGCM </a:t>
            </a:r>
            <a:br>
              <a:rPr lang="en-US" sz="2000" dirty="0">
                <a:solidFill>
                  <a:schemeClr val="tx1"/>
                </a:solidFill>
              </a:rPr>
            </a:br>
            <a:r>
              <a:rPr lang="en-US" sz="2000" dirty="0">
                <a:solidFill>
                  <a:schemeClr val="tx1"/>
                </a:solidFill>
              </a:rPr>
              <a:t>Corn Belt           	</a:t>
            </a:r>
            <a:r>
              <a:rPr lang="en-US" sz="2000" u="sng" dirty="0">
                <a:solidFill>
                  <a:srgbClr val="FF0000"/>
                </a:solidFill>
              </a:rPr>
              <a:t>24.02</a:t>
            </a:r>
            <a:r>
              <a:rPr lang="en-US" sz="2000" dirty="0">
                <a:solidFill>
                  <a:srgbClr val="FF0000"/>
                </a:solidFill>
              </a:rPr>
              <a:t> </a:t>
            </a:r>
            <a:r>
              <a:rPr lang="en-US" sz="2000" dirty="0">
                <a:solidFill>
                  <a:schemeClr val="tx1"/>
                </a:solidFill>
              </a:rPr>
              <a:t>	  18.23  	  6.05    	  6.58   </a:t>
            </a:r>
            <a:br>
              <a:rPr lang="en-US" sz="2000" dirty="0">
                <a:solidFill>
                  <a:schemeClr val="tx1"/>
                </a:solidFill>
              </a:rPr>
            </a:br>
            <a:r>
              <a:rPr lang="en-US" sz="2000" dirty="0">
                <a:solidFill>
                  <a:schemeClr val="tx1"/>
                </a:solidFill>
              </a:rPr>
              <a:t>Great Plains        	25.29   	  17.28      	</a:t>
            </a:r>
            <a:r>
              <a:rPr lang="en-US" sz="2000" u="sng" dirty="0">
                <a:solidFill>
                  <a:srgbClr val="FF0000"/>
                </a:solidFill>
              </a:rPr>
              <a:t>  3.67    	  4.82   </a:t>
            </a:r>
            <a:r>
              <a:rPr lang="en-US" sz="2000" dirty="0">
                <a:solidFill>
                  <a:schemeClr val="tx1"/>
                </a:solidFill>
              </a:rPr>
              <a:t/>
            </a:r>
            <a:br>
              <a:rPr lang="en-US" sz="2000" dirty="0">
                <a:solidFill>
                  <a:schemeClr val="tx1"/>
                </a:solidFill>
              </a:rPr>
            </a:br>
            <a:r>
              <a:rPr lang="en-US" sz="2000" dirty="0">
                <a:solidFill>
                  <a:schemeClr val="tx1"/>
                </a:solidFill>
              </a:rPr>
              <a:t>Lake States        	43.75   	  53.03      	  9.34   	11.84   </a:t>
            </a:r>
            <a:br>
              <a:rPr lang="en-US" sz="2000" dirty="0">
                <a:solidFill>
                  <a:schemeClr val="tx1"/>
                </a:solidFill>
              </a:rPr>
            </a:br>
            <a:r>
              <a:rPr lang="en-US" sz="2000" dirty="0">
                <a:solidFill>
                  <a:schemeClr val="tx1"/>
                </a:solidFill>
              </a:rPr>
              <a:t>Northeast              	  </a:t>
            </a:r>
            <a:r>
              <a:rPr lang="en-US" sz="2000" u="sng" dirty="0">
                <a:solidFill>
                  <a:srgbClr val="FF0000"/>
                </a:solidFill>
              </a:rPr>
              <a:t>9.48         -2.07      	  2.13    	  4.45   </a:t>
            </a:r>
            <a:br>
              <a:rPr lang="en-US" sz="2000" u="sng" dirty="0">
                <a:solidFill>
                  <a:srgbClr val="FF0000"/>
                </a:solidFill>
              </a:rPr>
            </a:br>
            <a:r>
              <a:rPr lang="en-US" sz="2000" dirty="0">
                <a:solidFill>
                  <a:schemeClr val="tx1"/>
                </a:solidFill>
              </a:rPr>
              <a:t>Rocky Mountains     	27.74    	  19.37     	18.27       15.04   </a:t>
            </a:r>
            <a:br>
              <a:rPr lang="en-US" sz="2000" dirty="0">
                <a:solidFill>
                  <a:schemeClr val="tx1"/>
                </a:solidFill>
              </a:rPr>
            </a:br>
            <a:r>
              <a:rPr lang="en-US" sz="2000" dirty="0">
                <a:solidFill>
                  <a:schemeClr val="tx1"/>
                </a:solidFill>
              </a:rPr>
              <a:t>Pacific Southwest     	</a:t>
            </a:r>
            <a:r>
              <a:rPr lang="en-US" sz="2000" u="sng" dirty="0">
                <a:solidFill>
                  <a:srgbClr val="FF0000"/>
                </a:solidFill>
              </a:rPr>
              <a:t>17.76  </a:t>
            </a:r>
            <a:r>
              <a:rPr lang="en-US" sz="2000" dirty="0">
                <a:solidFill>
                  <a:schemeClr val="tx1"/>
                </a:solidFill>
              </a:rPr>
              <a:t>  	  21.44     	15.58   	15.05   </a:t>
            </a:r>
            <a:br>
              <a:rPr lang="en-US" sz="2000" dirty="0">
                <a:solidFill>
                  <a:schemeClr val="tx1"/>
                </a:solidFill>
              </a:rPr>
            </a:br>
            <a:r>
              <a:rPr lang="en-US" sz="2000" dirty="0">
                <a:solidFill>
                  <a:schemeClr val="tx1"/>
                </a:solidFill>
              </a:rPr>
              <a:t>Pacific Northwest     	65.42    	  17.01     	17.22   	18.30   </a:t>
            </a:r>
            <a:br>
              <a:rPr lang="en-US" sz="2000" dirty="0">
                <a:solidFill>
                  <a:schemeClr val="tx1"/>
                </a:solidFill>
              </a:rPr>
            </a:br>
            <a:r>
              <a:rPr lang="en-US" sz="2000" dirty="0">
                <a:solidFill>
                  <a:schemeClr val="tx1"/>
                </a:solidFill>
              </a:rPr>
              <a:t>South Central         	</a:t>
            </a:r>
            <a:r>
              <a:rPr lang="en-US" sz="2000" u="sng" dirty="0">
                <a:solidFill>
                  <a:srgbClr val="FF0000"/>
                </a:solidFill>
              </a:rPr>
              <a:t>13.25    	   -6.06     	 -0.71   	 -0.79   </a:t>
            </a:r>
            <a:br>
              <a:rPr lang="en-US" sz="2000" u="sng" dirty="0">
                <a:solidFill>
                  <a:srgbClr val="FF0000"/>
                </a:solidFill>
              </a:rPr>
            </a:br>
            <a:r>
              <a:rPr lang="en-US" sz="2000" dirty="0">
                <a:solidFill>
                  <a:schemeClr val="tx1"/>
                </a:solidFill>
              </a:rPr>
              <a:t>Southeast             	</a:t>
            </a:r>
            <a:r>
              <a:rPr lang="en-US" sz="2000" u="sng" dirty="0">
                <a:solidFill>
                  <a:srgbClr val="FF0000"/>
                </a:solidFill>
              </a:rPr>
              <a:t>10.00    	   -3.16      	  3.84    	  2.40   </a:t>
            </a:r>
            <a:br>
              <a:rPr lang="en-US" sz="2000" u="sng" dirty="0">
                <a:solidFill>
                  <a:srgbClr val="FF0000"/>
                </a:solidFill>
              </a:rPr>
            </a:br>
            <a:r>
              <a:rPr lang="en-US" sz="2000" dirty="0">
                <a:solidFill>
                  <a:schemeClr val="tx1"/>
                </a:solidFill>
              </a:rPr>
              <a:t>South West            	</a:t>
            </a:r>
            <a:r>
              <a:rPr lang="en-US" sz="2000" u="sng" dirty="0">
                <a:solidFill>
                  <a:srgbClr val="FF0000"/>
                </a:solidFill>
              </a:rPr>
              <a:t>21.66    	  14.69      	  3.38    	  2.60</a:t>
            </a:r>
            <a:br>
              <a:rPr lang="en-US" sz="2000" u="sng" dirty="0">
                <a:solidFill>
                  <a:srgbClr val="FF0000"/>
                </a:solidFill>
              </a:rPr>
            </a:br>
            <a:r>
              <a:rPr lang="en-US" sz="2000" u="sng" dirty="0">
                <a:solidFill>
                  <a:schemeClr val="tx1"/>
                </a:solidFill>
              </a:rPr>
              <a:t>National              	25.14    	  16.51           6.02    	  6.46  </a:t>
            </a:r>
            <a:r>
              <a:rPr lang="en-US" sz="2000" dirty="0">
                <a:solidFill>
                  <a:schemeClr val="tx1"/>
                </a:solidFill>
              </a:rPr>
              <a:t/>
            </a:r>
            <a:br>
              <a:rPr lang="en-US" sz="2000" dirty="0">
                <a:solidFill>
                  <a:schemeClr val="tx1"/>
                </a:solidFill>
              </a:rPr>
            </a:br>
            <a:r>
              <a:rPr lang="en-US" sz="2000" u="sng" dirty="0">
                <a:solidFill>
                  <a:schemeClr val="tx1"/>
                </a:solidFill>
              </a:rPr>
              <a:t>Red</a:t>
            </a:r>
            <a:r>
              <a:rPr lang="en-US" sz="2000" dirty="0">
                <a:solidFill>
                  <a:schemeClr val="tx1"/>
                </a:solidFill>
              </a:rPr>
              <a:t> signifies results below </a:t>
            </a:r>
            <a:r>
              <a:rPr lang="en-US" sz="2000" dirty="0" smtClean="0">
                <a:solidFill>
                  <a:schemeClr val="tx1"/>
                </a:solidFill>
              </a:rPr>
              <a:t>mean        </a:t>
            </a:r>
            <a:r>
              <a:rPr lang="en-US" sz="1050" dirty="0" smtClean="0">
                <a:solidFill>
                  <a:schemeClr val="tx1"/>
                </a:solidFill>
              </a:rPr>
              <a:t>Source </a:t>
            </a:r>
            <a:r>
              <a:rPr lang="en-US" sz="1050" dirty="0">
                <a:solidFill>
                  <a:schemeClr val="tx1"/>
                </a:solidFill>
              </a:rPr>
              <a:t>McCarl work for US National Assessment</a:t>
            </a:r>
          </a:p>
          <a:p>
            <a:pPr algn="r" eaLnBrk="1" hangingPunct="1">
              <a:tabLst>
                <a:tab pos="2743200" algn="l"/>
                <a:tab pos="3773488" algn="l"/>
                <a:tab pos="5138738" algn="l"/>
                <a:tab pos="6111875" algn="l"/>
              </a:tabLst>
              <a:defRPr/>
            </a:pPr>
            <a:r>
              <a:rPr lang="en-US" sz="1050" dirty="0">
                <a:solidFill>
                  <a:schemeClr val="tx1"/>
                </a:solidFill>
              </a:rPr>
              <a:t>http://agecon2.tamu.edu/people/faculty/mccarl-bruce/papers/778.pdf </a:t>
            </a:r>
          </a:p>
        </p:txBody>
      </p:sp>
      <p:sp>
        <p:nvSpPr>
          <p:cNvPr id="4" name="Title 4"/>
          <p:cNvSpPr txBox="1">
            <a:spLocks/>
          </p:cNvSpPr>
          <p:nvPr/>
        </p:nvSpPr>
        <p:spPr bwMode="auto">
          <a:xfrm>
            <a:off x="685800" y="-244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800" b="1" kern="1200" dirty="0" smtClean="0">
                <a:solidFill>
                  <a:srgbClr val="7A0000"/>
                </a:solidFill>
                <a:latin typeface="+mn-lt"/>
              </a:rPr>
              <a:t>CO2 and crop Production – Crop Simulation</a:t>
            </a:r>
            <a:endParaRPr lang="en-US" sz="2800" b="1" kern="1200" dirty="0">
              <a:solidFill>
                <a:srgbClr val="7A0000"/>
              </a:solidFill>
              <a:latin typeface="+mn-lt"/>
            </a:endParaRPr>
          </a:p>
        </p:txBody>
      </p:sp>
    </p:spTree>
    <p:extLst>
      <p:ext uri="{BB962C8B-B14F-4D97-AF65-F5344CB8AC3E}">
        <p14:creationId xmlns:p14="http://schemas.microsoft.com/office/powerpoint/2010/main" val="209961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3017838" y="342900"/>
            <a:ext cx="307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Technology Effects</a:t>
            </a:r>
          </a:p>
        </p:txBody>
      </p:sp>
      <p:sp>
        <p:nvSpPr>
          <p:cNvPr id="8195" name="Rectangle 2"/>
          <p:cNvSpPr>
            <a:spLocks noChangeArrowheads="1"/>
          </p:cNvSpPr>
          <p:nvPr/>
        </p:nvSpPr>
        <p:spPr bwMode="auto">
          <a:xfrm>
            <a:off x="838200" y="1066800"/>
            <a:ext cx="701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a:t>Technical progress is slowing down work shows part due to climate</a:t>
            </a:r>
          </a:p>
          <a:p>
            <a:pPr eaLnBrk="1" hangingPunct="1">
              <a:spcBef>
                <a:spcPct val="0"/>
              </a:spcBef>
            </a:pPr>
            <a:endParaRPr lang="en-US" altLang="en-US" sz="2000"/>
          </a:p>
          <a:p>
            <a:pPr eaLnBrk="1" hangingPunct="1">
              <a:spcBef>
                <a:spcPct val="0"/>
              </a:spcBef>
            </a:pPr>
            <a:r>
              <a:rPr lang="en-US" altLang="en-US" sz="2000"/>
              <a:t>US corn yields</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2371725"/>
            <a:ext cx="4149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2371725"/>
            <a:ext cx="4556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
          <p:cNvSpPr>
            <a:spLocks noChangeArrowheads="1"/>
          </p:cNvSpPr>
          <p:nvPr/>
        </p:nvSpPr>
        <p:spPr bwMode="auto">
          <a:xfrm>
            <a:off x="228600" y="5724525"/>
            <a:ext cx="815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100" b="1"/>
              <a:t>Villavicencio, X., B.A. McCarl, X.M. Wu, and W.E. Huffman, "Climate Change Influences on Agricultural Research Productivity", </a:t>
            </a:r>
            <a:r>
              <a:rPr lang="en-US" altLang="en-US" sz="1100" b="1" u="sng"/>
              <a:t>Climatic Change, Volume 119, Issue 3-4, pp 815-824, 2013.</a:t>
            </a:r>
          </a:p>
          <a:p>
            <a:pPr eaLnBrk="1" hangingPunct="1">
              <a:spcBef>
                <a:spcPct val="0"/>
              </a:spcBef>
              <a:buFontTx/>
              <a:buNone/>
            </a:pPr>
            <a:endParaRPr lang="en-US" altLang="en-US" sz="1100" b="1" u="sng"/>
          </a:p>
          <a:p>
            <a:pPr eaLnBrk="1" hangingPunct="1">
              <a:spcBef>
                <a:spcPct val="0"/>
              </a:spcBef>
              <a:buFontTx/>
              <a:buNone/>
            </a:pPr>
            <a:r>
              <a:rPr lang="en-US" altLang="en-US" sz="1100" b="1"/>
              <a:t>Baker, J.S., B.C. Murray, B.A. McCarl, S.J. Feng, and R. Johansson, "Implications of Alternative Agricultural Productivity Growth Assumptions on Land Management, Greenhouse Gas Emissions, and Mitigation Potential", </a:t>
            </a:r>
            <a:r>
              <a:rPr lang="en-US" altLang="en-US" sz="1100" b="1" u="sng"/>
              <a:t>American Journal of Agricultural Economics, 95: 435-441, 2013.</a:t>
            </a:r>
          </a:p>
        </p:txBody>
      </p:sp>
    </p:spTree>
    <p:extLst>
      <p:ext uri="{BB962C8B-B14F-4D97-AF65-F5344CB8AC3E}">
        <p14:creationId xmlns:p14="http://schemas.microsoft.com/office/powerpoint/2010/main" val="229967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355600" y="88900"/>
            <a:ext cx="7772400" cy="1143000"/>
          </a:xfrm>
          <a:noFill/>
        </p:spPr>
        <p:txBody>
          <a:bodyPr/>
          <a:lstStyle/>
          <a:p>
            <a:pPr eaLnBrk="1" hangingPunct="1"/>
            <a:r>
              <a:rPr lang="en-US" altLang="en-US" sz="2800" b="1" kern="1200" dirty="0">
                <a:solidFill>
                  <a:srgbClr val="7A0000"/>
                </a:solidFill>
                <a:latin typeface="+mn-lt"/>
              </a:rPr>
              <a:t>Scope of Assessment</a:t>
            </a:r>
          </a:p>
        </p:txBody>
      </p:sp>
      <p:sp>
        <p:nvSpPr>
          <p:cNvPr id="15363" name="Rectangle 5"/>
          <p:cNvSpPr>
            <a:spLocks noGrp="1" noChangeArrowheads="1"/>
          </p:cNvSpPr>
          <p:nvPr>
            <p:ph type="body" idx="1"/>
          </p:nvPr>
        </p:nvSpPr>
        <p:spPr>
          <a:xfrm>
            <a:off x="736600" y="1231900"/>
            <a:ext cx="7696200" cy="5029200"/>
          </a:xfrm>
          <a:noFill/>
        </p:spPr>
        <p:txBody>
          <a:bodyPr/>
          <a:lstStyle/>
          <a:p>
            <a:pPr eaLnBrk="1" hangingPunct="1">
              <a:lnSpc>
                <a:spcPct val="130000"/>
              </a:lnSpc>
            </a:pPr>
            <a:r>
              <a:rPr lang="en-US" altLang="en-US" sz="2800" b="1" dirty="0" smtClean="0"/>
              <a:t>Identify sectors and physical Impacts</a:t>
            </a:r>
          </a:p>
          <a:p>
            <a:pPr lvl="1" eaLnBrk="1" hangingPunct="1">
              <a:lnSpc>
                <a:spcPct val="110000"/>
              </a:lnSpc>
            </a:pPr>
            <a:r>
              <a:rPr lang="en-US" altLang="en-US" sz="2000" dirty="0" smtClean="0"/>
              <a:t>The question relates to the choice of sector of the economy for impact assessment – agriculture, water, etc. Can this really be treated independently?  Also one identifies what types of things like crop yields,  livestock weight gain, costs </a:t>
            </a:r>
            <a:r>
              <a:rPr lang="en-US" altLang="en-US" sz="2000" dirty="0" err="1" smtClean="0"/>
              <a:t>etc</a:t>
            </a:r>
            <a:endParaRPr lang="en-US" altLang="en-US" sz="2000" b="1" dirty="0" smtClean="0"/>
          </a:p>
          <a:p>
            <a:pPr eaLnBrk="1" hangingPunct="1">
              <a:lnSpc>
                <a:spcPct val="140000"/>
              </a:lnSpc>
            </a:pPr>
            <a:r>
              <a:rPr lang="en-US" altLang="en-US" sz="2800" b="1" dirty="0" smtClean="0"/>
              <a:t>Economic and geographic scale</a:t>
            </a:r>
          </a:p>
          <a:p>
            <a:pPr lvl="1" eaLnBrk="1" hangingPunct="1">
              <a:lnSpc>
                <a:spcPct val="90000"/>
              </a:lnSpc>
            </a:pPr>
            <a:r>
              <a:rPr lang="en-US" altLang="en-US" sz="2000" dirty="0" smtClean="0"/>
              <a:t>Firm level or sector level assessment, regional or national or international</a:t>
            </a:r>
            <a:endParaRPr lang="en-US" altLang="en-US" sz="2000" b="1" dirty="0" smtClean="0"/>
          </a:p>
          <a:p>
            <a:pPr eaLnBrk="1" hangingPunct="1">
              <a:lnSpc>
                <a:spcPct val="140000"/>
              </a:lnSpc>
            </a:pPr>
            <a:r>
              <a:rPr lang="en-US" altLang="en-US" sz="2800" b="1" dirty="0" smtClean="0">
                <a:cs typeface="Times New Roman" pitchFamily="18" charset="0"/>
              </a:rPr>
              <a:t>Time frame</a:t>
            </a:r>
          </a:p>
          <a:p>
            <a:pPr lvl="1" eaLnBrk="1" hangingPunct="1">
              <a:lnSpc>
                <a:spcPct val="90000"/>
              </a:lnSpc>
            </a:pPr>
            <a:r>
              <a:rPr lang="en-US" altLang="en-US" sz="2000" dirty="0" smtClean="0"/>
              <a:t>Climate change is a long-term phenomenon that requires analysts to decide the time frame of analysis, which would determine impact assessment results</a:t>
            </a:r>
          </a:p>
          <a:p>
            <a:pPr lvl="1" eaLnBrk="1" hangingPunct="1">
              <a:lnSpc>
                <a:spcPct val="90000"/>
              </a:lnSpc>
            </a:pPr>
            <a:r>
              <a:rPr lang="en-US" altLang="en-US" sz="2000" dirty="0" smtClean="0"/>
              <a:t>Dynamic Vs Static Analysis</a:t>
            </a:r>
          </a:p>
        </p:txBody>
      </p:sp>
    </p:spTree>
    <p:extLst>
      <p:ext uri="{BB962C8B-B14F-4D97-AF65-F5344CB8AC3E}">
        <p14:creationId xmlns:p14="http://schemas.microsoft.com/office/powerpoint/2010/main" val="1912001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1066800"/>
            <a:ext cx="777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marL="342900" indent="-342900" defTabSz="457200">
              <a:tabLst>
                <a:tab pos="2052638" algn="l"/>
              </a:tabLst>
              <a:defRPr sz="2400">
                <a:solidFill>
                  <a:schemeClr val="tx1"/>
                </a:solidFill>
                <a:latin typeface="Times New Roman" panose="02020603050405020304" pitchFamily="18" charset="0"/>
              </a:defRPr>
            </a:lvl1pPr>
            <a:lvl2pPr marL="742950" indent="-285750" defTabSz="457200">
              <a:tabLst>
                <a:tab pos="2052638" algn="l"/>
              </a:tabLst>
              <a:defRPr sz="2400">
                <a:solidFill>
                  <a:schemeClr val="tx1"/>
                </a:solidFill>
                <a:latin typeface="Times New Roman" panose="02020603050405020304" pitchFamily="18" charset="0"/>
              </a:defRPr>
            </a:lvl2pPr>
            <a:lvl3pPr marL="568325" indent="-296863" defTabSz="457200">
              <a:tabLst>
                <a:tab pos="2052638" algn="l"/>
              </a:tabLst>
              <a:defRPr sz="2400">
                <a:solidFill>
                  <a:schemeClr val="tx1"/>
                </a:solidFill>
                <a:latin typeface="Times New Roman" panose="02020603050405020304" pitchFamily="18" charset="0"/>
              </a:defRPr>
            </a:lvl3pPr>
            <a:lvl4pPr marL="1600200" indent="-228600" defTabSz="457200">
              <a:tabLst>
                <a:tab pos="2052638" algn="l"/>
              </a:tabLst>
              <a:defRPr sz="2400">
                <a:solidFill>
                  <a:schemeClr val="tx1"/>
                </a:solidFill>
                <a:latin typeface="Times New Roman" panose="02020603050405020304" pitchFamily="18" charset="0"/>
              </a:defRPr>
            </a:lvl4pPr>
            <a:lvl5pPr marL="1085850" indent="-222250" defTabSz="457200">
              <a:tabLst>
                <a:tab pos="2052638" algn="l"/>
              </a:tabLst>
              <a:defRPr sz="2400">
                <a:solidFill>
                  <a:schemeClr val="tx1"/>
                </a:solidFill>
                <a:latin typeface="Times New Roman" panose="02020603050405020304" pitchFamily="18" charset="0"/>
              </a:defRPr>
            </a:lvl5pPr>
            <a:lvl6pPr marL="1543050" indent="-222250" defTabSz="457200" eaLnBrk="0" fontAlgn="base" hangingPunct="0">
              <a:spcBef>
                <a:spcPct val="0"/>
              </a:spcBef>
              <a:spcAft>
                <a:spcPct val="0"/>
              </a:spcAft>
              <a:tabLst>
                <a:tab pos="2052638" algn="l"/>
              </a:tabLst>
              <a:defRPr sz="2400">
                <a:solidFill>
                  <a:schemeClr val="tx1"/>
                </a:solidFill>
                <a:latin typeface="Times New Roman" panose="02020603050405020304" pitchFamily="18" charset="0"/>
              </a:defRPr>
            </a:lvl6pPr>
            <a:lvl7pPr marL="2000250" indent="-222250" defTabSz="457200" eaLnBrk="0" fontAlgn="base" hangingPunct="0">
              <a:spcBef>
                <a:spcPct val="0"/>
              </a:spcBef>
              <a:spcAft>
                <a:spcPct val="0"/>
              </a:spcAft>
              <a:tabLst>
                <a:tab pos="2052638" algn="l"/>
              </a:tabLst>
              <a:defRPr sz="2400">
                <a:solidFill>
                  <a:schemeClr val="tx1"/>
                </a:solidFill>
                <a:latin typeface="Times New Roman" panose="02020603050405020304" pitchFamily="18" charset="0"/>
              </a:defRPr>
            </a:lvl7pPr>
            <a:lvl8pPr marL="2457450" indent="-222250" defTabSz="457200" eaLnBrk="0" fontAlgn="base" hangingPunct="0">
              <a:spcBef>
                <a:spcPct val="0"/>
              </a:spcBef>
              <a:spcAft>
                <a:spcPct val="0"/>
              </a:spcAft>
              <a:tabLst>
                <a:tab pos="2052638" algn="l"/>
              </a:tabLst>
              <a:defRPr sz="2400">
                <a:solidFill>
                  <a:schemeClr val="tx1"/>
                </a:solidFill>
                <a:latin typeface="Times New Roman" panose="02020603050405020304" pitchFamily="18" charset="0"/>
              </a:defRPr>
            </a:lvl8pPr>
            <a:lvl9pPr marL="2914650" indent="-222250" defTabSz="457200" eaLnBrk="0" fontAlgn="base" hangingPunct="0">
              <a:spcBef>
                <a:spcPct val="0"/>
              </a:spcBef>
              <a:spcAft>
                <a:spcPct val="0"/>
              </a:spcAft>
              <a:tabLst>
                <a:tab pos="2052638" algn="l"/>
              </a:tabLst>
              <a:defRPr sz="2400">
                <a:solidFill>
                  <a:schemeClr val="tx1"/>
                </a:solidFill>
                <a:latin typeface="Times New Roman" panose="02020603050405020304" pitchFamily="18" charset="0"/>
              </a:defRPr>
            </a:lvl9pPr>
          </a:lstStyle>
          <a:p>
            <a:pPr lvl="2">
              <a:lnSpc>
                <a:spcPct val="0"/>
              </a:lnSpc>
              <a:buSzPct val="120000"/>
            </a:pPr>
            <a:endParaRPr lang="en-US" altLang="en-US" sz="2800">
              <a:solidFill>
                <a:srgbClr val="000099"/>
              </a:solidFill>
            </a:endParaRPr>
          </a:p>
          <a:p>
            <a:pPr lvl="2">
              <a:spcBef>
                <a:spcPct val="30000"/>
              </a:spcBef>
              <a:spcAft>
                <a:spcPct val="50000"/>
              </a:spcAft>
              <a:buSzPct val="120000"/>
            </a:pPr>
            <a:r>
              <a:rPr lang="en-US" altLang="en-US" sz="2000"/>
              <a:t>Use data for 2030 and 2090</a:t>
            </a:r>
          </a:p>
          <a:p>
            <a:pPr lvl="4"/>
            <a:r>
              <a:rPr lang="en-US" altLang="en-US" sz="2000">
                <a:solidFill>
                  <a:srgbClr val="FF0000"/>
                </a:solidFill>
              </a:rPr>
              <a:t>	</a:t>
            </a:r>
            <a:r>
              <a:rPr lang="en-US" altLang="en-US" sz="2200">
                <a:cs typeface="Times New Roman" panose="02020603050405020304" pitchFamily="18" charset="0"/>
              </a:rPr>
              <a:t>Canadian Climate Center Model (CCC)</a:t>
            </a:r>
          </a:p>
          <a:p>
            <a:pPr lvl="4">
              <a:spcBef>
                <a:spcPct val="50000"/>
              </a:spcBef>
            </a:pPr>
            <a:r>
              <a:rPr lang="en-US" altLang="en-US" sz="2200">
                <a:cs typeface="Times New Roman" panose="02020603050405020304" pitchFamily="18" charset="0"/>
              </a:rPr>
              <a:t>	Hadley Climate Center Model (HAD)</a:t>
            </a:r>
          </a:p>
          <a:p>
            <a:pPr lvl="4">
              <a:spcBef>
                <a:spcPct val="50000"/>
              </a:spcBef>
            </a:pPr>
            <a:r>
              <a:rPr lang="en-US" altLang="en-US" sz="2200">
                <a:cs typeface="Times New Roman" panose="02020603050405020304" pitchFamily="18" charset="0"/>
              </a:rPr>
              <a:t>	Average changes for the 10 year periods</a:t>
            </a:r>
          </a:p>
        </p:txBody>
      </p:sp>
      <p:sp>
        <p:nvSpPr>
          <p:cNvPr id="9219" name="Rectangle 3"/>
          <p:cNvSpPr>
            <a:spLocks noChangeArrowheads="1"/>
          </p:cNvSpPr>
          <p:nvPr/>
        </p:nvSpPr>
        <p:spPr bwMode="auto">
          <a:xfrm>
            <a:off x="533400" y="3581400"/>
            <a:ext cx="824187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990099"/>
                </a:solidFill>
              </a:rPr>
              <a:t>Climate Change Scenario	 Temperature 	</a:t>
            </a:r>
            <a:r>
              <a:rPr lang="en-US" altLang="en-US" dirty="0" smtClean="0">
                <a:solidFill>
                  <a:srgbClr val="990099"/>
                </a:solidFill>
              </a:rPr>
              <a:t>Precipitation </a:t>
            </a:r>
            <a:endParaRPr lang="en-US" altLang="en-US" dirty="0">
              <a:solidFill>
                <a:srgbClr val="990099"/>
              </a:solidFill>
            </a:endParaRPr>
          </a:p>
          <a:p>
            <a:r>
              <a:rPr lang="en-US" altLang="en-US" dirty="0">
                <a:solidFill>
                  <a:srgbClr val="990099"/>
                </a:solidFill>
              </a:rPr>
              <a:t>				        (</a:t>
            </a:r>
            <a:r>
              <a:rPr lang="en-US" altLang="en-US" baseline="30000" dirty="0">
                <a:solidFill>
                  <a:srgbClr val="990099"/>
                </a:solidFill>
              </a:rPr>
              <a:t>0</a:t>
            </a:r>
            <a:r>
              <a:rPr lang="en-US" altLang="en-US" dirty="0">
                <a:solidFill>
                  <a:srgbClr val="990099"/>
                </a:solidFill>
              </a:rPr>
              <a:t>F)		    (Inches) </a:t>
            </a:r>
          </a:p>
          <a:p>
            <a:r>
              <a:rPr lang="en-US" altLang="en-US" dirty="0"/>
              <a:t>HAD 2030			         3.20		      -4.10</a:t>
            </a:r>
          </a:p>
          <a:p>
            <a:r>
              <a:rPr lang="en-US" altLang="en-US" dirty="0"/>
              <a:t>HAD 2090			         9.01		      -0.78</a:t>
            </a:r>
          </a:p>
          <a:p>
            <a:endParaRPr lang="en-US" altLang="en-US" dirty="0"/>
          </a:p>
          <a:p>
            <a:r>
              <a:rPr lang="en-US" altLang="en-US" dirty="0"/>
              <a:t>CCC 2030			         5.41		     -14.36</a:t>
            </a:r>
          </a:p>
          <a:p>
            <a:r>
              <a:rPr lang="en-US" altLang="en-US" dirty="0"/>
              <a:t>CCC 2090			        14.61		       -4.56</a:t>
            </a:r>
          </a:p>
        </p:txBody>
      </p:sp>
      <p:sp>
        <p:nvSpPr>
          <p:cNvPr id="9220" name="Rectangle 7"/>
          <p:cNvSpPr>
            <a:spLocks noChangeArrowheads="1"/>
          </p:cNvSpPr>
          <p:nvPr/>
        </p:nvSpPr>
        <p:spPr bwMode="auto">
          <a:xfrm>
            <a:off x="990600" y="2286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solidFill>
                  <a:srgbClr val="7A0000"/>
                </a:solidFill>
                <a:latin typeface="+mn-lt"/>
                <a:ea typeface="+mj-ea"/>
                <a:cs typeface="+mj-cs"/>
              </a:rPr>
              <a:t>Live with it – Ecology, Ag, M&amp;I, Water</a:t>
            </a:r>
          </a:p>
        </p:txBody>
      </p:sp>
    </p:spTree>
    <p:extLst>
      <p:ext uri="{BB962C8B-B14F-4D97-AF65-F5344CB8AC3E}">
        <p14:creationId xmlns:p14="http://schemas.microsoft.com/office/powerpoint/2010/main" val="2917378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037013" y="5734050"/>
            <a:ext cx="793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3" name="Rectangle 3"/>
          <p:cNvSpPr>
            <a:spLocks noChangeArrowheads="1"/>
          </p:cNvSpPr>
          <p:nvPr/>
        </p:nvSpPr>
        <p:spPr bwMode="auto">
          <a:xfrm>
            <a:off x="4978400" y="5734050"/>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4" name="Rectangle 4"/>
          <p:cNvSpPr>
            <a:spLocks noChangeArrowheads="1"/>
          </p:cNvSpPr>
          <p:nvPr/>
        </p:nvSpPr>
        <p:spPr bwMode="auto">
          <a:xfrm>
            <a:off x="2068513" y="663575"/>
            <a:ext cx="142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5" name="Rectangle 5"/>
          <p:cNvSpPr>
            <a:spLocks noChangeArrowheads="1"/>
          </p:cNvSpPr>
          <p:nvPr/>
        </p:nvSpPr>
        <p:spPr bwMode="auto">
          <a:xfrm>
            <a:off x="7364413" y="663575"/>
            <a:ext cx="142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6" name="Text Box 6"/>
          <p:cNvSpPr txBox="1">
            <a:spLocks noChangeArrowheads="1"/>
          </p:cNvSpPr>
          <p:nvPr/>
        </p:nvSpPr>
        <p:spPr bwMode="auto">
          <a:xfrm>
            <a:off x="228600" y="1096963"/>
            <a:ext cx="716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rgbClr val="3333FF"/>
                </a:solidFill>
              </a:rPr>
              <a:t>Results for EA Recharge Prediction</a:t>
            </a:r>
          </a:p>
        </p:txBody>
      </p:sp>
      <p:grpSp>
        <p:nvGrpSpPr>
          <p:cNvPr id="10247" name="Group 7"/>
          <p:cNvGrpSpPr>
            <a:grpSpLocks/>
          </p:cNvGrpSpPr>
          <p:nvPr/>
        </p:nvGrpSpPr>
        <p:grpSpPr bwMode="auto">
          <a:xfrm>
            <a:off x="304800" y="1981200"/>
            <a:ext cx="8610600" cy="2763838"/>
            <a:chOff x="557" y="3350"/>
            <a:chExt cx="4383" cy="919"/>
          </a:xfrm>
        </p:grpSpPr>
        <p:sp>
          <p:nvSpPr>
            <p:cNvPr id="10250" name="Rectangle 8"/>
            <p:cNvSpPr>
              <a:spLocks noChangeArrowheads="1"/>
            </p:cNvSpPr>
            <p:nvPr/>
          </p:nvSpPr>
          <p:spPr bwMode="auto">
            <a:xfrm>
              <a:off x="831" y="4147"/>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a:p>
          </p:txBody>
        </p:sp>
        <p:sp>
          <p:nvSpPr>
            <p:cNvPr id="10251" name="Rectangle 9"/>
            <p:cNvSpPr>
              <a:spLocks noChangeArrowheads="1"/>
            </p:cNvSpPr>
            <p:nvPr/>
          </p:nvSpPr>
          <p:spPr bwMode="auto">
            <a:xfrm>
              <a:off x="557" y="3350"/>
              <a:ext cx="150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 </a:t>
              </a:r>
              <a:r>
                <a:rPr lang="en-US" altLang="en-US" sz="2000">
                  <a:solidFill>
                    <a:srgbClr val="FF0000"/>
                  </a:solidFill>
                </a:rPr>
                <a:t>(% change from the BASE )</a:t>
              </a:r>
            </a:p>
          </p:txBody>
        </p:sp>
        <p:sp>
          <p:nvSpPr>
            <p:cNvPr id="10252" name="Rectangle 10"/>
            <p:cNvSpPr>
              <a:spLocks noChangeArrowheads="1"/>
            </p:cNvSpPr>
            <p:nvPr/>
          </p:nvSpPr>
          <p:spPr bwMode="auto">
            <a:xfrm>
              <a:off x="2245" y="3358"/>
              <a:ext cx="4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a:solidFill>
                    <a:srgbClr val="FF0000"/>
                  </a:solidFill>
                </a:rPr>
                <a:t>Hadley</a:t>
              </a:r>
            </a:p>
          </p:txBody>
        </p:sp>
        <p:sp>
          <p:nvSpPr>
            <p:cNvPr id="10253" name="Rectangle 11"/>
            <p:cNvSpPr>
              <a:spLocks noChangeArrowheads="1"/>
            </p:cNvSpPr>
            <p:nvPr/>
          </p:nvSpPr>
          <p:spPr bwMode="auto">
            <a:xfrm>
              <a:off x="2523"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54" name="Rectangle 12"/>
            <p:cNvSpPr>
              <a:spLocks noChangeArrowheads="1"/>
            </p:cNvSpPr>
            <p:nvPr/>
          </p:nvSpPr>
          <p:spPr bwMode="auto">
            <a:xfrm>
              <a:off x="2747"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 </a:t>
              </a:r>
            </a:p>
          </p:txBody>
        </p:sp>
        <p:sp>
          <p:nvSpPr>
            <p:cNvPr id="10255" name="Rectangle 13"/>
            <p:cNvSpPr>
              <a:spLocks noChangeArrowheads="1"/>
            </p:cNvSpPr>
            <p:nvPr/>
          </p:nvSpPr>
          <p:spPr bwMode="auto">
            <a:xfrm>
              <a:off x="2942"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56" name="Rectangle 14"/>
            <p:cNvSpPr>
              <a:spLocks noChangeArrowheads="1"/>
            </p:cNvSpPr>
            <p:nvPr/>
          </p:nvSpPr>
          <p:spPr bwMode="auto">
            <a:xfrm>
              <a:off x="3221"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57" name="Rectangle 15"/>
            <p:cNvSpPr>
              <a:spLocks noChangeArrowheads="1"/>
            </p:cNvSpPr>
            <p:nvPr/>
          </p:nvSpPr>
          <p:spPr bwMode="auto">
            <a:xfrm>
              <a:off x="3445"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 </a:t>
              </a:r>
            </a:p>
          </p:txBody>
        </p:sp>
        <p:sp>
          <p:nvSpPr>
            <p:cNvPr id="10258" name="Rectangle 16"/>
            <p:cNvSpPr>
              <a:spLocks noChangeArrowheads="1"/>
            </p:cNvSpPr>
            <p:nvPr/>
          </p:nvSpPr>
          <p:spPr bwMode="auto">
            <a:xfrm>
              <a:off x="3650" y="3358"/>
              <a:ext cx="68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Canadian</a:t>
              </a:r>
            </a:p>
          </p:txBody>
        </p:sp>
        <p:sp>
          <p:nvSpPr>
            <p:cNvPr id="10259" name="Rectangle 17"/>
            <p:cNvSpPr>
              <a:spLocks noChangeArrowheads="1"/>
            </p:cNvSpPr>
            <p:nvPr/>
          </p:nvSpPr>
          <p:spPr bwMode="auto">
            <a:xfrm>
              <a:off x="3912"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60" name="Rectangle 18"/>
            <p:cNvSpPr>
              <a:spLocks noChangeArrowheads="1"/>
            </p:cNvSpPr>
            <p:nvPr/>
          </p:nvSpPr>
          <p:spPr bwMode="auto">
            <a:xfrm>
              <a:off x="4136"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 </a:t>
              </a:r>
            </a:p>
          </p:txBody>
        </p:sp>
        <p:sp>
          <p:nvSpPr>
            <p:cNvPr id="10261" name="Rectangle 19"/>
            <p:cNvSpPr>
              <a:spLocks noChangeArrowheads="1"/>
            </p:cNvSpPr>
            <p:nvPr/>
          </p:nvSpPr>
          <p:spPr bwMode="auto">
            <a:xfrm>
              <a:off x="4348"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62" name="Rectangle 20"/>
            <p:cNvSpPr>
              <a:spLocks noChangeArrowheads="1"/>
            </p:cNvSpPr>
            <p:nvPr/>
          </p:nvSpPr>
          <p:spPr bwMode="auto">
            <a:xfrm>
              <a:off x="4610"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endParaRPr lang="tr-TR" altLang="en-US" sz="2800">
                <a:solidFill>
                  <a:srgbClr val="FF0000"/>
                </a:solidFill>
              </a:endParaRPr>
            </a:p>
          </p:txBody>
        </p:sp>
        <p:sp>
          <p:nvSpPr>
            <p:cNvPr id="10263" name="Rectangle 21"/>
            <p:cNvSpPr>
              <a:spLocks noChangeArrowheads="1"/>
            </p:cNvSpPr>
            <p:nvPr/>
          </p:nvSpPr>
          <p:spPr bwMode="auto">
            <a:xfrm>
              <a:off x="4834"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2800">
                  <a:solidFill>
                    <a:srgbClr val="FF0000"/>
                  </a:solidFill>
                </a:rPr>
                <a:t> </a:t>
              </a:r>
            </a:p>
          </p:txBody>
        </p:sp>
        <p:sp>
          <p:nvSpPr>
            <p:cNvPr id="10264" name="Rectangle 22"/>
            <p:cNvSpPr>
              <a:spLocks noChangeArrowheads="1"/>
            </p:cNvSpPr>
            <p:nvPr/>
          </p:nvSpPr>
          <p:spPr bwMode="auto">
            <a:xfrm>
              <a:off x="684" y="3561"/>
              <a:ext cx="170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000000"/>
                  </a:solidFill>
                </a:rPr>
                <a:t>Recharge in Drought </a:t>
              </a:r>
              <a:r>
                <a:rPr lang="en-US" altLang="en-US" dirty="0" smtClean="0">
                  <a:solidFill>
                    <a:srgbClr val="000000"/>
                  </a:solidFill>
                </a:rPr>
                <a:t>Years</a:t>
              </a:r>
              <a:endParaRPr lang="en-US" altLang="en-US" baseline="30000" dirty="0"/>
            </a:p>
          </p:txBody>
        </p:sp>
        <p:sp>
          <p:nvSpPr>
            <p:cNvPr id="10265" name="Rectangle 23"/>
            <p:cNvSpPr>
              <a:spLocks noChangeArrowheads="1"/>
            </p:cNvSpPr>
            <p:nvPr/>
          </p:nvSpPr>
          <p:spPr bwMode="auto">
            <a:xfrm>
              <a:off x="1381"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66" name="Rectangle 24"/>
            <p:cNvSpPr>
              <a:spLocks noChangeArrowheads="1"/>
            </p:cNvSpPr>
            <p:nvPr/>
          </p:nvSpPr>
          <p:spPr bwMode="auto">
            <a:xfrm>
              <a:off x="2692" y="3555"/>
              <a:ext cx="40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000000"/>
                  </a:solidFill>
                </a:rPr>
                <a:t>-20.59</a:t>
              </a:r>
              <a:endParaRPr lang="en-US" altLang="en-US" baseline="30000" dirty="0"/>
            </a:p>
          </p:txBody>
        </p:sp>
        <p:sp>
          <p:nvSpPr>
            <p:cNvPr id="10267" name="Rectangle 25"/>
            <p:cNvSpPr>
              <a:spLocks noChangeArrowheads="1"/>
            </p:cNvSpPr>
            <p:nvPr/>
          </p:nvSpPr>
          <p:spPr bwMode="auto">
            <a:xfrm>
              <a:off x="2671"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69" name="Rectangle 27"/>
            <p:cNvSpPr>
              <a:spLocks noChangeArrowheads="1"/>
            </p:cNvSpPr>
            <p:nvPr/>
          </p:nvSpPr>
          <p:spPr bwMode="auto">
            <a:xfrm>
              <a:off x="3118"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70" name="Rectangle 28"/>
            <p:cNvSpPr>
              <a:spLocks noChangeArrowheads="1"/>
            </p:cNvSpPr>
            <p:nvPr/>
          </p:nvSpPr>
          <p:spPr bwMode="auto">
            <a:xfrm>
              <a:off x="3334"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71" name="Rectangle 29"/>
            <p:cNvSpPr>
              <a:spLocks noChangeArrowheads="1"/>
            </p:cNvSpPr>
            <p:nvPr/>
          </p:nvSpPr>
          <p:spPr bwMode="auto">
            <a:xfrm>
              <a:off x="3751" y="35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a:t>
              </a:r>
              <a:endParaRPr lang="en-US" altLang="en-US" baseline="30000"/>
            </a:p>
          </p:txBody>
        </p:sp>
        <p:sp>
          <p:nvSpPr>
            <p:cNvPr id="10272" name="Rectangle 30"/>
            <p:cNvSpPr>
              <a:spLocks noChangeArrowheads="1"/>
            </p:cNvSpPr>
            <p:nvPr/>
          </p:nvSpPr>
          <p:spPr bwMode="auto">
            <a:xfrm>
              <a:off x="3782" y="3561"/>
              <a:ext cx="34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29.65</a:t>
              </a:r>
              <a:endParaRPr lang="en-US" altLang="en-US" baseline="30000"/>
            </a:p>
          </p:txBody>
        </p:sp>
        <p:sp>
          <p:nvSpPr>
            <p:cNvPr id="10273" name="Rectangle 31"/>
            <p:cNvSpPr>
              <a:spLocks noChangeArrowheads="1"/>
            </p:cNvSpPr>
            <p:nvPr/>
          </p:nvSpPr>
          <p:spPr bwMode="auto">
            <a:xfrm>
              <a:off x="3998"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74" name="Rectangle 32"/>
            <p:cNvSpPr>
              <a:spLocks noChangeArrowheads="1"/>
            </p:cNvSpPr>
            <p:nvPr/>
          </p:nvSpPr>
          <p:spPr bwMode="auto">
            <a:xfrm>
              <a:off x="4349"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75" name="Rectangle 33"/>
            <p:cNvSpPr>
              <a:spLocks noChangeArrowheads="1"/>
            </p:cNvSpPr>
            <p:nvPr/>
          </p:nvSpPr>
          <p:spPr bwMode="auto">
            <a:xfrm>
              <a:off x="4381"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76" name="Rectangle 34"/>
            <p:cNvSpPr>
              <a:spLocks noChangeArrowheads="1"/>
            </p:cNvSpPr>
            <p:nvPr/>
          </p:nvSpPr>
          <p:spPr bwMode="auto">
            <a:xfrm>
              <a:off x="4597"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77" name="Rectangle 35"/>
            <p:cNvSpPr>
              <a:spLocks noChangeArrowheads="1"/>
            </p:cNvSpPr>
            <p:nvPr/>
          </p:nvSpPr>
          <p:spPr bwMode="auto">
            <a:xfrm>
              <a:off x="684" y="3739"/>
              <a:ext cx="16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Recharge in Normal Years</a:t>
              </a:r>
              <a:endParaRPr lang="en-US" altLang="en-US" baseline="30000"/>
            </a:p>
          </p:txBody>
        </p:sp>
        <p:sp>
          <p:nvSpPr>
            <p:cNvPr id="10278" name="Rectangle 36"/>
            <p:cNvSpPr>
              <a:spLocks noChangeArrowheads="1"/>
            </p:cNvSpPr>
            <p:nvPr/>
          </p:nvSpPr>
          <p:spPr bwMode="auto">
            <a:xfrm>
              <a:off x="1355"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79" name="Rectangle 37"/>
            <p:cNvSpPr>
              <a:spLocks noChangeArrowheads="1"/>
            </p:cNvSpPr>
            <p:nvPr/>
          </p:nvSpPr>
          <p:spPr bwMode="auto">
            <a:xfrm>
              <a:off x="2424" y="3739"/>
              <a:ext cx="5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a:t>
              </a:r>
              <a:endParaRPr lang="en-US" altLang="en-US" baseline="30000"/>
            </a:p>
          </p:txBody>
        </p:sp>
        <p:sp>
          <p:nvSpPr>
            <p:cNvPr id="10280" name="Rectangle 38"/>
            <p:cNvSpPr>
              <a:spLocks noChangeArrowheads="1"/>
            </p:cNvSpPr>
            <p:nvPr/>
          </p:nvSpPr>
          <p:spPr bwMode="auto">
            <a:xfrm>
              <a:off x="2747" y="3728"/>
              <a:ext cx="40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smtClean="0">
                  <a:solidFill>
                    <a:srgbClr val="000000"/>
                  </a:solidFill>
                </a:rPr>
                <a:t>-19.68</a:t>
              </a:r>
              <a:endParaRPr lang="en-US" altLang="en-US" baseline="30000" dirty="0"/>
            </a:p>
          </p:txBody>
        </p:sp>
        <p:sp>
          <p:nvSpPr>
            <p:cNvPr id="10281" name="Rectangle 39"/>
            <p:cNvSpPr>
              <a:spLocks noChangeArrowheads="1"/>
            </p:cNvSpPr>
            <p:nvPr/>
          </p:nvSpPr>
          <p:spPr bwMode="auto">
            <a:xfrm>
              <a:off x="2671"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82" name="Rectangle 40"/>
            <p:cNvSpPr>
              <a:spLocks noChangeArrowheads="1"/>
            </p:cNvSpPr>
            <p:nvPr/>
          </p:nvSpPr>
          <p:spPr bwMode="auto">
            <a:xfrm>
              <a:off x="3087" y="3739"/>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a:t>
              </a:r>
              <a:endParaRPr lang="en-US" altLang="en-US" baseline="30000"/>
            </a:p>
          </p:txBody>
        </p:sp>
        <p:sp>
          <p:nvSpPr>
            <p:cNvPr id="10283" name="Rectangle 41"/>
            <p:cNvSpPr>
              <a:spLocks noChangeArrowheads="1"/>
            </p:cNvSpPr>
            <p:nvPr/>
          </p:nvSpPr>
          <p:spPr bwMode="auto">
            <a:xfrm>
              <a:off x="3118" y="3739"/>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84" name="Rectangle 42"/>
            <p:cNvSpPr>
              <a:spLocks noChangeArrowheads="1"/>
            </p:cNvSpPr>
            <p:nvPr/>
          </p:nvSpPr>
          <p:spPr bwMode="auto">
            <a:xfrm>
              <a:off x="3334"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85" name="Rectangle 43"/>
            <p:cNvSpPr>
              <a:spLocks noChangeArrowheads="1"/>
            </p:cNvSpPr>
            <p:nvPr/>
          </p:nvSpPr>
          <p:spPr bwMode="auto">
            <a:xfrm>
              <a:off x="3751" y="3739"/>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a:t>
              </a:r>
              <a:endParaRPr lang="en-US" altLang="en-US" baseline="30000"/>
            </a:p>
          </p:txBody>
        </p:sp>
        <p:sp>
          <p:nvSpPr>
            <p:cNvPr id="10286" name="Rectangle 44"/>
            <p:cNvSpPr>
              <a:spLocks noChangeArrowheads="1"/>
            </p:cNvSpPr>
            <p:nvPr/>
          </p:nvSpPr>
          <p:spPr bwMode="auto">
            <a:xfrm>
              <a:off x="3782" y="3739"/>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28.99</a:t>
              </a:r>
              <a:endParaRPr lang="en-US" altLang="en-US" baseline="30000"/>
            </a:p>
          </p:txBody>
        </p:sp>
        <p:sp>
          <p:nvSpPr>
            <p:cNvPr id="10287" name="Rectangle 45"/>
            <p:cNvSpPr>
              <a:spLocks noChangeArrowheads="1"/>
            </p:cNvSpPr>
            <p:nvPr/>
          </p:nvSpPr>
          <p:spPr bwMode="auto">
            <a:xfrm>
              <a:off x="3998"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89" name="Rectangle 47"/>
            <p:cNvSpPr>
              <a:spLocks noChangeArrowheads="1"/>
            </p:cNvSpPr>
            <p:nvPr/>
          </p:nvSpPr>
          <p:spPr bwMode="auto">
            <a:xfrm>
              <a:off x="4381" y="3739"/>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90" name="Rectangle 48"/>
            <p:cNvSpPr>
              <a:spLocks noChangeArrowheads="1"/>
            </p:cNvSpPr>
            <p:nvPr/>
          </p:nvSpPr>
          <p:spPr bwMode="auto">
            <a:xfrm>
              <a:off x="4597"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91" name="Rectangle 49"/>
            <p:cNvSpPr>
              <a:spLocks noChangeArrowheads="1"/>
            </p:cNvSpPr>
            <p:nvPr/>
          </p:nvSpPr>
          <p:spPr bwMode="auto">
            <a:xfrm>
              <a:off x="684" y="3918"/>
              <a:ext cx="144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Recharge in Wet Years</a:t>
              </a:r>
              <a:endParaRPr lang="en-US" altLang="en-US" baseline="30000"/>
            </a:p>
            <a:p>
              <a:endParaRPr lang="en-US" altLang="en-US" baseline="30000"/>
            </a:p>
          </p:txBody>
        </p:sp>
        <p:sp>
          <p:nvSpPr>
            <p:cNvPr id="10292" name="Rectangle 50"/>
            <p:cNvSpPr>
              <a:spLocks noChangeArrowheads="1"/>
            </p:cNvSpPr>
            <p:nvPr/>
          </p:nvSpPr>
          <p:spPr bwMode="auto">
            <a:xfrm>
              <a:off x="1222"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94" name="Rectangle 52"/>
            <p:cNvSpPr>
              <a:spLocks noChangeArrowheads="1"/>
            </p:cNvSpPr>
            <p:nvPr/>
          </p:nvSpPr>
          <p:spPr bwMode="auto">
            <a:xfrm>
              <a:off x="2719" y="3912"/>
              <a:ext cx="40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smtClean="0">
                  <a:solidFill>
                    <a:srgbClr val="000000"/>
                  </a:solidFill>
                </a:rPr>
                <a:t>-23.64</a:t>
              </a:r>
              <a:endParaRPr lang="en-US" altLang="en-US" baseline="30000" dirty="0"/>
            </a:p>
          </p:txBody>
        </p:sp>
        <p:sp>
          <p:nvSpPr>
            <p:cNvPr id="10295" name="Rectangle 53"/>
            <p:cNvSpPr>
              <a:spLocks noChangeArrowheads="1"/>
            </p:cNvSpPr>
            <p:nvPr/>
          </p:nvSpPr>
          <p:spPr bwMode="auto">
            <a:xfrm>
              <a:off x="2671"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97" name="Rectangle 55"/>
            <p:cNvSpPr>
              <a:spLocks noChangeArrowheads="1"/>
            </p:cNvSpPr>
            <p:nvPr/>
          </p:nvSpPr>
          <p:spPr bwMode="auto">
            <a:xfrm>
              <a:off x="3118" y="3918"/>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298" name="Rectangle 56"/>
            <p:cNvSpPr>
              <a:spLocks noChangeArrowheads="1"/>
            </p:cNvSpPr>
            <p:nvPr/>
          </p:nvSpPr>
          <p:spPr bwMode="auto">
            <a:xfrm>
              <a:off x="3334"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299" name="Rectangle 57"/>
            <p:cNvSpPr>
              <a:spLocks noChangeArrowheads="1"/>
            </p:cNvSpPr>
            <p:nvPr/>
          </p:nvSpPr>
          <p:spPr bwMode="auto">
            <a:xfrm>
              <a:off x="3751" y="3918"/>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a:t>
              </a:r>
              <a:endParaRPr lang="en-US" altLang="en-US" baseline="30000"/>
            </a:p>
          </p:txBody>
        </p:sp>
        <p:sp>
          <p:nvSpPr>
            <p:cNvPr id="10300" name="Rectangle 58"/>
            <p:cNvSpPr>
              <a:spLocks noChangeArrowheads="1"/>
            </p:cNvSpPr>
            <p:nvPr/>
          </p:nvSpPr>
          <p:spPr bwMode="auto">
            <a:xfrm>
              <a:off x="3782" y="3918"/>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34.42</a:t>
              </a:r>
              <a:endParaRPr lang="en-US" altLang="en-US" baseline="30000"/>
            </a:p>
          </p:txBody>
        </p:sp>
        <p:sp>
          <p:nvSpPr>
            <p:cNvPr id="10301" name="Rectangle 59"/>
            <p:cNvSpPr>
              <a:spLocks noChangeArrowheads="1"/>
            </p:cNvSpPr>
            <p:nvPr/>
          </p:nvSpPr>
          <p:spPr bwMode="auto">
            <a:xfrm>
              <a:off x="3998"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303" name="Rectangle 61"/>
            <p:cNvSpPr>
              <a:spLocks noChangeArrowheads="1"/>
            </p:cNvSpPr>
            <p:nvPr/>
          </p:nvSpPr>
          <p:spPr bwMode="auto">
            <a:xfrm>
              <a:off x="4381" y="3918"/>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en-US" baseline="30000"/>
            </a:p>
          </p:txBody>
        </p:sp>
        <p:sp>
          <p:nvSpPr>
            <p:cNvPr id="10304" name="Rectangle 62"/>
            <p:cNvSpPr>
              <a:spLocks noChangeArrowheads="1"/>
            </p:cNvSpPr>
            <p:nvPr/>
          </p:nvSpPr>
          <p:spPr bwMode="auto">
            <a:xfrm>
              <a:off x="4597"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305" name="Rectangle 63"/>
            <p:cNvSpPr>
              <a:spLocks noChangeArrowheads="1"/>
            </p:cNvSpPr>
            <p:nvPr/>
          </p:nvSpPr>
          <p:spPr bwMode="auto">
            <a:xfrm>
              <a:off x="788" y="404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00"/>
                  </a:solidFill>
                </a:rPr>
                <a:t> </a:t>
              </a:r>
              <a:endParaRPr lang="en-US" altLang="en-US" baseline="30000"/>
            </a:p>
          </p:txBody>
        </p:sp>
        <p:sp>
          <p:nvSpPr>
            <p:cNvPr id="10306" name="Line 64"/>
            <p:cNvSpPr>
              <a:spLocks noChangeShapeType="1"/>
            </p:cNvSpPr>
            <p:nvPr/>
          </p:nvSpPr>
          <p:spPr bwMode="auto">
            <a:xfrm>
              <a:off x="584" y="4080"/>
              <a:ext cx="435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07" name="Line 65"/>
            <p:cNvSpPr>
              <a:spLocks noChangeShapeType="1"/>
            </p:cNvSpPr>
            <p:nvPr/>
          </p:nvSpPr>
          <p:spPr bwMode="auto">
            <a:xfrm>
              <a:off x="585" y="3481"/>
              <a:ext cx="435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0248" name="Rectangle 66"/>
          <p:cNvSpPr>
            <a:spLocks noChangeArrowheads="1"/>
          </p:cNvSpPr>
          <p:nvPr/>
        </p:nvSpPr>
        <p:spPr bwMode="auto">
          <a:xfrm>
            <a:off x="228600" y="4406900"/>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r>
              <a:rPr lang="en-US" altLang="en-US" sz="2800">
                <a:solidFill>
                  <a:srgbClr val="3333FF"/>
                </a:solidFill>
              </a:rPr>
              <a:t>Municipal Demand</a:t>
            </a:r>
          </a:p>
          <a:p>
            <a:pPr lvl="2"/>
            <a:endParaRPr lang="en-US" altLang="en-US" sz="2800">
              <a:solidFill>
                <a:srgbClr val="3333FF"/>
              </a:solidFill>
            </a:endParaRPr>
          </a:p>
          <a:p>
            <a:pPr lvl="2"/>
            <a:r>
              <a:rPr lang="en-US" altLang="en-US"/>
              <a:t>Forecasted that climate change will increase municipal water demand by 1.5% (HAD)  to 3.5% (CCC).</a:t>
            </a:r>
          </a:p>
        </p:txBody>
      </p:sp>
      <p:sp>
        <p:nvSpPr>
          <p:cNvPr id="10249" name="Rectangle 71"/>
          <p:cNvSpPr>
            <a:spLocks noChangeArrowheads="1"/>
          </p:cNvSpPr>
          <p:nvPr/>
        </p:nvSpPr>
        <p:spPr bwMode="auto">
          <a:xfrm>
            <a:off x="990600" y="2286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solidFill>
                  <a:srgbClr val="7A0000"/>
                </a:solidFill>
                <a:latin typeface="+mn-lt"/>
                <a:ea typeface="+mj-ea"/>
                <a:cs typeface="+mj-cs"/>
              </a:rPr>
              <a:t>Live with it – Ecology, Ag, M&amp;I, Water</a:t>
            </a:r>
          </a:p>
        </p:txBody>
      </p:sp>
    </p:spTree>
    <p:extLst>
      <p:ext uri="{BB962C8B-B14F-4D97-AF65-F5344CB8AC3E}">
        <p14:creationId xmlns:p14="http://schemas.microsoft.com/office/powerpoint/2010/main" val="190200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00025" y="193675"/>
            <a:ext cx="8545513"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p>
            <a:pPr marL="7938" algn="ctr" eaLnBrk="1" hangingPunct="1">
              <a:defRPr/>
            </a:pPr>
            <a:r>
              <a:rPr lang="en-US" sz="2400" dirty="0">
                <a:solidFill>
                  <a:srgbClr val="7A0000"/>
                </a:solidFill>
                <a:latin typeface="+mn-lt"/>
                <a:ea typeface="+mj-ea"/>
                <a:cs typeface="+mj-cs"/>
              </a:rPr>
              <a:t>Some Technical Findings - Climate Change Assessment</a:t>
            </a:r>
          </a:p>
          <a:p>
            <a:pPr marL="7938">
              <a:defRPr/>
            </a:pPr>
            <a:r>
              <a:rPr lang="en-US" sz="2800" dirty="0">
                <a:solidFill>
                  <a:srgbClr val="7A0000"/>
                </a:solidFill>
                <a:latin typeface="+mn-lt"/>
                <a:ea typeface="+mj-ea"/>
                <a:cs typeface="+mj-cs"/>
              </a:rPr>
              <a:t> </a:t>
            </a:r>
            <a:r>
              <a:rPr lang="en-US" sz="2000" dirty="0" smtClean="0">
                <a:solidFill>
                  <a:schemeClr val="tx1"/>
                </a:solidFill>
                <a:latin typeface="+mn-lt"/>
                <a:ea typeface="+mj-ea"/>
                <a:cs typeface="+mj-cs"/>
              </a:rPr>
              <a:t>U</a:t>
            </a:r>
            <a:r>
              <a:rPr lang="en-US" sz="2000" dirty="0" smtClean="0">
                <a:solidFill>
                  <a:schemeClr val="tx1"/>
                </a:solidFill>
                <a:latin typeface="+mn-lt"/>
                <a:cs typeface="Times New Roman" pitchFamily="18" charset="0"/>
              </a:rPr>
              <a:t>sing </a:t>
            </a:r>
            <a:r>
              <a:rPr lang="en-US" sz="2000" dirty="0">
                <a:solidFill>
                  <a:schemeClr val="tx1"/>
                </a:solidFill>
                <a:latin typeface="+mn-lt"/>
                <a:cs typeface="Times New Roman" pitchFamily="18" charset="0"/>
              </a:rPr>
              <a:t>crop simulations climate change has been found to alter dryland and irrigated crop yields as well as irrigation water use.  </a:t>
            </a:r>
          </a:p>
          <a:p>
            <a:pPr marL="7938">
              <a:lnSpc>
                <a:spcPct val="80000"/>
              </a:lnSpc>
              <a:defRPr/>
            </a:pPr>
            <a:endParaRPr lang="en-US" sz="2000" dirty="0">
              <a:solidFill>
                <a:schemeClr val="tx1"/>
              </a:solidFill>
              <a:latin typeface="+mn-lt"/>
              <a:cs typeface="Times New Roman" pitchFamily="18" charset="0"/>
            </a:endParaRPr>
          </a:p>
          <a:p>
            <a:pPr marL="7938">
              <a:defRPr/>
            </a:pPr>
            <a:r>
              <a:rPr lang="en-US" sz="2000" dirty="0">
                <a:solidFill>
                  <a:schemeClr val="tx1"/>
                </a:solidFill>
                <a:latin typeface="+mn-lt"/>
                <a:cs typeface="Times New Roman" pitchFamily="18" charset="0"/>
              </a:rPr>
              <a:t>Crop sensitivity varies by crop, and location as well as the magnitude of warming, the direction and magnitude of precipitation change.</a:t>
            </a:r>
          </a:p>
          <a:p>
            <a:pPr marL="7938">
              <a:lnSpc>
                <a:spcPct val="80000"/>
              </a:lnSpc>
              <a:defRPr/>
            </a:pPr>
            <a:r>
              <a:rPr lang="en-US" sz="2000" dirty="0">
                <a:solidFill>
                  <a:schemeClr val="tx1"/>
                </a:solidFill>
                <a:latin typeface="+mn-lt"/>
                <a:cs typeface="Times New Roman" pitchFamily="18" charset="0"/>
              </a:rPr>
              <a:t>                    </a:t>
            </a:r>
          </a:p>
          <a:p>
            <a:pPr marL="7938">
              <a:defRPr/>
            </a:pPr>
            <a:r>
              <a:rPr lang="en-US" sz="2000" dirty="0">
                <a:solidFill>
                  <a:schemeClr val="tx1"/>
                </a:solidFill>
                <a:latin typeface="+mn-lt"/>
                <a:cs typeface="Times New Roman" pitchFamily="18" charset="0"/>
              </a:rPr>
              <a:t>Crops are differentially sensitive.  Full range of cropping possibilities needs to be considered when assessing climate change. Early US studies limited to corn, soybeans and wheat, in contrast to later studies which included many more heat tolerant crops.  Including cotton, sorghum </a:t>
            </a:r>
            <a:r>
              <a:rPr lang="en-US" sz="2000" dirty="0" err="1">
                <a:solidFill>
                  <a:schemeClr val="tx1"/>
                </a:solidFill>
                <a:latin typeface="+mn-lt"/>
                <a:cs typeface="Times New Roman" pitchFamily="18" charset="0"/>
              </a:rPr>
              <a:t>etc</a:t>
            </a:r>
            <a:r>
              <a:rPr lang="en-US" sz="2000" dirty="0">
                <a:solidFill>
                  <a:schemeClr val="tx1"/>
                </a:solidFill>
                <a:latin typeface="+mn-lt"/>
                <a:cs typeface="Times New Roman" pitchFamily="18" charset="0"/>
              </a:rPr>
              <a:t> changed sign of total effect.</a:t>
            </a:r>
          </a:p>
          <a:p>
            <a:pPr marL="7938">
              <a:lnSpc>
                <a:spcPct val="80000"/>
              </a:lnSpc>
              <a:defRPr/>
            </a:pPr>
            <a:endParaRPr lang="en-US" sz="2000" dirty="0">
              <a:solidFill>
                <a:schemeClr val="tx1"/>
              </a:solidFill>
              <a:latin typeface="+mn-lt"/>
              <a:cs typeface="Times New Roman" pitchFamily="18" charset="0"/>
            </a:endParaRPr>
          </a:p>
          <a:p>
            <a:pPr marL="7938">
              <a:defRPr/>
            </a:pPr>
            <a:r>
              <a:rPr lang="en-US" sz="2000" dirty="0">
                <a:solidFill>
                  <a:schemeClr val="tx1"/>
                </a:solidFill>
                <a:latin typeface="+mn-lt"/>
                <a:cs typeface="Times New Roman" pitchFamily="18" charset="0"/>
              </a:rPr>
              <a:t>CO</a:t>
            </a:r>
            <a:r>
              <a:rPr lang="en-US" sz="2000" baseline="-30000" dirty="0">
                <a:solidFill>
                  <a:schemeClr val="tx1"/>
                </a:solidFill>
                <a:latin typeface="+mn-lt"/>
                <a:cs typeface="Times New Roman" pitchFamily="18" charset="0"/>
              </a:rPr>
              <a:t>2</a:t>
            </a:r>
            <a:r>
              <a:rPr lang="en-US" sz="2000" dirty="0">
                <a:solidFill>
                  <a:schemeClr val="tx1"/>
                </a:solidFill>
                <a:latin typeface="+mn-lt"/>
                <a:cs typeface="Times New Roman" pitchFamily="18" charset="0"/>
              </a:rPr>
              <a:t> fertilization effect is important factor.  Inclusion significantly raises the estimates of climate effected yields of many crops. It is however controversial.</a:t>
            </a:r>
          </a:p>
          <a:p>
            <a:pPr marL="7938">
              <a:lnSpc>
                <a:spcPct val="80000"/>
              </a:lnSpc>
              <a:defRPr/>
            </a:pPr>
            <a:r>
              <a:rPr lang="en-US" sz="2000" dirty="0">
                <a:solidFill>
                  <a:schemeClr val="tx1"/>
                </a:solidFill>
                <a:latin typeface="+mn-lt"/>
                <a:cs typeface="Times New Roman" pitchFamily="18" charset="0"/>
              </a:rPr>
              <a:t>            </a:t>
            </a:r>
          </a:p>
          <a:p>
            <a:pPr marL="7938">
              <a:defRPr/>
            </a:pPr>
            <a:r>
              <a:rPr lang="en-US" sz="2000" dirty="0">
                <a:solidFill>
                  <a:schemeClr val="tx1"/>
                </a:solidFill>
                <a:latin typeface="+mn-lt"/>
                <a:cs typeface="Times New Roman" pitchFamily="18" charset="0"/>
              </a:rPr>
              <a:t>Yield effects vary </a:t>
            </a:r>
            <a:r>
              <a:rPr lang="en-US" sz="2000" dirty="0" err="1">
                <a:solidFill>
                  <a:schemeClr val="tx1"/>
                </a:solidFill>
                <a:latin typeface="+mn-lt"/>
                <a:cs typeface="Times New Roman" pitchFamily="18" charset="0"/>
              </a:rPr>
              <a:t>latitudinally</a:t>
            </a:r>
            <a:r>
              <a:rPr lang="en-US" sz="2000" dirty="0">
                <a:solidFill>
                  <a:schemeClr val="tx1"/>
                </a:solidFill>
                <a:latin typeface="+mn-lt"/>
                <a:cs typeface="Times New Roman" pitchFamily="18" charset="0"/>
              </a:rPr>
              <a:t> across the world.  Yields generally improve in the higher latitudes,.  On the other hand there are estimates that there will be net reductions in crop yields in warmer, low latitude areas and semi-arid areas.</a:t>
            </a:r>
            <a:endParaRPr lang="en-US" sz="2000" dirty="0">
              <a:solidFill>
                <a:schemeClr val="tx1"/>
              </a:solidFill>
              <a:latin typeface="+mn-lt"/>
            </a:endParaRPr>
          </a:p>
        </p:txBody>
      </p:sp>
    </p:spTree>
    <p:extLst>
      <p:ext uri="{BB962C8B-B14F-4D97-AF65-F5344CB8AC3E}">
        <p14:creationId xmlns:p14="http://schemas.microsoft.com/office/powerpoint/2010/main" val="2632958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44475" y="371475"/>
            <a:ext cx="85010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a:spAutoFit/>
          </a:bodyPr>
          <a:lstStyle/>
          <a:p>
            <a:pPr marL="7938" algn="ctr" eaLnBrk="1" hangingPunct="1">
              <a:defRPr/>
            </a:pPr>
            <a:r>
              <a:rPr lang="en-US" sz="2800" dirty="0">
                <a:solidFill>
                  <a:srgbClr val="7A0000"/>
                </a:solidFill>
                <a:latin typeface="+mn-lt"/>
                <a:ea typeface="+mj-ea"/>
                <a:cs typeface="+mj-cs"/>
              </a:rPr>
              <a:t>Some Technical Findings - Climate Change Assessment</a:t>
            </a:r>
          </a:p>
          <a:p>
            <a:pPr marL="7938">
              <a:defRPr/>
            </a:pPr>
            <a:r>
              <a:rPr lang="en-US" sz="2000" dirty="0">
                <a:solidFill>
                  <a:schemeClr val="tx1"/>
                </a:solidFill>
                <a:cs typeface="Times New Roman" pitchFamily="18" charset="0"/>
              </a:rPr>
              <a:t> </a:t>
            </a:r>
            <a:endParaRPr lang="en-US" sz="1000" dirty="0">
              <a:solidFill>
                <a:schemeClr val="tx1"/>
              </a:solidFill>
              <a:cs typeface="Times New Roman" pitchFamily="18" charset="0"/>
            </a:endParaRPr>
          </a:p>
          <a:p>
            <a:pPr marL="7938">
              <a:defRPr/>
            </a:pPr>
            <a:endParaRPr lang="en-US" sz="2000" dirty="0">
              <a:solidFill>
                <a:schemeClr val="tx1"/>
              </a:solidFill>
              <a:cs typeface="Times New Roman" pitchFamily="18" charset="0"/>
            </a:endParaRPr>
          </a:p>
          <a:p>
            <a:pPr marL="7938">
              <a:defRPr/>
            </a:pPr>
            <a:r>
              <a:rPr lang="en-US" sz="2000" dirty="0">
                <a:solidFill>
                  <a:schemeClr val="tx1"/>
                </a:solidFill>
                <a:cs typeface="Times New Roman" pitchFamily="18" charset="0"/>
              </a:rPr>
              <a:t>Yield changes can be reduced or enhanced by adaptations made by producers. Farmers may adapt by changing planting dates, substituting cultivars or crops, changing irrigation practices, and changing land allocations to crop production, pasture, and other uses. </a:t>
            </a:r>
          </a:p>
          <a:p>
            <a:pPr marL="7938">
              <a:defRPr/>
            </a:pPr>
            <a:r>
              <a:rPr lang="en-US" sz="2000" dirty="0">
                <a:solidFill>
                  <a:schemeClr val="tx1"/>
                </a:solidFill>
                <a:cs typeface="Times New Roman" pitchFamily="18" charset="0"/>
              </a:rPr>
              <a:t>                   </a:t>
            </a:r>
          </a:p>
          <a:p>
            <a:pPr marL="7938">
              <a:defRPr/>
            </a:pPr>
            <a:r>
              <a:rPr lang="en-US" sz="2000" dirty="0">
                <a:solidFill>
                  <a:schemeClr val="tx1"/>
                </a:solidFill>
                <a:cs typeface="Times New Roman" pitchFamily="18" charset="0"/>
              </a:rPr>
              <a:t>Livestock effects can be significant.   Adjustments also expected in pasture requirements and range productivity.</a:t>
            </a:r>
          </a:p>
          <a:p>
            <a:pPr marL="7938">
              <a:defRPr/>
            </a:pPr>
            <a:r>
              <a:rPr lang="en-US" sz="2000" dirty="0">
                <a:solidFill>
                  <a:schemeClr val="tx1"/>
                </a:solidFill>
                <a:cs typeface="Times New Roman" pitchFamily="18" charset="0"/>
              </a:rPr>
              <a:t>            </a:t>
            </a:r>
          </a:p>
          <a:p>
            <a:pPr marL="7938">
              <a:defRPr/>
            </a:pPr>
            <a:r>
              <a:rPr lang="en-US" sz="2000" dirty="0">
                <a:solidFill>
                  <a:schemeClr val="tx1"/>
                </a:solidFill>
                <a:cs typeface="Times New Roman" pitchFamily="18" charset="0"/>
              </a:rPr>
              <a:t>Irrigation water availability is an issue.  There is also a need to develop estimates on how nonagricultural water use might change in the face of climate change.</a:t>
            </a:r>
            <a:endParaRPr lang="en-US" dirty="0">
              <a:solidFill>
                <a:schemeClr val="tx1"/>
              </a:solidFill>
            </a:endParaRPr>
          </a:p>
          <a:p>
            <a:pPr marL="7938">
              <a:defRPr/>
            </a:pPr>
            <a:endParaRPr lang="en-US" sz="2000" dirty="0">
              <a:solidFill>
                <a:schemeClr val="tx1"/>
              </a:solidFill>
            </a:endParaRPr>
          </a:p>
        </p:txBody>
      </p:sp>
    </p:spTree>
    <p:extLst>
      <p:ext uri="{BB962C8B-B14F-4D97-AF65-F5344CB8AC3E}">
        <p14:creationId xmlns:p14="http://schemas.microsoft.com/office/powerpoint/2010/main" val="1915550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327025"/>
            <a:ext cx="90043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0">
            <a:spAutoFit/>
          </a:bodyPr>
          <a:lstStyle/>
          <a:p>
            <a:pPr marL="7938" algn="ctr">
              <a:defRPr/>
            </a:pPr>
            <a:r>
              <a:rPr lang="en-US" sz="2800" dirty="0">
                <a:solidFill>
                  <a:srgbClr val="7A0000"/>
                </a:solidFill>
                <a:latin typeface="+mn-lt"/>
                <a:ea typeface="+mj-ea"/>
                <a:cs typeface="+mj-cs"/>
              </a:rPr>
              <a:t>Some Economic Findings - Climate Change Assessment</a:t>
            </a:r>
          </a:p>
          <a:p>
            <a:pPr marL="7938" eaLnBrk="0" hangingPunct="0">
              <a:defRPr/>
            </a:pPr>
            <a:r>
              <a:rPr lang="en-US" sz="2000" dirty="0">
                <a:solidFill>
                  <a:schemeClr val="tx1"/>
                </a:solidFill>
                <a:cs typeface="Times New Roman" pitchFamily="18" charset="0"/>
              </a:rPr>
              <a:t> </a:t>
            </a:r>
            <a:endParaRPr lang="en-US" sz="1000" dirty="0">
              <a:solidFill>
                <a:schemeClr val="tx1"/>
              </a:solidFill>
              <a:cs typeface="Times New Roman" pitchFamily="18" charset="0"/>
            </a:endParaRPr>
          </a:p>
          <a:p>
            <a:pPr marL="7938" eaLnBrk="0" hangingPunct="0">
              <a:defRPr/>
            </a:pPr>
            <a:r>
              <a:rPr lang="en-US" sz="2000" dirty="0">
                <a:solidFill>
                  <a:schemeClr val="tx1"/>
                </a:solidFill>
                <a:cs typeface="Times New Roman" pitchFamily="18" charset="0"/>
              </a:rPr>
              <a:t>Climate change is not expected to greatly alter global food production or cause a global economic disaster in food production.  This occurs because the climatic alteration is less that the range of temperatures now experienced across agriculture.</a:t>
            </a:r>
          </a:p>
          <a:p>
            <a:pPr marL="7938" eaLnBrk="0" hangingPunct="0">
              <a:defRPr/>
            </a:pPr>
            <a:r>
              <a:rPr lang="en-US" sz="2000" dirty="0">
                <a:solidFill>
                  <a:schemeClr val="tx1"/>
                </a:solidFill>
                <a:cs typeface="Times New Roman" pitchFamily="18" charset="0"/>
              </a:rPr>
              <a:t> </a:t>
            </a:r>
          </a:p>
          <a:p>
            <a:pPr marL="7938" eaLnBrk="0" hangingPunct="0">
              <a:defRPr/>
            </a:pPr>
            <a:r>
              <a:rPr lang="en-US" sz="2000" dirty="0">
                <a:solidFill>
                  <a:schemeClr val="tx1"/>
                </a:solidFill>
                <a:cs typeface="Times New Roman" pitchFamily="18" charset="0"/>
              </a:rPr>
              <a:t>Impacts on regional food supplies in low latitude regions could amount to large changes in productive capacity and significant economic hardship. </a:t>
            </a:r>
          </a:p>
          <a:p>
            <a:pPr marL="7938" eaLnBrk="0" hangingPunct="0">
              <a:defRPr/>
            </a:pPr>
            <a:endParaRPr lang="en-US" sz="2000" dirty="0">
              <a:solidFill>
                <a:schemeClr val="tx1"/>
              </a:solidFill>
              <a:cs typeface="Times New Roman" pitchFamily="18" charset="0"/>
            </a:endParaRPr>
          </a:p>
          <a:p>
            <a:pPr marL="7938" eaLnBrk="0" hangingPunct="0">
              <a:defRPr/>
            </a:pPr>
            <a:r>
              <a:rPr lang="en-US" sz="2000" dirty="0">
                <a:solidFill>
                  <a:schemeClr val="tx1"/>
                </a:solidFill>
                <a:cs typeface="Times New Roman" pitchFamily="18" charset="0"/>
              </a:rPr>
              <a:t>Climate induced productivity changes act in opposite directions for consumers and producers. Either less is produced and consumers' pay higher prices with producers making more money or more is produced with opposite effect.  </a:t>
            </a:r>
          </a:p>
          <a:p>
            <a:pPr marL="7938" eaLnBrk="0" hangingPunct="0">
              <a:defRPr/>
            </a:pPr>
            <a:endParaRPr lang="en-US" sz="2000" dirty="0">
              <a:solidFill>
                <a:schemeClr val="tx1"/>
              </a:solidFill>
              <a:cs typeface="Times New Roman" pitchFamily="18" charset="0"/>
            </a:endParaRPr>
          </a:p>
          <a:p>
            <a:pPr marL="7938" eaLnBrk="0" hangingPunct="0">
              <a:defRPr/>
            </a:pPr>
            <a:r>
              <a:rPr lang="en-US" sz="2000" dirty="0">
                <a:solidFill>
                  <a:schemeClr val="tx1"/>
                </a:solidFill>
                <a:cs typeface="Times New Roman" pitchFamily="18" charset="0"/>
              </a:rPr>
              <a:t>Climate change influences prices, acreage and market signals. Market-level supply increases or decreases induce behavioral responses that mitigate impacts projected by biophysical changes alone.</a:t>
            </a:r>
            <a:endParaRPr lang="en-US" dirty="0">
              <a:solidFill>
                <a:schemeClr val="tx1"/>
              </a:solidFill>
            </a:endParaRPr>
          </a:p>
        </p:txBody>
      </p:sp>
    </p:spTree>
    <p:extLst>
      <p:ext uri="{BB962C8B-B14F-4D97-AF65-F5344CB8AC3E}">
        <p14:creationId xmlns:p14="http://schemas.microsoft.com/office/powerpoint/2010/main" val="150121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9700" y="817563"/>
            <a:ext cx="8864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US" altLang="en-US" sz="2400" dirty="0"/>
              <a:t>Based on many studies covering a wide range of regions and crops, negative impacts of climate change on crop yields have been more common than positive impacts (</a:t>
            </a:r>
            <a:r>
              <a:rPr lang="en-US" altLang="en-US" sz="2400" i="1" dirty="0"/>
              <a:t>high confidence</a:t>
            </a:r>
            <a:r>
              <a:rPr lang="en-US" altLang="en-US" sz="2400" dirty="0"/>
              <a:t>). </a:t>
            </a:r>
          </a:p>
          <a:p>
            <a:pPr marL="342900" indent="-342900">
              <a:spcBef>
                <a:spcPct val="0"/>
              </a:spcBef>
            </a:pPr>
            <a:r>
              <a:rPr lang="en-US" altLang="en-US" sz="2400" dirty="0" smtClean="0"/>
              <a:t>Studies </a:t>
            </a:r>
            <a:r>
              <a:rPr lang="en-US" altLang="en-US" sz="2400" dirty="0"/>
              <a:t>showing positive impacts relate mainly to high-latitude regions, though it is not yet clear whether the balance of impacts has been negative or positive </a:t>
            </a:r>
          </a:p>
          <a:p>
            <a:pPr marL="342900" indent="-342900">
              <a:spcBef>
                <a:spcPct val="0"/>
              </a:spcBef>
            </a:pPr>
            <a:r>
              <a:rPr lang="en-US" altLang="en-US" sz="2400" dirty="0" smtClean="0"/>
              <a:t>Climate </a:t>
            </a:r>
            <a:r>
              <a:rPr lang="en-US" altLang="en-US" sz="2400" dirty="0"/>
              <a:t>change has negatively affected wheat and maize yields for many regions and in the global aggregate (</a:t>
            </a:r>
            <a:r>
              <a:rPr lang="en-US" altLang="en-US" sz="2400" i="1" dirty="0"/>
              <a:t>medium </a:t>
            </a:r>
            <a:r>
              <a:rPr lang="en-US" altLang="en-US" sz="2400" dirty="0" smtClean="0"/>
              <a:t> </a:t>
            </a:r>
            <a:endParaRPr lang="en-US" altLang="en-US" sz="2400" dirty="0"/>
          </a:p>
          <a:p>
            <a:pPr marL="342900" indent="-342900">
              <a:spcBef>
                <a:spcPct val="0"/>
              </a:spcBef>
            </a:pPr>
            <a:r>
              <a:rPr lang="en-US" altLang="en-US" sz="2400" dirty="0" smtClean="0"/>
              <a:t>Effects </a:t>
            </a:r>
            <a:r>
              <a:rPr lang="en-US" altLang="en-US" sz="2400" dirty="0"/>
              <a:t>on rice and soybean yield have been smaller . </a:t>
            </a:r>
          </a:p>
          <a:p>
            <a:pPr marL="342900" indent="-342900">
              <a:spcBef>
                <a:spcPct val="0"/>
              </a:spcBef>
            </a:pPr>
            <a:r>
              <a:rPr lang="en-US" altLang="en-US" sz="2400" dirty="0" smtClean="0"/>
              <a:t>Observed </a:t>
            </a:r>
            <a:r>
              <a:rPr lang="en-US" altLang="en-US" sz="2400" dirty="0"/>
              <a:t>impacts relate mainly to production aspects of food security rather than access or other </a:t>
            </a:r>
            <a:r>
              <a:rPr lang="en-US" altLang="en-US" sz="2400" dirty="0" smtClean="0"/>
              <a:t>components. </a:t>
            </a:r>
            <a:endParaRPr lang="en-US" altLang="en-US" sz="2400" dirty="0"/>
          </a:p>
          <a:p>
            <a:pPr marL="342900" indent="-342900">
              <a:spcBef>
                <a:spcPct val="0"/>
              </a:spcBef>
            </a:pPr>
            <a:r>
              <a:rPr lang="en-US" altLang="en-US" sz="2400" dirty="0" smtClean="0"/>
              <a:t>Since </a:t>
            </a:r>
            <a:r>
              <a:rPr lang="en-US" altLang="en-US" sz="2400" dirty="0"/>
              <a:t>AR4, several periods of rapid food and cereal price increases following climate extremes in key producing regions indicate a sensitivity of current markets to climate extremes among other factors (</a:t>
            </a:r>
            <a:r>
              <a:rPr lang="en-US" altLang="en-US" sz="2400" i="1" dirty="0"/>
              <a:t>medium confidence).</a:t>
            </a:r>
          </a:p>
          <a:p>
            <a:pPr>
              <a:spcBef>
                <a:spcPct val="0"/>
              </a:spcBef>
              <a:buFontTx/>
              <a:buNone/>
            </a:pPr>
            <a:r>
              <a:rPr lang="en-US" altLang="en-US" sz="2000" i="1" dirty="0" smtClean="0"/>
              <a:t>Source </a:t>
            </a:r>
            <a:r>
              <a:rPr lang="en-US" altLang="en-US" sz="2000" i="1" dirty="0" err="1"/>
              <a:t>ipcc</a:t>
            </a:r>
            <a:r>
              <a:rPr lang="en-US" altLang="en-US" sz="2000" i="1" dirty="0"/>
              <a:t> </a:t>
            </a:r>
            <a:r>
              <a:rPr lang="en-US" altLang="en-US" sz="2000" i="1" dirty="0" err="1"/>
              <a:t>wg</a:t>
            </a:r>
            <a:r>
              <a:rPr lang="en-US" altLang="en-US" sz="2000" i="1" dirty="0"/>
              <a:t> ii 2014, </a:t>
            </a:r>
            <a:r>
              <a:rPr lang="en-US" altLang="en-US" sz="2000" i="1" dirty="0" err="1"/>
              <a:t>spm</a:t>
            </a:r>
            <a:endParaRPr lang="en-US" altLang="en-US" sz="2000" dirty="0"/>
          </a:p>
        </p:txBody>
      </p:sp>
      <p:sp>
        <p:nvSpPr>
          <p:cNvPr id="2" name="Rectangle 1"/>
          <p:cNvSpPr/>
          <p:nvPr/>
        </p:nvSpPr>
        <p:spPr>
          <a:xfrm>
            <a:off x="590550" y="203200"/>
            <a:ext cx="7962900" cy="461665"/>
          </a:xfrm>
          <a:prstGeom prst="rect">
            <a:avLst/>
          </a:prstGeom>
        </p:spPr>
        <p:txBody>
          <a:bodyPr wrap="square">
            <a:spAutoFit/>
          </a:bodyPr>
          <a:lstStyle/>
          <a:p>
            <a:pPr marL="7938" algn="ctr">
              <a:defRPr/>
            </a:pPr>
            <a:r>
              <a:rPr lang="en-US" sz="2400" dirty="0">
                <a:solidFill>
                  <a:srgbClr val="7A0000"/>
                </a:solidFill>
              </a:rPr>
              <a:t>Some Economic Findings - Climate Change Assessment</a:t>
            </a:r>
          </a:p>
        </p:txBody>
      </p:sp>
    </p:spTree>
    <p:extLst>
      <p:ext uri="{BB962C8B-B14F-4D97-AF65-F5344CB8AC3E}">
        <p14:creationId xmlns:p14="http://schemas.microsoft.com/office/powerpoint/2010/main" val="259838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4800" y="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Emerging or Untreated Issues in Assessment</a:t>
            </a:r>
          </a:p>
        </p:txBody>
      </p:sp>
      <p:sp>
        <p:nvSpPr>
          <p:cNvPr id="43012" name="Rectangle 4"/>
          <p:cNvSpPr>
            <a:spLocks noChangeArrowheads="1"/>
          </p:cNvSpPr>
          <p:nvPr/>
        </p:nvSpPr>
        <p:spPr bwMode="auto">
          <a:xfrm>
            <a:off x="304800" y="9906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30000"/>
              </a:lnSpc>
            </a:pPr>
            <a:r>
              <a:rPr lang="en-US" altLang="en-US" sz="2400" dirty="0">
                <a:latin typeface="+mn-lt"/>
              </a:rPr>
              <a:t>Probability and severity of extreme events</a:t>
            </a:r>
          </a:p>
          <a:p>
            <a:pPr eaLnBrk="1" hangingPunct="1">
              <a:lnSpc>
                <a:spcPct val="130000"/>
              </a:lnSpc>
            </a:pPr>
            <a:r>
              <a:rPr lang="en-US" altLang="en-US" sz="2400" dirty="0">
                <a:latin typeface="+mn-lt"/>
              </a:rPr>
              <a:t>Valuation of non-market impacts (loss of life and bio-diversity)</a:t>
            </a:r>
          </a:p>
          <a:p>
            <a:pPr eaLnBrk="1" hangingPunct="1">
              <a:lnSpc>
                <a:spcPct val="130000"/>
              </a:lnSpc>
            </a:pPr>
            <a:r>
              <a:rPr lang="en-US" altLang="en-US" sz="2400" dirty="0">
                <a:latin typeface="+mn-lt"/>
              </a:rPr>
              <a:t>Distributional issues (weights)</a:t>
            </a:r>
          </a:p>
          <a:p>
            <a:pPr eaLnBrk="1" hangingPunct="1">
              <a:lnSpc>
                <a:spcPct val="130000"/>
              </a:lnSpc>
            </a:pPr>
            <a:r>
              <a:rPr lang="en-US" altLang="en-US" sz="2400" dirty="0">
                <a:latin typeface="+mn-lt"/>
              </a:rPr>
              <a:t>Aggregation and extrapolation from limited geographic studies hides heterogeneity of responses to climate change</a:t>
            </a:r>
          </a:p>
          <a:p>
            <a:pPr eaLnBrk="1" hangingPunct="1">
              <a:lnSpc>
                <a:spcPct val="130000"/>
              </a:lnSpc>
            </a:pPr>
            <a:r>
              <a:rPr lang="en-US" altLang="en-US" sz="2400" dirty="0">
                <a:latin typeface="+mn-lt"/>
              </a:rPr>
              <a:t>How can we alter policy/research innovation investment to achieve a more desirable mix of CC </a:t>
            </a:r>
            <a:r>
              <a:rPr lang="en-US" altLang="en-US" sz="2400" dirty="0" smtClean="0">
                <a:latin typeface="+mn-lt"/>
              </a:rPr>
              <a:t>Impacts</a:t>
            </a:r>
            <a:endParaRPr lang="en-US" altLang="en-US" sz="2400" dirty="0">
              <a:latin typeface="+mn-lt"/>
            </a:endParaRPr>
          </a:p>
        </p:txBody>
      </p:sp>
    </p:spTree>
    <p:extLst>
      <p:ext uri="{BB962C8B-B14F-4D97-AF65-F5344CB8AC3E}">
        <p14:creationId xmlns:p14="http://schemas.microsoft.com/office/powerpoint/2010/main" val="3157966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normAutofit/>
          </a:bodyPr>
          <a:lstStyle/>
          <a:p>
            <a:pPr eaLnBrk="1" hangingPunct="1">
              <a:defRPr/>
            </a:pPr>
            <a:r>
              <a:rPr lang="en-US" sz="2800" b="1" kern="1200" dirty="0">
                <a:solidFill>
                  <a:srgbClr val="7A0000"/>
                </a:solidFill>
                <a:latin typeface="+mn-lt"/>
              </a:rPr>
              <a:t>Climate, the Risk of Avian Influenza Outbreaks and Economic Loss under Climate Change</a:t>
            </a:r>
            <a:br>
              <a:rPr lang="en-US" sz="2800" b="1" kern="1200" dirty="0">
                <a:solidFill>
                  <a:srgbClr val="7A0000"/>
                </a:solidFill>
                <a:latin typeface="+mn-lt"/>
              </a:rPr>
            </a:br>
            <a:endParaRPr lang="en-US" sz="2800" b="1" kern="1200" dirty="0">
              <a:solidFill>
                <a:srgbClr val="7A0000"/>
              </a:solidFill>
              <a:latin typeface="+mn-lt"/>
            </a:endParaRPr>
          </a:p>
        </p:txBody>
      </p:sp>
      <p:sp>
        <p:nvSpPr>
          <p:cNvPr id="32771" name="Subtitle 2"/>
          <p:cNvSpPr>
            <a:spLocks noGrp="1"/>
          </p:cNvSpPr>
          <p:nvPr>
            <p:ph type="subTitle" idx="4294967295"/>
          </p:nvPr>
        </p:nvSpPr>
        <p:spPr>
          <a:xfrm>
            <a:off x="1371600" y="3886200"/>
            <a:ext cx="6400800" cy="1752600"/>
          </a:xfrm>
        </p:spPr>
        <p:txBody>
          <a:bodyPr/>
          <a:lstStyle/>
          <a:p>
            <a:pPr eaLnBrk="1" hangingPunct="1"/>
            <a:r>
              <a:rPr lang="en-US" altLang="en-US" smtClean="0"/>
              <a:t>Jianhong H. Mu, Bruce A. McCarl, Ximing Wu and Li Gan</a:t>
            </a:r>
          </a:p>
          <a:p>
            <a:pPr eaLnBrk="1" hangingPunct="1"/>
            <a:endParaRPr lang="en-US" altLang="en-US" smtClean="0"/>
          </a:p>
        </p:txBody>
      </p:sp>
    </p:spTree>
    <p:extLst>
      <p:ext uri="{BB962C8B-B14F-4D97-AF65-F5344CB8AC3E}">
        <p14:creationId xmlns:p14="http://schemas.microsoft.com/office/powerpoint/2010/main" val="2913013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2800" b="1" kern="1200" dirty="0">
                <a:solidFill>
                  <a:srgbClr val="7A0000"/>
                </a:solidFill>
                <a:latin typeface="+mn-lt"/>
              </a:rPr>
              <a:t>Research Question</a:t>
            </a:r>
          </a:p>
        </p:txBody>
      </p:sp>
      <p:sp>
        <p:nvSpPr>
          <p:cNvPr id="33795" name="Content Placeholder 2"/>
          <p:cNvSpPr>
            <a:spLocks noGrp="1"/>
          </p:cNvSpPr>
          <p:nvPr>
            <p:ph idx="1"/>
          </p:nvPr>
        </p:nvSpPr>
        <p:spPr/>
        <p:txBody>
          <a:bodyPr/>
          <a:lstStyle/>
          <a:p>
            <a:pPr eaLnBrk="1" hangingPunct="1"/>
            <a:r>
              <a:rPr lang="en-US" altLang="en-US" smtClean="0"/>
              <a:t>Is AI outbreak risk increased by climatic conditions and other agro-ecological factors?</a:t>
            </a:r>
          </a:p>
          <a:p>
            <a:pPr eaLnBrk="1" hangingPunct="1"/>
            <a:endParaRPr lang="en-US" altLang="en-US" smtClean="0"/>
          </a:p>
          <a:p>
            <a:pPr eaLnBrk="1" hangingPunct="1"/>
            <a:r>
              <a:rPr lang="en-US" altLang="en-US" smtClean="0"/>
              <a:t>What are the expected economic losses due to past and projected climate change?</a:t>
            </a:r>
          </a:p>
        </p:txBody>
      </p:sp>
    </p:spTree>
    <p:extLst>
      <p:ext uri="{BB962C8B-B14F-4D97-AF65-F5344CB8AC3E}">
        <p14:creationId xmlns:p14="http://schemas.microsoft.com/office/powerpoint/2010/main" val="3230304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12738"/>
            <a:ext cx="7772400" cy="1143000"/>
          </a:xfrm>
        </p:spPr>
        <p:txBody>
          <a:bodyPr/>
          <a:lstStyle/>
          <a:p>
            <a:pPr eaLnBrk="1" hangingPunct="1"/>
            <a:r>
              <a:rPr lang="en-US" altLang="en-US" sz="3600" b="1" kern="1200" dirty="0">
                <a:solidFill>
                  <a:srgbClr val="7A0000"/>
                </a:solidFill>
                <a:latin typeface="+mn-lt"/>
              </a:rPr>
              <a:t>Data</a:t>
            </a:r>
          </a:p>
        </p:txBody>
      </p:sp>
      <p:sp>
        <p:nvSpPr>
          <p:cNvPr id="34819" name="Content Placeholder 2"/>
          <p:cNvSpPr>
            <a:spLocks noGrp="1"/>
          </p:cNvSpPr>
          <p:nvPr>
            <p:ph idx="1"/>
          </p:nvPr>
        </p:nvSpPr>
        <p:spPr>
          <a:xfrm>
            <a:off x="650875" y="1435100"/>
            <a:ext cx="7772400" cy="4114800"/>
          </a:xfrm>
        </p:spPr>
        <p:txBody>
          <a:bodyPr/>
          <a:lstStyle/>
          <a:p>
            <a:pPr eaLnBrk="1" hangingPunct="1"/>
            <a:r>
              <a:rPr lang="en-US" altLang="en-US" sz="2800" smtClean="0"/>
              <a:t>Data from 90 regions in 16 countries from Jan,2004 to Dec, 2008 giving</a:t>
            </a:r>
          </a:p>
          <a:p>
            <a:pPr lvl="1" eaLnBrk="1" hangingPunct="1"/>
            <a:r>
              <a:rPr lang="en-US" altLang="en-US" sz="2400" smtClean="0"/>
              <a:t>Count of AI poultry outbreaks and number of human cases from the World Health Origination (WHO)</a:t>
            </a:r>
          </a:p>
          <a:p>
            <a:pPr lvl="1" eaLnBrk="1" hangingPunct="1"/>
            <a:r>
              <a:rPr lang="en-US" altLang="en-US" sz="2400" smtClean="0"/>
              <a:t>Climate data on temperature and precipitation from National Environmental Satellite, Data and Information Service (NESDIS) </a:t>
            </a:r>
          </a:p>
          <a:p>
            <a:pPr lvl="1" eaLnBrk="1" hangingPunct="1"/>
            <a:r>
              <a:rPr lang="en-US" altLang="en-US" sz="2400" smtClean="0"/>
              <a:t>Environmental and industry characteristic Niche dummies from Hoegerwerf et al. (2010)</a:t>
            </a:r>
          </a:p>
          <a:p>
            <a:pPr lvl="1" eaLnBrk="1" hangingPunct="1"/>
            <a:r>
              <a:rPr lang="en-US" altLang="en-US" sz="2400" smtClean="0"/>
              <a:t>Annual gross domestic product (GDP), the growth rate of GDP, chicken meat production, export values of poultry products, total population, and country sizes from World Bank, FAO, ERS, respectively.</a:t>
            </a:r>
          </a:p>
        </p:txBody>
      </p:sp>
    </p:spTree>
    <p:extLst>
      <p:ext uri="{BB962C8B-B14F-4D97-AF65-F5344CB8AC3E}">
        <p14:creationId xmlns:p14="http://schemas.microsoft.com/office/powerpoint/2010/main" val="76472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304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algn="ctr" eaLnBrk="1" hangingPunct="1"/>
            <a:r>
              <a:rPr lang="en-US" altLang="en-US" sz="2800" dirty="0">
                <a:solidFill>
                  <a:srgbClr val="7A0000"/>
                </a:solidFill>
                <a:latin typeface="+mn-lt"/>
                <a:ea typeface="+mj-ea"/>
                <a:cs typeface="+mj-cs"/>
              </a:rPr>
              <a:t>Scenario Development</a:t>
            </a:r>
          </a:p>
        </p:txBody>
      </p:sp>
      <p:sp>
        <p:nvSpPr>
          <p:cNvPr id="16387" name="Rectangle 7"/>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600" b="1">
                <a:solidFill>
                  <a:schemeClr val="bg1"/>
                </a:solidFill>
                <a:latin typeface="Times New Roman" pitchFamily="18" charset="0"/>
              </a:defRPr>
            </a:lvl1pPr>
            <a:lvl2pPr marL="742950" indent="-285750" eaLnBrk="0" hangingPunct="0">
              <a:defRPr sz="3600" b="1">
                <a:solidFill>
                  <a:schemeClr val="bg1"/>
                </a:solidFill>
                <a:latin typeface="Times New Roman" pitchFamily="18" charset="0"/>
              </a:defRPr>
            </a:lvl2pPr>
            <a:lvl3pPr marL="1143000" indent="-228600" eaLnBrk="0" hangingPunct="0">
              <a:defRPr sz="3600" b="1">
                <a:solidFill>
                  <a:schemeClr val="bg1"/>
                </a:solidFill>
                <a:latin typeface="Times New Roman" pitchFamily="18" charset="0"/>
              </a:defRPr>
            </a:lvl3pPr>
            <a:lvl4pPr marL="1600200" indent="-228600" eaLnBrk="0" hangingPunct="0">
              <a:defRPr sz="3600" b="1">
                <a:solidFill>
                  <a:schemeClr val="bg1"/>
                </a:solidFill>
                <a:latin typeface="Times New Roman" pitchFamily="18" charset="0"/>
              </a:defRPr>
            </a:lvl4pPr>
            <a:lvl5pPr marL="2057400" indent="-228600" eaLnBrk="0" hangingPunct="0">
              <a:defRPr sz="3600" b="1">
                <a:solidFill>
                  <a:schemeClr val="bg1"/>
                </a:solidFill>
                <a:latin typeface="Times New Roman" pitchFamily="18" charset="0"/>
              </a:defRPr>
            </a:lvl5pPr>
            <a:lvl6pPr marL="2514600" indent="-228600" eaLnBrk="0" fontAlgn="base" hangingPunct="0">
              <a:spcBef>
                <a:spcPct val="0"/>
              </a:spcBef>
              <a:spcAft>
                <a:spcPct val="0"/>
              </a:spcAft>
              <a:defRPr sz="3600" b="1">
                <a:solidFill>
                  <a:schemeClr val="bg1"/>
                </a:solidFill>
                <a:latin typeface="Times New Roman" pitchFamily="18" charset="0"/>
              </a:defRPr>
            </a:lvl6pPr>
            <a:lvl7pPr marL="2971800" indent="-228600" eaLnBrk="0" fontAlgn="base" hangingPunct="0">
              <a:spcBef>
                <a:spcPct val="0"/>
              </a:spcBef>
              <a:spcAft>
                <a:spcPct val="0"/>
              </a:spcAft>
              <a:defRPr sz="3600" b="1">
                <a:solidFill>
                  <a:schemeClr val="bg1"/>
                </a:solidFill>
                <a:latin typeface="Times New Roman" pitchFamily="18" charset="0"/>
              </a:defRPr>
            </a:lvl7pPr>
            <a:lvl8pPr marL="3429000" indent="-228600" eaLnBrk="0" fontAlgn="base" hangingPunct="0">
              <a:spcBef>
                <a:spcPct val="0"/>
              </a:spcBef>
              <a:spcAft>
                <a:spcPct val="0"/>
              </a:spcAft>
              <a:defRPr sz="3600" b="1">
                <a:solidFill>
                  <a:schemeClr val="bg1"/>
                </a:solidFill>
                <a:latin typeface="Times New Roman" pitchFamily="18" charset="0"/>
              </a:defRPr>
            </a:lvl8pPr>
            <a:lvl9pPr marL="3886200" indent="-228600" eaLnBrk="0" fontAlgn="base" hangingPunct="0">
              <a:spcBef>
                <a:spcPct val="0"/>
              </a:spcBef>
              <a:spcAft>
                <a:spcPct val="0"/>
              </a:spcAft>
              <a:defRPr sz="3600" b="1">
                <a:solidFill>
                  <a:schemeClr val="bg1"/>
                </a:solidFill>
                <a:latin typeface="Times New Roman" pitchFamily="18" charset="0"/>
              </a:defRPr>
            </a:lvl9pPr>
          </a:lstStyle>
          <a:p>
            <a:pPr eaLnBrk="1" hangingPunct="1">
              <a:lnSpc>
                <a:spcPct val="140000"/>
              </a:lnSpc>
              <a:spcBef>
                <a:spcPct val="20000"/>
              </a:spcBef>
              <a:buFontTx/>
              <a:buChar char="•"/>
            </a:pPr>
            <a:r>
              <a:rPr lang="en-US" altLang="en-US" dirty="0">
                <a:solidFill>
                  <a:schemeClr val="tx1"/>
                </a:solidFill>
                <a:latin typeface="+mn-lt"/>
                <a:cs typeface="Times New Roman" pitchFamily="18" charset="0"/>
              </a:rPr>
              <a:t>Climate change </a:t>
            </a:r>
            <a:r>
              <a:rPr lang="en-US" altLang="en-US" dirty="0" smtClean="0">
                <a:solidFill>
                  <a:schemeClr val="tx1"/>
                </a:solidFill>
                <a:latin typeface="+mn-lt"/>
                <a:cs typeface="Times New Roman" pitchFamily="18" charset="0"/>
              </a:rPr>
              <a:t>Scenarios  CMIP4-5-6</a:t>
            </a:r>
            <a:endParaRPr lang="en-US" altLang="en-US" dirty="0">
              <a:solidFill>
                <a:schemeClr val="tx1"/>
              </a:solidFill>
              <a:latin typeface="+mn-lt"/>
              <a:cs typeface="Times New Roman" pitchFamily="18" charset="0"/>
            </a:endParaRPr>
          </a:p>
          <a:p>
            <a:pPr eaLnBrk="1" hangingPunct="1">
              <a:lnSpc>
                <a:spcPct val="140000"/>
              </a:lnSpc>
              <a:spcBef>
                <a:spcPct val="20000"/>
              </a:spcBef>
              <a:buFontTx/>
              <a:buChar char="•"/>
            </a:pPr>
            <a:r>
              <a:rPr lang="en-US" altLang="en-US" dirty="0" smtClean="0">
                <a:solidFill>
                  <a:schemeClr val="tx1"/>
                </a:solidFill>
                <a:latin typeface="+mn-lt"/>
              </a:rPr>
              <a:t>Non-climatic</a:t>
            </a:r>
            <a:r>
              <a:rPr lang="en-US" altLang="en-US" sz="2400" dirty="0" smtClean="0">
                <a:solidFill>
                  <a:schemeClr val="tx1"/>
                </a:solidFill>
                <a:latin typeface="+mn-lt"/>
              </a:rPr>
              <a:t> </a:t>
            </a:r>
            <a:r>
              <a:rPr lang="en-US" altLang="en-US" dirty="0" smtClean="0">
                <a:solidFill>
                  <a:schemeClr val="tx1"/>
                </a:solidFill>
                <a:latin typeface="+mn-lt"/>
              </a:rPr>
              <a:t>Scenarios – SRES-SSP</a:t>
            </a:r>
            <a:endParaRPr lang="en-US" altLang="en-US" dirty="0">
              <a:solidFill>
                <a:schemeClr val="tx1"/>
              </a:solidFill>
              <a:latin typeface="+mn-lt"/>
            </a:endParaRPr>
          </a:p>
          <a:p>
            <a:pPr eaLnBrk="1" hangingPunct="1">
              <a:lnSpc>
                <a:spcPct val="140000"/>
              </a:lnSpc>
              <a:spcBef>
                <a:spcPct val="20000"/>
              </a:spcBef>
              <a:buFontTx/>
              <a:buChar char="•"/>
            </a:pPr>
            <a:r>
              <a:rPr lang="en-US" altLang="en-US" dirty="0" smtClean="0">
                <a:solidFill>
                  <a:schemeClr val="tx1"/>
                </a:solidFill>
                <a:latin typeface="+mn-lt"/>
              </a:rPr>
              <a:t>Time </a:t>
            </a:r>
            <a:r>
              <a:rPr lang="en-US" altLang="en-US" dirty="0">
                <a:solidFill>
                  <a:schemeClr val="tx1"/>
                </a:solidFill>
                <a:latin typeface="+mn-lt"/>
              </a:rPr>
              <a:t>frame and uncertainty</a:t>
            </a:r>
          </a:p>
          <a:p>
            <a:pPr eaLnBrk="1" hangingPunct="1">
              <a:lnSpc>
                <a:spcPct val="140000"/>
              </a:lnSpc>
              <a:spcBef>
                <a:spcPct val="20000"/>
              </a:spcBef>
              <a:buFontTx/>
              <a:buChar char="•"/>
            </a:pPr>
            <a:endParaRPr lang="en-US" altLang="en-US" dirty="0">
              <a:solidFill>
                <a:schemeClr val="tx1"/>
              </a:solidFill>
              <a:latin typeface="+mn-lt"/>
              <a:cs typeface="Times New Roman" pitchFamily="18" charset="0"/>
            </a:endParaRPr>
          </a:p>
        </p:txBody>
      </p:sp>
    </p:spTree>
    <p:extLst>
      <p:ext uri="{BB962C8B-B14F-4D97-AF65-F5344CB8AC3E}">
        <p14:creationId xmlns:p14="http://schemas.microsoft.com/office/powerpoint/2010/main" val="2708945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241300"/>
            <a:ext cx="7772400" cy="1143000"/>
          </a:xfrm>
        </p:spPr>
        <p:txBody>
          <a:bodyPr/>
          <a:lstStyle/>
          <a:p>
            <a:pPr eaLnBrk="1" hangingPunct="1"/>
            <a:r>
              <a:rPr lang="en-US" altLang="en-US" sz="3600" b="1" kern="1200" dirty="0">
                <a:solidFill>
                  <a:srgbClr val="7A0000"/>
                </a:solidFill>
                <a:latin typeface="+mn-lt"/>
              </a:rPr>
              <a:t>Method</a:t>
            </a:r>
          </a:p>
        </p:txBody>
      </p:sp>
      <p:sp>
        <p:nvSpPr>
          <p:cNvPr id="35843" name="Content Placeholder 2"/>
          <p:cNvSpPr>
            <a:spLocks noGrp="1"/>
          </p:cNvSpPr>
          <p:nvPr>
            <p:ph idx="1"/>
          </p:nvPr>
        </p:nvSpPr>
        <p:spPr>
          <a:xfrm>
            <a:off x="344488" y="1446213"/>
            <a:ext cx="8609012" cy="4114800"/>
          </a:xfrm>
        </p:spPr>
        <p:txBody>
          <a:bodyPr/>
          <a:lstStyle/>
          <a:p>
            <a:pPr eaLnBrk="1" hangingPunct="1"/>
            <a:r>
              <a:rPr lang="en-US" altLang="en-US" smtClean="0"/>
              <a:t>Estimate probability of AI outbreak using Probit model</a:t>
            </a:r>
          </a:p>
          <a:p>
            <a:pPr eaLnBrk="1" hangingPunct="1"/>
            <a:r>
              <a:rPr lang="en-US" altLang="en-US" smtClean="0"/>
              <a:t>However, there is a problem of excess zeros in empirical data (months where there is no outbreak, so need model that accommodates this</a:t>
            </a:r>
          </a:p>
          <a:p>
            <a:pPr eaLnBrk="1" hangingPunct="1"/>
            <a:r>
              <a:rPr lang="en-US" altLang="en-US" smtClean="0"/>
              <a:t>a Mixture Logit-Poisson Model (Hurdle model) is used estimated via Maximum likelihood</a:t>
            </a:r>
          </a:p>
        </p:txBody>
      </p:sp>
    </p:spTree>
    <p:extLst>
      <p:ext uri="{BB962C8B-B14F-4D97-AF65-F5344CB8AC3E}">
        <p14:creationId xmlns:p14="http://schemas.microsoft.com/office/powerpoint/2010/main" val="3451011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3600" b="1" kern="1200" dirty="0">
                <a:solidFill>
                  <a:srgbClr val="7A0000"/>
                </a:solidFill>
                <a:latin typeface="+mn-lt"/>
              </a:rPr>
              <a:t>Results(1) </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The outbreak risk increases in areas with higher temperature and lower humidity;</a:t>
            </a:r>
          </a:p>
          <a:p>
            <a:pPr eaLnBrk="1" hangingPunct="1">
              <a:defRPr/>
            </a:pPr>
            <a:r>
              <a:rPr lang="en-US" dirty="0" smtClean="0"/>
              <a:t>On average across countries, the probability of an outbreak increases by 0.4% per Celsius degree temperature increase;</a:t>
            </a:r>
          </a:p>
          <a:p>
            <a:pPr eaLnBrk="1" hangingPunct="1">
              <a:defRPr/>
            </a:pPr>
            <a:r>
              <a:rPr lang="en-US" dirty="0" smtClean="0"/>
              <a:t>Outbreak risks are lower in regions with higher levels of poultry productivity and regional income, however, are higher in regions with higher density of agricultural population;</a:t>
            </a:r>
          </a:p>
          <a:p>
            <a:pPr eaLnBrk="1" hangingPunct="1">
              <a:defRPr/>
            </a:pPr>
            <a:endParaRPr lang="en-US" dirty="0"/>
          </a:p>
        </p:txBody>
      </p:sp>
    </p:spTree>
    <p:extLst>
      <p:ext uri="{BB962C8B-B14F-4D97-AF65-F5344CB8AC3E}">
        <p14:creationId xmlns:p14="http://schemas.microsoft.com/office/powerpoint/2010/main" val="3136784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3600" b="1" kern="1200" dirty="0">
                <a:solidFill>
                  <a:srgbClr val="7A0000"/>
                </a:solidFill>
                <a:latin typeface="+mn-lt"/>
              </a:rPr>
              <a:t>Results(2)</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Under past climate change, the </a:t>
            </a:r>
            <a:r>
              <a:rPr lang="en-US" dirty="0"/>
              <a:t>associated expected economic loss of AI outbreaks may have caused additional $0-$684 million across </a:t>
            </a:r>
            <a:r>
              <a:rPr lang="en-US" dirty="0" smtClean="0"/>
              <a:t>countries</a:t>
            </a:r>
            <a:r>
              <a:rPr lang="en-US" dirty="0"/>
              <a:t> </a:t>
            </a:r>
            <a:r>
              <a:rPr lang="en-US" dirty="0" smtClean="0"/>
              <a:t>and it is </a:t>
            </a:r>
            <a:r>
              <a:rPr lang="en-US" dirty="0"/>
              <a:t>about $16.05 </a:t>
            </a:r>
            <a:r>
              <a:rPr lang="en-US" dirty="0" smtClean="0"/>
              <a:t>million in Texas;</a:t>
            </a:r>
          </a:p>
          <a:p>
            <a:pPr eaLnBrk="1" hangingPunct="1">
              <a:defRPr/>
            </a:pPr>
            <a:r>
              <a:rPr lang="en-US" dirty="0" smtClean="0"/>
              <a:t>Under future climate change until 2030, </a:t>
            </a:r>
            <a:r>
              <a:rPr lang="en-US" dirty="0"/>
              <a:t>the expected economic loss in China is approximately 1.8 billion </a:t>
            </a:r>
            <a:r>
              <a:rPr lang="en-US" dirty="0" smtClean="0"/>
              <a:t>dollars and </a:t>
            </a:r>
            <a:r>
              <a:rPr lang="en-US" dirty="0"/>
              <a:t>5 million </a:t>
            </a:r>
            <a:r>
              <a:rPr lang="en-US" dirty="0" smtClean="0"/>
              <a:t>dollars in the U.S. </a:t>
            </a:r>
          </a:p>
          <a:p>
            <a:pPr eaLnBrk="1" hangingPunct="1">
              <a:defRPr/>
            </a:pPr>
            <a:r>
              <a:rPr lang="en-US" dirty="0" smtClean="0"/>
              <a:t>Countries with lower GDPs, and heavier investments in poultry production will have higher economic losses under </a:t>
            </a:r>
            <a:r>
              <a:rPr lang="en-US" smtClean="0"/>
              <a:t>climate change. </a:t>
            </a:r>
            <a:endParaRPr lang="en-US" dirty="0"/>
          </a:p>
        </p:txBody>
      </p:sp>
    </p:spTree>
    <p:extLst>
      <p:ext uri="{BB962C8B-B14F-4D97-AF65-F5344CB8AC3E}">
        <p14:creationId xmlns:p14="http://schemas.microsoft.com/office/powerpoint/2010/main" val="1509486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3200400" y="2667000"/>
            <a:ext cx="1524000" cy="3581400"/>
          </a:xfrm>
          <a:prstGeom prst="octagon">
            <a:avLst>
              <a:gd name="adj" fmla="val 2928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FASOMGHG</a:t>
            </a: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a:p>
            <a:pPr algn="ctr" eaLnBrk="1" hangingPunct="1">
              <a:spcBef>
                <a:spcPct val="0"/>
              </a:spcBef>
              <a:buFontTx/>
              <a:buNone/>
            </a:pPr>
            <a:endParaRPr lang="en-US" altLang="en-US" sz="1800">
              <a:latin typeface="+mn-lt"/>
              <a:cs typeface="Arial" panose="020B0604020202020204" pitchFamily="34" charset="0"/>
            </a:endParaRPr>
          </a:p>
        </p:txBody>
      </p:sp>
      <p:sp>
        <p:nvSpPr>
          <p:cNvPr id="30723" name="Line 3"/>
          <p:cNvSpPr>
            <a:spLocks noChangeAspect="1" noChangeShapeType="1"/>
          </p:cNvSpPr>
          <p:nvPr/>
        </p:nvSpPr>
        <p:spPr bwMode="auto">
          <a:xfrm>
            <a:off x="2954338" y="4151313"/>
            <a:ext cx="39846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24" name="Rectangle 4"/>
          <p:cNvSpPr>
            <a:spLocks noChangeArrowheads="1"/>
          </p:cNvSpPr>
          <p:nvPr/>
        </p:nvSpPr>
        <p:spPr bwMode="auto">
          <a:xfrm>
            <a:off x="3371850" y="106363"/>
            <a:ext cx="4857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7A0000"/>
                </a:solidFill>
                <a:latin typeface="+mn-lt"/>
                <a:ea typeface="+mj-ea"/>
                <a:cs typeface="+mj-cs"/>
              </a:rPr>
              <a:t>FASOMGHG “System”</a:t>
            </a:r>
          </a:p>
          <a:p>
            <a:pPr algn="ctr" eaLnBrk="1" hangingPunct="1">
              <a:spcBef>
                <a:spcPct val="0"/>
              </a:spcBef>
              <a:buFontTx/>
              <a:buNone/>
            </a:pPr>
            <a:r>
              <a:rPr lang="en-US" altLang="en-US" sz="3600" dirty="0">
                <a:solidFill>
                  <a:srgbClr val="7A0000"/>
                </a:solidFill>
                <a:latin typeface="+mn-lt"/>
                <a:ea typeface="+mj-ea"/>
                <a:cs typeface="+mj-cs"/>
              </a:rPr>
              <a:t>(and friends/ancestors)</a:t>
            </a:r>
          </a:p>
        </p:txBody>
      </p:sp>
      <p:sp>
        <p:nvSpPr>
          <p:cNvPr id="30725" name="Line 5"/>
          <p:cNvSpPr>
            <a:spLocks noChangeAspect="1" noChangeShapeType="1"/>
          </p:cNvSpPr>
          <p:nvPr/>
        </p:nvSpPr>
        <p:spPr bwMode="auto">
          <a:xfrm>
            <a:off x="5467350" y="4151313"/>
            <a:ext cx="990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26" name="Line 6"/>
          <p:cNvSpPr>
            <a:spLocks noChangeAspect="1" noChangeShapeType="1"/>
          </p:cNvSpPr>
          <p:nvPr/>
        </p:nvSpPr>
        <p:spPr bwMode="auto">
          <a:xfrm>
            <a:off x="6999288" y="3014663"/>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27" name="Line 7"/>
          <p:cNvSpPr>
            <a:spLocks noChangeAspect="1" noChangeShapeType="1"/>
          </p:cNvSpPr>
          <p:nvPr/>
        </p:nvSpPr>
        <p:spPr bwMode="auto">
          <a:xfrm>
            <a:off x="7391400" y="4151313"/>
            <a:ext cx="54927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28" name="Rectangle 8"/>
          <p:cNvSpPr>
            <a:spLocks noChangeAspect="1" noChangeArrowheads="1"/>
          </p:cNvSpPr>
          <p:nvPr/>
        </p:nvSpPr>
        <p:spPr bwMode="auto">
          <a:xfrm>
            <a:off x="6453188" y="3530600"/>
            <a:ext cx="1166812" cy="1041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Regionalizing </a:t>
            </a:r>
          </a:p>
          <a:p>
            <a:pPr algn="ctr" eaLnBrk="1" hangingPunct="1">
              <a:spcBef>
                <a:spcPct val="0"/>
              </a:spcBef>
              <a:buFontTx/>
              <a:buNone/>
            </a:pPr>
            <a:r>
              <a:rPr lang="en-US" altLang="en-US" sz="1800">
                <a:latin typeface="+mn-lt"/>
                <a:cs typeface="Arial" panose="020B0604020202020204" pitchFamily="34" charset="0"/>
              </a:rPr>
              <a:t>Model</a:t>
            </a:r>
          </a:p>
        </p:txBody>
      </p:sp>
      <p:sp>
        <p:nvSpPr>
          <p:cNvPr id="30729" name="Oval 9"/>
          <p:cNvSpPr>
            <a:spLocks noChangeAspect="1" noChangeArrowheads="1"/>
          </p:cNvSpPr>
          <p:nvPr/>
        </p:nvSpPr>
        <p:spPr bwMode="auto">
          <a:xfrm>
            <a:off x="6327775" y="1609725"/>
            <a:ext cx="1282700" cy="1389063"/>
          </a:xfrm>
          <a:prstGeom prst="ellipse">
            <a:avLst/>
          </a:prstGeom>
          <a:solidFill>
            <a:srgbClr val="BFE3E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Ag Census</a:t>
            </a:r>
          </a:p>
          <a:p>
            <a:pPr algn="ctr" eaLnBrk="1" hangingPunct="1">
              <a:spcBef>
                <a:spcPct val="0"/>
              </a:spcBef>
              <a:buFontTx/>
              <a:buNone/>
            </a:pPr>
            <a:r>
              <a:rPr lang="en-US" altLang="en-US" sz="1800">
                <a:latin typeface="+mn-lt"/>
                <a:cs typeface="Arial" panose="020B0604020202020204" pitchFamily="34" charset="0"/>
              </a:rPr>
              <a:t>NRI  </a:t>
            </a:r>
          </a:p>
          <a:p>
            <a:pPr algn="ctr" eaLnBrk="1" hangingPunct="1">
              <a:spcBef>
                <a:spcPct val="0"/>
              </a:spcBef>
              <a:buFontTx/>
              <a:buNone/>
            </a:pPr>
            <a:r>
              <a:rPr lang="en-US" altLang="en-US" sz="1800">
                <a:latin typeface="+mn-lt"/>
                <a:cs typeface="Arial" panose="020B0604020202020204" pitchFamily="34" charset="0"/>
              </a:rPr>
              <a:t>State Annual </a:t>
            </a:r>
          </a:p>
          <a:p>
            <a:pPr algn="ctr" eaLnBrk="1" hangingPunct="1">
              <a:spcBef>
                <a:spcPct val="0"/>
              </a:spcBef>
              <a:buFontTx/>
              <a:buNone/>
            </a:pPr>
            <a:r>
              <a:rPr lang="en-US" altLang="en-US" sz="1800">
                <a:latin typeface="+mn-lt"/>
                <a:cs typeface="Arial" panose="020B0604020202020204" pitchFamily="34" charset="0"/>
              </a:rPr>
              <a:t>Crop Acres</a:t>
            </a:r>
          </a:p>
        </p:txBody>
      </p:sp>
      <p:sp>
        <p:nvSpPr>
          <p:cNvPr id="30730" name="Line 10"/>
          <p:cNvSpPr>
            <a:spLocks noChangeAspect="1" noChangeShapeType="1"/>
          </p:cNvSpPr>
          <p:nvPr/>
        </p:nvSpPr>
        <p:spPr bwMode="auto">
          <a:xfrm>
            <a:off x="3941763" y="4572000"/>
            <a:ext cx="1587"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31" name="Line 11"/>
          <p:cNvSpPr>
            <a:spLocks noChangeAspect="1" noChangeShapeType="1"/>
          </p:cNvSpPr>
          <p:nvPr/>
        </p:nvSpPr>
        <p:spPr bwMode="auto">
          <a:xfrm>
            <a:off x="5334000" y="47005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32" name="Line 12"/>
          <p:cNvSpPr>
            <a:spLocks noChangeAspect="1" noChangeShapeType="1"/>
          </p:cNvSpPr>
          <p:nvPr/>
        </p:nvSpPr>
        <p:spPr bwMode="auto">
          <a:xfrm>
            <a:off x="5334000" y="5486400"/>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33" name="Line 13"/>
          <p:cNvSpPr>
            <a:spLocks noChangeAspect="1" noChangeShapeType="1"/>
          </p:cNvSpPr>
          <p:nvPr/>
        </p:nvSpPr>
        <p:spPr bwMode="auto">
          <a:xfrm>
            <a:off x="8486775" y="4733925"/>
            <a:ext cx="1588"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0734" name="AutoShape 14"/>
          <p:cNvSpPr>
            <a:spLocks noChangeAspect="1" noChangeArrowheads="1"/>
          </p:cNvSpPr>
          <p:nvPr/>
        </p:nvSpPr>
        <p:spPr bwMode="auto">
          <a:xfrm>
            <a:off x="4867275" y="3352800"/>
            <a:ext cx="1228725" cy="15509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Regional</a:t>
            </a:r>
          </a:p>
          <a:p>
            <a:pPr algn="ctr" eaLnBrk="1" hangingPunct="1">
              <a:spcBef>
                <a:spcPct val="0"/>
              </a:spcBef>
              <a:buFontTx/>
              <a:buNone/>
            </a:pPr>
            <a:r>
              <a:rPr lang="en-US" altLang="en-US" sz="1800">
                <a:latin typeface="+mn-lt"/>
                <a:cs typeface="Arial" panose="020B0604020202020204" pitchFamily="34" charset="0"/>
              </a:rPr>
              <a:t>Crop Mix</a:t>
            </a:r>
          </a:p>
          <a:p>
            <a:pPr algn="ctr" eaLnBrk="1" hangingPunct="1">
              <a:spcBef>
                <a:spcPct val="0"/>
              </a:spcBef>
              <a:buFontTx/>
              <a:buNone/>
            </a:pPr>
            <a:r>
              <a:rPr lang="en-US" altLang="en-US" sz="1800">
                <a:latin typeface="+mn-lt"/>
                <a:cs typeface="Arial" panose="020B0604020202020204" pitchFamily="34" charset="0"/>
              </a:rPr>
              <a:t>input use</a:t>
            </a:r>
          </a:p>
          <a:p>
            <a:pPr algn="ctr" eaLnBrk="1" hangingPunct="1">
              <a:spcBef>
                <a:spcPct val="0"/>
              </a:spcBef>
              <a:buFontTx/>
              <a:buNone/>
            </a:pPr>
            <a:r>
              <a:rPr lang="en-US" altLang="en-US" sz="1800">
                <a:latin typeface="+mn-lt"/>
                <a:cs typeface="Arial" panose="020B0604020202020204" pitchFamily="34" charset="0"/>
              </a:rPr>
              <a:t>Env.</a:t>
            </a:r>
          </a:p>
          <a:p>
            <a:pPr algn="ctr" eaLnBrk="1" hangingPunct="1">
              <a:spcBef>
                <a:spcPct val="0"/>
              </a:spcBef>
              <a:buFontTx/>
              <a:buNone/>
            </a:pPr>
            <a:r>
              <a:rPr lang="en-US" altLang="en-US" sz="1800">
                <a:latin typeface="+mn-lt"/>
                <a:cs typeface="Arial" panose="020B0604020202020204" pitchFamily="34" charset="0"/>
              </a:rPr>
              <a:t> loads</a:t>
            </a:r>
          </a:p>
        </p:txBody>
      </p:sp>
      <p:sp>
        <p:nvSpPr>
          <p:cNvPr id="30735" name="Line 15"/>
          <p:cNvSpPr>
            <a:spLocks noChangeAspect="1" noChangeShapeType="1"/>
          </p:cNvSpPr>
          <p:nvPr/>
        </p:nvSpPr>
        <p:spPr bwMode="auto">
          <a:xfrm>
            <a:off x="4478338" y="4151313"/>
            <a:ext cx="39846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grpSp>
        <p:nvGrpSpPr>
          <p:cNvPr id="30736" name="Group 16"/>
          <p:cNvGrpSpPr>
            <a:grpSpLocks/>
          </p:cNvGrpSpPr>
          <p:nvPr/>
        </p:nvGrpSpPr>
        <p:grpSpPr bwMode="auto">
          <a:xfrm>
            <a:off x="0" y="0"/>
            <a:ext cx="3048000" cy="6629400"/>
            <a:chOff x="96" y="336"/>
            <a:chExt cx="1872" cy="3984"/>
          </a:xfrm>
        </p:grpSpPr>
        <p:sp>
          <p:nvSpPr>
            <p:cNvPr id="30741" name="Rectangle 17"/>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0742" name="Oval 18"/>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Crop and </a:t>
              </a:r>
            </a:p>
            <a:p>
              <a:pPr algn="ctr" eaLnBrk="1" hangingPunct="1">
                <a:spcBef>
                  <a:spcPct val="0"/>
                </a:spcBef>
                <a:buFontTx/>
                <a:buNone/>
              </a:pPr>
              <a:r>
                <a:rPr lang="en-US" altLang="en-US" sz="1800">
                  <a:latin typeface="+mn-lt"/>
                  <a:cs typeface="Arial" panose="020B0604020202020204" pitchFamily="34" charset="0"/>
                </a:rPr>
                <a:t>Env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0743" name="Oval 19"/>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Runoff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0744" name="Oval 20"/>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GIS</a:t>
              </a:r>
            </a:p>
          </p:txBody>
        </p:sp>
        <p:sp>
          <p:nvSpPr>
            <p:cNvPr id="30745" name="Oval 21"/>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GREET</a:t>
              </a:r>
            </a:p>
          </p:txBody>
        </p:sp>
        <p:sp>
          <p:nvSpPr>
            <p:cNvPr id="30746" name="Oval 22"/>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GCMs</a:t>
              </a:r>
            </a:p>
          </p:txBody>
        </p:sp>
        <p:sp>
          <p:nvSpPr>
            <p:cNvPr id="30747" name="Oval 23"/>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Livestock</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0748" name="Oval 24"/>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Transport </a:t>
              </a:r>
            </a:p>
            <a:p>
              <a:pPr algn="ctr" eaLnBrk="1" hangingPunct="1">
                <a:spcBef>
                  <a:spcPct val="0"/>
                </a:spcBef>
                <a:buFontTx/>
                <a:buNone/>
              </a:pPr>
              <a:r>
                <a:rPr lang="en-US" altLang="en-US" sz="1800">
                  <a:latin typeface="+mn-lt"/>
                  <a:cs typeface="Arial" panose="020B0604020202020204" pitchFamily="34" charset="0"/>
                </a:rPr>
                <a:t>simulation</a:t>
              </a:r>
            </a:p>
          </p:txBody>
        </p:sp>
        <p:sp>
          <p:nvSpPr>
            <p:cNvPr id="30749" name="Oval 25"/>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Non ag </a:t>
              </a:r>
            </a:p>
            <a:p>
              <a:pPr algn="ctr" eaLnBrk="1" hangingPunct="1">
                <a:spcBef>
                  <a:spcPct val="0"/>
                </a:spcBef>
                <a:buFontTx/>
                <a:buNone/>
              </a:pPr>
              <a:r>
                <a:rPr lang="en-US" altLang="en-US" sz="1800">
                  <a:latin typeface="+mn-lt"/>
                  <a:cs typeface="Arial" panose="020B0604020202020204" pitchFamily="34" charset="0"/>
                </a:rPr>
                <a:t>Resource </a:t>
              </a:r>
            </a:p>
            <a:p>
              <a:pPr algn="ctr" eaLnBrk="1" hangingPunct="1">
                <a:spcBef>
                  <a:spcPct val="0"/>
                </a:spcBef>
                <a:buFontTx/>
                <a:buNone/>
              </a:pPr>
              <a:r>
                <a:rPr lang="en-US" altLang="en-US" sz="1800">
                  <a:latin typeface="+mn-lt"/>
                  <a:cs typeface="Arial" panose="020B0604020202020204" pitchFamily="34" charset="0"/>
                </a:rPr>
                <a:t>demand</a:t>
              </a:r>
            </a:p>
          </p:txBody>
        </p:sp>
        <p:sp>
          <p:nvSpPr>
            <p:cNvPr id="30750" name="Text Box 26"/>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0751" name="Oval 27"/>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Pest</a:t>
              </a:r>
            </a:p>
            <a:p>
              <a:pPr algn="ctr" eaLnBrk="1" hangingPunct="1">
                <a:spcBef>
                  <a:spcPct val="0"/>
                </a:spcBef>
                <a:buFontTx/>
                <a:buNone/>
              </a:pPr>
              <a:r>
                <a:rPr lang="en-US" altLang="en-US" sz="1800">
                  <a:latin typeface="+mn-lt"/>
                  <a:cs typeface="Arial" panose="020B0604020202020204" pitchFamily="34" charset="0"/>
                </a:rPr>
                <a:t>Regressions</a:t>
              </a:r>
            </a:p>
          </p:txBody>
        </p:sp>
        <p:sp>
          <p:nvSpPr>
            <p:cNvPr id="30752" name="Oval 28"/>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IPCC</a:t>
              </a:r>
            </a:p>
            <a:p>
              <a:pPr algn="ctr" eaLnBrk="1" hangingPunct="1">
                <a:spcBef>
                  <a:spcPct val="0"/>
                </a:spcBef>
                <a:buFontTx/>
                <a:buNone/>
              </a:pPr>
              <a:r>
                <a:rPr lang="en-US" altLang="en-US" sz="1800">
                  <a:latin typeface="+mn-lt"/>
                  <a:cs typeface="Arial" panose="020B0604020202020204" pitchFamily="34" charset="0"/>
                </a:rPr>
                <a:t>Scenarios</a:t>
              </a:r>
            </a:p>
          </p:txBody>
        </p:sp>
      </p:grpSp>
      <p:sp>
        <p:nvSpPr>
          <p:cNvPr id="30737" name="AutoShape 29"/>
          <p:cNvSpPr>
            <a:spLocks noChangeArrowheads="1"/>
          </p:cNvSpPr>
          <p:nvPr/>
        </p:nvSpPr>
        <p:spPr bwMode="auto">
          <a:xfrm>
            <a:off x="8001000" y="4953000"/>
            <a:ext cx="1066800"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a:latin typeface="+mn-lt"/>
              <a:cs typeface="Arial" panose="020B0604020202020204" pitchFamily="34" charset="0"/>
            </a:endParaRPr>
          </a:p>
          <a:p>
            <a:pPr algn="ctr" eaLnBrk="1" hangingPunct="1">
              <a:spcBef>
                <a:spcPct val="0"/>
              </a:spcBef>
              <a:buFontTx/>
              <a:buNone/>
            </a:pPr>
            <a:endParaRPr lang="en-US" altLang="en-US" sz="1600">
              <a:latin typeface="+mn-lt"/>
              <a:cs typeface="Arial" panose="020B0604020202020204" pitchFamily="34" charset="0"/>
            </a:endParaRPr>
          </a:p>
          <a:p>
            <a:pPr algn="ctr" eaLnBrk="1" hangingPunct="1">
              <a:spcBef>
                <a:spcPct val="0"/>
              </a:spcBef>
              <a:buFontTx/>
              <a:buNone/>
            </a:pPr>
            <a:r>
              <a:rPr lang="en-US" altLang="en-US" sz="2000">
                <a:latin typeface="+mn-lt"/>
                <a:cs typeface="Arial" panose="020B0604020202020204" pitchFamily="34" charset="0"/>
              </a:rPr>
              <a:t>Water </a:t>
            </a:r>
          </a:p>
          <a:p>
            <a:pPr algn="ctr" eaLnBrk="1" hangingPunct="1">
              <a:spcBef>
                <a:spcPct val="0"/>
              </a:spcBef>
              <a:buFontTx/>
              <a:buNone/>
            </a:pPr>
            <a:r>
              <a:rPr lang="en-US" altLang="en-US" sz="2000">
                <a:latin typeface="+mn-lt"/>
                <a:cs typeface="Arial" panose="020B0604020202020204" pitchFamily="34" charset="0"/>
              </a:rPr>
              <a:t>Quality</a:t>
            </a:r>
          </a:p>
          <a:p>
            <a:pPr algn="ctr" eaLnBrk="1" hangingPunct="1">
              <a:spcBef>
                <a:spcPct val="0"/>
              </a:spcBef>
              <a:buFontTx/>
              <a:buNone/>
            </a:pPr>
            <a:r>
              <a:rPr lang="en-US" altLang="en-US" sz="2000">
                <a:latin typeface="+mn-lt"/>
                <a:cs typeface="Arial" panose="020B0604020202020204" pitchFamily="34" charset="0"/>
              </a:rPr>
              <a:t>Model</a:t>
            </a:r>
          </a:p>
          <a:p>
            <a:pPr algn="ctr" eaLnBrk="1" hangingPunct="1">
              <a:spcBef>
                <a:spcPct val="0"/>
              </a:spcBef>
              <a:buFontTx/>
              <a:buNone/>
            </a:pPr>
            <a:endParaRPr lang="en-US" altLang="en-US" sz="2000">
              <a:latin typeface="+mn-lt"/>
              <a:cs typeface="Arial" panose="020B0604020202020204" pitchFamily="34" charset="0"/>
            </a:endParaRPr>
          </a:p>
        </p:txBody>
      </p:sp>
      <p:sp>
        <p:nvSpPr>
          <p:cNvPr id="30738" name="AutoShape 30"/>
          <p:cNvSpPr>
            <a:spLocks noChangeArrowheads="1"/>
          </p:cNvSpPr>
          <p:nvPr/>
        </p:nvSpPr>
        <p:spPr bwMode="auto">
          <a:xfrm>
            <a:off x="3352800" y="4886325"/>
            <a:ext cx="1219200"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a:latin typeface="+mn-lt"/>
              <a:cs typeface="Arial" panose="020B0604020202020204" pitchFamily="34" charset="0"/>
            </a:endParaRPr>
          </a:p>
          <a:p>
            <a:pPr algn="ctr" eaLnBrk="1" hangingPunct="1">
              <a:spcBef>
                <a:spcPct val="0"/>
              </a:spcBef>
              <a:buFontTx/>
              <a:buNone/>
            </a:pPr>
            <a:endParaRPr lang="en-US" altLang="en-US" sz="1600">
              <a:latin typeface="+mn-lt"/>
              <a:cs typeface="Arial" panose="020B0604020202020204" pitchFamily="34" charset="0"/>
            </a:endParaRPr>
          </a:p>
          <a:p>
            <a:pPr algn="ctr" eaLnBrk="1" hangingPunct="1">
              <a:spcBef>
                <a:spcPct val="0"/>
              </a:spcBef>
              <a:buFontTx/>
              <a:buNone/>
            </a:pPr>
            <a:r>
              <a:rPr lang="en-US" altLang="en-US" sz="2000">
                <a:latin typeface="+mn-lt"/>
                <a:cs typeface="Arial" panose="020B0604020202020204" pitchFamily="34" charset="0"/>
              </a:rPr>
              <a:t>GHG </a:t>
            </a:r>
          </a:p>
          <a:p>
            <a:pPr algn="ctr" eaLnBrk="1" hangingPunct="1">
              <a:spcBef>
                <a:spcPct val="0"/>
              </a:spcBef>
              <a:buFontTx/>
              <a:buNone/>
            </a:pPr>
            <a:r>
              <a:rPr lang="en-US" altLang="en-US" sz="2000">
                <a:latin typeface="+mn-lt"/>
                <a:cs typeface="Arial" panose="020B0604020202020204" pitchFamily="34" charset="0"/>
              </a:rPr>
              <a:t>Implications</a:t>
            </a:r>
          </a:p>
          <a:p>
            <a:pPr algn="ctr" eaLnBrk="1" hangingPunct="1">
              <a:spcBef>
                <a:spcPct val="0"/>
              </a:spcBef>
              <a:buFontTx/>
              <a:buNone/>
            </a:pPr>
            <a:r>
              <a:rPr lang="en-US" altLang="en-US" sz="2000">
                <a:latin typeface="+mn-lt"/>
                <a:cs typeface="Arial" panose="020B0604020202020204" pitchFamily="34" charset="0"/>
              </a:rPr>
              <a:t>Model</a:t>
            </a:r>
          </a:p>
          <a:p>
            <a:pPr algn="ctr" eaLnBrk="1" hangingPunct="1">
              <a:spcBef>
                <a:spcPct val="0"/>
              </a:spcBef>
              <a:buFontTx/>
              <a:buNone/>
            </a:pPr>
            <a:endParaRPr lang="en-US" altLang="en-US" sz="2400">
              <a:latin typeface="+mn-lt"/>
              <a:cs typeface="Arial" panose="020B0604020202020204" pitchFamily="34" charset="0"/>
            </a:endParaRPr>
          </a:p>
        </p:txBody>
      </p:sp>
      <p:sp>
        <p:nvSpPr>
          <p:cNvPr id="30739" name="Rectangle 31"/>
          <p:cNvSpPr>
            <a:spLocks noChangeAspect="1" noChangeArrowheads="1"/>
          </p:cNvSpPr>
          <p:nvPr/>
        </p:nvSpPr>
        <p:spPr bwMode="auto">
          <a:xfrm>
            <a:off x="3378200" y="3529013"/>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mn-lt"/>
                <a:cs typeface="Arial" panose="020B0604020202020204" pitchFamily="34" charset="0"/>
              </a:rPr>
              <a:t>FASOM</a:t>
            </a:r>
          </a:p>
        </p:txBody>
      </p:sp>
      <p:sp>
        <p:nvSpPr>
          <p:cNvPr id="30740" name="AutoShape 32"/>
          <p:cNvSpPr>
            <a:spLocks noChangeAspect="1" noChangeArrowheads="1"/>
          </p:cNvSpPr>
          <p:nvPr/>
        </p:nvSpPr>
        <p:spPr bwMode="auto">
          <a:xfrm>
            <a:off x="7943850" y="3495675"/>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County</a:t>
            </a:r>
          </a:p>
          <a:p>
            <a:pPr algn="ctr" eaLnBrk="1" hangingPunct="1">
              <a:spcBef>
                <a:spcPct val="0"/>
              </a:spcBef>
              <a:buFontTx/>
              <a:buNone/>
            </a:pPr>
            <a:r>
              <a:rPr lang="en-US" altLang="en-US" sz="1800">
                <a:latin typeface="+mn-lt"/>
                <a:cs typeface="Arial" panose="020B0604020202020204" pitchFamily="34" charset="0"/>
              </a:rPr>
              <a:t>Crop Mix</a:t>
            </a:r>
          </a:p>
          <a:p>
            <a:pPr algn="ctr" eaLnBrk="1" hangingPunct="1">
              <a:spcBef>
                <a:spcPct val="0"/>
              </a:spcBef>
              <a:buFontTx/>
              <a:buNone/>
            </a:pPr>
            <a:r>
              <a:rPr lang="en-US" altLang="en-US" sz="1800">
                <a:latin typeface="+mn-lt"/>
                <a:cs typeface="Arial" panose="020B0604020202020204" pitchFamily="34" charset="0"/>
              </a:rPr>
              <a:t>&amp; percent </a:t>
            </a:r>
          </a:p>
          <a:p>
            <a:pPr algn="ctr" eaLnBrk="1" hangingPunct="1">
              <a:spcBef>
                <a:spcPct val="0"/>
              </a:spcBef>
              <a:buFontTx/>
              <a:buNone/>
            </a:pPr>
            <a:r>
              <a:rPr lang="en-US" altLang="en-US" sz="1800">
                <a:latin typeface="+mn-lt"/>
                <a:cs typeface="Arial" panose="020B0604020202020204" pitchFamily="34" charset="0"/>
              </a:rPr>
              <a:t>loads</a:t>
            </a:r>
          </a:p>
        </p:txBody>
      </p:sp>
    </p:spTree>
    <p:extLst>
      <p:ext uri="{BB962C8B-B14F-4D97-AF65-F5344CB8AC3E}">
        <p14:creationId xmlns:p14="http://schemas.microsoft.com/office/powerpoint/2010/main" val="3731108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472728" y="-2054"/>
            <a:ext cx="5211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7A0000"/>
                </a:solidFill>
                <a:latin typeface="+mn-lt"/>
                <a:ea typeface="+mj-ea"/>
                <a:cs typeface="+mj-cs"/>
              </a:rPr>
              <a:t>Simulator Component Functions</a:t>
            </a:r>
          </a:p>
        </p:txBody>
      </p:sp>
      <p:sp>
        <p:nvSpPr>
          <p:cNvPr id="31747" name="Rectangle 3"/>
          <p:cNvSpPr>
            <a:spLocks noChangeArrowheads="1"/>
          </p:cNvSpPr>
          <p:nvPr/>
        </p:nvSpPr>
        <p:spPr bwMode="auto">
          <a:xfrm>
            <a:off x="3048000" y="685572"/>
            <a:ext cx="6324600"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tabLst>
                <a:tab pos="233363" algn="l"/>
              </a:tabLst>
              <a:defRPr sz="3200">
                <a:solidFill>
                  <a:schemeClr val="tx1"/>
                </a:solidFill>
                <a:latin typeface="Times New Roman" panose="02020603050405020304" pitchFamily="18" charset="0"/>
              </a:defRPr>
            </a:lvl1pPr>
            <a:lvl2pPr marL="742950" indent="-285750">
              <a:spcBef>
                <a:spcPct val="20000"/>
              </a:spcBef>
              <a:buChar char="–"/>
              <a:tabLst>
                <a:tab pos="233363" algn="l"/>
              </a:tabLst>
              <a:defRPr sz="2800">
                <a:solidFill>
                  <a:schemeClr val="tx1"/>
                </a:solidFill>
                <a:latin typeface="Times New Roman" panose="02020603050405020304" pitchFamily="18" charset="0"/>
              </a:defRPr>
            </a:lvl2pPr>
            <a:lvl3pPr marL="1143000" indent="-228600">
              <a:spcBef>
                <a:spcPct val="20000"/>
              </a:spcBef>
              <a:buChar char="•"/>
              <a:tabLst>
                <a:tab pos="233363" algn="l"/>
              </a:tabLst>
              <a:defRPr sz="2400">
                <a:solidFill>
                  <a:schemeClr val="tx1"/>
                </a:solidFill>
                <a:latin typeface="Times New Roman" panose="02020603050405020304" pitchFamily="18" charset="0"/>
              </a:defRPr>
            </a:lvl3pPr>
            <a:lvl4pPr marL="1600200" indent="-228600">
              <a:spcBef>
                <a:spcPct val="20000"/>
              </a:spcBef>
              <a:buChar char="–"/>
              <a:tabLst>
                <a:tab pos="233363" algn="l"/>
              </a:tabLst>
              <a:defRPr sz="2000">
                <a:solidFill>
                  <a:schemeClr val="tx1"/>
                </a:solidFill>
                <a:latin typeface="Times New Roman" panose="02020603050405020304" pitchFamily="18" charset="0"/>
              </a:defRPr>
            </a:lvl4pPr>
            <a:lvl5pPr marL="2057400" indent="-228600">
              <a:spcBef>
                <a:spcPct val="20000"/>
              </a:spcBef>
              <a:buChar char="»"/>
              <a:tabLst>
                <a:tab pos="2333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FF"/>
                </a:solidFill>
                <a:latin typeface="+mn-lt"/>
                <a:cs typeface="Arial" panose="020B0604020202020204" pitchFamily="34" charset="0"/>
              </a:rPr>
              <a:t>Crop and Environmental simulators</a:t>
            </a:r>
          </a:p>
          <a:p>
            <a:pPr eaLnBrk="1" hangingPunct="1">
              <a:spcBef>
                <a:spcPct val="0"/>
              </a:spcBef>
              <a:buFontTx/>
              <a:buNone/>
            </a:pPr>
            <a:r>
              <a:rPr lang="en-US" altLang="en-US" sz="2800">
                <a:latin typeface="+mn-lt"/>
                <a:cs typeface="Arial" panose="020B0604020202020204" pitchFamily="34" charset="0"/>
              </a:rPr>
              <a:t>	</a:t>
            </a:r>
            <a:r>
              <a:rPr lang="en-US" altLang="en-US" sz="2400">
                <a:solidFill>
                  <a:srgbClr val="FF33CC"/>
                </a:solidFill>
                <a:latin typeface="+mn-lt"/>
                <a:cs typeface="Arial" panose="020B0604020202020204" pitchFamily="34" charset="0"/>
              </a:rPr>
              <a:t>Why</a:t>
            </a:r>
            <a:r>
              <a:rPr lang="en-US" altLang="en-US" sz="2400">
                <a:latin typeface="+mn-lt"/>
                <a:cs typeface="Arial" panose="020B0604020202020204" pitchFamily="34" charset="0"/>
              </a:rPr>
              <a:t> – crop yield, input use, env emissions, grass, energy crops</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yield, fert, water, variability, runoff,</a:t>
            </a:r>
            <a:r>
              <a:rPr lang="en-US" altLang="en-US" sz="1800">
                <a:latin typeface="+mn-lt"/>
                <a:cs typeface="Arial" panose="020B0604020202020204" pitchFamily="34" charset="0"/>
              </a:rPr>
              <a:t> </a:t>
            </a:r>
            <a:r>
              <a:rPr lang="en-US" altLang="en-US" sz="2400">
                <a:latin typeface="+mn-lt"/>
                <a:cs typeface="Arial" panose="020B0604020202020204" pitchFamily="34" charset="0"/>
              </a:rPr>
              <a:t>erosion</a:t>
            </a:r>
            <a:endParaRPr lang="en-US" altLang="en-US">
              <a:latin typeface="+mn-lt"/>
              <a:cs typeface="Arial" panose="020B0604020202020204" pitchFamily="34" charset="0"/>
            </a:endParaRP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EPIC, CENTURY, CERES, Blaney-Criddle</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Example</a:t>
            </a:r>
            <a:r>
              <a:rPr lang="en-US" altLang="en-US" sz="2400">
                <a:latin typeface="+mn-lt"/>
                <a:cs typeface="Arial" panose="020B0604020202020204" pitchFamily="34" charset="0"/>
              </a:rPr>
              <a:t> – USNA, Reilly et al</a:t>
            </a:r>
          </a:p>
          <a:p>
            <a:pPr eaLnBrk="1" hangingPunct="1">
              <a:spcBef>
                <a:spcPct val="0"/>
              </a:spcBef>
              <a:buFontTx/>
              <a:buNone/>
            </a:pPr>
            <a:r>
              <a:rPr lang="en-US" altLang="en-US" sz="2800">
                <a:solidFill>
                  <a:srgbClr val="0000FF"/>
                </a:solidFill>
                <a:latin typeface="+mn-lt"/>
                <a:cs typeface="Arial" panose="020B0604020202020204" pitchFamily="34" charset="0"/>
              </a:rPr>
              <a:t>Livestock Simulators</a:t>
            </a:r>
          </a:p>
          <a:p>
            <a:pPr eaLnBrk="1" hangingPunct="1">
              <a:spcBef>
                <a:spcPct val="0"/>
              </a:spcBef>
              <a:buFontTx/>
              <a:buNone/>
            </a:pPr>
            <a:r>
              <a:rPr lang="en-US" altLang="en-US" sz="2400">
                <a:solidFill>
                  <a:srgbClr val="FF33CC"/>
                </a:solidFill>
                <a:latin typeface="+mn-lt"/>
                <a:cs typeface="Arial" panose="020B0604020202020204" pitchFamily="34" charset="0"/>
              </a:rPr>
              <a:t>   Why</a:t>
            </a:r>
            <a:r>
              <a:rPr lang="en-US" altLang="en-US" sz="2400">
                <a:latin typeface="+mn-lt"/>
                <a:cs typeface="Arial" panose="020B0604020202020204" pitchFamily="34" charset="0"/>
              </a:rPr>
              <a:t> – performance, feed use, </a:t>
            </a:r>
          </a:p>
          <a:p>
            <a:pPr eaLnBrk="1" hangingPunct="1">
              <a:spcBef>
                <a:spcPct val="0"/>
              </a:spcBef>
              <a:buFontTx/>
              <a:buNone/>
            </a:pPr>
            <a:r>
              <a:rPr lang="en-US" altLang="en-US" sz="2400">
                <a:latin typeface="+mn-lt"/>
                <a:cs typeface="Arial" panose="020B0604020202020204" pitchFamily="34" charset="0"/>
              </a:rPr>
              <a:t>      disease spread</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yield – meat, milk, young,</a:t>
            </a:r>
          </a:p>
          <a:p>
            <a:pPr eaLnBrk="1" hangingPunct="1">
              <a:spcBef>
                <a:spcPct val="0"/>
              </a:spcBef>
              <a:buFontTx/>
              <a:buNone/>
            </a:pPr>
            <a:r>
              <a:rPr lang="en-US" altLang="en-US" sz="2400">
                <a:latin typeface="+mn-lt"/>
                <a:cs typeface="Arial" panose="020B0604020202020204" pitchFamily="34" charset="0"/>
              </a:rPr>
              <a:t>      land use, feed need, disease spread</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PHYGROW, DADS, </a:t>
            </a:r>
          </a:p>
          <a:p>
            <a:pPr eaLnBrk="1" hangingPunct="1">
              <a:spcBef>
                <a:spcPct val="0"/>
              </a:spcBef>
              <a:buFontTx/>
              <a:buNone/>
            </a:pPr>
            <a:r>
              <a:rPr lang="en-US" altLang="en-US" sz="2400">
                <a:latin typeface="+mn-lt"/>
                <a:cs typeface="Arial" panose="020B0604020202020204" pitchFamily="34" charset="0"/>
              </a:rPr>
              <a:t>      RIFT, AUSPREAD</a:t>
            </a:r>
          </a:p>
          <a:p>
            <a:pPr eaLnBrk="1" hangingPunct="1">
              <a:spcBef>
                <a:spcPct val="0"/>
              </a:spcBef>
              <a:buFontTx/>
              <a:buNone/>
            </a:pPr>
            <a:r>
              <a:rPr lang="en-US" altLang="en-US" sz="2400">
                <a:solidFill>
                  <a:srgbClr val="FF33CC"/>
                </a:solidFill>
                <a:latin typeface="+mn-lt"/>
                <a:cs typeface="Arial" panose="020B0604020202020204" pitchFamily="34" charset="0"/>
              </a:rPr>
              <a:t>   Example</a:t>
            </a:r>
            <a:r>
              <a:rPr lang="en-US" altLang="en-US" sz="2400">
                <a:latin typeface="+mn-lt"/>
                <a:cs typeface="Arial" panose="020B0604020202020204" pitchFamily="34" charset="0"/>
              </a:rPr>
              <a:t> – USNA, High Plains</a:t>
            </a:r>
          </a:p>
          <a:p>
            <a:pPr eaLnBrk="1" hangingPunct="1">
              <a:spcBef>
                <a:spcPct val="0"/>
              </a:spcBef>
              <a:buFontTx/>
              <a:buNone/>
            </a:pPr>
            <a:endParaRPr lang="en-US" altLang="en-US" sz="2400">
              <a:latin typeface="+mn-lt"/>
              <a:cs typeface="Arial" panose="020B0604020202020204" pitchFamily="34" charset="0"/>
            </a:endParaRPr>
          </a:p>
          <a:p>
            <a:pPr eaLnBrk="1" hangingPunct="1">
              <a:spcBef>
                <a:spcPct val="0"/>
              </a:spcBef>
              <a:buFontTx/>
              <a:buNone/>
            </a:pPr>
            <a:endParaRPr lang="en-US" altLang="en-US" sz="4000">
              <a:latin typeface="+mn-lt"/>
              <a:cs typeface="Arial" panose="020B0604020202020204" pitchFamily="34" charset="0"/>
            </a:endParaRPr>
          </a:p>
        </p:txBody>
      </p:sp>
      <p:grpSp>
        <p:nvGrpSpPr>
          <p:cNvPr id="31748" name="Group 4"/>
          <p:cNvGrpSpPr>
            <a:grpSpLocks/>
          </p:cNvGrpSpPr>
          <p:nvPr/>
        </p:nvGrpSpPr>
        <p:grpSpPr bwMode="auto">
          <a:xfrm>
            <a:off x="0" y="0"/>
            <a:ext cx="3048000" cy="6629400"/>
            <a:chOff x="96" y="336"/>
            <a:chExt cx="1872" cy="3984"/>
          </a:xfrm>
        </p:grpSpPr>
        <p:sp>
          <p:nvSpPr>
            <p:cNvPr id="31749" name="Rectangle 5"/>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1750" name="Oval 6"/>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Crop and </a:t>
              </a:r>
            </a:p>
            <a:p>
              <a:pPr algn="ctr" eaLnBrk="1" hangingPunct="1">
                <a:spcBef>
                  <a:spcPct val="0"/>
                </a:spcBef>
                <a:buFontTx/>
                <a:buNone/>
              </a:pPr>
              <a:r>
                <a:rPr lang="en-US" altLang="en-US" sz="1800" b="1">
                  <a:solidFill>
                    <a:srgbClr val="FF33CC"/>
                  </a:solidFill>
                  <a:latin typeface="+mn-lt"/>
                  <a:cs typeface="Arial" panose="020B0604020202020204" pitchFamily="34" charset="0"/>
                </a:rPr>
                <a:t>Env </a:t>
              </a:r>
            </a:p>
            <a:p>
              <a:pPr algn="ctr" eaLnBrk="1" hangingPunct="1">
                <a:spcBef>
                  <a:spcPct val="0"/>
                </a:spcBef>
                <a:buFontTx/>
                <a:buNone/>
              </a:pPr>
              <a:r>
                <a:rPr lang="en-US" altLang="en-US" sz="1800" b="1">
                  <a:solidFill>
                    <a:srgbClr val="FF33CC"/>
                  </a:solidFill>
                  <a:latin typeface="+mn-lt"/>
                  <a:cs typeface="Arial" panose="020B0604020202020204" pitchFamily="34" charset="0"/>
                </a:rPr>
                <a:t>Simulators</a:t>
              </a:r>
            </a:p>
          </p:txBody>
        </p:sp>
        <p:sp>
          <p:nvSpPr>
            <p:cNvPr id="31751" name="Oval 7"/>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Runoff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1752" name="Oval 8"/>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GIS</a:t>
              </a:r>
            </a:p>
          </p:txBody>
        </p:sp>
        <p:sp>
          <p:nvSpPr>
            <p:cNvPr id="31753" name="Oval 9"/>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GREET</a:t>
              </a:r>
            </a:p>
          </p:txBody>
        </p:sp>
        <p:sp>
          <p:nvSpPr>
            <p:cNvPr id="31754" name="Oval 10"/>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GCMs</a:t>
              </a:r>
            </a:p>
          </p:txBody>
        </p:sp>
        <p:sp>
          <p:nvSpPr>
            <p:cNvPr id="31755" name="Oval 11"/>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Livestock</a:t>
              </a:r>
            </a:p>
            <a:p>
              <a:pPr algn="ctr" eaLnBrk="1" hangingPunct="1">
                <a:spcBef>
                  <a:spcPct val="0"/>
                </a:spcBef>
                <a:buFontTx/>
                <a:buNone/>
              </a:pPr>
              <a:r>
                <a:rPr lang="en-US" altLang="en-US" sz="1800" b="1">
                  <a:solidFill>
                    <a:srgbClr val="FF33CC"/>
                  </a:solidFill>
                  <a:latin typeface="+mn-lt"/>
                  <a:cs typeface="Arial" panose="020B0604020202020204" pitchFamily="34" charset="0"/>
                </a:rPr>
                <a:t>Simulators</a:t>
              </a:r>
            </a:p>
          </p:txBody>
        </p:sp>
        <p:sp>
          <p:nvSpPr>
            <p:cNvPr id="31756" name="Oval 12"/>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Transport </a:t>
              </a:r>
            </a:p>
            <a:p>
              <a:pPr algn="ctr" eaLnBrk="1" hangingPunct="1">
                <a:spcBef>
                  <a:spcPct val="0"/>
                </a:spcBef>
                <a:buFontTx/>
                <a:buNone/>
              </a:pPr>
              <a:r>
                <a:rPr lang="en-US" altLang="en-US" sz="1800">
                  <a:latin typeface="+mn-lt"/>
                  <a:cs typeface="Arial" panose="020B0604020202020204" pitchFamily="34" charset="0"/>
                </a:rPr>
                <a:t>simulation</a:t>
              </a:r>
            </a:p>
          </p:txBody>
        </p:sp>
        <p:sp>
          <p:nvSpPr>
            <p:cNvPr id="31757" name="Oval 13"/>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Non ag </a:t>
              </a:r>
            </a:p>
            <a:p>
              <a:pPr algn="ctr" eaLnBrk="1" hangingPunct="1">
                <a:spcBef>
                  <a:spcPct val="0"/>
                </a:spcBef>
                <a:buFontTx/>
                <a:buNone/>
              </a:pPr>
              <a:r>
                <a:rPr lang="en-US" altLang="en-US" sz="1800">
                  <a:latin typeface="+mn-lt"/>
                  <a:cs typeface="Arial" panose="020B0604020202020204" pitchFamily="34" charset="0"/>
                </a:rPr>
                <a:t>Resource </a:t>
              </a:r>
            </a:p>
            <a:p>
              <a:pPr algn="ctr" eaLnBrk="1" hangingPunct="1">
                <a:spcBef>
                  <a:spcPct val="0"/>
                </a:spcBef>
                <a:buFontTx/>
                <a:buNone/>
              </a:pPr>
              <a:r>
                <a:rPr lang="en-US" altLang="en-US" sz="1800">
                  <a:latin typeface="+mn-lt"/>
                  <a:cs typeface="Arial" panose="020B0604020202020204" pitchFamily="34" charset="0"/>
                </a:rPr>
                <a:t>demand</a:t>
              </a:r>
            </a:p>
          </p:txBody>
        </p:sp>
        <p:sp>
          <p:nvSpPr>
            <p:cNvPr id="31758" name="Text Box 14"/>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1759" name="Oval 15"/>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Pest</a:t>
              </a:r>
            </a:p>
            <a:p>
              <a:pPr algn="ctr" eaLnBrk="1" hangingPunct="1">
                <a:spcBef>
                  <a:spcPct val="0"/>
                </a:spcBef>
                <a:buFontTx/>
                <a:buNone/>
              </a:pPr>
              <a:r>
                <a:rPr lang="en-US" altLang="en-US" sz="1800">
                  <a:latin typeface="+mn-lt"/>
                  <a:cs typeface="Arial" panose="020B0604020202020204" pitchFamily="34" charset="0"/>
                </a:rPr>
                <a:t>Regressions</a:t>
              </a:r>
            </a:p>
          </p:txBody>
        </p:sp>
        <p:sp>
          <p:nvSpPr>
            <p:cNvPr id="31760" name="Oval 16"/>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IPCC</a:t>
              </a:r>
            </a:p>
            <a:p>
              <a:pPr algn="ctr" eaLnBrk="1" hangingPunct="1">
                <a:spcBef>
                  <a:spcPct val="0"/>
                </a:spcBef>
                <a:buFontTx/>
                <a:buNone/>
              </a:pPr>
              <a:r>
                <a:rPr lang="en-US" altLang="en-US" sz="1800">
                  <a:latin typeface="+mn-lt"/>
                  <a:cs typeface="Arial" panose="020B0604020202020204" pitchFamily="34" charset="0"/>
                </a:rPr>
                <a:t>Scenarios</a:t>
              </a:r>
            </a:p>
          </p:txBody>
        </p:sp>
      </p:grpSp>
    </p:spTree>
    <p:extLst>
      <p:ext uri="{BB962C8B-B14F-4D97-AF65-F5344CB8AC3E}">
        <p14:creationId xmlns:p14="http://schemas.microsoft.com/office/powerpoint/2010/main" val="2685303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93327" y="178921"/>
            <a:ext cx="5211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7A0000"/>
                </a:solidFill>
                <a:latin typeface="+mn-lt"/>
                <a:ea typeface="+mj-ea"/>
                <a:cs typeface="+mj-cs"/>
              </a:rPr>
              <a:t>Simulator Component Functions</a:t>
            </a:r>
          </a:p>
        </p:txBody>
      </p:sp>
      <p:sp>
        <p:nvSpPr>
          <p:cNvPr id="32771" name="Rectangle 3"/>
          <p:cNvSpPr>
            <a:spLocks noChangeArrowheads="1"/>
          </p:cNvSpPr>
          <p:nvPr/>
        </p:nvSpPr>
        <p:spPr bwMode="auto">
          <a:xfrm>
            <a:off x="2971800" y="823744"/>
            <a:ext cx="6324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tabLst>
                <a:tab pos="233363" algn="l"/>
              </a:tabLst>
              <a:defRPr sz="3200">
                <a:solidFill>
                  <a:schemeClr val="tx1"/>
                </a:solidFill>
                <a:latin typeface="Times New Roman" panose="02020603050405020304" pitchFamily="18" charset="0"/>
              </a:defRPr>
            </a:lvl1pPr>
            <a:lvl2pPr marL="742950" indent="-285750">
              <a:spcBef>
                <a:spcPct val="20000"/>
              </a:spcBef>
              <a:buChar char="–"/>
              <a:tabLst>
                <a:tab pos="233363" algn="l"/>
              </a:tabLst>
              <a:defRPr sz="2800">
                <a:solidFill>
                  <a:schemeClr val="tx1"/>
                </a:solidFill>
                <a:latin typeface="Times New Roman" panose="02020603050405020304" pitchFamily="18" charset="0"/>
              </a:defRPr>
            </a:lvl2pPr>
            <a:lvl3pPr marL="1143000" indent="-228600">
              <a:spcBef>
                <a:spcPct val="20000"/>
              </a:spcBef>
              <a:buChar char="•"/>
              <a:tabLst>
                <a:tab pos="233363" algn="l"/>
              </a:tabLst>
              <a:defRPr sz="2400">
                <a:solidFill>
                  <a:schemeClr val="tx1"/>
                </a:solidFill>
                <a:latin typeface="Times New Roman" panose="02020603050405020304" pitchFamily="18" charset="0"/>
              </a:defRPr>
            </a:lvl3pPr>
            <a:lvl4pPr marL="1600200" indent="-228600">
              <a:spcBef>
                <a:spcPct val="20000"/>
              </a:spcBef>
              <a:buChar char="–"/>
              <a:tabLst>
                <a:tab pos="233363" algn="l"/>
              </a:tabLst>
              <a:defRPr sz="2000">
                <a:solidFill>
                  <a:schemeClr val="tx1"/>
                </a:solidFill>
                <a:latin typeface="Times New Roman" panose="02020603050405020304" pitchFamily="18" charset="0"/>
              </a:defRPr>
            </a:lvl4pPr>
            <a:lvl5pPr marL="2057400" indent="-228600">
              <a:spcBef>
                <a:spcPct val="20000"/>
              </a:spcBef>
              <a:buChar char="»"/>
              <a:tabLst>
                <a:tab pos="2333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FF"/>
                </a:solidFill>
                <a:latin typeface="+mn-lt"/>
                <a:cs typeface="Arial" panose="020B0604020202020204" pitchFamily="34" charset="0"/>
              </a:rPr>
              <a:t>Pest regressions</a:t>
            </a:r>
          </a:p>
          <a:p>
            <a:pPr eaLnBrk="1" hangingPunct="1">
              <a:spcBef>
                <a:spcPct val="0"/>
              </a:spcBef>
              <a:buFontTx/>
              <a:buNone/>
            </a:pPr>
            <a:r>
              <a:rPr lang="en-US" altLang="en-US" sz="2800">
                <a:latin typeface="+mn-lt"/>
                <a:cs typeface="Arial" panose="020B0604020202020204" pitchFamily="34" charset="0"/>
              </a:rPr>
              <a:t>	</a:t>
            </a:r>
            <a:r>
              <a:rPr lang="en-US" altLang="en-US" sz="2400">
                <a:solidFill>
                  <a:srgbClr val="FF33CC"/>
                </a:solidFill>
                <a:latin typeface="+mn-lt"/>
                <a:cs typeface="Arial" panose="020B0604020202020204" pitchFamily="34" charset="0"/>
              </a:rPr>
              <a:t>Why</a:t>
            </a:r>
            <a:r>
              <a:rPr lang="en-US" altLang="en-US" sz="2400">
                <a:latin typeface="+mn-lt"/>
                <a:cs typeface="Arial" panose="020B0604020202020204" pitchFamily="34" charset="0"/>
              </a:rPr>
              <a:t> – pest damages and climate</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pest cost increases w climate changes</a:t>
            </a:r>
            <a:endParaRPr lang="en-US" altLang="en-US">
              <a:latin typeface="+mn-lt"/>
              <a:cs typeface="Arial" panose="020B0604020202020204" pitchFamily="34" charset="0"/>
            </a:endParaRP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regression from USDA data</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Example</a:t>
            </a:r>
            <a:r>
              <a:rPr lang="en-US" altLang="en-US" sz="2400">
                <a:latin typeface="+mn-lt"/>
                <a:cs typeface="Arial" panose="020B0604020202020204" pitchFamily="34" charset="0"/>
              </a:rPr>
              <a:t> – USNA, Reilly et al, Chen and McCarl</a:t>
            </a:r>
          </a:p>
          <a:p>
            <a:pPr eaLnBrk="1" hangingPunct="1">
              <a:spcBef>
                <a:spcPct val="0"/>
              </a:spcBef>
              <a:buFontTx/>
              <a:buNone/>
            </a:pPr>
            <a:endParaRPr lang="en-US" altLang="en-US" sz="2400">
              <a:latin typeface="+mn-lt"/>
              <a:cs typeface="Arial" panose="020B0604020202020204" pitchFamily="34" charset="0"/>
            </a:endParaRPr>
          </a:p>
          <a:p>
            <a:pPr eaLnBrk="1" hangingPunct="1">
              <a:spcBef>
                <a:spcPct val="0"/>
              </a:spcBef>
              <a:buFontTx/>
              <a:buNone/>
            </a:pPr>
            <a:r>
              <a:rPr lang="en-US" altLang="en-US" sz="2800">
                <a:solidFill>
                  <a:srgbClr val="0000FF"/>
                </a:solidFill>
                <a:latin typeface="+mn-lt"/>
                <a:cs typeface="Arial" panose="020B0604020202020204" pitchFamily="34" charset="0"/>
              </a:rPr>
              <a:t>GREET</a:t>
            </a:r>
          </a:p>
          <a:p>
            <a:pPr eaLnBrk="1" hangingPunct="1">
              <a:spcBef>
                <a:spcPct val="0"/>
              </a:spcBef>
              <a:buFontTx/>
              <a:buNone/>
            </a:pPr>
            <a:r>
              <a:rPr lang="en-US" altLang="en-US" sz="2400">
                <a:solidFill>
                  <a:srgbClr val="FF33CC"/>
                </a:solidFill>
                <a:latin typeface="+mn-lt"/>
                <a:cs typeface="Arial" panose="020B0604020202020204" pitchFamily="34" charset="0"/>
              </a:rPr>
              <a:t>   Why</a:t>
            </a:r>
            <a:r>
              <a:rPr lang="en-US" altLang="en-US" sz="2400">
                <a:latin typeface="+mn-lt"/>
                <a:cs typeface="Arial" panose="020B0604020202020204" pitchFamily="34" charset="0"/>
              </a:rPr>
              <a:t> – GHG LCA data</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GHGs from input manufacture, fuel </a:t>
            </a:r>
          </a:p>
          <a:p>
            <a:pPr eaLnBrk="1" hangingPunct="1">
              <a:spcBef>
                <a:spcPct val="0"/>
              </a:spcBef>
              <a:buFontTx/>
              <a:buNone/>
            </a:pPr>
            <a:r>
              <a:rPr lang="en-US" altLang="en-US" sz="2400">
                <a:latin typeface="+mn-lt"/>
                <a:cs typeface="Arial" panose="020B0604020202020204" pitchFamily="34" charset="0"/>
              </a:rPr>
              <a:t>      use, processing</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GREET, FASOM GHG acct</a:t>
            </a:r>
          </a:p>
          <a:p>
            <a:pPr eaLnBrk="1" hangingPunct="1">
              <a:spcBef>
                <a:spcPct val="0"/>
              </a:spcBef>
              <a:buFontTx/>
              <a:buNone/>
            </a:pPr>
            <a:r>
              <a:rPr lang="en-US" altLang="en-US" sz="2400">
                <a:solidFill>
                  <a:srgbClr val="FF33CC"/>
                </a:solidFill>
                <a:latin typeface="+mn-lt"/>
                <a:cs typeface="Arial" panose="020B0604020202020204" pitchFamily="34" charset="0"/>
              </a:rPr>
              <a:t>   Example</a:t>
            </a:r>
            <a:r>
              <a:rPr lang="en-US" altLang="en-US" sz="2400">
                <a:latin typeface="+mn-lt"/>
                <a:cs typeface="Arial" panose="020B0604020202020204" pitchFamily="34" charset="0"/>
              </a:rPr>
              <a:t> – Adams et al, Murray et al, McCarl,   Argonne</a:t>
            </a:r>
          </a:p>
          <a:p>
            <a:pPr eaLnBrk="1" hangingPunct="1">
              <a:spcBef>
                <a:spcPct val="0"/>
              </a:spcBef>
              <a:buFontTx/>
              <a:buNone/>
            </a:pPr>
            <a:endParaRPr lang="en-US" altLang="en-US" sz="2400">
              <a:latin typeface="+mn-lt"/>
              <a:cs typeface="Arial" panose="020B0604020202020204" pitchFamily="34" charset="0"/>
            </a:endParaRPr>
          </a:p>
          <a:p>
            <a:pPr eaLnBrk="1" hangingPunct="1">
              <a:spcBef>
                <a:spcPct val="0"/>
              </a:spcBef>
              <a:buFontTx/>
              <a:buNone/>
            </a:pPr>
            <a:endParaRPr lang="en-US" altLang="en-US" sz="3600">
              <a:latin typeface="+mn-lt"/>
              <a:cs typeface="Arial" panose="020B0604020202020204" pitchFamily="34" charset="0"/>
            </a:endParaRPr>
          </a:p>
        </p:txBody>
      </p:sp>
      <p:grpSp>
        <p:nvGrpSpPr>
          <p:cNvPr id="32772" name="Group 4"/>
          <p:cNvGrpSpPr>
            <a:grpSpLocks/>
          </p:cNvGrpSpPr>
          <p:nvPr/>
        </p:nvGrpSpPr>
        <p:grpSpPr bwMode="auto">
          <a:xfrm>
            <a:off x="0" y="0"/>
            <a:ext cx="3048000" cy="6629400"/>
            <a:chOff x="96" y="336"/>
            <a:chExt cx="1872" cy="3984"/>
          </a:xfrm>
        </p:grpSpPr>
        <p:sp>
          <p:nvSpPr>
            <p:cNvPr id="32773" name="Rectangle 5"/>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2774" name="Oval 6"/>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Crop and </a:t>
              </a:r>
            </a:p>
            <a:p>
              <a:pPr algn="ctr" eaLnBrk="1" hangingPunct="1">
                <a:spcBef>
                  <a:spcPct val="0"/>
                </a:spcBef>
                <a:buFontTx/>
                <a:buNone/>
              </a:pPr>
              <a:r>
                <a:rPr lang="en-US" altLang="en-US" sz="1800">
                  <a:latin typeface="+mn-lt"/>
                  <a:cs typeface="Arial" panose="020B0604020202020204" pitchFamily="34" charset="0"/>
                </a:rPr>
                <a:t>Env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2775" name="Oval 7"/>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Runoff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2776" name="Oval 8"/>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GIS</a:t>
              </a:r>
            </a:p>
          </p:txBody>
        </p:sp>
        <p:sp>
          <p:nvSpPr>
            <p:cNvPr id="32777" name="Oval 9"/>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GREET</a:t>
              </a:r>
            </a:p>
          </p:txBody>
        </p:sp>
        <p:sp>
          <p:nvSpPr>
            <p:cNvPr id="32778" name="Oval 10"/>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GCMs</a:t>
              </a:r>
            </a:p>
          </p:txBody>
        </p:sp>
        <p:sp>
          <p:nvSpPr>
            <p:cNvPr id="32779" name="Oval 11"/>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Livestock</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2780" name="Oval 12"/>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Transport </a:t>
              </a:r>
            </a:p>
            <a:p>
              <a:pPr algn="ctr" eaLnBrk="1" hangingPunct="1">
                <a:spcBef>
                  <a:spcPct val="0"/>
                </a:spcBef>
                <a:buFontTx/>
                <a:buNone/>
              </a:pPr>
              <a:r>
                <a:rPr lang="en-US" altLang="en-US" sz="1800">
                  <a:latin typeface="+mn-lt"/>
                  <a:cs typeface="Arial" panose="020B0604020202020204" pitchFamily="34" charset="0"/>
                </a:rPr>
                <a:t>simulation</a:t>
              </a:r>
            </a:p>
          </p:txBody>
        </p:sp>
        <p:sp>
          <p:nvSpPr>
            <p:cNvPr id="32781" name="Oval 13"/>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Non ag </a:t>
              </a:r>
            </a:p>
            <a:p>
              <a:pPr algn="ctr" eaLnBrk="1" hangingPunct="1">
                <a:spcBef>
                  <a:spcPct val="0"/>
                </a:spcBef>
                <a:buFontTx/>
                <a:buNone/>
              </a:pPr>
              <a:r>
                <a:rPr lang="en-US" altLang="en-US" sz="1800">
                  <a:latin typeface="+mn-lt"/>
                  <a:cs typeface="Arial" panose="020B0604020202020204" pitchFamily="34" charset="0"/>
                </a:rPr>
                <a:t>Resource </a:t>
              </a:r>
            </a:p>
            <a:p>
              <a:pPr algn="ctr" eaLnBrk="1" hangingPunct="1">
                <a:spcBef>
                  <a:spcPct val="0"/>
                </a:spcBef>
                <a:buFontTx/>
                <a:buNone/>
              </a:pPr>
              <a:r>
                <a:rPr lang="en-US" altLang="en-US" sz="1800">
                  <a:latin typeface="+mn-lt"/>
                  <a:cs typeface="Arial" panose="020B0604020202020204" pitchFamily="34" charset="0"/>
                </a:rPr>
                <a:t>demand</a:t>
              </a:r>
            </a:p>
          </p:txBody>
        </p:sp>
        <p:sp>
          <p:nvSpPr>
            <p:cNvPr id="32782" name="Text Box 14"/>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2783" name="Oval 15"/>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Pest</a:t>
              </a:r>
            </a:p>
            <a:p>
              <a:pPr algn="ctr" eaLnBrk="1" hangingPunct="1">
                <a:spcBef>
                  <a:spcPct val="0"/>
                </a:spcBef>
                <a:buFontTx/>
                <a:buNone/>
              </a:pPr>
              <a:r>
                <a:rPr lang="en-US" altLang="en-US" sz="1800" b="1">
                  <a:solidFill>
                    <a:srgbClr val="FF33CC"/>
                  </a:solidFill>
                  <a:latin typeface="+mn-lt"/>
                  <a:cs typeface="Arial" panose="020B0604020202020204" pitchFamily="34" charset="0"/>
                </a:rPr>
                <a:t>Regressions</a:t>
              </a:r>
            </a:p>
          </p:txBody>
        </p:sp>
        <p:sp>
          <p:nvSpPr>
            <p:cNvPr id="32784" name="Oval 16"/>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IPCC</a:t>
              </a:r>
            </a:p>
            <a:p>
              <a:pPr algn="ctr" eaLnBrk="1" hangingPunct="1">
                <a:spcBef>
                  <a:spcPct val="0"/>
                </a:spcBef>
                <a:buFontTx/>
                <a:buNone/>
              </a:pPr>
              <a:r>
                <a:rPr lang="en-US" altLang="en-US" sz="1800">
                  <a:latin typeface="+mn-lt"/>
                  <a:cs typeface="Arial" panose="020B0604020202020204" pitchFamily="34" charset="0"/>
                </a:rPr>
                <a:t>Scenarios</a:t>
              </a:r>
            </a:p>
          </p:txBody>
        </p:sp>
      </p:grpSp>
    </p:spTree>
    <p:extLst>
      <p:ext uri="{BB962C8B-B14F-4D97-AF65-F5344CB8AC3E}">
        <p14:creationId xmlns:p14="http://schemas.microsoft.com/office/powerpoint/2010/main" val="911760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190875" y="180975"/>
            <a:ext cx="521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7A0000"/>
                </a:solidFill>
                <a:latin typeface="+mn-lt"/>
                <a:ea typeface="+mj-ea"/>
                <a:cs typeface="+mj-cs"/>
              </a:rPr>
              <a:t>Simulator Component Functions</a:t>
            </a:r>
          </a:p>
        </p:txBody>
      </p:sp>
      <p:sp>
        <p:nvSpPr>
          <p:cNvPr id="33795" name="Rectangle 3"/>
          <p:cNvSpPr>
            <a:spLocks noChangeArrowheads="1"/>
          </p:cNvSpPr>
          <p:nvPr/>
        </p:nvSpPr>
        <p:spPr bwMode="auto">
          <a:xfrm>
            <a:off x="3048000" y="977632"/>
            <a:ext cx="58674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tabLst>
                <a:tab pos="233363" algn="l"/>
              </a:tabLst>
              <a:defRPr sz="3200">
                <a:solidFill>
                  <a:schemeClr val="tx1"/>
                </a:solidFill>
                <a:latin typeface="Times New Roman" panose="02020603050405020304" pitchFamily="18" charset="0"/>
              </a:defRPr>
            </a:lvl1pPr>
            <a:lvl2pPr marL="742950" indent="-285750">
              <a:spcBef>
                <a:spcPct val="20000"/>
              </a:spcBef>
              <a:buChar char="–"/>
              <a:tabLst>
                <a:tab pos="233363" algn="l"/>
              </a:tabLst>
              <a:defRPr sz="2800">
                <a:solidFill>
                  <a:schemeClr val="tx1"/>
                </a:solidFill>
                <a:latin typeface="Times New Roman" panose="02020603050405020304" pitchFamily="18" charset="0"/>
              </a:defRPr>
            </a:lvl2pPr>
            <a:lvl3pPr marL="1143000" indent="-228600">
              <a:spcBef>
                <a:spcPct val="20000"/>
              </a:spcBef>
              <a:buChar char="•"/>
              <a:tabLst>
                <a:tab pos="233363" algn="l"/>
              </a:tabLst>
              <a:defRPr sz="2400">
                <a:solidFill>
                  <a:schemeClr val="tx1"/>
                </a:solidFill>
                <a:latin typeface="Times New Roman" panose="02020603050405020304" pitchFamily="18" charset="0"/>
              </a:defRPr>
            </a:lvl3pPr>
            <a:lvl4pPr marL="1600200" indent="-228600">
              <a:spcBef>
                <a:spcPct val="20000"/>
              </a:spcBef>
              <a:buChar char="–"/>
              <a:tabLst>
                <a:tab pos="233363" algn="l"/>
              </a:tabLst>
              <a:defRPr sz="2000">
                <a:solidFill>
                  <a:schemeClr val="tx1"/>
                </a:solidFill>
                <a:latin typeface="Times New Roman" panose="02020603050405020304" pitchFamily="18" charset="0"/>
              </a:defRPr>
            </a:lvl4pPr>
            <a:lvl5pPr marL="2057400" indent="-228600">
              <a:spcBef>
                <a:spcPct val="20000"/>
              </a:spcBef>
              <a:buChar char="»"/>
              <a:tabLst>
                <a:tab pos="2333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FF"/>
                </a:solidFill>
                <a:latin typeface="+mn-lt"/>
                <a:cs typeface="Arial" panose="020B0604020202020204" pitchFamily="34" charset="0"/>
              </a:rPr>
              <a:t>Runoff simulators</a:t>
            </a:r>
          </a:p>
          <a:p>
            <a:pPr eaLnBrk="1" hangingPunct="1">
              <a:spcBef>
                <a:spcPct val="0"/>
              </a:spcBef>
              <a:buFontTx/>
              <a:buNone/>
            </a:pPr>
            <a:r>
              <a:rPr lang="en-US" altLang="en-US" sz="2800">
                <a:latin typeface="+mn-lt"/>
                <a:cs typeface="Arial" panose="020B0604020202020204" pitchFamily="34" charset="0"/>
              </a:rPr>
              <a:t>	</a:t>
            </a:r>
            <a:r>
              <a:rPr lang="en-US" altLang="en-US" sz="2400">
                <a:solidFill>
                  <a:srgbClr val="FF33CC"/>
                </a:solidFill>
                <a:latin typeface="+mn-lt"/>
                <a:cs typeface="Arial" panose="020B0604020202020204" pitchFamily="34" charset="0"/>
              </a:rPr>
              <a:t>Why</a:t>
            </a:r>
            <a:r>
              <a:rPr lang="en-US" altLang="en-US" sz="2400">
                <a:latin typeface="+mn-lt"/>
                <a:cs typeface="Arial" panose="020B0604020202020204" pitchFamily="34" charset="0"/>
              </a:rPr>
              <a:t> – water availability under climate/ El Nino</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water changes as climate changes</a:t>
            </a:r>
            <a:endParaRPr lang="en-US" altLang="en-US">
              <a:latin typeface="+mn-lt"/>
              <a:cs typeface="Arial" panose="020B0604020202020204" pitchFamily="34" charset="0"/>
            </a:endParaRP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SWAT, USGS, regressions from water data</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Example</a:t>
            </a:r>
            <a:r>
              <a:rPr lang="en-US" altLang="en-US" sz="2400">
                <a:latin typeface="+mn-lt"/>
                <a:cs typeface="Arial" panose="020B0604020202020204" pitchFamily="34" charset="0"/>
              </a:rPr>
              <a:t> – USNA, Reilly et al, Chen, Gillig and McCarl</a:t>
            </a:r>
          </a:p>
          <a:p>
            <a:pPr eaLnBrk="1" hangingPunct="1">
              <a:spcBef>
                <a:spcPct val="0"/>
              </a:spcBef>
              <a:buFontTx/>
              <a:buNone/>
            </a:pPr>
            <a:endParaRPr lang="en-US" altLang="en-US" sz="2400">
              <a:latin typeface="+mn-lt"/>
              <a:cs typeface="Arial" panose="020B0604020202020204" pitchFamily="34" charset="0"/>
            </a:endParaRPr>
          </a:p>
          <a:p>
            <a:pPr eaLnBrk="1" hangingPunct="1">
              <a:spcBef>
                <a:spcPct val="0"/>
              </a:spcBef>
              <a:buFontTx/>
              <a:buNone/>
            </a:pPr>
            <a:r>
              <a:rPr lang="en-US" altLang="en-US" sz="2800">
                <a:solidFill>
                  <a:srgbClr val="0000FF"/>
                </a:solidFill>
                <a:latin typeface="+mn-lt"/>
                <a:cs typeface="Arial" panose="020B0604020202020204" pitchFamily="34" charset="0"/>
              </a:rPr>
              <a:t>GIS</a:t>
            </a:r>
          </a:p>
          <a:p>
            <a:pPr eaLnBrk="1" hangingPunct="1">
              <a:spcBef>
                <a:spcPct val="0"/>
              </a:spcBef>
              <a:buFontTx/>
              <a:buNone/>
            </a:pPr>
            <a:r>
              <a:rPr lang="en-US" altLang="en-US" sz="2400">
                <a:solidFill>
                  <a:srgbClr val="FF33CC"/>
                </a:solidFill>
                <a:latin typeface="+mn-lt"/>
                <a:cs typeface="Arial" panose="020B0604020202020204" pitchFamily="34" charset="0"/>
              </a:rPr>
              <a:t>   Why</a:t>
            </a:r>
            <a:r>
              <a:rPr lang="en-US" altLang="en-US" sz="2400">
                <a:latin typeface="+mn-lt"/>
                <a:cs typeface="Arial" panose="020B0604020202020204" pitchFamily="34" charset="0"/>
              </a:rPr>
              <a:t> – Producer location, crop suitability</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Suitable land, herd location</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Misc data</a:t>
            </a:r>
          </a:p>
          <a:p>
            <a:pPr eaLnBrk="1" hangingPunct="1">
              <a:spcBef>
                <a:spcPct val="0"/>
              </a:spcBef>
              <a:buFontTx/>
              <a:buNone/>
            </a:pPr>
            <a:r>
              <a:rPr lang="en-US" altLang="en-US" sz="2400">
                <a:solidFill>
                  <a:srgbClr val="FF33CC"/>
                </a:solidFill>
                <a:latin typeface="+mn-lt"/>
                <a:cs typeface="Arial" panose="020B0604020202020204" pitchFamily="34" charset="0"/>
              </a:rPr>
              <a:t>   Example</a:t>
            </a:r>
            <a:r>
              <a:rPr lang="en-US" altLang="en-US" sz="2400">
                <a:latin typeface="+mn-lt"/>
                <a:cs typeface="Arial" panose="020B0604020202020204" pitchFamily="34" charset="0"/>
              </a:rPr>
              <a:t> – Ward et al High plains</a:t>
            </a:r>
          </a:p>
          <a:p>
            <a:pPr eaLnBrk="1" hangingPunct="1">
              <a:spcBef>
                <a:spcPct val="0"/>
              </a:spcBef>
              <a:buFontTx/>
              <a:buNone/>
            </a:pPr>
            <a:endParaRPr lang="en-US" altLang="en-US" sz="4000">
              <a:latin typeface="+mn-lt"/>
              <a:cs typeface="Arial" panose="020B0604020202020204" pitchFamily="34" charset="0"/>
            </a:endParaRPr>
          </a:p>
        </p:txBody>
      </p:sp>
      <p:grpSp>
        <p:nvGrpSpPr>
          <p:cNvPr id="33796" name="Group 4"/>
          <p:cNvGrpSpPr>
            <a:grpSpLocks/>
          </p:cNvGrpSpPr>
          <p:nvPr/>
        </p:nvGrpSpPr>
        <p:grpSpPr bwMode="auto">
          <a:xfrm>
            <a:off x="0" y="0"/>
            <a:ext cx="3048000" cy="6629400"/>
            <a:chOff x="96" y="336"/>
            <a:chExt cx="1872" cy="3984"/>
          </a:xfrm>
        </p:grpSpPr>
        <p:sp>
          <p:nvSpPr>
            <p:cNvPr id="33797" name="Rectangle 5"/>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3798" name="Oval 6"/>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Crop and </a:t>
              </a:r>
            </a:p>
            <a:p>
              <a:pPr algn="ctr" eaLnBrk="1" hangingPunct="1">
                <a:spcBef>
                  <a:spcPct val="0"/>
                </a:spcBef>
                <a:buFontTx/>
                <a:buNone/>
              </a:pPr>
              <a:r>
                <a:rPr lang="en-US" altLang="en-US" sz="1800">
                  <a:latin typeface="+mn-lt"/>
                  <a:cs typeface="Arial" panose="020B0604020202020204" pitchFamily="34" charset="0"/>
                </a:rPr>
                <a:t>Env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3799" name="Oval 7"/>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Runoff </a:t>
              </a:r>
            </a:p>
            <a:p>
              <a:pPr algn="ctr" eaLnBrk="1" hangingPunct="1">
                <a:spcBef>
                  <a:spcPct val="0"/>
                </a:spcBef>
                <a:buFontTx/>
                <a:buNone/>
              </a:pPr>
              <a:r>
                <a:rPr lang="en-US" altLang="en-US" sz="1800" b="1">
                  <a:solidFill>
                    <a:srgbClr val="FF33CC"/>
                  </a:solidFill>
                  <a:latin typeface="+mn-lt"/>
                  <a:cs typeface="Arial" panose="020B0604020202020204" pitchFamily="34" charset="0"/>
                </a:rPr>
                <a:t>Simulators</a:t>
              </a:r>
            </a:p>
          </p:txBody>
        </p:sp>
        <p:sp>
          <p:nvSpPr>
            <p:cNvPr id="33800" name="Oval 8"/>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GIS</a:t>
              </a:r>
            </a:p>
          </p:txBody>
        </p:sp>
        <p:sp>
          <p:nvSpPr>
            <p:cNvPr id="33801" name="Oval 9"/>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GREET</a:t>
              </a:r>
            </a:p>
          </p:txBody>
        </p:sp>
        <p:sp>
          <p:nvSpPr>
            <p:cNvPr id="33802" name="Oval 10"/>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GCMs</a:t>
              </a:r>
            </a:p>
          </p:txBody>
        </p:sp>
        <p:sp>
          <p:nvSpPr>
            <p:cNvPr id="33803" name="Oval 11"/>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Livestock</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3804" name="Oval 12"/>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Transport </a:t>
              </a:r>
            </a:p>
            <a:p>
              <a:pPr algn="ctr" eaLnBrk="1" hangingPunct="1">
                <a:spcBef>
                  <a:spcPct val="0"/>
                </a:spcBef>
                <a:buFontTx/>
                <a:buNone/>
              </a:pPr>
              <a:r>
                <a:rPr lang="en-US" altLang="en-US" sz="1800">
                  <a:latin typeface="+mn-lt"/>
                  <a:cs typeface="Arial" panose="020B0604020202020204" pitchFamily="34" charset="0"/>
                </a:rPr>
                <a:t>simulation</a:t>
              </a:r>
            </a:p>
          </p:txBody>
        </p:sp>
        <p:sp>
          <p:nvSpPr>
            <p:cNvPr id="33805" name="Oval 13"/>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Non ag </a:t>
              </a:r>
            </a:p>
            <a:p>
              <a:pPr algn="ctr" eaLnBrk="1" hangingPunct="1">
                <a:spcBef>
                  <a:spcPct val="0"/>
                </a:spcBef>
                <a:buFontTx/>
                <a:buNone/>
              </a:pPr>
              <a:r>
                <a:rPr lang="en-US" altLang="en-US" sz="1800">
                  <a:latin typeface="+mn-lt"/>
                  <a:cs typeface="Arial" panose="020B0604020202020204" pitchFamily="34" charset="0"/>
                </a:rPr>
                <a:t>Resource </a:t>
              </a:r>
            </a:p>
            <a:p>
              <a:pPr algn="ctr" eaLnBrk="1" hangingPunct="1">
                <a:spcBef>
                  <a:spcPct val="0"/>
                </a:spcBef>
                <a:buFontTx/>
                <a:buNone/>
              </a:pPr>
              <a:r>
                <a:rPr lang="en-US" altLang="en-US" sz="1800">
                  <a:latin typeface="+mn-lt"/>
                  <a:cs typeface="Arial" panose="020B0604020202020204" pitchFamily="34" charset="0"/>
                </a:rPr>
                <a:t>demand</a:t>
              </a:r>
            </a:p>
          </p:txBody>
        </p:sp>
        <p:sp>
          <p:nvSpPr>
            <p:cNvPr id="33806" name="Text Box 14"/>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3807" name="Oval 15"/>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Pest</a:t>
              </a:r>
            </a:p>
            <a:p>
              <a:pPr algn="ctr" eaLnBrk="1" hangingPunct="1">
                <a:spcBef>
                  <a:spcPct val="0"/>
                </a:spcBef>
                <a:buFontTx/>
                <a:buNone/>
              </a:pPr>
              <a:r>
                <a:rPr lang="en-US" altLang="en-US" sz="1800">
                  <a:latin typeface="+mn-lt"/>
                  <a:cs typeface="Arial" panose="020B0604020202020204" pitchFamily="34" charset="0"/>
                </a:rPr>
                <a:t>Regressions</a:t>
              </a:r>
            </a:p>
          </p:txBody>
        </p:sp>
        <p:sp>
          <p:nvSpPr>
            <p:cNvPr id="33808" name="Oval 16"/>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IPCC</a:t>
              </a:r>
            </a:p>
            <a:p>
              <a:pPr algn="ctr" eaLnBrk="1" hangingPunct="1">
                <a:spcBef>
                  <a:spcPct val="0"/>
                </a:spcBef>
                <a:buFontTx/>
                <a:buNone/>
              </a:pPr>
              <a:r>
                <a:rPr lang="en-US" altLang="en-US" sz="1800">
                  <a:latin typeface="+mn-lt"/>
                  <a:cs typeface="Arial" panose="020B0604020202020204" pitchFamily="34" charset="0"/>
                </a:rPr>
                <a:t>Scenarios</a:t>
              </a:r>
            </a:p>
          </p:txBody>
        </p:sp>
      </p:grpSp>
    </p:spTree>
    <p:extLst>
      <p:ext uri="{BB962C8B-B14F-4D97-AF65-F5344CB8AC3E}">
        <p14:creationId xmlns:p14="http://schemas.microsoft.com/office/powerpoint/2010/main" val="684179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90875" y="76200"/>
            <a:ext cx="521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7A0000"/>
                </a:solidFill>
                <a:latin typeface="+mn-lt"/>
                <a:ea typeface="+mj-ea"/>
                <a:cs typeface="+mj-cs"/>
              </a:rPr>
              <a:t>Simulator Component Functions</a:t>
            </a:r>
          </a:p>
        </p:txBody>
      </p:sp>
      <p:sp>
        <p:nvSpPr>
          <p:cNvPr id="34819" name="Rectangle 3"/>
          <p:cNvSpPr>
            <a:spLocks noChangeArrowheads="1"/>
          </p:cNvSpPr>
          <p:nvPr/>
        </p:nvSpPr>
        <p:spPr bwMode="auto">
          <a:xfrm>
            <a:off x="3048000" y="1099949"/>
            <a:ext cx="58674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tabLst>
                <a:tab pos="233363" algn="l"/>
              </a:tabLst>
              <a:defRPr sz="3200">
                <a:solidFill>
                  <a:schemeClr val="tx1"/>
                </a:solidFill>
                <a:latin typeface="Times New Roman" panose="02020603050405020304" pitchFamily="18" charset="0"/>
              </a:defRPr>
            </a:lvl1pPr>
            <a:lvl2pPr marL="742950" indent="-285750">
              <a:spcBef>
                <a:spcPct val="20000"/>
              </a:spcBef>
              <a:buChar char="–"/>
              <a:tabLst>
                <a:tab pos="233363" algn="l"/>
              </a:tabLst>
              <a:defRPr sz="2800">
                <a:solidFill>
                  <a:schemeClr val="tx1"/>
                </a:solidFill>
                <a:latin typeface="Times New Roman" panose="02020603050405020304" pitchFamily="18" charset="0"/>
              </a:defRPr>
            </a:lvl2pPr>
            <a:lvl3pPr marL="1143000" indent="-228600">
              <a:spcBef>
                <a:spcPct val="20000"/>
              </a:spcBef>
              <a:buChar char="•"/>
              <a:tabLst>
                <a:tab pos="233363" algn="l"/>
              </a:tabLst>
              <a:defRPr sz="2400">
                <a:solidFill>
                  <a:schemeClr val="tx1"/>
                </a:solidFill>
                <a:latin typeface="Times New Roman" panose="02020603050405020304" pitchFamily="18" charset="0"/>
              </a:defRPr>
            </a:lvl3pPr>
            <a:lvl4pPr marL="1600200" indent="-228600">
              <a:spcBef>
                <a:spcPct val="20000"/>
              </a:spcBef>
              <a:buChar char="–"/>
              <a:tabLst>
                <a:tab pos="233363" algn="l"/>
              </a:tabLst>
              <a:defRPr sz="2000">
                <a:solidFill>
                  <a:schemeClr val="tx1"/>
                </a:solidFill>
                <a:latin typeface="Times New Roman" panose="02020603050405020304" pitchFamily="18" charset="0"/>
              </a:defRPr>
            </a:lvl4pPr>
            <a:lvl5pPr marL="2057400" indent="-228600">
              <a:spcBef>
                <a:spcPct val="20000"/>
              </a:spcBef>
              <a:buChar char="»"/>
              <a:tabLst>
                <a:tab pos="2333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FF"/>
                </a:solidFill>
                <a:latin typeface="+mn-lt"/>
                <a:cs typeface="Arial" panose="020B0604020202020204" pitchFamily="34" charset="0"/>
              </a:rPr>
              <a:t>Transport simulators</a:t>
            </a:r>
          </a:p>
          <a:p>
            <a:pPr eaLnBrk="1" hangingPunct="1">
              <a:spcBef>
                <a:spcPct val="0"/>
              </a:spcBef>
              <a:buFontTx/>
              <a:buNone/>
            </a:pPr>
            <a:r>
              <a:rPr lang="en-US" altLang="en-US" sz="2800">
                <a:latin typeface="+mn-lt"/>
                <a:cs typeface="Arial" panose="020B0604020202020204" pitchFamily="34" charset="0"/>
              </a:rPr>
              <a:t>	</a:t>
            </a:r>
            <a:r>
              <a:rPr lang="en-US" altLang="en-US" sz="2400">
                <a:solidFill>
                  <a:srgbClr val="FF33CC"/>
                </a:solidFill>
                <a:latin typeface="+mn-lt"/>
                <a:cs typeface="Arial" panose="020B0604020202020204" pitchFamily="34" charset="0"/>
              </a:rPr>
              <a:t>Why</a:t>
            </a:r>
            <a:r>
              <a:rPr lang="en-US" altLang="en-US" sz="2400">
                <a:latin typeface="+mn-lt"/>
                <a:cs typeface="Arial" panose="020B0604020202020204" pitchFamily="34" charset="0"/>
              </a:rPr>
              <a:t> – Hauling distance and GHGs</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Cost and hauling distance</a:t>
            </a:r>
            <a:endParaRPr lang="en-US" altLang="en-US">
              <a:latin typeface="+mn-lt"/>
              <a:cs typeface="Arial" panose="020B0604020202020204" pitchFamily="34" charset="0"/>
            </a:endParaRP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Algebraic model</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Example</a:t>
            </a:r>
            <a:r>
              <a:rPr lang="en-US" altLang="en-US" sz="2400">
                <a:latin typeface="+mn-lt"/>
                <a:cs typeface="Arial" panose="020B0604020202020204" pitchFamily="34" charset="0"/>
              </a:rPr>
              <a:t> – McCarl, Annals of OR</a:t>
            </a:r>
          </a:p>
          <a:p>
            <a:pPr eaLnBrk="1" hangingPunct="1">
              <a:spcBef>
                <a:spcPct val="0"/>
              </a:spcBef>
              <a:buFontTx/>
              <a:buNone/>
            </a:pPr>
            <a:endParaRPr lang="en-US" altLang="en-US" sz="800">
              <a:latin typeface="+mn-lt"/>
              <a:cs typeface="Arial" panose="020B0604020202020204" pitchFamily="34" charset="0"/>
            </a:endParaRPr>
          </a:p>
          <a:p>
            <a:pPr eaLnBrk="1" hangingPunct="1">
              <a:spcBef>
                <a:spcPct val="0"/>
              </a:spcBef>
              <a:buFontTx/>
              <a:buNone/>
            </a:pPr>
            <a:r>
              <a:rPr lang="en-US" altLang="en-US" sz="2800">
                <a:solidFill>
                  <a:srgbClr val="0000FF"/>
                </a:solidFill>
                <a:latin typeface="+mn-lt"/>
                <a:cs typeface="Arial" panose="020B0604020202020204" pitchFamily="34" charset="0"/>
              </a:rPr>
              <a:t>Non Ag Resource demand </a:t>
            </a:r>
          </a:p>
          <a:p>
            <a:pPr eaLnBrk="1" hangingPunct="1">
              <a:spcBef>
                <a:spcPct val="0"/>
              </a:spcBef>
              <a:buFontTx/>
              <a:buNone/>
            </a:pPr>
            <a:r>
              <a:rPr lang="en-US" altLang="en-US" sz="2400">
                <a:solidFill>
                  <a:srgbClr val="FF33CC"/>
                </a:solidFill>
                <a:latin typeface="+mn-lt"/>
                <a:cs typeface="Arial" panose="020B0604020202020204" pitchFamily="34" charset="0"/>
              </a:rPr>
              <a:t>   Why</a:t>
            </a:r>
            <a:r>
              <a:rPr lang="en-US" altLang="en-US" sz="2400">
                <a:latin typeface="+mn-lt"/>
                <a:cs typeface="Arial" panose="020B0604020202020204" pitchFamily="34" charset="0"/>
              </a:rPr>
              <a:t> – Water competition, land conversion</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Water demand, Land demand, Water quality demand</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Regressions, projections</a:t>
            </a:r>
          </a:p>
          <a:p>
            <a:pPr eaLnBrk="1" hangingPunct="1">
              <a:spcBef>
                <a:spcPct val="0"/>
              </a:spcBef>
              <a:buFontTx/>
              <a:buNone/>
            </a:pPr>
            <a:r>
              <a:rPr lang="en-US" altLang="en-US" sz="2400">
                <a:solidFill>
                  <a:srgbClr val="FF33CC"/>
                </a:solidFill>
                <a:latin typeface="+mn-lt"/>
                <a:cs typeface="Arial" panose="020B0604020202020204" pitchFamily="34" charset="0"/>
              </a:rPr>
              <a:t>   Example</a:t>
            </a:r>
            <a:r>
              <a:rPr lang="en-US" altLang="en-US" sz="2400">
                <a:latin typeface="+mn-lt"/>
                <a:cs typeface="Arial" panose="020B0604020202020204" pitchFamily="34" charset="0"/>
              </a:rPr>
              <a:t> – Chen, Gillig and McCarl, Adams et al</a:t>
            </a:r>
          </a:p>
          <a:p>
            <a:pPr eaLnBrk="1" hangingPunct="1">
              <a:spcBef>
                <a:spcPct val="0"/>
              </a:spcBef>
              <a:buFontTx/>
              <a:buNone/>
            </a:pPr>
            <a:endParaRPr lang="en-US" altLang="en-US" sz="4000">
              <a:latin typeface="+mn-lt"/>
              <a:cs typeface="Arial" panose="020B0604020202020204" pitchFamily="34" charset="0"/>
            </a:endParaRPr>
          </a:p>
        </p:txBody>
      </p:sp>
      <p:grpSp>
        <p:nvGrpSpPr>
          <p:cNvPr id="34820" name="Group 4"/>
          <p:cNvGrpSpPr>
            <a:grpSpLocks/>
          </p:cNvGrpSpPr>
          <p:nvPr/>
        </p:nvGrpSpPr>
        <p:grpSpPr bwMode="auto">
          <a:xfrm>
            <a:off x="0" y="0"/>
            <a:ext cx="3048000" cy="6629400"/>
            <a:chOff x="96" y="336"/>
            <a:chExt cx="1872" cy="3984"/>
          </a:xfrm>
        </p:grpSpPr>
        <p:sp>
          <p:nvSpPr>
            <p:cNvPr id="34821" name="Rectangle 5"/>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4822" name="Oval 6"/>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Crop and </a:t>
              </a:r>
            </a:p>
            <a:p>
              <a:pPr algn="ctr" eaLnBrk="1" hangingPunct="1">
                <a:spcBef>
                  <a:spcPct val="0"/>
                </a:spcBef>
                <a:buFontTx/>
                <a:buNone/>
              </a:pPr>
              <a:r>
                <a:rPr lang="en-US" altLang="en-US" sz="1800">
                  <a:latin typeface="+mn-lt"/>
                  <a:cs typeface="Arial" panose="020B0604020202020204" pitchFamily="34" charset="0"/>
                </a:rPr>
                <a:t>Env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4823" name="Oval 7"/>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Runoff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4824" name="Oval 8"/>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GIS</a:t>
              </a:r>
            </a:p>
          </p:txBody>
        </p:sp>
        <p:sp>
          <p:nvSpPr>
            <p:cNvPr id="34825" name="Oval 9"/>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GREET</a:t>
              </a:r>
            </a:p>
          </p:txBody>
        </p:sp>
        <p:sp>
          <p:nvSpPr>
            <p:cNvPr id="34826" name="Oval 10"/>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GCMs</a:t>
              </a:r>
            </a:p>
          </p:txBody>
        </p:sp>
        <p:sp>
          <p:nvSpPr>
            <p:cNvPr id="34827" name="Oval 11"/>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Livestock</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4828" name="Oval 12"/>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Transport</a:t>
              </a:r>
              <a:r>
                <a:rPr lang="en-US" altLang="en-US" sz="1800">
                  <a:latin typeface="+mn-lt"/>
                  <a:cs typeface="Arial" panose="020B0604020202020204" pitchFamily="34" charset="0"/>
                </a:rPr>
                <a:t> </a:t>
              </a:r>
            </a:p>
            <a:p>
              <a:pPr algn="ctr" eaLnBrk="1" hangingPunct="1">
                <a:spcBef>
                  <a:spcPct val="0"/>
                </a:spcBef>
                <a:buFontTx/>
                <a:buNone/>
              </a:pPr>
              <a:r>
                <a:rPr lang="en-US" altLang="en-US" sz="1800" b="1">
                  <a:solidFill>
                    <a:srgbClr val="FF33CC"/>
                  </a:solidFill>
                  <a:latin typeface="+mn-lt"/>
                  <a:cs typeface="Arial" panose="020B0604020202020204" pitchFamily="34" charset="0"/>
                </a:rPr>
                <a:t>simulation</a:t>
              </a:r>
            </a:p>
          </p:txBody>
        </p:sp>
        <p:sp>
          <p:nvSpPr>
            <p:cNvPr id="34829" name="Oval 13"/>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Non</a:t>
              </a:r>
              <a:r>
                <a:rPr lang="en-US" altLang="en-US" sz="1800">
                  <a:latin typeface="+mn-lt"/>
                  <a:cs typeface="Arial" panose="020B0604020202020204" pitchFamily="34" charset="0"/>
                </a:rPr>
                <a:t> </a:t>
              </a:r>
              <a:r>
                <a:rPr lang="en-US" altLang="en-US" sz="1800" b="1">
                  <a:solidFill>
                    <a:srgbClr val="FF33CC"/>
                  </a:solidFill>
                  <a:latin typeface="+mn-lt"/>
                  <a:cs typeface="Arial" panose="020B0604020202020204" pitchFamily="34" charset="0"/>
                </a:rPr>
                <a:t>ag</a:t>
              </a:r>
              <a:r>
                <a:rPr lang="en-US" altLang="en-US" sz="1800">
                  <a:latin typeface="+mn-lt"/>
                  <a:cs typeface="Arial" panose="020B0604020202020204" pitchFamily="34" charset="0"/>
                </a:rPr>
                <a:t> </a:t>
              </a:r>
            </a:p>
            <a:p>
              <a:pPr algn="ctr" eaLnBrk="1" hangingPunct="1">
                <a:spcBef>
                  <a:spcPct val="0"/>
                </a:spcBef>
                <a:buFontTx/>
                <a:buNone/>
              </a:pPr>
              <a:r>
                <a:rPr lang="en-US" altLang="en-US" sz="1800" b="1">
                  <a:solidFill>
                    <a:srgbClr val="FF33CC"/>
                  </a:solidFill>
                  <a:latin typeface="+mn-lt"/>
                  <a:cs typeface="Arial" panose="020B0604020202020204" pitchFamily="34" charset="0"/>
                </a:rPr>
                <a:t>Resource</a:t>
              </a:r>
              <a:r>
                <a:rPr lang="en-US" altLang="en-US" sz="1800">
                  <a:latin typeface="+mn-lt"/>
                  <a:cs typeface="Arial" panose="020B0604020202020204" pitchFamily="34" charset="0"/>
                </a:rPr>
                <a:t> </a:t>
              </a:r>
            </a:p>
            <a:p>
              <a:pPr algn="ctr" eaLnBrk="1" hangingPunct="1">
                <a:spcBef>
                  <a:spcPct val="0"/>
                </a:spcBef>
                <a:buFontTx/>
                <a:buNone/>
              </a:pPr>
              <a:r>
                <a:rPr lang="en-US" altLang="en-US" sz="1800" b="1">
                  <a:solidFill>
                    <a:srgbClr val="FF33CC"/>
                  </a:solidFill>
                  <a:latin typeface="+mn-lt"/>
                  <a:cs typeface="Arial" panose="020B0604020202020204" pitchFamily="34" charset="0"/>
                </a:rPr>
                <a:t>demand</a:t>
              </a:r>
            </a:p>
          </p:txBody>
        </p:sp>
        <p:sp>
          <p:nvSpPr>
            <p:cNvPr id="34830" name="Text Box 14"/>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4831" name="Oval 15"/>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Pest</a:t>
              </a:r>
            </a:p>
            <a:p>
              <a:pPr algn="ctr" eaLnBrk="1" hangingPunct="1">
                <a:spcBef>
                  <a:spcPct val="0"/>
                </a:spcBef>
                <a:buFontTx/>
                <a:buNone/>
              </a:pPr>
              <a:r>
                <a:rPr lang="en-US" altLang="en-US" sz="1800">
                  <a:latin typeface="+mn-lt"/>
                  <a:cs typeface="Arial" panose="020B0604020202020204" pitchFamily="34" charset="0"/>
                </a:rPr>
                <a:t>Regressions</a:t>
              </a:r>
            </a:p>
          </p:txBody>
        </p:sp>
        <p:sp>
          <p:nvSpPr>
            <p:cNvPr id="34832" name="Oval 16"/>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IPCC</a:t>
              </a:r>
            </a:p>
            <a:p>
              <a:pPr algn="ctr" eaLnBrk="1" hangingPunct="1">
                <a:spcBef>
                  <a:spcPct val="0"/>
                </a:spcBef>
                <a:buFontTx/>
                <a:buNone/>
              </a:pPr>
              <a:r>
                <a:rPr lang="en-US" altLang="en-US" sz="1800">
                  <a:latin typeface="+mn-lt"/>
                  <a:cs typeface="Arial" panose="020B0604020202020204" pitchFamily="34" charset="0"/>
                </a:rPr>
                <a:t>Scenarios</a:t>
              </a:r>
            </a:p>
          </p:txBody>
        </p:sp>
      </p:grpSp>
    </p:spTree>
    <p:extLst>
      <p:ext uri="{BB962C8B-B14F-4D97-AF65-F5344CB8AC3E}">
        <p14:creationId xmlns:p14="http://schemas.microsoft.com/office/powerpoint/2010/main" val="1883532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190875" y="180975"/>
            <a:ext cx="521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7A0000"/>
                </a:solidFill>
                <a:latin typeface="+mn-lt"/>
                <a:ea typeface="+mj-ea"/>
                <a:cs typeface="+mj-cs"/>
              </a:rPr>
              <a:t>Simulator Component Functions</a:t>
            </a:r>
          </a:p>
        </p:txBody>
      </p:sp>
      <p:sp>
        <p:nvSpPr>
          <p:cNvPr id="35843" name="Rectangle 3"/>
          <p:cNvSpPr>
            <a:spLocks noChangeArrowheads="1"/>
          </p:cNvSpPr>
          <p:nvPr/>
        </p:nvSpPr>
        <p:spPr bwMode="auto">
          <a:xfrm>
            <a:off x="2971800" y="1531630"/>
            <a:ext cx="6172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spcBef>
                <a:spcPct val="20000"/>
              </a:spcBef>
              <a:buChar char="•"/>
              <a:tabLst>
                <a:tab pos="233363" algn="l"/>
              </a:tabLst>
              <a:defRPr sz="3200">
                <a:solidFill>
                  <a:schemeClr val="tx1"/>
                </a:solidFill>
                <a:latin typeface="Times New Roman" panose="02020603050405020304" pitchFamily="18" charset="0"/>
              </a:defRPr>
            </a:lvl1pPr>
            <a:lvl2pPr marL="742950" indent="-285750">
              <a:spcBef>
                <a:spcPct val="20000"/>
              </a:spcBef>
              <a:buChar char="–"/>
              <a:tabLst>
                <a:tab pos="233363" algn="l"/>
              </a:tabLst>
              <a:defRPr sz="2800">
                <a:solidFill>
                  <a:schemeClr val="tx1"/>
                </a:solidFill>
                <a:latin typeface="Times New Roman" panose="02020603050405020304" pitchFamily="18" charset="0"/>
              </a:defRPr>
            </a:lvl2pPr>
            <a:lvl3pPr marL="1143000" indent="-228600">
              <a:spcBef>
                <a:spcPct val="20000"/>
              </a:spcBef>
              <a:buChar char="•"/>
              <a:tabLst>
                <a:tab pos="233363" algn="l"/>
              </a:tabLst>
              <a:defRPr sz="2400">
                <a:solidFill>
                  <a:schemeClr val="tx1"/>
                </a:solidFill>
                <a:latin typeface="Times New Roman" panose="02020603050405020304" pitchFamily="18" charset="0"/>
              </a:defRPr>
            </a:lvl3pPr>
            <a:lvl4pPr marL="1600200" indent="-228600">
              <a:spcBef>
                <a:spcPct val="20000"/>
              </a:spcBef>
              <a:buChar char="–"/>
              <a:tabLst>
                <a:tab pos="233363" algn="l"/>
              </a:tabLst>
              <a:defRPr sz="2000">
                <a:solidFill>
                  <a:schemeClr val="tx1"/>
                </a:solidFill>
                <a:latin typeface="Times New Roman" panose="02020603050405020304" pitchFamily="18" charset="0"/>
              </a:defRPr>
            </a:lvl4pPr>
            <a:lvl5pPr marL="2057400" indent="-228600">
              <a:spcBef>
                <a:spcPct val="20000"/>
              </a:spcBef>
              <a:buChar char="»"/>
              <a:tabLst>
                <a:tab pos="2333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3363"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FF"/>
                </a:solidFill>
                <a:latin typeface="+mn-lt"/>
                <a:cs typeface="Arial" panose="020B0604020202020204" pitchFamily="34" charset="0"/>
              </a:rPr>
              <a:t>GCMs</a:t>
            </a:r>
          </a:p>
          <a:p>
            <a:pPr eaLnBrk="1" hangingPunct="1">
              <a:spcBef>
                <a:spcPct val="0"/>
              </a:spcBef>
              <a:buFontTx/>
              <a:buNone/>
            </a:pPr>
            <a:r>
              <a:rPr lang="en-US" altLang="en-US" sz="2800">
                <a:latin typeface="+mn-lt"/>
                <a:cs typeface="Arial" panose="020B0604020202020204" pitchFamily="34" charset="0"/>
              </a:rPr>
              <a:t>	</a:t>
            </a:r>
            <a:r>
              <a:rPr lang="en-US" altLang="en-US" sz="2400">
                <a:solidFill>
                  <a:srgbClr val="FF33CC"/>
                </a:solidFill>
                <a:latin typeface="+mn-lt"/>
                <a:cs typeface="Arial" panose="020B0604020202020204" pitchFamily="34" charset="0"/>
              </a:rPr>
              <a:t>Why</a:t>
            </a:r>
            <a:r>
              <a:rPr lang="en-US" altLang="en-US" sz="2400">
                <a:latin typeface="+mn-lt"/>
                <a:cs typeface="Arial" panose="020B0604020202020204" pitchFamily="34" charset="0"/>
              </a:rPr>
              <a:t> – Climate conditions under GHGs</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Temperature, Rainfall, variability</a:t>
            </a:r>
            <a:endParaRPr lang="en-US" altLang="en-US">
              <a:latin typeface="+mn-lt"/>
              <a:cs typeface="Arial" panose="020B0604020202020204" pitchFamily="34" charset="0"/>
            </a:endParaRP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IPCC Suite</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Example</a:t>
            </a:r>
            <a:r>
              <a:rPr lang="en-US" altLang="en-US" sz="2400">
                <a:latin typeface="+mn-lt"/>
                <a:cs typeface="Arial" panose="020B0604020202020204" pitchFamily="34" charset="0"/>
              </a:rPr>
              <a:t> – IPCC 2007</a:t>
            </a:r>
          </a:p>
          <a:p>
            <a:pPr eaLnBrk="1" hangingPunct="1">
              <a:spcBef>
                <a:spcPct val="0"/>
              </a:spcBef>
              <a:buFontTx/>
              <a:buNone/>
            </a:pPr>
            <a:endParaRPr lang="en-US" altLang="en-US" sz="2400">
              <a:latin typeface="+mn-lt"/>
              <a:cs typeface="Arial" panose="020B0604020202020204" pitchFamily="34" charset="0"/>
            </a:endParaRPr>
          </a:p>
          <a:p>
            <a:pPr eaLnBrk="1" hangingPunct="1">
              <a:spcBef>
                <a:spcPct val="0"/>
              </a:spcBef>
              <a:buFontTx/>
              <a:buNone/>
            </a:pPr>
            <a:r>
              <a:rPr lang="en-US" altLang="en-US" sz="2800">
                <a:solidFill>
                  <a:srgbClr val="0000FF"/>
                </a:solidFill>
                <a:latin typeface="+mn-lt"/>
                <a:cs typeface="Arial" panose="020B0604020202020204" pitchFamily="34" charset="0"/>
              </a:rPr>
              <a:t>IPCC Scenarios </a:t>
            </a:r>
          </a:p>
          <a:p>
            <a:pPr eaLnBrk="1" hangingPunct="1">
              <a:spcBef>
                <a:spcPct val="0"/>
              </a:spcBef>
              <a:buFontTx/>
              <a:buNone/>
            </a:pPr>
            <a:r>
              <a:rPr lang="en-US" altLang="en-US" sz="2400">
                <a:solidFill>
                  <a:srgbClr val="FF33CC"/>
                </a:solidFill>
                <a:latin typeface="+mn-lt"/>
                <a:cs typeface="Arial" panose="020B0604020202020204" pitchFamily="34" charset="0"/>
              </a:rPr>
              <a:t>   Why</a:t>
            </a:r>
            <a:r>
              <a:rPr lang="en-US" altLang="en-US" sz="2400">
                <a:latin typeface="+mn-lt"/>
                <a:cs typeface="Arial" panose="020B0604020202020204" pitchFamily="34" charset="0"/>
              </a:rPr>
              <a:t> – Future of society and emissions</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What</a:t>
            </a:r>
            <a:r>
              <a:rPr lang="en-US" altLang="en-US" sz="2400">
                <a:latin typeface="+mn-lt"/>
                <a:cs typeface="Arial" panose="020B0604020202020204" pitchFamily="34" charset="0"/>
              </a:rPr>
              <a:t> – Population, GHG emissions, Income</a:t>
            </a:r>
          </a:p>
          <a:p>
            <a:pPr eaLnBrk="1" hangingPunct="1">
              <a:spcBef>
                <a:spcPct val="0"/>
              </a:spcBef>
              <a:buFontTx/>
              <a:buNone/>
            </a:pPr>
            <a:r>
              <a:rPr lang="en-US" altLang="en-US" sz="2400">
                <a:latin typeface="+mn-lt"/>
                <a:cs typeface="Arial" panose="020B0604020202020204" pitchFamily="34" charset="0"/>
              </a:rPr>
              <a:t>   </a:t>
            </a:r>
            <a:r>
              <a:rPr lang="en-US" altLang="en-US" sz="2400">
                <a:solidFill>
                  <a:srgbClr val="FF33CC"/>
                </a:solidFill>
                <a:latin typeface="+mn-lt"/>
                <a:cs typeface="Arial" panose="020B0604020202020204" pitchFamily="34" charset="0"/>
              </a:rPr>
              <a:t>Components</a:t>
            </a:r>
            <a:r>
              <a:rPr lang="en-US" altLang="en-US" sz="2400">
                <a:latin typeface="+mn-lt"/>
                <a:cs typeface="Arial" panose="020B0604020202020204" pitchFamily="34" charset="0"/>
              </a:rPr>
              <a:t> – IPCC SRES</a:t>
            </a:r>
          </a:p>
          <a:p>
            <a:pPr eaLnBrk="1" hangingPunct="1">
              <a:spcBef>
                <a:spcPct val="0"/>
              </a:spcBef>
              <a:buFontTx/>
              <a:buNone/>
            </a:pPr>
            <a:r>
              <a:rPr lang="en-US" altLang="en-US" sz="2400">
                <a:solidFill>
                  <a:srgbClr val="FF33CC"/>
                </a:solidFill>
                <a:latin typeface="+mn-lt"/>
                <a:cs typeface="Arial" panose="020B0604020202020204" pitchFamily="34" charset="0"/>
              </a:rPr>
              <a:t>   Example</a:t>
            </a:r>
            <a:r>
              <a:rPr lang="en-US" altLang="en-US" sz="2400">
                <a:latin typeface="+mn-lt"/>
                <a:cs typeface="Arial" panose="020B0604020202020204" pitchFamily="34" charset="0"/>
              </a:rPr>
              <a:t> – IPCC 2007</a:t>
            </a:r>
          </a:p>
          <a:p>
            <a:pPr eaLnBrk="1" hangingPunct="1">
              <a:spcBef>
                <a:spcPct val="0"/>
              </a:spcBef>
              <a:buFontTx/>
              <a:buNone/>
            </a:pPr>
            <a:endParaRPr lang="en-US" altLang="en-US" sz="4000">
              <a:latin typeface="+mn-lt"/>
              <a:cs typeface="Arial" panose="020B0604020202020204" pitchFamily="34" charset="0"/>
            </a:endParaRPr>
          </a:p>
        </p:txBody>
      </p:sp>
      <p:grpSp>
        <p:nvGrpSpPr>
          <p:cNvPr id="35844" name="Group 4"/>
          <p:cNvGrpSpPr>
            <a:grpSpLocks/>
          </p:cNvGrpSpPr>
          <p:nvPr/>
        </p:nvGrpSpPr>
        <p:grpSpPr bwMode="auto">
          <a:xfrm>
            <a:off x="0" y="0"/>
            <a:ext cx="3048000" cy="6629400"/>
            <a:chOff x="96" y="336"/>
            <a:chExt cx="1872" cy="3984"/>
          </a:xfrm>
        </p:grpSpPr>
        <p:sp>
          <p:nvSpPr>
            <p:cNvPr id="35845" name="Rectangle 5"/>
            <p:cNvSpPr>
              <a:spLocks noChangeArrowheads="1"/>
            </p:cNvSpPr>
            <p:nvPr/>
          </p:nvSpPr>
          <p:spPr bwMode="auto">
            <a:xfrm>
              <a:off x="96" y="336"/>
              <a:ext cx="1872" cy="39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mn-lt"/>
                <a:cs typeface="Arial" panose="020B0604020202020204" pitchFamily="34" charset="0"/>
              </a:endParaRPr>
            </a:p>
          </p:txBody>
        </p:sp>
        <p:sp>
          <p:nvSpPr>
            <p:cNvPr id="35846" name="Oval 6"/>
            <p:cNvSpPr>
              <a:spLocks noChangeAspect="1" noChangeArrowheads="1"/>
            </p:cNvSpPr>
            <p:nvPr/>
          </p:nvSpPr>
          <p:spPr bwMode="auto">
            <a:xfrm>
              <a:off x="288" y="72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Crop and </a:t>
              </a:r>
            </a:p>
            <a:p>
              <a:pPr algn="ctr" eaLnBrk="1" hangingPunct="1">
                <a:spcBef>
                  <a:spcPct val="0"/>
                </a:spcBef>
                <a:buFontTx/>
                <a:buNone/>
              </a:pPr>
              <a:r>
                <a:rPr lang="en-US" altLang="en-US" sz="1800">
                  <a:latin typeface="+mn-lt"/>
                  <a:cs typeface="Arial" panose="020B0604020202020204" pitchFamily="34" charset="0"/>
                </a:rPr>
                <a:t>Env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5847" name="Oval 7"/>
            <p:cNvSpPr>
              <a:spLocks noChangeAspect="1" noChangeArrowheads="1"/>
            </p:cNvSpPr>
            <p:nvPr/>
          </p:nvSpPr>
          <p:spPr bwMode="auto">
            <a:xfrm>
              <a:off x="312" y="2110"/>
              <a:ext cx="601" cy="62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Runoff </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5848" name="Oval 8"/>
            <p:cNvSpPr>
              <a:spLocks noChangeAspect="1" noChangeArrowheads="1"/>
            </p:cNvSpPr>
            <p:nvPr/>
          </p:nvSpPr>
          <p:spPr bwMode="auto">
            <a:xfrm>
              <a:off x="1128" y="2110"/>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GIS</a:t>
              </a:r>
            </a:p>
          </p:txBody>
        </p:sp>
        <p:sp>
          <p:nvSpPr>
            <p:cNvPr id="35849" name="Oval 9"/>
            <p:cNvSpPr>
              <a:spLocks noChangeAspect="1" noChangeArrowheads="1"/>
            </p:cNvSpPr>
            <p:nvPr/>
          </p:nvSpPr>
          <p:spPr bwMode="auto">
            <a:xfrm>
              <a:off x="1128" y="139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GREET</a:t>
              </a:r>
            </a:p>
          </p:txBody>
        </p:sp>
        <p:sp>
          <p:nvSpPr>
            <p:cNvPr id="35850" name="Oval 10"/>
            <p:cNvSpPr>
              <a:spLocks noChangeAspect="1" noChangeArrowheads="1"/>
            </p:cNvSpPr>
            <p:nvPr/>
          </p:nvSpPr>
          <p:spPr bwMode="auto">
            <a:xfrm>
              <a:off x="288" y="355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GCMs</a:t>
              </a:r>
            </a:p>
          </p:txBody>
        </p:sp>
        <p:sp>
          <p:nvSpPr>
            <p:cNvPr id="35851" name="Oval 11"/>
            <p:cNvSpPr>
              <a:spLocks noChangeAspect="1" noChangeArrowheads="1"/>
            </p:cNvSpPr>
            <p:nvPr/>
          </p:nvSpPr>
          <p:spPr bwMode="auto">
            <a:xfrm>
              <a:off x="1128" y="67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Livestock</a:t>
              </a:r>
            </a:p>
            <a:p>
              <a:pPr algn="ctr" eaLnBrk="1" hangingPunct="1">
                <a:spcBef>
                  <a:spcPct val="0"/>
                </a:spcBef>
                <a:buFontTx/>
                <a:buNone/>
              </a:pPr>
              <a:r>
                <a:rPr lang="en-US" altLang="en-US" sz="1800">
                  <a:latin typeface="+mn-lt"/>
                  <a:cs typeface="Arial" panose="020B0604020202020204" pitchFamily="34" charset="0"/>
                </a:rPr>
                <a:t>Simulators</a:t>
              </a:r>
            </a:p>
          </p:txBody>
        </p:sp>
        <p:sp>
          <p:nvSpPr>
            <p:cNvPr id="35852" name="Oval 12"/>
            <p:cNvSpPr>
              <a:spLocks noChangeAspect="1" noChangeArrowheads="1"/>
            </p:cNvSpPr>
            <p:nvPr/>
          </p:nvSpPr>
          <p:spPr bwMode="auto">
            <a:xfrm>
              <a:off x="312"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Transport </a:t>
              </a:r>
            </a:p>
            <a:p>
              <a:pPr algn="ctr" eaLnBrk="1" hangingPunct="1">
                <a:spcBef>
                  <a:spcPct val="0"/>
                </a:spcBef>
                <a:buFontTx/>
                <a:buNone/>
              </a:pPr>
              <a:r>
                <a:rPr lang="en-US" altLang="en-US" sz="1800">
                  <a:latin typeface="+mn-lt"/>
                  <a:cs typeface="Arial" panose="020B0604020202020204" pitchFamily="34" charset="0"/>
                </a:rPr>
                <a:t>simulation</a:t>
              </a:r>
            </a:p>
          </p:txBody>
        </p:sp>
        <p:sp>
          <p:nvSpPr>
            <p:cNvPr id="35853" name="Oval 13"/>
            <p:cNvSpPr>
              <a:spLocks noChangeAspect="1" noChangeArrowheads="1"/>
            </p:cNvSpPr>
            <p:nvPr/>
          </p:nvSpPr>
          <p:spPr bwMode="auto">
            <a:xfrm>
              <a:off x="1128" y="2842"/>
              <a:ext cx="592" cy="61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Non ag </a:t>
              </a:r>
            </a:p>
            <a:p>
              <a:pPr algn="ctr" eaLnBrk="1" hangingPunct="1">
                <a:spcBef>
                  <a:spcPct val="0"/>
                </a:spcBef>
                <a:buFontTx/>
                <a:buNone/>
              </a:pPr>
              <a:r>
                <a:rPr lang="en-US" altLang="en-US" sz="1800">
                  <a:latin typeface="+mn-lt"/>
                  <a:cs typeface="Arial" panose="020B0604020202020204" pitchFamily="34" charset="0"/>
                </a:rPr>
                <a:t>Resource </a:t>
              </a:r>
            </a:p>
            <a:p>
              <a:pPr algn="ctr" eaLnBrk="1" hangingPunct="1">
                <a:spcBef>
                  <a:spcPct val="0"/>
                </a:spcBef>
                <a:buFontTx/>
                <a:buNone/>
              </a:pPr>
              <a:r>
                <a:rPr lang="en-US" altLang="en-US" sz="1800">
                  <a:latin typeface="+mn-lt"/>
                  <a:cs typeface="Arial" panose="020B0604020202020204" pitchFamily="34" charset="0"/>
                </a:rPr>
                <a:t>demand</a:t>
              </a:r>
            </a:p>
          </p:txBody>
        </p:sp>
        <p:sp>
          <p:nvSpPr>
            <p:cNvPr id="35854" name="Text Box 14"/>
            <p:cNvSpPr txBox="1">
              <a:spLocks noChangeArrowheads="1"/>
            </p:cNvSpPr>
            <p:nvPr/>
          </p:nvSpPr>
          <p:spPr bwMode="auto">
            <a:xfrm>
              <a:off x="366" y="384"/>
              <a:ext cx="118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mn-lt"/>
                  <a:cs typeface="Arial" panose="020B0604020202020204" pitchFamily="34" charset="0"/>
                </a:rPr>
                <a:t>Simulator Bundle</a:t>
              </a:r>
            </a:p>
          </p:txBody>
        </p:sp>
        <p:sp>
          <p:nvSpPr>
            <p:cNvPr id="35855" name="Oval 15"/>
            <p:cNvSpPr>
              <a:spLocks noChangeAspect="1" noChangeArrowheads="1"/>
            </p:cNvSpPr>
            <p:nvPr/>
          </p:nvSpPr>
          <p:spPr bwMode="auto">
            <a:xfrm>
              <a:off x="288" y="1392"/>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mn-lt"/>
                  <a:cs typeface="Arial" panose="020B0604020202020204" pitchFamily="34" charset="0"/>
                </a:rPr>
                <a:t>Pest</a:t>
              </a:r>
            </a:p>
            <a:p>
              <a:pPr algn="ctr" eaLnBrk="1" hangingPunct="1">
                <a:spcBef>
                  <a:spcPct val="0"/>
                </a:spcBef>
                <a:buFontTx/>
                <a:buNone/>
              </a:pPr>
              <a:r>
                <a:rPr lang="en-US" altLang="en-US" sz="1800">
                  <a:latin typeface="+mn-lt"/>
                  <a:cs typeface="Arial" panose="020B0604020202020204" pitchFamily="34" charset="0"/>
                </a:rPr>
                <a:t>Regressions</a:t>
              </a:r>
            </a:p>
          </p:txBody>
        </p:sp>
        <p:sp>
          <p:nvSpPr>
            <p:cNvPr id="35856" name="Oval 16"/>
            <p:cNvSpPr>
              <a:spLocks noChangeAspect="1" noChangeArrowheads="1"/>
            </p:cNvSpPr>
            <p:nvPr/>
          </p:nvSpPr>
          <p:spPr bwMode="auto">
            <a:xfrm>
              <a:off x="1129" y="3546"/>
              <a:ext cx="599" cy="622"/>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FF33CC"/>
                  </a:solidFill>
                  <a:latin typeface="+mn-lt"/>
                  <a:cs typeface="Arial" panose="020B0604020202020204" pitchFamily="34" charset="0"/>
                </a:rPr>
                <a:t>IPCC</a:t>
              </a:r>
            </a:p>
            <a:p>
              <a:pPr algn="ctr" eaLnBrk="1" hangingPunct="1">
                <a:spcBef>
                  <a:spcPct val="0"/>
                </a:spcBef>
                <a:buFontTx/>
                <a:buNone/>
              </a:pPr>
              <a:r>
                <a:rPr lang="en-US" altLang="en-US" sz="1800" b="1">
                  <a:solidFill>
                    <a:srgbClr val="FF33CC"/>
                  </a:solidFill>
                  <a:latin typeface="+mn-lt"/>
                  <a:cs typeface="Arial" panose="020B0604020202020204" pitchFamily="34" charset="0"/>
                </a:rPr>
                <a:t>Scenarios</a:t>
              </a:r>
            </a:p>
          </p:txBody>
        </p:sp>
      </p:grpSp>
    </p:spTree>
    <p:extLst>
      <p:ext uri="{BB962C8B-B14F-4D97-AF65-F5344CB8AC3E}">
        <p14:creationId xmlns:p14="http://schemas.microsoft.com/office/powerpoint/2010/main" val="11598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61950" y="236349"/>
            <a:ext cx="7181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Degree of climate change - RCPs</a:t>
            </a:r>
          </a:p>
        </p:txBody>
      </p:sp>
      <p:sp>
        <p:nvSpPr>
          <p:cNvPr id="4099" name="Rectangle 1"/>
          <p:cNvSpPr>
            <a:spLocks noChangeArrowheads="1"/>
          </p:cNvSpPr>
          <p:nvPr/>
        </p:nvSpPr>
        <p:spPr bwMode="auto">
          <a:xfrm>
            <a:off x="342900" y="979489"/>
            <a:ext cx="8534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800" dirty="0" smtClean="0">
                <a:latin typeface="+mn-lt"/>
              </a:rPr>
              <a:t>Representative </a:t>
            </a:r>
            <a:r>
              <a:rPr lang="en-US" altLang="en-US" sz="2800" dirty="0">
                <a:latin typeface="+mn-lt"/>
              </a:rPr>
              <a:t>Concentration Pathway Scenarios</a:t>
            </a:r>
          </a:p>
          <a:p>
            <a:pPr eaLnBrk="1" hangingPunct="1"/>
            <a:r>
              <a:rPr lang="en-US" altLang="en-US" sz="2800" b="0" dirty="0">
                <a:solidFill>
                  <a:srgbClr val="FF0000"/>
                </a:solidFill>
                <a:latin typeface="+mn-lt"/>
              </a:rPr>
              <a:t>Representative Concentration Pathway (RCP) scenarios specify </a:t>
            </a:r>
            <a:r>
              <a:rPr lang="en-US" altLang="en-US" sz="2800" b="0" dirty="0" smtClean="0">
                <a:solidFill>
                  <a:srgbClr val="FF0000"/>
                </a:solidFill>
                <a:latin typeface="+mn-lt"/>
              </a:rPr>
              <a:t>watts of climate forcing per square meter and reflect concentrations </a:t>
            </a:r>
            <a:r>
              <a:rPr lang="en-US" altLang="en-US" sz="2800" b="0" dirty="0">
                <a:solidFill>
                  <a:srgbClr val="FF0000"/>
                </a:solidFill>
                <a:latin typeface="+mn-lt"/>
              </a:rPr>
              <a:t>and corresponding emissions</a:t>
            </a:r>
            <a:r>
              <a:rPr lang="en-US" altLang="en-US" sz="2800" b="0" dirty="0">
                <a:latin typeface="+mn-lt"/>
              </a:rPr>
              <a:t>, but are not directly based on socio-economic storylines. </a:t>
            </a:r>
          </a:p>
          <a:p>
            <a:pPr eaLnBrk="1" hangingPunct="1"/>
            <a:endParaRPr lang="en-US" altLang="en-US" sz="1000" b="0" dirty="0">
              <a:latin typeface="+mn-lt"/>
            </a:endParaRPr>
          </a:p>
          <a:p>
            <a:pPr eaLnBrk="1" hangingPunct="1"/>
            <a:r>
              <a:rPr lang="en-US" altLang="en-US" sz="2800" b="0" dirty="0">
                <a:latin typeface="+mn-lt"/>
              </a:rPr>
              <a:t>Representative Concentration Pathways (RCPs) Scenarios that include time series of emissions and concentrations of the full suite of greenhouse gases and aerosols and chemically active gases, as well as land use/land cover. </a:t>
            </a:r>
          </a:p>
          <a:p>
            <a:pPr eaLnBrk="1" hangingPunct="1"/>
            <a:endParaRPr lang="en-US" altLang="en-US" sz="1600" b="0" dirty="0">
              <a:latin typeface="+mn-lt"/>
            </a:endParaRPr>
          </a:p>
          <a:p>
            <a:pPr eaLnBrk="1" hangingPunct="1"/>
            <a:r>
              <a:rPr lang="en-US" altLang="en-US" sz="2800" b="0" dirty="0">
                <a:latin typeface="+mn-lt"/>
              </a:rPr>
              <a:t>The word representative signifies that each RCP provides only one of many possible scenarios that would lead to the specific radiative forcing characteristics. </a:t>
            </a:r>
          </a:p>
          <a:p>
            <a:pPr eaLnBrk="1" hangingPunct="1"/>
            <a:endParaRPr lang="en-US" altLang="en-US" sz="1600" b="0" dirty="0">
              <a:latin typeface="+mn-lt"/>
            </a:endParaRPr>
          </a:p>
        </p:txBody>
      </p:sp>
    </p:spTree>
    <p:extLst>
      <p:ext uri="{BB962C8B-B14F-4D97-AF65-F5344CB8AC3E}">
        <p14:creationId xmlns:p14="http://schemas.microsoft.com/office/powerpoint/2010/main" val="1487936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195727" y="152400"/>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7A0000"/>
                </a:solidFill>
                <a:latin typeface="+mn-lt"/>
                <a:ea typeface="+mj-ea"/>
                <a:cs typeface="+mj-cs"/>
              </a:rPr>
              <a:t>RCPs</a:t>
            </a:r>
          </a:p>
        </p:txBody>
      </p:sp>
      <p:sp>
        <p:nvSpPr>
          <p:cNvPr id="5123" name="Rectangle 1"/>
          <p:cNvSpPr>
            <a:spLocks noChangeArrowheads="1"/>
          </p:cNvSpPr>
          <p:nvPr/>
        </p:nvSpPr>
        <p:spPr bwMode="auto">
          <a:xfrm>
            <a:off x="228600" y="493574"/>
            <a:ext cx="86868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000" b="0" dirty="0" smtClean="0">
                <a:latin typeface="+mn-lt"/>
              </a:rPr>
              <a:t>Four </a:t>
            </a:r>
            <a:r>
              <a:rPr lang="en-US" altLang="en-US" sz="2000" b="0" dirty="0">
                <a:latin typeface="+mn-lt"/>
              </a:rPr>
              <a:t>RCPs produced from Integrated Assessment Models were used in AR5</a:t>
            </a:r>
          </a:p>
          <a:p>
            <a:pPr eaLnBrk="1" hangingPunct="1"/>
            <a:endParaRPr lang="en-US" altLang="en-US" sz="1000" dirty="0">
              <a:latin typeface="+mn-lt"/>
            </a:endParaRPr>
          </a:p>
          <a:p>
            <a:pPr eaLnBrk="1" hangingPunct="1"/>
            <a:r>
              <a:rPr lang="en-US" altLang="en-US" sz="2000" dirty="0">
                <a:latin typeface="+mn-lt"/>
              </a:rPr>
              <a:t>RCP2.6 </a:t>
            </a:r>
            <a:r>
              <a:rPr lang="en-US" altLang="en-US" sz="2000" b="0" dirty="0">
                <a:latin typeface="+mn-lt"/>
              </a:rPr>
              <a:t>One pathway where radiative forcing peaks at approximately 3 Watts per square meter Wm</a:t>
            </a:r>
            <a:r>
              <a:rPr lang="en-US" altLang="en-US" sz="2000" b="0" baseline="30000" dirty="0">
                <a:latin typeface="+mn-lt"/>
              </a:rPr>
              <a:t>–2</a:t>
            </a:r>
            <a:r>
              <a:rPr lang="en-US" altLang="en-US" sz="2000" b="0" dirty="0">
                <a:latin typeface="+mn-lt"/>
              </a:rPr>
              <a:t> before 2100 and then declines</a:t>
            </a:r>
          </a:p>
          <a:p>
            <a:pPr eaLnBrk="1" hangingPunct="1"/>
            <a:endParaRPr lang="en-US" altLang="en-US" sz="1000" dirty="0">
              <a:latin typeface="+mn-lt"/>
            </a:endParaRPr>
          </a:p>
          <a:p>
            <a:pPr eaLnBrk="1" hangingPunct="1"/>
            <a:r>
              <a:rPr lang="en-US" altLang="en-US" sz="2000" dirty="0">
                <a:latin typeface="+mn-lt"/>
              </a:rPr>
              <a:t>RCP4.5 </a:t>
            </a:r>
            <a:r>
              <a:rPr lang="en-US" altLang="en-US" sz="2000" b="0" dirty="0">
                <a:latin typeface="+mn-lt"/>
              </a:rPr>
              <a:t>An intermediate stabilization pathway in which radiative forcing is stabilized at approximately 4.5 Wm</a:t>
            </a:r>
            <a:r>
              <a:rPr lang="en-US" altLang="en-US" sz="2000" b="0" baseline="30000" dirty="0">
                <a:latin typeface="+mn-lt"/>
              </a:rPr>
              <a:t>–2</a:t>
            </a:r>
            <a:r>
              <a:rPr lang="en-US" altLang="en-US" sz="2000" b="0" dirty="0">
                <a:latin typeface="+mn-lt"/>
              </a:rPr>
              <a:t> after 2100</a:t>
            </a:r>
          </a:p>
          <a:p>
            <a:pPr eaLnBrk="1" hangingPunct="1"/>
            <a:endParaRPr lang="en-US" altLang="en-US" sz="1200" dirty="0">
              <a:latin typeface="+mn-lt"/>
            </a:endParaRPr>
          </a:p>
          <a:p>
            <a:pPr eaLnBrk="1" hangingPunct="1"/>
            <a:r>
              <a:rPr lang="en-US" altLang="en-US" sz="2000" dirty="0">
                <a:latin typeface="+mn-lt"/>
              </a:rPr>
              <a:t>RCP6.0 </a:t>
            </a:r>
            <a:r>
              <a:rPr lang="en-US" altLang="en-US" sz="2000" b="0" dirty="0">
                <a:latin typeface="+mn-lt"/>
              </a:rPr>
              <a:t>An intermediate stabilization pathway in which radiative forcing is stabilized at approximately 6.0 Wm</a:t>
            </a:r>
            <a:r>
              <a:rPr lang="en-US" altLang="en-US" sz="2000" b="0" baseline="30000" dirty="0">
                <a:latin typeface="+mn-lt"/>
              </a:rPr>
              <a:t>–2</a:t>
            </a:r>
            <a:r>
              <a:rPr lang="en-US" altLang="en-US" sz="2000" b="0" dirty="0">
                <a:latin typeface="+mn-lt"/>
              </a:rPr>
              <a:t> after 2100</a:t>
            </a:r>
          </a:p>
          <a:p>
            <a:pPr eaLnBrk="1" hangingPunct="1"/>
            <a:endParaRPr lang="en-US" altLang="en-US" sz="1000" dirty="0">
              <a:latin typeface="+mn-lt"/>
            </a:endParaRPr>
          </a:p>
          <a:p>
            <a:pPr eaLnBrk="1" hangingPunct="1"/>
            <a:r>
              <a:rPr lang="en-US" altLang="en-US" sz="2000" dirty="0">
                <a:latin typeface="+mn-lt"/>
              </a:rPr>
              <a:t>RCP8.5 </a:t>
            </a:r>
            <a:r>
              <a:rPr lang="en-US" altLang="en-US" sz="2000" b="0" dirty="0">
                <a:latin typeface="+mn-lt"/>
              </a:rPr>
              <a:t>A high pathway for which radiative forcing reaches greater than 8.5 Wm</a:t>
            </a:r>
            <a:r>
              <a:rPr lang="en-US" altLang="en-US" sz="2000" b="0" baseline="30000" dirty="0">
                <a:latin typeface="+mn-lt"/>
              </a:rPr>
              <a:t>–2</a:t>
            </a:r>
            <a:r>
              <a:rPr lang="en-US" altLang="en-US" sz="2000" b="0" dirty="0">
                <a:latin typeface="+mn-lt"/>
              </a:rPr>
              <a:t> by 2100</a:t>
            </a:r>
            <a:endParaRPr lang="en-US" altLang="en-US" sz="2000" dirty="0">
              <a:latin typeface="+mn-lt"/>
            </a:endParaRPr>
          </a:p>
        </p:txBody>
      </p:sp>
      <p:pic>
        <p:nvPicPr>
          <p:cNvPr id="5124" name="Picture 2" descr="C:\Users\bamccarl\AppData\Local\Microsoft\Windows\Temporary Internet Files\Content.IE5\KXVRICK0\._images_Assessment Reports_AR5 - WG1_Chapter 01_FigBox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50419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ChangeArrowheads="1"/>
          </p:cNvSpPr>
          <p:nvPr/>
        </p:nvSpPr>
        <p:spPr bwMode="auto">
          <a:xfrm>
            <a:off x="6767513" y="4799013"/>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b="0">
                <a:latin typeface="+mn-lt"/>
              </a:rPr>
              <a:t>From WGI AR5 Box 1.1 </a:t>
            </a:r>
            <a:endParaRPr lang="en-US" altLang="en-US">
              <a:latin typeface="+mn-lt"/>
            </a:endParaRPr>
          </a:p>
        </p:txBody>
      </p:sp>
    </p:spTree>
    <p:extLst>
      <p:ext uri="{BB962C8B-B14F-4D97-AF65-F5344CB8AC3E}">
        <p14:creationId xmlns:p14="http://schemas.microsoft.com/office/powerpoint/2010/main" val="1637524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1676400" y="24532"/>
            <a:ext cx="5981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dirty="0">
                <a:solidFill>
                  <a:srgbClr val="7A0000"/>
                </a:solidFill>
                <a:latin typeface="+mn-lt"/>
                <a:ea typeface="+mj-ea"/>
                <a:cs typeface="+mj-cs"/>
              </a:rPr>
              <a:t>Yet more could happen</a:t>
            </a:r>
          </a:p>
        </p:txBody>
      </p:sp>
      <p:grpSp>
        <p:nvGrpSpPr>
          <p:cNvPr id="32772" name="Group 4"/>
          <p:cNvGrpSpPr>
            <a:grpSpLocks/>
          </p:cNvGrpSpPr>
          <p:nvPr/>
        </p:nvGrpSpPr>
        <p:grpSpPr bwMode="auto">
          <a:xfrm>
            <a:off x="183321" y="905361"/>
            <a:ext cx="8434219" cy="5354496"/>
            <a:chOff x="66293" y="2123230"/>
            <a:chExt cx="7049762" cy="4608600"/>
          </a:xfrm>
        </p:grpSpPr>
        <p:pic>
          <p:nvPicPr>
            <p:cNvPr id="327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 y="2123230"/>
              <a:ext cx="4620922" cy="46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5" name="Right Brace 1"/>
            <p:cNvSpPr>
              <a:spLocks/>
            </p:cNvSpPr>
            <p:nvPr/>
          </p:nvSpPr>
          <p:spPr bwMode="auto">
            <a:xfrm>
              <a:off x="4438650" y="5249723"/>
              <a:ext cx="230430" cy="499265"/>
            </a:xfrm>
            <a:prstGeom prst="rightBrace">
              <a:avLst>
                <a:gd name="adj1" fmla="val 8336"/>
                <a:gd name="adj2" fmla="val 50000"/>
              </a:avLst>
            </a:prstGeom>
            <a:solidFill>
              <a:schemeClr val="accent1"/>
            </a:solidFill>
            <a:ln w="254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sz="3200">
                <a:latin typeface="+mn-lt"/>
              </a:endParaRPr>
            </a:p>
          </p:txBody>
        </p:sp>
        <p:sp>
          <p:nvSpPr>
            <p:cNvPr id="32776" name="Right Brace 5"/>
            <p:cNvSpPr>
              <a:spLocks/>
            </p:cNvSpPr>
            <p:nvPr/>
          </p:nvSpPr>
          <p:spPr bwMode="auto">
            <a:xfrm>
              <a:off x="4438650" y="3156652"/>
              <a:ext cx="230430" cy="2061274"/>
            </a:xfrm>
            <a:prstGeom prst="rightBrace">
              <a:avLst>
                <a:gd name="adj1" fmla="val 8324"/>
                <a:gd name="adj2" fmla="val 50000"/>
              </a:avLst>
            </a:prstGeom>
            <a:solidFill>
              <a:schemeClr val="accent1"/>
            </a:solidFill>
            <a:ln w="254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sz="3200">
                <a:latin typeface="+mn-lt"/>
              </a:endParaRPr>
            </a:p>
          </p:txBody>
        </p:sp>
        <p:sp>
          <p:nvSpPr>
            <p:cNvPr id="32777" name="TextBox 3"/>
            <p:cNvSpPr txBox="1">
              <a:spLocks noChangeArrowheads="1"/>
            </p:cNvSpPr>
            <p:nvPr/>
          </p:nvSpPr>
          <p:spPr bwMode="auto">
            <a:xfrm>
              <a:off x="4801825" y="3956450"/>
              <a:ext cx="2314230" cy="39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dirty="0">
                  <a:solidFill>
                    <a:srgbClr val="FF0000"/>
                  </a:solidFill>
                  <a:latin typeface="+mn-lt"/>
                  <a:cs typeface="Arial" charset="0"/>
                </a:rPr>
                <a:t>What could happen</a:t>
              </a:r>
            </a:p>
          </p:txBody>
        </p:sp>
        <p:sp>
          <p:nvSpPr>
            <p:cNvPr id="32778" name="TextBox 9"/>
            <p:cNvSpPr txBox="1">
              <a:spLocks noChangeArrowheads="1"/>
            </p:cNvSpPr>
            <p:nvPr/>
          </p:nvSpPr>
          <p:spPr bwMode="auto">
            <a:xfrm>
              <a:off x="4801826" y="5217926"/>
              <a:ext cx="2244737" cy="71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dirty="0">
                  <a:solidFill>
                    <a:srgbClr val="3333FF"/>
                  </a:solidFill>
                  <a:latin typeface="+mn-lt"/>
                  <a:cs typeface="Arial" charset="0"/>
                </a:rPr>
                <a:t>What we have seen so far</a:t>
              </a:r>
            </a:p>
          </p:txBody>
        </p:sp>
      </p:grpSp>
      <p:sp>
        <p:nvSpPr>
          <p:cNvPr id="32773" name="Rectangle 2"/>
          <p:cNvSpPr>
            <a:spLocks noChangeArrowheads="1"/>
          </p:cNvSpPr>
          <p:nvPr/>
        </p:nvSpPr>
        <p:spPr bwMode="auto">
          <a:xfrm>
            <a:off x="228600" y="6373813"/>
            <a:ext cx="7614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a:latin typeface="+mn-lt"/>
              </a:rPr>
              <a:t>Figure 1: Global temperature change and uncertainty. From Robustness and uncertainties in the new CMIP5 climate model projections</a:t>
            </a:r>
          </a:p>
          <a:p>
            <a:pPr eaLnBrk="1" hangingPunct="1"/>
            <a:r>
              <a:rPr lang="en-US" altLang="en-US" sz="1000">
                <a:latin typeface="+mn-lt"/>
              </a:rPr>
              <a:t>Reto Knutti &amp; Jan Sedláček, Nature Climate Change 3, 369–373 (2013) doi:10.1038/nclimate1716, </a:t>
            </a:r>
            <a:endParaRPr lang="en-US" altLang="en-US" sz="1000">
              <a:solidFill>
                <a:schemeClr val="accent2"/>
              </a:solidFill>
              <a:latin typeface="+mn-lt"/>
            </a:endParaRPr>
          </a:p>
        </p:txBody>
      </p:sp>
    </p:spTree>
    <p:extLst>
      <p:ext uri="{BB962C8B-B14F-4D97-AF65-F5344CB8AC3E}">
        <p14:creationId xmlns:p14="http://schemas.microsoft.com/office/powerpoint/2010/main" val="345514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Settings\butt\Application Data\Microsoft\Templates\Tanveer.pot</Template>
  <TotalTime>2272</TotalTime>
  <Words>5082</Words>
  <Application>Microsoft Office PowerPoint</Application>
  <PresentationFormat>On-screen Show (4:3)</PresentationFormat>
  <Paragraphs>916</Paragraphs>
  <Slides>68</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SimSun</vt:lpstr>
      <vt:lpstr>Arial</vt:lpstr>
      <vt:lpstr>Calibri</vt:lpstr>
      <vt:lpstr>Courier New</vt:lpstr>
      <vt:lpstr>Symbol</vt:lpstr>
      <vt:lpstr>Times New Roman</vt:lpstr>
      <vt:lpstr>Default Design</vt:lpstr>
      <vt:lpstr>Equation</vt:lpstr>
      <vt:lpstr>PowerPoint Presentation</vt:lpstr>
      <vt:lpstr>Would Climate Change Hurt/Benefit? </vt:lpstr>
      <vt:lpstr>PowerPoint Presentation</vt:lpstr>
      <vt:lpstr>PowerPoint Presentation</vt:lpstr>
      <vt:lpstr>Scope of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Heteroskedastic Model Estimation</vt:lpstr>
      <vt:lpstr>Statistical Framework</vt:lpstr>
      <vt:lpstr>What is Spatial Analogue?</vt:lpstr>
      <vt:lpstr>What is Spatial Analogue? (Example)</vt:lpstr>
      <vt:lpstr>Spatial Analogue Limitations</vt:lpstr>
      <vt:lpstr>PowerPoint Presentation</vt:lpstr>
      <vt:lpstr>Climate and Milk Production</vt:lpstr>
      <vt:lpstr>PowerPoint Presentation</vt:lpstr>
      <vt:lpstr>Climate and Milk Production</vt:lpstr>
      <vt:lpstr>Results</vt:lpstr>
      <vt:lpstr>CO2 and crop Production</vt:lpstr>
      <vt:lpstr>CO2 and crop Production</vt:lpstr>
      <vt:lpstr>CO2 and crop Production -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CO2 and crop Production -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the Risk of Avian Influenza Outbreaks and Economic Loss under Climate Change </vt:lpstr>
      <vt:lpstr>Research Question</vt:lpstr>
      <vt:lpstr>Data</vt:lpstr>
      <vt:lpstr>Method</vt:lpstr>
      <vt:lpstr>Results(1) </vt:lpstr>
      <vt:lpstr>Results(2)</vt:lpstr>
      <vt:lpstr>PowerPoint Presentation</vt:lpstr>
      <vt:lpstr>PowerPoint Presentation</vt:lpstr>
      <vt:lpstr>PowerPoint Presentation</vt:lpstr>
      <vt:lpstr>PowerPoint Presentation</vt:lpstr>
      <vt:lpstr>PowerPoint Presentation</vt:lpstr>
      <vt:lpstr>PowerPoint Presentation</vt:lpstr>
    </vt:vector>
  </TitlesOfParts>
  <Company>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Impact Assessment</dc:title>
  <dc:creator>Tanveer Butt</dc:creator>
  <cp:lastModifiedBy>Bruce A McCarl</cp:lastModifiedBy>
  <cp:revision>367</cp:revision>
  <cp:lastPrinted>2011-01-26T18:36:52Z</cp:lastPrinted>
  <dcterms:created xsi:type="dcterms:W3CDTF">2003-02-28T18:06:41Z</dcterms:created>
  <dcterms:modified xsi:type="dcterms:W3CDTF">2019-03-21T20:39:20Z</dcterms:modified>
</cp:coreProperties>
</file>