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sldIdLst>
    <p:sldId id="256" r:id="rId2"/>
    <p:sldId id="411" r:id="rId3"/>
    <p:sldId id="449" r:id="rId4"/>
    <p:sldId id="448" r:id="rId5"/>
    <p:sldId id="459" r:id="rId6"/>
    <p:sldId id="450" r:id="rId7"/>
    <p:sldId id="408" r:id="rId8"/>
    <p:sldId id="452" r:id="rId9"/>
    <p:sldId id="461" r:id="rId10"/>
    <p:sldId id="462" r:id="rId11"/>
    <p:sldId id="451" r:id="rId12"/>
    <p:sldId id="425" r:id="rId13"/>
    <p:sldId id="465" r:id="rId14"/>
    <p:sldId id="423" r:id="rId15"/>
    <p:sldId id="454" r:id="rId16"/>
    <p:sldId id="455" r:id="rId17"/>
    <p:sldId id="464" r:id="rId18"/>
    <p:sldId id="456" r:id="rId19"/>
    <p:sldId id="447" r:id="rId20"/>
    <p:sldId id="463" r:id="rId21"/>
    <p:sldId id="457" r:id="rId22"/>
    <p:sldId id="458" r:id="rId23"/>
    <p:sldId id="446" r:id="rId24"/>
    <p:sldId id="430" r:id="rId25"/>
    <p:sldId id="350" r:id="rId26"/>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FF"/>
    <a:srgbClr val="009900"/>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1" autoAdjust="0"/>
    <p:restoredTop sz="90929"/>
  </p:normalViewPr>
  <p:slideViewPr>
    <p:cSldViewPr>
      <p:cViewPr varScale="1">
        <p:scale>
          <a:sx n="57" d="100"/>
          <a:sy n="57" d="100"/>
        </p:scale>
        <p:origin x="1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b="0"/>
            </a:lvl1pPr>
          </a:lstStyle>
          <a:p>
            <a:pPr>
              <a:defRPr/>
            </a:pPr>
            <a:endParaRPr lang="en-US"/>
          </a:p>
        </p:txBody>
      </p:sp>
      <p:sp>
        <p:nvSpPr>
          <p:cNvPr id="12697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8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698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b="0"/>
            </a:lvl1pPr>
          </a:lstStyle>
          <a:p>
            <a:pPr>
              <a:defRPr/>
            </a:pPr>
            <a:endParaRPr lang="en-US"/>
          </a:p>
        </p:txBody>
      </p:sp>
      <p:sp>
        <p:nvSpPr>
          <p:cNvPr id="12698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b="0"/>
            </a:lvl1pPr>
          </a:lstStyle>
          <a:p>
            <a:pPr>
              <a:defRPr/>
            </a:pPr>
            <a:fld id="{B18F0A53-F365-4201-A0CA-EF72D17E4A4B}" type="slidenum">
              <a:rPr lang="en-US"/>
              <a:pPr>
                <a:defRPr/>
              </a:pPr>
              <a:t>‹#›</a:t>
            </a:fld>
            <a:endParaRPr lang="en-US"/>
          </a:p>
        </p:txBody>
      </p:sp>
    </p:spTree>
    <p:extLst>
      <p:ext uri="{BB962C8B-B14F-4D97-AF65-F5344CB8AC3E}">
        <p14:creationId xmlns:p14="http://schemas.microsoft.com/office/powerpoint/2010/main" val="877214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300" b="1">
                <a:solidFill>
                  <a:schemeClr val="tx1"/>
                </a:solidFill>
                <a:latin typeface="Times New Roman" pitchFamily="18" charset="0"/>
              </a:defRPr>
            </a:lvl1pPr>
            <a:lvl2pPr marL="702756" indent="-270291" eaLnBrk="0" hangingPunct="0">
              <a:defRPr sz="2300" b="1">
                <a:solidFill>
                  <a:schemeClr val="tx1"/>
                </a:solidFill>
                <a:latin typeface="Times New Roman" pitchFamily="18" charset="0"/>
              </a:defRPr>
            </a:lvl2pPr>
            <a:lvl3pPr marL="1081164" indent="-216233" eaLnBrk="0" hangingPunct="0">
              <a:defRPr sz="2300" b="1">
                <a:solidFill>
                  <a:schemeClr val="tx1"/>
                </a:solidFill>
                <a:latin typeface="Times New Roman" pitchFamily="18" charset="0"/>
              </a:defRPr>
            </a:lvl3pPr>
            <a:lvl4pPr marL="1513629" indent="-216233" eaLnBrk="0" hangingPunct="0">
              <a:defRPr sz="2300" b="1">
                <a:solidFill>
                  <a:schemeClr val="tx1"/>
                </a:solidFill>
                <a:latin typeface="Times New Roman" pitchFamily="18" charset="0"/>
              </a:defRPr>
            </a:lvl4pPr>
            <a:lvl5pPr marL="1946095" indent="-216233" eaLnBrk="0" hangingPunct="0">
              <a:defRPr sz="2300" b="1">
                <a:solidFill>
                  <a:schemeClr val="tx1"/>
                </a:solidFill>
                <a:latin typeface="Times New Roman" pitchFamily="18" charset="0"/>
              </a:defRPr>
            </a:lvl5pPr>
            <a:lvl6pPr marL="2378560" indent="-216233" eaLnBrk="0" fontAlgn="base" hangingPunct="0">
              <a:spcBef>
                <a:spcPct val="0"/>
              </a:spcBef>
              <a:spcAft>
                <a:spcPct val="0"/>
              </a:spcAft>
              <a:defRPr sz="2300" b="1">
                <a:solidFill>
                  <a:schemeClr val="tx1"/>
                </a:solidFill>
                <a:latin typeface="Times New Roman" pitchFamily="18" charset="0"/>
              </a:defRPr>
            </a:lvl6pPr>
            <a:lvl7pPr marL="2811026" indent="-216233" eaLnBrk="0" fontAlgn="base" hangingPunct="0">
              <a:spcBef>
                <a:spcPct val="0"/>
              </a:spcBef>
              <a:spcAft>
                <a:spcPct val="0"/>
              </a:spcAft>
              <a:defRPr sz="2300" b="1">
                <a:solidFill>
                  <a:schemeClr val="tx1"/>
                </a:solidFill>
                <a:latin typeface="Times New Roman" pitchFamily="18" charset="0"/>
              </a:defRPr>
            </a:lvl7pPr>
            <a:lvl8pPr marL="3243491" indent="-216233" eaLnBrk="0" fontAlgn="base" hangingPunct="0">
              <a:spcBef>
                <a:spcPct val="0"/>
              </a:spcBef>
              <a:spcAft>
                <a:spcPct val="0"/>
              </a:spcAft>
              <a:defRPr sz="2300" b="1">
                <a:solidFill>
                  <a:schemeClr val="tx1"/>
                </a:solidFill>
                <a:latin typeface="Times New Roman" pitchFamily="18" charset="0"/>
              </a:defRPr>
            </a:lvl8pPr>
            <a:lvl9pPr marL="3675957" indent="-216233" eaLnBrk="0" fontAlgn="base" hangingPunct="0">
              <a:spcBef>
                <a:spcPct val="0"/>
              </a:spcBef>
              <a:spcAft>
                <a:spcPct val="0"/>
              </a:spcAft>
              <a:defRPr sz="2300" b="1">
                <a:solidFill>
                  <a:schemeClr val="tx1"/>
                </a:solidFill>
                <a:latin typeface="Times New Roman" pitchFamily="18" charset="0"/>
              </a:defRPr>
            </a:lvl9pPr>
          </a:lstStyle>
          <a:p>
            <a:pPr eaLnBrk="1" hangingPunct="1"/>
            <a:fld id="{1E20C62D-4437-4CF1-9487-50A2C979950B}" type="slidenum">
              <a:rPr lang="en-US" altLang="en-US" sz="1200" b="0"/>
              <a:pPr eaLnBrk="1" hangingPunct="1"/>
              <a:t>3</a:t>
            </a:fld>
            <a:endParaRPr lang="en-US" altLang="en-US" sz="1200" b="0"/>
          </a:p>
        </p:txBody>
      </p:sp>
      <p:sp>
        <p:nvSpPr>
          <p:cNvPr id="31747" name="Rectangle 2"/>
          <p:cNvSpPr>
            <a:spLocks noGrp="1" noRot="1" noChangeAspect="1" noChangeArrowheads="1" noTextEdit="1"/>
          </p:cNvSpPr>
          <p:nvPr>
            <p:ph type="sldImg"/>
          </p:nvPr>
        </p:nvSpPr>
        <p:spPr>
          <a:xfrm>
            <a:off x="1143000" y="685800"/>
            <a:ext cx="4573588" cy="3429000"/>
          </a:xfrm>
          <a:ln/>
        </p:spPr>
      </p:sp>
      <p:sp>
        <p:nvSpPr>
          <p:cNvPr id="31748" name="Rectangle 3"/>
          <p:cNvSpPr>
            <a:spLocks noGrp="1" noChangeArrowheads="1"/>
          </p:cNvSpPr>
          <p:nvPr>
            <p:ph type="body" idx="1"/>
          </p:nvPr>
        </p:nvSpPr>
        <p:spPr>
          <a:xfrm>
            <a:off x="913805" y="4343704"/>
            <a:ext cx="5030391" cy="4113892"/>
          </a:xfrm>
          <a:noFill/>
        </p:spPr>
        <p:txBody>
          <a:bodyPr lIns="91423" tIns="45712" rIns="91423" bIns="45712"/>
          <a:lstStyle/>
          <a:p>
            <a:pPr eaLnBrk="1" hangingPunct="1"/>
            <a:endParaRPr lang="en-US" altLang="en-US" smtClean="0"/>
          </a:p>
        </p:txBody>
      </p:sp>
    </p:spTree>
    <p:extLst>
      <p:ext uri="{BB962C8B-B14F-4D97-AF65-F5344CB8AC3E}">
        <p14:creationId xmlns:p14="http://schemas.microsoft.com/office/powerpoint/2010/main" val="412323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8F0A53-F365-4201-A0CA-EF72D17E4A4B}" type="slidenum">
              <a:rPr lang="en-US" smtClean="0"/>
              <a:pPr>
                <a:defRPr/>
              </a:pPr>
              <a:t>11</a:t>
            </a:fld>
            <a:endParaRPr lang="en-US"/>
          </a:p>
        </p:txBody>
      </p:sp>
    </p:spTree>
    <p:extLst>
      <p:ext uri="{BB962C8B-B14F-4D97-AF65-F5344CB8AC3E}">
        <p14:creationId xmlns:p14="http://schemas.microsoft.com/office/powerpoint/2010/main" val="1415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b="1">
                <a:solidFill>
                  <a:schemeClr val="tx1"/>
                </a:solidFill>
                <a:latin typeface="Times New Roman" pitchFamily="18" charset="0"/>
              </a:defRPr>
            </a:lvl1pPr>
            <a:lvl2pPr marL="785372" indent="-302066" eaLnBrk="0" hangingPunct="0">
              <a:defRPr sz="1300" b="1">
                <a:solidFill>
                  <a:schemeClr val="tx1"/>
                </a:solidFill>
                <a:latin typeface="Times New Roman" pitchFamily="18" charset="0"/>
              </a:defRPr>
            </a:lvl2pPr>
            <a:lvl3pPr marL="1208265" indent="-241653" eaLnBrk="0" hangingPunct="0">
              <a:defRPr sz="1300" b="1">
                <a:solidFill>
                  <a:schemeClr val="tx1"/>
                </a:solidFill>
                <a:latin typeface="Times New Roman" pitchFamily="18" charset="0"/>
              </a:defRPr>
            </a:lvl3pPr>
            <a:lvl4pPr marL="1691571" indent="-241653" eaLnBrk="0" hangingPunct="0">
              <a:defRPr sz="1300" b="1">
                <a:solidFill>
                  <a:schemeClr val="tx1"/>
                </a:solidFill>
                <a:latin typeface="Times New Roman" pitchFamily="18" charset="0"/>
              </a:defRPr>
            </a:lvl4pPr>
            <a:lvl5pPr marL="2174878" indent="-241653" eaLnBrk="0" hangingPunct="0">
              <a:defRPr sz="1300" b="1">
                <a:solidFill>
                  <a:schemeClr val="tx1"/>
                </a:solidFill>
                <a:latin typeface="Times New Roman" pitchFamily="18" charset="0"/>
              </a:defRPr>
            </a:lvl5pPr>
            <a:lvl6pPr marL="2658184" indent="-241653" eaLnBrk="0" fontAlgn="base" hangingPunct="0">
              <a:spcBef>
                <a:spcPct val="0"/>
              </a:spcBef>
              <a:spcAft>
                <a:spcPct val="0"/>
              </a:spcAft>
              <a:defRPr sz="1300" b="1">
                <a:solidFill>
                  <a:schemeClr val="tx1"/>
                </a:solidFill>
                <a:latin typeface="Times New Roman" pitchFamily="18" charset="0"/>
              </a:defRPr>
            </a:lvl6pPr>
            <a:lvl7pPr marL="3141490" indent="-241653" eaLnBrk="0" fontAlgn="base" hangingPunct="0">
              <a:spcBef>
                <a:spcPct val="0"/>
              </a:spcBef>
              <a:spcAft>
                <a:spcPct val="0"/>
              </a:spcAft>
              <a:defRPr sz="1300" b="1">
                <a:solidFill>
                  <a:schemeClr val="tx1"/>
                </a:solidFill>
                <a:latin typeface="Times New Roman" pitchFamily="18" charset="0"/>
              </a:defRPr>
            </a:lvl7pPr>
            <a:lvl8pPr marL="3624796" indent="-241653" eaLnBrk="0" fontAlgn="base" hangingPunct="0">
              <a:spcBef>
                <a:spcPct val="0"/>
              </a:spcBef>
              <a:spcAft>
                <a:spcPct val="0"/>
              </a:spcAft>
              <a:defRPr sz="1300" b="1">
                <a:solidFill>
                  <a:schemeClr val="tx1"/>
                </a:solidFill>
                <a:latin typeface="Times New Roman" pitchFamily="18" charset="0"/>
              </a:defRPr>
            </a:lvl8pPr>
            <a:lvl9pPr marL="4108102" indent="-241653" eaLnBrk="0" fontAlgn="base" hangingPunct="0">
              <a:spcBef>
                <a:spcPct val="0"/>
              </a:spcBef>
              <a:spcAft>
                <a:spcPct val="0"/>
              </a:spcAft>
              <a:defRPr sz="1300" b="1">
                <a:solidFill>
                  <a:schemeClr val="tx1"/>
                </a:solidFill>
                <a:latin typeface="Times New Roman" pitchFamily="18" charset="0"/>
              </a:defRPr>
            </a:lvl9pPr>
          </a:lstStyle>
          <a:p>
            <a:pPr eaLnBrk="1" hangingPunct="1"/>
            <a:fld id="{6125CA86-17C0-4B4F-BA12-513E9DA556B4}" type="slidenum">
              <a:rPr lang="tr-TR" altLang="en-US" b="0" smtClean="0"/>
              <a:pPr eaLnBrk="1" hangingPunct="1"/>
              <a:t>19</a:t>
            </a:fld>
            <a:endParaRPr lang="tr-TR" altLang="en-US" b="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fld id="{A042A65E-E499-47DE-97EF-16D609E615A0}" type="slidenum">
              <a:rPr lang="tr-TR" altLang="en-US" sz="1300" b="0" smtClean="0"/>
              <a:pPr eaLnBrk="1" hangingPunct="1"/>
              <a:t>24</a:t>
            </a:fld>
            <a:endParaRPr lang="tr-TR" altLang="en-US" sz="1300"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mtClean="0"/>
              <a:t>Source: IEA WEO 2007, pg. 203. Energy related CO2 emissions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2E3E90-AC30-4364-AB93-8ABD556AD7E5}" type="slidenum">
              <a:rPr lang="en-US"/>
              <a:pPr>
                <a:defRPr/>
              </a:pPr>
              <a:t>‹#›</a:t>
            </a:fld>
            <a:endParaRPr lang="en-US"/>
          </a:p>
        </p:txBody>
      </p:sp>
    </p:spTree>
    <p:extLst>
      <p:ext uri="{BB962C8B-B14F-4D97-AF65-F5344CB8AC3E}">
        <p14:creationId xmlns:p14="http://schemas.microsoft.com/office/powerpoint/2010/main" val="28609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B27F9E-E0DF-4BA8-AD98-23D7B63C1C28}" type="slidenum">
              <a:rPr lang="en-US"/>
              <a:pPr>
                <a:defRPr/>
              </a:pPr>
              <a:t>‹#›</a:t>
            </a:fld>
            <a:endParaRPr lang="en-US"/>
          </a:p>
        </p:txBody>
      </p:sp>
    </p:spTree>
    <p:extLst>
      <p:ext uri="{BB962C8B-B14F-4D97-AF65-F5344CB8AC3E}">
        <p14:creationId xmlns:p14="http://schemas.microsoft.com/office/powerpoint/2010/main" val="317963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A03756-D233-4884-8EF3-8277F4BA6F68}" type="slidenum">
              <a:rPr lang="en-US"/>
              <a:pPr>
                <a:defRPr/>
              </a:pPr>
              <a:t>‹#›</a:t>
            </a:fld>
            <a:endParaRPr lang="en-US"/>
          </a:p>
        </p:txBody>
      </p:sp>
    </p:spTree>
    <p:extLst>
      <p:ext uri="{BB962C8B-B14F-4D97-AF65-F5344CB8AC3E}">
        <p14:creationId xmlns:p14="http://schemas.microsoft.com/office/powerpoint/2010/main" val="149614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56CA5F-622B-4309-8B90-FDD5EE7FB68D}" type="slidenum">
              <a:rPr lang="en-US"/>
              <a:pPr>
                <a:defRPr/>
              </a:pPr>
              <a:t>‹#›</a:t>
            </a:fld>
            <a:endParaRPr lang="en-US"/>
          </a:p>
        </p:txBody>
      </p:sp>
    </p:spTree>
    <p:extLst>
      <p:ext uri="{BB962C8B-B14F-4D97-AF65-F5344CB8AC3E}">
        <p14:creationId xmlns:p14="http://schemas.microsoft.com/office/powerpoint/2010/main" val="40489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1FB4D6-38A8-4C11-8111-C42BED1E4D38}" type="slidenum">
              <a:rPr lang="en-US"/>
              <a:pPr>
                <a:defRPr/>
              </a:pPr>
              <a:t>‹#›</a:t>
            </a:fld>
            <a:endParaRPr lang="en-US"/>
          </a:p>
        </p:txBody>
      </p:sp>
    </p:spTree>
    <p:extLst>
      <p:ext uri="{BB962C8B-B14F-4D97-AF65-F5344CB8AC3E}">
        <p14:creationId xmlns:p14="http://schemas.microsoft.com/office/powerpoint/2010/main" val="373280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AC2736-A47B-4E7C-B356-E19C3283728F}" type="slidenum">
              <a:rPr lang="en-US"/>
              <a:pPr>
                <a:defRPr/>
              </a:pPr>
              <a:t>‹#›</a:t>
            </a:fld>
            <a:endParaRPr lang="en-US"/>
          </a:p>
        </p:txBody>
      </p:sp>
    </p:spTree>
    <p:extLst>
      <p:ext uri="{BB962C8B-B14F-4D97-AF65-F5344CB8AC3E}">
        <p14:creationId xmlns:p14="http://schemas.microsoft.com/office/powerpoint/2010/main" val="27912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C3CA1A-A115-44E1-8F35-EF1FBC83272A}" type="slidenum">
              <a:rPr lang="en-US"/>
              <a:pPr>
                <a:defRPr/>
              </a:pPr>
              <a:t>‹#›</a:t>
            </a:fld>
            <a:endParaRPr lang="en-US"/>
          </a:p>
        </p:txBody>
      </p:sp>
    </p:spTree>
    <p:extLst>
      <p:ext uri="{BB962C8B-B14F-4D97-AF65-F5344CB8AC3E}">
        <p14:creationId xmlns:p14="http://schemas.microsoft.com/office/powerpoint/2010/main" val="348552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D4E672-39A7-438B-96F7-572FC16A201C}" type="slidenum">
              <a:rPr lang="en-US"/>
              <a:pPr>
                <a:defRPr/>
              </a:pPr>
              <a:t>‹#›</a:t>
            </a:fld>
            <a:endParaRPr lang="en-US"/>
          </a:p>
        </p:txBody>
      </p:sp>
    </p:spTree>
    <p:extLst>
      <p:ext uri="{BB962C8B-B14F-4D97-AF65-F5344CB8AC3E}">
        <p14:creationId xmlns:p14="http://schemas.microsoft.com/office/powerpoint/2010/main" val="20405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4AE165-95C1-49E9-B3BD-40F6C36A6AB6}" type="slidenum">
              <a:rPr lang="en-US"/>
              <a:pPr>
                <a:defRPr/>
              </a:pPr>
              <a:t>‹#›</a:t>
            </a:fld>
            <a:endParaRPr lang="en-US"/>
          </a:p>
        </p:txBody>
      </p:sp>
    </p:spTree>
    <p:extLst>
      <p:ext uri="{BB962C8B-B14F-4D97-AF65-F5344CB8AC3E}">
        <p14:creationId xmlns:p14="http://schemas.microsoft.com/office/powerpoint/2010/main" val="200935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7EC5A-DB1F-4160-82BC-158DF60BE4C4}" type="slidenum">
              <a:rPr lang="en-US"/>
              <a:pPr>
                <a:defRPr/>
              </a:pPr>
              <a:t>‹#›</a:t>
            </a:fld>
            <a:endParaRPr lang="en-US"/>
          </a:p>
        </p:txBody>
      </p:sp>
    </p:spTree>
    <p:extLst>
      <p:ext uri="{BB962C8B-B14F-4D97-AF65-F5344CB8AC3E}">
        <p14:creationId xmlns:p14="http://schemas.microsoft.com/office/powerpoint/2010/main" val="39208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4BD53-3D11-44A5-8F93-EB3F9EE762C3}" type="slidenum">
              <a:rPr lang="en-US"/>
              <a:pPr>
                <a:defRPr/>
              </a:pPr>
              <a:t>‹#›</a:t>
            </a:fld>
            <a:endParaRPr lang="en-US"/>
          </a:p>
        </p:txBody>
      </p:sp>
    </p:spTree>
    <p:extLst>
      <p:ext uri="{BB962C8B-B14F-4D97-AF65-F5344CB8AC3E}">
        <p14:creationId xmlns:p14="http://schemas.microsoft.com/office/powerpoint/2010/main" val="24941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760B493A-D1C8-4A33-8A2D-11A0B06A62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gecon2.tamu.edu/people/faculty/mccarl-bruce/" TargetMode="External"/><Relationship Id="rId7" Type="http://schemas.openxmlformats.org/officeDocument/2006/relationships/image" Target="../media/image4.emf"/><Relationship Id="rId2" Type="http://schemas.openxmlformats.org/officeDocument/2006/relationships/hyperlink" Target="mailto:mccarl@tamu.edu" TargetMode="Externa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o2now.org/" TargetMode="Externa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globalchange.gov/browse/indicators/indicator-annual-greenhouse-gas-index" TargetMode="External"/><Relationship Id="rId2" Type="http://schemas.openxmlformats.org/officeDocument/2006/relationships/hyperlink" Target="https://www.esrl.noaa.gov/gmd/aggi/"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esrl.noaa.gov/gmd/aggi/aggi.html"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pa.gov/climate-indicators/climate-change-indicators-us-greenhouse-gas-emissions"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afepress.com/buy/texas+flag/-/pv_design_details/pg_1/id_15802192/opt_/fpt_/c_36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hyperlink" Target="http://www.engineeringtoolbox.com/gas-density-d_158.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pcc.ch/"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geosci.uchicago.edu/~archer/cgimodels/radiation.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whrc.org/resources/online_publications/warming_earth/images/Fig1-CO2_and_Temp2.gif" TargetMode="External"/><Relationship Id="rId1" Type="http://schemas.openxmlformats.org/officeDocument/2006/relationships/slideLayout" Target="../slideLayouts/slideLayout7.xml"/><Relationship Id="rId4" Type="http://schemas.openxmlformats.org/officeDocument/2006/relationships/hyperlink" Target="http://www.whrc.org/resources/online_publications/warming_earth/scientific_evidence.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2726153" y="342900"/>
            <a:ext cx="36567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7A0000"/>
                </a:solidFill>
                <a:latin typeface="+mn-lt"/>
              </a:rPr>
              <a:t>Why is this happening?</a:t>
            </a:r>
          </a:p>
        </p:txBody>
      </p:sp>
      <p:sp>
        <p:nvSpPr>
          <p:cNvPr id="2051" name="Text Box 15"/>
          <p:cNvSpPr txBox="1">
            <a:spLocks noChangeArrowheads="1"/>
          </p:cNvSpPr>
          <p:nvPr/>
        </p:nvSpPr>
        <p:spPr bwMode="auto">
          <a:xfrm>
            <a:off x="1435100" y="815975"/>
            <a:ext cx="6121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000" dirty="0"/>
              <a:t>Bruce A. McCarl</a:t>
            </a:r>
          </a:p>
          <a:p>
            <a:pPr algn="ctr" eaLnBrk="1" hangingPunct="1"/>
            <a:r>
              <a:rPr lang="en-US" altLang="en-US" sz="2000" dirty="0"/>
              <a:t>Distinguished Professor of Agricultural Economics</a:t>
            </a:r>
          </a:p>
          <a:p>
            <a:pPr algn="ctr" eaLnBrk="1" hangingPunct="1"/>
            <a:r>
              <a:rPr lang="en-US" altLang="en-US" sz="2000" dirty="0"/>
              <a:t>Texas A&amp;M University  </a:t>
            </a:r>
            <a:r>
              <a:rPr lang="en-US" altLang="en-US" sz="2000" dirty="0">
                <a:solidFill>
                  <a:srgbClr val="0066FF"/>
                </a:solidFill>
                <a:hlinkClick r:id="rId2"/>
              </a:rPr>
              <a:t>mccarl@tamu.edu</a:t>
            </a:r>
            <a:r>
              <a:rPr lang="en-US" altLang="en-US" sz="2000" dirty="0">
                <a:solidFill>
                  <a:srgbClr val="0066FF"/>
                </a:solidFill>
              </a:rPr>
              <a:t> </a:t>
            </a:r>
          </a:p>
          <a:p>
            <a:pPr algn="ctr" eaLnBrk="1" hangingPunct="1"/>
            <a:r>
              <a:rPr lang="en-US" altLang="en-US" sz="2000" dirty="0">
                <a:solidFill>
                  <a:srgbClr val="0066FF"/>
                </a:solidFill>
                <a:hlinkClick r:id="rId3"/>
              </a:rPr>
              <a:t>http://agecon2.tamu.edu/people/faculty/mccarl-bruce/</a:t>
            </a:r>
            <a:r>
              <a:rPr lang="en-US" altLang="en-US" sz="2000" dirty="0"/>
              <a:t> </a:t>
            </a:r>
          </a:p>
        </p:txBody>
      </p:sp>
      <p:sp>
        <p:nvSpPr>
          <p:cNvPr id="2052" name="Text Box 8"/>
          <p:cNvSpPr txBox="1">
            <a:spLocks noChangeArrowheads="1"/>
          </p:cNvSpPr>
          <p:nvPr/>
        </p:nvSpPr>
        <p:spPr bwMode="auto">
          <a:xfrm>
            <a:off x="228600" y="2590800"/>
            <a:ext cx="2601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a:solidFill>
                  <a:srgbClr val="FF0000"/>
                </a:solidFill>
              </a:rPr>
              <a:t>Energy</a:t>
            </a:r>
          </a:p>
        </p:txBody>
      </p:sp>
      <p:sp>
        <p:nvSpPr>
          <p:cNvPr id="2053" name="Text Box 9"/>
          <p:cNvSpPr txBox="1">
            <a:spLocks noChangeArrowheads="1"/>
          </p:cNvSpPr>
          <p:nvPr/>
        </p:nvSpPr>
        <p:spPr bwMode="auto">
          <a:xfrm>
            <a:off x="5105400" y="24384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a:solidFill>
                  <a:srgbClr val="FF0000"/>
                </a:solidFill>
              </a:rPr>
              <a:t>Climate</a:t>
            </a:r>
            <a:r>
              <a:rPr lang="en-US" altLang="en-US"/>
              <a:t> </a:t>
            </a:r>
            <a:r>
              <a:rPr lang="en-US" altLang="en-US">
                <a:solidFill>
                  <a:srgbClr val="FF0000"/>
                </a:solidFill>
              </a:rPr>
              <a:t>Change</a:t>
            </a:r>
            <a:r>
              <a:rPr lang="en-US" altLang="en-US"/>
              <a:t> </a:t>
            </a:r>
            <a:r>
              <a:rPr lang="en-US" altLang="en-US">
                <a:solidFill>
                  <a:srgbClr val="FF0000"/>
                </a:solidFill>
              </a:rPr>
              <a:t>Adaptation</a:t>
            </a:r>
          </a:p>
        </p:txBody>
      </p:sp>
      <p:pic>
        <p:nvPicPr>
          <p:cNvPr id="20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8351" flipH="1">
            <a:off x="6224588" y="4375150"/>
            <a:ext cx="1955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7894">
            <a:off x="-104775" y="4919663"/>
            <a:ext cx="27844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73006">
            <a:off x="6210300" y="3038475"/>
            <a:ext cx="17748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57022" flipH="1">
            <a:off x="396875" y="3025775"/>
            <a:ext cx="20574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2971800"/>
            <a:ext cx="31067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9"/>
          <p:cNvSpPr txBox="1">
            <a:spLocks noChangeArrowheads="1"/>
          </p:cNvSpPr>
          <p:nvPr/>
        </p:nvSpPr>
        <p:spPr bwMode="auto">
          <a:xfrm>
            <a:off x="-228600" y="59388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a:solidFill>
                  <a:srgbClr val="FF0000"/>
                </a:solidFill>
              </a:rPr>
              <a:t>Climate</a:t>
            </a:r>
            <a:r>
              <a:rPr lang="en-US" altLang="en-US" sz="1600"/>
              <a:t> </a:t>
            </a:r>
            <a:r>
              <a:rPr lang="en-US" altLang="en-US">
                <a:solidFill>
                  <a:srgbClr val="FF0000"/>
                </a:solidFill>
              </a:rPr>
              <a:t>Change</a:t>
            </a:r>
            <a:r>
              <a:rPr lang="en-US" altLang="en-US" sz="1600"/>
              <a:t> </a:t>
            </a:r>
            <a:r>
              <a:rPr lang="en-US" altLang="en-US">
                <a:solidFill>
                  <a:srgbClr val="FF0000"/>
                </a:solidFill>
              </a:rPr>
              <a:t>Mitigation</a:t>
            </a:r>
          </a:p>
        </p:txBody>
      </p:sp>
      <p:sp>
        <p:nvSpPr>
          <p:cNvPr id="2060" name="Rectangle 10"/>
          <p:cNvSpPr>
            <a:spLocks noChangeArrowheads="1"/>
          </p:cNvSpPr>
          <p:nvPr/>
        </p:nvSpPr>
        <p:spPr bwMode="auto">
          <a:xfrm>
            <a:off x="4876800" y="5800725"/>
            <a:ext cx="4906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dirty="0">
                <a:solidFill>
                  <a:srgbClr val="FF0000"/>
                </a:solidFill>
              </a:rPr>
              <a:t>Climate</a:t>
            </a:r>
            <a:r>
              <a:rPr lang="en-US" altLang="en-US" sz="3200" dirty="0"/>
              <a:t> </a:t>
            </a:r>
            <a:r>
              <a:rPr lang="en-US" altLang="en-US" dirty="0">
                <a:solidFill>
                  <a:srgbClr val="FF0000"/>
                </a:solidFill>
              </a:rPr>
              <a:t>Change</a:t>
            </a:r>
            <a:r>
              <a:rPr lang="en-US" altLang="en-US" sz="3200" dirty="0"/>
              <a:t> </a:t>
            </a:r>
            <a:r>
              <a:rPr lang="en-US" altLang="en-US" dirty="0" smtClean="0">
                <a:solidFill>
                  <a:srgbClr val="FF0000"/>
                </a:solidFill>
              </a:rPr>
              <a:t>Impacts</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19530" y="90487"/>
            <a:ext cx="49716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sz="2700" dirty="0">
                <a:solidFill>
                  <a:srgbClr val="7A0000"/>
                </a:solidFill>
                <a:latin typeface="+mn-lt"/>
              </a:rPr>
              <a:t>GWP, GTP and Climate Change</a:t>
            </a:r>
          </a:p>
        </p:txBody>
      </p:sp>
      <p:sp>
        <p:nvSpPr>
          <p:cNvPr id="3" name="Rectangle 2"/>
          <p:cNvSpPr/>
          <p:nvPr/>
        </p:nvSpPr>
        <p:spPr>
          <a:xfrm>
            <a:off x="243523" y="711200"/>
            <a:ext cx="8600440" cy="4548938"/>
          </a:xfrm>
          <a:prstGeom prst="rect">
            <a:avLst/>
          </a:prstGeom>
        </p:spPr>
        <p:txBody>
          <a:bodyPr wrap="square">
            <a:spAutoFit/>
          </a:bodyPr>
          <a:lstStyle/>
          <a:p>
            <a:pPr marL="60325" indent="-60325">
              <a:buClr>
                <a:srgbClr val="FF3300"/>
              </a:buClr>
              <a:buSzPct val="85000"/>
              <a:buFont typeface="Wingdings" pitchFamily="2" charset="2"/>
              <a:buNone/>
              <a:defRPr/>
            </a:pPr>
            <a:r>
              <a:rPr lang="en-US" sz="1600" dirty="0">
                <a:solidFill>
                  <a:srgbClr val="FF0000"/>
                </a:solidFill>
                <a:latin typeface="+mn-lt"/>
                <a:cs typeface="Times New Roman" pitchFamily="18" charset="0"/>
              </a:rPr>
              <a:t>GWP</a:t>
            </a:r>
            <a:r>
              <a:rPr lang="en-US" sz="1600" dirty="0">
                <a:solidFill>
                  <a:srgbClr val="3333CC"/>
                </a:solidFill>
                <a:latin typeface="+mn-lt"/>
                <a:cs typeface="Times New Roman" pitchFamily="18" charset="0"/>
              </a:rPr>
              <a:t> is used to make comparisons of relative contributions among GHGs to global warming by comparing the ability of each gas to trap radiation in the atmosphere over a chosen time horizon</a:t>
            </a:r>
            <a:r>
              <a:rPr lang="en-US" sz="1600" dirty="0" smtClean="0">
                <a:solidFill>
                  <a:srgbClr val="3333CC"/>
                </a:solidFill>
                <a:latin typeface="+mn-lt"/>
                <a:cs typeface="Times New Roman" pitchFamily="18" charset="0"/>
              </a:rPr>
              <a:t>. </a:t>
            </a:r>
            <a:r>
              <a:rPr lang="en-US" sz="1600" b="0" dirty="0" smtClean="0">
                <a:latin typeface="+mn-lt"/>
              </a:rPr>
              <a:t>Global </a:t>
            </a:r>
            <a:r>
              <a:rPr lang="en-US" sz="1600" b="0" dirty="0">
                <a:latin typeface="+mn-lt"/>
              </a:rPr>
              <a:t>Temperature change Potential (GTP), which is </a:t>
            </a:r>
            <a:r>
              <a:rPr lang="en-US" sz="1600" b="0" dirty="0" smtClean="0">
                <a:latin typeface="+mn-lt"/>
              </a:rPr>
              <a:t>change </a:t>
            </a:r>
            <a:r>
              <a:rPr lang="en-US" sz="1600" b="0" dirty="0">
                <a:latin typeface="+mn-lt"/>
              </a:rPr>
              <a:t>in GMST at a chosen point in </a:t>
            </a:r>
            <a:r>
              <a:rPr lang="en-US" sz="1600" b="0" dirty="0" smtClean="0">
                <a:latin typeface="+mn-lt"/>
              </a:rPr>
              <a:t>time </a:t>
            </a:r>
            <a:r>
              <a:rPr lang="en-US" sz="1600" b="0" dirty="0">
                <a:latin typeface="+mn-lt"/>
              </a:rPr>
              <a:t>relative to </a:t>
            </a:r>
            <a:r>
              <a:rPr lang="en-US" sz="1600" b="0" dirty="0" smtClean="0">
                <a:latin typeface="+mn-lt"/>
              </a:rPr>
              <a:t>CO2</a:t>
            </a:r>
            <a:endParaRPr lang="en-US" sz="1600" dirty="0">
              <a:solidFill>
                <a:srgbClr val="3333CC"/>
              </a:solidFill>
              <a:latin typeface="+mn-lt"/>
              <a:cs typeface="Times New Roman" pitchFamily="18" charset="0"/>
            </a:endParaRPr>
          </a:p>
          <a:p>
            <a:pPr marL="60325" indent="-60325">
              <a:buClr>
                <a:srgbClr val="FF3300"/>
              </a:buClr>
              <a:buSzPct val="85000"/>
              <a:buFont typeface="Wingdings" pitchFamily="2" charset="2"/>
              <a:buNone/>
              <a:defRPr/>
            </a:pPr>
            <a:r>
              <a:rPr lang="en-US" sz="1600" dirty="0">
                <a:solidFill>
                  <a:srgbClr val="3333CC"/>
                </a:solidFill>
                <a:latin typeface="+mn-lt"/>
                <a:cs typeface="Times New Roman" pitchFamily="18" charset="0"/>
              </a:rPr>
              <a:t>		IPCC uses CO</a:t>
            </a:r>
            <a:r>
              <a:rPr lang="en-US" sz="1600" baseline="-30000" dirty="0">
                <a:solidFill>
                  <a:srgbClr val="3333CC"/>
                </a:solidFill>
                <a:latin typeface="+mn-lt"/>
                <a:cs typeface="Times New Roman" pitchFamily="18" charset="0"/>
              </a:rPr>
              <a:t>2</a:t>
            </a:r>
            <a:r>
              <a:rPr lang="en-US" sz="1600" dirty="0">
                <a:solidFill>
                  <a:srgbClr val="3333CC"/>
                </a:solidFill>
                <a:latin typeface="+mn-lt"/>
                <a:cs typeface="Times New Roman" pitchFamily="18" charset="0"/>
              </a:rPr>
              <a:t> as a reference gas with a GWP </a:t>
            </a:r>
            <a:r>
              <a:rPr lang="en-US" sz="1600" dirty="0" smtClean="0">
                <a:solidFill>
                  <a:srgbClr val="3333CC"/>
                </a:solidFill>
                <a:latin typeface="+mn-lt"/>
                <a:cs typeface="Times New Roman" pitchFamily="18" charset="0"/>
              </a:rPr>
              <a:t>or GTP of 1</a:t>
            </a:r>
          </a:p>
          <a:p>
            <a:r>
              <a:rPr lang="en-US" sz="1600" b="0" dirty="0">
                <a:latin typeface="+mn-lt"/>
              </a:rPr>
              <a:t>CO2 </a:t>
            </a:r>
            <a:r>
              <a:rPr lang="en-US" sz="1600" b="0" dirty="0" smtClean="0">
                <a:latin typeface="+mn-lt"/>
              </a:rPr>
              <a:t>lifetime is complicated by </a:t>
            </a:r>
            <a:r>
              <a:rPr lang="en-US" sz="1600" b="0" dirty="0">
                <a:latin typeface="+mn-lt"/>
              </a:rPr>
              <a:t>multiple physical and biogeochemical processes in the ocean and the </a:t>
            </a:r>
            <a:r>
              <a:rPr lang="en-US" sz="1600" b="0" dirty="0" smtClean="0">
                <a:latin typeface="+mn-lt"/>
              </a:rPr>
              <a:t>land. </a:t>
            </a:r>
            <a:r>
              <a:rPr lang="en-US" sz="1600" b="0" dirty="0">
                <a:latin typeface="+mn-lt"/>
              </a:rPr>
              <a:t>For </a:t>
            </a:r>
            <a:r>
              <a:rPr lang="en-US" sz="1600" b="0" dirty="0" smtClean="0">
                <a:latin typeface="+mn-lt"/>
              </a:rPr>
              <a:t>a </a:t>
            </a:r>
            <a:r>
              <a:rPr lang="en-US" sz="1600" b="0" dirty="0">
                <a:latin typeface="+mn-lt"/>
              </a:rPr>
              <a:t>pulse of about 1000 </a:t>
            </a:r>
            <a:r>
              <a:rPr lang="en-US" sz="1600" b="0" dirty="0" err="1">
                <a:latin typeface="+mn-lt"/>
              </a:rPr>
              <a:t>PgC</a:t>
            </a:r>
            <a:r>
              <a:rPr lang="en-US" sz="1600" b="0" dirty="0">
                <a:latin typeface="+mn-lt"/>
              </a:rPr>
              <a:t>, about half is removed within a few decades, but the remaining fraction stays in the atmosphere for much longer. About 15 to 40% of the CO2 pulse is still in the atmosphere after 1000 years. </a:t>
            </a: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a:tabLst>
                <a:tab pos="231775" algn="l"/>
              </a:tabLst>
              <a:defRPr/>
            </a:pPr>
            <a:endParaRPr lang="en-US" sz="1600" dirty="0">
              <a:latin typeface="+mn-lt"/>
            </a:endParaRPr>
          </a:p>
          <a:p>
            <a:pPr marL="912813" lvl="1" indent="-455613">
              <a:spcBef>
                <a:spcPct val="20000"/>
              </a:spcBef>
              <a:buClr>
                <a:srgbClr val="FF3300"/>
              </a:buClr>
              <a:buSzPct val="85000"/>
              <a:buFont typeface="Wingdings" pitchFamily="2" charset="2"/>
              <a:buNone/>
              <a:defRPr/>
            </a:pPr>
            <a:endParaRPr lang="en-US" sz="1600" dirty="0">
              <a:latin typeface="+mn-lt"/>
            </a:endParaRPr>
          </a:p>
          <a:p>
            <a:pPr marL="630238" lvl="1" indent="-519113">
              <a:spcBef>
                <a:spcPct val="20000"/>
              </a:spcBef>
              <a:buClr>
                <a:srgbClr val="FF3300"/>
              </a:buClr>
              <a:buSzPct val="85000"/>
              <a:buFont typeface="Wingdings" pitchFamily="2" charset="2"/>
              <a:buNone/>
              <a:defRPr/>
            </a:pPr>
            <a:r>
              <a:rPr lang="en-US" sz="1200" dirty="0">
                <a:solidFill>
                  <a:srgbClr val="666666"/>
                </a:solidFill>
                <a:latin typeface="+mn-lt"/>
                <a:cs typeface="Arial" pitchFamily="34" charset="0"/>
              </a:rPr>
              <a:t>    </a:t>
            </a:r>
            <a:endParaRPr lang="en-US" sz="1600" dirty="0">
              <a:latin typeface="+mn-lt"/>
            </a:endParaRPr>
          </a:p>
        </p:txBody>
      </p:sp>
      <p:sp>
        <p:nvSpPr>
          <p:cNvPr id="13316" name="Rectangle 3"/>
          <p:cNvSpPr>
            <a:spLocks noChangeArrowheads="1"/>
          </p:cNvSpPr>
          <p:nvPr/>
        </p:nvSpPr>
        <p:spPr bwMode="auto">
          <a:xfrm>
            <a:off x="2286000" y="310515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mn-lt"/>
              </a:rPr>
              <a:t/>
            </a:r>
            <a:br>
              <a:rPr lang="en-US">
                <a:latin typeface="+mn-lt"/>
              </a:rPr>
            </a:br>
            <a:endParaRPr lang="en-US">
              <a:latin typeface="+mn-lt"/>
            </a:endParaRPr>
          </a:p>
        </p:txBody>
      </p:sp>
      <p:sp>
        <p:nvSpPr>
          <p:cNvPr id="13339" name="Rectangle 1"/>
          <p:cNvSpPr>
            <a:spLocks noChangeArrowheads="1"/>
          </p:cNvSpPr>
          <p:nvPr/>
        </p:nvSpPr>
        <p:spPr bwMode="auto">
          <a:xfrm>
            <a:off x="175418" y="6452235"/>
            <a:ext cx="8859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FF0000"/>
                </a:solidFill>
                <a:latin typeface="+mn-lt"/>
                <a:cs typeface="Arial" pitchFamily="34" charset="0"/>
              </a:rPr>
              <a:t>Source</a:t>
            </a:r>
            <a:r>
              <a:rPr lang="en-US" sz="1400" b="0" dirty="0">
                <a:solidFill>
                  <a:srgbClr val="666666"/>
                </a:solidFill>
                <a:latin typeface="+mn-lt"/>
                <a:cs typeface="Arial" pitchFamily="34" charset="0"/>
              </a:rPr>
              <a:t>: </a:t>
            </a:r>
            <a:r>
              <a:rPr lang="en-US" sz="1400" dirty="0">
                <a:solidFill>
                  <a:schemeClr val="tx2"/>
                </a:solidFill>
                <a:latin typeface="+mn-lt"/>
              </a:rPr>
              <a:t>Climate Change </a:t>
            </a:r>
            <a:r>
              <a:rPr lang="en-US" sz="1400" dirty="0" smtClean="0">
                <a:solidFill>
                  <a:schemeClr val="tx2"/>
                </a:solidFill>
                <a:latin typeface="+mn-lt"/>
              </a:rPr>
              <a:t>2014: </a:t>
            </a:r>
            <a:r>
              <a:rPr lang="en-US" sz="1400" dirty="0">
                <a:solidFill>
                  <a:schemeClr val="tx2"/>
                </a:solidFill>
                <a:latin typeface="+mn-lt"/>
              </a:rPr>
              <a:t>The Scientific Basis, </a:t>
            </a:r>
            <a:r>
              <a:rPr lang="en-US" sz="1400" dirty="0">
                <a:solidFill>
                  <a:schemeClr val="tx2"/>
                </a:solidFill>
                <a:latin typeface="+mn-lt"/>
                <a:cs typeface="Arial" pitchFamily="34" charset="0"/>
              </a:rPr>
              <a:t>Table </a:t>
            </a:r>
            <a:r>
              <a:rPr lang="en-US" sz="1400" dirty="0" smtClean="0">
                <a:solidFill>
                  <a:schemeClr val="tx2"/>
                </a:solidFill>
                <a:latin typeface="+mn-lt"/>
                <a:cs typeface="Arial" pitchFamily="34" charset="0"/>
              </a:rPr>
              <a:t>8.7</a:t>
            </a:r>
            <a:endParaRPr lang="en-US" sz="1400"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4" y="2985670"/>
            <a:ext cx="9074428" cy="346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533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104900" y="70814"/>
            <a:ext cx="6781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7A0000"/>
                </a:solidFill>
                <a:latin typeface="+mn-lt"/>
              </a:rPr>
              <a:t>GHG Concentration</a:t>
            </a:r>
          </a:p>
        </p:txBody>
      </p:sp>
      <p:sp>
        <p:nvSpPr>
          <p:cNvPr id="5124" name="Rectangle 5"/>
          <p:cNvSpPr>
            <a:spLocks noChangeArrowheads="1"/>
          </p:cNvSpPr>
          <p:nvPr/>
        </p:nvSpPr>
        <p:spPr bwMode="auto">
          <a:xfrm>
            <a:off x="739776" y="5773343"/>
            <a:ext cx="127631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50" dirty="0">
                <a:latin typeface="+mn-lt"/>
                <a:hlinkClick r:id="rId3"/>
              </a:rPr>
              <a:t>http://co2now.org/</a:t>
            </a:r>
            <a:r>
              <a:rPr lang="en-US" altLang="en-US" sz="1050" dirty="0">
                <a:latin typeface="+mn-lt"/>
              </a:rPr>
              <a:t> </a:t>
            </a:r>
          </a:p>
        </p:txBody>
      </p:sp>
      <p:sp>
        <p:nvSpPr>
          <p:cNvPr id="11" name="Text Box 3"/>
          <p:cNvSpPr txBox="1">
            <a:spLocks noChangeArrowheads="1"/>
          </p:cNvSpPr>
          <p:nvPr/>
        </p:nvSpPr>
        <p:spPr bwMode="auto">
          <a:xfrm>
            <a:off x="533400" y="6027259"/>
            <a:ext cx="2954655" cy="784830"/>
          </a:xfrm>
          <a:prstGeom prst="rect">
            <a:avLst/>
          </a:prstGeom>
          <a:noFill/>
          <a:ln w="9525">
            <a:noFill/>
            <a:miter lim="800000"/>
            <a:headEnd/>
            <a:tailEnd/>
          </a:ln>
        </p:spPr>
        <p:txBody>
          <a:bodyPr wrap="none">
            <a:spAutoFit/>
          </a:bodyPr>
          <a:lstStyle/>
          <a:p>
            <a:pPr marL="342900" indent="-342900"/>
            <a:r>
              <a:rPr lang="en-US" sz="1500" dirty="0">
                <a:latin typeface="+mn-lt"/>
              </a:rPr>
              <a:t>Pre industrial 	- 275	</a:t>
            </a:r>
            <a:endParaRPr lang="en-US" sz="1500" baseline="-25000" dirty="0">
              <a:latin typeface="+mn-lt"/>
            </a:endParaRPr>
          </a:p>
          <a:p>
            <a:pPr marL="342900" indent="-342900">
              <a:buFontTx/>
              <a:buAutoNum type="arabicPlain" startAt="1985"/>
            </a:pPr>
            <a:r>
              <a:rPr lang="en-US" sz="1500" dirty="0">
                <a:latin typeface="+mn-lt"/>
              </a:rPr>
              <a:t> 		</a:t>
            </a:r>
            <a:r>
              <a:rPr lang="en-US" sz="1500" dirty="0" smtClean="0">
                <a:latin typeface="+mn-lt"/>
              </a:rPr>
              <a:t>- </a:t>
            </a:r>
            <a:r>
              <a:rPr lang="en-US" sz="1500" dirty="0">
                <a:latin typeface="+mn-lt"/>
              </a:rPr>
              <a:t>345	</a:t>
            </a:r>
          </a:p>
          <a:p>
            <a:r>
              <a:rPr lang="en-US" sz="1500" dirty="0" smtClean="0">
                <a:latin typeface="+mn-lt"/>
              </a:rPr>
              <a:t>2021 </a:t>
            </a:r>
            <a:r>
              <a:rPr lang="en-US" sz="1500" dirty="0">
                <a:latin typeface="+mn-lt"/>
              </a:rPr>
              <a:t>		</a:t>
            </a:r>
            <a:r>
              <a:rPr lang="en-US" sz="1500" dirty="0" smtClean="0">
                <a:latin typeface="+mn-lt"/>
              </a:rPr>
              <a:t>- </a:t>
            </a:r>
            <a:r>
              <a:rPr lang="en-US" sz="1500" dirty="0" smtClean="0">
                <a:latin typeface="+mn-lt"/>
              </a:rPr>
              <a:t>416</a:t>
            </a:r>
            <a:endParaRPr lang="en-US" sz="1500" dirty="0">
              <a:latin typeface="+mn-lt"/>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429000"/>
            <a:ext cx="3650815" cy="338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stretch>
            <a:fillRect/>
          </a:stretch>
        </p:blipFill>
        <p:spPr>
          <a:xfrm>
            <a:off x="187063" y="3687795"/>
            <a:ext cx="3165737" cy="1958589"/>
          </a:xfrm>
          <a:prstGeom prst="rect">
            <a:avLst/>
          </a:prstGeom>
        </p:spPr>
      </p:pic>
      <p:pic>
        <p:nvPicPr>
          <p:cNvPr id="9" name="Picture 2" descr="NOAA Monthly C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90" y="509500"/>
            <a:ext cx="4146978" cy="31148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O2 Trend for Mauna Lo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769083"/>
            <a:ext cx="3679825" cy="274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6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20938" y="183197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latin typeface="+mn-lt"/>
            </a:endParaRPr>
          </a:p>
        </p:txBody>
      </p:sp>
      <p:sp>
        <p:nvSpPr>
          <p:cNvPr id="6147" name="Rectangle 12"/>
          <p:cNvSpPr>
            <a:spLocks noChangeArrowheads="1"/>
          </p:cNvSpPr>
          <p:nvPr/>
        </p:nvSpPr>
        <p:spPr bwMode="auto">
          <a:xfrm>
            <a:off x="609600" y="76200"/>
            <a:ext cx="807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smtClean="0">
                <a:solidFill>
                  <a:srgbClr val="7A0000"/>
                </a:solidFill>
                <a:latin typeface="+mn-lt"/>
              </a:rPr>
              <a:t>Multi-Gas GHG Total Forcing </a:t>
            </a:r>
            <a:endParaRPr lang="en-US" altLang="en-US" sz="2700" dirty="0">
              <a:solidFill>
                <a:srgbClr val="7A0000"/>
              </a:solidFill>
              <a:latin typeface="+mn-lt"/>
            </a:endParaRPr>
          </a:p>
        </p:txBody>
      </p:sp>
      <p:sp>
        <p:nvSpPr>
          <p:cNvPr id="6148" name="Rectangle 1"/>
          <p:cNvSpPr>
            <a:spLocks noChangeArrowheads="1"/>
          </p:cNvSpPr>
          <p:nvPr/>
        </p:nvSpPr>
        <p:spPr bwMode="auto">
          <a:xfrm>
            <a:off x="4995862" y="940112"/>
            <a:ext cx="7500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2000" b="0" dirty="0">
                <a:latin typeface="+mn-lt"/>
              </a:rPr>
              <a:t>Greenhouse gas radiation reflection</a:t>
            </a:r>
          </a:p>
          <a:p>
            <a:pPr eaLnBrk="1" hangingPunct="1"/>
            <a:r>
              <a:rPr lang="en-US" altLang="en-US" sz="2000" b="0" dirty="0">
                <a:latin typeface="+mn-lt"/>
              </a:rPr>
              <a:t>Increase in CO2 concentration</a:t>
            </a:r>
          </a:p>
          <a:p>
            <a:pPr eaLnBrk="1" hangingPunct="1"/>
            <a:r>
              <a:rPr lang="en-US" altLang="en-US" sz="2000" b="0" dirty="0">
                <a:latin typeface="+mn-lt"/>
              </a:rPr>
              <a:t>Plus CH4 N2O</a:t>
            </a:r>
          </a:p>
          <a:p>
            <a:pPr eaLnBrk="1" hangingPunct="1"/>
            <a:r>
              <a:rPr lang="en-US" altLang="en-US" sz="2000" b="0" dirty="0">
                <a:latin typeface="+mn-lt"/>
              </a:rPr>
              <a:t>Energy related emissions</a:t>
            </a:r>
          </a:p>
          <a:p>
            <a:pPr eaLnBrk="1" hangingPunct="1"/>
            <a:r>
              <a:rPr lang="en-US" altLang="en-US" sz="2000" b="0" dirty="0">
                <a:latin typeface="+mn-lt"/>
              </a:rPr>
              <a:t>Energy – development relationship</a:t>
            </a:r>
          </a:p>
          <a:p>
            <a:pPr eaLnBrk="1" hangingPunct="1"/>
            <a:r>
              <a:rPr lang="en-US" altLang="en-US" sz="2000" b="0" dirty="0">
                <a:latin typeface="+mn-lt"/>
              </a:rPr>
              <a:t>Growth of BRIC economies</a:t>
            </a:r>
          </a:p>
        </p:txBody>
      </p:sp>
      <p:sp>
        <p:nvSpPr>
          <p:cNvPr id="6152" name="Rectangle 7"/>
          <p:cNvSpPr>
            <a:spLocks noChangeArrowheads="1"/>
          </p:cNvSpPr>
          <p:nvPr/>
        </p:nvSpPr>
        <p:spPr bwMode="auto">
          <a:xfrm>
            <a:off x="95662" y="95812"/>
            <a:ext cx="8196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2000" b="0" dirty="0">
                <a:latin typeface="+mn-lt"/>
              </a:rPr>
              <a:t>Data </a:t>
            </a:r>
            <a:r>
              <a:rPr lang="en-US" altLang="en-US" sz="2000" b="0" dirty="0" smtClean="0">
                <a:latin typeface="+mn-lt"/>
              </a:rPr>
              <a:t>1700-2018</a:t>
            </a:r>
          </a:p>
          <a:p>
            <a:pPr eaLnBrk="1" hangingPunct="1"/>
            <a:endParaRPr lang="en-US" altLang="en-US" sz="2000" b="0" dirty="0">
              <a:latin typeface="+mn-lt"/>
            </a:endParaRPr>
          </a:p>
        </p:txBody>
      </p:sp>
      <p:sp>
        <p:nvSpPr>
          <p:cNvPr id="2" name="Rectangle 1"/>
          <p:cNvSpPr/>
          <p:nvPr/>
        </p:nvSpPr>
        <p:spPr>
          <a:xfrm>
            <a:off x="278802" y="6553200"/>
            <a:ext cx="5436198" cy="307777"/>
          </a:xfrm>
          <a:prstGeom prst="rect">
            <a:avLst/>
          </a:prstGeom>
        </p:spPr>
        <p:txBody>
          <a:bodyPr wrap="square">
            <a:spAutoFit/>
          </a:bodyPr>
          <a:lstStyle/>
          <a:p>
            <a:r>
              <a:rPr lang="en-US" sz="1400" dirty="0">
                <a:hlinkClick r:id="rId2"/>
              </a:rPr>
              <a:t>https://www.esrl.noaa.gov/gmd/aggi/</a:t>
            </a:r>
            <a:endParaRPr lang="en-US" sz="1400" dirty="0">
              <a:latin typeface="+mn-lt"/>
            </a:endParaRPr>
          </a:p>
        </p:txBody>
      </p:sp>
      <p:sp>
        <p:nvSpPr>
          <p:cNvPr id="3" name="Rectangle 2"/>
          <p:cNvSpPr/>
          <p:nvPr/>
        </p:nvSpPr>
        <p:spPr>
          <a:xfrm>
            <a:off x="4495800" y="6258580"/>
            <a:ext cx="4572000" cy="523220"/>
          </a:xfrm>
          <a:prstGeom prst="rect">
            <a:avLst/>
          </a:prstGeom>
        </p:spPr>
        <p:txBody>
          <a:bodyPr>
            <a:spAutoFit/>
          </a:bodyPr>
          <a:lstStyle/>
          <a:p>
            <a:r>
              <a:rPr lang="en-US" sz="1400" dirty="0">
                <a:hlinkClick r:id="rId3"/>
              </a:rPr>
              <a:t>https://www.globalchange.gov/browse/indicators/indicator-annual-greenhouse-gas-index</a:t>
            </a:r>
            <a:endParaRPr lang="en-US" sz="1400" dirty="0">
              <a:latin typeface="+mn-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375" y="3256420"/>
            <a:ext cx="4236448" cy="2854850"/>
          </a:xfrm>
          <a:prstGeom prst="rect">
            <a:avLst/>
          </a:prstGeom>
        </p:spPr>
      </p:pic>
      <p:pic>
        <p:nvPicPr>
          <p:cNvPr id="64514" name="Picture 2" descr="https://www.esrl.noaa.gov/gmd/aggi/aggi.fig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2" y="540991"/>
            <a:ext cx="4127500" cy="2966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177331" y="3528608"/>
            <a:ext cx="4318469" cy="27504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609600" y="76200"/>
            <a:ext cx="8077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smtClean="0">
                <a:solidFill>
                  <a:srgbClr val="7A0000"/>
                </a:solidFill>
                <a:latin typeface="+mn-lt"/>
              </a:rPr>
              <a:t>Multi-Gas GHG Total Forcing </a:t>
            </a:r>
            <a:endParaRPr lang="en-US" altLang="en-US" sz="2700" dirty="0">
              <a:solidFill>
                <a:srgbClr val="7A0000"/>
              </a:solidFill>
              <a:latin typeface="+mn-lt"/>
            </a:endParaRPr>
          </a:p>
        </p:txBody>
      </p:sp>
      <p:pic>
        <p:nvPicPr>
          <p:cNvPr id="63490" name="Picture 2" descr="https://www.esrl.noaa.gov/gmd/aggi/aggi.fi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66" y="754555"/>
            <a:ext cx="8167467" cy="53488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6172200"/>
            <a:ext cx="8686800" cy="461665"/>
          </a:xfrm>
          <a:prstGeom prst="rect">
            <a:avLst/>
          </a:prstGeom>
        </p:spPr>
        <p:txBody>
          <a:bodyPr wrap="square">
            <a:spAutoFit/>
          </a:bodyPr>
          <a:lstStyle/>
          <a:p>
            <a:r>
              <a:rPr lang="en-US" dirty="0">
                <a:hlinkClick r:id="rId3"/>
              </a:rPr>
              <a:t>https://www.esrl.noaa.gov/gmd/aggi/aggi.html</a:t>
            </a:r>
            <a:endParaRPr lang="en-US" dirty="0"/>
          </a:p>
        </p:txBody>
      </p:sp>
    </p:spTree>
    <p:extLst>
      <p:ext uri="{BB962C8B-B14F-4D97-AF65-F5344CB8AC3E}">
        <p14:creationId xmlns:p14="http://schemas.microsoft.com/office/powerpoint/2010/main" val="125473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057400" y="2711450"/>
            <a:ext cx="43056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3600" dirty="0">
                <a:solidFill>
                  <a:srgbClr val="7A0000"/>
                </a:solidFill>
                <a:latin typeface="+mn-lt"/>
              </a:rPr>
              <a:t>Sources of Emissions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568596"/>
            <a:ext cx="8560106" cy="230832"/>
          </a:xfrm>
          <a:prstGeom prst="rect">
            <a:avLst/>
          </a:prstGeom>
        </p:spPr>
        <p:txBody>
          <a:bodyPr wrap="square">
            <a:spAutoFit/>
          </a:bodyPr>
          <a:lstStyle/>
          <a:p>
            <a:r>
              <a:rPr lang="en-US" sz="900" dirty="0">
                <a:latin typeface="+mn-lt"/>
                <a:hlinkClick r:id="rId2"/>
              </a:rPr>
              <a:t>https://www.epa.gov/climate-indicators/climate-change-indicators-us-greenhouse-gas-emissions</a:t>
            </a:r>
            <a:r>
              <a:rPr lang="en-US" sz="900" dirty="0">
                <a:latin typeface="+mn-lt"/>
              </a:rPr>
              <a:t> </a:t>
            </a:r>
          </a:p>
        </p:txBody>
      </p:sp>
      <p:sp>
        <p:nvSpPr>
          <p:cNvPr id="5" name="Text Box 2"/>
          <p:cNvSpPr txBox="1">
            <a:spLocks noChangeArrowheads="1"/>
          </p:cNvSpPr>
          <p:nvPr/>
        </p:nvSpPr>
        <p:spPr bwMode="auto">
          <a:xfrm>
            <a:off x="685800" y="199518"/>
            <a:ext cx="52924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2700" dirty="0">
                <a:solidFill>
                  <a:srgbClr val="9E0000"/>
                </a:solidFill>
                <a:latin typeface="+mn-lt"/>
              </a:rPr>
              <a:t>Global GHG Emissions By Source</a:t>
            </a:r>
            <a:endParaRPr lang="en-US" altLang="en-US" sz="2700" dirty="0">
              <a:solidFill>
                <a:srgbClr val="9E0000"/>
              </a:solidFill>
              <a:latin typeface="+mn-lt"/>
            </a:endParaRPr>
          </a:p>
        </p:txBody>
      </p:sp>
      <p:pic>
        <p:nvPicPr>
          <p:cNvPr id="9220" name="Picture 4" descr="Bar graph showing global greenhouse gas emissions in 1990, 1995, 2000, 2005, and 2010, broken down by source s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73" y="838200"/>
            <a:ext cx="3888537" cy="2451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103214"/>
            <a:ext cx="5338321" cy="461665"/>
          </a:xfrm>
          <a:prstGeom prst="rect">
            <a:avLst/>
          </a:prstGeom>
        </p:spPr>
        <p:txBody>
          <a:bodyPr wrap="none">
            <a:spAutoFit/>
          </a:bodyPr>
          <a:lstStyle/>
          <a:p>
            <a:r>
              <a:rPr lang="en-US" dirty="0">
                <a:solidFill>
                  <a:srgbClr val="FF0000"/>
                </a:solidFill>
                <a:latin typeface="+mn-lt"/>
              </a:rPr>
              <a:t>Globally energy is big one – about 75%</a:t>
            </a:r>
          </a:p>
        </p:txBody>
      </p:sp>
      <p:pic>
        <p:nvPicPr>
          <p:cNvPr id="64514" name="Picture 2" descr="https://www.epa.gov/sites/production/files/2016-05/global_emissions_gas_20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453671" cy="2683856"/>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s://www.epa.gov/sites/production/files/2016-05/global_emissions_sector_2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12846"/>
            <a:ext cx="2814641" cy="31001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29400" y="423800"/>
            <a:ext cx="2094676" cy="461665"/>
          </a:xfrm>
          <a:prstGeom prst="rect">
            <a:avLst/>
          </a:prstGeom>
        </p:spPr>
        <p:txBody>
          <a:bodyPr wrap="none">
            <a:spAutoFit/>
          </a:bodyPr>
          <a:lstStyle/>
          <a:p>
            <a:r>
              <a:rPr lang="en-US" dirty="0" smtClean="0">
                <a:solidFill>
                  <a:srgbClr val="FF0000"/>
                </a:solidFill>
                <a:latin typeface="+mn-lt"/>
              </a:rPr>
              <a:t>Shares in 2014</a:t>
            </a:r>
            <a:endParaRPr lang="en-US" dirty="0">
              <a:solidFill>
                <a:srgbClr val="FF0000"/>
              </a:solidFill>
              <a:latin typeface="+mn-lt"/>
            </a:endParaRPr>
          </a:p>
        </p:txBody>
      </p:sp>
      <p:pic>
        <p:nvPicPr>
          <p:cNvPr id="64518" name="Picture 6" descr="Pie chart that shows country share of greenhouse gas emission. 30% comes from China, 15% from the United States, 9% from the EU-28, 7% from India, 5% from the Russian Federation, 4% from Japan, and 30% from other count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870280"/>
            <a:ext cx="2453671" cy="254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14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mccarl\AppData\Local\Microsoft\Windows\Temporary Internet Files\Content.IE5\KXVRICK0\._images_Assessment Reports_AR5 - WG3_Chapter 07_03_figure_7.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228" y="1347441"/>
            <a:ext cx="7483337" cy="35593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6347" y="5194505"/>
            <a:ext cx="4472032" cy="646331"/>
          </a:xfrm>
          <a:prstGeom prst="rect">
            <a:avLst/>
          </a:prstGeom>
        </p:spPr>
        <p:txBody>
          <a:bodyPr wrap="square">
            <a:spAutoFit/>
          </a:bodyPr>
          <a:lstStyle/>
          <a:p>
            <a:r>
              <a:rPr lang="en-US" sz="900" dirty="0">
                <a:latin typeface="+mn-lt"/>
              </a:rPr>
              <a:t>IPCC 2014 WGIII Figure 7.3. </a:t>
            </a:r>
            <a:r>
              <a:rPr lang="en-US" sz="900" b="0" dirty="0">
                <a:latin typeface="+mn-lt"/>
              </a:rPr>
              <a:t>Energy supply sector GHG emissions by Subsectors. </a:t>
            </a:r>
          </a:p>
          <a:p>
            <a:r>
              <a:rPr lang="en-US" sz="900" b="0" dirty="0">
                <a:latin typeface="+mn-lt"/>
              </a:rPr>
              <a:t>Table shows average annual growth rates of emissions over decades and the shares</a:t>
            </a:r>
          </a:p>
          <a:p>
            <a:r>
              <a:rPr lang="en-US" sz="900" b="0" dirty="0">
                <a:latin typeface="+mn-lt"/>
              </a:rPr>
              <a:t>Plus drivers </a:t>
            </a:r>
            <a:r>
              <a:rPr lang="en-US" sz="900" dirty="0">
                <a:latin typeface="+mn-lt"/>
              </a:rPr>
              <a:t>POP = population, GDP = gross domestic product, FEC = final energy consumption, TPES = total primary energy supply</a:t>
            </a:r>
          </a:p>
        </p:txBody>
      </p:sp>
      <p:sp>
        <p:nvSpPr>
          <p:cNvPr id="5" name="Text Box 2"/>
          <p:cNvSpPr txBox="1">
            <a:spLocks noChangeArrowheads="1"/>
          </p:cNvSpPr>
          <p:nvPr/>
        </p:nvSpPr>
        <p:spPr bwMode="auto">
          <a:xfrm>
            <a:off x="2057400" y="262692"/>
            <a:ext cx="523745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2700" dirty="0">
                <a:solidFill>
                  <a:srgbClr val="9E0000"/>
                </a:solidFill>
                <a:latin typeface="+mn-lt"/>
              </a:rPr>
              <a:t>Global Energy Emissions Sources </a:t>
            </a:r>
            <a:endParaRPr lang="en-US" altLang="en-US" sz="2700" dirty="0">
              <a:solidFill>
                <a:srgbClr val="9E0000"/>
              </a:solidFill>
              <a:latin typeface="+mn-lt"/>
            </a:endParaRPr>
          </a:p>
        </p:txBody>
      </p:sp>
      <p:sp>
        <p:nvSpPr>
          <p:cNvPr id="6" name="Rectangle 5"/>
          <p:cNvSpPr/>
          <p:nvPr/>
        </p:nvSpPr>
        <p:spPr>
          <a:xfrm>
            <a:off x="4858339" y="4945720"/>
            <a:ext cx="4306030" cy="923330"/>
          </a:xfrm>
          <a:prstGeom prst="rect">
            <a:avLst/>
          </a:prstGeom>
          <a:solidFill>
            <a:srgbClr val="76D6FF">
              <a:alpha val="31000"/>
            </a:srgbClr>
          </a:solidFill>
        </p:spPr>
        <p:txBody>
          <a:bodyPr wrap="square">
            <a:spAutoFit/>
          </a:bodyPr>
          <a:lstStyle/>
          <a:p>
            <a:r>
              <a:rPr lang="en-US" sz="1800" dirty="0">
                <a:solidFill>
                  <a:srgbClr val="F4C80C"/>
                </a:solidFill>
                <a:latin typeface="+mn-lt"/>
              </a:rPr>
              <a:t>Electricity </a:t>
            </a:r>
            <a:r>
              <a:rPr lang="en-US" sz="1800" dirty="0">
                <a:solidFill>
                  <a:srgbClr val="FF0000"/>
                </a:solidFill>
                <a:latin typeface="+mn-lt"/>
              </a:rPr>
              <a:t>growth is big area</a:t>
            </a:r>
          </a:p>
          <a:p>
            <a:r>
              <a:rPr lang="en-US" altLang="en-US" sz="1800" dirty="0">
                <a:solidFill>
                  <a:srgbClr val="FF00FF"/>
                </a:solidFill>
                <a:latin typeface="+mn-lt"/>
              </a:rPr>
              <a:t>Income</a:t>
            </a:r>
            <a:r>
              <a:rPr lang="en-US" altLang="en-US" sz="1800" dirty="0">
                <a:latin typeface="+mn-lt"/>
              </a:rPr>
              <a:t> + </a:t>
            </a:r>
            <a:r>
              <a:rPr lang="en-US" altLang="en-US" sz="1800" dirty="0">
                <a:solidFill>
                  <a:srgbClr val="7030A0"/>
                </a:solidFill>
                <a:latin typeface="+mn-lt"/>
              </a:rPr>
              <a:t>population</a:t>
            </a:r>
            <a:r>
              <a:rPr lang="en-US" altLang="en-US" sz="1800" dirty="0">
                <a:latin typeface="+mn-lt"/>
              </a:rPr>
              <a:t> </a:t>
            </a:r>
            <a:r>
              <a:rPr lang="en-US" altLang="en-US" sz="1800" dirty="0">
                <a:solidFill>
                  <a:srgbClr val="FF0000"/>
                </a:solidFill>
                <a:latin typeface="+mn-lt"/>
              </a:rPr>
              <a:t>cause</a:t>
            </a:r>
            <a:r>
              <a:rPr lang="en-US" altLang="en-US" sz="1800" dirty="0">
                <a:latin typeface="+mn-lt"/>
              </a:rPr>
              <a:t> </a:t>
            </a:r>
            <a:r>
              <a:rPr lang="en-US" altLang="en-US" sz="1800" dirty="0">
                <a:solidFill>
                  <a:srgbClr val="FF0000"/>
                </a:solidFill>
                <a:latin typeface="+mn-lt"/>
              </a:rPr>
              <a:t>increases</a:t>
            </a:r>
          </a:p>
          <a:p>
            <a:r>
              <a:rPr lang="en-US" altLang="en-US" sz="1800" dirty="0">
                <a:solidFill>
                  <a:schemeClr val="accent5">
                    <a:lumMod val="75000"/>
                  </a:schemeClr>
                </a:solidFill>
                <a:latin typeface="+mn-lt"/>
              </a:rPr>
              <a:t>Consumption efficiency </a:t>
            </a:r>
            <a:r>
              <a:rPr lang="en-US" altLang="en-US" sz="1800" dirty="0">
                <a:solidFill>
                  <a:srgbClr val="FF0000"/>
                </a:solidFill>
                <a:latin typeface="+mn-lt"/>
              </a:rPr>
              <a:t>decreases</a:t>
            </a:r>
            <a:r>
              <a:rPr lang="en-US" altLang="en-US" sz="1800" dirty="0">
                <a:latin typeface="+mn-lt"/>
              </a:rPr>
              <a:t> </a:t>
            </a:r>
            <a:endParaRPr lang="en-US" altLang="en-US" sz="1050" dirty="0">
              <a:latin typeface="+mn-lt"/>
            </a:endParaRPr>
          </a:p>
        </p:txBody>
      </p:sp>
      <p:sp>
        <p:nvSpPr>
          <p:cNvPr id="4" name="Rectangle 3"/>
          <p:cNvSpPr/>
          <p:nvPr/>
        </p:nvSpPr>
        <p:spPr>
          <a:xfrm>
            <a:off x="8044089" y="1475953"/>
            <a:ext cx="1378291" cy="1742785"/>
          </a:xfrm>
          <a:prstGeom prst="rect">
            <a:avLst/>
          </a:prstGeom>
        </p:spPr>
        <p:txBody>
          <a:bodyPr wrap="square">
            <a:spAutoFit/>
          </a:bodyPr>
          <a:lstStyle/>
          <a:p>
            <a:r>
              <a:rPr lang="en-US" sz="1050" dirty="0">
                <a:solidFill>
                  <a:srgbClr val="FF0000"/>
                </a:solidFill>
                <a:latin typeface="+mn-lt"/>
              </a:rPr>
              <a:t>Emissions/energy supplied</a:t>
            </a:r>
          </a:p>
          <a:p>
            <a:endParaRPr lang="en-US" sz="225" dirty="0">
              <a:latin typeface="+mn-lt"/>
            </a:endParaRPr>
          </a:p>
          <a:p>
            <a:r>
              <a:rPr lang="en-US" sz="1050" dirty="0">
                <a:solidFill>
                  <a:srgbClr val="CC6600"/>
                </a:solidFill>
                <a:latin typeface="+mn-lt"/>
              </a:rPr>
              <a:t>Supply efficiency</a:t>
            </a:r>
          </a:p>
          <a:p>
            <a:endParaRPr lang="en-US" sz="1050" dirty="0">
              <a:latin typeface="+mn-lt"/>
            </a:endParaRPr>
          </a:p>
          <a:p>
            <a:r>
              <a:rPr lang="en-US" sz="1050" dirty="0">
                <a:solidFill>
                  <a:srgbClr val="FF00FF"/>
                </a:solidFill>
                <a:latin typeface="+mn-lt"/>
              </a:rPr>
              <a:t>Income </a:t>
            </a:r>
            <a:r>
              <a:rPr lang="en-US" sz="1050" dirty="0" smtClean="0">
                <a:solidFill>
                  <a:srgbClr val="FF00FF"/>
                </a:solidFill>
                <a:latin typeface="+mn-lt"/>
              </a:rPr>
              <a:t>Impact</a:t>
            </a:r>
            <a:endParaRPr lang="en-US" sz="1050" dirty="0">
              <a:solidFill>
                <a:srgbClr val="FF00FF"/>
              </a:solidFill>
              <a:latin typeface="+mn-lt"/>
            </a:endParaRPr>
          </a:p>
          <a:p>
            <a:endParaRPr lang="en-US" sz="1050" dirty="0">
              <a:latin typeface="+mn-lt"/>
            </a:endParaRPr>
          </a:p>
          <a:p>
            <a:r>
              <a:rPr lang="en-US" sz="1050" dirty="0">
                <a:solidFill>
                  <a:srgbClr val="7030A0"/>
                </a:solidFill>
                <a:latin typeface="+mn-lt"/>
              </a:rPr>
              <a:t>Population </a:t>
            </a:r>
            <a:r>
              <a:rPr lang="en-US" sz="1050" dirty="0" smtClean="0">
                <a:solidFill>
                  <a:srgbClr val="7030A0"/>
                </a:solidFill>
                <a:latin typeface="+mn-lt"/>
              </a:rPr>
              <a:t>Impact</a:t>
            </a:r>
            <a:endParaRPr lang="en-US" sz="1050" dirty="0">
              <a:solidFill>
                <a:srgbClr val="7030A0"/>
              </a:solidFill>
              <a:latin typeface="+mn-lt"/>
            </a:endParaRPr>
          </a:p>
          <a:p>
            <a:endParaRPr lang="en-US" sz="1050" dirty="0">
              <a:latin typeface="+mn-lt"/>
            </a:endParaRPr>
          </a:p>
          <a:p>
            <a:r>
              <a:rPr lang="en-US" sz="1050" dirty="0">
                <a:solidFill>
                  <a:srgbClr val="00B050"/>
                </a:solidFill>
                <a:latin typeface="+mn-lt"/>
              </a:rPr>
              <a:t>Energy consumption efficiency</a:t>
            </a:r>
          </a:p>
        </p:txBody>
      </p:sp>
      <p:cxnSp>
        <p:nvCxnSpPr>
          <p:cNvPr id="8" name="Straight Arrow Connector 7"/>
          <p:cNvCxnSpPr/>
          <p:nvPr/>
        </p:nvCxnSpPr>
        <p:spPr>
          <a:xfrm flipH="1">
            <a:off x="7761083" y="1692432"/>
            <a:ext cx="283005" cy="203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774661" y="1875763"/>
            <a:ext cx="269427" cy="40172"/>
          </a:xfrm>
          <a:prstGeom prst="straightConnector1">
            <a:avLst/>
          </a:prstGeom>
          <a:ln w="2540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774661" y="2261666"/>
            <a:ext cx="283005" cy="0"/>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758901" y="2581935"/>
            <a:ext cx="285188" cy="8035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756722" y="2981420"/>
            <a:ext cx="283005" cy="20371"/>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840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310" y="2350615"/>
            <a:ext cx="489867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ChangeArrowheads="1"/>
          </p:cNvSpPr>
          <p:nvPr/>
        </p:nvSpPr>
        <p:spPr bwMode="auto">
          <a:xfrm>
            <a:off x="1219200" y="76201"/>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altLang="en-US" sz="2800" dirty="0" smtClean="0">
                <a:solidFill>
                  <a:schemeClr val="accent2"/>
                </a:solidFill>
              </a:rPr>
              <a:t> </a:t>
            </a:r>
            <a:r>
              <a:rPr lang="en-US" altLang="en-US" sz="2700" dirty="0">
                <a:solidFill>
                  <a:srgbClr val="9E0000"/>
                </a:solidFill>
                <a:latin typeface="+mn-lt"/>
              </a:rPr>
              <a:t>Source of GHGs</a:t>
            </a:r>
          </a:p>
        </p:txBody>
      </p:sp>
      <p:sp>
        <p:nvSpPr>
          <p:cNvPr id="19460" name="Rectangle 8"/>
          <p:cNvSpPr>
            <a:spLocks noChangeArrowheads="1"/>
          </p:cNvSpPr>
          <p:nvPr/>
        </p:nvSpPr>
        <p:spPr bwMode="auto">
          <a:xfrm>
            <a:off x="533402" y="4419600"/>
            <a:ext cx="31566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hangingPunct="1"/>
            <a:r>
              <a:rPr lang="en-US" altLang="en-US" sz="900"/>
              <a:t>http://www.epa.gov/climatechange/emissions/globalghg.html</a:t>
            </a:r>
          </a:p>
        </p:txBody>
      </p:sp>
      <p:sp>
        <p:nvSpPr>
          <p:cNvPr id="19461" name="Text Box 9"/>
          <p:cNvSpPr txBox="1">
            <a:spLocks noChangeArrowheads="1"/>
          </p:cNvSpPr>
          <p:nvPr/>
        </p:nvSpPr>
        <p:spPr bwMode="auto">
          <a:xfrm>
            <a:off x="457201" y="4876800"/>
            <a:ext cx="338349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eaLnBrk="1" hangingPunct="1"/>
            <a:r>
              <a:rPr lang="en-US" altLang="en-US" sz="2400"/>
              <a:t>Emissions share</a:t>
            </a:r>
          </a:p>
          <a:p>
            <a:pPr eaLnBrk="1" hangingPunct="1"/>
            <a:endParaRPr lang="en-US" altLang="en-US" sz="2400">
              <a:solidFill>
                <a:schemeClr val="accent2"/>
              </a:solidFill>
            </a:endParaRPr>
          </a:p>
          <a:p>
            <a:pPr eaLnBrk="1" hangingPunct="1"/>
            <a:r>
              <a:rPr lang="en-US" altLang="en-US" sz="2400">
                <a:solidFill>
                  <a:schemeClr val="accent2"/>
                </a:solidFill>
              </a:rPr>
              <a:t>Fossil fuels big</a:t>
            </a:r>
          </a:p>
          <a:p>
            <a:pPr eaLnBrk="1" hangingPunct="1"/>
            <a:r>
              <a:rPr lang="en-US" altLang="en-US" sz="2400">
                <a:solidFill>
                  <a:schemeClr val="accent2"/>
                </a:solidFill>
              </a:rPr>
              <a:t>Deforestation+ag = 30%</a:t>
            </a:r>
          </a:p>
        </p:txBody>
      </p:sp>
      <p:pic>
        <p:nvPicPr>
          <p:cNvPr id="19462" name="Picture 13" descr="Figure 1: Global greenhouse gas emissions, 2000. This pie chart shows the breakdown of global greenhouse gas emissions by gas. CO2 emissions from fossil fuel combustion and cement manufacturing account for 55 percent of the total. CO2 emissions from land use change and forestry account for another 19 percent. Methane emissions account for 16 percent of the total, nitrous oxide accounts for 9 percent, and the high-global-warming-potential gases (such as sulfur hexafluoride) account for 1 per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747714"/>
            <a:ext cx="4374332"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538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3015882" y="184371"/>
            <a:ext cx="28074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dirty="0">
                <a:solidFill>
                  <a:srgbClr val="9E0000"/>
                </a:solidFill>
                <a:latin typeface="+mn-lt"/>
              </a:rPr>
              <a:t>Sources by region</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95487"/>
            <a:ext cx="8382000" cy="497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751114" y="6504801"/>
            <a:ext cx="20702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99"/>
                </a:solidFill>
                <a:latin typeface="+mn-lt"/>
              </a:rPr>
              <a:t>IPCC WG III AR5 chapter 5</a:t>
            </a:r>
          </a:p>
        </p:txBody>
      </p:sp>
      <p:sp>
        <p:nvSpPr>
          <p:cNvPr id="5" name="Text Box 12"/>
          <p:cNvSpPr txBox="1">
            <a:spLocks noChangeArrowheads="1"/>
          </p:cNvSpPr>
          <p:nvPr/>
        </p:nvSpPr>
        <p:spPr bwMode="auto">
          <a:xfrm>
            <a:off x="444501" y="5822528"/>
            <a:ext cx="60946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FF0000"/>
                </a:solidFill>
                <a:latin typeface="+mn-lt"/>
              </a:rPr>
              <a:t>Fastest Growth in developing countries (income growth)</a:t>
            </a:r>
          </a:p>
          <a:p>
            <a:r>
              <a:rPr lang="en-US" altLang="en-US" sz="1800" dirty="0">
                <a:solidFill>
                  <a:srgbClr val="FF0000"/>
                </a:solidFill>
                <a:latin typeface="+mn-lt"/>
              </a:rPr>
              <a:t>Per capita highest in OECD and Former Soviet Union (EIT)</a:t>
            </a:r>
          </a:p>
        </p:txBody>
      </p:sp>
    </p:spTree>
    <p:extLst>
      <p:ext uri="{BB962C8B-B14F-4D97-AF65-F5344CB8AC3E}">
        <p14:creationId xmlns:p14="http://schemas.microsoft.com/office/powerpoint/2010/main" val="1510083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60463" y="22860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altLang="en-US" sz="2800" dirty="0" smtClean="0">
                <a:solidFill>
                  <a:schemeClr val="accent2"/>
                </a:solidFill>
              </a:rPr>
              <a:t> </a:t>
            </a:r>
            <a:r>
              <a:rPr lang="en-US" altLang="en-US" sz="2700" dirty="0">
                <a:solidFill>
                  <a:srgbClr val="9E0000"/>
                </a:solidFill>
                <a:latin typeface="+mn-lt"/>
              </a:rPr>
              <a:t>Emissions shares</a:t>
            </a:r>
          </a:p>
        </p:txBody>
      </p:sp>
      <p:pic>
        <p:nvPicPr>
          <p:cNvPr id="20483" name="Picture 3" descr="tra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2752726"/>
            <a:ext cx="1352550"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tra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2914650"/>
            <a:ext cx="1352550"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41316"/>
            <a:ext cx="4276725" cy="589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854075"/>
            <a:ext cx="3886200" cy="30383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33900" y="4426803"/>
            <a:ext cx="4572000" cy="830997"/>
          </a:xfrm>
          <a:prstGeom prst="rect">
            <a:avLst/>
          </a:prstGeom>
        </p:spPr>
        <p:txBody>
          <a:bodyPr>
            <a:spAutoFit/>
          </a:bodyPr>
          <a:lstStyle/>
          <a:p>
            <a:r>
              <a:rPr lang="en-US" dirty="0" smtClean="0"/>
              <a:t>http://cdiac.ornl.gov/GCP/carbonbudget/2014/</a:t>
            </a:r>
            <a:endParaRPr lang="en-US" dirty="0"/>
          </a:p>
        </p:txBody>
      </p:sp>
    </p:spTree>
    <p:extLst>
      <p:ext uri="{BB962C8B-B14F-4D97-AF65-F5344CB8AC3E}">
        <p14:creationId xmlns:p14="http://schemas.microsoft.com/office/powerpoint/2010/main" val="85147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11" y="663575"/>
            <a:ext cx="6248400" cy="60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ChangeArrowheads="1"/>
          </p:cNvSpPr>
          <p:nvPr/>
        </p:nvSpPr>
        <p:spPr bwMode="auto">
          <a:xfrm>
            <a:off x="2420938" y="1831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p>
        </p:txBody>
      </p:sp>
      <p:sp>
        <p:nvSpPr>
          <p:cNvPr id="7172" name="Rectangle 6"/>
          <p:cNvSpPr>
            <a:spLocks noChangeArrowheads="1"/>
          </p:cNvSpPr>
          <p:nvPr/>
        </p:nvSpPr>
        <p:spPr bwMode="auto">
          <a:xfrm>
            <a:off x="1219200" y="76200"/>
            <a:ext cx="678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smtClean="0">
                <a:solidFill>
                  <a:srgbClr val="7A0000"/>
                </a:solidFill>
                <a:latin typeface="+mn-lt"/>
              </a:rPr>
              <a:t>Is it the sun?</a:t>
            </a:r>
            <a:endParaRPr lang="en-US" altLang="en-US" sz="2700" b="0" dirty="0">
              <a:solidFill>
                <a:srgbClr val="7A0000"/>
              </a:solidFill>
              <a:latin typeface="+mn-lt"/>
            </a:endParaRPr>
          </a:p>
        </p:txBody>
      </p:sp>
      <p:sp>
        <p:nvSpPr>
          <p:cNvPr id="6" name="Rectangle 6"/>
          <p:cNvSpPr>
            <a:spLocks noChangeArrowheads="1"/>
          </p:cNvSpPr>
          <p:nvPr/>
        </p:nvSpPr>
        <p:spPr bwMode="auto">
          <a:xfrm>
            <a:off x="3866945" y="3048000"/>
            <a:ext cx="6781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dirty="0" smtClean="0">
                <a:solidFill>
                  <a:srgbClr val="FF0066"/>
                </a:solidFill>
              </a:rPr>
              <a:t>If sun is cause should warm </a:t>
            </a:r>
          </a:p>
          <a:p>
            <a:pPr algn="ctr" eaLnBrk="1" hangingPunct="1"/>
            <a:r>
              <a:rPr lang="en-US" altLang="en-US" dirty="0" smtClean="0">
                <a:solidFill>
                  <a:srgbClr val="FF0066"/>
                </a:solidFill>
              </a:rPr>
              <a:t>most at higher atmosphere</a:t>
            </a:r>
          </a:p>
          <a:p>
            <a:pPr algn="ctr" eaLnBrk="1" hangingPunct="1"/>
            <a:r>
              <a:rPr lang="en-US" altLang="en-US" dirty="0" smtClean="0">
                <a:solidFill>
                  <a:srgbClr val="FF0066"/>
                </a:solidFill>
              </a:rPr>
              <a:t>Can’t be from the sun</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81000" y="1066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b="0"/>
          </a:p>
        </p:txBody>
      </p:sp>
      <p:sp>
        <p:nvSpPr>
          <p:cNvPr id="21507" name="Text Box 4"/>
          <p:cNvSpPr txBox="1">
            <a:spLocks noChangeArrowheads="1"/>
          </p:cNvSpPr>
          <p:nvPr/>
        </p:nvSpPr>
        <p:spPr bwMode="auto">
          <a:xfrm>
            <a:off x="3581400" y="304800"/>
            <a:ext cx="184858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2700" dirty="0">
                <a:solidFill>
                  <a:srgbClr val="9E0000"/>
                </a:solidFill>
                <a:latin typeface="+mn-lt"/>
              </a:rPr>
              <a:t>Who Emits</a:t>
            </a:r>
          </a:p>
        </p:txBody>
      </p:sp>
      <p:grpSp>
        <p:nvGrpSpPr>
          <p:cNvPr id="21508" name="Group 11"/>
          <p:cNvGrpSpPr>
            <a:grpSpLocks/>
          </p:cNvGrpSpPr>
          <p:nvPr/>
        </p:nvGrpSpPr>
        <p:grpSpPr bwMode="auto">
          <a:xfrm>
            <a:off x="433388" y="1096963"/>
            <a:ext cx="8277225" cy="4664075"/>
            <a:chOff x="-58" y="0"/>
            <a:chExt cx="5214" cy="2938"/>
          </a:xfrm>
        </p:grpSpPr>
        <p:sp>
          <p:nvSpPr>
            <p:cNvPr id="21510" name="Rectangle 8"/>
            <p:cNvSpPr>
              <a:spLocks noChangeArrowheads="1"/>
            </p:cNvSpPr>
            <p:nvPr/>
          </p:nvSpPr>
          <p:spPr bwMode="auto">
            <a:xfrm>
              <a:off x="0" y="0"/>
              <a:ext cx="5156" cy="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0"/>
                <a:t>  </a:t>
              </a:r>
              <a:r>
                <a:rPr lang="en-US" sz="27600" b="0"/>
                <a:t> </a:t>
              </a:r>
              <a:r>
                <a:rPr lang="en-US" b="0"/>
                <a:t>                                                                                                      </a:t>
              </a:r>
            </a:p>
          </p:txBody>
        </p:sp>
        <p:sp>
          <p:nvSpPr>
            <p:cNvPr id="21511" name="Rectangle 10"/>
            <p:cNvSpPr>
              <a:spLocks noChangeArrowheads="1"/>
            </p:cNvSpPr>
            <p:nvPr/>
          </p:nvSpPr>
          <p:spPr bwMode="auto">
            <a:xfrm>
              <a:off x="-58" y="14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0"/>
                <a:t> </a:t>
              </a:r>
            </a:p>
          </p:txBody>
        </p:sp>
      </p:grpSp>
      <p:pic>
        <p:nvPicPr>
          <p:cNvPr id="8" name="Picture 9" descr="fig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8867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4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59970"/>
            <a:ext cx="3962400" cy="203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4980" name="Object 4"/>
          <p:cNvGraphicFramePr>
            <a:graphicFrameLocks noChangeAspect="1"/>
          </p:cNvGraphicFramePr>
          <p:nvPr/>
        </p:nvGraphicFramePr>
        <p:xfrm>
          <a:off x="312739" y="1370410"/>
          <a:ext cx="8518525" cy="1932384"/>
        </p:xfrm>
        <a:graphic>
          <a:graphicData uri="http://schemas.openxmlformats.org/presentationml/2006/ole">
            <mc:AlternateContent xmlns:mc="http://schemas.openxmlformats.org/markup-compatibility/2006">
              <mc:Choice xmlns:v="urn:schemas-microsoft-com:vml" Requires="v">
                <p:oleObj spid="_x0000_s62483" name="Chart" r:id="rId4" imgW="7680960" imgH="2324117" progId="Excel.Chart.8">
                  <p:embed/>
                </p:oleObj>
              </mc:Choice>
              <mc:Fallback>
                <p:oleObj name="Chart" r:id="rId4" imgW="7680960" imgH="2324117" progId="Excel.Chart.8">
                  <p:embed/>
                  <p:pic>
                    <p:nvPicPr>
                      <p:cNvPr id="2549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9" y="1370410"/>
                        <a:ext cx="8518525" cy="193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81" name="Rectangle 5"/>
          <p:cNvSpPr>
            <a:spLocks noChangeArrowheads="1"/>
          </p:cNvSpPr>
          <p:nvPr/>
        </p:nvSpPr>
        <p:spPr bwMode="auto">
          <a:xfrm>
            <a:off x="533401" y="5817395"/>
            <a:ext cx="225895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50"/>
              <a:t>US EIA, http://www.eia.doe.gov/environment.html</a:t>
            </a:r>
          </a:p>
        </p:txBody>
      </p:sp>
      <p:sp>
        <p:nvSpPr>
          <p:cNvPr id="254982" name="Text Box 6"/>
          <p:cNvSpPr txBox="1">
            <a:spLocks noChangeArrowheads="1"/>
          </p:cNvSpPr>
          <p:nvPr/>
        </p:nvSpPr>
        <p:spPr bwMode="auto">
          <a:xfrm>
            <a:off x="398464" y="3303985"/>
            <a:ext cx="543398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dirty="0"/>
              <a:t>2003 State by State Energy related CO2 emissions  -- </a:t>
            </a:r>
            <a:r>
              <a:rPr lang="en-US" altLang="en-US" sz="1500" dirty="0">
                <a:solidFill>
                  <a:srgbClr val="FF0000"/>
                </a:solidFill>
              </a:rPr>
              <a:t>Texas wins</a:t>
            </a:r>
          </a:p>
        </p:txBody>
      </p:sp>
      <p:pic>
        <p:nvPicPr>
          <p:cNvPr id="25498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4251" y="1360885"/>
            <a:ext cx="4635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4986" name="Picture 10" descr="Figure 1:  U.S. Greenhouse Gas Emissions by Gas.  Illustrates U.S. greenhouse gas emissions by gas, in cumulative CO2 equivalents, from 1990 through 2005. There is generally an upward trend, starting from 6,242 Tg CO2 Eq. in 1990 and ending with 7,260 Tg CO2 Eq. in 2005. The two exceptions to this trend are 1991, where emissions were 6,186 Tg CO2 Eq, down from 6,242 Tg CO2 Eq. in 1990, and 2001, where emissions were 7,027 Tg CO2 Eq., down from 7,147 Tg CO2 Eq. in 20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8289" y="3669506"/>
            <a:ext cx="2797175" cy="1791891"/>
          </a:xfrm>
          <a:prstGeom prst="rect">
            <a:avLst/>
          </a:prstGeom>
          <a:noFill/>
          <a:extLst>
            <a:ext uri="{909E8E84-426E-40DD-AFC4-6F175D3DCCD1}">
              <a14:hiddenFill xmlns:a14="http://schemas.microsoft.com/office/drawing/2010/main">
                <a:solidFill>
                  <a:srgbClr val="FFFFFF"/>
                </a:solidFill>
              </a14:hiddenFill>
            </a:ext>
          </a:extLst>
        </p:spPr>
      </p:pic>
      <p:sp>
        <p:nvSpPr>
          <p:cNvPr id="254987" name="Rectangle 11"/>
          <p:cNvSpPr>
            <a:spLocks noChangeArrowheads="1"/>
          </p:cNvSpPr>
          <p:nvPr/>
        </p:nvSpPr>
        <p:spPr bwMode="auto">
          <a:xfrm>
            <a:off x="5367338" y="5772151"/>
            <a:ext cx="228139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50"/>
              <a:t>US EPA, http://www.eia.doe.gov/environment.html</a:t>
            </a:r>
          </a:p>
        </p:txBody>
      </p:sp>
      <p:sp>
        <p:nvSpPr>
          <p:cNvPr id="254988" name="Text Box 12"/>
          <p:cNvSpPr txBox="1">
            <a:spLocks noChangeArrowheads="1"/>
          </p:cNvSpPr>
          <p:nvPr/>
        </p:nvSpPr>
        <p:spPr bwMode="auto">
          <a:xfrm>
            <a:off x="444501" y="5486400"/>
            <a:ext cx="29440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FF0000"/>
                </a:solidFill>
              </a:rPr>
              <a:t>Most emissions from energy</a:t>
            </a:r>
          </a:p>
        </p:txBody>
      </p:sp>
      <p:sp>
        <p:nvSpPr>
          <p:cNvPr id="254989" name="Text Box 13"/>
          <p:cNvSpPr txBox="1">
            <a:spLocks noChangeArrowheads="1"/>
          </p:cNvSpPr>
          <p:nvPr/>
        </p:nvSpPr>
        <p:spPr bwMode="auto">
          <a:xfrm>
            <a:off x="5726113" y="5445919"/>
            <a:ext cx="2033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FF0000"/>
                </a:solidFill>
              </a:rPr>
              <a:t>Emissions growing</a:t>
            </a:r>
          </a:p>
        </p:txBody>
      </p:sp>
      <p:sp>
        <p:nvSpPr>
          <p:cNvPr id="2" name="Rectangle 1"/>
          <p:cNvSpPr/>
          <p:nvPr/>
        </p:nvSpPr>
        <p:spPr>
          <a:xfrm>
            <a:off x="1371600" y="415783"/>
            <a:ext cx="6614673" cy="507831"/>
          </a:xfrm>
          <a:prstGeom prst="rect">
            <a:avLst/>
          </a:prstGeom>
        </p:spPr>
        <p:txBody>
          <a:bodyPr wrap="square">
            <a:spAutoFit/>
          </a:bodyPr>
          <a:lstStyle/>
          <a:p>
            <a:pPr algn="ctr" eaLnBrk="1" hangingPunct="1"/>
            <a:r>
              <a:rPr lang="en-US" sz="2700" dirty="0">
                <a:solidFill>
                  <a:srgbClr val="9E0000"/>
                </a:solidFill>
                <a:latin typeface="+mn-lt"/>
              </a:rPr>
              <a:t>What about Texas GHG Emissions</a:t>
            </a:r>
          </a:p>
        </p:txBody>
      </p:sp>
    </p:spTree>
    <p:extLst>
      <p:ext uri="{BB962C8B-B14F-4D97-AF65-F5344CB8AC3E}">
        <p14:creationId xmlns:p14="http://schemas.microsoft.com/office/powerpoint/2010/main" val="3563641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438400" y="533400"/>
            <a:ext cx="46026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1"/>
                </a:solidFill>
                <a:latin typeface="Times New Roman" pitchFamily="18" charset="0"/>
              </a:defRPr>
            </a:lvl1pPr>
            <a:lvl2pPr marL="742950" indent="-285750" eaLnBrk="0" hangingPunct="0">
              <a:defRPr sz="1200" b="1">
                <a:solidFill>
                  <a:schemeClr val="tx1"/>
                </a:solidFill>
                <a:latin typeface="Times New Roman" pitchFamily="18" charset="0"/>
              </a:defRPr>
            </a:lvl2pPr>
            <a:lvl3pPr marL="1143000" indent="-228600" eaLnBrk="0" hangingPunct="0">
              <a:defRPr sz="1200" b="1">
                <a:solidFill>
                  <a:schemeClr val="tx1"/>
                </a:solidFill>
                <a:latin typeface="Times New Roman" pitchFamily="18" charset="0"/>
              </a:defRPr>
            </a:lvl3pPr>
            <a:lvl4pPr marL="1600200" indent="-228600" eaLnBrk="0" hangingPunct="0">
              <a:defRPr sz="1200" b="1">
                <a:solidFill>
                  <a:schemeClr val="tx1"/>
                </a:solidFill>
                <a:latin typeface="Times New Roman" pitchFamily="18" charset="0"/>
              </a:defRPr>
            </a:lvl4pPr>
            <a:lvl5pPr marL="2057400" indent="-228600" eaLnBrk="0" hangingPunct="0">
              <a:defRPr sz="1200" b="1">
                <a:solidFill>
                  <a:schemeClr val="tx1"/>
                </a:solidFill>
                <a:latin typeface="Times New Roman" pitchFamily="18" charset="0"/>
              </a:defRPr>
            </a:lvl5pPr>
            <a:lvl6pPr marL="2514600" indent="-228600" eaLnBrk="0" fontAlgn="base" hangingPunct="0">
              <a:spcBef>
                <a:spcPct val="0"/>
              </a:spcBef>
              <a:spcAft>
                <a:spcPct val="0"/>
              </a:spcAft>
              <a:defRPr sz="1200" b="1">
                <a:solidFill>
                  <a:schemeClr val="tx1"/>
                </a:solidFill>
                <a:latin typeface="Times New Roman" pitchFamily="18" charset="0"/>
              </a:defRPr>
            </a:lvl6pPr>
            <a:lvl7pPr marL="2971800" indent="-228600" eaLnBrk="0" fontAlgn="base" hangingPunct="0">
              <a:spcBef>
                <a:spcPct val="0"/>
              </a:spcBef>
              <a:spcAft>
                <a:spcPct val="0"/>
              </a:spcAft>
              <a:defRPr sz="1200" b="1">
                <a:solidFill>
                  <a:schemeClr val="tx1"/>
                </a:solidFill>
                <a:latin typeface="Times New Roman" pitchFamily="18" charset="0"/>
              </a:defRPr>
            </a:lvl7pPr>
            <a:lvl8pPr marL="3429000" indent="-228600" eaLnBrk="0" fontAlgn="base" hangingPunct="0">
              <a:spcBef>
                <a:spcPct val="0"/>
              </a:spcBef>
              <a:spcAft>
                <a:spcPct val="0"/>
              </a:spcAft>
              <a:defRPr sz="1200" b="1">
                <a:solidFill>
                  <a:schemeClr val="tx1"/>
                </a:solidFill>
                <a:latin typeface="Times New Roman" pitchFamily="18" charset="0"/>
              </a:defRPr>
            </a:lvl8pPr>
            <a:lvl9pPr marL="3886200" indent="-228600" eaLnBrk="0" fontAlgn="base" hangingPunct="0">
              <a:spcBef>
                <a:spcPct val="0"/>
              </a:spcBef>
              <a:spcAft>
                <a:spcPct val="0"/>
              </a:spcAft>
              <a:defRPr sz="1200" b="1">
                <a:solidFill>
                  <a:schemeClr val="tx1"/>
                </a:solidFill>
                <a:latin typeface="Times New Roman" pitchFamily="18" charset="0"/>
              </a:defRPr>
            </a:lvl9pPr>
          </a:lstStyle>
          <a:p>
            <a:pPr algn="ctr" eaLnBrk="1" hangingPunct="1"/>
            <a:r>
              <a:rPr lang="en-US" sz="2700" dirty="0">
                <a:solidFill>
                  <a:srgbClr val="9E0000"/>
                </a:solidFill>
                <a:latin typeface="+mn-lt"/>
              </a:rPr>
              <a:t>Emissions per unit Fossil Fuel</a:t>
            </a:r>
            <a:endParaRPr lang="en-US" altLang="en-US" sz="2700" dirty="0">
              <a:solidFill>
                <a:srgbClr val="9E0000"/>
              </a:solidFill>
              <a:latin typeface="+mn-lt"/>
            </a:endParaRPr>
          </a:p>
        </p:txBody>
      </p:sp>
      <p:sp>
        <p:nvSpPr>
          <p:cNvPr id="4" name="Rectangle 3"/>
          <p:cNvSpPr/>
          <p:nvPr/>
        </p:nvSpPr>
        <p:spPr>
          <a:xfrm>
            <a:off x="450410" y="4943627"/>
            <a:ext cx="6061295" cy="415498"/>
          </a:xfrm>
          <a:prstGeom prst="rect">
            <a:avLst/>
          </a:prstGeom>
        </p:spPr>
        <p:txBody>
          <a:bodyPr wrap="square">
            <a:spAutoFit/>
          </a:bodyPr>
          <a:lstStyle/>
          <a:p>
            <a:r>
              <a:rPr lang="en-US" sz="2100" dirty="0">
                <a:solidFill>
                  <a:srgbClr val="FF0000"/>
                </a:solidFill>
                <a:latin typeface="+mn-lt"/>
              </a:rPr>
              <a:t>Fossils yield </a:t>
            </a:r>
            <a:r>
              <a:rPr lang="en-US" sz="2100" dirty="0" smtClean="0">
                <a:solidFill>
                  <a:srgbClr val="FF0000"/>
                </a:solidFill>
                <a:latin typeface="+mn-lt"/>
              </a:rPr>
              <a:t>CO2 </a:t>
            </a:r>
            <a:r>
              <a:rPr lang="en-US" sz="2100" dirty="0">
                <a:solidFill>
                  <a:srgbClr val="FF0000"/>
                </a:solidFill>
                <a:latin typeface="+mn-lt"/>
              </a:rPr>
              <a:t>in proportion to carbon content</a:t>
            </a:r>
          </a:p>
        </p:txBody>
      </p:sp>
      <p:graphicFrame>
        <p:nvGraphicFramePr>
          <p:cNvPr id="11" name="Table 10"/>
          <p:cNvGraphicFramePr>
            <a:graphicFrameLocks noGrp="1"/>
          </p:cNvGraphicFramePr>
          <p:nvPr>
            <p:extLst>
              <p:ext uri="{D42A27DB-BD31-4B8C-83A1-F6EECF244321}">
                <p14:modId xmlns:p14="http://schemas.microsoft.com/office/powerpoint/2010/main" val="101332950"/>
              </p:ext>
            </p:extLst>
          </p:nvPr>
        </p:nvGraphicFramePr>
        <p:xfrm>
          <a:off x="217286" y="1875744"/>
          <a:ext cx="8399354" cy="3002490"/>
        </p:xfrm>
        <a:graphic>
          <a:graphicData uri="http://schemas.openxmlformats.org/drawingml/2006/table">
            <a:tbl>
              <a:tblPr>
                <a:tableStyleId>{5C22544A-7EE6-4342-B048-85BDC9FD1C3A}</a:tableStyleId>
              </a:tblPr>
              <a:tblGrid>
                <a:gridCol w="1844497">
                  <a:extLst>
                    <a:ext uri="{9D8B030D-6E8A-4147-A177-3AD203B41FA5}">
                      <a16:colId xmlns:a16="http://schemas.microsoft.com/office/drawing/2014/main" val="20000"/>
                    </a:ext>
                  </a:extLst>
                </a:gridCol>
                <a:gridCol w="1190678">
                  <a:extLst>
                    <a:ext uri="{9D8B030D-6E8A-4147-A177-3AD203B41FA5}">
                      <a16:colId xmlns:a16="http://schemas.microsoft.com/office/drawing/2014/main" val="20001"/>
                    </a:ext>
                  </a:extLst>
                </a:gridCol>
                <a:gridCol w="1615238">
                  <a:extLst>
                    <a:ext uri="{9D8B030D-6E8A-4147-A177-3AD203B41FA5}">
                      <a16:colId xmlns:a16="http://schemas.microsoft.com/office/drawing/2014/main" val="20002"/>
                    </a:ext>
                  </a:extLst>
                </a:gridCol>
                <a:gridCol w="1760080">
                  <a:extLst>
                    <a:ext uri="{9D8B030D-6E8A-4147-A177-3AD203B41FA5}">
                      <a16:colId xmlns:a16="http://schemas.microsoft.com/office/drawing/2014/main" val="20003"/>
                    </a:ext>
                  </a:extLst>
                </a:gridCol>
                <a:gridCol w="878999">
                  <a:extLst>
                    <a:ext uri="{9D8B030D-6E8A-4147-A177-3AD203B41FA5}">
                      <a16:colId xmlns:a16="http://schemas.microsoft.com/office/drawing/2014/main" val="20004"/>
                    </a:ext>
                  </a:extLst>
                </a:gridCol>
                <a:gridCol w="1109862">
                  <a:extLst>
                    <a:ext uri="{9D8B030D-6E8A-4147-A177-3AD203B41FA5}">
                      <a16:colId xmlns:a16="http://schemas.microsoft.com/office/drawing/2014/main" val="20005"/>
                    </a:ext>
                  </a:extLst>
                </a:gridCol>
              </a:tblGrid>
              <a:tr h="605992">
                <a:tc>
                  <a:txBody>
                    <a:bodyPr/>
                    <a:lstStyle/>
                    <a:p>
                      <a:pPr algn="l" fontAlgn="b"/>
                      <a:r>
                        <a:rPr lang="en-US" sz="1500" u="none" strike="noStrike" kern="1200" dirty="0">
                          <a:solidFill>
                            <a:schemeClr val="dk1"/>
                          </a:solidFill>
                          <a:effectLst/>
                          <a:latin typeface="+mn-lt"/>
                          <a:ea typeface="+mn-ea"/>
                          <a:cs typeface="+mn-cs"/>
                        </a:rPr>
                        <a:t>Carbon Dioxide (CO2) Factors:</a:t>
                      </a:r>
                    </a:p>
                  </a:txBody>
                  <a:tcPr marL="4082" marR="4082" marT="4082" marB="0" anchor="b"/>
                </a:tc>
                <a:tc>
                  <a:txBody>
                    <a:bodyPr/>
                    <a:lstStyle/>
                    <a:p>
                      <a:pPr algn="r" fontAlgn="b"/>
                      <a:r>
                        <a:rPr lang="en-US" sz="1500" u="none" strike="noStrike" kern="1200" dirty="0">
                          <a:solidFill>
                            <a:schemeClr val="dk1"/>
                          </a:solidFill>
                          <a:effectLst/>
                          <a:latin typeface="+mn-lt"/>
                          <a:ea typeface="+mn-ea"/>
                          <a:cs typeface="+mn-cs"/>
                        </a:rPr>
                        <a:t>Unit</a:t>
                      </a:r>
                    </a:p>
                  </a:txBody>
                  <a:tcPr marL="4082" marR="4082" marT="4082" marB="0" anchor="b"/>
                </a:tc>
                <a:tc>
                  <a:txBody>
                    <a:bodyPr/>
                    <a:lstStyle/>
                    <a:p>
                      <a:pPr algn="r" fontAlgn="b"/>
                      <a:r>
                        <a:rPr lang="en-US" sz="1500" u="none" strike="noStrike" kern="1200" dirty="0">
                          <a:solidFill>
                            <a:schemeClr val="dk1"/>
                          </a:solidFill>
                          <a:effectLst/>
                          <a:latin typeface="+mn-lt"/>
                          <a:ea typeface="+mn-ea"/>
                          <a:cs typeface="+mn-cs"/>
                        </a:rPr>
                        <a:t>Emissions per Unit </a:t>
                      </a:r>
                      <a:r>
                        <a:rPr lang="en-US" sz="1500" u="none" strike="noStrike" kern="1200" dirty="0" smtClean="0">
                          <a:solidFill>
                            <a:schemeClr val="dk1"/>
                          </a:solidFill>
                          <a:effectLst/>
                          <a:latin typeface="+mn-lt"/>
                          <a:ea typeface="+mn-ea"/>
                          <a:cs typeface="+mn-cs"/>
                        </a:rPr>
                        <a:t>     in </a:t>
                      </a:r>
                      <a:r>
                        <a:rPr lang="en-US" sz="1500" u="none" strike="noStrike" kern="1200" dirty="0">
                          <a:solidFill>
                            <a:schemeClr val="dk1"/>
                          </a:solidFill>
                          <a:effectLst/>
                          <a:latin typeface="+mn-lt"/>
                          <a:ea typeface="+mn-ea"/>
                          <a:cs typeface="+mn-cs"/>
                        </a:rPr>
                        <a:t>Pounds CO2 </a:t>
                      </a:r>
                    </a:p>
                  </a:txBody>
                  <a:tcPr marL="4082" marR="4082" marT="4082" marB="0" anchor="b"/>
                </a:tc>
                <a:tc>
                  <a:txBody>
                    <a:bodyPr/>
                    <a:lstStyle/>
                    <a:p>
                      <a:pPr algn="r" fontAlgn="b"/>
                      <a:r>
                        <a:rPr lang="en-US" sz="1500" u="none" strike="noStrike" kern="1200" dirty="0">
                          <a:solidFill>
                            <a:schemeClr val="dk1"/>
                          </a:solidFill>
                          <a:effectLst/>
                          <a:latin typeface="+mn-lt"/>
                          <a:ea typeface="+mn-ea"/>
                          <a:cs typeface="+mn-cs"/>
                        </a:rPr>
                        <a:t>Emissions per Unit in Kilograms </a:t>
                      </a:r>
                      <a:r>
                        <a:rPr lang="en-US" sz="1500" u="none" strike="noStrike" kern="1200" dirty="0" smtClean="0">
                          <a:solidFill>
                            <a:schemeClr val="dk1"/>
                          </a:solidFill>
                          <a:effectLst/>
                          <a:latin typeface="+mn-lt"/>
                          <a:ea typeface="+mn-ea"/>
                          <a:cs typeface="+mn-cs"/>
                        </a:rPr>
                        <a:t>CO2</a:t>
                      </a:r>
                      <a:endParaRPr lang="en-US" sz="1500" u="none" strike="noStrike" kern="1200" dirty="0">
                        <a:solidFill>
                          <a:schemeClr val="dk1"/>
                        </a:solidFill>
                        <a:effectLst/>
                        <a:latin typeface="+mn-lt"/>
                        <a:ea typeface="+mn-ea"/>
                        <a:cs typeface="+mn-cs"/>
                      </a:endParaRPr>
                    </a:p>
                  </a:txBody>
                  <a:tcPr marL="4082" marR="4082" marT="4082" marB="0" anchor="b"/>
                </a:tc>
                <a:tc>
                  <a:txBody>
                    <a:bodyPr/>
                    <a:lstStyle/>
                    <a:p>
                      <a:pPr algn="r" fontAlgn="b"/>
                      <a:r>
                        <a:rPr lang="en-US" sz="1500" u="none" strike="noStrike" kern="1200">
                          <a:solidFill>
                            <a:schemeClr val="dk1"/>
                          </a:solidFill>
                          <a:effectLst/>
                          <a:latin typeface="+mn-lt"/>
                          <a:ea typeface="+mn-ea"/>
                          <a:cs typeface="+mn-cs"/>
                        </a:rPr>
                        <a:t>Weight in pounds</a:t>
                      </a:r>
                    </a:p>
                  </a:txBody>
                  <a:tcPr marL="4082" marR="4082" marT="4082" marB="0" anchor="b"/>
                </a:tc>
                <a:tc>
                  <a:txBody>
                    <a:bodyPr/>
                    <a:lstStyle/>
                    <a:p>
                      <a:pPr algn="r" fontAlgn="b"/>
                      <a:r>
                        <a:rPr lang="en-US" sz="1500" u="none" strike="noStrike" kern="1200" dirty="0">
                          <a:solidFill>
                            <a:schemeClr val="dk1"/>
                          </a:solidFill>
                          <a:effectLst/>
                          <a:latin typeface="+mn-lt"/>
                          <a:ea typeface="+mn-ea"/>
                          <a:cs typeface="+mn-cs"/>
                        </a:rPr>
                        <a:t>LBs CO2 </a:t>
                      </a:r>
                      <a:r>
                        <a:rPr lang="en-US" sz="1500" u="none" strike="noStrike" kern="1200" dirty="0" smtClean="0">
                          <a:solidFill>
                            <a:schemeClr val="dk1"/>
                          </a:solidFill>
                          <a:effectLst/>
                          <a:latin typeface="+mn-lt"/>
                          <a:ea typeface="+mn-ea"/>
                          <a:cs typeface="+mn-cs"/>
                        </a:rPr>
                        <a:t>  per </a:t>
                      </a:r>
                      <a:r>
                        <a:rPr lang="en-US" sz="1500" u="none" strike="noStrike" kern="1200" dirty="0">
                          <a:solidFill>
                            <a:schemeClr val="dk1"/>
                          </a:solidFill>
                          <a:effectLst/>
                          <a:latin typeface="+mn-lt"/>
                          <a:ea typeface="+mn-ea"/>
                          <a:cs typeface="+mn-cs"/>
                        </a:rPr>
                        <a:t>pound</a:t>
                      </a:r>
                    </a:p>
                  </a:txBody>
                  <a:tcPr marL="4082" marR="4082" marT="4082" marB="0" anchor="b"/>
                </a:tc>
                <a:extLst>
                  <a:ext uri="{0D108BD9-81ED-4DB2-BD59-A6C34878D82A}">
                    <a16:rowId xmlns:a16="http://schemas.microsoft.com/office/drawing/2014/main" val="10000"/>
                  </a:ext>
                </a:extLst>
              </a:tr>
              <a:tr h="266079">
                <a:tc>
                  <a:txBody>
                    <a:bodyPr/>
                    <a:lstStyle/>
                    <a:p>
                      <a:pPr algn="l" fontAlgn="t"/>
                      <a:r>
                        <a:rPr lang="en-US" sz="1500" u="none" strike="noStrike" kern="1200" dirty="0">
                          <a:solidFill>
                            <a:schemeClr val="dk1"/>
                          </a:solidFill>
                          <a:effectLst/>
                          <a:latin typeface="+mn-lt"/>
                          <a:ea typeface="+mn-ea"/>
                          <a:cs typeface="+mn-cs"/>
                        </a:rPr>
                        <a:t>Diesel</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Gallon</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22.4</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10.16</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7.11</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3.15</a:t>
                      </a:r>
                    </a:p>
                  </a:txBody>
                  <a:tcPr marL="4082" marR="4082" marT="4082" marB="0"/>
                </a:tc>
                <a:extLst>
                  <a:ext uri="{0D108BD9-81ED-4DB2-BD59-A6C34878D82A}">
                    <a16:rowId xmlns:a16="http://schemas.microsoft.com/office/drawing/2014/main" val="10001"/>
                  </a:ext>
                </a:extLst>
              </a:tr>
              <a:tr h="289037">
                <a:tc>
                  <a:txBody>
                    <a:bodyPr/>
                    <a:lstStyle/>
                    <a:p>
                      <a:pPr algn="l" fontAlgn="t"/>
                      <a:r>
                        <a:rPr lang="en-US" sz="1500" u="none" strike="noStrike" kern="1200" dirty="0">
                          <a:solidFill>
                            <a:schemeClr val="dk1"/>
                          </a:solidFill>
                          <a:effectLst/>
                          <a:latin typeface="+mn-lt"/>
                          <a:ea typeface="+mn-ea"/>
                          <a:cs typeface="+mn-cs"/>
                        </a:rPr>
                        <a:t>Natural Gas</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!000 Cubic Ft</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117.1</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53.12</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50</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2.34</a:t>
                      </a:r>
                    </a:p>
                  </a:txBody>
                  <a:tcPr marL="4082" marR="4082" marT="4082" marB="0"/>
                </a:tc>
                <a:extLst>
                  <a:ext uri="{0D108BD9-81ED-4DB2-BD59-A6C34878D82A}">
                    <a16:rowId xmlns:a16="http://schemas.microsoft.com/office/drawing/2014/main" val="10002"/>
                  </a:ext>
                </a:extLst>
              </a:tr>
              <a:tr h="266079">
                <a:tc>
                  <a:txBody>
                    <a:bodyPr/>
                    <a:lstStyle/>
                    <a:p>
                      <a:pPr algn="l" fontAlgn="t"/>
                      <a:r>
                        <a:rPr lang="en-US" sz="1500" u="none" strike="noStrike" kern="1200" dirty="0">
                          <a:solidFill>
                            <a:schemeClr val="dk1"/>
                          </a:solidFill>
                          <a:effectLst/>
                          <a:latin typeface="+mn-lt"/>
                          <a:ea typeface="+mn-ea"/>
                          <a:cs typeface="+mn-cs"/>
                        </a:rPr>
                        <a:t>Gasoline</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Gallon</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19.6</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8.89</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6.3</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3.11</a:t>
                      </a:r>
                    </a:p>
                  </a:txBody>
                  <a:tcPr marL="4082" marR="4082" marT="4082" marB="0"/>
                </a:tc>
                <a:extLst>
                  <a:ext uri="{0D108BD9-81ED-4DB2-BD59-A6C34878D82A}">
                    <a16:rowId xmlns:a16="http://schemas.microsoft.com/office/drawing/2014/main" val="10003"/>
                  </a:ext>
                </a:extLst>
              </a:tr>
              <a:tr h="266079">
                <a:tc>
                  <a:txBody>
                    <a:bodyPr/>
                    <a:lstStyle/>
                    <a:p>
                      <a:pPr algn="l" fontAlgn="t"/>
                      <a:r>
                        <a:rPr lang="en-US" sz="1500" u="none" strike="noStrike" kern="1200" dirty="0">
                          <a:solidFill>
                            <a:schemeClr val="dk1"/>
                          </a:solidFill>
                          <a:effectLst/>
                          <a:latin typeface="+mn-lt"/>
                          <a:ea typeface="+mn-ea"/>
                          <a:cs typeface="+mn-cs"/>
                        </a:rPr>
                        <a:t>Jet Fuel</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Gallon</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21.1</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9.57</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6.8</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3.10</a:t>
                      </a:r>
                    </a:p>
                  </a:txBody>
                  <a:tcPr marL="4082" marR="4082" marT="4082" marB="0"/>
                </a:tc>
                <a:extLst>
                  <a:ext uri="{0D108BD9-81ED-4DB2-BD59-A6C34878D82A}">
                    <a16:rowId xmlns:a16="http://schemas.microsoft.com/office/drawing/2014/main" val="10004"/>
                  </a:ext>
                </a:extLst>
              </a:tr>
              <a:tr h="266079">
                <a:tc>
                  <a:txBody>
                    <a:bodyPr/>
                    <a:lstStyle/>
                    <a:p>
                      <a:pPr algn="l" fontAlgn="t"/>
                      <a:r>
                        <a:rPr lang="en-US" sz="1500" u="none" strike="noStrike" kern="1200" dirty="0">
                          <a:solidFill>
                            <a:schemeClr val="dk1"/>
                          </a:solidFill>
                          <a:effectLst/>
                          <a:latin typeface="+mn-lt"/>
                          <a:ea typeface="+mn-ea"/>
                          <a:cs typeface="+mn-cs"/>
                        </a:rPr>
                        <a:t>Aviation Gas</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Gallon</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18.4</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8.35</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6.01</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3.06</a:t>
                      </a:r>
                    </a:p>
                  </a:txBody>
                  <a:tcPr marL="4082" marR="4082" marT="4082" marB="0"/>
                </a:tc>
                <a:extLst>
                  <a:ext uri="{0D108BD9-81ED-4DB2-BD59-A6C34878D82A}">
                    <a16:rowId xmlns:a16="http://schemas.microsoft.com/office/drawing/2014/main" val="10005"/>
                  </a:ext>
                </a:extLst>
              </a:tr>
              <a:tr h="266079">
                <a:tc>
                  <a:txBody>
                    <a:bodyPr/>
                    <a:lstStyle/>
                    <a:p>
                      <a:pPr algn="l" fontAlgn="t"/>
                      <a:r>
                        <a:rPr lang="en-US" sz="1500" u="none" strike="noStrike" kern="1200" dirty="0" smtClean="0">
                          <a:solidFill>
                            <a:schemeClr val="dk1"/>
                          </a:solidFill>
                          <a:effectLst/>
                          <a:latin typeface="+mn-lt"/>
                          <a:ea typeface="+mn-ea"/>
                          <a:cs typeface="+mn-cs"/>
                        </a:rPr>
                        <a:t>Anthracite </a:t>
                      </a:r>
                      <a:r>
                        <a:rPr lang="en-US" sz="1500" u="none" strike="noStrike" kern="1200" dirty="0">
                          <a:solidFill>
                            <a:schemeClr val="dk1"/>
                          </a:solidFill>
                          <a:effectLst/>
                          <a:latin typeface="+mn-lt"/>
                          <a:ea typeface="+mn-ea"/>
                          <a:cs typeface="+mn-cs"/>
                        </a:rPr>
                        <a:t>Coal</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Short ton</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5685</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2579</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2000</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2.84</a:t>
                      </a:r>
                    </a:p>
                  </a:txBody>
                  <a:tcPr marL="4082" marR="4082" marT="4082" marB="0"/>
                </a:tc>
                <a:extLst>
                  <a:ext uri="{0D108BD9-81ED-4DB2-BD59-A6C34878D82A}">
                    <a16:rowId xmlns:a16="http://schemas.microsoft.com/office/drawing/2014/main" val="10006"/>
                  </a:ext>
                </a:extLst>
              </a:tr>
              <a:tr h="266079">
                <a:tc>
                  <a:txBody>
                    <a:bodyPr/>
                    <a:lstStyle/>
                    <a:p>
                      <a:pPr algn="l" fontAlgn="t"/>
                      <a:r>
                        <a:rPr lang="en-US" sz="1500" u="none" strike="noStrike" kern="1200" dirty="0">
                          <a:solidFill>
                            <a:schemeClr val="dk1"/>
                          </a:solidFill>
                          <a:effectLst/>
                          <a:latin typeface="+mn-lt"/>
                          <a:ea typeface="+mn-ea"/>
                          <a:cs typeface="+mn-cs"/>
                        </a:rPr>
                        <a:t>Bituminous Coal</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Short ton</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4931</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2237</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2000</a:t>
                      </a:r>
                    </a:p>
                  </a:txBody>
                  <a:tcPr marL="4082" marR="4082" marT="4082" marB="0"/>
                </a:tc>
                <a:tc>
                  <a:txBody>
                    <a:bodyPr/>
                    <a:lstStyle/>
                    <a:p>
                      <a:pPr algn="r" fontAlgn="b"/>
                      <a:r>
                        <a:rPr lang="en-US" sz="1500" u="none" strike="noStrike" kern="1200">
                          <a:solidFill>
                            <a:schemeClr val="dk1"/>
                          </a:solidFill>
                          <a:effectLst/>
                          <a:latin typeface="+mn-lt"/>
                          <a:ea typeface="+mn-ea"/>
                          <a:cs typeface="+mn-cs"/>
                        </a:rPr>
                        <a:t>2.47</a:t>
                      </a:r>
                    </a:p>
                  </a:txBody>
                  <a:tcPr marL="4082" marR="4082" marT="4082" marB="0"/>
                </a:tc>
                <a:extLst>
                  <a:ext uri="{0D108BD9-81ED-4DB2-BD59-A6C34878D82A}">
                    <a16:rowId xmlns:a16="http://schemas.microsoft.com/office/drawing/2014/main" val="10007"/>
                  </a:ext>
                </a:extLst>
              </a:tr>
              <a:tr h="244908">
                <a:tc>
                  <a:txBody>
                    <a:bodyPr/>
                    <a:lstStyle/>
                    <a:p>
                      <a:pPr algn="l" fontAlgn="t"/>
                      <a:r>
                        <a:rPr lang="en-US" sz="1500" u="none" strike="noStrike" kern="1200" dirty="0">
                          <a:solidFill>
                            <a:schemeClr val="dk1"/>
                          </a:solidFill>
                          <a:effectLst/>
                          <a:latin typeface="+mn-lt"/>
                          <a:ea typeface="+mn-ea"/>
                          <a:cs typeface="+mn-cs"/>
                        </a:rPr>
                        <a:t>Subbituminous Coal</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Short ton</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3716</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1686</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2000</a:t>
                      </a:r>
                    </a:p>
                  </a:txBody>
                  <a:tcPr marL="4082" marR="4082" marT="4082" marB="0"/>
                </a:tc>
                <a:tc>
                  <a:txBody>
                    <a:bodyPr/>
                    <a:lstStyle/>
                    <a:p>
                      <a:pPr algn="r" fontAlgn="b"/>
                      <a:r>
                        <a:rPr lang="en-US" sz="1500" u="none" strike="noStrike" kern="1200" dirty="0">
                          <a:solidFill>
                            <a:schemeClr val="dk1"/>
                          </a:solidFill>
                          <a:effectLst/>
                          <a:latin typeface="+mn-lt"/>
                          <a:ea typeface="+mn-ea"/>
                          <a:cs typeface="+mn-cs"/>
                        </a:rPr>
                        <a:t>1.86</a:t>
                      </a:r>
                    </a:p>
                  </a:txBody>
                  <a:tcPr marL="4082" marR="4082" marT="4082" marB="0"/>
                </a:tc>
                <a:extLst>
                  <a:ext uri="{0D108BD9-81ED-4DB2-BD59-A6C34878D82A}">
                    <a16:rowId xmlns:a16="http://schemas.microsoft.com/office/drawing/2014/main" val="10008"/>
                  </a:ext>
                </a:extLst>
              </a:tr>
              <a:tr h="266079">
                <a:tc>
                  <a:txBody>
                    <a:bodyPr/>
                    <a:lstStyle/>
                    <a:p>
                      <a:pPr algn="l" fontAlgn="t"/>
                      <a:r>
                        <a:rPr lang="en-US" sz="1500" u="none" strike="noStrike" kern="1200" dirty="0">
                          <a:solidFill>
                            <a:schemeClr val="dk1"/>
                          </a:solidFill>
                          <a:effectLst/>
                          <a:latin typeface="+mn-lt"/>
                          <a:ea typeface="+mn-ea"/>
                          <a:cs typeface="+mn-cs"/>
                        </a:rPr>
                        <a:t>Lignite Coal</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Short ton</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2792</a:t>
                      </a:r>
                    </a:p>
                  </a:txBody>
                  <a:tcPr marL="4082" marR="4082" marT="4082" marB="0"/>
                </a:tc>
                <a:tc>
                  <a:txBody>
                    <a:bodyPr/>
                    <a:lstStyle/>
                    <a:p>
                      <a:pPr algn="r" fontAlgn="t"/>
                      <a:r>
                        <a:rPr lang="en-US" sz="1500" u="none" strike="noStrike" kern="1200">
                          <a:solidFill>
                            <a:schemeClr val="dk1"/>
                          </a:solidFill>
                          <a:effectLst/>
                          <a:latin typeface="+mn-lt"/>
                          <a:ea typeface="+mn-ea"/>
                          <a:cs typeface="+mn-cs"/>
                        </a:rPr>
                        <a:t>1267</a:t>
                      </a:r>
                    </a:p>
                  </a:txBody>
                  <a:tcPr marL="4082" marR="4082" marT="4082" marB="0"/>
                </a:tc>
                <a:tc>
                  <a:txBody>
                    <a:bodyPr/>
                    <a:lstStyle/>
                    <a:p>
                      <a:pPr algn="r" fontAlgn="t"/>
                      <a:r>
                        <a:rPr lang="en-US" sz="1500" u="none" strike="noStrike" kern="1200" dirty="0">
                          <a:solidFill>
                            <a:schemeClr val="dk1"/>
                          </a:solidFill>
                          <a:effectLst/>
                          <a:latin typeface="+mn-lt"/>
                          <a:ea typeface="+mn-ea"/>
                          <a:cs typeface="+mn-cs"/>
                        </a:rPr>
                        <a:t>2000</a:t>
                      </a:r>
                    </a:p>
                  </a:txBody>
                  <a:tcPr marL="4082" marR="4082" marT="4082" marB="0"/>
                </a:tc>
                <a:tc>
                  <a:txBody>
                    <a:bodyPr/>
                    <a:lstStyle/>
                    <a:p>
                      <a:pPr algn="r" fontAlgn="b"/>
                      <a:r>
                        <a:rPr lang="en-US" sz="1500" u="none" strike="noStrike" kern="1200" dirty="0">
                          <a:solidFill>
                            <a:schemeClr val="dk1"/>
                          </a:solidFill>
                          <a:effectLst/>
                          <a:latin typeface="+mn-lt"/>
                          <a:ea typeface="+mn-ea"/>
                          <a:cs typeface="+mn-cs"/>
                        </a:rPr>
                        <a:t>1.40</a:t>
                      </a:r>
                    </a:p>
                  </a:txBody>
                  <a:tcPr marL="4082" marR="4082" marT="4082" marB="0"/>
                </a:tc>
                <a:extLst>
                  <a:ext uri="{0D108BD9-81ED-4DB2-BD59-A6C34878D82A}">
                    <a16:rowId xmlns:a16="http://schemas.microsoft.com/office/drawing/2014/main" val="10009"/>
                  </a:ext>
                </a:extLst>
              </a:tr>
            </a:tbl>
          </a:graphicData>
        </a:graphic>
      </p:graphicFrame>
      <p:sp>
        <p:nvSpPr>
          <p:cNvPr id="12" name="Rectangle 11"/>
          <p:cNvSpPr/>
          <p:nvPr/>
        </p:nvSpPr>
        <p:spPr>
          <a:xfrm>
            <a:off x="561315" y="5420569"/>
            <a:ext cx="4572000" cy="253916"/>
          </a:xfrm>
          <a:prstGeom prst="rect">
            <a:avLst/>
          </a:prstGeom>
        </p:spPr>
        <p:txBody>
          <a:bodyPr>
            <a:spAutoFit/>
          </a:bodyPr>
          <a:lstStyle/>
          <a:p>
            <a:r>
              <a:rPr lang="en-US" sz="1050" dirty="0">
                <a:latin typeface="+mn-lt"/>
                <a:hlinkClick r:id="rId2"/>
              </a:rPr>
              <a:t>http://www.engineeringtoolbox.com/gas-density-d_158.html</a:t>
            </a:r>
            <a:r>
              <a:rPr lang="en-US" sz="1050" dirty="0">
                <a:latin typeface="+mn-lt"/>
              </a:rPr>
              <a:t> </a:t>
            </a:r>
          </a:p>
        </p:txBody>
      </p:sp>
    </p:spTree>
    <p:extLst>
      <p:ext uri="{BB962C8B-B14F-4D97-AF65-F5344CB8AC3E}">
        <p14:creationId xmlns:p14="http://schemas.microsoft.com/office/powerpoint/2010/main" val="2331619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6"/>
          <p:cNvSpPr>
            <a:spLocks noChangeArrowheads="1"/>
          </p:cNvSpPr>
          <p:nvPr/>
        </p:nvSpPr>
        <p:spPr bwMode="auto">
          <a:xfrm>
            <a:off x="38100" y="828675"/>
            <a:ext cx="9021763" cy="5486400"/>
          </a:xfrm>
          <a:prstGeom prst="rect">
            <a:avLst/>
          </a:prstGeom>
          <a:solidFill>
            <a:srgbClr val="FFFF00">
              <a:alpha val="23137"/>
            </a:srgbClr>
          </a:solidFill>
          <a:ln w="9525">
            <a:solidFill>
              <a:schemeClr val="tx1"/>
            </a:solidFill>
            <a:miter lim="800000"/>
            <a:headEnd/>
            <a:tailEnd/>
          </a:ln>
          <a:effectLst/>
        </p:spPr>
        <p:txBody>
          <a:bodyPr wrap="none" anchor="ctr"/>
          <a:lstStyle/>
          <a:p>
            <a:endParaRPr lang="en-US" dirty="0">
              <a:latin typeface="+mn-lt"/>
            </a:endParaRPr>
          </a:p>
        </p:txBody>
      </p:sp>
      <p:sp>
        <p:nvSpPr>
          <p:cNvPr id="32771" name="Text Box 13"/>
          <p:cNvSpPr txBox="1">
            <a:spLocks noChangeArrowheads="1"/>
          </p:cNvSpPr>
          <p:nvPr/>
        </p:nvSpPr>
        <p:spPr bwMode="auto">
          <a:xfrm>
            <a:off x="1539875" y="0"/>
            <a:ext cx="6062663" cy="507831"/>
          </a:xfrm>
          <a:prstGeom prst="rect">
            <a:avLst/>
          </a:prstGeom>
          <a:noFill/>
          <a:ln w="9525">
            <a:noFill/>
            <a:miter lim="800000"/>
            <a:headEnd/>
            <a:tailEnd/>
          </a:ln>
          <a:effectLst/>
        </p:spPr>
        <p:txBody>
          <a:bodyPr>
            <a:spAutoFit/>
          </a:bodyPr>
          <a:lstStyle/>
          <a:p>
            <a:pPr algn="ctr"/>
            <a:r>
              <a:rPr lang="en-US" sz="2700" dirty="0">
                <a:solidFill>
                  <a:srgbClr val="9E0000"/>
                </a:solidFill>
                <a:latin typeface="+mn-lt"/>
              </a:rPr>
              <a:t>Size of Potential Emissions</a:t>
            </a:r>
          </a:p>
        </p:txBody>
      </p:sp>
      <p:sp>
        <p:nvSpPr>
          <p:cNvPr id="32772" name="Rectangle 14"/>
          <p:cNvSpPr>
            <a:spLocks noChangeArrowheads="1"/>
          </p:cNvSpPr>
          <p:nvPr/>
        </p:nvSpPr>
        <p:spPr bwMode="auto">
          <a:xfrm>
            <a:off x="4284663" y="2657475"/>
            <a:ext cx="4559300" cy="3382963"/>
          </a:xfrm>
          <a:prstGeom prst="rect">
            <a:avLst/>
          </a:prstGeom>
          <a:solidFill>
            <a:schemeClr val="accent1"/>
          </a:solidFill>
          <a:ln w="9525">
            <a:solidFill>
              <a:schemeClr val="tx1"/>
            </a:solidFill>
            <a:miter lim="800000"/>
            <a:headEnd/>
            <a:tailEnd/>
          </a:ln>
          <a:effectLst/>
        </p:spPr>
        <p:txBody>
          <a:bodyPr wrap="none" anchor="ctr"/>
          <a:lstStyle/>
          <a:p>
            <a:endParaRPr lang="en-US" dirty="0">
              <a:latin typeface="+mn-lt"/>
            </a:endParaRPr>
          </a:p>
        </p:txBody>
      </p:sp>
      <p:sp>
        <p:nvSpPr>
          <p:cNvPr id="32773" name="Text Box 15"/>
          <p:cNvSpPr txBox="1">
            <a:spLocks noChangeArrowheads="1"/>
          </p:cNvSpPr>
          <p:nvPr/>
        </p:nvSpPr>
        <p:spPr bwMode="auto">
          <a:xfrm>
            <a:off x="4405313" y="3856038"/>
            <a:ext cx="4346575" cy="830997"/>
          </a:xfrm>
          <a:prstGeom prst="rect">
            <a:avLst/>
          </a:prstGeom>
          <a:noFill/>
          <a:ln w="9525">
            <a:noFill/>
            <a:miter lim="800000"/>
            <a:headEnd/>
            <a:tailEnd/>
          </a:ln>
          <a:effectLst/>
        </p:spPr>
        <p:txBody>
          <a:bodyPr>
            <a:spAutoFit/>
          </a:bodyPr>
          <a:lstStyle/>
          <a:p>
            <a:pPr algn="ctr"/>
            <a:r>
              <a:rPr lang="en-US" sz="2400" dirty="0">
                <a:latin typeface="+mn-lt"/>
              </a:rPr>
              <a:t>Coal</a:t>
            </a:r>
          </a:p>
          <a:p>
            <a:pPr algn="ctr"/>
            <a:r>
              <a:rPr lang="en-US" sz="2400" dirty="0">
                <a:latin typeface="+mn-lt"/>
              </a:rPr>
              <a:t>5,000 to 8,000 PgC</a:t>
            </a:r>
          </a:p>
        </p:txBody>
      </p:sp>
      <p:sp>
        <p:nvSpPr>
          <p:cNvPr id="32774" name="Rectangle 16"/>
          <p:cNvSpPr>
            <a:spLocks noChangeArrowheads="1"/>
          </p:cNvSpPr>
          <p:nvPr/>
        </p:nvSpPr>
        <p:spPr bwMode="auto">
          <a:xfrm>
            <a:off x="2181225" y="1589088"/>
            <a:ext cx="1155700" cy="1111250"/>
          </a:xfrm>
          <a:prstGeom prst="rect">
            <a:avLst/>
          </a:prstGeom>
          <a:solidFill>
            <a:srgbClr val="339966"/>
          </a:solidFill>
          <a:ln w="9525">
            <a:solidFill>
              <a:schemeClr val="tx1"/>
            </a:solidFill>
            <a:miter lim="800000"/>
            <a:headEnd/>
            <a:tailEnd/>
          </a:ln>
          <a:effectLst/>
        </p:spPr>
        <p:txBody>
          <a:bodyPr wrap="none" anchor="ctr"/>
          <a:lstStyle/>
          <a:p>
            <a:endParaRPr lang="en-US" dirty="0">
              <a:latin typeface="+mn-lt"/>
            </a:endParaRPr>
          </a:p>
        </p:txBody>
      </p:sp>
      <p:sp>
        <p:nvSpPr>
          <p:cNvPr id="32775" name="Text Box 17"/>
          <p:cNvSpPr txBox="1">
            <a:spLocks noChangeArrowheads="1"/>
          </p:cNvSpPr>
          <p:nvPr/>
        </p:nvSpPr>
        <p:spPr bwMode="auto">
          <a:xfrm>
            <a:off x="2063750" y="1781175"/>
            <a:ext cx="1368425" cy="701675"/>
          </a:xfrm>
          <a:prstGeom prst="rect">
            <a:avLst/>
          </a:prstGeom>
          <a:noFill/>
          <a:ln w="9525">
            <a:noFill/>
            <a:miter lim="800000"/>
            <a:headEnd/>
            <a:tailEnd/>
          </a:ln>
          <a:effectLst/>
        </p:spPr>
        <p:txBody>
          <a:bodyPr>
            <a:spAutoFit/>
          </a:bodyPr>
          <a:lstStyle/>
          <a:p>
            <a:pPr algn="ctr"/>
            <a:r>
              <a:rPr lang="en-US" sz="2000" dirty="0">
                <a:latin typeface="+mn-lt"/>
              </a:rPr>
              <a:t>Biomass</a:t>
            </a:r>
          </a:p>
          <a:p>
            <a:pPr algn="ctr"/>
            <a:r>
              <a:rPr lang="en-US" sz="2000" dirty="0">
                <a:latin typeface="+mn-lt"/>
              </a:rPr>
              <a:t>~500 PgC</a:t>
            </a:r>
          </a:p>
        </p:txBody>
      </p:sp>
      <p:sp>
        <p:nvSpPr>
          <p:cNvPr id="32776" name="Rectangle 18"/>
          <p:cNvSpPr>
            <a:spLocks noChangeArrowheads="1"/>
          </p:cNvSpPr>
          <p:nvPr/>
        </p:nvSpPr>
        <p:spPr bwMode="auto">
          <a:xfrm>
            <a:off x="231775" y="2703513"/>
            <a:ext cx="3113088" cy="1111250"/>
          </a:xfrm>
          <a:prstGeom prst="rect">
            <a:avLst/>
          </a:prstGeom>
          <a:solidFill>
            <a:srgbClr val="993300">
              <a:alpha val="59999"/>
            </a:srgbClr>
          </a:solidFill>
          <a:ln w="9525">
            <a:noFill/>
            <a:miter lim="800000"/>
            <a:headEnd/>
            <a:tailEnd/>
          </a:ln>
          <a:effectLst/>
        </p:spPr>
        <p:txBody>
          <a:bodyPr wrap="none" anchor="ctr"/>
          <a:lstStyle/>
          <a:p>
            <a:endParaRPr lang="en-US" dirty="0">
              <a:latin typeface="+mn-lt"/>
            </a:endParaRPr>
          </a:p>
        </p:txBody>
      </p:sp>
      <p:sp>
        <p:nvSpPr>
          <p:cNvPr id="32777" name="Text Box 19"/>
          <p:cNvSpPr txBox="1">
            <a:spLocks noChangeArrowheads="1"/>
          </p:cNvSpPr>
          <p:nvPr/>
        </p:nvSpPr>
        <p:spPr bwMode="auto">
          <a:xfrm>
            <a:off x="720725" y="2828925"/>
            <a:ext cx="2147888" cy="830997"/>
          </a:xfrm>
          <a:prstGeom prst="rect">
            <a:avLst/>
          </a:prstGeom>
          <a:noFill/>
          <a:ln w="9525">
            <a:noFill/>
            <a:miter lim="800000"/>
            <a:headEnd/>
            <a:tailEnd/>
          </a:ln>
          <a:effectLst/>
        </p:spPr>
        <p:txBody>
          <a:bodyPr>
            <a:spAutoFit/>
          </a:bodyPr>
          <a:lstStyle/>
          <a:p>
            <a:pPr algn="ctr"/>
            <a:r>
              <a:rPr lang="en-US" sz="2400" dirty="0">
                <a:latin typeface="+mn-lt"/>
              </a:rPr>
              <a:t>Soils</a:t>
            </a:r>
          </a:p>
          <a:p>
            <a:pPr algn="ctr"/>
            <a:r>
              <a:rPr lang="en-US" sz="2400" dirty="0">
                <a:latin typeface="+mn-lt"/>
              </a:rPr>
              <a:t>~1,500 PgC</a:t>
            </a:r>
          </a:p>
        </p:txBody>
      </p:sp>
      <p:sp>
        <p:nvSpPr>
          <p:cNvPr id="32778" name="Rectangle 20"/>
          <p:cNvSpPr>
            <a:spLocks noChangeArrowheads="1"/>
          </p:cNvSpPr>
          <p:nvPr/>
        </p:nvSpPr>
        <p:spPr bwMode="auto">
          <a:xfrm>
            <a:off x="215900" y="1003300"/>
            <a:ext cx="8724900" cy="279400"/>
          </a:xfrm>
          <a:prstGeom prst="rect">
            <a:avLst/>
          </a:prstGeom>
          <a:solidFill>
            <a:srgbClr val="CCFFFF"/>
          </a:solidFill>
          <a:ln w="9525">
            <a:solidFill>
              <a:schemeClr val="tx1"/>
            </a:solidFill>
            <a:miter lim="800000"/>
            <a:headEnd/>
            <a:tailEnd/>
          </a:ln>
          <a:effectLst/>
        </p:spPr>
        <p:txBody>
          <a:bodyPr wrap="none" anchor="ctr"/>
          <a:lstStyle/>
          <a:p>
            <a:pPr algn="ctr"/>
            <a:r>
              <a:rPr lang="en-US" sz="2000" dirty="0">
                <a:latin typeface="+mn-lt"/>
              </a:rPr>
              <a:t>Atmosphere 800 PgC (2004)</a:t>
            </a:r>
          </a:p>
        </p:txBody>
      </p:sp>
      <p:sp>
        <p:nvSpPr>
          <p:cNvPr id="32779" name="Rectangle 21"/>
          <p:cNvSpPr>
            <a:spLocks noChangeArrowheads="1"/>
          </p:cNvSpPr>
          <p:nvPr/>
        </p:nvSpPr>
        <p:spPr bwMode="auto">
          <a:xfrm>
            <a:off x="8007350" y="1682750"/>
            <a:ext cx="836613" cy="979488"/>
          </a:xfrm>
          <a:prstGeom prst="rect">
            <a:avLst/>
          </a:prstGeom>
          <a:solidFill>
            <a:srgbClr val="FF0000"/>
          </a:solidFill>
          <a:ln w="9525">
            <a:noFill/>
            <a:miter lim="800000"/>
            <a:headEnd/>
            <a:tailEnd/>
          </a:ln>
          <a:effectLst/>
        </p:spPr>
        <p:txBody>
          <a:bodyPr wrap="none" anchor="ctr"/>
          <a:lstStyle/>
          <a:p>
            <a:endParaRPr lang="en-US" dirty="0">
              <a:latin typeface="+mn-lt"/>
            </a:endParaRPr>
          </a:p>
        </p:txBody>
      </p:sp>
      <p:sp>
        <p:nvSpPr>
          <p:cNvPr id="32780" name="Text Box 22"/>
          <p:cNvSpPr txBox="1">
            <a:spLocks noChangeArrowheads="1"/>
          </p:cNvSpPr>
          <p:nvPr/>
        </p:nvSpPr>
        <p:spPr bwMode="auto">
          <a:xfrm>
            <a:off x="7724775" y="1920875"/>
            <a:ext cx="1368425" cy="523220"/>
          </a:xfrm>
          <a:prstGeom prst="rect">
            <a:avLst/>
          </a:prstGeom>
          <a:noFill/>
          <a:ln w="9525">
            <a:noFill/>
            <a:miter lim="800000"/>
            <a:headEnd/>
            <a:tailEnd/>
          </a:ln>
          <a:effectLst/>
        </p:spPr>
        <p:txBody>
          <a:bodyPr>
            <a:spAutoFit/>
          </a:bodyPr>
          <a:lstStyle/>
          <a:p>
            <a:pPr algn="ctr"/>
            <a:r>
              <a:rPr lang="en-US" sz="1400" dirty="0">
                <a:latin typeface="+mn-lt"/>
              </a:rPr>
              <a:t>Oil</a:t>
            </a:r>
          </a:p>
          <a:p>
            <a:pPr algn="ctr"/>
            <a:r>
              <a:rPr lang="en-US" sz="1400" dirty="0">
                <a:latin typeface="+mn-lt"/>
              </a:rPr>
              <a:t>~270 PgC</a:t>
            </a:r>
          </a:p>
        </p:txBody>
      </p:sp>
      <p:sp>
        <p:nvSpPr>
          <p:cNvPr id="32781" name="Rectangle 23"/>
          <p:cNvSpPr>
            <a:spLocks noChangeArrowheads="1"/>
          </p:cNvSpPr>
          <p:nvPr/>
        </p:nvSpPr>
        <p:spPr bwMode="auto">
          <a:xfrm>
            <a:off x="7178675" y="1704975"/>
            <a:ext cx="823913" cy="954088"/>
          </a:xfrm>
          <a:prstGeom prst="rect">
            <a:avLst/>
          </a:prstGeom>
          <a:solidFill>
            <a:srgbClr val="99CCFF"/>
          </a:solidFill>
          <a:ln w="9525">
            <a:noFill/>
            <a:miter lim="800000"/>
            <a:headEnd/>
            <a:tailEnd/>
          </a:ln>
          <a:effectLst/>
        </p:spPr>
        <p:txBody>
          <a:bodyPr wrap="none" anchor="ctr"/>
          <a:lstStyle/>
          <a:p>
            <a:endParaRPr lang="en-US" dirty="0">
              <a:latin typeface="+mn-lt"/>
            </a:endParaRPr>
          </a:p>
        </p:txBody>
      </p:sp>
      <p:sp>
        <p:nvSpPr>
          <p:cNvPr id="32782" name="Text Box 24"/>
          <p:cNvSpPr txBox="1">
            <a:spLocks noChangeArrowheads="1"/>
          </p:cNvSpPr>
          <p:nvPr/>
        </p:nvSpPr>
        <p:spPr bwMode="auto">
          <a:xfrm>
            <a:off x="6896100" y="1916113"/>
            <a:ext cx="1368425" cy="523220"/>
          </a:xfrm>
          <a:prstGeom prst="rect">
            <a:avLst/>
          </a:prstGeom>
          <a:noFill/>
          <a:ln w="9525">
            <a:noFill/>
            <a:miter lim="800000"/>
            <a:headEnd/>
            <a:tailEnd/>
          </a:ln>
          <a:effectLst/>
        </p:spPr>
        <p:txBody>
          <a:bodyPr>
            <a:spAutoFit/>
          </a:bodyPr>
          <a:lstStyle/>
          <a:p>
            <a:pPr algn="ctr"/>
            <a:r>
              <a:rPr lang="en-US" sz="1400" dirty="0">
                <a:latin typeface="+mn-lt"/>
              </a:rPr>
              <a:t>N. Gas</a:t>
            </a:r>
          </a:p>
          <a:p>
            <a:pPr algn="ctr"/>
            <a:r>
              <a:rPr lang="en-US" sz="1400" dirty="0">
                <a:latin typeface="+mn-lt"/>
              </a:rPr>
              <a:t>~260 PgC</a:t>
            </a:r>
          </a:p>
        </p:txBody>
      </p:sp>
      <p:sp>
        <p:nvSpPr>
          <p:cNvPr id="32783" name="Text Box 25"/>
          <p:cNvSpPr txBox="1">
            <a:spLocks noChangeArrowheads="1"/>
          </p:cNvSpPr>
          <p:nvPr/>
        </p:nvSpPr>
        <p:spPr bwMode="auto">
          <a:xfrm>
            <a:off x="25400" y="5368925"/>
            <a:ext cx="4346575" cy="830997"/>
          </a:xfrm>
          <a:prstGeom prst="rect">
            <a:avLst/>
          </a:prstGeom>
          <a:noFill/>
          <a:ln w="9525">
            <a:noFill/>
            <a:miter lim="800000"/>
            <a:headEnd/>
            <a:tailEnd/>
          </a:ln>
          <a:effectLst/>
        </p:spPr>
        <p:txBody>
          <a:bodyPr>
            <a:spAutoFit/>
          </a:bodyPr>
          <a:lstStyle/>
          <a:p>
            <a:r>
              <a:rPr lang="en-US" sz="2400" dirty="0">
                <a:latin typeface="+mn-lt"/>
              </a:rPr>
              <a:t>Unconventional Fossil Fuels</a:t>
            </a:r>
          </a:p>
          <a:p>
            <a:r>
              <a:rPr lang="en-US" sz="2400" dirty="0">
                <a:latin typeface="+mn-lt"/>
              </a:rPr>
              <a:t>15,000 to 40,000 PgC</a:t>
            </a:r>
          </a:p>
        </p:txBody>
      </p:sp>
      <p:sp>
        <p:nvSpPr>
          <p:cNvPr id="32784" name="Text Box 27"/>
          <p:cNvSpPr txBox="1">
            <a:spLocks noChangeArrowheads="1"/>
          </p:cNvSpPr>
          <p:nvPr/>
        </p:nvSpPr>
        <p:spPr bwMode="auto">
          <a:xfrm>
            <a:off x="182563" y="6381750"/>
            <a:ext cx="7277826" cy="307777"/>
          </a:xfrm>
          <a:prstGeom prst="rect">
            <a:avLst/>
          </a:prstGeom>
          <a:noFill/>
          <a:ln w="9525">
            <a:noFill/>
            <a:miter lim="800000"/>
            <a:headEnd/>
            <a:tailEnd/>
          </a:ln>
          <a:effectLst/>
        </p:spPr>
        <p:txBody>
          <a:bodyPr wrap="none">
            <a:spAutoFit/>
          </a:bodyPr>
          <a:lstStyle/>
          <a:p>
            <a:r>
              <a:rPr lang="en-US" sz="1400" dirty="0">
                <a:latin typeface="+mn-lt"/>
              </a:rPr>
              <a:t>Source Jae Edmonds, Joint Global Change Research Institute at the University of Maryland </a:t>
            </a:r>
          </a:p>
        </p:txBody>
      </p:sp>
    </p:spTree>
    <p:extLst>
      <p:ext uri="{BB962C8B-B14F-4D97-AF65-F5344CB8AC3E}">
        <p14:creationId xmlns:p14="http://schemas.microsoft.com/office/powerpoint/2010/main" val="381484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6583363"/>
            <a:ext cx="51439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200" b="0">
                <a:latin typeface="+mn-lt"/>
              </a:rPr>
              <a:t>Source: IEA WEO 2007 and Socolow presentation at Americas Climate Choices</a:t>
            </a:r>
          </a:p>
        </p:txBody>
      </p:sp>
      <p:sp>
        <p:nvSpPr>
          <p:cNvPr id="24579" name="Text Box 3"/>
          <p:cNvSpPr txBox="1">
            <a:spLocks noChangeArrowheads="1"/>
          </p:cNvSpPr>
          <p:nvPr/>
        </p:nvSpPr>
        <p:spPr bwMode="auto">
          <a:xfrm>
            <a:off x="682625" y="228600"/>
            <a:ext cx="6583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9E0000"/>
                </a:solidFill>
                <a:latin typeface="+mn-lt"/>
              </a:rPr>
              <a:t>Per-capita fossil-fuel CO2 emissions, 2005</a:t>
            </a:r>
          </a:p>
        </p:txBody>
      </p:sp>
      <p:grpSp>
        <p:nvGrpSpPr>
          <p:cNvPr id="24580" name="Group 4"/>
          <p:cNvGrpSpPr>
            <a:grpSpLocks/>
          </p:cNvGrpSpPr>
          <p:nvPr/>
        </p:nvGrpSpPr>
        <p:grpSpPr bwMode="auto">
          <a:xfrm>
            <a:off x="685800" y="838200"/>
            <a:ext cx="7162800" cy="5791200"/>
            <a:chOff x="432" y="528"/>
            <a:chExt cx="4512" cy="3648"/>
          </a:xfrm>
        </p:grpSpPr>
        <p:grpSp>
          <p:nvGrpSpPr>
            <p:cNvPr id="24586" name="Group 5"/>
            <p:cNvGrpSpPr>
              <a:grpSpLocks/>
            </p:cNvGrpSpPr>
            <p:nvPr/>
          </p:nvGrpSpPr>
          <p:grpSpPr bwMode="auto">
            <a:xfrm>
              <a:off x="432" y="528"/>
              <a:ext cx="4512" cy="3648"/>
              <a:chOff x="432" y="528"/>
              <a:chExt cx="4512" cy="3648"/>
            </a:xfrm>
          </p:grpSpPr>
          <p:pic>
            <p:nvPicPr>
              <p:cNvPr id="2459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528"/>
                <a:ext cx="4512" cy="364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1" name="Oval 7"/>
              <p:cNvSpPr>
                <a:spLocks noChangeArrowheads="1"/>
              </p:cNvSpPr>
              <p:nvPr/>
            </p:nvSpPr>
            <p:spPr bwMode="auto">
              <a:xfrm>
                <a:off x="690" y="2130"/>
                <a:ext cx="288" cy="19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latin typeface="+mn-lt"/>
                </a:endParaRPr>
              </a:p>
            </p:txBody>
          </p:sp>
          <p:sp>
            <p:nvSpPr>
              <p:cNvPr id="24592" name="Oval 8"/>
              <p:cNvSpPr>
                <a:spLocks noChangeArrowheads="1"/>
              </p:cNvSpPr>
              <p:nvPr/>
            </p:nvSpPr>
            <p:spPr bwMode="auto">
              <a:xfrm>
                <a:off x="672" y="537"/>
                <a:ext cx="288" cy="19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latin typeface="+mn-lt"/>
                </a:endParaRPr>
              </a:p>
            </p:txBody>
          </p:sp>
        </p:grpSp>
        <p:grpSp>
          <p:nvGrpSpPr>
            <p:cNvPr id="24587" name="Group 9"/>
            <p:cNvGrpSpPr>
              <a:grpSpLocks/>
            </p:cNvGrpSpPr>
            <p:nvPr/>
          </p:nvGrpSpPr>
          <p:grpSpPr bwMode="auto">
            <a:xfrm>
              <a:off x="695" y="2397"/>
              <a:ext cx="292" cy="231"/>
              <a:chOff x="188" y="2379"/>
              <a:chExt cx="292" cy="231"/>
            </a:xfrm>
          </p:grpSpPr>
          <p:sp>
            <p:nvSpPr>
              <p:cNvPr id="24588" name="Oval 10"/>
              <p:cNvSpPr>
                <a:spLocks noChangeArrowheads="1"/>
              </p:cNvSpPr>
              <p:nvPr/>
            </p:nvSpPr>
            <p:spPr bwMode="auto">
              <a:xfrm>
                <a:off x="192" y="2400"/>
                <a:ext cx="288" cy="19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latin typeface="+mn-lt"/>
                </a:endParaRPr>
              </a:p>
            </p:txBody>
          </p:sp>
          <p:sp>
            <p:nvSpPr>
              <p:cNvPr id="24589" name="Text Box 11"/>
              <p:cNvSpPr txBox="1">
                <a:spLocks noChangeArrowheads="1"/>
              </p:cNvSpPr>
              <p:nvPr/>
            </p:nvSpPr>
            <p:spPr bwMode="auto">
              <a:xfrm>
                <a:off x="188" y="2379"/>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800" b="0">
                    <a:solidFill>
                      <a:srgbClr val="FF0000"/>
                    </a:solidFill>
                    <a:latin typeface="+mn-lt"/>
                  </a:rPr>
                  <a:t>1-</a:t>
                </a:r>
              </a:p>
            </p:txBody>
          </p:sp>
        </p:grpSp>
      </p:grpSp>
      <p:sp>
        <p:nvSpPr>
          <p:cNvPr id="24581" name="Text Box 12"/>
          <p:cNvSpPr txBox="1">
            <a:spLocks noChangeArrowheads="1"/>
          </p:cNvSpPr>
          <p:nvPr/>
        </p:nvSpPr>
        <p:spPr bwMode="auto">
          <a:xfrm>
            <a:off x="3367088" y="1604963"/>
            <a:ext cx="3692806" cy="369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800" b="0">
                <a:latin typeface="+mn-lt"/>
              </a:rPr>
              <a:t>World emissions: 27 billion tons CO</a:t>
            </a:r>
            <a:r>
              <a:rPr lang="en-US" altLang="en-US" sz="1800" b="0" baseline="-25000">
                <a:latin typeface="+mn-lt"/>
              </a:rPr>
              <a:t>2</a:t>
            </a:r>
            <a:r>
              <a:rPr lang="en-US" altLang="en-US" sz="1800" b="0">
                <a:latin typeface="+mn-lt"/>
              </a:rPr>
              <a:t> </a:t>
            </a:r>
          </a:p>
        </p:txBody>
      </p:sp>
      <p:sp>
        <p:nvSpPr>
          <p:cNvPr id="24582" name="Line 13"/>
          <p:cNvSpPr>
            <a:spLocks noChangeShapeType="1"/>
          </p:cNvSpPr>
          <p:nvPr/>
        </p:nvSpPr>
        <p:spPr bwMode="auto">
          <a:xfrm>
            <a:off x="1512888" y="3505200"/>
            <a:ext cx="6096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24584" name="Text Box 15"/>
          <p:cNvSpPr txBox="1">
            <a:spLocks noChangeArrowheads="1"/>
          </p:cNvSpPr>
          <p:nvPr/>
        </p:nvSpPr>
        <p:spPr bwMode="auto">
          <a:xfrm>
            <a:off x="6461125" y="3617913"/>
            <a:ext cx="1882775" cy="376237"/>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800" b="0">
                <a:solidFill>
                  <a:srgbClr val="009900"/>
                </a:solidFill>
                <a:latin typeface="+mn-lt"/>
              </a:rPr>
              <a:t>STABILIZATION</a:t>
            </a:r>
          </a:p>
        </p:txBody>
      </p:sp>
      <p:sp>
        <p:nvSpPr>
          <p:cNvPr id="24585" name="Text Box 16"/>
          <p:cNvSpPr txBox="1">
            <a:spLocks noChangeArrowheads="1"/>
          </p:cNvSpPr>
          <p:nvPr/>
        </p:nvSpPr>
        <p:spPr bwMode="auto">
          <a:xfrm>
            <a:off x="4784725" y="3160713"/>
            <a:ext cx="21494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800" b="0">
                <a:latin typeface="+mn-lt"/>
              </a:rPr>
              <a:t>AVERAGE TODAY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C:\Users\bamccarl\AppData\Local\Microsoft\Windows\Temporary Internet Files\Content.IE5\QIAKARMT\._images_Assessment Reports_AR5 - WG1_SPM_FigSPM-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914400"/>
            <a:ext cx="5715000" cy="4866264"/>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ChangeArrowheads="1"/>
          </p:cNvSpPr>
          <p:nvPr/>
        </p:nvSpPr>
        <p:spPr bwMode="auto">
          <a:xfrm>
            <a:off x="1295400" y="0"/>
            <a:ext cx="6629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9E0000"/>
                </a:solidFill>
                <a:latin typeface="+mn-lt"/>
              </a:rPr>
              <a:t>Emissions concentrations and forcing</a:t>
            </a:r>
          </a:p>
        </p:txBody>
      </p:sp>
      <p:grpSp>
        <p:nvGrpSpPr>
          <p:cNvPr id="26627" name="Group 7"/>
          <p:cNvGrpSpPr>
            <a:grpSpLocks/>
          </p:cNvGrpSpPr>
          <p:nvPr/>
        </p:nvGrpSpPr>
        <p:grpSpPr bwMode="auto">
          <a:xfrm>
            <a:off x="928688" y="769938"/>
            <a:ext cx="7286625" cy="5318125"/>
            <a:chOff x="-58" y="0"/>
            <a:chExt cx="4590" cy="3350"/>
          </a:xfrm>
        </p:grpSpPr>
        <p:sp>
          <p:nvSpPr>
            <p:cNvPr id="26630" name="Rectangle 4"/>
            <p:cNvSpPr>
              <a:spLocks noChangeArrowheads="1"/>
            </p:cNvSpPr>
            <p:nvPr/>
          </p:nvSpPr>
          <p:spPr bwMode="auto">
            <a:xfrm>
              <a:off x="0" y="0"/>
              <a:ext cx="4532" cy="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b="0"/>
                <a:t>  </a:t>
              </a:r>
              <a:r>
                <a:rPr lang="en-US" altLang="en-US" sz="31900" b="0"/>
                <a:t> </a:t>
              </a:r>
              <a:r>
                <a:rPr lang="en-US" altLang="en-US" b="0"/>
                <a:t>                                                                                         </a:t>
              </a:r>
            </a:p>
          </p:txBody>
        </p:sp>
        <p:sp>
          <p:nvSpPr>
            <p:cNvPr id="26631" name="Rectangle 6"/>
            <p:cNvSpPr>
              <a:spLocks noChangeArrowheads="1"/>
            </p:cNvSpPr>
            <p:nvPr/>
          </p:nvSpPr>
          <p:spPr bwMode="auto">
            <a:xfrm>
              <a:off x="-58" y="14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b="0"/>
                <a:t> </a:t>
              </a:r>
            </a:p>
          </p:txBody>
        </p:sp>
      </p:grpSp>
      <p:sp>
        <p:nvSpPr>
          <p:cNvPr id="26629" name="Rectangle 8"/>
          <p:cNvSpPr>
            <a:spLocks noChangeArrowheads="1"/>
          </p:cNvSpPr>
          <p:nvPr/>
        </p:nvSpPr>
        <p:spPr bwMode="auto">
          <a:xfrm>
            <a:off x="7391401" y="4419600"/>
            <a:ext cx="16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00" dirty="0">
                <a:cs typeface="Arial" pitchFamily="34" charset="0"/>
              </a:rPr>
              <a:t>Source : IPCC</a:t>
            </a:r>
            <a:r>
              <a:rPr lang="en-US" altLang="en-US" sz="1000" dirty="0">
                <a:solidFill>
                  <a:schemeClr val="accent2"/>
                </a:solidFill>
                <a:cs typeface="Arial" pitchFamily="34" charset="0"/>
              </a:rPr>
              <a:t> </a:t>
            </a:r>
            <a:r>
              <a:rPr lang="en-US" altLang="en-US" sz="1000" dirty="0" smtClean="0">
                <a:solidFill>
                  <a:schemeClr val="accent2"/>
                </a:solidFill>
                <a:cs typeface="Arial" pitchFamily="34" charset="0"/>
              </a:rPr>
              <a:t> 2013 ar5  </a:t>
            </a:r>
            <a:r>
              <a:rPr lang="en-US" altLang="en-US" sz="1000" dirty="0" err="1" smtClean="0">
                <a:solidFill>
                  <a:schemeClr val="accent2"/>
                </a:solidFill>
                <a:cs typeface="Arial" pitchFamily="34" charset="0"/>
              </a:rPr>
              <a:t>wg</a:t>
            </a:r>
            <a:r>
              <a:rPr lang="en-US" altLang="en-US" sz="1000" dirty="0" smtClean="0">
                <a:solidFill>
                  <a:schemeClr val="accent2"/>
                </a:solidFill>
                <a:cs typeface="Arial" pitchFamily="34" charset="0"/>
              </a:rPr>
              <a:t> I </a:t>
            </a:r>
          </a:p>
          <a:p>
            <a:pPr eaLnBrk="1" hangingPunct="1"/>
            <a:r>
              <a:rPr lang="en-US" altLang="en-US" sz="1000" dirty="0" smtClean="0">
                <a:solidFill>
                  <a:schemeClr val="accent2"/>
                </a:solidFill>
                <a:cs typeface="Arial" pitchFamily="34" charset="0"/>
              </a:rPr>
              <a:t>Science </a:t>
            </a:r>
            <a:r>
              <a:rPr lang="en-US" altLang="en-US" sz="1000" dirty="0">
                <a:solidFill>
                  <a:schemeClr val="accent2"/>
                </a:solidFill>
                <a:cs typeface="Arial" pitchFamily="34" charset="0"/>
              </a:rPr>
              <a:t>of Climate Change</a:t>
            </a:r>
          </a:p>
        </p:txBody>
      </p:sp>
      <p:sp>
        <p:nvSpPr>
          <p:cNvPr id="2" name="Rectangle 1"/>
          <p:cNvSpPr/>
          <p:nvPr/>
        </p:nvSpPr>
        <p:spPr>
          <a:xfrm>
            <a:off x="197224" y="5796171"/>
            <a:ext cx="8393112" cy="1061829"/>
          </a:xfrm>
          <a:prstGeom prst="rect">
            <a:avLst/>
          </a:prstGeom>
        </p:spPr>
        <p:txBody>
          <a:bodyPr wrap="square">
            <a:spAutoFit/>
          </a:bodyPr>
          <a:lstStyle/>
          <a:p>
            <a:r>
              <a:rPr lang="en-US" sz="1050" dirty="0"/>
              <a:t>Figure SPM.5 | </a:t>
            </a:r>
            <a:r>
              <a:rPr lang="en-US" sz="1050" b="0" dirty="0"/>
              <a:t>Radiative forcing estimates in 2011 relative to 1750 and aggregated uncertainties for the main drivers of climate change. Values </a:t>
            </a:r>
            <a:r>
              <a:rPr lang="en-US" sz="1050" b="0" dirty="0" smtClean="0"/>
              <a:t>are global </a:t>
            </a:r>
            <a:r>
              <a:rPr lang="en-US" sz="1050" b="0" dirty="0"/>
              <a:t>average radiative forcing (RF14), partitioned according to the emitted compounds or processes that result in a combination of drivers. The best </a:t>
            </a:r>
            <a:r>
              <a:rPr lang="en-US" sz="1050" b="0" dirty="0" smtClean="0"/>
              <a:t>estimates of </a:t>
            </a:r>
            <a:r>
              <a:rPr lang="en-US" sz="1050" b="0" dirty="0"/>
              <a:t>the net radiative forcing are shown as black diamonds with corresponding uncertainty intervals; the numerical values are provided on the </a:t>
            </a:r>
            <a:r>
              <a:rPr lang="en-US" sz="1050" b="0" dirty="0" smtClean="0"/>
              <a:t>right of </a:t>
            </a:r>
            <a:r>
              <a:rPr lang="en-US" sz="1050" b="0" dirty="0"/>
              <a:t>the figure, together with the confidence level in the net forcing (VH – very high, H – high, M – medium, L – low, VL – very low). Albedo forcing due </a:t>
            </a:r>
            <a:r>
              <a:rPr lang="en-US" sz="1050" b="0" dirty="0" smtClean="0"/>
              <a:t>to black </a:t>
            </a:r>
            <a:r>
              <a:rPr lang="en-US" sz="1050" b="0" dirty="0"/>
              <a:t>carbon on snow and ice is included in the black carbon aerosol bar. Small </a:t>
            </a:r>
            <a:r>
              <a:rPr lang="en-US" sz="1050" b="0" dirty="0" smtClean="0"/>
              <a:t>forcing </a:t>
            </a:r>
            <a:r>
              <a:rPr lang="en-US" sz="1050" b="0" dirty="0"/>
              <a:t>due to contrails (0.05 W m–2, including contrail induced cirrus</a:t>
            </a:r>
            <a:r>
              <a:rPr lang="en-US" sz="1050" b="0" dirty="0" smtClean="0"/>
              <a:t>), and </a:t>
            </a:r>
            <a:r>
              <a:rPr lang="en-US" sz="1050" b="0" dirty="0"/>
              <a:t>HFCs, PFCs and SF6 (total 0.03 W m–2) are not shown.</a:t>
            </a:r>
            <a:endParaRPr lang="en-US"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87098" y="914400"/>
            <a:ext cx="8388804" cy="529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10000"/>
              </a:spcBef>
              <a:spcAft>
                <a:spcPts val="450"/>
              </a:spcAft>
            </a:pPr>
            <a:r>
              <a:rPr lang="en-US" altLang="en-US" b="0" dirty="0">
                <a:latin typeface="+mn-lt"/>
              </a:rPr>
              <a:t>IPCC (1995)   “The balance of evidence suggests a discernible human influence </a:t>
            </a:r>
            <a:r>
              <a:rPr lang="en-US" altLang="en-US" b="0" dirty="0" smtClean="0">
                <a:latin typeface="+mn-lt"/>
              </a:rPr>
              <a:t>on </a:t>
            </a:r>
            <a:r>
              <a:rPr lang="en-US" altLang="en-US" b="0" dirty="0">
                <a:latin typeface="+mn-lt"/>
              </a:rPr>
              <a:t>global climate.”</a:t>
            </a:r>
          </a:p>
          <a:p>
            <a:pPr>
              <a:spcBef>
                <a:spcPct val="10000"/>
              </a:spcBef>
              <a:spcAft>
                <a:spcPts val="450"/>
              </a:spcAft>
            </a:pPr>
            <a:r>
              <a:rPr lang="en-US" altLang="en-US" b="0" dirty="0">
                <a:latin typeface="+mn-lt"/>
              </a:rPr>
              <a:t>IPCC (2001)  “Most of the warming of the past 50 years is </a:t>
            </a:r>
            <a:r>
              <a:rPr lang="en-US" altLang="en-US" b="0" dirty="0">
                <a:solidFill>
                  <a:srgbClr val="FF00FF"/>
                </a:solidFill>
                <a:latin typeface="+mn-lt"/>
              </a:rPr>
              <a:t>likely</a:t>
            </a:r>
            <a:r>
              <a:rPr lang="en-US" altLang="en-US" b="0" dirty="0">
                <a:latin typeface="+mn-lt"/>
              </a:rPr>
              <a:t> (&gt;66%) to be 	</a:t>
            </a:r>
            <a:r>
              <a:rPr lang="en-US" altLang="en-US" b="0" dirty="0" smtClean="0">
                <a:latin typeface="+mn-lt"/>
              </a:rPr>
              <a:t>attributable </a:t>
            </a:r>
            <a:r>
              <a:rPr lang="en-US" altLang="en-US" b="0" dirty="0">
                <a:latin typeface="+mn-lt"/>
              </a:rPr>
              <a:t>to human activities.”</a:t>
            </a:r>
          </a:p>
          <a:p>
            <a:pPr eaLnBrk="1" hangingPunct="1">
              <a:spcBef>
                <a:spcPct val="10000"/>
              </a:spcBef>
              <a:spcAft>
                <a:spcPts val="450"/>
              </a:spcAft>
            </a:pPr>
            <a:r>
              <a:rPr lang="en-US" altLang="en-US" b="0" dirty="0">
                <a:latin typeface="+mn-lt"/>
              </a:rPr>
              <a:t>IPCC (2007)  ”Most of increase in global </a:t>
            </a:r>
            <a:r>
              <a:rPr lang="en-US" altLang="en-US" b="0" dirty="0" err="1">
                <a:latin typeface="+mn-lt"/>
              </a:rPr>
              <a:t>avg</a:t>
            </a:r>
            <a:r>
              <a:rPr lang="en-US" altLang="en-US" b="0" dirty="0">
                <a:latin typeface="+mn-lt"/>
              </a:rPr>
              <a:t> temperatures since mid-20th </a:t>
            </a:r>
            <a:r>
              <a:rPr lang="en-US" altLang="en-US" b="0" dirty="0" smtClean="0">
                <a:latin typeface="+mn-lt"/>
              </a:rPr>
              <a:t>century </a:t>
            </a:r>
            <a:r>
              <a:rPr lang="en-US" altLang="en-US" b="0" dirty="0">
                <a:latin typeface="+mn-lt"/>
              </a:rPr>
              <a:t>is </a:t>
            </a:r>
            <a:r>
              <a:rPr lang="en-US" altLang="en-US" b="0" dirty="0">
                <a:solidFill>
                  <a:srgbClr val="FF00FF"/>
                </a:solidFill>
                <a:latin typeface="+mn-lt"/>
              </a:rPr>
              <a:t>very likely </a:t>
            </a:r>
            <a:r>
              <a:rPr lang="en-US" altLang="en-US" b="0" dirty="0">
                <a:latin typeface="+mn-lt"/>
              </a:rPr>
              <a:t>(&gt;90%)  due to increase in anthropogenic 	</a:t>
            </a:r>
            <a:r>
              <a:rPr lang="en-US" altLang="en-US" b="0" dirty="0" smtClean="0">
                <a:latin typeface="+mn-lt"/>
              </a:rPr>
              <a:t>(</a:t>
            </a:r>
            <a:r>
              <a:rPr lang="en-US" altLang="en-US" b="0" dirty="0">
                <a:latin typeface="+mn-lt"/>
              </a:rPr>
              <a:t>human) greenhouse gas concentrations.” </a:t>
            </a:r>
          </a:p>
          <a:p>
            <a:pPr eaLnBrk="1" hangingPunct="1">
              <a:spcBef>
                <a:spcPct val="10000"/>
              </a:spcBef>
              <a:spcAft>
                <a:spcPts val="450"/>
              </a:spcAft>
            </a:pPr>
            <a:r>
              <a:rPr lang="en-US" altLang="en-US" b="0" dirty="0">
                <a:latin typeface="+mn-lt"/>
              </a:rPr>
              <a:t>IPCC (2014</a:t>
            </a:r>
            <a:r>
              <a:rPr lang="en-US" altLang="en-US" b="0" dirty="0">
                <a:solidFill>
                  <a:schemeClr val="accent2"/>
                </a:solidFill>
                <a:latin typeface="+mn-lt"/>
              </a:rPr>
              <a:t>)  “</a:t>
            </a:r>
            <a:r>
              <a:rPr lang="en-US" b="0" dirty="0">
                <a:solidFill>
                  <a:srgbClr val="FF00FF"/>
                </a:solidFill>
                <a:latin typeface="+mn-lt"/>
              </a:rPr>
              <a:t>extremely</a:t>
            </a:r>
            <a:r>
              <a:rPr lang="en-US" b="0" i="1" dirty="0">
                <a:solidFill>
                  <a:srgbClr val="FF0000"/>
                </a:solidFill>
                <a:latin typeface="+mn-lt"/>
              </a:rPr>
              <a:t> </a:t>
            </a:r>
            <a:r>
              <a:rPr lang="en-US" b="0" dirty="0">
                <a:solidFill>
                  <a:srgbClr val="FF00FF"/>
                </a:solidFill>
                <a:latin typeface="+mn-lt"/>
              </a:rPr>
              <a:t>likely</a:t>
            </a:r>
            <a:r>
              <a:rPr lang="en-US" b="0" i="1" dirty="0">
                <a:solidFill>
                  <a:srgbClr val="FF0000"/>
                </a:solidFill>
                <a:latin typeface="+mn-lt"/>
              </a:rPr>
              <a:t> </a:t>
            </a:r>
            <a:r>
              <a:rPr lang="en-US" b="0" dirty="0">
                <a:latin typeface="+mn-lt"/>
              </a:rPr>
              <a:t>that</a:t>
            </a:r>
            <a:r>
              <a:rPr lang="en-US" b="0" dirty="0">
                <a:solidFill>
                  <a:srgbClr val="FF0000"/>
                </a:solidFill>
                <a:latin typeface="+mn-lt"/>
              </a:rPr>
              <a:t> human influence … dominant cause of </a:t>
            </a:r>
            <a:r>
              <a:rPr lang="en-US" b="0" dirty="0" smtClean="0">
                <a:solidFill>
                  <a:srgbClr val="FF0000"/>
                </a:solidFill>
                <a:latin typeface="+mn-lt"/>
              </a:rPr>
              <a:t> observed </a:t>
            </a:r>
            <a:r>
              <a:rPr lang="en-US" b="0" dirty="0">
                <a:solidFill>
                  <a:srgbClr val="FF0000"/>
                </a:solidFill>
                <a:latin typeface="+mn-lt"/>
              </a:rPr>
              <a:t>warming since mid-20th century</a:t>
            </a:r>
            <a:r>
              <a:rPr lang="en-US" dirty="0">
                <a:solidFill>
                  <a:srgbClr val="FF0000"/>
                </a:solidFill>
                <a:latin typeface="+mn-lt"/>
              </a:rPr>
              <a:t>. </a:t>
            </a:r>
            <a:r>
              <a:rPr lang="en-US" dirty="0" smtClean="0">
                <a:solidFill>
                  <a:srgbClr val="FF0000"/>
                </a:solidFill>
                <a:latin typeface="+mn-lt"/>
              </a:rPr>
              <a:t>” </a:t>
            </a:r>
          </a:p>
          <a:p>
            <a:pPr eaLnBrk="1" hangingPunct="1">
              <a:spcBef>
                <a:spcPct val="10000"/>
              </a:spcBef>
              <a:spcAft>
                <a:spcPts val="450"/>
              </a:spcAft>
            </a:pPr>
            <a:r>
              <a:rPr lang="en-US" b="0" dirty="0" smtClean="0">
                <a:solidFill>
                  <a:srgbClr val="FF0000"/>
                </a:solidFill>
                <a:latin typeface="+mn-lt"/>
              </a:rPr>
              <a:t>“</a:t>
            </a:r>
            <a:r>
              <a:rPr lang="en-US" b="0" dirty="0">
                <a:solidFill>
                  <a:srgbClr val="FF00FF"/>
                </a:solidFill>
                <a:latin typeface="+mn-lt"/>
              </a:rPr>
              <a:t>extremely</a:t>
            </a:r>
            <a:r>
              <a:rPr lang="en-US" b="0" dirty="0">
                <a:solidFill>
                  <a:srgbClr val="FF0000"/>
                </a:solidFill>
                <a:latin typeface="+mn-lt"/>
              </a:rPr>
              <a:t> </a:t>
            </a:r>
            <a:r>
              <a:rPr lang="en-US" b="0" dirty="0">
                <a:solidFill>
                  <a:srgbClr val="FF00FF"/>
                </a:solidFill>
                <a:latin typeface="+mn-lt"/>
              </a:rPr>
              <a:t>likely</a:t>
            </a:r>
            <a:r>
              <a:rPr lang="en-US" b="0" dirty="0">
                <a:solidFill>
                  <a:srgbClr val="FF0000"/>
                </a:solidFill>
                <a:latin typeface="+mn-lt"/>
              </a:rPr>
              <a:t> </a:t>
            </a:r>
            <a:r>
              <a:rPr lang="en-US" b="0" dirty="0">
                <a:latin typeface="+mn-lt"/>
              </a:rPr>
              <a:t>that</a:t>
            </a:r>
            <a:r>
              <a:rPr lang="en-US" b="0" dirty="0">
                <a:solidFill>
                  <a:srgbClr val="FF0000"/>
                </a:solidFill>
                <a:latin typeface="+mn-lt"/>
              </a:rPr>
              <a:t> more than half observed increase </a:t>
            </a:r>
            <a:r>
              <a:rPr lang="en-US" b="0" dirty="0">
                <a:latin typeface="+mn-lt"/>
              </a:rPr>
              <a:t>in surface </a:t>
            </a:r>
            <a:r>
              <a:rPr lang="en-US" b="0" dirty="0" smtClean="0">
                <a:latin typeface="+mn-lt"/>
              </a:rPr>
              <a:t>temperature </a:t>
            </a:r>
            <a:r>
              <a:rPr lang="en-US" b="0" dirty="0">
                <a:solidFill>
                  <a:srgbClr val="FF0000"/>
                </a:solidFill>
                <a:latin typeface="+mn-lt"/>
              </a:rPr>
              <a:t>was caused by anthropogenic GHG concentrations. </a:t>
            </a:r>
            <a:r>
              <a:rPr lang="en-US" b="0" dirty="0" smtClean="0">
                <a:solidFill>
                  <a:srgbClr val="CC6600"/>
                </a:solidFill>
                <a:latin typeface="+mn-lt"/>
              </a:rPr>
              <a:t>Estimate </a:t>
            </a:r>
            <a:r>
              <a:rPr lang="en-US" b="0" dirty="0">
                <a:solidFill>
                  <a:srgbClr val="CC6600"/>
                </a:solidFill>
                <a:latin typeface="+mn-lt"/>
              </a:rPr>
              <a:t>of human contribution to warming is similar to the observed </a:t>
            </a:r>
            <a:r>
              <a:rPr lang="en-US" b="0" dirty="0" smtClean="0">
                <a:solidFill>
                  <a:srgbClr val="CC6600"/>
                </a:solidFill>
                <a:latin typeface="+mn-lt"/>
              </a:rPr>
              <a:t>warming</a:t>
            </a:r>
            <a:r>
              <a:rPr lang="en-US" b="0" dirty="0">
                <a:latin typeface="+mn-lt"/>
              </a:rPr>
              <a:t>.”</a:t>
            </a:r>
            <a:endParaRPr lang="en-US" altLang="en-US" b="0" dirty="0">
              <a:solidFill>
                <a:srgbClr val="FF0000"/>
              </a:solidFill>
              <a:latin typeface="+mn-lt"/>
            </a:endParaRPr>
          </a:p>
        </p:txBody>
      </p:sp>
      <p:sp>
        <p:nvSpPr>
          <p:cNvPr id="3075" name="Rectangle 3"/>
          <p:cNvSpPr>
            <a:spLocks noChangeArrowheads="1"/>
          </p:cNvSpPr>
          <p:nvPr/>
        </p:nvSpPr>
        <p:spPr bwMode="auto">
          <a:xfrm>
            <a:off x="990600" y="228600"/>
            <a:ext cx="678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7A0000"/>
                </a:solidFill>
                <a:latin typeface="+mn-lt"/>
              </a:rPr>
              <a:t>Human Influence</a:t>
            </a:r>
          </a:p>
        </p:txBody>
      </p:sp>
    </p:spTree>
    <p:extLst>
      <p:ext uri="{BB962C8B-B14F-4D97-AF65-F5344CB8AC3E}">
        <p14:creationId xmlns:p14="http://schemas.microsoft.com/office/powerpoint/2010/main" val="244224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76600" y="533400"/>
            <a:ext cx="166584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2700" dirty="0">
                <a:solidFill>
                  <a:srgbClr val="7A0000"/>
                </a:solidFill>
                <a:latin typeface="+mn-lt"/>
              </a:rPr>
              <a:t>Emissions</a:t>
            </a:r>
          </a:p>
        </p:txBody>
      </p:sp>
      <p:sp>
        <p:nvSpPr>
          <p:cNvPr id="2" name="Rectangle 1"/>
          <p:cNvSpPr/>
          <p:nvPr/>
        </p:nvSpPr>
        <p:spPr>
          <a:xfrm>
            <a:off x="609600" y="1676400"/>
            <a:ext cx="7924800" cy="2308324"/>
          </a:xfrm>
          <a:prstGeom prst="rect">
            <a:avLst/>
          </a:prstGeom>
        </p:spPr>
        <p:txBody>
          <a:bodyPr wrap="square">
            <a:spAutoFit/>
          </a:bodyPr>
          <a:lstStyle/>
          <a:p>
            <a:r>
              <a:rPr lang="en-US" i="1" dirty="0" smtClean="0"/>
              <a:t>Anthropogenic emissions </a:t>
            </a:r>
            <a:r>
              <a:rPr lang="en-US" b="0" dirty="0" err="1" smtClean="0"/>
              <a:t>Emissions</a:t>
            </a:r>
            <a:r>
              <a:rPr lang="en-US" b="0" dirty="0" smtClean="0"/>
              <a:t> </a:t>
            </a:r>
            <a:r>
              <a:rPr lang="en-US" b="0" dirty="0"/>
              <a:t>of </a:t>
            </a:r>
            <a:r>
              <a:rPr lang="en-US" b="0" i="1" dirty="0"/>
              <a:t>greenhouse gases</a:t>
            </a:r>
            <a:r>
              <a:rPr lang="en-US" b="0" dirty="0"/>
              <a:t>, </a:t>
            </a:r>
            <a:r>
              <a:rPr lang="en-US" b="0" i="1" dirty="0"/>
              <a:t>aerosols</a:t>
            </a:r>
            <a:r>
              <a:rPr lang="en-US" b="0" dirty="0"/>
              <a:t>, and </a:t>
            </a:r>
            <a:r>
              <a:rPr lang="en-US" b="0" i="1" dirty="0"/>
              <a:t>precursors </a:t>
            </a:r>
            <a:r>
              <a:rPr lang="en-US" b="0" dirty="0"/>
              <a:t>of a </a:t>
            </a:r>
            <a:r>
              <a:rPr lang="en-US" b="0" i="1" dirty="0"/>
              <a:t>greenhouse gas </a:t>
            </a:r>
            <a:r>
              <a:rPr lang="en-US" b="0" dirty="0"/>
              <a:t>or </a:t>
            </a:r>
            <a:r>
              <a:rPr lang="en-US" b="0" i="1" dirty="0" smtClean="0"/>
              <a:t>aerosol </a:t>
            </a:r>
            <a:r>
              <a:rPr lang="en-US" b="0" dirty="0" smtClean="0"/>
              <a:t>caused </a:t>
            </a:r>
            <a:r>
              <a:rPr lang="en-US" b="0" dirty="0"/>
              <a:t>by human activities. These activities include the burning of </a:t>
            </a:r>
            <a:r>
              <a:rPr lang="en-US" b="0" i="1" dirty="0"/>
              <a:t>fossil fuels</a:t>
            </a:r>
            <a:r>
              <a:rPr lang="en-US" b="0" dirty="0"/>
              <a:t>, </a:t>
            </a:r>
            <a:r>
              <a:rPr lang="en-US" b="0" i="1" dirty="0"/>
              <a:t>deforestation</a:t>
            </a:r>
            <a:r>
              <a:rPr lang="en-US" b="0" dirty="0" smtClean="0"/>
              <a:t>, </a:t>
            </a:r>
            <a:r>
              <a:rPr lang="en-US" b="0" i="1" dirty="0" smtClean="0"/>
              <a:t>land </a:t>
            </a:r>
            <a:r>
              <a:rPr lang="en-US" b="0" i="1" dirty="0"/>
              <a:t>use changes</a:t>
            </a:r>
            <a:r>
              <a:rPr lang="en-US" b="0" dirty="0"/>
              <a:t>, livestock production, fertilization, waste management, and </a:t>
            </a:r>
            <a:r>
              <a:rPr lang="en-US" b="0" dirty="0" smtClean="0"/>
              <a:t>industrial processes.</a:t>
            </a:r>
            <a:endParaRPr lang="en-US" dirty="0"/>
          </a:p>
        </p:txBody>
      </p:sp>
    </p:spTree>
    <p:extLst>
      <p:ext uri="{BB962C8B-B14F-4D97-AF65-F5344CB8AC3E}">
        <p14:creationId xmlns:p14="http://schemas.microsoft.com/office/powerpoint/2010/main" val="273291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143000" y="304800"/>
            <a:ext cx="6215063" cy="4000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7A0000"/>
                </a:solidFill>
                <a:latin typeface="+mn-lt"/>
              </a:rPr>
              <a:t>What is a Greenhouse Gas?</a:t>
            </a:r>
          </a:p>
        </p:txBody>
      </p:sp>
      <p:sp>
        <p:nvSpPr>
          <p:cNvPr id="16387" name="Rectangle 5"/>
          <p:cNvSpPr>
            <a:spLocks noChangeArrowheads="1"/>
          </p:cNvSpPr>
          <p:nvPr/>
        </p:nvSpPr>
        <p:spPr bwMode="auto">
          <a:xfrm>
            <a:off x="304800" y="914400"/>
            <a:ext cx="839195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b="0" dirty="0">
                <a:latin typeface="+mn-lt"/>
              </a:rPr>
              <a:t>Water vapor is the most important GHG, since globally it is the most abundant of these gases, although it varies from 0-3% in a given location. </a:t>
            </a:r>
          </a:p>
          <a:p>
            <a:pPr eaLnBrk="1" hangingPunct="1"/>
            <a:endParaRPr lang="en-US" altLang="en-US" b="0" dirty="0" smtClean="0">
              <a:latin typeface="+mn-lt"/>
            </a:endParaRPr>
          </a:p>
          <a:p>
            <a:pPr eaLnBrk="1" hangingPunct="1"/>
            <a:r>
              <a:rPr lang="en-US" altLang="en-US" b="0" dirty="0" smtClean="0">
                <a:latin typeface="+mn-lt"/>
              </a:rPr>
              <a:t>Six </a:t>
            </a:r>
            <a:r>
              <a:rPr lang="en-US" altLang="en-US" b="0" dirty="0">
                <a:latin typeface="+mn-lt"/>
              </a:rPr>
              <a:t>greenhouse gases (GHGs) are produced by human activities: </a:t>
            </a:r>
            <a:r>
              <a:rPr lang="en-US" altLang="en-US" b="0" dirty="0">
                <a:solidFill>
                  <a:srgbClr val="FF0000"/>
                </a:solidFill>
                <a:latin typeface="+mn-lt"/>
              </a:rPr>
              <a:t>carbon dioxide, methane, nitrous oxide, hydrofluorocarbons, perfluorocarbons and </a:t>
            </a:r>
            <a:r>
              <a:rPr lang="en-US" altLang="en-US" b="0" dirty="0" smtClean="0">
                <a:solidFill>
                  <a:srgbClr val="FF0000"/>
                </a:solidFill>
                <a:latin typeface="+mn-lt"/>
              </a:rPr>
              <a:t>sulfur </a:t>
            </a:r>
            <a:r>
              <a:rPr lang="en-US" altLang="en-US" b="0" dirty="0">
                <a:solidFill>
                  <a:srgbClr val="FF0000"/>
                </a:solidFill>
                <a:latin typeface="+mn-lt"/>
              </a:rPr>
              <a:t>hexafluoride</a:t>
            </a:r>
            <a:r>
              <a:rPr lang="en-US" altLang="en-US" b="0" dirty="0">
                <a:latin typeface="+mn-lt"/>
              </a:rPr>
              <a:t>. </a:t>
            </a:r>
          </a:p>
          <a:p>
            <a:pPr eaLnBrk="1" hangingPunct="1"/>
            <a:endParaRPr lang="en-US" altLang="en-US" b="0" dirty="0">
              <a:latin typeface="+mn-lt"/>
            </a:endParaRPr>
          </a:p>
          <a:p>
            <a:pPr eaLnBrk="1" hangingPunct="1"/>
            <a:r>
              <a:rPr lang="en-US" altLang="en-US" b="0" dirty="0">
                <a:latin typeface="+mn-lt"/>
              </a:rPr>
              <a:t>Emissions of these GHGs are usually measured in terms of </a:t>
            </a:r>
            <a:r>
              <a:rPr lang="en-US" altLang="en-US" b="0" dirty="0">
                <a:solidFill>
                  <a:srgbClr val="FF0000"/>
                </a:solidFill>
                <a:latin typeface="+mn-lt"/>
              </a:rPr>
              <a:t>carbon dioxide equivalents </a:t>
            </a:r>
            <a:r>
              <a:rPr lang="en-US" altLang="en-US" b="0" dirty="0">
                <a:latin typeface="+mn-lt"/>
              </a:rPr>
              <a:t>on the basis of global warming potential. An important natural GHG is water vapor. </a:t>
            </a:r>
          </a:p>
          <a:p>
            <a:pPr eaLnBrk="1" hangingPunct="1"/>
            <a:endParaRPr lang="en-US" altLang="en-US" b="0" dirty="0">
              <a:latin typeface="+mn-lt"/>
            </a:endParaRPr>
          </a:p>
          <a:p>
            <a:pPr eaLnBrk="1" hangingPunct="1"/>
            <a:r>
              <a:rPr lang="en-US" altLang="en-US" b="0" dirty="0">
                <a:latin typeface="+mn-lt"/>
              </a:rPr>
              <a:t>Gasses have different efficiencies in trapping radiation hereafter called radiative forcing. </a:t>
            </a:r>
          </a:p>
        </p:txBody>
      </p:sp>
    </p:spTree>
    <p:extLst>
      <p:ext uri="{BB962C8B-B14F-4D97-AF65-F5344CB8AC3E}">
        <p14:creationId xmlns:p14="http://schemas.microsoft.com/office/powerpoint/2010/main" val="959422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6015703"/>
            <a:ext cx="5951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000" dirty="0">
                <a:latin typeface="+mn-lt"/>
                <a:cs typeface="Arial" pitchFamily="34" charset="0"/>
              </a:rPr>
              <a:t>Source : U.S. National Assessment</a:t>
            </a:r>
            <a:r>
              <a:rPr lang="en-US" altLang="en-US" sz="1000" dirty="0">
                <a:solidFill>
                  <a:schemeClr val="accent2"/>
                </a:solidFill>
                <a:latin typeface="+mn-lt"/>
                <a:cs typeface="Arial" pitchFamily="34" charset="0"/>
                <a:hlinkClick r:id="rId2"/>
              </a:rPr>
              <a:t>/</a:t>
            </a:r>
            <a:r>
              <a:rPr lang="en-US" altLang="en-US" sz="1000" dirty="0">
                <a:solidFill>
                  <a:schemeClr val="accent2"/>
                </a:solidFill>
                <a:latin typeface="+mn-lt"/>
                <a:cs typeface="Arial" pitchFamily="34" charset="0"/>
              </a:rPr>
              <a:t> http://www.usgcrp.gov/usgcrp/Library/nationalassessment/images/Greenhouse-s.jpg.</a:t>
            </a:r>
          </a:p>
        </p:txBody>
      </p:sp>
      <p:sp>
        <p:nvSpPr>
          <p:cNvPr id="4099" name="Rectangle 3"/>
          <p:cNvSpPr>
            <a:spLocks noChangeArrowheads="1"/>
          </p:cNvSpPr>
          <p:nvPr/>
        </p:nvSpPr>
        <p:spPr bwMode="auto">
          <a:xfrm>
            <a:off x="2420938" y="2231231"/>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sz="1800">
              <a:latin typeface="+mn-lt"/>
            </a:endParaRPr>
          </a:p>
        </p:txBody>
      </p:sp>
      <p:pic>
        <p:nvPicPr>
          <p:cNvPr id="4100" name="Picture 4" descr="Greenhous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439" y="485825"/>
            <a:ext cx="7524065" cy="389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ChangeArrowheads="1"/>
          </p:cNvSpPr>
          <p:nvPr/>
        </p:nvSpPr>
        <p:spPr bwMode="auto">
          <a:xfrm>
            <a:off x="360058" y="4557595"/>
            <a:ext cx="858882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950" b="0" dirty="0">
                <a:solidFill>
                  <a:srgbClr val="FF0000"/>
                </a:solidFill>
                <a:latin typeface="+mn-lt"/>
              </a:rPr>
              <a:t>Some gases, like carbon dioxide (CO), trap heat in the atmosphere </a:t>
            </a:r>
            <a:r>
              <a:rPr lang="en-US" altLang="en-US" sz="1950" b="0" dirty="0">
                <a:latin typeface="+mn-lt"/>
              </a:rPr>
              <a:t>by absorbing longwave radiation while letting the Sun's energy pass through. A greenhouse allows in sunlight while keeping in heat. Since the gases act similarly in atmosphere, </a:t>
            </a:r>
            <a:r>
              <a:rPr lang="en-US" altLang="en-US" sz="1950" b="0" dirty="0">
                <a:solidFill>
                  <a:srgbClr val="FF0000"/>
                </a:solidFill>
                <a:latin typeface="+mn-lt"/>
              </a:rPr>
              <a:t>we name them </a:t>
            </a:r>
            <a:r>
              <a:rPr lang="en-US" altLang="en-US" sz="1950" dirty="0">
                <a:solidFill>
                  <a:srgbClr val="FF0000"/>
                </a:solidFill>
                <a:latin typeface="+mn-lt"/>
              </a:rPr>
              <a:t>greenhouse gases</a:t>
            </a:r>
            <a:r>
              <a:rPr lang="en-US" altLang="en-US" sz="1950" b="0" dirty="0">
                <a:latin typeface="+mn-lt"/>
              </a:rPr>
              <a:t>. </a:t>
            </a:r>
          </a:p>
        </p:txBody>
      </p:sp>
      <p:sp>
        <p:nvSpPr>
          <p:cNvPr id="4102" name="Rectangle 6"/>
          <p:cNvSpPr>
            <a:spLocks noChangeArrowheads="1"/>
          </p:cNvSpPr>
          <p:nvPr/>
        </p:nvSpPr>
        <p:spPr bwMode="auto">
          <a:xfrm>
            <a:off x="990600" y="24160"/>
            <a:ext cx="6781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a:solidFill>
                  <a:srgbClr val="7A0000"/>
                </a:solidFill>
                <a:latin typeface="+mn-lt"/>
              </a:rPr>
              <a:t>Greenhouse Impact</a:t>
            </a:r>
          </a:p>
        </p:txBody>
      </p:sp>
    </p:spTree>
    <p:extLst>
      <p:ext uri="{BB962C8B-B14F-4D97-AF65-F5344CB8AC3E}">
        <p14:creationId xmlns:p14="http://schemas.microsoft.com/office/powerpoint/2010/main" val="151372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189038" y="1563177"/>
            <a:ext cx="7799387" cy="4151823"/>
            <a:chOff x="0" y="51"/>
            <a:chExt cx="3840" cy="3029"/>
          </a:xfrm>
        </p:grpSpPr>
        <p:pic>
          <p:nvPicPr>
            <p:cNvPr id="1434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
              <a:ext cx="384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4346" name="Group 11"/>
            <p:cNvGrpSpPr>
              <a:grpSpLocks/>
            </p:cNvGrpSpPr>
            <p:nvPr/>
          </p:nvGrpSpPr>
          <p:grpSpPr bwMode="auto">
            <a:xfrm>
              <a:off x="44" y="51"/>
              <a:ext cx="3230" cy="146"/>
              <a:chOff x="0" y="51"/>
              <a:chExt cx="3230" cy="146"/>
            </a:xfrm>
          </p:grpSpPr>
          <p:sp>
            <p:nvSpPr>
              <p:cNvPr id="14347" name="Rectangle 12"/>
              <p:cNvSpPr>
                <a:spLocks/>
              </p:cNvSpPr>
              <p:nvPr/>
            </p:nvSpPr>
            <p:spPr bwMode="auto">
              <a:xfrm>
                <a:off x="746" y="51"/>
                <a:ext cx="8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latin typeface="+mn-lt"/>
                    <a:sym typeface="Chalkboard"/>
                  </a:rPr>
                  <a:t>50</a:t>
                </a:r>
              </a:p>
            </p:txBody>
          </p:sp>
          <p:sp>
            <p:nvSpPr>
              <p:cNvPr id="14348" name="Rectangle 13"/>
              <p:cNvSpPr>
                <a:spLocks/>
              </p:cNvSpPr>
              <p:nvPr/>
            </p:nvSpPr>
            <p:spPr bwMode="auto">
              <a:xfrm>
                <a:off x="1473" y="51"/>
                <a:ext cx="14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latin typeface="+mn-lt"/>
                    <a:sym typeface="Chalkboard"/>
                  </a:rPr>
                  <a:t>16.7</a:t>
                </a:r>
              </a:p>
            </p:txBody>
          </p:sp>
          <p:sp>
            <p:nvSpPr>
              <p:cNvPr id="14349" name="Rectangle 14"/>
              <p:cNvSpPr>
                <a:spLocks/>
              </p:cNvSpPr>
              <p:nvPr/>
            </p:nvSpPr>
            <p:spPr bwMode="auto">
              <a:xfrm>
                <a:off x="2333" y="51"/>
                <a:ext cx="10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latin typeface="+mn-lt"/>
                    <a:sym typeface="Chalkboard"/>
                  </a:rPr>
                  <a:t> 10</a:t>
                </a:r>
              </a:p>
            </p:txBody>
          </p:sp>
          <p:sp>
            <p:nvSpPr>
              <p:cNvPr id="14350" name="Rectangle 15"/>
              <p:cNvSpPr>
                <a:spLocks/>
              </p:cNvSpPr>
              <p:nvPr/>
            </p:nvSpPr>
            <p:spPr bwMode="auto">
              <a:xfrm>
                <a:off x="3066" y="51"/>
                <a:ext cx="1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latin typeface="+mn-lt"/>
                    <a:sym typeface="Chalkboard"/>
                  </a:rPr>
                  <a:t> 7.14</a:t>
                </a:r>
              </a:p>
            </p:txBody>
          </p:sp>
          <p:sp>
            <p:nvSpPr>
              <p:cNvPr id="14351" name="Rectangle 16"/>
              <p:cNvSpPr>
                <a:spLocks/>
              </p:cNvSpPr>
              <p:nvPr/>
            </p:nvSpPr>
            <p:spPr bwMode="auto">
              <a:xfrm>
                <a:off x="0" y="51"/>
                <a:ext cx="30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latin typeface="+mn-lt"/>
                    <a:sym typeface="Chalkboard"/>
                  </a:rPr>
                  <a:t> microns</a:t>
                </a:r>
              </a:p>
            </p:txBody>
          </p:sp>
        </p:grpSp>
      </p:grpSp>
      <p:sp>
        <p:nvSpPr>
          <p:cNvPr id="14339" name="Rectangle 25"/>
          <p:cNvSpPr>
            <a:spLocks/>
          </p:cNvSpPr>
          <p:nvPr/>
        </p:nvSpPr>
        <p:spPr bwMode="auto">
          <a:xfrm>
            <a:off x="260350" y="5900222"/>
            <a:ext cx="78860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u="sng">
                <a:latin typeface="+mn-lt"/>
                <a:hlinkClick r:id="rId3"/>
              </a:rPr>
              <a:t>http://geosci.uchicago.edu/~archer/cgimodels/radiation.html</a:t>
            </a:r>
            <a:endParaRPr lang="en-US" altLang="en-US" u="sng">
              <a:latin typeface="+mn-lt"/>
            </a:endParaRPr>
          </a:p>
        </p:txBody>
      </p:sp>
      <p:sp>
        <p:nvSpPr>
          <p:cNvPr id="22554" name="Rectangle 26"/>
          <p:cNvSpPr>
            <a:spLocks/>
          </p:cNvSpPr>
          <p:nvPr/>
        </p:nvSpPr>
        <p:spPr bwMode="auto">
          <a:xfrm>
            <a:off x="5518150" y="1309688"/>
            <a:ext cx="30543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solidFill>
                  <a:srgbClr val="FFFFFF"/>
                </a:solidFill>
                <a:latin typeface="+mn-lt"/>
                <a:sym typeface="Chalkboard"/>
              </a:rPr>
              <a:t>earth emission with today’s atmosphere;</a:t>
            </a:r>
          </a:p>
          <a:p>
            <a:pPr eaLnBrk="1" hangingPunct="1"/>
            <a:r>
              <a:rPr lang="en-US" altLang="en-US" sz="1300">
                <a:solidFill>
                  <a:srgbClr val="FFFFFF"/>
                </a:solidFill>
                <a:latin typeface="+mn-lt"/>
                <a:sym typeface="Chalkboard"/>
              </a:rPr>
              <a:t>ground temperature adjusted to balance the radiation (no clouds)</a:t>
            </a:r>
          </a:p>
        </p:txBody>
      </p:sp>
      <p:grpSp>
        <p:nvGrpSpPr>
          <p:cNvPr id="4" name="Group 39"/>
          <p:cNvGrpSpPr>
            <a:grpSpLocks/>
          </p:cNvGrpSpPr>
          <p:nvPr/>
        </p:nvGrpSpPr>
        <p:grpSpPr bwMode="auto">
          <a:xfrm>
            <a:off x="5102225" y="4425950"/>
            <a:ext cx="2995613" cy="2508250"/>
            <a:chOff x="9842500" y="6337300"/>
            <a:chExt cx="3067050" cy="2860469"/>
          </a:xfrm>
        </p:grpSpPr>
        <p:sp>
          <p:nvSpPr>
            <p:cNvPr id="14343" name="Rectangle 36"/>
            <p:cNvSpPr>
              <a:spLocks/>
            </p:cNvSpPr>
            <p:nvPr/>
          </p:nvSpPr>
          <p:spPr bwMode="auto">
            <a:xfrm>
              <a:off x="10725150" y="8219869"/>
              <a:ext cx="218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300">
                  <a:solidFill>
                    <a:srgbClr val="FF6600"/>
                  </a:solidFill>
                  <a:latin typeface="+mn-lt"/>
                  <a:sym typeface="Chalkboard"/>
                </a:rPr>
                <a:t>emitted high in the atmosphere from carbon dioxide </a:t>
              </a:r>
            </a:p>
          </p:txBody>
        </p:sp>
        <p:sp>
          <p:nvSpPr>
            <p:cNvPr id="14344" name="Line 37"/>
            <p:cNvSpPr>
              <a:spLocks noChangeShapeType="1"/>
            </p:cNvSpPr>
            <p:nvPr/>
          </p:nvSpPr>
          <p:spPr bwMode="auto">
            <a:xfrm>
              <a:off x="9842500" y="6337300"/>
              <a:ext cx="1295400" cy="1638300"/>
            </a:xfrm>
            <a:prstGeom prst="line">
              <a:avLst/>
            </a:prstGeom>
            <a:noFill/>
            <a:ln w="38100">
              <a:solidFill>
                <a:srgbClr val="FF66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latin typeface="+mn-lt"/>
              </a:endParaRPr>
            </a:p>
          </p:txBody>
        </p:sp>
      </p:grpSp>
      <p:sp>
        <p:nvSpPr>
          <p:cNvPr id="14342" name="Rectangle 4"/>
          <p:cNvSpPr>
            <a:spLocks noChangeArrowheads="1"/>
          </p:cNvSpPr>
          <p:nvPr/>
        </p:nvSpPr>
        <p:spPr bwMode="auto">
          <a:xfrm>
            <a:off x="-528638" y="117475"/>
            <a:ext cx="10120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smtClean="0">
                <a:solidFill>
                  <a:srgbClr val="7A0000"/>
                </a:solidFill>
                <a:latin typeface="+mn-lt"/>
              </a:rPr>
              <a:t> </a:t>
            </a:r>
            <a:r>
              <a:rPr lang="en-US" altLang="en-US" sz="2700" dirty="0">
                <a:solidFill>
                  <a:srgbClr val="7A0000"/>
                </a:solidFill>
                <a:latin typeface="+mn-lt"/>
              </a:rPr>
              <a:t>Radiation Escaping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2 and Tempera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359695"/>
            <a:ext cx="8039100" cy="470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282141" y="5948215"/>
            <a:ext cx="471154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900" dirty="0">
                <a:latin typeface="+mn-lt"/>
                <a:hlinkClick r:id="rId4"/>
              </a:rPr>
              <a:t>http://www.whrc.org/resources/online_publications/warming_earth/scientific_evidence.htm</a:t>
            </a:r>
            <a:r>
              <a:rPr lang="en-US" altLang="en-US" sz="900" dirty="0">
                <a:latin typeface="+mn-lt"/>
              </a:rPr>
              <a:t> </a:t>
            </a:r>
          </a:p>
        </p:txBody>
      </p:sp>
      <p:sp>
        <p:nvSpPr>
          <p:cNvPr id="13316" name="Rectangle 4"/>
          <p:cNvSpPr>
            <a:spLocks noChangeArrowheads="1"/>
          </p:cNvSpPr>
          <p:nvPr/>
        </p:nvSpPr>
        <p:spPr bwMode="auto">
          <a:xfrm>
            <a:off x="512430" y="381000"/>
            <a:ext cx="896251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n-US" altLang="en-US" sz="2700" dirty="0" smtClean="0">
                <a:solidFill>
                  <a:srgbClr val="7A0000"/>
                </a:solidFill>
                <a:latin typeface="+mn-lt"/>
              </a:rPr>
              <a:t>CO2 and Climate over History</a:t>
            </a:r>
            <a:endParaRPr lang="en-US" altLang="en-US" sz="2700" dirty="0">
              <a:solidFill>
                <a:srgbClr val="7A0000"/>
              </a:solidFill>
              <a:latin typeface="+mn-lt"/>
            </a:endParaRPr>
          </a:p>
        </p:txBody>
      </p:sp>
      <p:sp>
        <p:nvSpPr>
          <p:cNvPr id="13317" name="Rectangle 5"/>
          <p:cNvSpPr>
            <a:spLocks noChangeArrowheads="1"/>
          </p:cNvSpPr>
          <p:nvPr/>
        </p:nvSpPr>
        <p:spPr bwMode="auto">
          <a:xfrm>
            <a:off x="228600" y="6137504"/>
            <a:ext cx="47650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800" dirty="0">
                <a:latin typeface="+mn-lt"/>
              </a:rPr>
              <a:t>CO2 and temperature linked but does not lead</a:t>
            </a:r>
          </a:p>
        </p:txBody>
      </p:sp>
    </p:spTree>
    <p:extLst>
      <p:ext uri="{BB962C8B-B14F-4D97-AF65-F5344CB8AC3E}">
        <p14:creationId xmlns:p14="http://schemas.microsoft.com/office/powerpoint/2010/main" val="3572330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926641" y="76200"/>
            <a:ext cx="101181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2700" dirty="0">
                <a:solidFill>
                  <a:srgbClr val="7A0000"/>
                </a:solidFill>
                <a:latin typeface="+mn-lt"/>
              </a:rPr>
              <a:t>GWP</a:t>
            </a:r>
          </a:p>
        </p:txBody>
      </p:sp>
      <p:sp>
        <p:nvSpPr>
          <p:cNvPr id="2" name="Rectangle 1"/>
          <p:cNvSpPr/>
          <p:nvPr/>
        </p:nvSpPr>
        <p:spPr>
          <a:xfrm>
            <a:off x="152400" y="722531"/>
            <a:ext cx="8610600" cy="6740307"/>
          </a:xfrm>
          <a:prstGeom prst="rect">
            <a:avLst/>
          </a:prstGeom>
        </p:spPr>
        <p:txBody>
          <a:bodyPr wrap="square">
            <a:spAutoFit/>
          </a:bodyPr>
          <a:lstStyle/>
          <a:p>
            <a:r>
              <a:rPr lang="en-US" dirty="0"/>
              <a:t>Global Warming Potential (GWP)</a:t>
            </a:r>
          </a:p>
          <a:p>
            <a:r>
              <a:rPr lang="en-US" b="0" dirty="0" smtClean="0"/>
              <a:t>An </a:t>
            </a:r>
            <a:r>
              <a:rPr lang="en-US" b="0" dirty="0"/>
              <a:t>index, based on radiative properties of </a:t>
            </a:r>
            <a:r>
              <a:rPr lang="en-US" b="0" i="1" dirty="0"/>
              <a:t>greenhouse gases</a:t>
            </a:r>
            <a:r>
              <a:rPr lang="en-US" b="0" dirty="0"/>
              <a:t>, measuring the </a:t>
            </a:r>
            <a:r>
              <a:rPr lang="en-US" b="0" i="1" dirty="0"/>
              <a:t>radiative </a:t>
            </a:r>
            <a:r>
              <a:rPr lang="en-US" b="0" i="1" dirty="0" smtClean="0"/>
              <a:t>forcing </a:t>
            </a:r>
            <a:r>
              <a:rPr lang="en-US" b="0" dirty="0" smtClean="0"/>
              <a:t>following </a:t>
            </a:r>
            <a:r>
              <a:rPr lang="en-US" b="0" dirty="0"/>
              <a:t>a pulse emission of a unit mass of a given </a:t>
            </a:r>
            <a:r>
              <a:rPr lang="en-US" b="0" i="1" dirty="0"/>
              <a:t>greenhouse gas </a:t>
            </a:r>
            <a:r>
              <a:rPr lang="en-US" b="0" dirty="0"/>
              <a:t>in the present-day </a:t>
            </a:r>
            <a:r>
              <a:rPr lang="en-US" b="0" i="1" dirty="0" smtClean="0"/>
              <a:t>atmosphere </a:t>
            </a:r>
            <a:r>
              <a:rPr lang="en-US" b="0" dirty="0" smtClean="0"/>
              <a:t>integrated </a:t>
            </a:r>
            <a:r>
              <a:rPr lang="en-US" b="0" dirty="0"/>
              <a:t>over a chosen time horizon, relative to that of </a:t>
            </a:r>
            <a:r>
              <a:rPr lang="en-US" b="0" i="1" dirty="0"/>
              <a:t>carbon dioxide</a:t>
            </a:r>
            <a:r>
              <a:rPr lang="en-US" b="0" dirty="0"/>
              <a:t>. </a:t>
            </a:r>
            <a:endParaRPr lang="en-US" b="0" dirty="0" smtClean="0"/>
          </a:p>
          <a:p>
            <a:endParaRPr lang="en-US" b="0" dirty="0"/>
          </a:p>
          <a:p>
            <a:r>
              <a:rPr lang="en-US" b="0" dirty="0" smtClean="0"/>
              <a:t>The </a:t>
            </a:r>
            <a:r>
              <a:rPr lang="en-US" b="0" dirty="0"/>
              <a:t>GWP represents </a:t>
            </a:r>
            <a:r>
              <a:rPr lang="en-US" b="0" dirty="0" smtClean="0"/>
              <a:t>the combined Impact </a:t>
            </a:r>
            <a:r>
              <a:rPr lang="en-US" b="0" dirty="0"/>
              <a:t>of the differing times these gases remain in the </a:t>
            </a:r>
            <a:r>
              <a:rPr lang="en-US" b="0" i="1" dirty="0"/>
              <a:t>atmosphere </a:t>
            </a:r>
            <a:r>
              <a:rPr lang="en-US" b="0" dirty="0"/>
              <a:t>and their </a:t>
            </a:r>
            <a:r>
              <a:rPr lang="en-US" b="0" dirty="0" smtClean="0"/>
              <a:t>relative Effectiveness </a:t>
            </a:r>
            <a:r>
              <a:rPr lang="en-US" b="0" dirty="0"/>
              <a:t>in causing </a:t>
            </a:r>
            <a:r>
              <a:rPr lang="en-US" b="0" i="1" dirty="0"/>
              <a:t>radiative forcing</a:t>
            </a:r>
            <a:r>
              <a:rPr lang="en-US" b="0" dirty="0"/>
              <a:t>. The </a:t>
            </a:r>
            <a:r>
              <a:rPr lang="en-US" b="0" i="1" dirty="0"/>
              <a:t>Kyoto Protocol </a:t>
            </a:r>
            <a:r>
              <a:rPr lang="en-US" b="0" dirty="0"/>
              <a:t>is based on GWPs from pulse </a:t>
            </a:r>
            <a:r>
              <a:rPr lang="en-US" b="0" dirty="0" smtClean="0"/>
              <a:t>emissions over </a:t>
            </a:r>
            <a:r>
              <a:rPr lang="en-US" b="0" dirty="0"/>
              <a:t>a 100-year time frame. As for the </a:t>
            </a:r>
            <a:r>
              <a:rPr lang="en-US" b="0" i="1" dirty="0"/>
              <a:t>Kyoto Protocol</a:t>
            </a:r>
            <a:r>
              <a:rPr lang="en-US" b="0" dirty="0"/>
              <a:t>, this report uses GWP values derived from </a:t>
            </a:r>
            <a:r>
              <a:rPr lang="en-US" b="0" dirty="0" smtClean="0"/>
              <a:t>the IPCC </a:t>
            </a:r>
            <a:r>
              <a:rPr lang="en-US" b="0" dirty="0"/>
              <a:t>Second Assessment Report: 21 for </a:t>
            </a:r>
            <a:r>
              <a:rPr lang="en-US" b="0" i="1" dirty="0"/>
              <a:t>methane (CH4)</a:t>
            </a:r>
            <a:r>
              <a:rPr lang="en-US" b="0" dirty="0"/>
              <a:t>, 310 for </a:t>
            </a:r>
            <a:r>
              <a:rPr lang="en-US" b="0" i="1" dirty="0"/>
              <a:t>nitrous dioxide (N2O)</a:t>
            </a:r>
            <a:r>
              <a:rPr lang="en-US" b="0" dirty="0"/>
              <a:t>, </a:t>
            </a:r>
            <a:r>
              <a:rPr lang="en-US" b="0" dirty="0" smtClean="0"/>
              <a:t>1,300-11,700 for </a:t>
            </a:r>
            <a:r>
              <a:rPr lang="en-US" b="0" i="1" dirty="0"/>
              <a:t>hydrofluorocarbons (HFCs)</a:t>
            </a:r>
            <a:r>
              <a:rPr lang="en-US" b="0" dirty="0"/>
              <a:t>, 6500-9200 </a:t>
            </a:r>
            <a:r>
              <a:rPr lang="en-US" b="0" dirty="0" smtClean="0"/>
              <a:t>for </a:t>
            </a:r>
            <a:r>
              <a:rPr lang="en-US" b="0" i="1" dirty="0" smtClean="0"/>
              <a:t>perfluorocarbons </a:t>
            </a:r>
            <a:r>
              <a:rPr lang="en-US" b="0" i="1" dirty="0"/>
              <a:t>(PFCs)</a:t>
            </a:r>
            <a:r>
              <a:rPr lang="en-US" b="0" dirty="0"/>
              <a:t>, and 23,900 for </a:t>
            </a:r>
            <a:r>
              <a:rPr lang="en-US" b="0" i="1" dirty="0" smtClean="0"/>
              <a:t>sulfur</a:t>
            </a:r>
            <a:endParaRPr lang="en-US" b="0" i="1" dirty="0"/>
          </a:p>
          <a:p>
            <a:r>
              <a:rPr lang="en-US" b="0" i="1" dirty="0" smtClean="0"/>
              <a:t>hexafluoride </a:t>
            </a:r>
            <a:r>
              <a:rPr lang="en-US" b="0" i="1" dirty="0"/>
              <a:t>(SF6)</a:t>
            </a:r>
            <a:r>
              <a:rPr lang="en-US" b="0" dirty="0"/>
              <a:t>.</a:t>
            </a:r>
          </a:p>
          <a:p>
            <a:endParaRPr lang="en-US" b="0" dirty="0"/>
          </a:p>
          <a:p>
            <a:endParaRPr lang="en-US" dirty="0"/>
          </a:p>
        </p:txBody>
      </p:sp>
    </p:spTree>
    <p:extLst>
      <p:ext uri="{BB962C8B-B14F-4D97-AF65-F5344CB8AC3E}">
        <p14:creationId xmlns:p14="http://schemas.microsoft.com/office/powerpoint/2010/main" val="270411150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11597</TotalTime>
  <Words>1599</Words>
  <Application>Microsoft Office PowerPoint</Application>
  <PresentationFormat>On-screen Show (4:3)</PresentationFormat>
  <Paragraphs>220</Paragraphs>
  <Slides>25</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Times New Roman</vt:lpstr>
      <vt:lpstr>Arial</vt:lpstr>
      <vt:lpstr>Chalkboard</vt:lpstr>
      <vt:lpstr>Wingdings</vt:lpstr>
      <vt:lpstr>Default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 Ag Eco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McCarl</dc:creator>
  <cp:lastModifiedBy>Bruce A McCarl</cp:lastModifiedBy>
  <cp:revision>101</cp:revision>
  <cp:lastPrinted>2011-01-18T01:55:17Z</cp:lastPrinted>
  <dcterms:created xsi:type="dcterms:W3CDTF">2001-06-26T15:27:40Z</dcterms:created>
  <dcterms:modified xsi:type="dcterms:W3CDTF">2021-03-10T18:53:06Z</dcterms:modified>
</cp:coreProperties>
</file>