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60" r:id="rId3"/>
    <p:sldId id="344" r:id="rId4"/>
    <p:sldId id="652" r:id="rId5"/>
    <p:sldId id="653" r:id="rId6"/>
    <p:sldId id="659" r:id="rId7"/>
    <p:sldId id="660" r:id="rId8"/>
    <p:sldId id="654" r:id="rId9"/>
    <p:sldId id="655" r:id="rId10"/>
    <p:sldId id="656" r:id="rId11"/>
    <p:sldId id="657" r:id="rId12"/>
    <p:sldId id="658" r:id="rId13"/>
  </p:sldIdLst>
  <p:sldSz cx="9144000" cy="6858000" type="screen4x3"/>
  <p:notesSz cx="7315200" cy="9601200"/>
  <p:embeddedFontLst>
    <p:embeddedFont>
      <p:font typeface="Batang" panose="020B0604020202020204" charset="0"/>
      <p:regular r:id="rId15"/>
    </p:embeddedFont>
  </p:embeddedFontLst>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FF"/>
    <a:srgbClr val="0099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1" autoAdjust="0"/>
    <p:restoredTop sz="99617" autoAdjust="0"/>
  </p:normalViewPr>
  <p:slideViewPr>
    <p:cSldViewPr>
      <p:cViewPr varScale="1">
        <p:scale>
          <a:sx n="63" d="100"/>
          <a:sy n="63"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b="0"/>
            </a:lvl1pPr>
          </a:lstStyle>
          <a:p>
            <a:pPr>
              <a:defRPr/>
            </a:pPr>
            <a:endParaRPr lang="en-US"/>
          </a:p>
        </p:txBody>
      </p:sp>
      <p:sp>
        <p:nvSpPr>
          <p:cNvPr id="12697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8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698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b="0"/>
            </a:lvl1pPr>
          </a:lstStyle>
          <a:p>
            <a:pPr>
              <a:defRPr/>
            </a:pPr>
            <a:endParaRPr lang="en-US"/>
          </a:p>
        </p:txBody>
      </p:sp>
      <p:sp>
        <p:nvSpPr>
          <p:cNvPr id="12698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b="0"/>
            </a:lvl1pPr>
          </a:lstStyle>
          <a:p>
            <a:pPr>
              <a:defRPr/>
            </a:pPr>
            <a:fld id="{37932D1B-E28E-40E3-A615-48B71461F158}" type="slidenum">
              <a:rPr lang="en-US"/>
              <a:pPr>
                <a:defRPr/>
              </a:pPr>
              <a:t>‹#›</a:t>
            </a:fld>
            <a:endParaRPr lang="en-US"/>
          </a:p>
        </p:txBody>
      </p:sp>
    </p:spTree>
    <p:extLst>
      <p:ext uri="{BB962C8B-B14F-4D97-AF65-F5344CB8AC3E}">
        <p14:creationId xmlns:p14="http://schemas.microsoft.com/office/powerpoint/2010/main" val="776059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F68592-25F8-42F8-B15B-20E17FF18C69}" type="slidenum">
              <a:rPr lang="en-US"/>
              <a:pPr>
                <a:defRPr/>
              </a:pPr>
              <a:t>‹#›</a:t>
            </a:fld>
            <a:endParaRPr lang="en-US"/>
          </a:p>
        </p:txBody>
      </p:sp>
    </p:spTree>
    <p:extLst>
      <p:ext uri="{BB962C8B-B14F-4D97-AF65-F5344CB8AC3E}">
        <p14:creationId xmlns:p14="http://schemas.microsoft.com/office/powerpoint/2010/main" val="293756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4377A-B66B-42C6-8580-19C4BEDC7263}" type="slidenum">
              <a:rPr lang="en-US"/>
              <a:pPr>
                <a:defRPr/>
              </a:pPr>
              <a:t>‹#›</a:t>
            </a:fld>
            <a:endParaRPr lang="en-US"/>
          </a:p>
        </p:txBody>
      </p:sp>
    </p:spTree>
    <p:extLst>
      <p:ext uri="{BB962C8B-B14F-4D97-AF65-F5344CB8AC3E}">
        <p14:creationId xmlns:p14="http://schemas.microsoft.com/office/powerpoint/2010/main" val="148011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FA4B2-2704-49B7-B06E-13D6102B0D66}" type="slidenum">
              <a:rPr lang="en-US"/>
              <a:pPr>
                <a:defRPr/>
              </a:pPr>
              <a:t>‹#›</a:t>
            </a:fld>
            <a:endParaRPr lang="en-US"/>
          </a:p>
        </p:txBody>
      </p:sp>
    </p:spTree>
    <p:extLst>
      <p:ext uri="{BB962C8B-B14F-4D97-AF65-F5344CB8AC3E}">
        <p14:creationId xmlns:p14="http://schemas.microsoft.com/office/powerpoint/2010/main" val="424822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8C358-4A5C-4ACC-832B-CBE144D0A698}" type="slidenum">
              <a:rPr lang="en-US"/>
              <a:pPr>
                <a:defRPr/>
              </a:pPr>
              <a:t>‹#›</a:t>
            </a:fld>
            <a:endParaRPr lang="en-US"/>
          </a:p>
        </p:txBody>
      </p:sp>
    </p:spTree>
    <p:extLst>
      <p:ext uri="{BB962C8B-B14F-4D97-AF65-F5344CB8AC3E}">
        <p14:creationId xmlns:p14="http://schemas.microsoft.com/office/powerpoint/2010/main" val="337931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334F3-ED44-4C40-873B-A00F05CAA9E3}" type="slidenum">
              <a:rPr lang="en-US"/>
              <a:pPr>
                <a:defRPr/>
              </a:pPr>
              <a:t>‹#›</a:t>
            </a:fld>
            <a:endParaRPr lang="en-US"/>
          </a:p>
        </p:txBody>
      </p:sp>
    </p:spTree>
    <p:extLst>
      <p:ext uri="{BB962C8B-B14F-4D97-AF65-F5344CB8AC3E}">
        <p14:creationId xmlns:p14="http://schemas.microsoft.com/office/powerpoint/2010/main" val="378151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6122F0-5D6C-44D6-B0DD-C46D6F47D3AE}" type="slidenum">
              <a:rPr lang="en-US"/>
              <a:pPr>
                <a:defRPr/>
              </a:pPr>
              <a:t>‹#›</a:t>
            </a:fld>
            <a:endParaRPr lang="en-US"/>
          </a:p>
        </p:txBody>
      </p:sp>
    </p:spTree>
    <p:extLst>
      <p:ext uri="{BB962C8B-B14F-4D97-AF65-F5344CB8AC3E}">
        <p14:creationId xmlns:p14="http://schemas.microsoft.com/office/powerpoint/2010/main" val="252609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9C1A39-F63D-4A20-AD95-7CCD8BACFE8A}" type="slidenum">
              <a:rPr lang="en-US"/>
              <a:pPr>
                <a:defRPr/>
              </a:pPr>
              <a:t>‹#›</a:t>
            </a:fld>
            <a:endParaRPr lang="en-US"/>
          </a:p>
        </p:txBody>
      </p:sp>
    </p:spTree>
    <p:extLst>
      <p:ext uri="{BB962C8B-B14F-4D97-AF65-F5344CB8AC3E}">
        <p14:creationId xmlns:p14="http://schemas.microsoft.com/office/powerpoint/2010/main" val="175560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4BA75D-16FC-48E1-B0B3-179FC4CCB45A}" type="slidenum">
              <a:rPr lang="en-US"/>
              <a:pPr>
                <a:defRPr/>
              </a:pPr>
              <a:t>‹#›</a:t>
            </a:fld>
            <a:endParaRPr lang="en-US"/>
          </a:p>
        </p:txBody>
      </p:sp>
    </p:spTree>
    <p:extLst>
      <p:ext uri="{BB962C8B-B14F-4D97-AF65-F5344CB8AC3E}">
        <p14:creationId xmlns:p14="http://schemas.microsoft.com/office/powerpoint/2010/main" val="136765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DB9614-143C-4142-8FBD-6B776DD9B81C}" type="slidenum">
              <a:rPr lang="en-US"/>
              <a:pPr>
                <a:defRPr/>
              </a:pPr>
              <a:t>‹#›</a:t>
            </a:fld>
            <a:endParaRPr lang="en-US"/>
          </a:p>
        </p:txBody>
      </p:sp>
    </p:spTree>
    <p:extLst>
      <p:ext uri="{BB962C8B-B14F-4D97-AF65-F5344CB8AC3E}">
        <p14:creationId xmlns:p14="http://schemas.microsoft.com/office/powerpoint/2010/main" val="23397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CC35CF-C2A5-42C3-8185-26D62BB8B5ED}" type="slidenum">
              <a:rPr lang="en-US"/>
              <a:pPr>
                <a:defRPr/>
              </a:pPr>
              <a:t>‹#›</a:t>
            </a:fld>
            <a:endParaRPr lang="en-US"/>
          </a:p>
        </p:txBody>
      </p:sp>
    </p:spTree>
    <p:extLst>
      <p:ext uri="{BB962C8B-B14F-4D97-AF65-F5344CB8AC3E}">
        <p14:creationId xmlns:p14="http://schemas.microsoft.com/office/powerpoint/2010/main" val="11359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A59378-C195-47C6-9E58-F7D53D059951}" type="slidenum">
              <a:rPr lang="en-US"/>
              <a:pPr>
                <a:defRPr/>
              </a:pPr>
              <a:t>‹#›</a:t>
            </a:fld>
            <a:endParaRPr lang="en-US"/>
          </a:p>
        </p:txBody>
      </p:sp>
    </p:spTree>
    <p:extLst>
      <p:ext uri="{BB962C8B-B14F-4D97-AF65-F5344CB8AC3E}">
        <p14:creationId xmlns:p14="http://schemas.microsoft.com/office/powerpoint/2010/main" val="316710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4881B60-5632-4F2F-87EA-42B5518F92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gecon2.tamu.edu/people/faculty/mccarl-bruce/" TargetMode="External"/><Relationship Id="rId7" Type="http://schemas.openxmlformats.org/officeDocument/2006/relationships/image" Target="../media/image4.emf"/><Relationship Id="rId2" Type="http://schemas.openxmlformats.org/officeDocument/2006/relationships/hyperlink" Target="mailto:mccarl@tamu.edu" TargetMode="Externa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hyperlink" Target="https://nca2018.globalchange.gov/downloads/" TargetMode="External"/><Relationship Id="rId7" Type="http://schemas.openxmlformats.org/officeDocument/2006/relationships/hyperlink" Target="https://www.ipcc.ch/publications_and_data/publications_and_data_technical_papers.shtml" TargetMode="External"/><Relationship Id="rId2" Type="http://schemas.openxmlformats.org/officeDocument/2006/relationships/hyperlink" Target="http://www.ipcc.ch/report/ar5/" TargetMode="External"/><Relationship Id="rId1" Type="http://schemas.openxmlformats.org/officeDocument/2006/relationships/slideLayout" Target="../slideLayouts/slideLayout7.xml"/><Relationship Id="rId6" Type="http://schemas.openxmlformats.org/officeDocument/2006/relationships/hyperlink" Target="https://www.ipcc.ch/publications_and_data/publications_and_data_reports.shtml#2" TargetMode="External"/><Relationship Id="rId5" Type="http://schemas.openxmlformats.org/officeDocument/2006/relationships/hyperlink" Target="http://www.climatescience.gov/Library/sap/sap-summary.php" TargetMode="External"/><Relationship Id="rId4" Type="http://schemas.openxmlformats.org/officeDocument/2006/relationships/hyperlink" Target="http://www.usgcrp.gov/usgcrp/Library/nationalassessment/overview.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ipcc.ch/"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ipcc.c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ipcc.ch/"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1636921" y="342900"/>
            <a:ext cx="58352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dirty="0" smtClean="0">
                <a:solidFill>
                  <a:schemeClr val="accent2"/>
                </a:solidFill>
                <a:cs typeface="Times New Roman" panose="02020603050405020304" pitchFamily="18" charset="0"/>
              </a:rPr>
              <a:t>Basics of Climate Change Decision Making</a:t>
            </a:r>
            <a:endParaRPr lang="en-US" altLang="en-US" dirty="0">
              <a:cs typeface="Times New Roman" panose="02020603050405020304" pitchFamily="18" charset="0"/>
            </a:endParaRPr>
          </a:p>
        </p:txBody>
      </p:sp>
      <p:sp>
        <p:nvSpPr>
          <p:cNvPr id="2051" name="Text Box 15"/>
          <p:cNvSpPr txBox="1">
            <a:spLocks noChangeArrowheads="1"/>
          </p:cNvSpPr>
          <p:nvPr/>
        </p:nvSpPr>
        <p:spPr bwMode="auto">
          <a:xfrm>
            <a:off x="1435100" y="815975"/>
            <a:ext cx="6121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000">
                <a:cs typeface="Times New Roman" panose="02020603050405020304" pitchFamily="18" charset="0"/>
              </a:rPr>
              <a:t>Bruce A. McCarl</a:t>
            </a:r>
          </a:p>
          <a:p>
            <a:pPr algn="ctr" eaLnBrk="1" hangingPunct="1"/>
            <a:r>
              <a:rPr lang="en-US" altLang="en-US" sz="2000">
                <a:cs typeface="Times New Roman" panose="02020603050405020304" pitchFamily="18" charset="0"/>
              </a:rPr>
              <a:t>Distinguished Professor of Agricultural Economics</a:t>
            </a:r>
          </a:p>
          <a:p>
            <a:pPr algn="ctr" eaLnBrk="1" hangingPunct="1"/>
            <a:r>
              <a:rPr lang="en-US" altLang="en-US" sz="2000">
                <a:cs typeface="Times New Roman" panose="02020603050405020304" pitchFamily="18" charset="0"/>
              </a:rPr>
              <a:t>Texas A&amp;M University  </a:t>
            </a:r>
            <a:r>
              <a:rPr lang="en-US" altLang="en-US" sz="2000">
                <a:solidFill>
                  <a:srgbClr val="0066FF"/>
                </a:solidFill>
                <a:cs typeface="Times New Roman" panose="02020603050405020304" pitchFamily="18" charset="0"/>
                <a:hlinkClick r:id="rId2"/>
              </a:rPr>
              <a:t>mccarl@tamu.edu</a:t>
            </a:r>
            <a:r>
              <a:rPr lang="en-US" altLang="en-US" sz="2000">
                <a:solidFill>
                  <a:srgbClr val="0066FF"/>
                </a:solidFill>
                <a:cs typeface="Times New Roman" panose="02020603050405020304" pitchFamily="18" charset="0"/>
              </a:rPr>
              <a:t> </a:t>
            </a:r>
          </a:p>
          <a:p>
            <a:pPr algn="ctr" eaLnBrk="1" hangingPunct="1"/>
            <a:r>
              <a:rPr lang="en-US" altLang="en-US" sz="2000">
                <a:solidFill>
                  <a:srgbClr val="0066FF"/>
                </a:solidFill>
                <a:cs typeface="Times New Roman" panose="02020603050405020304" pitchFamily="18" charset="0"/>
                <a:hlinkClick r:id="rId3"/>
              </a:rPr>
              <a:t>http://agecon2.tamu.edu/people/faculty/mccarl-bruce/</a:t>
            </a:r>
            <a:r>
              <a:rPr lang="en-US" altLang="en-US" sz="2000">
                <a:cs typeface="Times New Roman" panose="02020603050405020304" pitchFamily="18" charset="0"/>
              </a:rPr>
              <a:t> </a:t>
            </a:r>
          </a:p>
        </p:txBody>
      </p:sp>
      <p:sp>
        <p:nvSpPr>
          <p:cNvPr id="2052" name="Text Box 8"/>
          <p:cNvSpPr txBox="1">
            <a:spLocks noChangeArrowheads="1"/>
          </p:cNvSpPr>
          <p:nvPr/>
        </p:nvSpPr>
        <p:spPr bwMode="auto">
          <a:xfrm>
            <a:off x="228600" y="2667000"/>
            <a:ext cx="2601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a:solidFill>
                  <a:srgbClr val="FF0000"/>
                </a:solidFill>
                <a:cs typeface="Times New Roman" panose="02020603050405020304" pitchFamily="18" charset="0"/>
              </a:rPr>
              <a:t>Energy</a:t>
            </a:r>
          </a:p>
        </p:txBody>
      </p:sp>
      <p:sp>
        <p:nvSpPr>
          <p:cNvPr id="2053" name="Text Box 9"/>
          <p:cNvSpPr txBox="1">
            <a:spLocks noChangeArrowheads="1"/>
          </p:cNvSpPr>
          <p:nvPr/>
        </p:nvSpPr>
        <p:spPr bwMode="auto">
          <a:xfrm>
            <a:off x="5105400" y="25146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a:solidFill>
                  <a:srgbClr val="FF0000"/>
                </a:solidFill>
                <a:cs typeface="Times New Roman" panose="02020603050405020304" pitchFamily="18" charset="0"/>
              </a:rPr>
              <a:t>Climate</a:t>
            </a:r>
            <a:r>
              <a:rPr lang="en-US" altLang="en-US">
                <a:cs typeface="Times New Roman" panose="02020603050405020304" pitchFamily="18" charset="0"/>
              </a:rPr>
              <a:t> </a:t>
            </a:r>
            <a:r>
              <a:rPr lang="en-US" altLang="en-US">
                <a:solidFill>
                  <a:srgbClr val="FF0000"/>
                </a:solidFill>
                <a:cs typeface="Times New Roman" panose="02020603050405020304" pitchFamily="18" charset="0"/>
              </a:rPr>
              <a:t>Change</a:t>
            </a:r>
            <a:r>
              <a:rPr lang="en-US" altLang="en-US">
                <a:cs typeface="Times New Roman" panose="02020603050405020304" pitchFamily="18" charset="0"/>
              </a:rPr>
              <a:t> </a:t>
            </a:r>
            <a:r>
              <a:rPr lang="en-US" altLang="en-US">
                <a:solidFill>
                  <a:srgbClr val="FF0000"/>
                </a:solidFill>
                <a:cs typeface="Times New Roman" panose="02020603050405020304" pitchFamily="18" charset="0"/>
              </a:rPr>
              <a:t>Adaptation</a:t>
            </a:r>
          </a:p>
        </p:txBody>
      </p:sp>
      <p:pic>
        <p:nvPicPr>
          <p:cNvPr id="20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351" flipH="1">
            <a:off x="6224588" y="4451350"/>
            <a:ext cx="1955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7894">
            <a:off x="-104775" y="4995863"/>
            <a:ext cx="27844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3006">
            <a:off x="6210300" y="3114675"/>
            <a:ext cx="1774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57022" flipH="1">
            <a:off x="396875" y="3101975"/>
            <a:ext cx="2057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3048000"/>
            <a:ext cx="31067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9"/>
          <p:cNvSpPr txBox="1">
            <a:spLocks noChangeArrowheads="1"/>
          </p:cNvSpPr>
          <p:nvPr/>
        </p:nvSpPr>
        <p:spPr bwMode="auto">
          <a:xfrm>
            <a:off x="-228600" y="60150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a:solidFill>
                  <a:srgbClr val="FF0000"/>
                </a:solidFill>
                <a:cs typeface="Times New Roman" panose="02020603050405020304" pitchFamily="18" charset="0"/>
              </a:rPr>
              <a:t>Climate</a:t>
            </a:r>
            <a:r>
              <a:rPr lang="en-US" altLang="en-US" sz="1600">
                <a:cs typeface="Times New Roman" panose="02020603050405020304" pitchFamily="18" charset="0"/>
              </a:rPr>
              <a:t> </a:t>
            </a:r>
            <a:r>
              <a:rPr lang="en-US" altLang="en-US">
                <a:solidFill>
                  <a:srgbClr val="FF0000"/>
                </a:solidFill>
                <a:cs typeface="Times New Roman" panose="02020603050405020304" pitchFamily="18" charset="0"/>
              </a:rPr>
              <a:t>Change</a:t>
            </a:r>
            <a:r>
              <a:rPr lang="en-US" altLang="en-US" sz="1600">
                <a:cs typeface="Times New Roman" panose="02020603050405020304" pitchFamily="18" charset="0"/>
              </a:rPr>
              <a:t> </a:t>
            </a:r>
            <a:r>
              <a:rPr lang="en-US" altLang="en-US">
                <a:solidFill>
                  <a:srgbClr val="FF0000"/>
                </a:solidFill>
                <a:cs typeface="Times New Roman" panose="02020603050405020304" pitchFamily="18" charset="0"/>
              </a:rPr>
              <a:t>Mitigation</a:t>
            </a:r>
          </a:p>
        </p:txBody>
      </p:sp>
      <p:sp>
        <p:nvSpPr>
          <p:cNvPr id="2060" name="Rectangle 10"/>
          <p:cNvSpPr>
            <a:spLocks noChangeArrowheads="1"/>
          </p:cNvSpPr>
          <p:nvPr/>
        </p:nvSpPr>
        <p:spPr bwMode="auto">
          <a:xfrm>
            <a:off x="4876800" y="5876925"/>
            <a:ext cx="4906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dirty="0">
                <a:solidFill>
                  <a:srgbClr val="FF0000"/>
                </a:solidFill>
                <a:cs typeface="Times New Roman" panose="02020603050405020304" pitchFamily="18" charset="0"/>
              </a:rPr>
              <a:t>Climate</a:t>
            </a:r>
            <a:r>
              <a:rPr lang="en-US" altLang="en-US" sz="3200" dirty="0">
                <a:cs typeface="Times New Roman" panose="02020603050405020304" pitchFamily="18" charset="0"/>
              </a:rPr>
              <a:t> </a:t>
            </a:r>
            <a:r>
              <a:rPr lang="en-US" altLang="en-US" dirty="0">
                <a:solidFill>
                  <a:srgbClr val="FF0000"/>
                </a:solidFill>
                <a:cs typeface="Times New Roman" panose="02020603050405020304" pitchFamily="18" charset="0"/>
              </a:rPr>
              <a:t>Change</a:t>
            </a:r>
            <a:r>
              <a:rPr lang="en-US" altLang="en-US" sz="3200" dirty="0">
                <a:cs typeface="Times New Roman" panose="02020603050405020304" pitchFamily="18" charset="0"/>
              </a:rPr>
              <a:t> </a:t>
            </a:r>
            <a:r>
              <a:rPr lang="en-US" altLang="en-US" dirty="0" smtClean="0">
                <a:solidFill>
                  <a:srgbClr val="FF0000"/>
                </a:solidFill>
                <a:cs typeface="Times New Roman" panose="02020603050405020304" pitchFamily="18" charset="0"/>
              </a:rPr>
              <a:t>Impacts</a:t>
            </a:r>
            <a:endParaRPr lang="en-US" altLang="en-US" dirty="0">
              <a:solidFill>
                <a:srgbClr val="FF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1127125" y="133678"/>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dirty="0">
                <a:solidFill>
                  <a:srgbClr val="000099"/>
                </a:solidFill>
                <a:latin typeface="+mj-lt"/>
              </a:rPr>
              <a:t>So Where Does an </a:t>
            </a:r>
            <a:r>
              <a:rPr lang="en-US" sz="2800" dirty="0" smtClean="0">
                <a:solidFill>
                  <a:srgbClr val="000099"/>
                </a:solidFill>
                <a:latin typeface="+mj-lt"/>
              </a:rPr>
              <a:t>Economist </a:t>
            </a:r>
            <a:r>
              <a:rPr lang="en-US" sz="2800" dirty="0">
                <a:solidFill>
                  <a:srgbClr val="000099"/>
                </a:solidFill>
                <a:latin typeface="+mj-lt"/>
              </a:rPr>
              <a:t>Come In</a:t>
            </a:r>
            <a:r>
              <a:rPr lang="en-US" sz="2800" dirty="0" smtClean="0">
                <a:solidFill>
                  <a:srgbClr val="000099"/>
                </a:solidFill>
                <a:latin typeface="+mj-lt"/>
              </a:rPr>
              <a:t>?</a:t>
            </a:r>
          </a:p>
        </p:txBody>
      </p:sp>
      <p:sp>
        <p:nvSpPr>
          <p:cNvPr id="9" name="Rectangle 1"/>
          <p:cNvSpPr>
            <a:spLocks noChangeArrowheads="1"/>
          </p:cNvSpPr>
          <p:nvPr/>
        </p:nvSpPr>
        <p:spPr bwMode="auto">
          <a:xfrm>
            <a:off x="2834" y="834430"/>
            <a:ext cx="914116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800100" indent="-34290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3200" dirty="0">
                <a:solidFill>
                  <a:schemeClr val="accent3">
                    <a:lumMod val="75000"/>
                  </a:schemeClr>
                </a:solidFill>
                <a:latin typeface="+mj-lt"/>
                <a:cs typeface="+mn-cs"/>
              </a:rPr>
              <a:t>Example</a:t>
            </a:r>
            <a:r>
              <a:rPr lang="en-US" altLang="en-US" sz="3600" dirty="0" smtClean="0">
                <a:solidFill>
                  <a:schemeClr val="accent3">
                    <a:lumMod val="75000"/>
                  </a:schemeClr>
                </a:solidFill>
                <a:latin typeface="+mj-lt"/>
              </a:rPr>
              <a:t> </a:t>
            </a:r>
            <a:r>
              <a:rPr lang="en-US" altLang="en-US" sz="3200" dirty="0">
                <a:solidFill>
                  <a:schemeClr val="accent3">
                    <a:lumMod val="75000"/>
                  </a:schemeClr>
                </a:solidFill>
                <a:latin typeface="+mj-lt"/>
                <a:cs typeface="+mn-cs"/>
              </a:rPr>
              <a:t>issues</a:t>
            </a:r>
          </a:p>
          <a:p>
            <a:pPr marL="342900" lvl="1" eaLnBrk="1" hangingPunct="1">
              <a:spcAft>
                <a:spcPts val="400"/>
              </a:spcAft>
              <a:buFont typeface="Arial" charset="0"/>
              <a:buChar char="•"/>
            </a:pPr>
            <a:r>
              <a:rPr lang="en-US" altLang="en-US" b="0" dirty="0" smtClean="0">
                <a:latin typeface="+mj-lt"/>
              </a:rPr>
              <a:t>What are </a:t>
            </a:r>
            <a:r>
              <a:rPr lang="en-US" altLang="en-US" b="0" dirty="0" smtClean="0">
                <a:solidFill>
                  <a:srgbClr val="FF0000"/>
                </a:solidFill>
                <a:latin typeface="+mj-lt"/>
              </a:rPr>
              <a:t>Impacts/costs</a:t>
            </a:r>
            <a:r>
              <a:rPr lang="en-US" altLang="en-US" b="0" dirty="0" smtClean="0">
                <a:latin typeface="+mj-lt"/>
              </a:rPr>
              <a:t>, now and in future?</a:t>
            </a:r>
            <a:endParaRPr lang="en-US" altLang="en-US" b="0" dirty="0">
              <a:latin typeface="+mj-lt"/>
            </a:endParaRPr>
          </a:p>
          <a:p>
            <a:pPr marL="342900" lvl="1" eaLnBrk="1" hangingPunct="1">
              <a:spcAft>
                <a:spcPts val="400"/>
              </a:spcAft>
              <a:buFont typeface="Arial" charset="0"/>
              <a:buChar char="•"/>
            </a:pPr>
            <a:r>
              <a:rPr lang="en-US" altLang="en-US" b="0" dirty="0" smtClean="0">
                <a:latin typeface="+mj-lt"/>
              </a:rPr>
              <a:t>What </a:t>
            </a:r>
            <a:r>
              <a:rPr lang="en-US" altLang="en-US" b="0" dirty="0">
                <a:solidFill>
                  <a:srgbClr val="FF0000"/>
                </a:solidFill>
                <a:latin typeface="+mj-lt"/>
              </a:rPr>
              <a:t>Adaptation actions are possible </a:t>
            </a:r>
            <a:r>
              <a:rPr lang="en-US" altLang="en-US" b="0" dirty="0" smtClean="0">
                <a:latin typeface="+mj-lt"/>
              </a:rPr>
              <a:t>and what are </a:t>
            </a:r>
            <a:r>
              <a:rPr lang="en-US" altLang="en-US" b="0" dirty="0">
                <a:solidFill>
                  <a:srgbClr val="FF0000"/>
                </a:solidFill>
                <a:latin typeface="+mj-lt"/>
              </a:rPr>
              <a:t>best</a:t>
            </a:r>
            <a:r>
              <a:rPr lang="en-US" altLang="en-US" b="0" dirty="0" smtClean="0">
                <a:latin typeface="+mj-lt"/>
              </a:rPr>
              <a:t> (those having best cost benefit results).  Plus what has been done</a:t>
            </a:r>
            <a:endParaRPr lang="en-US" altLang="en-US" b="0" dirty="0">
              <a:latin typeface="+mj-lt"/>
            </a:endParaRPr>
          </a:p>
          <a:p>
            <a:pPr marL="342900" lvl="1" eaLnBrk="1" hangingPunct="1">
              <a:spcAft>
                <a:spcPts val="400"/>
              </a:spcAft>
              <a:buFont typeface="Arial" charset="0"/>
              <a:buChar char="•"/>
            </a:pPr>
            <a:r>
              <a:rPr lang="en-US" altLang="en-US" b="0" dirty="0">
                <a:latin typeface="+mj-lt"/>
              </a:rPr>
              <a:t>What </a:t>
            </a:r>
            <a:r>
              <a:rPr lang="en-US" altLang="en-US" b="0" dirty="0">
                <a:solidFill>
                  <a:srgbClr val="FF0000"/>
                </a:solidFill>
                <a:latin typeface="+mj-lt"/>
              </a:rPr>
              <a:t>Mitigation actions </a:t>
            </a:r>
            <a:r>
              <a:rPr lang="en-US" altLang="en-US" b="0" dirty="0">
                <a:latin typeface="+mj-lt"/>
              </a:rPr>
              <a:t>are possible and </a:t>
            </a:r>
            <a:r>
              <a:rPr lang="en-US" altLang="en-US" b="0" dirty="0" smtClean="0">
                <a:solidFill>
                  <a:srgbClr val="FF0000"/>
                </a:solidFill>
                <a:latin typeface="+mj-lt"/>
              </a:rPr>
              <a:t>best. </a:t>
            </a:r>
            <a:r>
              <a:rPr lang="en-US" altLang="en-US" b="0" dirty="0">
                <a:latin typeface="+mj-lt"/>
              </a:rPr>
              <a:t>Plus </a:t>
            </a:r>
            <a:r>
              <a:rPr lang="en-US" altLang="en-US" b="0" dirty="0" smtClean="0">
                <a:latin typeface="+mj-lt"/>
              </a:rPr>
              <a:t>actions have been </a:t>
            </a:r>
            <a:r>
              <a:rPr lang="en-US" altLang="en-US" b="0" dirty="0">
                <a:latin typeface="+mj-lt"/>
              </a:rPr>
              <a:t>done</a:t>
            </a:r>
            <a:endParaRPr lang="en-US" altLang="en-US" b="0" dirty="0">
              <a:solidFill>
                <a:srgbClr val="FF0000"/>
              </a:solidFill>
              <a:latin typeface="+mj-lt"/>
            </a:endParaRPr>
          </a:p>
          <a:p>
            <a:pPr marL="342900" lvl="1" eaLnBrk="1" hangingPunct="1">
              <a:spcAft>
                <a:spcPts val="400"/>
              </a:spcAft>
              <a:buFont typeface="Arial" charset="0"/>
              <a:buChar char="•"/>
            </a:pPr>
            <a:r>
              <a:rPr lang="en-US" altLang="en-US" b="0" dirty="0" smtClean="0">
                <a:latin typeface="+mj-lt"/>
              </a:rPr>
              <a:t>How can we determine </a:t>
            </a:r>
            <a:r>
              <a:rPr lang="en-US" altLang="en-US" b="0" dirty="0">
                <a:solidFill>
                  <a:srgbClr val="FF0000"/>
                </a:solidFill>
                <a:latin typeface="+mj-lt"/>
              </a:rPr>
              <a:t>who/what gains, who/what loses</a:t>
            </a:r>
            <a:r>
              <a:rPr lang="en-US" altLang="en-US" b="0" dirty="0" smtClean="0">
                <a:latin typeface="+mj-lt"/>
              </a:rPr>
              <a:t> and how do we adapt?</a:t>
            </a:r>
          </a:p>
          <a:p>
            <a:pPr marL="342900" lvl="1" eaLnBrk="1" hangingPunct="1">
              <a:spcAft>
                <a:spcPts val="400"/>
              </a:spcAft>
              <a:buFont typeface="Arial" charset="0"/>
              <a:buChar char="•"/>
            </a:pPr>
            <a:r>
              <a:rPr lang="en-US" altLang="en-US" b="0" dirty="0" smtClean="0">
                <a:latin typeface="+mj-lt"/>
              </a:rPr>
              <a:t>How do we </a:t>
            </a:r>
            <a:r>
              <a:rPr lang="en-US" altLang="en-US" b="0" dirty="0">
                <a:solidFill>
                  <a:srgbClr val="FF0000"/>
                </a:solidFill>
                <a:latin typeface="+mj-lt"/>
              </a:rPr>
              <a:t>configure measurement and monitoring </a:t>
            </a:r>
            <a:r>
              <a:rPr lang="en-US" altLang="en-US" b="0" dirty="0" smtClean="0">
                <a:latin typeface="+mj-lt"/>
              </a:rPr>
              <a:t>(best system for finding </a:t>
            </a:r>
            <a:r>
              <a:rPr lang="en-US" altLang="en-US" b="0" dirty="0">
                <a:latin typeface="+mj-lt"/>
              </a:rPr>
              <a:t>out what is </a:t>
            </a:r>
            <a:r>
              <a:rPr lang="en-US" altLang="en-US" b="0" dirty="0" smtClean="0">
                <a:latin typeface="+mj-lt"/>
              </a:rPr>
              <a:t>occurring)</a:t>
            </a:r>
          </a:p>
          <a:p>
            <a:pPr marL="342900" lvl="1" eaLnBrk="1" hangingPunct="1">
              <a:spcAft>
                <a:spcPts val="400"/>
              </a:spcAft>
              <a:buFont typeface="Arial" charset="0"/>
              <a:buChar char="•"/>
            </a:pPr>
            <a:r>
              <a:rPr lang="en-US" altLang="en-US" b="0" dirty="0" smtClean="0">
                <a:latin typeface="+mj-lt"/>
              </a:rPr>
              <a:t>How can we </a:t>
            </a:r>
            <a:r>
              <a:rPr lang="en-US" altLang="en-US" b="0" dirty="0">
                <a:solidFill>
                  <a:srgbClr val="FF0000"/>
                </a:solidFill>
                <a:latin typeface="+mj-lt"/>
              </a:rPr>
              <a:t>predict what private and public actions will </a:t>
            </a:r>
            <a:r>
              <a:rPr lang="en-US" altLang="en-US" b="0" dirty="0" smtClean="0">
                <a:latin typeface="+mj-lt"/>
              </a:rPr>
              <a:t>do plus how that will that affect the ecosystem, economy and social groups  </a:t>
            </a:r>
          </a:p>
          <a:p>
            <a:pPr marL="342900" lvl="1" eaLnBrk="1" hangingPunct="1">
              <a:spcAft>
                <a:spcPts val="400"/>
              </a:spcAft>
              <a:buFont typeface="Arial" charset="0"/>
              <a:buChar char="•"/>
            </a:pPr>
            <a:r>
              <a:rPr lang="en-US" altLang="en-US" b="0" dirty="0" smtClean="0">
                <a:latin typeface="+mj-lt"/>
              </a:rPr>
              <a:t>How do we design incentives and possibly compensation</a:t>
            </a:r>
            <a:endParaRPr lang="en-US" altLang="en-US" b="0" dirty="0">
              <a:latin typeface="+mj-lt"/>
            </a:endParaRPr>
          </a:p>
        </p:txBody>
      </p:sp>
    </p:spTree>
    <p:extLst>
      <p:ext uri="{BB962C8B-B14F-4D97-AF65-F5344CB8AC3E}">
        <p14:creationId xmlns:p14="http://schemas.microsoft.com/office/powerpoint/2010/main" val="288815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1127125" y="37214"/>
            <a:ext cx="678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600" dirty="0" smtClean="0">
                <a:solidFill>
                  <a:schemeClr val="accent2"/>
                </a:solidFill>
                <a:latin typeface="+mj-lt"/>
              </a:rPr>
              <a:t>W</a:t>
            </a:r>
            <a:r>
              <a:rPr lang="en-US" sz="3600" b="1" dirty="0" smtClean="0">
                <a:solidFill>
                  <a:srgbClr val="000099"/>
                </a:solidFill>
                <a:latin typeface="+mj-lt"/>
              </a:rPr>
              <a:t>hat might your role be</a:t>
            </a:r>
            <a:endParaRPr lang="en-US" sz="3600" b="1" dirty="0">
              <a:solidFill>
                <a:srgbClr val="000099"/>
              </a:solidFill>
              <a:latin typeface="+mj-lt"/>
            </a:endParaRPr>
          </a:p>
        </p:txBody>
      </p:sp>
      <p:sp>
        <p:nvSpPr>
          <p:cNvPr id="10243" name="Rectangle 1"/>
          <p:cNvSpPr>
            <a:spLocks noChangeArrowheads="1"/>
          </p:cNvSpPr>
          <p:nvPr/>
        </p:nvSpPr>
        <p:spPr bwMode="auto">
          <a:xfrm>
            <a:off x="157163" y="788974"/>
            <a:ext cx="898683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800100" indent="-34290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3600" b="0" dirty="0" smtClean="0">
                <a:latin typeface="+mj-lt"/>
              </a:rPr>
              <a:t>You will live through this </a:t>
            </a:r>
            <a:r>
              <a:rPr lang="en-US" altLang="en-US" sz="3600" b="0" i="1" u="sng" dirty="0" smtClean="0">
                <a:solidFill>
                  <a:srgbClr val="7030A0"/>
                </a:solidFill>
                <a:latin typeface="+mj-lt"/>
              </a:rPr>
              <a:t>Decisions will be made</a:t>
            </a:r>
            <a:r>
              <a:rPr lang="en-US" altLang="en-US" sz="3600" b="0" dirty="0" smtClean="0">
                <a:latin typeface="+mj-lt"/>
              </a:rPr>
              <a:t> and </a:t>
            </a:r>
            <a:r>
              <a:rPr lang="en-US" altLang="en-US" sz="3600" b="0" i="1" dirty="0" smtClean="0">
                <a:solidFill>
                  <a:srgbClr val="FF00FF"/>
                </a:solidFill>
                <a:latin typeface="+mj-lt"/>
              </a:rPr>
              <a:t>Impacts will happen</a:t>
            </a:r>
          </a:p>
          <a:p>
            <a:pPr marL="571500" indent="-571500" eaLnBrk="1" hangingPunct="1">
              <a:buFont typeface="Arial" panose="020B0604020202020204" pitchFamily="34" charset="0"/>
              <a:buChar char="•"/>
            </a:pPr>
            <a:r>
              <a:rPr lang="en-US" altLang="en-US" sz="3600" b="0" dirty="0" smtClean="0">
                <a:latin typeface="+mj-lt"/>
              </a:rPr>
              <a:t>You will need to </a:t>
            </a:r>
            <a:r>
              <a:rPr lang="en-US" altLang="en-US" sz="3600" b="0" dirty="0" smtClean="0">
                <a:solidFill>
                  <a:srgbClr val="FF0000"/>
                </a:solidFill>
                <a:latin typeface="+mj-lt"/>
              </a:rPr>
              <a:t>decide what to support in terms of action or inaction</a:t>
            </a:r>
          </a:p>
          <a:p>
            <a:pPr marL="571500" indent="-571500" eaLnBrk="1" hangingPunct="1">
              <a:buFont typeface="Arial" panose="020B0604020202020204" pitchFamily="34" charset="0"/>
              <a:buChar char="•"/>
            </a:pPr>
            <a:r>
              <a:rPr lang="en-US" altLang="en-US" sz="3600" b="0" dirty="0" smtClean="0">
                <a:latin typeface="+mj-lt"/>
              </a:rPr>
              <a:t>You may need to </a:t>
            </a:r>
            <a:r>
              <a:rPr lang="en-US" altLang="en-US" sz="3600" b="0" dirty="0" smtClean="0">
                <a:solidFill>
                  <a:srgbClr val="00B050"/>
                </a:solidFill>
                <a:latin typeface="+mj-lt"/>
              </a:rPr>
              <a:t>decide if you or your employer are vulnerable and how to react in terms of adaptation</a:t>
            </a:r>
          </a:p>
          <a:p>
            <a:pPr marL="571500" indent="-571500" eaLnBrk="1" hangingPunct="1">
              <a:buFont typeface="Arial" panose="020B0604020202020204" pitchFamily="34" charset="0"/>
              <a:buChar char="•"/>
            </a:pPr>
            <a:r>
              <a:rPr lang="en-US" altLang="en-US" sz="3600" b="0" dirty="0" smtClean="0">
                <a:latin typeface="+mj-lt"/>
              </a:rPr>
              <a:t>You may also need to look at what the </a:t>
            </a:r>
            <a:r>
              <a:rPr lang="en-US" altLang="en-US" sz="3600" b="0" dirty="0" smtClean="0">
                <a:solidFill>
                  <a:srgbClr val="FFC000"/>
                </a:solidFill>
                <a:latin typeface="+mj-lt"/>
              </a:rPr>
              <a:t>Impacts are of any mitigation policies and what your response will be</a:t>
            </a:r>
          </a:p>
          <a:p>
            <a:pPr eaLnBrk="1" hangingPunct="1"/>
            <a:endParaRPr lang="en-US" altLang="en-US" sz="3600" b="0" dirty="0">
              <a:solidFill>
                <a:srgbClr val="FFC000"/>
              </a:solidFill>
              <a:latin typeface="+mj-lt"/>
            </a:endParaRPr>
          </a:p>
          <a:p>
            <a:pPr eaLnBrk="1" hangingPunct="1"/>
            <a:endParaRPr lang="en-US" altLang="en-US" sz="2400" b="0" dirty="0">
              <a:solidFill>
                <a:srgbClr val="FF33CC"/>
              </a:solidFill>
              <a:latin typeface="+mj-lt"/>
            </a:endParaRPr>
          </a:p>
        </p:txBody>
      </p:sp>
    </p:spTree>
    <p:extLst>
      <p:ext uri="{BB962C8B-B14F-4D97-AF65-F5344CB8AC3E}">
        <p14:creationId xmlns:p14="http://schemas.microsoft.com/office/powerpoint/2010/main" val="74397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2"/>
          <p:cNvSpPr txBox="1">
            <a:spLocks noChangeArrowheads="1"/>
          </p:cNvSpPr>
          <p:nvPr/>
        </p:nvSpPr>
        <p:spPr bwMode="auto">
          <a:xfrm>
            <a:off x="325120" y="5995064"/>
            <a:ext cx="8493760" cy="1543050"/>
          </a:xfrm>
          <a:prstGeom prst="rect">
            <a:avLst/>
          </a:prstGeom>
          <a:noFill/>
          <a:ln w="9525">
            <a:noFill/>
            <a:miter lim="800000"/>
            <a:headEnd/>
            <a:tailEnd/>
          </a:ln>
          <a:effectLst/>
        </p:spPr>
        <p:txBody>
          <a:bodyPr lIns="0" tIns="0" rIns="0" bIns="0"/>
          <a:lstStyle/>
          <a:p>
            <a:pPr algn="ctr" defTabSz="484188">
              <a:buClr>
                <a:srgbClr val="808080"/>
              </a:buClr>
              <a:buSzPct val="90000"/>
              <a:buFont typeface="Monotype Sorts" pitchFamily="2" charset="2"/>
              <a:buNone/>
            </a:pPr>
            <a:r>
              <a:rPr lang="en-US" sz="3200" b="0" dirty="0" smtClean="0">
                <a:solidFill>
                  <a:srgbClr val="0000FF"/>
                </a:solidFill>
                <a:latin typeface="+mj-lt"/>
              </a:rPr>
              <a:t>We are v</a:t>
            </a:r>
            <a:r>
              <a:rPr lang="en-US" sz="3200" dirty="0" smtClean="0">
                <a:solidFill>
                  <a:srgbClr val="0000FF"/>
                </a:solidFill>
                <a:latin typeface="+mj-lt"/>
              </a:rPr>
              <a:t>ulnerable and </a:t>
            </a:r>
            <a:r>
              <a:rPr lang="en-US" sz="3200" b="0" dirty="0" smtClean="0">
                <a:solidFill>
                  <a:srgbClr val="0000FF"/>
                </a:solidFill>
                <a:latin typeface="+mj-lt"/>
              </a:rPr>
              <a:t>We </a:t>
            </a:r>
            <a:r>
              <a:rPr lang="en-US" sz="3200" b="0" dirty="0">
                <a:solidFill>
                  <a:srgbClr val="0000FF"/>
                </a:solidFill>
                <a:latin typeface="+mj-lt"/>
              </a:rPr>
              <a:t>will be </a:t>
            </a:r>
            <a:r>
              <a:rPr lang="en-US" sz="3200" b="0" dirty="0" smtClean="0">
                <a:solidFill>
                  <a:srgbClr val="0000FF"/>
                </a:solidFill>
                <a:latin typeface="+mj-lt"/>
              </a:rPr>
              <a:t>squeezed</a:t>
            </a:r>
          </a:p>
        </p:txBody>
      </p:sp>
      <p:sp>
        <p:nvSpPr>
          <p:cNvPr id="68611" name="Text Box 43"/>
          <p:cNvSpPr txBox="1">
            <a:spLocks noChangeArrowheads="1"/>
          </p:cNvSpPr>
          <p:nvPr/>
        </p:nvSpPr>
        <p:spPr bwMode="auto">
          <a:xfrm>
            <a:off x="196850" y="46038"/>
            <a:ext cx="8947150" cy="1106487"/>
          </a:xfrm>
          <a:prstGeom prst="rect">
            <a:avLst/>
          </a:prstGeom>
          <a:noFill/>
          <a:ln w="9525">
            <a:noFill/>
            <a:miter lim="800000"/>
            <a:headEnd/>
            <a:tailEnd/>
          </a:ln>
          <a:effectLst/>
        </p:spPr>
        <p:txBody>
          <a:bodyPr lIns="0" tIns="0" rIns="0" bIns="0"/>
          <a:lstStyle/>
          <a:p>
            <a:pPr algn="ctr" defTabSz="484188">
              <a:buClr>
                <a:srgbClr val="808080"/>
              </a:buClr>
              <a:buSzPct val="90000"/>
              <a:buFont typeface="Monotype Sorts" pitchFamily="2" charset="2"/>
              <a:buNone/>
            </a:pPr>
            <a:r>
              <a:rPr lang="en-US" sz="3200" b="0" dirty="0">
                <a:solidFill>
                  <a:srgbClr val="0000FF"/>
                </a:solidFill>
                <a:latin typeface="+mj-lt"/>
              </a:rPr>
              <a:t>The onset and exact </a:t>
            </a:r>
            <a:r>
              <a:rPr lang="en-US" sz="3200" b="0" dirty="0" smtClean="0">
                <a:solidFill>
                  <a:srgbClr val="0000FF"/>
                </a:solidFill>
                <a:latin typeface="+mj-lt"/>
              </a:rPr>
              <a:t>Impacts </a:t>
            </a:r>
            <a:r>
              <a:rPr lang="en-US" sz="3200" b="0" dirty="0">
                <a:solidFill>
                  <a:srgbClr val="0000FF"/>
                </a:solidFill>
                <a:latin typeface="+mj-lt"/>
              </a:rPr>
              <a:t>of climate change</a:t>
            </a:r>
          </a:p>
          <a:p>
            <a:pPr algn="ctr" defTabSz="484188">
              <a:buClr>
                <a:srgbClr val="808080"/>
              </a:buClr>
              <a:buSzPct val="90000"/>
              <a:buFont typeface="Monotype Sorts" pitchFamily="2" charset="2"/>
              <a:buNone/>
            </a:pPr>
            <a:r>
              <a:rPr lang="en-US" sz="3200" b="0" dirty="0">
                <a:solidFill>
                  <a:srgbClr val="0000FF"/>
                </a:solidFill>
                <a:latin typeface="+mj-lt"/>
              </a:rPr>
              <a:t> are </a:t>
            </a:r>
            <a:r>
              <a:rPr lang="en-US" sz="3200" dirty="0">
                <a:solidFill>
                  <a:srgbClr val="0000FF"/>
                </a:solidFill>
                <a:latin typeface="+mj-lt"/>
              </a:rPr>
              <a:t>uncertain</a:t>
            </a:r>
            <a:endParaRPr lang="en-US" sz="2400" dirty="0">
              <a:latin typeface="+mj-lt"/>
            </a:endParaRPr>
          </a:p>
        </p:txBody>
      </p:sp>
      <p:sp>
        <p:nvSpPr>
          <p:cNvPr id="68613" name="Text Box 8"/>
          <p:cNvSpPr txBox="1">
            <a:spLocks noChangeArrowheads="1"/>
          </p:cNvSpPr>
          <p:nvPr/>
        </p:nvSpPr>
        <p:spPr bwMode="auto">
          <a:xfrm>
            <a:off x="703580" y="1109990"/>
            <a:ext cx="3268663" cy="523220"/>
          </a:xfrm>
          <a:prstGeom prst="rect">
            <a:avLst/>
          </a:prstGeom>
          <a:noFill/>
          <a:ln w="9525">
            <a:noFill/>
            <a:miter lim="800000"/>
            <a:headEnd/>
            <a:tailEnd/>
          </a:ln>
        </p:spPr>
        <p:txBody>
          <a:bodyPr>
            <a:spAutoFit/>
          </a:bodyPr>
          <a:lstStyle/>
          <a:p>
            <a:pPr algn="ctr"/>
            <a:r>
              <a:rPr lang="en-US" sz="2800" dirty="0">
                <a:solidFill>
                  <a:srgbClr val="FF0000"/>
                </a:solidFill>
                <a:latin typeface="+mj-lt"/>
              </a:rPr>
              <a:t>Energy</a:t>
            </a:r>
          </a:p>
        </p:txBody>
      </p:sp>
      <p:sp>
        <p:nvSpPr>
          <p:cNvPr id="68614" name="Text Box 9"/>
          <p:cNvSpPr txBox="1">
            <a:spLocks noChangeArrowheads="1"/>
          </p:cNvSpPr>
          <p:nvPr/>
        </p:nvSpPr>
        <p:spPr bwMode="auto">
          <a:xfrm>
            <a:off x="4673601" y="1244629"/>
            <a:ext cx="4489768" cy="523220"/>
          </a:xfrm>
          <a:prstGeom prst="rect">
            <a:avLst/>
          </a:prstGeom>
          <a:noFill/>
          <a:ln w="9525">
            <a:noFill/>
            <a:miter lim="800000"/>
            <a:headEnd/>
            <a:tailEnd/>
          </a:ln>
        </p:spPr>
        <p:txBody>
          <a:bodyPr wrap="square">
            <a:spAutoFit/>
          </a:bodyPr>
          <a:lstStyle/>
          <a:p>
            <a:pPr algn="ctr"/>
            <a:r>
              <a:rPr lang="en-US" sz="2800" dirty="0">
                <a:solidFill>
                  <a:srgbClr val="FF0000"/>
                </a:solidFill>
                <a:latin typeface="+mj-lt"/>
              </a:rPr>
              <a:t>Climate</a:t>
            </a:r>
            <a:r>
              <a:rPr lang="en-US" sz="1800" dirty="0">
                <a:latin typeface="+mj-lt"/>
              </a:rPr>
              <a:t> </a:t>
            </a:r>
            <a:r>
              <a:rPr lang="en-US" sz="2800" dirty="0">
                <a:solidFill>
                  <a:srgbClr val="FF0000"/>
                </a:solidFill>
                <a:latin typeface="+mj-lt"/>
              </a:rPr>
              <a:t>Change</a:t>
            </a:r>
            <a:r>
              <a:rPr lang="en-US" sz="1800" dirty="0">
                <a:latin typeface="+mj-lt"/>
              </a:rPr>
              <a:t> </a:t>
            </a:r>
            <a:r>
              <a:rPr lang="en-US" sz="2800" dirty="0">
                <a:solidFill>
                  <a:srgbClr val="FF0000"/>
                </a:solidFill>
                <a:latin typeface="+mj-lt"/>
              </a:rPr>
              <a:t>Adaptation</a:t>
            </a:r>
          </a:p>
        </p:txBody>
      </p:sp>
      <p:pic>
        <p:nvPicPr>
          <p:cNvPr id="68615" name="Picture 4"/>
          <p:cNvPicPr>
            <a:picLocks noChangeAspect="1" noChangeArrowheads="1"/>
          </p:cNvPicPr>
          <p:nvPr/>
        </p:nvPicPr>
        <p:blipFill>
          <a:blip r:embed="rId2" cstate="print"/>
          <a:srcRect/>
          <a:stretch>
            <a:fillRect/>
          </a:stretch>
        </p:blipFill>
        <p:spPr bwMode="auto">
          <a:xfrm rot="698351" flipH="1">
            <a:off x="5270818" y="3324225"/>
            <a:ext cx="1709737" cy="1228725"/>
          </a:xfrm>
          <a:prstGeom prst="rect">
            <a:avLst/>
          </a:prstGeom>
          <a:noFill/>
          <a:ln w="9525">
            <a:noFill/>
            <a:miter lim="800000"/>
            <a:headEnd/>
            <a:tailEnd/>
          </a:ln>
        </p:spPr>
      </p:pic>
      <p:pic>
        <p:nvPicPr>
          <p:cNvPr id="68616" name="Picture 5"/>
          <p:cNvPicPr>
            <a:picLocks noChangeAspect="1" noChangeArrowheads="1"/>
          </p:cNvPicPr>
          <p:nvPr/>
        </p:nvPicPr>
        <p:blipFill>
          <a:blip r:embed="rId3" cstate="print"/>
          <a:srcRect/>
          <a:stretch>
            <a:fillRect/>
          </a:stretch>
        </p:blipFill>
        <p:spPr bwMode="auto">
          <a:xfrm rot="-1047894">
            <a:off x="457518" y="3557588"/>
            <a:ext cx="3248025" cy="676275"/>
          </a:xfrm>
          <a:prstGeom prst="rect">
            <a:avLst/>
          </a:prstGeom>
          <a:noFill/>
          <a:ln w="9525">
            <a:noFill/>
            <a:miter lim="800000"/>
            <a:headEnd/>
            <a:tailEnd/>
          </a:ln>
        </p:spPr>
      </p:pic>
      <p:pic>
        <p:nvPicPr>
          <p:cNvPr id="68617" name="Picture 6"/>
          <p:cNvPicPr>
            <a:picLocks noChangeAspect="1" noChangeArrowheads="1"/>
          </p:cNvPicPr>
          <p:nvPr/>
        </p:nvPicPr>
        <p:blipFill>
          <a:blip r:embed="rId4" cstate="print"/>
          <a:srcRect/>
          <a:stretch>
            <a:fillRect/>
          </a:stretch>
        </p:blipFill>
        <p:spPr bwMode="auto">
          <a:xfrm rot="-1073006">
            <a:off x="5404168" y="2005013"/>
            <a:ext cx="1731962" cy="1190625"/>
          </a:xfrm>
          <a:prstGeom prst="rect">
            <a:avLst/>
          </a:prstGeom>
          <a:noFill/>
          <a:ln w="9525">
            <a:noFill/>
            <a:miter lim="800000"/>
            <a:headEnd/>
            <a:tailEnd/>
          </a:ln>
        </p:spPr>
      </p:pic>
      <p:pic>
        <p:nvPicPr>
          <p:cNvPr id="68618" name="Picture 7"/>
          <p:cNvPicPr>
            <a:picLocks noChangeAspect="1" noChangeArrowheads="1"/>
          </p:cNvPicPr>
          <p:nvPr/>
        </p:nvPicPr>
        <p:blipFill>
          <a:blip r:embed="rId5" cstate="print"/>
          <a:srcRect/>
          <a:stretch>
            <a:fillRect/>
          </a:stretch>
        </p:blipFill>
        <p:spPr bwMode="auto">
          <a:xfrm rot="19757022" flipH="1">
            <a:off x="1492568" y="1598613"/>
            <a:ext cx="2014537" cy="1419225"/>
          </a:xfrm>
          <a:prstGeom prst="rect">
            <a:avLst/>
          </a:prstGeom>
          <a:noFill/>
          <a:ln w="9525">
            <a:noFill/>
            <a:miter lim="800000"/>
            <a:headEnd/>
            <a:tailEnd/>
          </a:ln>
        </p:spPr>
      </p:pic>
      <p:sp>
        <p:nvSpPr>
          <p:cNvPr id="68619" name="Text Box 9"/>
          <p:cNvSpPr txBox="1">
            <a:spLocks noChangeArrowheads="1"/>
          </p:cNvSpPr>
          <p:nvPr/>
        </p:nvSpPr>
        <p:spPr bwMode="auto">
          <a:xfrm>
            <a:off x="-152400" y="4643438"/>
            <a:ext cx="4600893" cy="523220"/>
          </a:xfrm>
          <a:prstGeom prst="rect">
            <a:avLst/>
          </a:prstGeom>
          <a:noFill/>
          <a:ln w="9525">
            <a:noFill/>
            <a:miter lim="800000"/>
            <a:headEnd/>
            <a:tailEnd/>
          </a:ln>
        </p:spPr>
        <p:txBody>
          <a:bodyPr wrap="square">
            <a:spAutoFit/>
          </a:bodyPr>
          <a:lstStyle/>
          <a:p>
            <a:pPr algn="ctr"/>
            <a:r>
              <a:rPr lang="en-US" sz="2800" dirty="0">
                <a:solidFill>
                  <a:srgbClr val="FF0000"/>
                </a:solidFill>
                <a:latin typeface="+mj-lt"/>
              </a:rPr>
              <a:t>Climate Change Mitigation</a:t>
            </a:r>
          </a:p>
        </p:txBody>
      </p:sp>
      <p:sp>
        <p:nvSpPr>
          <p:cNvPr id="68620" name="Rectangle 10"/>
          <p:cNvSpPr>
            <a:spLocks noChangeArrowheads="1"/>
          </p:cNvSpPr>
          <p:nvPr/>
        </p:nvSpPr>
        <p:spPr bwMode="auto">
          <a:xfrm>
            <a:off x="3972243" y="4683125"/>
            <a:ext cx="6165850" cy="523220"/>
          </a:xfrm>
          <a:prstGeom prst="rect">
            <a:avLst/>
          </a:prstGeom>
          <a:noFill/>
          <a:ln w="9525">
            <a:noFill/>
            <a:miter lim="800000"/>
            <a:headEnd/>
            <a:tailEnd/>
          </a:ln>
        </p:spPr>
        <p:txBody>
          <a:bodyPr>
            <a:spAutoFit/>
          </a:bodyPr>
          <a:lstStyle/>
          <a:p>
            <a:pPr algn="ctr"/>
            <a:r>
              <a:rPr lang="en-US" sz="2800" dirty="0">
                <a:solidFill>
                  <a:srgbClr val="FF0000"/>
                </a:solidFill>
                <a:latin typeface="+mj-lt"/>
              </a:rPr>
              <a:t>Climate Change </a:t>
            </a:r>
            <a:r>
              <a:rPr lang="en-US" sz="2800" dirty="0" smtClean="0">
                <a:solidFill>
                  <a:srgbClr val="FF0000"/>
                </a:solidFill>
                <a:latin typeface="+mj-lt"/>
              </a:rPr>
              <a:t>Impacts</a:t>
            </a:r>
            <a:endParaRPr lang="en-US" sz="2800" dirty="0">
              <a:solidFill>
                <a:srgbClr val="FF0000"/>
              </a:solidFill>
              <a:latin typeface="+mj-lt"/>
            </a:endParaRPr>
          </a:p>
        </p:txBody>
      </p:sp>
      <p:pic>
        <p:nvPicPr>
          <p:cNvPr id="13" name="Picture 5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036" y="1632729"/>
            <a:ext cx="1177554"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521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828800" y="381000"/>
            <a:ext cx="5105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800">
                <a:solidFill>
                  <a:srgbClr val="FF0000"/>
                </a:solidFill>
                <a:latin typeface="+mj-lt"/>
              </a:rPr>
              <a:t>Basic Resources</a:t>
            </a:r>
          </a:p>
        </p:txBody>
      </p:sp>
      <p:sp>
        <p:nvSpPr>
          <p:cNvPr id="3075" name="Rectangle 4"/>
          <p:cNvSpPr>
            <a:spLocks noChangeArrowheads="1"/>
          </p:cNvSpPr>
          <p:nvPr/>
        </p:nvSpPr>
        <p:spPr bwMode="auto">
          <a:xfrm>
            <a:off x="609600" y="1219200"/>
            <a:ext cx="8077200" cy="48320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400" dirty="0">
                <a:latin typeface="+mj-lt"/>
                <a:cs typeface="Arial" charset="0"/>
              </a:rPr>
              <a:t>Intergovernmental Panel on Climate Change. </a:t>
            </a:r>
            <a:r>
              <a:rPr lang="en-US" altLang="en-US" sz="1400" u="sng" dirty="0">
                <a:latin typeface="+mj-lt"/>
                <a:cs typeface="Arial" charset="0"/>
              </a:rPr>
              <a:t>Climate Change </a:t>
            </a:r>
            <a:r>
              <a:rPr lang="en-US" altLang="en-US" sz="1400" u="sng" dirty="0" smtClean="0">
                <a:latin typeface="+mj-lt"/>
                <a:cs typeface="Arial" charset="0"/>
              </a:rPr>
              <a:t>2013 and 2014</a:t>
            </a:r>
          </a:p>
          <a:p>
            <a:pPr eaLnBrk="1" hangingPunct="1"/>
            <a:r>
              <a:rPr lang="en-US" altLang="en-US" sz="1400" u="sng" dirty="0" smtClean="0">
                <a:solidFill>
                  <a:srgbClr val="FF0000"/>
                </a:solidFill>
                <a:latin typeface="+mj-lt"/>
                <a:cs typeface="Arial" charset="0"/>
              </a:rPr>
              <a:t>Four reports , </a:t>
            </a:r>
            <a:r>
              <a:rPr lang="en-US" altLang="en-US" sz="1400" u="sng" dirty="0" err="1" smtClean="0">
                <a:solidFill>
                  <a:srgbClr val="FF0000"/>
                </a:solidFill>
                <a:latin typeface="+mj-lt"/>
                <a:cs typeface="Arial" charset="0"/>
              </a:rPr>
              <a:t>secience</a:t>
            </a:r>
            <a:r>
              <a:rPr lang="en-US" altLang="en-US" sz="1400" u="sng" dirty="0" smtClean="0">
                <a:solidFill>
                  <a:srgbClr val="FF0000"/>
                </a:solidFill>
                <a:latin typeface="+mj-lt"/>
                <a:cs typeface="Arial" charset="0"/>
              </a:rPr>
              <a:t> basis, Impacts/adaptation, mitigation and synthesis</a:t>
            </a:r>
          </a:p>
          <a:p>
            <a:pPr eaLnBrk="1" hangingPunct="1"/>
            <a:r>
              <a:rPr lang="en-US" altLang="en-US" sz="1400" u="sng" dirty="0" smtClean="0">
                <a:solidFill>
                  <a:srgbClr val="FF0000"/>
                </a:solidFill>
                <a:latin typeface="+mj-lt"/>
                <a:cs typeface="Arial" charset="0"/>
              </a:rPr>
              <a:t>All are accessed through </a:t>
            </a:r>
            <a:r>
              <a:rPr lang="en-US" altLang="en-US" sz="1400" u="sng" dirty="0" smtClean="0">
                <a:solidFill>
                  <a:schemeClr val="accent2"/>
                </a:solidFill>
                <a:latin typeface="+mj-lt"/>
                <a:cs typeface="Arial" charset="0"/>
                <a:hlinkClick r:id="rId2"/>
              </a:rPr>
              <a:t>http://www.ipcc.ch/report/ar5/</a:t>
            </a:r>
            <a:r>
              <a:rPr lang="en-US" altLang="en-US" sz="1400" u="sng" dirty="0" smtClean="0">
                <a:solidFill>
                  <a:schemeClr val="accent2"/>
                </a:solidFill>
                <a:latin typeface="+mj-lt"/>
                <a:cs typeface="Arial" charset="0"/>
              </a:rPr>
              <a:t> </a:t>
            </a:r>
          </a:p>
          <a:p>
            <a:pPr eaLnBrk="1" hangingPunct="1"/>
            <a:endParaRPr lang="en-US" altLang="en-US" sz="1400" dirty="0" smtClean="0">
              <a:solidFill>
                <a:schemeClr val="accent2"/>
              </a:solidFill>
              <a:latin typeface="+mj-lt"/>
              <a:cs typeface="Arial" charset="0"/>
            </a:endParaRPr>
          </a:p>
          <a:p>
            <a:pPr eaLnBrk="1" hangingPunct="1"/>
            <a:r>
              <a:rPr lang="en-US" altLang="en-US" sz="1400" dirty="0" smtClean="0">
                <a:solidFill>
                  <a:schemeClr val="accent2"/>
                </a:solidFill>
                <a:latin typeface="+mj-lt"/>
                <a:cs typeface="Arial" charset="0"/>
              </a:rPr>
              <a:t>Fourth US National assessment – 2014 </a:t>
            </a:r>
            <a:r>
              <a:rPr lang="en-US" altLang="en-US" sz="1400" dirty="0" smtClean="0">
                <a:solidFill>
                  <a:schemeClr val="accent2"/>
                </a:solidFill>
                <a:latin typeface="+mj-lt"/>
                <a:cs typeface="Arial" charset="0"/>
                <a:hlinkClick r:id="rId3"/>
              </a:rPr>
              <a:t>https</a:t>
            </a:r>
            <a:r>
              <a:rPr lang="en-US" altLang="en-US" sz="1400" dirty="0">
                <a:solidFill>
                  <a:schemeClr val="accent2"/>
                </a:solidFill>
                <a:latin typeface="+mj-lt"/>
                <a:cs typeface="Arial" charset="0"/>
                <a:hlinkClick r:id="rId3"/>
              </a:rPr>
              <a:t>://nca2018.globalchange.gov/downloads</a:t>
            </a:r>
            <a:r>
              <a:rPr lang="en-US" altLang="en-US" sz="1400" dirty="0" smtClean="0">
                <a:solidFill>
                  <a:schemeClr val="accent2"/>
                </a:solidFill>
                <a:latin typeface="+mj-lt"/>
                <a:cs typeface="Arial" charset="0"/>
                <a:hlinkClick r:id="rId3"/>
              </a:rPr>
              <a:t>/</a:t>
            </a:r>
            <a:r>
              <a:rPr lang="en-US" altLang="en-US" sz="1400" dirty="0" smtClean="0">
                <a:solidFill>
                  <a:schemeClr val="accent2"/>
                </a:solidFill>
                <a:latin typeface="+mj-lt"/>
                <a:cs typeface="Arial" charset="0"/>
              </a:rPr>
              <a:t> </a:t>
            </a:r>
          </a:p>
          <a:p>
            <a:pPr eaLnBrk="1" hangingPunct="1"/>
            <a:r>
              <a:rPr lang="en-US" altLang="en-US" sz="1400" dirty="0" smtClean="0">
                <a:solidFill>
                  <a:schemeClr val="accent2"/>
                </a:solidFill>
                <a:latin typeface="+mj-lt"/>
                <a:cs typeface="Arial" charset="0"/>
              </a:rPr>
              <a:t> </a:t>
            </a:r>
            <a:endParaRPr lang="en-US" altLang="en-US" sz="1400" dirty="0">
              <a:solidFill>
                <a:schemeClr val="accent2"/>
              </a:solidFill>
              <a:latin typeface="+mj-lt"/>
              <a:cs typeface="Arial" charset="0"/>
            </a:endParaRPr>
          </a:p>
          <a:p>
            <a:pPr eaLnBrk="1" hangingPunct="1"/>
            <a:r>
              <a:rPr lang="en-US" altLang="en-US" sz="1400" dirty="0">
                <a:latin typeface="+mj-lt"/>
                <a:cs typeface="Arial" charset="0"/>
              </a:rPr>
              <a:t>National Assessment Synthesis Team, US Global Change Research Program , Climate Change Impacts on the United </a:t>
            </a:r>
            <a:r>
              <a:rPr lang="en-US" altLang="en-US" sz="1400" dirty="0" err="1">
                <a:latin typeface="+mj-lt"/>
                <a:cs typeface="Arial" charset="0"/>
              </a:rPr>
              <a:t>States:</a:t>
            </a:r>
            <a:r>
              <a:rPr lang="en-US" altLang="en-US" sz="1400" i="1" dirty="0" err="1">
                <a:latin typeface="+mj-lt"/>
                <a:cs typeface="Arial" charset="0"/>
              </a:rPr>
              <a:t>The</a:t>
            </a:r>
            <a:r>
              <a:rPr lang="en-US" altLang="en-US" sz="1400" i="1" dirty="0">
                <a:latin typeface="+mj-lt"/>
                <a:cs typeface="Arial" charset="0"/>
              </a:rPr>
              <a:t> Potential Consequences of Climate Variability and Change O</a:t>
            </a:r>
            <a:r>
              <a:rPr lang="en-US" altLang="en-US" sz="1400" dirty="0">
                <a:latin typeface="+mj-lt"/>
                <a:cs typeface="Arial" charset="0"/>
              </a:rPr>
              <a:t>verview: 2000</a:t>
            </a:r>
            <a:r>
              <a:rPr lang="en-US" altLang="en-US" sz="1400" dirty="0">
                <a:solidFill>
                  <a:schemeClr val="accent2"/>
                </a:solidFill>
                <a:latin typeface="+mj-lt"/>
                <a:cs typeface="Arial" charset="0"/>
              </a:rPr>
              <a:t> </a:t>
            </a:r>
            <a:r>
              <a:rPr lang="en-US" altLang="en-US" sz="1400" dirty="0">
                <a:solidFill>
                  <a:schemeClr val="accent2"/>
                </a:solidFill>
                <a:latin typeface="+mj-lt"/>
                <a:cs typeface="Arial" charset="0"/>
                <a:hlinkClick r:id="rId4"/>
              </a:rPr>
              <a:t>http://www.usgcrp.gov/usgcrp/Library/nationalassessment/overview.htm</a:t>
            </a:r>
            <a:endParaRPr lang="en-US" altLang="en-US" sz="1400" dirty="0">
              <a:solidFill>
                <a:schemeClr val="accent2"/>
              </a:solidFill>
              <a:latin typeface="+mj-lt"/>
              <a:cs typeface="Arial" charset="0"/>
            </a:endParaRPr>
          </a:p>
          <a:p>
            <a:pPr eaLnBrk="1" hangingPunct="1"/>
            <a:endParaRPr lang="en-US" altLang="en-US" sz="1400" dirty="0">
              <a:solidFill>
                <a:schemeClr val="accent2"/>
              </a:solidFill>
              <a:latin typeface="+mj-lt"/>
              <a:cs typeface="Arial" charset="0"/>
            </a:endParaRPr>
          </a:p>
          <a:p>
            <a:pPr eaLnBrk="1" hangingPunct="1"/>
            <a:r>
              <a:rPr lang="en-US" altLang="en-US" sz="1400" dirty="0" smtClean="0">
                <a:latin typeface="+mj-lt"/>
              </a:rPr>
              <a:t>U.S</a:t>
            </a:r>
            <a:r>
              <a:rPr lang="en-US" altLang="en-US" sz="1400" dirty="0">
                <a:latin typeface="+mj-lt"/>
              </a:rPr>
              <a:t>. Climate Change Science Program (CCSP) Assessment reports </a:t>
            </a:r>
            <a:r>
              <a:rPr lang="en-US" altLang="en-US" sz="1400" dirty="0">
                <a:latin typeface="+mj-lt"/>
                <a:hlinkClick r:id="rId5"/>
              </a:rPr>
              <a:t>http://www.climatescience.gov/Library/sap/sap-summary.php</a:t>
            </a:r>
            <a:r>
              <a:rPr lang="en-US" altLang="en-US" sz="1400" dirty="0">
                <a:latin typeface="+mj-lt"/>
              </a:rPr>
              <a:t> </a:t>
            </a:r>
            <a:endParaRPr lang="en-US" altLang="en-US" sz="1400" dirty="0">
              <a:solidFill>
                <a:schemeClr val="accent2"/>
              </a:solidFill>
              <a:latin typeface="+mj-lt"/>
              <a:cs typeface="Arial" charset="0"/>
            </a:endParaRPr>
          </a:p>
          <a:p>
            <a:pPr eaLnBrk="1" hangingPunct="1"/>
            <a:endParaRPr lang="en-US" altLang="en-US" sz="1400" dirty="0" smtClean="0">
              <a:solidFill>
                <a:srgbClr val="FF0000"/>
              </a:solidFill>
              <a:latin typeface="+mj-lt"/>
              <a:cs typeface="Arial" charset="0"/>
            </a:endParaRPr>
          </a:p>
          <a:p>
            <a:pPr eaLnBrk="1" hangingPunct="1"/>
            <a:r>
              <a:rPr lang="en-US" altLang="en-US" sz="1400" dirty="0" smtClean="0">
                <a:solidFill>
                  <a:srgbClr val="FF0000"/>
                </a:solidFill>
                <a:latin typeface="+mj-lt"/>
                <a:cs typeface="Arial" charset="0"/>
              </a:rPr>
              <a:t>US National Academy of Science reports on Impacts, adaptation, mitigation and communication all at</a:t>
            </a:r>
          </a:p>
          <a:p>
            <a:pPr eaLnBrk="1" hangingPunct="1"/>
            <a:r>
              <a:rPr lang="en-US" altLang="en-US" sz="1400" dirty="0" smtClean="0">
                <a:solidFill>
                  <a:schemeClr val="accent2"/>
                </a:solidFill>
                <a:latin typeface="+mj-lt"/>
                <a:cs typeface="Arial" charset="0"/>
              </a:rPr>
              <a:t>http://nas-sites.org/americasclimatechoices/sample-page/panel-reports/americas-climate-choices-final-report/</a:t>
            </a:r>
            <a:endParaRPr lang="en-US" altLang="en-US" sz="1400" dirty="0">
              <a:solidFill>
                <a:schemeClr val="accent2"/>
              </a:solidFill>
              <a:latin typeface="+mj-lt"/>
              <a:cs typeface="Arial" charset="0"/>
            </a:endParaRPr>
          </a:p>
          <a:p>
            <a:pPr eaLnBrk="1" hangingPunct="1"/>
            <a:endParaRPr lang="en-US" altLang="en-US" sz="1400" b="0" dirty="0" smtClean="0">
              <a:latin typeface="+mj-lt"/>
            </a:endParaRPr>
          </a:p>
          <a:p>
            <a:pPr eaLnBrk="1" hangingPunct="1"/>
            <a:r>
              <a:rPr lang="en-US" altLang="en-US" sz="1400" b="0" dirty="0" smtClean="0">
                <a:latin typeface="+mj-lt"/>
              </a:rPr>
              <a:t>Other IPCC reports</a:t>
            </a:r>
          </a:p>
          <a:p>
            <a:pPr eaLnBrk="1" hangingPunct="1"/>
            <a:r>
              <a:rPr lang="en-US" altLang="en-US" sz="1400" b="0" dirty="0" smtClean="0">
                <a:latin typeface="+mj-lt"/>
              </a:rPr>
              <a:t>Special reports ( extremes, renewable energy, CCS,….)</a:t>
            </a:r>
          </a:p>
          <a:p>
            <a:pPr eaLnBrk="1" hangingPunct="1"/>
            <a:r>
              <a:rPr lang="en-US" altLang="en-US" sz="1400" b="0" dirty="0" smtClean="0">
                <a:latin typeface="+mj-lt"/>
                <a:hlinkClick r:id="rId6"/>
              </a:rPr>
              <a:t>https://www.ipcc.ch/publications_and_data/publications_and_data_reports.shtml#2</a:t>
            </a:r>
            <a:r>
              <a:rPr lang="en-US" altLang="en-US" sz="1400" b="0" dirty="0" smtClean="0">
                <a:latin typeface="+mj-lt"/>
              </a:rPr>
              <a:t> </a:t>
            </a:r>
          </a:p>
          <a:p>
            <a:pPr eaLnBrk="1" hangingPunct="1"/>
            <a:r>
              <a:rPr lang="en-US" altLang="en-US" sz="1400" b="0" dirty="0" smtClean="0">
                <a:latin typeface="+mj-lt"/>
              </a:rPr>
              <a:t>Technical reports (water, biodiversity …)  </a:t>
            </a:r>
            <a:r>
              <a:rPr lang="en-US" altLang="en-US" sz="1400" b="0" dirty="0" smtClean="0">
                <a:latin typeface="+mj-lt"/>
                <a:hlinkClick r:id="rId7"/>
              </a:rPr>
              <a:t>https://www.ipcc.ch/publications_and_data/publications_and_data_technical_papers.shtml</a:t>
            </a:r>
            <a:r>
              <a:rPr lang="en-US" altLang="en-US" sz="1400" b="0" dirty="0" smtClean="0">
                <a:latin typeface="+mj-lt"/>
              </a:rPr>
              <a:t> </a:t>
            </a:r>
            <a:endParaRPr lang="en-US" altLang="en-US" sz="1400" b="0" dirty="0">
              <a:latin typeface="+mj-lt"/>
            </a:endParaRPr>
          </a:p>
        </p:txBody>
      </p:sp>
      <p:sp>
        <p:nvSpPr>
          <p:cNvPr id="3076" name="Rectangle 5"/>
          <p:cNvSpPr>
            <a:spLocks noChangeArrowheads="1"/>
          </p:cNvSpPr>
          <p:nvPr/>
        </p:nvSpPr>
        <p:spPr bwMode="auto">
          <a:xfrm>
            <a:off x="0" y="379412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b="0">
                <a:latin typeface="+mj-lt"/>
              </a:rPr>
              <a:t/>
            </a:r>
            <a:br>
              <a:rPr lang="en-US" altLang="en-US" b="0">
                <a:latin typeface="+mj-lt"/>
              </a:rPr>
            </a:br>
            <a:endParaRPr lang="en-US" altLang="en-US" b="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135063" y="6373813"/>
            <a:ext cx="7094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00">
                <a:latin typeface="+mj-lt"/>
                <a:cs typeface="Arial" charset="0"/>
              </a:rPr>
              <a:t>Source : Intergovernmental Panel on Climate Change. </a:t>
            </a:r>
            <a:r>
              <a:rPr lang="en-US" altLang="en-US" sz="1000" u="sng">
                <a:latin typeface="+mj-lt"/>
                <a:cs typeface="Arial" charset="0"/>
              </a:rPr>
              <a:t>IPCC Third Assessment Report – Synthesis Report</a:t>
            </a:r>
            <a:r>
              <a:rPr lang="en-US" altLang="en-US" sz="1000" b="0">
                <a:latin typeface="+mj-lt"/>
                <a:cs typeface="Arial" charset="0"/>
              </a:rPr>
              <a:t>, </a:t>
            </a:r>
            <a:r>
              <a:rPr lang="en-US" altLang="en-US" sz="1000">
                <a:solidFill>
                  <a:schemeClr val="accent2"/>
                </a:solidFill>
                <a:latin typeface="+mj-lt"/>
                <a:cs typeface="Arial" charset="0"/>
                <a:hlinkClick r:id="rId2"/>
              </a:rPr>
              <a:t>http://www.ipcc.ch/</a:t>
            </a:r>
            <a:r>
              <a:rPr lang="en-US" altLang="en-US" sz="1000">
                <a:solidFill>
                  <a:schemeClr val="accent2"/>
                </a:solidFill>
                <a:latin typeface="+mj-lt"/>
                <a:cs typeface="Arial" charset="0"/>
              </a:rPr>
              <a:t>.</a:t>
            </a:r>
          </a:p>
        </p:txBody>
      </p:sp>
      <p:sp>
        <p:nvSpPr>
          <p:cNvPr id="4099" name="Rectangle 5"/>
          <p:cNvSpPr>
            <a:spLocks noChangeArrowheads="1"/>
          </p:cNvSpPr>
          <p:nvPr/>
        </p:nvSpPr>
        <p:spPr bwMode="auto">
          <a:xfrm>
            <a:off x="453231" y="954744"/>
            <a:ext cx="8458200" cy="490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Aft>
                <a:spcPts val="500"/>
              </a:spcAft>
            </a:pPr>
            <a:r>
              <a:rPr lang="en-US" sz="2000" dirty="0">
                <a:solidFill>
                  <a:srgbClr val="C00000"/>
                </a:solidFill>
                <a:latin typeface="+mj-lt"/>
              </a:rPr>
              <a:t>Climate </a:t>
            </a:r>
            <a:r>
              <a:rPr lang="en-US" sz="2000" dirty="0" smtClean="0">
                <a:solidFill>
                  <a:srgbClr val="C00000"/>
                </a:solidFill>
                <a:latin typeface="+mj-lt"/>
              </a:rPr>
              <a:t>change</a:t>
            </a:r>
            <a:r>
              <a:rPr lang="en-US" sz="2000" dirty="0" smtClean="0">
                <a:latin typeface="+mj-lt"/>
              </a:rPr>
              <a:t> </a:t>
            </a:r>
            <a:r>
              <a:rPr lang="en-US" sz="2000" dirty="0">
                <a:latin typeface="+mj-lt"/>
              </a:rPr>
              <a:t>refers to a change in the state of the climate that can be identified (e.g., by using statistical tests) by changes in the mean and/or the variability of its properties, and that persists for an extended period, typically decades or longer. </a:t>
            </a:r>
            <a:endParaRPr lang="en-US" sz="2000" dirty="0" smtClean="0">
              <a:latin typeface="+mj-lt"/>
            </a:endParaRPr>
          </a:p>
          <a:p>
            <a:pPr eaLnBrk="1" hangingPunct="1">
              <a:spcAft>
                <a:spcPts val="500"/>
              </a:spcAft>
            </a:pPr>
            <a:r>
              <a:rPr lang="en-US" sz="2000" dirty="0" smtClean="0">
                <a:latin typeface="+mj-lt"/>
              </a:rPr>
              <a:t>Climate </a:t>
            </a:r>
            <a:r>
              <a:rPr lang="en-US" sz="2000" dirty="0">
                <a:latin typeface="+mj-lt"/>
              </a:rPr>
              <a:t>change may be due to natural internal processes or external </a:t>
            </a:r>
            <a:r>
              <a:rPr lang="en-US" sz="2000" dirty="0" smtClean="0">
                <a:latin typeface="+mj-lt"/>
              </a:rPr>
              <a:t>forcing </a:t>
            </a:r>
            <a:r>
              <a:rPr lang="en-US" sz="2000" dirty="0">
                <a:latin typeface="+mj-lt"/>
              </a:rPr>
              <a:t>such as modulations of the solar cycles, volcanic eruptions and persistent anthropogenic changes in the composition of the atmosphere or in land use. </a:t>
            </a:r>
            <a:endParaRPr lang="en-US" sz="2000" dirty="0" smtClean="0">
              <a:latin typeface="+mj-lt"/>
            </a:endParaRPr>
          </a:p>
          <a:p>
            <a:pPr eaLnBrk="1" hangingPunct="1">
              <a:spcAft>
                <a:spcPts val="500"/>
              </a:spcAft>
            </a:pPr>
            <a:r>
              <a:rPr lang="en-US" sz="2000" dirty="0" smtClean="0">
                <a:latin typeface="+mj-lt"/>
              </a:rPr>
              <a:t>Note </a:t>
            </a:r>
            <a:r>
              <a:rPr lang="en-US" sz="2000" dirty="0">
                <a:latin typeface="+mj-lt"/>
              </a:rPr>
              <a:t>that the Framework Convention on Climate Change (UNFCCC), in its Article 1, defines climate change as: ‘a change of climate which is attributed directly or indirectly to human activity that alters the composition of the global atmosphere and which is in addition to natural climate variability observed over comparable time periods’. </a:t>
            </a:r>
            <a:endParaRPr lang="en-US" sz="2000" dirty="0" smtClean="0">
              <a:latin typeface="+mj-lt"/>
            </a:endParaRPr>
          </a:p>
          <a:p>
            <a:pPr eaLnBrk="1" hangingPunct="1">
              <a:spcAft>
                <a:spcPts val="500"/>
              </a:spcAft>
            </a:pPr>
            <a:r>
              <a:rPr lang="en-US" sz="2000" dirty="0" smtClean="0">
                <a:latin typeface="+mj-lt"/>
              </a:rPr>
              <a:t>The </a:t>
            </a:r>
            <a:r>
              <a:rPr lang="en-US" sz="2000" dirty="0">
                <a:latin typeface="+mj-lt"/>
              </a:rPr>
              <a:t>UNFCCC thus makes a distinction between climate change attributable to human activities altering the atmospheric composition, and climate variability attributable to natural </a:t>
            </a:r>
            <a:r>
              <a:rPr lang="en-US" sz="2000" dirty="0" smtClean="0">
                <a:latin typeface="+mj-lt"/>
              </a:rPr>
              <a:t>causes.</a:t>
            </a:r>
          </a:p>
        </p:txBody>
      </p:sp>
      <p:sp>
        <p:nvSpPr>
          <p:cNvPr id="4100" name="Rectangle 6"/>
          <p:cNvSpPr>
            <a:spLocks noChangeArrowheads="1"/>
          </p:cNvSpPr>
          <p:nvPr/>
        </p:nvSpPr>
        <p:spPr bwMode="auto">
          <a:xfrm>
            <a:off x="2057400" y="304800"/>
            <a:ext cx="5410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800" dirty="0" smtClean="0">
                <a:solidFill>
                  <a:srgbClr val="FF0000"/>
                </a:solidFill>
                <a:latin typeface="+mj-lt"/>
              </a:rPr>
              <a:t>Basic Terms</a:t>
            </a:r>
            <a:endParaRPr lang="en-US" altLang="en-US" sz="2800" dirty="0">
              <a:solidFill>
                <a:srgbClr val="FF0000"/>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135063" y="6373813"/>
            <a:ext cx="7094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00">
                <a:latin typeface="+mj-lt"/>
                <a:cs typeface="Arial" charset="0"/>
              </a:rPr>
              <a:t>Source : Intergovernmental Panel on Climate Change. </a:t>
            </a:r>
            <a:r>
              <a:rPr lang="en-US" altLang="en-US" sz="1000" u="sng">
                <a:latin typeface="+mj-lt"/>
                <a:cs typeface="Arial" charset="0"/>
              </a:rPr>
              <a:t>IPCC Third Assessment Report – Synthesis Report</a:t>
            </a:r>
            <a:r>
              <a:rPr lang="en-US" altLang="en-US" sz="1000" b="0">
                <a:latin typeface="+mj-lt"/>
                <a:cs typeface="Arial" charset="0"/>
              </a:rPr>
              <a:t>, </a:t>
            </a:r>
            <a:r>
              <a:rPr lang="en-US" altLang="en-US" sz="1000">
                <a:solidFill>
                  <a:schemeClr val="accent2"/>
                </a:solidFill>
                <a:latin typeface="+mj-lt"/>
                <a:cs typeface="Arial" charset="0"/>
                <a:hlinkClick r:id="rId2"/>
              </a:rPr>
              <a:t>http://www.ipcc.ch/</a:t>
            </a:r>
            <a:r>
              <a:rPr lang="en-US" altLang="en-US" sz="1000">
                <a:solidFill>
                  <a:schemeClr val="accent2"/>
                </a:solidFill>
                <a:latin typeface="+mj-lt"/>
                <a:cs typeface="Arial" charset="0"/>
              </a:rPr>
              <a:t>.</a:t>
            </a:r>
          </a:p>
        </p:txBody>
      </p:sp>
      <p:sp>
        <p:nvSpPr>
          <p:cNvPr id="4099" name="Rectangle 5"/>
          <p:cNvSpPr>
            <a:spLocks noChangeArrowheads="1"/>
          </p:cNvSpPr>
          <p:nvPr/>
        </p:nvSpPr>
        <p:spPr bwMode="auto">
          <a:xfrm>
            <a:off x="457200" y="990600"/>
            <a:ext cx="84582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dirty="0">
                <a:solidFill>
                  <a:srgbClr val="C00000"/>
                </a:solidFill>
                <a:latin typeface="+mj-lt"/>
              </a:rPr>
              <a:t>Climate change commitment </a:t>
            </a:r>
            <a:endParaRPr lang="en-US" dirty="0" smtClean="0">
              <a:solidFill>
                <a:srgbClr val="C00000"/>
              </a:solidFill>
              <a:latin typeface="+mj-lt"/>
            </a:endParaRPr>
          </a:p>
          <a:p>
            <a:pPr eaLnBrk="1" hangingPunct="1"/>
            <a:endParaRPr lang="en-US" dirty="0">
              <a:solidFill>
                <a:srgbClr val="C00000"/>
              </a:solidFill>
              <a:latin typeface="+mj-lt"/>
            </a:endParaRPr>
          </a:p>
          <a:p>
            <a:pPr eaLnBrk="1" hangingPunct="1"/>
            <a:r>
              <a:rPr lang="en-US" sz="1800" dirty="0" smtClean="0">
                <a:latin typeface="+mj-lt"/>
              </a:rPr>
              <a:t>Due </a:t>
            </a:r>
            <a:r>
              <a:rPr lang="en-US" sz="1800" dirty="0">
                <a:latin typeface="+mj-lt"/>
              </a:rPr>
              <a:t>to the thermal inertia of the ocean and slow processes in the cryosphere and land surfaces, the climate would continue to change even if the atmospheric composition were held fixed at today’s values. </a:t>
            </a:r>
            <a:endParaRPr lang="en-US" sz="1800" dirty="0" smtClean="0">
              <a:latin typeface="+mj-lt"/>
            </a:endParaRPr>
          </a:p>
          <a:p>
            <a:pPr eaLnBrk="1" hangingPunct="1"/>
            <a:endParaRPr lang="en-US" sz="1800" dirty="0">
              <a:latin typeface="+mj-lt"/>
            </a:endParaRPr>
          </a:p>
          <a:p>
            <a:pPr eaLnBrk="1" hangingPunct="1"/>
            <a:r>
              <a:rPr lang="en-US" sz="1800" dirty="0" smtClean="0">
                <a:latin typeface="+mj-lt"/>
              </a:rPr>
              <a:t>Past </a:t>
            </a:r>
            <a:r>
              <a:rPr lang="en-US" sz="1800" dirty="0">
                <a:latin typeface="+mj-lt"/>
              </a:rPr>
              <a:t>change in atmospheric composition leads to a committed climate change, which continues for as long as a radiative imbalance persists and until all components of the climate system have adjusted to a new state. </a:t>
            </a:r>
            <a:endParaRPr lang="en-US" sz="1800" dirty="0" smtClean="0">
              <a:latin typeface="+mj-lt"/>
            </a:endParaRPr>
          </a:p>
          <a:p>
            <a:pPr eaLnBrk="1" hangingPunct="1"/>
            <a:endParaRPr lang="en-US" sz="1800" dirty="0">
              <a:latin typeface="+mj-lt"/>
            </a:endParaRPr>
          </a:p>
          <a:p>
            <a:pPr eaLnBrk="1" hangingPunct="1"/>
            <a:r>
              <a:rPr lang="en-US" sz="1800" dirty="0" smtClean="0">
                <a:latin typeface="+mj-lt"/>
              </a:rPr>
              <a:t>Climate </a:t>
            </a:r>
            <a:r>
              <a:rPr lang="en-US" sz="1800" dirty="0">
                <a:latin typeface="+mj-lt"/>
              </a:rPr>
              <a:t>change commitment includes other future changes, for example, in the hydrological cycle, in extreme weather events, in extreme climate events, and in sea level change. </a:t>
            </a:r>
            <a:endParaRPr lang="en-US" sz="1800" dirty="0" smtClean="0">
              <a:latin typeface="+mj-lt"/>
            </a:endParaRPr>
          </a:p>
          <a:p>
            <a:pPr eaLnBrk="1" hangingPunct="1"/>
            <a:endParaRPr lang="en-US" sz="1800" dirty="0">
              <a:latin typeface="+mj-lt"/>
            </a:endParaRPr>
          </a:p>
          <a:p>
            <a:pPr eaLnBrk="1" hangingPunct="1"/>
            <a:r>
              <a:rPr lang="en-US" sz="1800" dirty="0" smtClean="0">
                <a:latin typeface="+mj-lt"/>
              </a:rPr>
              <a:t>The </a:t>
            </a:r>
            <a:r>
              <a:rPr lang="en-US" sz="1800" dirty="0">
                <a:latin typeface="+mj-lt"/>
              </a:rPr>
              <a:t>constant emission commitment is the committed climate change that would result from keeping anthropogenic emissions constant and the zero emission commitment is the climate change commitment when emissions are set to zero. </a:t>
            </a:r>
            <a:endParaRPr lang="en-US" sz="1800" dirty="0" smtClean="0">
              <a:latin typeface="+mj-lt"/>
            </a:endParaRPr>
          </a:p>
        </p:txBody>
      </p:sp>
      <p:sp>
        <p:nvSpPr>
          <p:cNvPr id="5" name="Rectangle 6"/>
          <p:cNvSpPr>
            <a:spLocks noChangeArrowheads="1"/>
          </p:cNvSpPr>
          <p:nvPr/>
        </p:nvSpPr>
        <p:spPr bwMode="auto">
          <a:xfrm>
            <a:off x="2057400" y="304800"/>
            <a:ext cx="5410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800" dirty="0" smtClean="0">
                <a:solidFill>
                  <a:srgbClr val="FF0000"/>
                </a:solidFill>
                <a:latin typeface="+mj-lt"/>
              </a:rPr>
              <a:t>Basic Terms</a:t>
            </a:r>
            <a:endParaRPr lang="en-US" altLang="en-US" sz="2800" dirty="0">
              <a:solidFill>
                <a:srgbClr val="FF0000"/>
              </a:solidFill>
              <a:latin typeface="+mj-lt"/>
            </a:endParaRPr>
          </a:p>
        </p:txBody>
      </p:sp>
    </p:spTree>
    <p:extLst>
      <p:ext uri="{BB962C8B-B14F-4D97-AF65-F5344CB8AC3E}">
        <p14:creationId xmlns:p14="http://schemas.microsoft.com/office/powerpoint/2010/main" val="234939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135063" y="6373813"/>
            <a:ext cx="7094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00">
                <a:latin typeface="+mj-lt"/>
                <a:cs typeface="Arial" charset="0"/>
              </a:rPr>
              <a:t>Source : Intergovernmental Panel on Climate Change. </a:t>
            </a:r>
            <a:r>
              <a:rPr lang="en-US" altLang="en-US" sz="1000" u="sng">
                <a:latin typeface="+mj-lt"/>
                <a:cs typeface="Arial" charset="0"/>
              </a:rPr>
              <a:t>IPCC Third Assessment Report – Synthesis Report</a:t>
            </a:r>
            <a:r>
              <a:rPr lang="en-US" altLang="en-US" sz="1000" b="0">
                <a:latin typeface="+mj-lt"/>
                <a:cs typeface="Arial" charset="0"/>
              </a:rPr>
              <a:t>, </a:t>
            </a:r>
            <a:r>
              <a:rPr lang="en-US" altLang="en-US" sz="1000">
                <a:solidFill>
                  <a:schemeClr val="accent2"/>
                </a:solidFill>
                <a:latin typeface="+mj-lt"/>
                <a:cs typeface="Arial" charset="0"/>
                <a:hlinkClick r:id="rId2"/>
              </a:rPr>
              <a:t>http://www.ipcc.ch/</a:t>
            </a:r>
            <a:r>
              <a:rPr lang="en-US" altLang="en-US" sz="1000">
                <a:solidFill>
                  <a:schemeClr val="accent2"/>
                </a:solidFill>
                <a:latin typeface="+mj-lt"/>
                <a:cs typeface="Arial" charset="0"/>
              </a:rPr>
              <a:t>.</a:t>
            </a:r>
          </a:p>
        </p:txBody>
      </p:sp>
      <p:sp>
        <p:nvSpPr>
          <p:cNvPr id="4099" name="Rectangle 5"/>
          <p:cNvSpPr>
            <a:spLocks noChangeArrowheads="1"/>
          </p:cNvSpPr>
          <p:nvPr/>
        </p:nvSpPr>
        <p:spPr bwMode="auto">
          <a:xfrm>
            <a:off x="304800" y="789039"/>
            <a:ext cx="88392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3200" dirty="0">
                <a:solidFill>
                  <a:srgbClr val="C00000"/>
                </a:solidFill>
                <a:latin typeface="+mj-lt"/>
              </a:rPr>
              <a:t>Impacts (Consequences, </a:t>
            </a:r>
            <a:r>
              <a:rPr lang="en-US" sz="3200" dirty="0" smtClean="0">
                <a:solidFill>
                  <a:srgbClr val="C00000"/>
                </a:solidFill>
                <a:latin typeface="+mj-lt"/>
              </a:rPr>
              <a:t>Outcomes)</a:t>
            </a:r>
            <a:endParaRPr lang="en-US" sz="3200" dirty="0">
              <a:solidFill>
                <a:srgbClr val="C00000"/>
              </a:solidFill>
              <a:latin typeface="+mj-lt"/>
            </a:endParaRPr>
          </a:p>
          <a:p>
            <a:r>
              <a:rPr lang="en-US" b="0" dirty="0">
                <a:latin typeface="+mj-lt"/>
              </a:rPr>
              <a:t>Effects on natural and human systems. </a:t>
            </a:r>
            <a:r>
              <a:rPr lang="en-US" b="0" dirty="0" smtClean="0">
                <a:latin typeface="+mj-lt"/>
              </a:rPr>
              <a:t>Impacts refers </a:t>
            </a:r>
            <a:r>
              <a:rPr lang="en-US" b="0" dirty="0">
                <a:latin typeface="+mj-lt"/>
              </a:rPr>
              <a:t>to </a:t>
            </a:r>
            <a:r>
              <a:rPr lang="en-US" b="0" dirty="0" smtClean="0">
                <a:latin typeface="+mj-lt"/>
              </a:rPr>
              <a:t>effects </a:t>
            </a:r>
            <a:r>
              <a:rPr lang="en-US" b="0" dirty="0">
                <a:latin typeface="+mj-lt"/>
              </a:rPr>
              <a:t>on natural and human </a:t>
            </a:r>
            <a:r>
              <a:rPr lang="en-US" b="0" dirty="0" smtClean="0">
                <a:latin typeface="+mj-lt"/>
              </a:rPr>
              <a:t>systems of </a:t>
            </a:r>
            <a:r>
              <a:rPr lang="en-US" b="0" dirty="0">
                <a:latin typeface="+mj-lt"/>
              </a:rPr>
              <a:t>extreme </a:t>
            </a:r>
            <a:r>
              <a:rPr lang="en-US" b="0" dirty="0" smtClean="0">
                <a:latin typeface="+mj-lt"/>
              </a:rPr>
              <a:t>weather, </a:t>
            </a:r>
            <a:r>
              <a:rPr lang="en-US" b="0" dirty="0">
                <a:latin typeface="+mj-lt"/>
              </a:rPr>
              <a:t>climate events and </a:t>
            </a:r>
            <a:r>
              <a:rPr lang="en-US" b="0" dirty="0" smtClean="0">
                <a:latin typeface="+mj-lt"/>
              </a:rPr>
              <a:t>climate </a:t>
            </a:r>
            <a:r>
              <a:rPr lang="en-US" b="0" dirty="0">
                <a:latin typeface="+mj-lt"/>
              </a:rPr>
              <a:t>change. </a:t>
            </a:r>
            <a:r>
              <a:rPr lang="en-US" b="0" dirty="0" smtClean="0">
                <a:latin typeface="+mj-lt"/>
              </a:rPr>
              <a:t>Impacts generally </a:t>
            </a:r>
            <a:r>
              <a:rPr lang="en-US" b="0" dirty="0">
                <a:latin typeface="+mj-lt"/>
              </a:rPr>
              <a:t>refer to effects on lives, livelihoods, health, ecosystems</a:t>
            </a:r>
            <a:r>
              <a:rPr lang="en-US" b="0" dirty="0" smtClean="0">
                <a:latin typeface="+mj-lt"/>
              </a:rPr>
              <a:t>, economies</a:t>
            </a:r>
            <a:r>
              <a:rPr lang="en-US" b="0" dirty="0">
                <a:latin typeface="+mj-lt"/>
              </a:rPr>
              <a:t>, societies, cultures, services, and infrastructure due to </a:t>
            </a:r>
            <a:r>
              <a:rPr lang="en-US" b="0" dirty="0" smtClean="0">
                <a:latin typeface="+mj-lt"/>
              </a:rPr>
              <a:t>climate </a:t>
            </a:r>
            <a:r>
              <a:rPr lang="en-US" b="0" dirty="0">
                <a:latin typeface="+mj-lt"/>
              </a:rPr>
              <a:t>changes or </a:t>
            </a:r>
            <a:r>
              <a:rPr lang="en-US" b="0" dirty="0" smtClean="0">
                <a:latin typeface="+mj-lt"/>
              </a:rPr>
              <a:t>climate events. </a:t>
            </a:r>
            <a:endParaRPr lang="en-US" b="0" dirty="0">
              <a:latin typeface="+mj-lt"/>
            </a:endParaRPr>
          </a:p>
          <a:p>
            <a:r>
              <a:rPr lang="en-US" sz="3200" dirty="0" smtClean="0">
                <a:solidFill>
                  <a:srgbClr val="C00000"/>
                </a:solidFill>
                <a:latin typeface="+mj-lt"/>
              </a:rPr>
              <a:t>Adaptation</a:t>
            </a:r>
            <a:endParaRPr lang="en-US" sz="3200" dirty="0">
              <a:solidFill>
                <a:srgbClr val="C00000"/>
              </a:solidFill>
              <a:latin typeface="+mj-lt"/>
            </a:endParaRPr>
          </a:p>
          <a:p>
            <a:r>
              <a:rPr lang="en-US" b="0" dirty="0" smtClean="0">
                <a:latin typeface="+mj-lt"/>
              </a:rPr>
              <a:t>Process </a:t>
            </a:r>
            <a:r>
              <a:rPr lang="en-US" b="0" dirty="0">
                <a:latin typeface="+mj-lt"/>
              </a:rPr>
              <a:t>of adjustment to actual or expected climate and its </a:t>
            </a:r>
            <a:r>
              <a:rPr lang="en-US" b="0" dirty="0" smtClean="0">
                <a:latin typeface="+mj-lt"/>
              </a:rPr>
              <a:t>Impacts. In </a:t>
            </a:r>
            <a:r>
              <a:rPr lang="en-US" b="0" dirty="0">
                <a:latin typeface="+mj-lt"/>
              </a:rPr>
              <a:t>human systems, adaptation seeks to moderate or avoid harm or </a:t>
            </a:r>
            <a:r>
              <a:rPr lang="en-US" b="0" dirty="0" smtClean="0">
                <a:latin typeface="+mj-lt"/>
              </a:rPr>
              <a:t>exploit beneficial </a:t>
            </a:r>
            <a:r>
              <a:rPr lang="en-US" b="0" dirty="0">
                <a:latin typeface="+mj-lt"/>
              </a:rPr>
              <a:t>opportunities. In some natural systems, human </a:t>
            </a:r>
            <a:r>
              <a:rPr lang="en-US" b="0" dirty="0" smtClean="0">
                <a:latin typeface="+mj-lt"/>
              </a:rPr>
              <a:t>intervention may </a:t>
            </a:r>
            <a:r>
              <a:rPr lang="en-US" b="0" dirty="0">
                <a:latin typeface="+mj-lt"/>
              </a:rPr>
              <a:t>facilitate adjustment to </a:t>
            </a:r>
            <a:r>
              <a:rPr lang="en-US" b="0" dirty="0" smtClean="0">
                <a:latin typeface="+mj-lt"/>
              </a:rPr>
              <a:t>climate </a:t>
            </a:r>
            <a:r>
              <a:rPr lang="en-US" b="0" dirty="0">
                <a:latin typeface="+mj-lt"/>
              </a:rPr>
              <a:t>and its </a:t>
            </a:r>
            <a:r>
              <a:rPr lang="en-US" b="0" dirty="0" smtClean="0">
                <a:latin typeface="+mj-lt"/>
              </a:rPr>
              <a:t>Impacts.</a:t>
            </a:r>
          </a:p>
          <a:p>
            <a:r>
              <a:rPr lang="en-US" sz="3200" dirty="0" smtClean="0">
                <a:solidFill>
                  <a:srgbClr val="C00000"/>
                </a:solidFill>
                <a:latin typeface="+mj-lt"/>
              </a:rPr>
              <a:t>Mitigation </a:t>
            </a:r>
            <a:r>
              <a:rPr lang="en-US" sz="3200" dirty="0">
                <a:solidFill>
                  <a:srgbClr val="C00000"/>
                </a:solidFill>
                <a:latin typeface="+mj-lt"/>
              </a:rPr>
              <a:t>(of climate change)</a:t>
            </a:r>
          </a:p>
          <a:p>
            <a:r>
              <a:rPr lang="en-US" b="0" dirty="0" smtClean="0">
                <a:latin typeface="+mj-lt"/>
              </a:rPr>
              <a:t>Human </a:t>
            </a:r>
            <a:r>
              <a:rPr lang="en-US" b="0" dirty="0">
                <a:latin typeface="+mj-lt"/>
              </a:rPr>
              <a:t>intervention to reduce </a:t>
            </a:r>
            <a:r>
              <a:rPr lang="en-US" b="0" dirty="0" smtClean="0">
                <a:latin typeface="+mj-lt"/>
              </a:rPr>
              <a:t>sources </a:t>
            </a:r>
            <a:r>
              <a:rPr lang="en-US" b="0" dirty="0">
                <a:latin typeface="+mj-lt"/>
              </a:rPr>
              <a:t>or enhance </a:t>
            </a:r>
            <a:r>
              <a:rPr lang="en-US" b="0" dirty="0" smtClean="0">
                <a:latin typeface="+mj-lt"/>
              </a:rPr>
              <a:t>sinks </a:t>
            </a:r>
            <a:r>
              <a:rPr lang="en-US" b="0" dirty="0">
                <a:latin typeface="+mj-lt"/>
              </a:rPr>
              <a:t>of</a:t>
            </a:r>
          </a:p>
          <a:p>
            <a:r>
              <a:rPr lang="en-US" b="0" dirty="0">
                <a:latin typeface="+mj-lt"/>
              </a:rPr>
              <a:t>greenhouse gases.</a:t>
            </a:r>
          </a:p>
          <a:p>
            <a:endParaRPr lang="en-US" b="0" dirty="0">
              <a:latin typeface="+mj-lt"/>
            </a:endParaRPr>
          </a:p>
          <a:p>
            <a:endParaRPr lang="en-US" b="0" dirty="0">
              <a:latin typeface="+mj-lt"/>
            </a:endParaRPr>
          </a:p>
        </p:txBody>
      </p:sp>
      <p:sp>
        <p:nvSpPr>
          <p:cNvPr id="5" name="Rectangle 6"/>
          <p:cNvSpPr>
            <a:spLocks noChangeArrowheads="1"/>
          </p:cNvSpPr>
          <p:nvPr/>
        </p:nvSpPr>
        <p:spPr bwMode="auto">
          <a:xfrm>
            <a:off x="2057400" y="304800"/>
            <a:ext cx="5410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800" dirty="0" smtClean="0">
                <a:solidFill>
                  <a:srgbClr val="FF0000"/>
                </a:solidFill>
                <a:latin typeface="+mj-lt"/>
              </a:rPr>
              <a:t>Basic Terms</a:t>
            </a:r>
            <a:endParaRPr lang="en-US" altLang="en-US" sz="2800" dirty="0">
              <a:solidFill>
                <a:srgbClr val="FF0000"/>
              </a:solidFill>
              <a:latin typeface="+mj-lt"/>
            </a:endParaRPr>
          </a:p>
        </p:txBody>
      </p:sp>
    </p:spTree>
    <p:extLst>
      <p:ext uri="{BB962C8B-B14F-4D97-AF65-F5344CB8AC3E}">
        <p14:creationId xmlns:p14="http://schemas.microsoft.com/office/powerpoint/2010/main" val="383366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mccarl\AppData\Local\Microsoft\Windows\Temporary Internet Files\Content.IE5\KXVRICK0\._images_Assessment Reports_AR5 - WG3_Chapter 07_03_figure_7.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53588"/>
            <a:ext cx="7483337" cy="47457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5783007"/>
            <a:ext cx="4472032" cy="938719"/>
          </a:xfrm>
          <a:prstGeom prst="rect">
            <a:avLst/>
          </a:prstGeom>
        </p:spPr>
        <p:txBody>
          <a:bodyPr wrap="square">
            <a:spAutoFit/>
          </a:bodyPr>
          <a:lstStyle/>
          <a:p>
            <a:r>
              <a:rPr lang="en-US" sz="1100" dirty="0" smtClean="0">
                <a:cs typeface="Times New Roman" panose="02020603050405020304" pitchFamily="18" charset="0"/>
              </a:rPr>
              <a:t>IPCC 2014 WGIII Figure </a:t>
            </a:r>
            <a:r>
              <a:rPr lang="en-US" sz="1100" dirty="0">
                <a:cs typeface="Times New Roman" panose="02020603050405020304" pitchFamily="18" charset="0"/>
              </a:rPr>
              <a:t>7.3. </a:t>
            </a:r>
            <a:r>
              <a:rPr lang="en-US" sz="1100" b="0" dirty="0">
                <a:cs typeface="Times New Roman" panose="02020603050405020304" pitchFamily="18" charset="0"/>
              </a:rPr>
              <a:t>Energy supply sector GHG emissions by </a:t>
            </a:r>
            <a:r>
              <a:rPr lang="en-US" sz="1100" b="0" dirty="0" smtClean="0">
                <a:cs typeface="Times New Roman" panose="02020603050405020304" pitchFamily="18" charset="0"/>
              </a:rPr>
              <a:t>Subsectors. Table </a:t>
            </a:r>
            <a:r>
              <a:rPr lang="en-US" sz="1100" b="0" dirty="0">
                <a:cs typeface="Times New Roman" panose="02020603050405020304" pitchFamily="18" charset="0"/>
              </a:rPr>
              <a:t>shows average annual </a:t>
            </a:r>
            <a:r>
              <a:rPr lang="en-US" sz="1100" b="0" dirty="0" smtClean="0">
                <a:cs typeface="Times New Roman" panose="02020603050405020304" pitchFamily="18" charset="0"/>
              </a:rPr>
              <a:t>growth rates </a:t>
            </a:r>
            <a:r>
              <a:rPr lang="en-US" sz="1100" b="0" dirty="0">
                <a:cs typeface="Times New Roman" panose="02020603050405020304" pitchFamily="18" charset="0"/>
              </a:rPr>
              <a:t>of emissions over decades and the </a:t>
            </a:r>
            <a:r>
              <a:rPr lang="en-US" sz="1100" b="0" dirty="0" smtClean="0">
                <a:cs typeface="Times New Roman" panose="02020603050405020304" pitchFamily="18" charset="0"/>
              </a:rPr>
              <a:t>shares Plus drivers </a:t>
            </a:r>
            <a:r>
              <a:rPr lang="en-US" sz="1100" dirty="0">
                <a:cs typeface="Times New Roman" panose="02020603050405020304" pitchFamily="18" charset="0"/>
              </a:rPr>
              <a:t>POP = population, GDP = gross domestic product, FEC = final energy consumption, </a:t>
            </a:r>
            <a:r>
              <a:rPr lang="en-US" sz="1100" dirty="0" smtClean="0">
                <a:cs typeface="Times New Roman" panose="02020603050405020304" pitchFamily="18" charset="0"/>
              </a:rPr>
              <a:t>TPES = </a:t>
            </a:r>
            <a:r>
              <a:rPr lang="en-US" sz="1100" dirty="0">
                <a:cs typeface="Times New Roman" panose="02020603050405020304" pitchFamily="18" charset="0"/>
              </a:rPr>
              <a:t>total primary energy supply</a:t>
            </a:r>
          </a:p>
        </p:txBody>
      </p:sp>
      <p:sp>
        <p:nvSpPr>
          <p:cNvPr id="5" name="Text Box 2"/>
          <p:cNvSpPr txBox="1">
            <a:spLocks noChangeArrowheads="1"/>
          </p:cNvSpPr>
          <p:nvPr/>
        </p:nvSpPr>
        <p:spPr bwMode="auto">
          <a:xfrm>
            <a:off x="1037509" y="5485"/>
            <a:ext cx="6921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600" dirty="0" smtClean="0">
                <a:solidFill>
                  <a:srgbClr val="9E0000"/>
                </a:solidFill>
                <a:cs typeface="Times New Roman" panose="02020603050405020304" pitchFamily="18" charset="0"/>
              </a:rPr>
              <a:t>Global Energy Emissions Sources </a:t>
            </a:r>
            <a:endParaRPr lang="en-US" altLang="en-US" sz="3600" dirty="0">
              <a:solidFill>
                <a:srgbClr val="9E0000"/>
              </a:solidFill>
              <a:cs typeface="Times New Roman" panose="02020603050405020304" pitchFamily="18" charset="0"/>
            </a:endParaRPr>
          </a:p>
        </p:txBody>
      </p:sp>
      <p:sp>
        <p:nvSpPr>
          <p:cNvPr id="6" name="Rectangle 5"/>
          <p:cNvSpPr/>
          <p:nvPr/>
        </p:nvSpPr>
        <p:spPr>
          <a:xfrm>
            <a:off x="4609370" y="5613737"/>
            <a:ext cx="4306030" cy="1015663"/>
          </a:xfrm>
          <a:prstGeom prst="rect">
            <a:avLst/>
          </a:prstGeom>
          <a:solidFill>
            <a:srgbClr val="76D6FF">
              <a:alpha val="31000"/>
            </a:srgbClr>
          </a:solidFill>
        </p:spPr>
        <p:txBody>
          <a:bodyPr wrap="square">
            <a:spAutoFit/>
          </a:bodyPr>
          <a:lstStyle/>
          <a:p>
            <a:r>
              <a:rPr lang="en-US" sz="2000" b="1" dirty="0" smtClean="0">
                <a:solidFill>
                  <a:srgbClr val="F4C80C"/>
                </a:solidFill>
                <a:cs typeface="Times New Roman" panose="02020603050405020304" pitchFamily="18" charset="0"/>
              </a:rPr>
              <a:t>Electricity </a:t>
            </a:r>
            <a:r>
              <a:rPr lang="en-US" sz="2000" b="1" dirty="0" smtClean="0">
                <a:solidFill>
                  <a:srgbClr val="FF0000"/>
                </a:solidFill>
                <a:cs typeface="Times New Roman" panose="02020603050405020304" pitchFamily="18" charset="0"/>
              </a:rPr>
              <a:t>growth is big area</a:t>
            </a:r>
          </a:p>
          <a:p>
            <a:r>
              <a:rPr lang="en-US" altLang="en-US" sz="2000" b="1" dirty="0" smtClean="0">
                <a:solidFill>
                  <a:srgbClr val="FF00FF"/>
                </a:solidFill>
                <a:cs typeface="Times New Roman" panose="02020603050405020304" pitchFamily="18" charset="0"/>
              </a:rPr>
              <a:t>Income</a:t>
            </a:r>
            <a:r>
              <a:rPr lang="en-US" altLang="en-US" sz="2000" b="1" dirty="0" smtClean="0">
                <a:cs typeface="Times New Roman" panose="02020603050405020304" pitchFamily="18" charset="0"/>
              </a:rPr>
              <a:t> + </a:t>
            </a:r>
            <a:r>
              <a:rPr lang="en-US" altLang="en-US" sz="2000" b="1" dirty="0" smtClean="0">
                <a:solidFill>
                  <a:srgbClr val="7030A0"/>
                </a:solidFill>
                <a:cs typeface="Times New Roman" panose="02020603050405020304" pitchFamily="18" charset="0"/>
              </a:rPr>
              <a:t>population</a:t>
            </a:r>
            <a:r>
              <a:rPr lang="en-US" altLang="en-US" sz="2000" b="1" dirty="0" smtClean="0">
                <a:cs typeface="Times New Roman" panose="02020603050405020304" pitchFamily="18" charset="0"/>
              </a:rPr>
              <a:t> </a:t>
            </a:r>
            <a:r>
              <a:rPr lang="en-US" altLang="en-US" sz="2000" b="1" dirty="0">
                <a:solidFill>
                  <a:srgbClr val="FF0000"/>
                </a:solidFill>
                <a:cs typeface="Times New Roman" panose="02020603050405020304" pitchFamily="18" charset="0"/>
              </a:rPr>
              <a:t>cause</a:t>
            </a:r>
            <a:r>
              <a:rPr lang="en-US" altLang="en-US" sz="2000" b="1" dirty="0" smtClean="0">
                <a:cs typeface="Times New Roman" panose="02020603050405020304" pitchFamily="18" charset="0"/>
              </a:rPr>
              <a:t> </a:t>
            </a:r>
            <a:r>
              <a:rPr lang="en-US" altLang="en-US" sz="2000" b="1" dirty="0">
                <a:solidFill>
                  <a:srgbClr val="FF0000"/>
                </a:solidFill>
                <a:cs typeface="Times New Roman" panose="02020603050405020304" pitchFamily="18" charset="0"/>
              </a:rPr>
              <a:t>increases</a:t>
            </a:r>
          </a:p>
          <a:p>
            <a:r>
              <a:rPr lang="en-US" altLang="en-US" sz="2000" b="1" dirty="0" smtClean="0">
                <a:solidFill>
                  <a:schemeClr val="accent5">
                    <a:lumMod val="75000"/>
                  </a:schemeClr>
                </a:solidFill>
                <a:cs typeface="Times New Roman" panose="02020603050405020304" pitchFamily="18" charset="0"/>
              </a:rPr>
              <a:t>Consumption efficiency </a:t>
            </a:r>
            <a:r>
              <a:rPr lang="en-US" altLang="en-US" sz="2000" b="1" dirty="0">
                <a:solidFill>
                  <a:srgbClr val="FF0000"/>
                </a:solidFill>
                <a:cs typeface="Times New Roman" panose="02020603050405020304" pitchFamily="18" charset="0"/>
              </a:rPr>
              <a:t>decreases</a:t>
            </a:r>
            <a:r>
              <a:rPr lang="en-US" altLang="en-US" sz="2000" dirty="0" smtClean="0">
                <a:cs typeface="Times New Roman" panose="02020603050405020304" pitchFamily="18" charset="0"/>
              </a:rPr>
              <a:t> </a:t>
            </a:r>
            <a:endParaRPr lang="en-US" altLang="en-US" sz="1200" dirty="0">
              <a:cs typeface="Times New Roman" panose="02020603050405020304" pitchFamily="18" charset="0"/>
            </a:endParaRPr>
          </a:p>
        </p:txBody>
      </p:sp>
      <p:sp>
        <p:nvSpPr>
          <p:cNvPr id="4" name="Rectangle 3"/>
          <p:cNvSpPr/>
          <p:nvPr/>
        </p:nvSpPr>
        <p:spPr>
          <a:xfrm>
            <a:off x="7831167" y="824939"/>
            <a:ext cx="1378291" cy="2939266"/>
          </a:xfrm>
          <a:prstGeom prst="rect">
            <a:avLst/>
          </a:prstGeom>
        </p:spPr>
        <p:txBody>
          <a:bodyPr wrap="square">
            <a:spAutoFit/>
          </a:bodyPr>
          <a:lstStyle/>
          <a:p>
            <a:r>
              <a:rPr lang="en-US" sz="1400" dirty="0" smtClean="0">
                <a:solidFill>
                  <a:srgbClr val="FF0000"/>
                </a:solidFill>
                <a:cs typeface="Times New Roman" panose="02020603050405020304" pitchFamily="18" charset="0"/>
              </a:rPr>
              <a:t>Emissions/energy supplied</a:t>
            </a:r>
          </a:p>
          <a:p>
            <a:endParaRPr lang="en-US" sz="300" dirty="0" smtClean="0">
              <a:cs typeface="Times New Roman" panose="02020603050405020304" pitchFamily="18" charset="0"/>
            </a:endParaRPr>
          </a:p>
          <a:p>
            <a:r>
              <a:rPr lang="en-US" sz="1400" dirty="0" smtClean="0">
                <a:solidFill>
                  <a:srgbClr val="CC6600"/>
                </a:solidFill>
                <a:cs typeface="Times New Roman" panose="02020603050405020304" pitchFamily="18" charset="0"/>
              </a:rPr>
              <a:t>Supply efficiency</a:t>
            </a:r>
          </a:p>
          <a:p>
            <a:endParaRPr lang="en-US" sz="1400" dirty="0" smtClean="0">
              <a:cs typeface="Times New Roman" panose="02020603050405020304" pitchFamily="18" charset="0"/>
            </a:endParaRPr>
          </a:p>
          <a:p>
            <a:r>
              <a:rPr lang="en-US" sz="1400" dirty="0" smtClean="0">
                <a:solidFill>
                  <a:srgbClr val="FF00FF"/>
                </a:solidFill>
                <a:cs typeface="Times New Roman" panose="02020603050405020304" pitchFamily="18" charset="0"/>
              </a:rPr>
              <a:t>Income Impact</a:t>
            </a:r>
          </a:p>
          <a:p>
            <a:endParaRPr lang="en-US" sz="1400" dirty="0" smtClean="0">
              <a:cs typeface="Times New Roman" panose="02020603050405020304" pitchFamily="18" charset="0"/>
            </a:endParaRPr>
          </a:p>
          <a:p>
            <a:r>
              <a:rPr lang="en-US" sz="1400" dirty="0" smtClean="0">
                <a:solidFill>
                  <a:srgbClr val="7030A0"/>
                </a:solidFill>
                <a:cs typeface="Times New Roman" panose="02020603050405020304" pitchFamily="18" charset="0"/>
              </a:rPr>
              <a:t>Population Impact</a:t>
            </a:r>
          </a:p>
          <a:p>
            <a:endParaRPr lang="en-US" sz="1400" dirty="0" smtClean="0">
              <a:cs typeface="Times New Roman" panose="02020603050405020304" pitchFamily="18" charset="0"/>
            </a:endParaRPr>
          </a:p>
          <a:p>
            <a:r>
              <a:rPr lang="en-US" sz="1400" dirty="0" smtClean="0">
                <a:solidFill>
                  <a:srgbClr val="00B050"/>
                </a:solidFill>
                <a:cs typeface="Times New Roman" panose="02020603050405020304" pitchFamily="18" charset="0"/>
              </a:rPr>
              <a:t>Energy consumption efficiency</a:t>
            </a:r>
            <a:endParaRPr lang="en-US" sz="1400" dirty="0">
              <a:solidFill>
                <a:srgbClr val="00B050"/>
              </a:solidFill>
              <a:cs typeface="Times New Roman" panose="02020603050405020304" pitchFamily="18" charset="0"/>
            </a:endParaRPr>
          </a:p>
        </p:txBody>
      </p:sp>
      <p:cxnSp>
        <p:nvCxnSpPr>
          <p:cNvPr id="8" name="Straight Arrow Connector 7"/>
          <p:cNvCxnSpPr/>
          <p:nvPr/>
        </p:nvCxnSpPr>
        <p:spPr>
          <a:xfrm flipH="1">
            <a:off x="7548161" y="1113577"/>
            <a:ext cx="283005" cy="271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561739" y="1358017"/>
            <a:ext cx="269427" cy="53563"/>
          </a:xfrm>
          <a:prstGeom prst="straightConnector1">
            <a:avLst/>
          </a:prstGeom>
          <a:ln w="2540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561739" y="1872554"/>
            <a:ext cx="283005" cy="0"/>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545979" y="2299581"/>
            <a:ext cx="285188" cy="10713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543800" y="2832227"/>
            <a:ext cx="283005" cy="27161"/>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15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813362" y="5485"/>
            <a:ext cx="53700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3600" dirty="0" smtClean="0">
                <a:solidFill>
                  <a:srgbClr val="9E0000"/>
                </a:solidFill>
                <a:cs typeface="Times New Roman" panose="02020603050405020304" pitchFamily="18" charset="0"/>
              </a:rPr>
              <a:t>Global </a:t>
            </a:r>
            <a:r>
              <a:rPr lang="en-US" sz="3600" dirty="0" smtClean="0">
                <a:solidFill>
                  <a:srgbClr val="9E0000"/>
                </a:solidFill>
                <a:cs typeface="Times New Roman" panose="02020603050405020304" pitchFamily="18" charset="0"/>
              </a:rPr>
              <a:t>Emissions </a:t>
            </a:r>
            <a:r>
              <a:rPr lang="en-US" sz="3600" dirty="0" smtClean="0">
                <a:solidFill>
                  <a:srgbClr val="9E0000"/>
                </a:solidFill>
                <a:cs typeface="Times New Roman" panose="02020603050405020304" pitchFamily="18" charset="0"/>
              </a:rPr>
              <a:t>Sources </a:t>
            </a:r>
            <a:endParaRPr lang="en-US" altLang="en-US" sz="3600" dirty="0">
              <a:solidFill>
                <a:srgbClr val="9E0000"/>
              </a:solidFill>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524000" y="661976"/>
            <a:ext cx="6124575" cy="5772150"/>
          </a:xfrm>
          <a:prstGeom prst="rect">
            <a:avLst/>
          </a:prstGeom>
        </p:spPr>
      </p:pic>
      <p:sp>
        <p:nvSpPr>
          <p:cNvPr id="7" name="Rectangle 6"/>
          <p:cNvSpPr/>
          <p:nvPr/>
        </p:nvSpPr>
        <p:spPr>
          <a:xfrm>
            <a:off x="304800" y="6444286"/>
            <a:ext cx="5486400" cy="338554"/>
          </a:xfrm>
          <a:prstGeom prst="rect">
            <a:avLst/>
          </a:prstGeom>
        </p:spPr>
        <p:txBody>
          <a:bodyPr wrap="square">
            <a:spAutoFit/>
          </a:bodyPr>
          <a:lstStyle/>
          <a:p>
            <a:r>
              <a:rPr lang="en-US" sz="1600" dirty="0"/>
              <a:t>https://ourworldindata.org/ghg-emissions-by-sector</a:t>
            </a:r>
          </a:p>
        </p:txBody>
      </p:sp>
    </p:spTree>
    <p:extLst>
      <p:ext uri="{BB962C8B-B14F-4D97-AF65-F5344CB8AC3E}">
        <p14:creationId xmlns:p14="http://schemas.microsoft.com/office/powerpoint/2010/main" val="74068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140835" y="5156537"/>
            <a:ext cx="8986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800100" indent="-34290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marL="342900" lvl="1" eaLnBrk="1" hangingPunct="1">
              <a:buFont typeface="Arial" charset="0"/>
              <a:buChar char="•"/>
            </a:pPr>
            <a:r>
              <a:rPr lang="en-US" altLang="en-US" sz="2000" dirty="0" smtClean="0">
                <a:latin typeface="+mj-lt"/>
              </a:rPr>
              <a:t>Climate shift alters growing conditions </a:t>
            </a:r>
            <a:r>
              <a:rPr lang="en-US" altLang="en-US" sz="2000" dirty="0">
                <a:latin typeface="+mj-lt"/>
              </a:rPr>
              <a:t>and productivity - </a:t>
            </a:r>
            <a:r>
              <a:rPr lang="en-US" altLang="en-US" sz="2000" dirty="0" smtClean="0">
                <a:solidFill>
                  <a:srgbClr val="FF0000"/>
                </a:solidFill>
                <a:latin typeface="+mj-lt"/>
              </a:rPr>
              <a:t>Impacts </a:t>
            </a:r>
            <a:r>
              <a:rPr lang="en-US" altLang="en-US" sz="2000" dirty="0" smtClean="0">
                <a:latin typeface="+mj-lt"/>
              </a:rPr>
              <a:t> </a:t>
            </a:r>
          </a:p>
          <a:p>
            <a:pPr marL="342900" lvl="1" eaLnBrk="1" hangingPunct="1">
              <a:buFont typeface="Arial" charset="0"/>
              <a:buChar char="•"/>
            </a:pPr>
            <a:r>
              <a:rPr lang="en-US" altLang="en-US" sz="2000" dirty="0" smtClean="0">
                <a:latin typeface="+mj-lt"/>
              </a:rPr>
              <a:t>Alter operations to reduce </a:t>
            </a:r>
            <a:r>
              <a:rPr lang="en-US" altLang="en-US" sz="2000" dirty="0">
                <a:latin typeface="+mj-lt"/>
              </a:rPr>
              <a:t>future extent by limiting </a:t>
            </a:r>
            <a:r>
              <a:rPr lang="en-US" altLang="en-US" sz="2000" dirty="0" smtClean="0">
                <a:latin typeface="+mj-lt"/>
              </a:rPr>
              <a:t>drivers  </a:t>
            </a:r>
            <a:r>
              <a:rPr lang="en-US" altLang="en-US" sz="2000" dirty="0" smtClean="0">
                <a:solidFill>
                  <a:srgbClr val="FF0000"/>
                </a:solidFill>
                <a:latin typeface="+mj-lt"/>
              </a:rPr>
              <a:t>Mitigation</a:t>
            </a:r>
            <a:endParaRPr lang="en-US" altLang="en-US" sz="2000" dirty="0">
              <a:solidFill>
                <a:srgbClr val="FF0000"/>
              </a:solidFill>
              <a:latin typeface="+mj-lt"/>
            </a:endParaRPr>
          </a:p>
          <a:p>
            <a:pPr marL="342900" lvl="1" eaLnBrk="1" hangingPunct="1">
              <a:buFont typeface="Arial" charset="0"/>
              <a:buChar char="•"/>
            </a:pPr>
            <a:r>
              <a:rPr lang="en-US" altLang="en-US" sz="2000" dirty="0">
                <a:latin typeface="+mj-lt"/>
              </a:rPr>
              <a:t>Alter </a:t>
            </a:r>
            <a:r>
              <a:rPr lang="en-US" altLang="en-US" sz="2000" dirty="0" smtClean="0">
                <a:latin typeface="+mj-lt"/>
              </a:rPr>
              <a:t>management to </a:t>
            </a:r>
            <a:r>
              <a:rPr lang="en-US" altLang="en-US" sz="2000" dirty="0">
                <a:latin typeface="+mj-lt"/>
              </a:rPr>
              <a:t>reduce </a:t>
            </a:r>
            <a:r>
              <a:rPr lang="en-US" altLang="en-US" sz="2000" dirty="0" smtClean="0">
                <a:latin typeface="+mj-lt"/>
              </a:rPr>
              <a:t>impact </a:t>
            </a:r>
            <a:r>
              <a:rPr lang="en-US" altLang="en-US" sz="2000" dirty="0">
                <a:latin typeface="+mj-lt"/>
              </a:rPr>
              <a:t>of change - </a:t>
            </a:r>
            <a:r>
              <a:rPr lang="en-US" altLang="en-US" sz="2000" dirty="0" smtClean="0">
                <a:solidFill>
                  <a:srgbClr val="FF0000"/>
                </a:solidFill>
                <a:latin typeface="+mj-lt"/>
              </a:rPr>
              <a:t>Adaptation</a:t>
            </a:r>
            <a:endParaRPr lang="en-US" altLang="en-US" sz="2000" dirty="0">
              <a:solidFill>
                <a:srgbClr val="FF33CC"/>
              </a:solidFill>
              <a:latin typeface="+mj-lt"/>
            </a:endParaRPr>
          </a:p>
        </p:txBody>
      </p:sp>
      <p:grpSp>
        <p:nvGrpSpPr>
          <p:cNvPr id="4" name="Group 3"/>
          <p:cNvGrpSpPr/>
          <p:nvPr/>
        </p:nvGrpSpPr>
        <p:grpSpPr>
          <a:xfrm>
            <a:off x="457200" y="613708"/>
            <a:ext cx="8153400" cy="4339292"/>
            <a:chOff x="457200" y="457200"/>
            <a:chExt cx="8153400" cy="4339292"/>
          </a:xfrm>
        </p:grpSpPr>
        <p:sp>
          <p:nvSpPr>
            <p:cNvPr id="3" name="Oval 2"/>
            <p:cNvSpPr/>
            <p:nvPr/>
          </p:nvSpPr>
          <p:spPr>
            <a:xfrm>
              <a:off x="457200" y="457200"/>
              <a:ext cx="8153400" cy="4339292"/>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grpSp>
          <p:nvGrpSpPr>
            <p:cNvPr id="10244" name="Group 1"/>
            <p:cNvGrpSpPr>
              <a:grpSpLocks/>
            </p:cNvGrpSpPr>
            <p:nvPr/>
          </p:nvGrpSpPr>
          <p:grpSpPr bwMode="auto">
            <a:xfrm>
              <a:off x="990600" y="926066"/>
              <a:ext cx="7391399" cy="3722134"/>
              <a:chOff x="864172" y="1041148"/>
              <a:chExt cx="7501005" cy="4106038"/>
            </a:xfrm>
          </p:grpSpPr>
          <p:pic>
            <p:nvPicPr>
              <p:cNvPr id="102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91" y="1041148"/>
                <a:ext cx="347401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ight Arrow 3"/>
              <p:cNvSpPr>
                <a:spLocks noChangeArrowheads="1"/>
              </p:cNvSpPr>
              <p:nvPr/>
            </p:nvSpPr>
            <p:spPr bwMode="auto">
              <a:xfrm>
                <a:off x="864172" y="1617034"/>
                <a:ext cx="1574229" cy="1202447"/>
              </a:xfrm>
              <a:prstGeom prst="rightArrow">
                <a:avLst>
                  <a:gd name="adj1" fmla="val 50000"/>
                  <a:gd name="adj2" fmla="val 49865"/>
                </a:avLst>
              </a:prstGeom>
              <a:solidFill>
                <a:schemeClr val="accent1">
                  <a:alpha val="29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US" altLang="en-US" sz="1000" dirty="0" smtClean="0">
                    <a:solidFill>
                      <a:srgbClr val="FF0000"/>
                    </a:solidFill>
                    <a:latin typeface="+mj-lt"/>
                  </a:rPr>
                  <a:t>Impacts and</a:t>
                </a:r>
              </a:p>
              <a:p>
                <a:pPr algn="ctr" eaLnBrk="1" hangingPunct="1"/>
                <a:r>
                  <a:rPr lang="en-US" altLang="en-US" sz="1000" dirty="0" smtClean="0">
                    <a:solidFill>
                      <a:srgbClr val="FF0000"/>
                    </a:solidFill>
                    <a:latin typeface="+mj-lt"/>
                  </a:rPr>
                  <a:t>Information</a:t>
                </a:r>
                <a:endParaRPr lang="en-US" altLang="en-US" sz="1000" dirty="0">
                  <a:solidFill>
                    <a:srgbClr val="FF0000"/>
                  </a:solidFill>
                  <a:latin typeface="+mj-lt"/>
                </a:endParaRPr>
              </a:p>
            </p:txBody>
          </p:sp>
          <p:sp>
            <p:nvSpPr>
              <p:cNvPr id="10247" name="Right Arrow 5"/>
              <p:cNvSpPr>
                <a:spLocks noChangeArrowheads="1"/>
              </p:cNvSpPr>
              <p:nvPr/>
            </p:nvSpPr>
            <p:spPr bwMode="auto">
              <a:xfrm flipH="1">
                <a:off x="6415084" y="1822843"/>
                <a:ext cx="1950093" cy="1199746"/>
              </a:xfrm>
              <a:prstGeom prst="rightArrow">
                <a:avLst>
                  <a:gd name="adj1" fmla="val 50000"/>
                  <a:gd name="adj2" fmla="val 50061"/>
                </a:avLst>
              </a:prstGeom>
              <a:solidFill>
                <a:schemeClr val="accent1">
                  <a:alpha val="29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b="1" dirty="0">
                    <a:solidFill>
                      <a:srgbClr val="FF0000"/>
                    </a:solidFill>
                    <a:latin typeface="+mj-lt"/>
                    <a:cs typeface="Arial" charset="0"/>
                  </a:rPr>
                  <a:t>Reducing Drivers</a:t>
                </a:r>
              </a:p>
            </p:txBody>
          </p:sp>
          <p:sp>
            <p:nvSpPr>
              <p:cNvPr id="5" name="Down Arrow 4"/>
              <p:cNvSpPr/>
              <p:nvPr/>
            </p:nvSpPr>
            <p:spPr bwMode="auto">
              <a:xfrm flipV="1">
                <a:off x="3969785" y="3998910"/>
                <a:ext cx="854630" cy="1148276"/>
              </a:xfrm>
              <a:prstGeom prst="downArrow">
                <a:avLst>
                  <a:gd name="adj1" fmla="val 50000"/>
                  <a:gd name="adj2" fmla="val 43651"/>
                </a:avLst>
              </a:prstGeom>
              <a:solidFill>
                <a:schemeClr val="accent1">
                  <a:alpha val="29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lstStyle/>
              <a:p>
                <a:pPr algn="ctr"/>
                <a:r>
                  <a:rPr lang="en-US" sz="1000" b="1" dirty="0">
                    <a:solidFill>
                      <a:srgbClr val="FF0000"/>
                    </a:solidFill>
                    <a:latin typeface="+mj-lt"/>
                    <a:cs typeface="Arial" charset="0"/>
                  </a:rPr>
                  <a:t>Adapt</a:t>
                </a:r>
              </a:p>
            </p:txBody>
          </p:sp>
        </p:grpSp>
      </p:grpSp>
      <p:sp>
        <p:nvSpPr>
          <p:cNvPr id="2" name="Rectangle 1"/>
          <p:cNvSpPr/>
          <p:nvPr/>
        </p:nvSpPr>
        <p:spPr>
          <a:xfrm>
            <a:off x="124506" y="6324600"/>
            <a:ext cx="9019494" cy="400110"/>
          </a:xfrm>
          <a:prstGeom prst="rect">
            <a:avLst/>
          </a:prstGeom>
        </p:spPr>
        <p:txBody>
          <a:bodyPr wrap="square">
            <a:spAutoFit/>
          </a:bodyPr>
          <a:lstStyle/>
          <a:p>
            <a:r>
              <a:rPr lang="en-US" sz="1000" dirty="0">
                <a:latin typeface="+mj-lt"/>
              </a:rPr>
              <a:t>McCarl, B.A., "Some Thoughts on Climate Change as an Agricultural Economic Issue", </a:t>
            </a:r>
            <a:r>
              <a:rPr lang="en-US" sz="1000" u="sng" dirty="0">
                <a:latin typeface="+mj-lt"/>
              </a:rPr>
              <a:t>Journal of Agricultural and Applied Economics, </a:t>
            </a:r>
            <a:r>
              <a:rPr lang="en-US" sz="1000" u="sng" dirty="0" err="1">
                <a:latin typeface="+mj-lt"/>
              </a:rPr>
              <a:t>vol</a:t>
            </a:r>
            <a:r>
              <a:rPr lang="en-US" sz="1000" u="sng" dirty="0">
                <a:latin typeface="+mj-lt"/>
              </a:rPr>
              <a:t> 44 no 5, 299-305, 2012.</a:t>
            </a:r>
            <a:endParaRPr lang="en-US" sz="1000" dirty="0">
              <a:latin typeface="+mj-lt"/>
            </a:endParaRPr>
          </a:p>
        </p:txBody>
      </p:sp>
      <p:sp>
        <p:nvSpPr>
          <p:cNvPr id="12" name="Rectangle 11"/>
          <p:cNvSpPr/>
          <p:nvPr/>
        </p:nvSpPr>
        <p:spPr>
          <a:xfrm>
            <a:off x="124507" y="54116"/>
            <a:ext cx="8938304" cy="523220"/>
          </a:xfrm>
          <a:prstGeom prst="rect">
            <a:avLst/>
          </a:prstGeom>
        </p:spPr>
        <p:txBody>
          <a:bodyPr wrap="square">
            <a:spAutoFit/>
          </a:bodyPr>
          <a:lstStyle/>
          <a:p>
            <a:pPr algn="ctr"/>
            <a:r>
              <a:rPr lang="en-US" sz="2800" b="1" dirty="0" smtClean="0">
                <a:solidFill>
                  <a:srgbClr val="0070C0"/>
                </a:solidFill>
                <a:latin typeface="+mj-lt"/>
              </a:rPr>
              <a:t>Basics of Climate </a:t>
            </a:r>
            <a:r>
              <a:rPr lang="en-US" sz="2800" b="1" dirty="0">
                <a:solidFill>
                  <a:srgbClr val="0070C0"/>
                </a:solidFill>
                <a:latin typeface="+mj-lt"/>
              </a:rPr>
              <a:t>Change </a:t>
            </a:r>
            <a:r>
              <a:rPr lang="en-US" sz="2800" b="1" dirty="0" smtClean="0">
                <a:solidFill>
                  <a:srgbClr val="0070C0"/>
                </a:solidFill>
                <a:latin typeface="+mj-lt"/>
              </a:rPr>
              <a:t>Action</a:t>
            </a:r>
            <a:endParaRPr lang="en-US" altLang="en-US" sz="2800" b="1" dirty="0">
              <a:solidFill>
                <a:srgbClr val="0070C0"/>
              </a:solidFill>
              <a:latin typeface="+mj-lt"/>
            </a:endParaRPr>
          </a:p>
        </p:txBody>
      </p:sp>
    </p:spTree>
    <p:extLst>
      <p:ext uri="{BB962C8B-B14F-4D97-AF65-F5344CB8AC3E}">
        <p14:creationId xmlns:p14="http://schemas.microsoft.com/office/powerpoint/2010/main" val="1527823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3338"/>
            <a:ext cx="8229600" cy="668337"/>
          </a:xfrm>
        </p:spPr>
        <p:txBody>
          <a:bodyPr>
            <a:normAutofit/>
          </a:bodyPr>
          <a:lstStyle/>
          <a:p>
            <a:pPr>
              <a:defRPr/>
            </a:pPr>
            <a:r>
              <a:rPr lang="en-US" sz="2800" b="1" dirty="0">
                <a:solidFill>
                  <a:srgbClr val="0070C0"/>
                </a:solidFill>
                <a:ea typeface="+mn-ea"/>
                <a:cs typeface="+mn-cs"/>
              </a:rPr>
              <a:t>Policy Challenge</a:t>
            </a:r>
          </a:p>
        </p:txBody>
      </p:sp>
      <p:sp>
        <p:nvSpPr>
          <p:cNvPr id="3" name="Content Placeholder 2"/>
          <p:cNvSpPr>
            <a:spLocks noGrp="1"/>
          </p:cNvSpPr>
          <p:nvPr>
            <p:ph idx="1"/>
          </p:nvPr>
        </p:nvSpPr>
        <p:spPr>
          <a:xfrm>
            <a:off x="122238" y="858838"/>
            <a:ext cx="8564562" cy="6227762"/>
          </a:xfrm>
        </p:spPr>
        <p:txBody>
          <a:bodyPr>
            <a:normAutofit fontScale="85000" lnSpcReduction="10000"/>
          </a:bodyPr>
          <a:lstStyle/>
          <a:p>
            <a:pPr>
              <a:defRPr/>
            </a:pPr>
            <a:r>
              <a:rPr lang="en-US" sz="3300" dirty="0" smtClean="0">
                <a:latin typeface="+mj-lt"/>
              </a:rPr>
              <a:t>Most Impacts in future but much of </a:t>
            </a:r>
            <a:r>
              <a:rPr lang="en-US" sz="3300" dirty="0" smtClean="0">
                <a:solidFill>
                  <a:srgbClr val="FF0000"/>
                </a:solidFill>
                <a:latin typeface="+mj-lt"/>
              </a:rPr>
              <a:t>Mitigation and adaptation costs now</a:t>
            </a:r>
            <a:endParaRPr lang="en-US" sz="2800" dirty="0" smtClean="0">
              <a:solidFill>
                <a:srgbClr val="FF0000"/>
              </a:solidFill>
              <a:latin typeface="+mj-lt"/>
            </a:endParaRPr>
          </a:p>
          <a:p>
            <a:pPr>
              <a:defRPr/>
            </a:pPr>
            <a:r>
              <a:rPr lang="en-US" sz="3300" dirty="0" smtClean="0">
                <a:latin typeface="+mj-lt"/>
              </a:rPr>
              <a:t>Exact nature of </a:t>
            </a:r>
            <a:r>
              <a:rPr lang="en-US" sz="3300" dirty="0" smtClean="0">
                <a:solidFill>
                  <a:srgbClr val="FF0000"/>
                </a:solidFill>
                <a:latin typeface="+mj-lt"/>
              </a:rPr>
              <a:t>Impacts</a:t>
            </a:r>
            <a:r>
              <a:rPr lang="en-US" sz="3300" dirty="0" smtClean="0">
                <a:latin typeface="+mj-lt"/>
              </a:rPr>
              <a:t> and effectiveness of </a:t>
            </a:r>
            <a:r>
              <a:rPr lang="en-US" sz="3300" dirty="0">
                <a:solidFill>
                  <a:srgbClr val="FF0000"/>
                </a:solidFill>
                <a:latin typeface="+mj-lt"/>
              </a:rPr>
              <a:t>adaptation</a:t>
            </a:r>
            <a:r>
              <a:rPr lang="en-US" sz="3300" dirty="0" smtClean="0">
                <a:latin typeface="+mj-lt"/>
              </a:rPr>
              <a:t> and mitigation are </a:t>
            </a:r>
            <a:r>
              <a:rPr lang="en-US" sz="3300" dirty="0">
                <a:solidFill>
                  <a:srgbClr val="FF0000"/>
                </a:solidFill>
                <a:latin typeface="+mj-lt"/>
              </a:rPr>
              <a:t>uncertain + controversial</a:t>
            </a:r>
          </a:p>
          <a:p>
            <a:pPr>
              <a:defRPr/>
            </a:pPr>
            <a:r>
              <a:rPr lang="en-US" sz="3300" dirty="0">
                <a:solidFill>
                  <a:srgbClr val="FF0000"/>
                </a:solidFill>
                <a:latin typeface="+mj-lt"/>
              </a:rPr>
              <a:t>Unilateral action on mitigation not effective </a:t>
            </a:r>
            <a:r>
              <a:rPr lang="en-US" sz="3300" dirty="0" smtClean="0">
                <a:latin typeface="+mj-lt"/>
              </a:rPr>
              <a:t>but collective no action means nothing gets done</a:t>
            </a:r>
          </a:p>
          <a:p>
            <a:pPr>
              <a:defRPr/>
            </a:pPr>
            <a:r>
              <a:rPr lang="en-US" sz="3300" dirty="0">
                <a:solidFill>
                  <a:srgbClr val="FF0000"/>
                </a:solidFill>
                <a:latin typeface="+mj-lt"/>
              </a:rPr>
              <a:t>Resource and investment competition </a:t>
            </a:r>
            <a:r>
              <a:rPr lang="en-US" sz="3300" dirty="0" smtClean="0">
                <a:latin typeface="+mj-lt"/>
              </a:rPr>
              <a:t>between current production/R&amp;D and needs for mitigation/adaptation</a:t>
            </a:r>
          </a:p>
          <a:p>
            <a:pPr>
              <a:defRPr/>
            </a:pPr>
            <a:endParaRPr lang="en-US" sz="3300" dirty="0" smtClean="0">
              <a:solidFill>
                <a:srgbClr val="FF0000"/>
              </a:solidFill>
              <a:latin typeface="+mj-lt"/>
            </a:endParaRPr>
          </a:p>
          <a:p>
            <a:pPr>
              <a:buFontTx/>
              <a:buNone/>
              <a:defRPr/>
            </a:pPr>
            <a:r>
              <a:rPr lang="en-US" sz="3300" dirty="0" smtClean="0">
                <a:solidFill>
                  <a:srgbClr val="FF0000"/>
                </a:solidFill>
                <a:latin typeface="+mj-lt"/>
              </a:rPr>
              <a:t>So grand challenge is</a:t>
            </a:r>
          </a:p>
          <a:p>
            <a:pPr>
              <a:buFontTx/>
              <a:buNone/>
              <a:defRPr/>
            </a:pPr>
            <a:r>
              <a:rPr lang="en-US" sz="3300" dirty="0" smtClean="0">
                <a:solidFill>
                  <a:srgbClr val="FF0000"/>
                </a:solidFill>
                <a:latin typeface="+mj-lt"/>
              </a:rPr>
              <a:t>How much to invest now in mitigation and adaptation in interest of future parties at likely cost of current</a:t>
            </a:r>
            <a:r>
              <a:rPr lang="en-US" sz="3300" dirty="0" smtClean="0">
                <a:latin typeface="+mj-lt"/>
              </a:rPr>
              <a:t>?</a:t>
            </a:r>
            <a:endParaRPr lang="en-US" dirty="0" smtClean="0">
              <a:latin typeface="+mj-lt"/>
            </a:endParaRPr>
          </a:p>
          <a:p>
            <a:pPr lvl="2">
              <a:defRPr/>
            </a:pPr>
            <a:endParaRPr lang="en-US" dirty="0" smtClean="0">
              <a:latin typeface="+mj-lt"/>
            </a:endParaRPr>
          </a:p>
          <a:p>
            <a:pPr>
              <a:defRPr/>
            </a:pPr>
            <a:endParaRPr lang="en-US" dirty="0" smtClean="0">
              <a:latin typeface="+mj-lt"/>
            </a:endParaRPr>
          </a:p>
          <a:p>
            <a:pPr>
              <a:defRPr/>
            </a:pPr>
            <a:endParaRPr lang="en-US" sz="2000" dirty="0" smtClean="0">
              <a:latin typeface="+mj-lt"/>
            </a:endParaRPr>
          </a:p>
          <a:p>
            <a:pPr>
              <a:defRPr/>
            </a:pPr>
            <a:endParaRPr lang="en-US" sz="2000" dirty="0" smtClean="0">
              <a:latin typeface="+mj-lt"/>
            </a:endParaRPr>
          </a:p>
          <a:p>
            <a:pPr>
              <a:defRPr/>
            </a:pPr>
            <a:endParaRPr lang="en-US" sz="2000" dirty="0" smtClean="0">
              <a:latin typeface="+mj-lt"/>
            </a:endParaRPr>
          </a:p>
          <a:p>
            <a:pPr>
              <a:defRPr/>
            </a:pPr>
            <a:endParaRPr lang="en-US" sz="2000" dirty="0" smtClean="0">
              <a:latin typeface="+mj-lt"/>
            </a:endParaRPr>
          </a:p>
          <a:p>
            <a:pPr>
              <a:defRPr/>
            </a:pPr>
            <a:endParaRPr lang="en-US" sz="2000" dirty="0">
              <a:latin typeface="+mj-lt"/>
            </a:endParaRPr>
          </a:p>
        </p:txBody>
      </p:sp>
      <p:sp>
        <p:nvSpPr>
          <p:cNvPr id="7172" name="Rectangle 2"/>
          <p:cNvSpPr>
            <a:spLocks noChangeArrowheads="1"/>
          </p:cNvSpPr>
          <p:nvPr/>
        </p:nvSpPr>
        <p:spPr bwMode="auto">
          <a:xfrm>
            <a:off x="1219200" y="60960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ko-KR" sz="800">
                <a:latin typeface="+mj-lt"/>
                <a:ea typeface="Batang" pitchFamily="18" charset="-127"/>
              </a:rPr>
              <a:t>     </a:t>
            </a:r>
            <a:endParaRPr lang="en-US" altLang="ko-KR">
              <a:latin typeface="+mj-lt"/>
              <a:ea typeface="Batang" pitchFamily="18" charset="-127"/>
            </a:endParaRPr>
          </a:p>
        </p:txBody>
      </p:sp>
    </p:spTree>
    <p:extLst>
      <p:ext uri="{BB962C8B-B14F-4D97-AF65-F5344CB8AC3E}">
        <p14:creationId xmlns:p14="http://schemas.microsoft.com/office/powerpoint/2010/main" val="190099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16394</TotalTime>
  <Words>1129</Words>
  <Application>Microsoft Office PowerPoint</Application>
  <PresentationFormat>On-screen Show (4:3)</PresentationFormat>
  <Paragraphs>114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Batang</vt:lpstr>
      <vt:lpstr>Times New Roman</vt:lpstr>
      <vt:lpstr>Monotype Sorts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Challenge</vt:lpstr>
      <vt:lpstr>PowerPoint Presentation</vt:lpstr>
      <vt:lpstr>PowerPoint Presentation</vt:lpstr>
      <vt:lpstr>PowerPoint Presentation</vt:lpstr>
    </vt:vector>
  </TitlesOfParts>
  <Company>TAMU Ag 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McCarl</dc:creator>
  <cp:lastModifiedBy>Bruce A McCarl</cp:lastModifiedBy>
  <cp:revision>138</cp:revision>
  <cp:lastPrinted>2011-01-18T01:55:17Z</cp:lastPrinted>
  <dcterms:created xsi:type="dcterms:W3CDTF">2001-06-26T15:27:40Z</dcterms:created>
  <dcterms:modified xsi:type="dcterms:W3CDTF">2021-03-09T22:04:51Z</dcterms:modified>
</cp:coreProperties>
</file>