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9"/>
  </p:notesMasterIdLst>
  <p:sldIdLst>
    <p:sldId id="256" r:id="rId2"/>
    <p:sldId id="294" r:id="rId3"/>
    <p:sldId id="293" r:id="rId4"/>
    <p:sldId id="287" r:id="rId5"/>
    <p:sldId id="300" r:id="rId6"/>
    <p:sldId id="301" r:id="rId7"/>
    <p:sldId id="322" r:id="rId8"/>
    <p:sldId id="296" r:id="rId9"/>
    <p:sldId id="299" r:id="rId10"/>
    <p:sldId id="303" r:id="rId11"/>
    <p:sldId id="304" r:id="rId12"/>
    <p:sldId id="323" r:id="rId13"/>
    <p:sldId id="305" r:id="rId14"/>
    <p:sldId id="308" r:id="rId15"/>
    <p:sldId id="309" r:id="rId16"/>
    <p:sldId id="310" r:id="rId17"/>
    <p:sldId id="311" r:id="rId18"/>
    <p:sldId id="312" r:id="rId19"/>
    <p:sldId id="313" r:id="rId20"/>
    <p:sldId id="315" r:id="rId21"/>
    <p:sldId id="314" r:id="rId22"/>
    <p:sldId id="316" r:id="rId23"/>
    <p:sldId id="317" r:id="rId24"/>
    <p:sldId id="318" r:id="rId25"/>
    <p:sldId id="319" r:id="rId26"/>
    <p:sldId id="320" r:id="rId27"/>
    <p:sldId id="321" r:id="rId28"/>
  </p:sldIdLst>
  <p:sldSz cx="9144000" cy="5715000" type="screen16x10"/>
  <p:notesSz cx="6858000" cy="9144000"/>
  <p:defaultTextStyle>
    <a:defPPr>
      <a:defRPr lang="en-US"/>
    </a:defPPr>
    <a:lvl1pPr marL="0" algn="l" defTabSz="685891" rtl="0" eaLnBrk="1" latinLnBrk="0" hangingPunct="1">
      <a:defRPr sz="1400" kern="1200">
        <a:solidFill>
          <a:schemeClr val="tx1"/>
        </a:solidFill>
        <a:latin typeface="+mn-lt"/>
        <a:ea typeface="+mn-ea"/>
        <a:cs typeface="+mn-cs"/>
      </a:defRPr>
    </a:lvl1pPr>
    <a:lvl2pPr marL="342946" algn="l" defTabSz="685891" rtl="0" eaLnBrk="1" latinLnBrk="0" hangingPunct="1">
      <a:defRPr sz="1400" kern="1200">
        <a:solidFill>
          <a:schemeClr val="tx1"/>
        </a:solidFill>
        <a:latin typeface="+mn-lt"/>
        <a:ea typeface="+mn-ea"/>
        <a:cs typeface="+mn-cs"/>
      </a:defRPr>
    </a:lvl2pPr>
    <a:lvl3pPr marL="685891" algn="l" defTabSz="685891" rtl="0" eaLnBrk="1" latinLnBrk="0" hangingPunct="1">
      <a:defRPr sz="1400" kern="1200">
        <a:solidFill>
          <a:schemeClr val="tx1"/>
        </a:solidFill>
        <a:latin typeface="+mn-lt"/>
        <a:ea typeface="+mn-ea"/>
        <a:cs typeface="+mn-cs"/>
      </a:defRPr>
    </a:lvl3pPr>
    <a:lvl4pPr marL="1028837" algn="l" defTabSz="685891" rtl="0" eaLnBrk="1" latinLnBrk="0" hangingPunct="1">
      <a:defRPr sz="1400" kern="1200">
        <a:solidFill>
          <a:schemeClr val="tx1"/>
        </a:solidFill>
        <a:latin typeface="+mn-lt"/>
        <a:ea typeface="+mn-ea"/>
        <a:cs typeface="+mn-cs"/>
      </a:defRPr>
    </a:lvl4pPr>
    <a:lvl5pPr marL="1371783" algn="l" defTabSz="685891" rtl="0" eaLnBrk="1" latinLnBrk="0" hangingPunct="1">
      <a:defRPr sz="1400" kern="1200">
        <a:solidFill>
          <a:schemeClr val="tx1"/>
        </a:solidFill>
        <a:latin typeface="+mn-lt"/>
        <a:ea typeface="+mn-ea"/>
        <a:cs typeface="+mn-cs"/>
      </a:defRPr>
    </a:lvl5pPr>
    <a:lvl6pPr marL="1714729" algn="l" defTabSz="685891" rtl="0" eaLnBrk="1" latinLnBrk="0" hangingPunct="1">
      <a:defRPr sz="1400" kern="1200">
        <a:solidFill>
          <a:schemeClr val="tx1"/>
        </a:solidFill>
        <a:latin typeface="+mn-lt"/>
        <a:ea typeface="+mn-ea"/>
        <a:cs typeface="+mn-cs"/>
      </a:defRPr>
    </a:lvl6pPr>
    <a:lvl7pPr marL="2057674" algn="l" defTabSz="685891" rtl="0" eaLnBrk="1" latinLnBrk="0" hangingPunct="1">
      <a:defRPr sz="1400" kern="1200">
        <a:solidFill>
          <a:schemeClr val="tx1"/>
        </a:solidFill>
        <a:latin typeface="+mn-lt"/>
        <a:ea typeface="+mn-ea"/>
        <a:cs typeface="+mn-cs"/>
      </a:defRPr>
    </a:lvl7pPr>
    <a:lvl8pPr marL="2400620" algn="l" defTabSz="685891" rtl="0" eaLnBrk="1" latinLnBrk="0" hangingPunct="1">
      <a:defRPr sz="1400" kern="1200">
        <a:solidFill>
          <a:schemeClr val="tx1"/>
        </a:solidFill>
        <a:latin typeface="+mn-lt"/>
        <a:ea typeface="+mn-ea"/>
        <a:cs typeface="+mn-cs"/>
      </a:defRPr>
    </a:lvl8pPr>
    <a:lvl9pPr marL="2743566" algn="l" defTabSz="685891"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guide id="3" orient="horz" pos="1800">
          <p15:clr>
            <a:srgbClr val="A4A3A4"/>
          </p15:clr>
        </p15:guide>
        <p15:guide id="4"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a:srgbClr val="EEEE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12" autoAdjust="0"/>
    <p:restoredTop sz="94660"/>
  </p:normalViewPr>
  <p:slideViewPr>
    <p:cSldViewPr>
      <p:cViewPr>
        <p:scale>
          <a:sx n="100" d="100"/>
          <a:sy n="100" d="100"/>
        </p:scale>
        <p:origin x="244" y="-520"/>
      </p:cViewPr>
      <p:guideLst>
        <p:guide orient="horz" pos="2160"/>
        <p:guide pos="3839"/>
        <p:guide orient="horz" pos="1800"/>
        <p:guide pos="2880"/>
      </p:guideLst>
    </p:cSldViewPr>
  </p:slideViewPr>
  <p:notesTextViewPr>
    <p:cViewPr>
      <p:scale>
        <a:sx n="1" d="1"/>
        <a:sy n="1" d="1"/>
      </p:scale>
      <p:origin x="0" y="0"/>
    </p:cViewPr>
  </p:notesTextViewPr>
  <p:sorterViewPr>
    <p:cViewPr>
      <p:scale>
        <a:sx n="100" d="100"/>
        <a:sy n="100" d="100"/>
      </p:scale>
      <p:origin x="0" y="-82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2C284C-F8C7-4EDB-82D2-C4E40AC3036C}" type="datetimeFigureOut">
              <a:rPr lang="en-US" smtClean="0"/>
              <a:t>2/23/2021</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3C9BF6-F4A5-4AA9-B259-F46E7122860F}" type="slidenum">
              <a:rPr lang="en-US" smtClean="0"/>
              <a:t>‹#›</a:t>
            </a:fld>
            <a:endParaRPr lang="en-US"/>
          </a:p>
        </p:txBody>
      </p:sp>
    </p:spTree>
    <p:extLst>
      <p:ext uri="{BB962C8B-B14F-4D97-AF65-F5344CB8AC3E}">
        <p14:creationId xmlns:p14="http://schemas.microsoft.com/office/powerpoint/2010/main" val="16711116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B3C9BF6-F4A5-4AA9-B259-F46E7122860F}" type="slidenum">
              <a:rPr lang="en-US" smtClean="0"/>
              <a:t>14</a:t>
            </a:fld>
            <a:endParaRPr lang="en-US"/>
          </a:p>
        </p:txBody>
      </p:sp>
    </p:spTree>
    <p:extLst>
      <p:ext uri="{BB962C8B-B14F-4D97-AF65-F5344CB8AC3E}">
        <p14:creationId xmlns:p14="http://schemas.microsoft.com/office/powerpoint/2010/main" val="20793609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7" y="1490378"/>
            <a:ext cx="6270922" cy="1748522"/>
          </a:xfrm>
        </p:spPr>
        <p:txBody>
          <a:bodyPr anchor="b">
            <a:noAutofit/>
          </a:bodyPr>
          <a:lstStyle>
            <a:lvl1pPr algn="ctr">
              <a:defRPr sz="54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009931" y="3296900"/>
            <a:ext cx="5123755" cy="905198"/>
          </a:xfrm>
        </p:spPr>
        <p:txBody>
          <a:bodyPr>
            <a:normAutofit/>
          </a:bodyPr>
          <a:lstStyle>
            <a:lvl1pPr marL="0" indent="0" algn="ctr">
              <a:lnSpc>
                <a:spcPct val="112000"/>
              </a:lnSpc>
              <a:spcBef>
                <a:spcPts val="0"/>
              </a:spcBef>
              <a:spcAft>
                <a:spcPts val="0"/>
              </a:spcAft>
              <a:buNone/>
              <a:defRPr sz="1700"/>
            </a:lvl1pPr>
            <a:lvl2pPr marL="342946" indent="0" algn="ctr">
              <a:buNone/>
              <a:defRPr sz="1500"/>
            </a:lvl2pPr>
            <a:lvl3pPr marL="685891" indent="0" algn="ctr">
              <a:buNone/>
              <a:defRPr sz="1400"/>
            </a:lvl3pPr>
            <a:lvl4pPr marL="1028837" indent="0" algn="ctr">
              <a:buNone/>
              <a:defRPr sz="1200"/>
            </a:lvl4pPr>
            <a:lvl5pPr marL="1371783" indent="0" algn="ctr">
              <a:buNone/>
              <a:defRPr sz="1200"/>
            </a:lvl5pPr>
            <a:lvl6pPr marL="1714729" indent="0" algn="ctr">
              <a:buNone/>
              <a:defRPr sz="1200"/>
            </a:lvl6pPr>
            <a:lvl7pPr marL="2057674" indent="0" algn="ctr">
              <a:buNone/>
              <a:defRPr sz="1200"/>
            </a:lvl7pPr>
            <a:lvl8pPr marL="2400620" indent="0" algn="ctr">
              <a:buNone/>
              <a:defRPr sz="1200"/>
            </a:lvl8pPr>
            <a:lvl9pPr marL="2743566"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564644" y="5377822"/>
            <a:ext cx="1205958" cy="337179"/>
          </a:xfrm>
        </p:spPr>
        <p:txBody>
          <a:bodyPr/>
          <a:lstStyle>
            <a:lvl1pPr>
              <a:defRPr baseline="0">
                <a:solidFill>
                  <a:schemeClr val="tx2"/>
                </a:solidFill>
              </a:defRPr>
            </a:lvl1pPr>
          </a:lstStyle>
          <a:p>
            <a:fld id="{552FFCE7-B508-481C-BF00-4DEC2A14998A}" type="datetimeFigureOut">
              <a:rPr lang="en-US" smtClean="0">
                <a:solidFill>
                  <a:srgbClr val="191B0E"/>
                </a:solidFill>
              </a:rPr>
              <a:pPr/>
              <a:t>2/23/2021</a:t>
            </a:fld>
            <a:endParaRPr lang="en-US">
              <a:solidFill>
                <a:srgbClr val="191B0E"/>
              </a:solidFill>
            </a:endParaRPr>
          </a:p>
        </p:txBody>
      </p:sp>
      <p:sp>
        <p:nvSpPr>
          <p:cNvPr id="5" name="Footer Placeholder 4"/>
          <p:cNvSpPr>
            <a:spLocks noGrp="1"/>
          </p:cNvSpPr>
          <p:nvPr>
            <p:ph type="ftr" sz="quarter" idx="11"/>
          </p:nvPr>
        </p:nvSpPr>
        <p:spPr>
          <a:xfrm>
            <a:off x="1938042" y="5377822"/>
            <a:ext cx="5267533" cy="337179"/>
          </a:xfrm>
        </p:spPr>
        <p:txBody>
          <a:bodyPr/>
          <a:lstStyle>
            <a:lvl1pPr algn="ctr">
              <a:defRPr baseline="0">
                <a:solidFill>
                  <a:schemeClr val="tx2"/>
                </a:solidFill>
              </a:defRPr>
            </a:lvl1pPr>
          </a:lstStyle>
          <a:p>
            <a:endParaRPr lang="en-US">
              <a:solidFill>
                <a:srgbClr val="191B0E"/>
              </a:solidFill>
            </a:endParaRPr>
          </a:p>
        </p:txBody>
      </p:sp>
      <p:sp>
        <p:nvSpPr>
          <p:cNvPr id="6" name="Slide Number Placeholder 5"/>
          <p:cNvSpPr>
            <a:spLocks noGrp="1"/>
          </p:cNvSpPr>
          <p:nvPr>
            <p:ph type="sldNum" sz="quarter" idx="12"/>
          </p:nvPr>
        </p:nvSpPr>
        <p:spPr>
          <a:xfrm>
            <a:off x="7373013" y="5377822"/>
            <a:ext cx="1197219" cy="337179"/>
          </a:xfrm>
        </p:spPr>
        <p:txBody>
          <a:bodyPr/>
          <a:lstStyle>
            <a:lvl1pPr>
              <a:defRPr baseline="0">
                <a:solidFill>
                  <a:schemeClr val="tx2"/>
                </a:solidFill>
              </a:defRPr>
            </a:lvl1pPr>
          </a:lstStyle>
          <a:p>
            <a:fld id="{EF0183EB-1BDA-4F95-B575-6ADB6D2CA26C}" type="slidenum">
              <a:rPr lang="en-US" smtClean="0">
                <a:solidFill>
                  <a:srgbClr val="191B0E"/>
                </a:solidFill>
              </a:rPr>
              <a:pPr/>
              <a:t>‹#›</a:t>
            </a:fld>
            <a:endParaRPr lang="en-US">
              <a:solidFill>
                <a:srgbClr val="191B0E"/>
              </a:solidFill>
            </a:endParaRPr>
          </a:p>
        </p:txBody>
      </p:sp>
      <p:grpSp>
        <p:nvGrpSpPr>
          <p:cNvPr id="7" name="Group 6"/>
          <p:cNvGrpSpPr/>
          <p:nvPr/>
        </p:nvGrpSpPr>
        <p:grpSpPr>
          <a:xfrm>
            <a:off x="564644" y="620392"/>
            <a:ext cx="8005588" cy="4458059"/>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427405959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8700" y="1912939"/>
            <a:ext cx="7200900" cy="2976562"/>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2FFCE7-B508-481C-BF00-4DEC2A14998A}" type="datetimeFigureOut">
              <a:rPr lang="en-US" smtClean="0">
                <a:solidFill>
                  <a:srgbClr val="191B0E"/>
                </a:solidFill>
              </a:rPr>
              <a:pPr/>
              <a:t>2/23/2021</a:t>
            </a:fld>
            <a:endParaRPr lang="en-US">
              <a:solidFill>
                <a:srgbClr val="191B0E"/>
              </a:solidFill>
            </a:endParaRPr>
          </a:p>
        </p:txBody>
      </p:sp>
      <p:sp>
        <p:nvSpPr>
          <p:cNvPr id="5" name="Footer Placeholder 4"/>
          <p:cNvSpPr>
            <a:spLocks noGrp="1"/>
          </p:cNvSpPr>
          <p:nvPr>
            <p:ph type="ftr" sz="quarter" idx="11"/>
          </p:nvPr>
        </p:nvSpPr>
        <p:spPr/>
        <p:txBody>
          <a:bodyPr/>
          <a:lstStyle/>
          <a:p>
            <a:endParaRPr lang="en-US">
              <a:solidFill>
                <a:srgbClr val="191B0E"/>
              </a:solidFill>
            </a:endParaRPr>
          </a:p>
        </p:txBody>
      </p:sp>
      <p:sp>
        <p:nvSpPr>
          <p:cNvPr id="6" name="Slide Number Placeholder 5"/>
          <p:cNvSpPr>
            <a:spLocks noGrp="1"/>
          </p:cNvSpPr>
          <p:nvPr>
            <p:ph type="sldNum" sz="quarter" idx="12"/>
          </p:nvPr>
        </p:nvSpPr>
        <p:spPr/>
        <p:txBody>
          <a:bodyPr/>
          <a:lstStyle/>
          <a:p>
            <a:fld id="{EF0183EB-1BDA-4F95-B575-6ADB6D2CA26C}" type="slidenum">
              <a:rPr lang="en-US" smtClean="0">
                <a:solidFill>
                  <a:srgbClr val="191B0E"/>
                </a:solidFill>
              </a:rPr>
              <a:pPr/>
              <a:t>‹#›</a:t>
            </a:fld>
            <a:endParaRPr lang="en-US">
              <a:solidFill>
                <a:srgbClr val="191B0E"/>
              </a:solidFill>
            </a:endParaRPr>
          </a:p>
        </p:txBody>
      </p:sp>
    </p:spTree>
    <p:extLst>
      <p:ext uri="{BB962C8B-B14F-4D97-AF65-F5344CB8AC3E}">
        <p14:creationId xmlns:p14="http://schemas.microsoft.com/office/powerpoint/2010/main" val="151106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7421" y="520131"/>
            <a:ext cx="1174324" cy="436937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8701" y="520131"/>
            <a:ext cx="6134731" cy="436937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2FFCE7-B508-481C-BF00-4DEC2A14998A}" type="datetimeFigureOut">
              <a:rPr lang="en-US" smtClean="0">
                <a:solidFill>
                  <a:srgbClr val="191B0E"/>
                </a:solidFill>
              </a:rPr>
              <a:pPr/>
              <a:t>2/23/2021</a:t>
            </a:fld>
            <a:endParaRPr lang="en-US">
              <a:solidFill>
                <a:srgbClr val="191B0E"/>
              </a:solidFill>
            </a:endParaRPr>
          </a:p>
        </p:txBody>
      </p:sp>
      <p:sp>
        <p:nvSpPr>
          <p:cNvPr id="5" name="Footer Placeholder 4"/>
          <p:cNvSpPr>
            <a:spLocks noGrp="1"/>
          </p:cNvSpPr>
          <p:nvPr>
            <p:ph type="ftr" sz="quarter" idx="11"/>
          </p:nvPr>
        </p:nvSpPr>
        <p:spPr/>
        <p:txBody>
          <a:bodyPr/>
          <a:lstStyle/>
          <a:p>
            <a:endParaRPr lang="en-US">
              <a:solidFill>
                <a:srgbClr val="191B0E"/>
              </a:solidFill>
            </a:endParaRPr>
          </a:p>
        </p:txBody>
      </p:sp>
      <p:sp>
        <p:nvSpPr>
          <p:cNvPr id="6" name="Slide Number Placeholder 5"/>
          <p:cNvSpPr>
            <a:spLocks noGrp="1"/>
          </p:cNvSpPr>
          <p:nvPr>
            <p:ph type="sldNum" sz="quarter" idx="12"/>
          </p:nvPr>
        </p:nvSpPr>
        <p:spPr/>
        <p:txBody>
          <a:bodyPr/>
          <a:lstStyle/>
          <a:p>
            <a:fld id="{EF0183EB-1BDA-4F95-B575-6ADB6D2CA26C}" type="slidenum">
              <a:rPr lang="en-US" smtClean="0">
                <a:solidFill>
                  <a:srgbClr val="191B0E"/>
                </a:solidFill>
              </a:rPr>
              <a:pPr/>
              <a:t>‹#›</a:t>
            </a:fld>
            <a:endParaRPr lang="en-US">
              <a:solidFill>
                <a:srgbClr val="191B0E"/>
              </a:solidFill>
            </a:endParaRPr>
          </a:p>
        </p:txBody>
      </p:sp>
    </p:spTree>
    <p:extLst>
      <p:ext uri="{BB962C8B-B14F-4D97-AF65-F5344CB8AC3E}">
        <p14:creationId xmlns:p14="http://schemas.microsoft.com/office/powerpoint/2010/main" val="1001813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2FFCE7-B508-481C-BF00-4DEC2A14998A}" type="datetimeFigureOut">
              <a:rPr lang="en-US" smtClean="0">
                <a:solidFill>
                  <a:srgbClr val="191B0E"/>
                </a:solidFill>
              </a:rPr>
              <a:pPr/>
              <a:t>2/23/2021</a:t>
            </a:fld>
            <a:endParaRPr lang="en-US">
              <a:solidFill>
                <a:srgbClr val="191B0E"/>
              </a:solidFill>
            </a:endParaRPr>
          </a:p>
        </p:txBody>
      </p:sp>
      <p:sp>
        <p:nvSpPr>
          <p:cNvPr id="5" name="Footer Placeholder 4"/>
          <p:cNvSpPr>
            <a:spLocks noGrp="1"/>
          </p:cNvSpPr>
          <p:nvPr>
            <p:ph type="ftr" sz="quarter" idx="11"/>
          </p:nvPr>
        </p:nvSpPr>
        <p:spPr/>
        <p:txBody>
          <a:bodyPr/>
          <a:lstStyle/>
          <a:p>
            <a:endParaRPr lang="en-US">
              <a:solidFill>
                <a:srgbClr val="191B0E"/>
              </a:solidFill>
            </a:endParaRPr>
          </a:p>
        </p:txBody>
      </p:sp>
      <p:sp>
        <p:nvSpPr>
          <p:cNvPr id="6" name="Slide Number Placeholder 5"/>
          <p:cNvSpPr>
            <a:spLocks noGrp="1"/>
          </p:cNvSpPr>
          <p:nvPr>
            <p:ph type="sldNum" sz="quarter" idx="12"/>
          </p:nvPr>
        </p:nvSpPr>
        <p:spPr/>
        <p:txBody>
          <a:bodyPr/>
          <a:lstStyle/>
          <a:p>
            <a:fld id="{EF0183EB-1BDA-4F95-B575-6ADB6D2CA26C}" type="slidenum">
              <a:rPr lang="en-US" smtClean="0">
                <a:solidFill>
                  <a:srgbClr val="191B0E"/>
                </a:solidFill>
              </a:rPr>
              <a:pPr/>
              <a:t>‹#›</a:t>
            </a:fld>
            <a:endParaRPr lang="en-US">
              <a:solidFill>
                <a:srgbClr val="191B0E"/>
              </a:solidFill>
            </a:endParaRPr>
          </a:p>
        </p:txBody>
      </p:sp>
    </p:spTree>
    <p:extLst>
      <p:ext uri="{BB962C8B-B14F-4D97-AF65-F5344CB8AC3E}">
        <p14:creationId xmlns:p14="http://schemas.microsoft.com/office/powerpoint/2010/main" val="1934317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70" y="1084468"/>
            <a:ext cx="7209729" cy="2377281"/>
          </a:xfrm>
        </p:spPr>
        <p:txBody>
          <a:bodyPr anchor="b">
            <a:normAutofit/>
          </a:bodyPr>
          <a:lstStyle>
            <a:lvl1pPr algn="r">
              <a:defRPr sz="54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73770" y="3513607"/>
            <a:ext cx="7209729" cy="952770"/>
          </a:xfrm>
        </p:spPr>
        <p:txBody>
          <a:bodyPr/>
          <a:lstStyle>
            <a:lvl1pPr marL="0" indent="0" algn="r">
              <a:lnSpc>
                <a:spcPct val="112000"/>
              </a:lnSpc>
              <a:spcBef>
                <a:spcPts val="0"/>
              </a:spcBef>
              <a:spcAft>
                <a:spcPts val="0"/>
              </a:spcAft>
              <a:buNone/>
              <a:defRPr sz="1800">
                <a:solidFill>
                  <a:schemeClr val="tx2"/>
                </a:solidFill>
              </a:defRPr>
            </a:lvl1pPr>
            <a:lvl2pPr marL="342946" indent="0">
              <a:buNone/>
              <a:defRPr sz="1500">
                <a:solidFill>
                  <a:schemeClr val="tx1">
                    <a:tint val="75000"/>
                  </a:schemeClr>
                </a:solidFill>
              </a:defRPr>
            </a:lvl2pPr>
            <a:lvl3pPr marL="685891" indent="0">
              <a:buNone/>
              <a:defRPr sz="1400">
                <a:solidFill>
                  <a:schemeClr val="tx1">
                    <a:tint val="75000"/>
                  </a:schemeClr>
                </a:solidFill>
              </a:defRPr>
            </a:lvl3pPr>
            <a:lvl4pPr marL="1028837" indent="0">
              <a:buNone/>
              <a:defRPr sz="1200">
                <a:solidFill>
                  <a:schemeClr val="tx1">
                    <a:tint val="75000"/>
                  </a:schemeClr>
                </a:solidFill>
              </a:defRPr>
            </a:lvl4pPr>
            <a:lvl5pPr marL="1371783" indent="0">
              <a:buNone/>
              <a:defRPr sz="1200">
                <a:solidFill>
                  <a:schemeClr val="tx1">
                    <a:tint val="75000"/>
                  </a:schemeClr>
                </a:solidFill>
              </a:defRPr>
            </a:lvl5pPr>
            <a:lvl6pPr marL="1714729" indent="0">
              <a:buNone/>
              <a:defRPr sz="1200">
                <a:solidFill>
                  <a:schemeClr val="tx1">
                    <a:tint val="75000"/>
                  </a:schemeClr>
                </a:solidFill>
              </a:defRPr>
            </a:lvl6pPr>
            <a:lvl7pPr marL="2057674" indent="0">
              <a:buNone/>
              <a:defRPr sz="1200">
                <a:solidFill>
                  <a:schemeClr val="tx1">
                    <a:tint val="75000"/>
                  </a:schemeClr>
                </a:solidFill>
              </a:defRPr>
            </a:lvl7pPr>
            <a:lvl8pPr marL="2400620" indent="0">
              <a:buNone/>
              <a:defRPr sz="1200">
                <a:solidFill>
                  <a:schemeClr val="tx1">
                    <a:tint val="75000"/>
                  </a:schemeClr>
                </a:solidFill>
              </a:defRPr>
            </a:lvl8pPr>
            <a:lvl9pPr marL="2743566"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554182" y="5377822"/>
            <a:ext cx="1216806" cy="337179"/>
          </a:xfrm>
        </p:spPr>
        <p:txBody>
          <a:bodyPr/>
          <a:lstStyle>
            <a:lvl1pPr>
              <a:defRPr>
                <a:solidFill>
                  <a:schemeClr val="tx2"/>
                </a:solidFill>
              </a:defRPr>
            </a:lvl1pPr>
          </a:lstStyle>
          <a:p>
            <a:fld id="{552FFCE7-B508-481C-BF00-4DEC2A14998A}" type="datetimeFigureOut">
              <a:rPr lang="en-US" smtClean="0">
                <a:solidFill>
                  <a:srgbClr val="EFEDE3"/>
                </a:solidFill>
              </a:rPr>
              <a:pPr/>
              <a:t>2/23/2021</a:t>
            </a:fld>
            <a:endParaRPr lang="en-US">
              <a:solidFill>
                <a:srgbClr val="EFEDE3"/>
              </a:solidFill>
            </a:endParaRPr>
          </a:p>
        </p:txBody>
      </p:sp>
      <p:sp>
        <p:nvSpPr>
          <p:cNvPr id="5" name="Footer Placeholder 4"/>
          <p:cNvSpPr>
            <a:spLocks noGrp="1"/>
          </p:cNvSpPr>
          <p:nvPr>
            <p:ph type="ftr" sz="quarter" idx="11"/>
          </p:nvPr>
        </p:nvSpPr>
        <p:spPr>
          <a:xfrm>
            <a:off x="1938235" y="5377822"/>
            <a:ext cx="5267533" cy="337179"/>
          </a:xfrm>
        </p:spPr>
        <p:txBody>
          <a:bodyPr/>
          <a:lstStyle>
            <a:lvl1pPr algn="ctr">
              <a:defRPr>
                <a:solidFill>
                  <a:schemeClr val="tx2"/>
                </a:solidFill>
              </a:defRPr>
            </a:lvl1pPr>
          </a:lstStyle>
          <a:p>
            <a:endParaRPr lang="en-US">
              <a:solidFill>
                <a:srgbClr val="EFEDE3"/>
              </a:solidFill>
            </a:endParaRPr>
          </a:p>
        </p:txBody>
      </p:sp>
      <p:sp>
        <p:nvSpPr>
          <p:cNvPr id="6" name="Slide Number Placeholder 5"/>
          <p:cNvSpPr>
            <a:spLocks noGrp="1"/>
          </p:cNvSpPr>
          <p:nvPr>
            <p:ph type="sldNum" sz="quarter" idx="12"/>
          </p:nvPr>
        </p:nvSpPr>
        <p:spPr>
          <a:xfrm>
            <a:off x="7373013" y="5377822"/>
            <a:ext cx="1197219" cy="337179"/>
          </a:xfrm>
        </p:spPr>
        <p:txBody>
          <a:bodyPr/>
          <a:lstStyle>
            <a:lvl1pPr>
              <a:defRPr>
                <a:solidFill>
                  <a:schemeClr val="tx2"/>
                </a:solidFill>
              </a:defRPr>
            </a:lvl1pPr>
          </a:lstStyle>
          <a:p>
            <a:fld id="{EF0183EB-1BDA-4F95-B575-6ADB6D2CA26C}" type="slidenum">
              <a:rPr lang="en-US" smtClean="0">
                <a:solidFill>
                  <a:srgbClr val="EFEDE3"/>
                </a:solidFill>
              </a:rPr>
              <a:pPr/>
              <a:t>‹#›</a:t>
            </a:fld>
            <a:endParaRPr lang="en-US">
              <a:solidFill>
                <a:srgbClr val="EFEDE3"/>
              </a:solidFill>
            </a:endParaRPr>
          </a:p>
        </p:txBody>
      </p:sp>
      <p:sp>
        <p:nvSpPr>
          <p:cNvPr id="7" name="Freeform 6" title="Crop Mark"/>
          <p:cNvSpPr/>
          <p:nvPr/>
        </p:nvSpPr>
        <p:spPr bwMode="auto">
          <a:xfrm>
            <a:off x="6113972" y="1404710"/>
            <a:ext cx="2456260" cy="3673740"/>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14004520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028700" y="1905001"/>
            <a:ext cx="3335840" cy="29845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894052" y="1905001"/>
            <a:ext cx="3335840" cy="29845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52FFCE7-B508-481C-BF00-4DEC2A14998A}" type="datetimeFigureOut">
              <a:rPr lang="en-US" smtClean="0">
                <a:solidFill>
                  <a:srgbClr val="191B0E"/>
                </a:solidFill>
              </a:rPr>
              <a:pPr/>
              <a:t>2/23/2021</a:t>
            </a:fld>
            <a:endParaRPr lang="en-US">
              <a:solidFill>
                <a:srgbClr val="191B0E"/>
              </a:solidFill>
            </a:endParaRPr>
          </a:p>
        </p:txBody>
      </p:sp>
      <p:sp>
        <p:nvSpPr>
          <p:cNvPr id="6" name="Footer Placeholder 5"/>
          <p:cNvSpPr>
            <a:spLocks noGrp="1"/>
          </p:cNvSpPr>
          <p:nvPr>
            <p:ph type="ftr" sz="quarter" idx="11"/>
          </p:nvPr>
        </p:nvSpPr>
        <p:spPr/>
        <p:txBody>
          <a:bodyPr/>
          <a:lstStyle/>
          <a:p>
            <a:endParaRPr lang="en-US">
              <a:solidFill>
                <a:srgbClr val="191B0E"/>
              </a:solidFill>
            </a:endParaRPr>
          </a:p>
        </p:txBody>
      </p:sp>
      <p:sp>
        <p:nvSpPr>
          <p:cNvPr id="7" name="Slide Number Placeholder 6"/>
          <p:cNvSpPr>
            <a:spLocks noGrp="1"/>
          </p:cNvSpPr>
          <p:nvPr>
            <p:ph type="sldNum" sz="quarter" idx="12"/>
          </p:nvPr>
        </p:nvSpPr>
        <p:spPr/>
        <p:txBody>
          <a:bodyPr/>
          <a:lstStyle/>
          <a:p>
            <a:fld id="{EF0183EB-1BDA-4F95-B575-6ADB6D2CA26C}" type="slidenum">
              <a:rPr lang="en-US" smtClean="0">
                <a:solidFill>
                  <a:srgbClr val="191B0E"/>
                </a:solidFill>
              </a:rPr>
              <a:pPr/>
              <a:t>‹#›</a:t>
            </a:fld>
            <a:endParaRPr lang="en-US">
              <a:solidFill>
                <a:srgbClr val="191B0E"/>
              </a:solidFill>
            </a:endParaRPr>
          </a:p>
        </p:txBody>
      </p:sp>
    </p:spTree>
    <p:extLst>
      <p:ext uri="{BB962C8B-B14F-4D97-AF65-F5344CB8AC3E}">
        <p14:creationId xmlns:p14="http://schemas.microsoft.com/office/powerpoint/2010/main" val="3720297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8700" y="571501"/>
            <a:ext cx="7200900" cy="123825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28701" y="1950720"/>
            <a:ext cx="3332988" cy="686593"/>
          </a:xfrm>
        </p:spPr>
        <p:txBody>
          <a:bodyPr anchor="b">
            <a:noAutofit/>
          </a:bodyPr>
          <a:lstStyle>
            <a:lvl1pPr marL="0" indent="0">
              <a:lnSpc>
                <a:spcPct val="84000"/>
              </a:lnSpc>
              <a:spcBef>
                <a:spcPts val="0"/>
              </a:spcBef>
              <a:spcAft>
                <a:spcPts val="0"/>
              </a:spcAft>
              <a:buNone/>
              <a:defRPr sz="2300" b="0" baseline="0">
                <a:solidFill>
                  <a:schemeClr val="tx2"/>
                </a:solidFill>
              </a:defRPr>
            </a:lvl1pPr>
            <a:lvl2pPr marL="342946" indent="0">
              <a:buNone/>
              <a:defRPr sz="1500" b="1"/>
            </a:lvl2pPr>
            <a:lvl3pPr marL="685891" indent="0">
              <a:buNone/>
              <a:defRPr sz="1400" b="1"/>
            </a:lvl3pPr>
            <a:lvl4pPr marL="1028837" indent="0">
              <a:buNone/>
              <a:defRPr sz="1200" b="1"/>
            </a:lvl4pPr>
            <a:lvl5pPr marL="1371783" indent="0">
              <a:buNone/>
              <a:defRPr sz="1200" b="1"/>
            </a:lvl5pPr>
            <a:lvl6pPr marL="1714729" indent="0">
              <a:buNone/>
              <a:defRPr sz="1200" b="1"/>
            </a:lvl6pPr>
            <a:lvl7pPr marL="2057674" indent="0">
              <a:buNone/>
              <a:defRPr sz="1200" b="1"/>
            </a:lvl7pPr>
            <a:lvl8pPr marL="2400620" indent="0">
              <a:buNone/>
              <a:defRPr sz="1200" b="1"/>
            </a:lvl8pPr>
            <a:lvl9pPr marL="2743566" indent="0">
              <a:buNone/>
              <a:defRPr sz="1200" b="1"/>
            </a:lvl9pPr>
          </a:lstStyle>
          <a:p>
            <a:pPr lvl="0"/>
            <a:r>
              <a:rPr lang="en-US" smtClean="0"/>
              <a:t>Edit Master text styles</a:t>
            </a:r>
          </a:p>
        </p:txBody>
      </p:sp>
      <p:sp>
        <p:nvSpPr>
          <p:cNvPr id="4" name="Content Placeholder 3"/>
          <p:cNvSpPr>
            <a:spLocks noGrp="1"/>
          </p:cNvSpPr>
          <p:nvPr>
            <p:ph sz="half" idx="2"/>
          </p:nvPr>
        </p:nvSpPr>
        <p:spPr>
          <a:xfrm>
            <a:off x="1028701" y="2754341"/>
            <a:ext cx="3332988" cy="213516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93761" y="1950720"/>
            <a:ext cx="3332988" cy="686593"/>
          </a:xfrm>
        </p:spPr>
        <p:txBody>
          <a:bodyPr anchor="b">
            <a:noAutofit/>
          </a:bodyPr>
          <a:lstStyle>
            <a:lvl1pPr marL="0" indent="0">
              <a:lnSpc>
                <a:spcPct val="84000"/>
              </a:lnSpc>
              <a:spcBef>
                <a:spcPts val="0"/>
              </a:spcBef>
              <a:spcAft>
                <a:spcPts val="0"/>
              </a:spcAft>
              <a:buNone/>
              <a:defRPr sz="2300" b="0" baseline="0">
                <a:solidFill>
                  <a:schemeClr val="tx2"/>
                </a:solidFill>
              </a:defRPr>
            </a:lvl1pPr>
            <a:lvl2pPr marL="342946" indent="0">
              <a:buNone/>
              <a:defRPr sz="1500" b="1"/>
            </a:lvl2pPr>
            <a:lvl3pPr marL="685891" indent="0">
              <a:buNone/>
              <a:defRPr sz="1400" b="1"/>
            </a:lvl3pPr>
            <a:lvl4pPr marL="1028837" indent="0">
              <a:buNone/>
              <a:defRPr sz="1200" b="1"/>
            </a:lvl4pPr>
            <a:lvl5pPr marL="1371783" indent="0">
              <a:buNone/>
              <a:defRPr sz="1200" b="1"/>
            </a:lvl5pPr>
            <a:lvl6pPr marL="1714729" indent="0">
              <a:buNone/>
              <a:defRPr sz="1200" b="1"/>
            </a:lvl6pPr>
            <a:lvl7pPr marL="2057674" indent="0">
              <a:buNone/>
              <a:defRPr sz="1200" b="1"/>
            </a:lvl7pPr>
            <a:lvl8pPr marL="2400620" indent="0">
              <a:buNone/>
              <a:defRPr sz="1200" b="1"/>
            </a:lvl8pPr>
            <a:lvl9pPr marL="2743566"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893761" y="2754341"/>
            <a:ext cx="3332988" cy="213516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2FFCE7-B508-481C-BF00-4DEC2A14998A}" type="datetimeFigureOut">
              <a:rPr lang="en-US" smtClean="0">
                <a:solidFill>
                  <a:srgbClr val="191B0E"/>
                </a:solidFill>
              </a:rPr>
              <a:pPr/>
              <a:t>2/23/2021</a:t>
            </a:fld>
            <a:endParaRPr lang="en-US">
              <a:solidFill>
                <a:srgbClr val="191B0E"/>
              </a:solidFill>
            </a:endParaRPr>
          </a:p>
        </p:txBody>
      </p:sp>
      <p:sp>
        <p:nvSpPr>
          <p:cNvPr id="8" name="Footer Placeholder 7"/>
          <p:cNvSpPr>
            <a:spLocks noGrp="1"/>
          </p:cNvSpPr>
          <p:nvPr>
            <p:ph type="ftr" sz="quarter" idx="11"/>
          </p:nvPr>
        </p:nvSpPr>
        <p:spPr/>
        <p:txBody>
          <a:bodyPr/>
          <a:lstStyle/>
          <a:p>
            <a:endParaRPr lang="en-US">
              <a:solidFill>
                <a:srgbClr val="191B0E"/>
              </a:solidFill>
            </a:endParaRPr>
          </a:p>
        </p:txBody>
      </p:sp>
      <p:sp>
        <p:nvSpPr>
          <p:cNvPr id="9" name="Slide Number Placeholder 8"/>
          <p:cNvSpPr>
            <a:spLocks noGrp="1"/>
          </p:cNvSpPr>
          <p:nvPr>
            <p:ph type="sldNum" sz="quarter" idx="12"/>
          </p:nvPr>
        </p:nvSpPr>
        <p:spPr/>
        <p:txBody>
          <a:bodyPr/>
          <a:lstStyle/>
          <a:p>
            <a:fld id="{EF0183EB-1BDA-4F95-B575-6ADB6D2CA26C}" type="slidenum">
              <a:rPr lang="en-US" smtClean="0">
                <a:solidFill>
                  <a:srgbClr val="191B0E"/>
                </a:solidFill>
              </a:rPr>
              <a:pPr/>
              <a:t>‹#›</a:t>
            </a:fld>
            <a:endParaRPr lang="en-US">
              <a:solidFill>
                <a:srgbClr val="191B0E"/>
              </a:solidFill>
            </a:endParaRPr>
          </a:p>
        </p:txBody>
      </p:sp>
    </p:spTree>
    <p:extLst>
      <p:ext uri="{BB962C8B-B14F-4D97-AF65-F5344CB8AC3E}">
        <p14:creationId xmlns:p14="http://schemas.microsoft.com/office/powerpoint/2010/main" val="3920036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52FFCE7-B508-481C-BF00-4DEC2A14998A}" type="datetimeFigureOut">
              <a:rPr lang="en-US" smtClean="0">
                <a:solidFill>
                  <a:srgbClr val="191B0E"/>
                </a:solidFill>
              </a:rPr>
              <a:pPr/>
              <a:t>2/23/2021</a:t>
            </a:fld>
            <a:endParaRPr lang="en-US">
              <a:solidFill>
                <a:srgbClr val="191B0E"/>
              </a:solidFill>
            </a:endParaRPr>
          </a:p>
        </p:txBody>
      </p:sp>
      <p:sp>
        <p:nvSpPr>
          <p:cNvPr id="4" name="Footer Placeholder 3"/>
          <p:cNvSpPr>
            <a:spLocks noGrp="1"/>
          </p:cNvSpPr>
          <p:nvPr>
            <p:ph type="ftr" sz="quarter" idx="11"/>
          </p:nvPr>
        </p:nvSpPr>
        <p:spPr/>
        <p:txBody>
          <a:bodyPr/>
          <a:lstStyle/>
          <a:p>
            <a:endParaRPr lang="en-US">
              <a:solidFill>
                <a:srgbClr val="191B0E"/>
              </a:solidFill>
            </a:endParaRPr>
          </a:p>
        </p:txBody>
      </p:sp>
      <p:sp>
        <p:nvSpPr>
          <p:cNvPr id="5" name="Slide Number Placeholder 4"/>
          <p:cNvSpPr>
            <a:spLocks noGrp="1"/>
          </p:cNvSpPr>
          <p:nvPr>
            <p:ph type="sldNum" sz="quarter" idx="12"/>
          </p:nvPr>
        </p:nvSpPr>
        <p:spPr/>
        <p:txBody>
          <a:bodyPr/>
          <a:lstStyle/>
          <a:p>
            <a:fld id="{EF0183EB-1BDA-4F95-B575-6ADB6D2CA26C}" type="slidenum">
              <a:rPr lang="en-US" smtClean="0">
                <a:solidFill>
                  <a:srgbClr val="191B0E"/>
                </a:solidFill>
              </a:rPr>
              <a:pPr/>
              <a:t>‹#›</a:t>
            </a:fld>
            <a:endParaRPr lang="en-US">
              <a:solidFill>
                <a:srgbClr val="191B0E"/>
              </a:solidFill>
            </a:endParaRPr>
          </a:p>
        </p:txBody>
      </p:sp>
    </p:spTree>
    <p:extLst>
      <p:ext uri="{BB962C8B-B14F-4D97-AF65-F5344CB8AC3E}">
        <p14:creationId xmlns:p14="http://schemas.microsoft.com/office/powerpoint/2010/main" val="2163751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2FFCE7-B508-481C-BF00-4DEC2A14998A}" type="datetimeFigureOut">
              <a:rPr lang="en-US" smtClean="0">
                <a:solidFill>
                  <a:srgbClr val="191B0E"/>
                </a:solidFill>
              </a:rPr>
              <a:pPr/>
              <a:t>2/23/2021</a:t>
            </a:fld>
            <a:endParaRPr lang="en-US">
              <a:solidFill>
                <a:srgbClr val="191B0E"/>
              </a:solidFill>
            </a:endParaRPr>
          </a:p>
        </p:txBody>
      </p:sp>
      <p:sp>
        <p:nvSpPr>
          <p:cNvPr id="3" name="Footer Placeholder 2"/>
          <p:cNvSpPr>
            <a:spLocks noGrp="1"/>
          </p:cNvSpPr>
          <p:nvPr>
            <p:ph type="ftr" sz="quarter" idx="11"/>
          </p:nvPr>
        </p:nvSpPr>
        <p:spPr/>
        <p:txBody>
          <a:bodyPr/>
          <a:lstStyle/>
          <a:p>
            <a:endParaRPr lang="en-US">
              <a:solidFill>
                <a:srgbClr val="191B0E"/>
              </a:solidFill>
            </a:endParaRPr>
          </a:p>
        </p:txBody>
      </p:sp>
      <p:sp>
        <p:nvSpPr>
          <p:cNvPr id="4" name="Slide Number Placeholder 3"/>
          <p:cNvSpPr>
            <a:spLocks noGrp="1"/>
          </p:cNvSpPr>
          <p:nvPr>
            <p:ph type="sldNum" sz="quarter" idx="12"/>
          </p:nvPr>
        </p:nvSpPr>
        <p:spPr/>
        <p:txBody>
          <a:bodyPr/>
          <a:lstStyle/>
          <a:p>
            <a:fld id="{EF0183EB-1BDA-4F95-B575-6ADB6D2CA26C}" type="slidenum">
              <a:rPr lang="en-US" smtClean="0">
                <a:solidFill>
                  <a:srgbClr val="191B0E"/>
                </a:solidFill>
              </a:rPr>
              <a:pPr/>
              <a:t>‹#›</a:t>
            </a:fld>
            <a:endParaRPr lang="en-US">
              <a:solidFill>
                <a:srgbClr val="191B0E"/>
              </a:solidFill>
            </a:endParaRPr>
          </a:p>
        </p:txBody>
      </p:sp>
    </p:spTree>
    <p:extLst>
      <p:ext uri="{BB962C8B-B14F-4D97-AF65-F5344CB8AC3E}">
        <p14:creationId xmlns:p14="http://schemas.microsoft.com/office/powerpoint/2010/main" val="3300516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13"/>
            <a:ext cx="3977640" cy="57146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571500"/>
            <a:ext cx="2891790" cy="1798237"/>
          </a:xfrm>
        </p:spPr>
        <p:txBody>
          <a:bodyPr anchor="t">
            <a:noAutofit/>
          </a:bodyPr>
          <a:lstStyle>
            <a:lvl1pPr>
              <a:lnSpc>
                <a:spcPct val="84000"/>
              </a:lnSpc>
              <a:defRPr sz="36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92016" y="571501"/>
            <a:ext cx="3909060" cy="4312709"/>
          </a:xfrm>
        </p:spPr>
        <p:txBody>
          <a:bodyPr/>
          <a:lstStyle>
            <a:lvl1pPr>
              <a:defRPr sz="1500"/>
            </a:lvl1pPr>
            <a:lvl2pPr>
              <a:defRPr sz="1500"/>
            </a:lvl2pPr>
            <a:lvl3pPr>
              <a:defRPr sz="1400"/>
            </a:lvl3pPr>
            <a:lvl4pPr>
              <a:defRPr sz="14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42925" y="2380287"/>
            <a:ext cx="2891790" cy="2509213"/>
          </a:xfrm>
        </p:spPr>
        <p:txBody>
          <a:bodyPr/>
          <a:lstStyle>
            <a:lvl1pPr marL="0" indent="0">
              <a:lnSpc>
                <a:spcPct val="113000"/>
              </a:lnSpc>
              <a:spcBef>
                <a:spcPts val="0"/>
              </a:spcBef>
              <a:spcAft>
                <a:spcPts val="1125"/>
              </a:spcAft>
              <a:buNone/>
              <a:defRPr sz="1200"/>
            </a:lvl1pPr>
            <a:lvl2pPr marL="342946" indent="0">
              <a:buNone/>
              <a:defRPr sz="1100"/>
            </a:lvl2pPr>
            <a:lvl3pPr marL="685891" indent="0">
              <a:buNone/>
              <a:defRPr sz="900"/>
            </a:lvl3pPr>
            <a:lvl4pPr marL="1028837" indent="0">
              <a:buNone/>
              <a:defRPr sz="800"/>
            </a:lvl4pPr>
            <a:lvl5pPr marL="1371783" indent="0">
              <a:buNone/>
              <a:defRPr sz="800"/>
            </a:lvl5pPr>
            <a:lvl6pPr marL="1714729" indent="0">
              <a:buNone/>
              <a:defRPr sz="800"/>
            </a:lvl6pPr>
            <a:lvl7pPr marL="2057674" indent="0">
              <a:buNone/>
              <a:defRPr sz="800"/>
            </a:lvl7pPr>
            <a:lvl8pPr marL="2400620" indent="0">
              <a:buNone/>
              <a:defRPr sz="800"/>
            </a:lvl8pPr>
            <a:lvl9pPr marL="2743566" indent="0">
              <a:buNone/>
              <a:defRPr sz="800"/>
            </a:lvl9pPr>
          </a:lstStyle>
          <a:p>
            <a:pPr lvl="0"/>
            <a:r>
              <a:rPr lang="en-US" smtClean="0"/>
              <a:t>Edit Master text styles</a:t>
            </a:r>
          </a:p>
        </p:txBody>
      </p:sp>
      <p:sp>
        <p:nvSpPr>
          <p:cNvPr id="5" name="Date Placeholder 4"/>
          <p:cNvSpPr>
            <a:spLocks noGrp="1"/>
          </p:cNvSpPr>
          <p:nvPr>
            <p:ph type="dt" sz="half" idx="10"/>
          </p:nvPr>
        </p:nvSpPr>
        <p:spPr>
          <a:xfrm>
            <a:off x="542926" y="5377822"/>
            <a:ext cx="903429" cy="337179"/>
          </a:xfrm>
        </p:spPr>
        <p:txBody>
          <a:bodyPr/>
          <a:lstStyle>
            <a:lvl1pPr>
              <a:defRPr>
                <a:solidFill>
                  <a:schemeClr val="tx2"/>
                </a:solidFill>
              </a:defRPr>
            </a:lvl1pPr>
          </a:lstStyle>
          <a:p>
            <a:fld id="{552FFCE7-B508-481C-BF00-4DEC2A14998A}" type="datetimeFigureOut">
              <a:rPr lang="en-US" smtClean="0">
                <a:solidFill>
                  <a:srgbClr val="191B0E"/>
                </a:solidFill>
              </a:rPr>
              <a:pPr/>
              <a:t>2/23/2021</a:t>
            </a:fld>
            <a:endParaRPr lang="en-US">
              <a:solidFill>
                <a:srgbClr val="191B0E"/>
              </a:solidFill>
            </a:endParaRPr>
          </a:p>
        </p:txBody>
      </p:sp>
      <p:sp>
        <p:nvSpPr>
          <p:cNvPr id="6" name="Footer Placeholder 5"/>
          <p:cNvSpPr>
            <a:spLocks noGrp="1"/>
          </p:cNvSpPr>
          <p:nvPr>
            <p:ph type="ftr" sz="quarter" idx="11"/>
          </p:nvPr>
        </p:nvSpPr>
        <p:spPr>
          <a:xfrm>
            <a:off x="1654460" y="5377822"/>
            <a:ext cx="1780256" cy="337179"/>
          </a:xfrm>
        </p:spPr>
        <p:txBody>
          <a:bodyPr/>
          <a:lstStyle>
            <a:lvl1pPr>
              <a:defRPr>
                <a:solidFill>
                  <a:schemeClr val="tx2"/>
                </a:solidFill>
              </a:defRPr>
            </a:lvl1pPr>
          </a:lstStyle>
          <a:p>
            <a:endParaRPr lang="en-US">
              <a:solidFill>
                <a:srgbClr val="191B0E"/>
              </a:solidFill>
            </a:endParaRPr>
          </a:p>
        </p:txBody>
      </p:sp>
      <p:sp>
        <p:nvSpPr>
          <p:cNvPr id="7" name="Slide Number Placeholder 6"/>
          <p:cNvSpPr>
            <a:spLocks noGrp="1"/>
          </p:cNvSpPr>
          <p:nvPr>
            <p:ph type="sldNum" sz="quarter" idx="12"/>
          </p:nvPr>
        </p:nvSpPr>
        <p:spPr>
          <a:xfrm>
            <a:off x="7412356" y="5377822"/>
            <a:ext cx="1197219" cy="337179"/>
          </a:xfrm>
        </p:spPr>
        <p:txBody>
          <a:bodyPr/>
          <a:lstStyle>
            <a:lvl1pPr>
              <a:defRPr>
                <a:solidFill>
                  <a:schemeClr val="tx2"/>
                </a:solidFill>
              </a:defRPr>
            </a:lvl1pPr>
          </a:lstStyle>
          <a:p>
            <a:fld id="{EF0183EB-1BDA-4F95-B575-6ADB6D2CA26C}" type="slidenum">
              <a:rPr lang="en-US" smtClean="0">
                <a:solidFill>
                  <a:srgbClr val="191B0E"/>
                </a:solidFill>
              </a:rPr>
              <a:pPr/>
              <a:t>‹#›</a:t>
            </a:fld>
            <a:endParaRPr lang="en-US">
              <a:solidFill>
                <a:srgbClr val="191B0E"/>
              </a:solidFill>
            </a:endParaRPr>
          </a:p>
        </p:txBody>
      </p:sp>
      <p:sp>
        <p:nvSpPr>
          <p:cNvPr id="9" name="Rectangle 8" title="Divider Bar"/>
          <p:cNvSpPr/>
          <p:nvPr/>
        </p:nvSpPr>
        <p:spPr>
          <a:xfrm>
            <a:off x="3977640" y="313"/>
            <a:ext cx="171450" cy="5715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80727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13"/>
            <a:ext cx="3977640" cy="57146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571500"/>
            <a:ext cx="2891790" cy="1798237"/>
          </a:xfrm>
        </p:spPr>
        <p:txBody>
          <a:bodyPr anchor="t">
            <a:normAutofit/>
          </a:bodyPr>
          <a:lstStyle>
            <a:lvl1pPr>
              <a:lnSpc>
                <a:spcPct val="84000"/>
              </a:lnSpc>
              <a:defRPr sz="36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149090" y="2"/>
            <a:ext cx="4994910" cy="5714999"/>
          </a:xfrm>
        </p:spPr>
        <p:txBody>
          <a:bodyPr anchor="t">
            <a:normAutofit/>
          </a:bodyPr>
          <a:lstStyle>
            <a:lvl1pPr marL="0" indent="0">
              <a:buNone/>
              <a:defRPr sz="1500"/>
            </a:lvl1pPr>
            <a:lvl2pPr marL="342946" indent="0">
              <a:buNone/>
              <a:defRPr sz="1500"/>
            </a:lvl2pPr>
            <a:lvl3pPr marL="685891" indent="0">
              <a:buNone/>
              <a:defRPr sz="1500"/>
            </a:lvl3pPr>
            <a:lvl4pPr marL="1028837" indent="0">
              <a:buNone/>
              <a:defRPr sz="1500"/>
            </a:lvl4pPr>
            <a:lvl5pPr marL="1371783" indent="0">
              <a:buNone/>
              <a:defRPr sz="1500"/>
            </a:lvl5pPr>
            <a:lvl6pPr marL="1714729" indent="0">
              <a:buNone/>
              <a:defRPr sz="1500"/>
            </a:lvl6pPr>
            <a:lvl7pPr marL="2057674" indent="0">
              <a:buNone/>
              <a:defRPr sz="1500"/>
            </a:lvl7pPr>
            <a:lvl8pPr marL="2400620" indent="0">
              <a:buNone/>
              <a:defRPr sz="1500"/>
            </a:lvl8pPr>
            <a:lvl9pPr marL="2743566"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542925" y="2379973"/>
            <a:ext cx="2891790" cy="2509527"/>
          </a:xfrm>
        </p:spPr>
        <p:txBody>
          <a:bodyPr/>
          <a:lstStyle>
            <a:lvl1pPr marL="0" indent="0">
              <a:lnSpc>
                <a:spcPct val="113000"/>
              </a:lnSpc>
              <a:spcBef>
                <a:spcPts val="0"/>
              </a:spcBef>
              <a:spcAft>
                <a:spcPts val="1125"/>
              </a:spcAft>
              <a:buNone/>
              <a:defRPr sz="1200"/>
            </a:lvl1pPr>
            <a:lvl2pPr marL="342946" indent="0">
              <a:buNone/>
              <a:defRPr sz="1100"/>
            </a:lvl2pPr>
            <a:lvl3pPr marL="685891" indent="0">
              <a:buNone/>
              <a:defRPr sz="900"/>
            </a:lvl3pPr>
            <a:lvl4pPr marL="1028837" indent="0">
              <a:buNone/>
              <a:defRPr sz="800"/>
            </a:lvl4pPr>
            <a:lvl5pPr marL="1371783" indent="0">
              <a:buNone/>
              <a:defRPr sz="800"/>
            </a:lvl5pPr>
            <a:lvl6pPr marL="1714729" indent="0">
              <a:buNone/>
              <a:defRPr sz="800"/>
            </a:lvl6pPr>
            <a:lvl7pPr marL="2057674" indent="0">
              <a:buNone/>
              <a:defRPr sz="800"/>
            </a:lvl7pPr>
            <a:lvl8pPr marL="2400620" indent="0">
              <a:buNone/>
              <a:defRPr sz="800"/>
            </a:lvl8pPr>
            <a:lvl9pPr marL="2743566" indent="0">
              <a:buNone/>
              <a:defRPr sz="800"/>
            </a:lvl9pPr>
          </a:lstStyle>
          <a:p>
            <a:pPr lvl="0"/>
            <a:r>
              <a:rPr lang="en-US" smtClean="0"/>
              <a:t>Edit Master text styles</a:t>
            </a:r>
          </a:p>
        </p:txBody>
      </p:sp>
      <p:sp>
        <p:nvSpPr>
          <p:cNvPr id="5" name="Date Placeholder 4"/>
          <p:cNvSpPr>
            <a:spLocks noGrp="1"/>
          </p:cNvSpPr>
          <p:nvPr>
            <p:ph type="dt" sz="half" idx="10"/>
          </p:nvPr>
        </p:nvSpPr>
        <p:spPr>
          <a:xfrm>
            <a:off x="542926" y="5377822"/>
            <a:ext cx="903429" cy="337179"/>
          </a:xfrm>
        </p:spPr>
        <p:txBody>
          <a:bodyPr/>
          <a:lstStyle>
            <a:lvl1pPr>
              <a:defRPr>
                <a:solidFill>
                  <a:schemeClr val="tx2"/>
                </a:solidFill>
              </a:defRPr>
            </a:lvl1pPr>
          </a:lstStyle>
          <a:p>
            <a:fld id="{552FFCE7-B508-481C-BF00-4DEC2A14998A}" type="datetimeFigureOut">
              <a:rPr lang="en-US" smtClean="0">
                <a:solidFill>
                  <a:srgbClr val="191B0E"/>
                </a:solidFill>
              </a:rPr>
              <a:pPr/>
              <a:t>2/23/2021</a:t>
            </a:fld>
            <a:endParaRPr lang="en-US">
              <a:solidFill>
                <a:srgbClr val="191B0E"/>
              </a:solidFill>
            </a:endParaRPr>
          </a:p>
        </p:txBody>
      </p:sp>
      <p:sp>
        <p:nvSpPr>
          <p:cNvPr id="6" name="Footer Placeholder 5"/>
          <p:cNvSpPr>
            <a:spLocks noGrp="1"/>
          </p:cNvSpPr>
          <p:nvPr>
            <p:ph type="ftr" sz="quarter" idx="11"/>
          </p:nvPr>
        </p:nvSpPr>
        <p:spPr>
          <a:xfrm>
            <a:off x="1654460" y="5377822"/>
            <a:ext cx="1780256" cy="337179"/>
          </a:xfrm>
        </p:spPr>
        <p:txBody>
          <a:bodyPr/>
          <a:lstStyle>
            <a:lvl1pPr>
              <a:defRPr>
                <a:solidFill>
                  <a:schemeClr val="tx2"/>
                </a:solidFill>
              </a:defRPr>
            </a:lvl1pPr>
          </a:lstStyle>
          <a:p>
            <a:endParaRPr lang="en-US">
              <a:solidFill>
                <a:srgbClr val="191B0E"/>
              </a:solidFill>
            </a:endParaRPr>
          </a:p>
        </p:txBody>
      </p:sp>
      <p:sp>
        <p:nvSpPr>
          <p:cNvPr id="7" name="Slide Number Placeholder 6"/>
          <p:cNvSpPr>
            <a:spLocks noGrp="1"/>
          </p:cNvSpPr>
          <p:nvPr>
            <p:ph type="sldNum" sz="quarter" idx="12"/>
          </p:nvPr>
        </p:nvSpPr>
        <p:spPr>
          <a:xfrm>
            <a:off x="7412356" y="5377822"/>
            <a:ext cx="1197219" cy="337179"/>
          </a:xfrm>
        </p:spPr>
        <p:txBody>
          <a:bodyPr/>
          <a:lstStyle>
            <a:lvl1pPr>
              <a:defRPr>
                <a:solidFill>
                  <a:schemeClr val="tx2"/>
                </a:solidFill>
              </a:defRPr>
            </a:lvl1pPr>
          </a:lstStyle>
          <a:p>
            <a:fld id="{EF0183EB-1BDA-4F95-B575-6ADB6D2CA26C}" type="slidenum">
              <a:rPr lang="en-US" smtClean="0">
                <a:solidFill>
                  <a:srgbClr val="191B0E"/>
                </a:solidFill>
              </a:rPr>
              <a:pPr/>
              <a:t>‹#›</a:t>
            </a:fld>
            <a:endParaRPr lang="en-US">
              <a:solidFill>
                <a:srgbClr val="191B0E"/>
              </a:solidFill>
            </a:endParaRPr>
          </a:p>
        </p:txBody>
      </p:sp>
      <p:sp>
        <p:nvSpPr>
          <p:cNvPr id="9" name="Rectangle 8" title="Divider Bar"/>
          <p:cNvSpPr/>
          <p:nvPr/>
        </p:nvSpPr>
        <p:spPr>
          <a:xfrm>
            <a:off x="3977640" y="313"/>
            <a:ext cx="171450" cy="5715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190396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571501"/>
            <a:ext cx="7200900" cy="1238250"/>
          </a:xfrm>
          <a:prstGeom prst="rect">
            <a:avLst/>
          </a:prstGeom>
        </p:spPr>
        <p:txBody>
          <a:bodyPr vert="horz" lIns="68589" tIns="34295" rIns="68589" bIns="34295"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8700" y="1905000"/>
            <a:ext cx="7200900" cy="2984500"/>
          </a:xfrm>
          <a:prstGeom prst="rect">
            <a:avLst/>
          </a:prstGeom>
        </p:spPr>
        <p:txBody>
          <a:bodyPr vert="horz" lIns="68589" tIns="34295" rIns="68589" bIns="34295"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42987" y="5377822"/>
            <a:ext cx="903429" cy="337179"/>
          </a:xfrm>
          <a:prstGeom prst="rect">
            <a:avLst/>
          </a:prstGeom>
        </p:spPr>
        <p:txBody>
          <a:bodyPr vert="horz" lIns="68589" tIns="34295" rIns="68589" bIns="34295" rtlCol="0" anchor="ctr"/>
          <a:lstStyle>
            <a:lvl1pPr algn="l">
              <a:defRPr sz="900" baseline="0">
                <a:solidFill>
                  <a:schemeClr val="tx2"/>
                </a:solidFill>
              </a:defRPr>
            </a:lvl1pPr>
          </a:lstStyle>
          <a:p>
            <a:fld id="{552FFCE7-B508-481C-BF00-4DEC2A14998A}" type="datetimeFigureOut">
              <a:rPr lang="en-US" smtClean="0">
                <a:solidFill>
                  <a:srgbClr val="191B0E"/>
                </a:solidFill>
              </a:rPr>
              <a:pPr/>
              <a:t>2/23/2021</a:t>
            </a:fld>
            <a:endParaRPr lang="en-US">
              <a:solidFill>
                <a:srgbClr val="191B0E"/>
              </a:solidFill>
            </a:endParaRPr>
          </a:p>
        </p:txBody>
      </p:sp>
      <p:sp>
        <p:nvSpPr>
          <p:cNvPr id="5" name="Footer Placeholder 4"/>
          <p:cNvSpPr>
            <a:spLocks noGrp="1"/>
          </p:cNvSpPr>
          <p:nvPr>
            <p:ph type="ftr" sz="quarter" idx="3"/>
          </p:nvPr>
        </p:nvSpPr>
        <p:spPr>
          <a:xfrm>
            <a:off x="2170174" y="5377822"/>
            <a:ext cx="4710622" cy="337179"/>
          </a:xfrm>
          <a:prstGeom prst="rect">
            <a:avLst/>
          </a:prstGeom>
        </p:spPr>
        <p:txBody>
          <a:bodyPr vert="horz" lIns="68589" tIns="34295" rIns="68589" bIns="34295" rtlCol="0" anchor="ctr"/>
          <a:lstStyle>
            <a:lvl1pPr algn="l">
              <a:defRPr sz="900" baseline="0">
                <a:solidFill>
                  <a:schemeClr val="tx2"/>
                </a:solidFill>
              </a:defRPr>
            </a:lvl1pPr>
          </a:lstStyle>
          <a:p>
            <a:endParaRPr lang="en-US">
              <a:solidFill>
                <a:srgbClr val="191B0E"/>
              </a:solidFill>
            </a:endParaRPr>
          </a:p>
        </p:txBody>
      </p:sp>
      <p:sp>
        <p:nvSpPr>
          <p:cNvPr id="6" name="Slide Number Placeholder 5"/>
          <p:cNvSpPr>
            <a:spLocks noGrp="1"/>
          </p:cNvSpPr>
          <p:nvPr>
            <p:ph type="sldNum" sz="quarter" idx="4"/>
          </p:nvPr>
        </p:nvSpPr>
        <p:spPr>
          <a:xfrm>
            <a:off x="7104553" y="5377822"/>
            <a:ext cx="1197219" cy="337179"/>
          </a:xfrm>
          <a:prstGeom prst="rect">
            <a:avLst/>
          </a:prstGeom>
        </p:spPr>
        <p:txBody>
          <a:bodyPr vert="horz" lIns="68589" tIns="34295" rIns="68589" bIns="34295" rtlCol="0" anchor="ctr"/>
          <a:lstStyle>
            <a:lvl1pPr algn="r">
              <a:defRPr sz="900" baseline="0">
                <a:solidFill>
                  <a:schemeClr val="tx2"/>
                </a:solidFill>
              </a:defRPr>
            </a:lvl1pPr>
          </a:lstStyle>
          <a:p>
            <a:fld id="{EF0183EB-1BDA-4F95-B575-6ADB6D2CA26C}" type="slidenum">
              <a:rPr lang="en-US" smtClean="0">
                <a:solidFill>
                  <a:srgbClr val="191B0E"/>
                </a:solidFill>
              </a:rPr>
              <a:pPr/>
              <a:t>‹#›</a:t>
            </a:fld>
            <a:endParaRPr lang="en-US">
              <a:solidFill>
                <a:srgbClr val="191B0E"/>
              </a:solidFill>
            </a:endParaRPr>
          </a:p>
        </p:txBody>
      </p:sp>
      <p:sp>
        <p:nvSpPr>
          <p:cNvPr id="9" name="Rectangle 8" title="Side bar"/>
          <p:cNvSpPr/>
          <p:nvPr/>
        </p:nvSpPr>
        <p:spPr>
          <a:xfrm>
            <a:off x="358571" y="313"/>
            <a:ext cx="171450" cy="5715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111518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91" rtl="0" eaLnBrk="1" latinLnBrk="0" hangingPunct="1">
        <a:lnSpc>
          <a:spcPct val="89000"/>
        </a:lnSpc>
        <a:spcBef>
          <a:spcPct val="0"/>
        </a:spcBef>
        <a:buNone/>
        <a:defRPr sz="3300" kern="1200" baseline="0">
          <a:solidFill>
            <a:schemeClr val="tx2"/>
          </a:solidFill>
          <a:latin typeface="+mj-lt"/>
          <a:ea typeface="+mj-ea"/>
          <a:cs typeface="+mj-cs"/>
        </a:defRPr>
      </a:lvl1pPr>
    </p:titleStyle>
    <p:bodyStyle>
      <a:lvl1pPr marL="288074" indent="-288074" algn="l" defTabSz="685891" rtl="0" eaLnBrk="1" latinLnBrk="0" hangingPunct="1">
        <a:lnSpc>
          <a:spcPct val="94000"/>
        </a:lnSpc>
        <a:spcBef>
          <a:spcPts val="750"/>
        </a:spcBef>
        <a:spcAft>
          <a:spcPts val="150"/>
        </a:spcAft>
        <a:buFont typeface="Franklin Gothic Book" panose="020B0503020102020204" pitchFamily="34" charset="0"/>
        <a:buChar char="■"/>
        <a:defRPr sz="1500" kern="1200" baseline="0">
          <a:solidFill>
            <a:schemeClr val="tx2"/>
          </a:solidFill>
          <a:latin typeface="+mn-lt"/>
          <a:ea typeface="+mn-ea"/>
          <a:cs typeface="+mn-cs"/>
        </a:defRPr>
      </a:lvl1pPr>
      <a:lvl2pPr marL="685891" indent="-288074" algn="l" defTabSz="685891" rtl="0" eaLnBrk="1" latinLnBrk="0" hangingPunct="1">
        <a:lnSpc>
          <a:spcPct val="94000"/>
        </a:lnSpc>
        <a:spcBef>
          <a:spcPts val="375"/>
        </a:spcBef>
        <a:spcAft>
          <a:spcPts val="150"/>
        </a:spcAft>
        <a:buFont typeface="Franklin Gothic Book" panose="020B0503020102020204" pitchFamily="34" charset="0"/>
        <a:buChar char="–"/>
        <a:defRPr sz="1500" i="1" kern="1200" baseline="0">
          <a:solidFill>
            <a:schemeClr val="tx2"/>
          </a:solidFill>
          <a:latin typeface="+mn-lt"/>
          <a:ea typeface="+mn-ea"/>
          <a:cs typeface="+mn-cs"/>
        </a:defRPr>
      </a:lvl2pPr>
      <a:lvl3pPr marL="1028837" indent="-288074" algn="l" defTabSz="685891" rtl="0" eaLnBrk="1" latinLnBrk="0" hangingPunct="1">
        <a:lnSpc>
          <a:spcPct val="94000"/>
        </a:lnSpc>
        <a:spcBef>
          <a:spcPts val="375"/>
        </a:spcBef>
        <a:spcAft>
          <a:spcPts val="150"/>
        </a:spcAft>
        <a:buFont typeface="Franklin Gothic Book" panose="020B0503020102020204" pitchFamily="34" charset="0"/>
        <a:buChar char="■"/>
        <a:defRPr sz="1400" kern="1200" baseline="0">
          <a:solidFill>
            <a:schemeClr val="tx2"/>
          </a:solidFill>
          <a:latin typeface="+mn-lt"/>
          <a:ea typeface="+mn-ea"/>
          <a:cs typeface="+mn-cs"/>
        </a:defRPr>
      </a:lvl3pPr>
      <a:lvl4pPr marL="1371783" indent="-288074" algn="l" defTabSz="685891" rtl="0" eaLnBrk="1" latinLnBrk="0" hangingPunct="1">
        <a:lnSpc>
          <a:spcPct val="94000"/>
        </a:lnSpc>
        <a:spcBef>
          <a:spcPts val="375"/>
        </a:spcBef>
        <a:spcAft>
          <a:spcPts val="150"/>
        </a:spcAft>
        <a:buFont typeface="Franklin Gothic Book" panose="020B0503020102020204" pitchFamily="34" charset="0"/>
        <a:buChar char="–"/>
        <a:defRPr sz="1400" i="1" kern="1200" baseline="0">
          <a:solidFill>
            <a:schemeClr val="tx2"/>
          </a:solidFill>
          <a:latin typeface="+mn-lt"/>
          <a:ea typeface="+mn-ea"/>
          <a:cs typeface="+mn-cs"/>
        </a:defRPr>
      </a:lvl4pPr>
      <a:lvl5pPr marL="1714729" indent="-288074" algn="l" defTabSz="685891" rtl="0" eaLnBrk="1" latinLnBrk="0" hangingPunct="1">
        <a:lnSpc>
          <a:spcPct val="94000"/>
        </a:lnSpc>
        <a:spcBef>
          <a:spcPts val="375"/>
        </a:spcBef>
        <a:spcAft>
          <a:spcPts val="150"/>
        </a:spcAft>
        <a:buFont typeface="Franklin Gothic Book" panose="020B0503020102020204" pitchFamily="34" charset="0"/>
        <a:buChar char="■"/>
        <a:defRPr sz="1200" kern="1200" baseline="0">
          <a:solidFill>
            <a:schemeClr val="tx2"/>
          </a:solidFill>
          <a:latin typeface="+mn-lt"/>
          <a:ea typeface="+mn-ea"/>
          <a:cs typeface="+mn-cs"/>
        </a:defRPr>
      </a:lvl5pPr>
      <a:lvl6pPr marL="2057674" indent="-288074" algn="l" defTabSz="685891" rtl="0" eaLnBrk="1" latinLnBrk="0" hangingPunct="1">
        <a:lnSpc>
          <a:spcPct val="94000"/>
        </a:lnSpc>
        <a:spcBef>
          <a:spcPts val="375"/>
        </a:spcBef>
        <a:spcAft>
          <a:spcPts val="150"/>
        </a:spcAft>
        <a:buFont typeface="Franklin Gothic Book" panose="020B0503020102020204" pitchFamily="34" charset="0"/>
        <a:buChar char="–"/>
        <a:defRPr sz="1200" i="1" kern="1200" baseline="0">
          <a:solidFill>
            <a:schemeClr val="tx2"/>
          </a:solidFill>
          <a:latin typeface="+mn-lt"/>
          <a:ea typeface="+mn-ea"/>
          <a:cs typeface="+mn-cs"/>
        </a:defRPr>
      </a:lvl6pPr>
      <a:lvl7pPr marL="2400620" indent="-288074" algn="l" defTabSz="685891" rtl="0" eaLnBrk="1" latinLnBrk="0" hangingPunct="1">
        <a:lnSpc>
          <a:spcPct val="94000"/>
        </a:lnSpc>
        <a:spcBef>
          <a:spcPts val="375"/>
        </a:spcBef>
        <a:spcAft>
          <a:spcPts val="150"/>
        </a:spcAft>
        <a:buFont typeface="Franklin Gothic Book" panose="020B0503020102020204" pitchFamily="34" charset="0"/>
        <a:buChar char="■"/>
        <a:defRPr sz="1100" kern="1200" baseline="0">
          <a:solidFill>
            <a:schemeClr val="tx2"/>
          </a:solidFill>
          <a:latin typeface="+mn-lt"/>
          <a:ea typeface="+mn-ea"/>
          <a:cs typeface="+mn-cs"/>
        </a:defRPr>
      </a:lvl7pPr>
      <a:lvl8pPr marL="2743566" indent="-288074" algn="l" defTabSz="685891" rtl="0" eaLnBrk="1" latinLnBrk="0" hangingPunct="1">
        <a:lnSpc>
          <a:spcPct val="94000"/>
        </a:lnSpc>
        <a:spcBef>
          <a:spcPts val="375"/>
        </a:spcBef>
        <a:spcAft>
          <a:spcPts val="150"/>
        </a:spcAft>
        <a:buFont typeface="Franklin Gothic Book" panose="020B0503020102020204" pitchFamily="34" charset="0"/>
        <a:buChar char="–"/>
        <a:defRPr sz="1100" i="1" kern="1200" baseline="0">
          <a:solidFill>
            <a:schemeClr val="tx2"/>
          </a:solidFill>
          <a:latin typeface="+mn-lt"/>
          <a:ea typeface="+mn-ea"/>
          <a:cs typeface="+mn-cs"/>
        </a:defRPr>
      </a:lvl8pPr>
      <a:lvl9pPr marL="3086511" indent="-288074" algn="l" defTabSz="685891" rtl="0" eaLnBrk="1" latinLnBrk="0" hangingPunct="1">
        <a:lnSpc>
          <a:spcPct val="94000"/>
        </a:lnSpc>
        <a:spcBef>
          <a:spcPts val="375"/>
        </a:spcBef>
        <a:spcAft>
          <a:spcPts val="150"/>
        </a:spcAft>
        <a:buFont typeface="Franklin Gothic Book" panose="020B0503020102020204" pitchFamily="34" charset="0"/>
        <a:buChar char="■"/>
        <a:defRPr sz="1100" kern="1200" baseline="0">
          <a:solidFill>
            <a:schemeClr val="tx2"/>
          </a:solidFill>
          <a:latin typeface="+mn-lt"/>
          <a:ea typeface="+mn-ea"/>
          <a:cs typeface="+mn-cs"/>
        </a:defRPr>
      </a:lvl9pPr>
    </p:bodyStyle>
    <p:otherStyle>
      <a:defPPr>
        <a:defRPr lang="en-US"/>
      </a:defPPr>
      <a:lvl1pPr marL="0" algn="l" defTabSz="685891" rtl="0" eaLnBrk="1" latinLnBrk="0" hangingPunct="1">
        <a:defRPr sz="1400" kern="1200">
          <a:solidFill>
            <a:schemeClr val="tx1"/>
          </a:solidFill>
          <a:latin typeface="+mn-lt"/>
          <a:ea typeface="+mn-ea"/>
          <a:cs typeface="+mn-cs"/>
        </a:defRPr>
      </a:lvl1pPr>
      <a:lvl2pPr marL="342946" algn="l" defTabSz="685891" rtl="0" eaLnBrk="1" latinLnBrk="0" hangingPunct="1">
        <a:defRPr sz="1400" kern="1200">
          <a:solidFill>
            <a:schemeClr val="tx1"/>
          </a:solidFill>
          <a:latin typeface="+mn-lt"/>
          <a:ea typeface="+mn-ea"/>
          <a:cs typeface="+mn-cs"/>
        </a:defRPr>
      </a:lvl2pPr>
      <a:lvl3pPr marL="685891" algn="l" defTabSz="685891" rtl="0" eaLnBrk="1" latinLnBrk="0" hangingPunct="1">
        <a:defRPr sz="1400" kern="1200">
          <a:solidFill>
            <a:schemeClr val="tx1"/>
          </a:solidFill>
          <a:latin typeface="+mn-lt"/>
          <a:ea typeface="+mn-ea"/>
          <a:cs typeface="+mn-cs"/>
        </a:defRPr>
      </a:lvl3pPr>
      <a:lvl4pPr marL="1028837" algn="l" defTabSz="685891" rtl="0" eaLnBrk="1" latinLnBrk="0" hangingPunct="1">
        <a:defRPr sz="1400" kern="1200">
          <a:solidFill>
            <a:schemeClr val="tx1"/>
          </a:solidFill>
          <a:latin typeface="+mn-lt"/>
          <a:ea typeface="+mn-ea"/>
          <a:cs typeface="+mn-cs"/>
        </a:defRPr>
      </a:lvl4pPr>
      <a:lvl5pPr marL="1371783" algn="l" defTabSz="685891" rtl="0" eaLnBrk="1" latinLnBrk="0" hangingPunct="1">
        <a:defRPr sz="1400" kern="1200">
          <a:solidFill>
            <a:schemeClr val="tx1"/>
          </a:solidFill>
          <a:latin typeface="+mn-lt"/>
          <a:ea typeface="+mn-ea"/>
          <a:cs typeface="+mn-cs"/>
        </a:defRPr>
      </a:lvl5pPr>
      <a:lvl6pPr marL="1714729" algn="l" defTabSz="685891" rtl="0" eaLnBrk="1" latinLnBrk="0" hangingPunct="1">
        <a:defRPr sz="1400" kern="1200">
          <a:solidFill>
            <a:schemeClr val="tx1"/>
          </a:solidFill>
          <a:latin typeface="+mn-lt"/>
          <a:ea typeface="+mn-ea"/>
          <a:cs typeface="+mn-cs"/>
        </a:defRPr>
      </a:lvl6pPr>
      <a:lvl7pPr marL="2057674" algn="l" defTabSz="685891" rtl="0" eaLnBrk="1" latinLnBrk="0" hangingPunct="1">
        <a:defRPr sz="1400" kern="1200">
          <a:solidFill>
            <a:schemeClr val="tx1"/>
          </a:solidFill>
          <a:latin typeface="+mn-lt"/>
          <a:ea typeface="+mn-ea"/>
          <a:cs typeface="+mn-cs"/>
        </a:defRPr>
      </a:lvl7pPr>
      <a:lvl8pPr marL="2400620" algn="l" defTabSz="685891" rtl="0" eaLnBrk="1" latinLnBrk="0" hangingPunct="1">
        <a:defRPr sz="1400" kern="1200">
          <a:solidFill>
            <a:schemeClr val="tx1"/>
          </a:solidFill>
          <a:latin typeface="+mn-lt"/>
          <a:ea typeface="+mn-ea"/>
          <a:cs typeface="+mn-cs"/>
        </a:defRPr>
      </a:lvl8pPr>
      <a:lvl9pPr marL="2743566" algn="l" defTabSz="685891" rtl="0" eaLnBrk="1" latinLnBrk="0" hangingPunct="1">
        <a:defRPr sz="14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6347" y="2192784"/>
            <a:ext cx="6270922" cy="1748522"/>
          </a:xfrm>
        </p:spPr>
        <p:txBody>
          <a:bodyPr/>
          <a:lstStyle/>
          <a:p>
            <a:r>
              <a:rPr lang="en-US" dirty="0" smtClean="0"/>
              <a:t>Building composite</a:t>
            </a:r>
            <a:br>
              <a:rPr lang="en-US" dirty="0" smtClean="0"/>
            </a:br>
            <a:r>
              <a:rPr lang="en-US" dirty="0" smtClean="0"/>
              <a:t> models</a:t>
            </a:r>
            <a:endParaRPr lang="en-US" dirty="0"/>
          </a:p>
        </p:txBody>
      </p:sp>
    </p:spTree>
    <p:extLst>
      <p:ext uri="{BB962C8B-B14F-4D97-AF65-F5344CB8AC3E}">
        <p14:creationId xmlns:p14="http://schemas.microsoft.com/office/powerpoint/2010/main" val="12816131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14300"/>
            <a:ext cx="7200900" cy="685800"/>
          </a:xfrm>
        </p:spPr>
        <p:txBody>
          <a:bodyPr/>
          <a:lstStyle/>
          <a:p>
            <a:r>
              <a:rPr lang="en-US" dirty="0" smtClean="0"/>
              <a:t>Basics of Model Gluing</a:t>
            </a:r>
            <a:endParaRPr lang="en-US" dirty="0"/>
          </a:p>
        </p:txBody>
      </p:sp>
      <mc:AlternateContent xmlns:mc="http://schemas.openxmlformats.org/markup-compatibility/2006">
        <mc:Choice xmlns:a14="http://schemas.microsoft.com/office/drawing/2010/main" Requires="a14">
          <p:sp>
            <p:nvSpPr>
              <p:cNvPr id="5" name="Content Placeholder 4"/>
              <p:cNvSpPr>
                <a:spLocks noGrp="1"/>
              </p:cNvSpPr>
              <p:nvPr>
                <p:ph sz="half" idx="2"/>
              </p:nvPr>
            </p:nvSpPr>
            <p:spPr>
              <a:xfrm>
                <a:off x="609600" y="681318"/>
                <a:ext cx="8534400" cy="5029200"/>
              </a:xfrm>
            </p:spPr>
            <p:txBody>
              <a:bodyPr>
                <a:normAutofit fontScale="85000" lnSpcReduction="20000"/>
              </a:bodyPr>
              <a:lstStyle/>
              <a:p>
                <a:r>
                  <a:rPr lang="en-US" sz="2600" dirty="0" smtClean="0">
                    <a:latin typeface="+mj-lt"/>
                    <a:cs typeface="Times New Roman" panose="02020603050405020304" pitchFamily="18" charset="0"/>
                  </a:rPr>
                  <a:t>Now we have  the 2 models</a:t>
                </a:r>
                <a:endParaRPr lang="en-US" sz="2600" dirty="0">
                  <a:latin typeface="+mj-lt"/>
                </a:endParaRPr>
              </a:p>
              <a:p>
                <a:pPr marL="0" indent="0">
                  <a:buNone/>
                </a:pPr>
                <a:r>
                  <a:rPr lang="en-US" sz="1800" dirty="0"/>
                  <a:t> </a:t>
                </a:r>
                <a14:m>
                  <m:oMath xmlns:m="http://schemas.openxmlformats.org/officeDocument/2006/math">
                    <m:r>
                      <a:rPr lang="en-US" sz="1800" i="1">
                        <a:latin typeface="Cambria Math" panose="02040503050406030204" pitchFamily="18" charset="0"/>
                      </a:rPr>
                      <m:t>𝑀𝑎𝑥𝑖𝑚𝑖𝑧𝑒</m:t>
                    </m:r>
                    <m:r>
                      <a:rPr lang="en-US" sz="1800" i="1">
                        <a:latin typeface="Cambria Math" panose="02040503050406030204" pitchFamily="18" charset="0"/>
                      </a:rPr>
                      <m:t>    </m:t>
                    </m:r>
                    <m:sSub>
                      <m:sSubPr>
                        <m:ctrlPr>
                          <a:rPr lang="en-US" sz="1800" i="1" smtClean="0">
                            <a:solidFill>
                              <a:schemeClr val="tx1"/>
                            </a:solidFill>
                            <a:latin typeface="Cambria Math" panose="02040503050406030204" pitchFamily="18" charset="0"/>
                            <a:ea typeface="Cambria Math"/>
                          </a:rPr>
                        </m:ctrlPr>
                      </m:sSubPr>
                      <m:e>
                        <m:nary>
                          <m:naryPr>
                            <m:chr m:val="∑"/>
                            <m:supHide m:val="on"/>
                            <m:ctrlPr>
                              <a:rPr lang="en-US" sz="1800" i="1">
                                <a:solidFill>
                                  <a:schemeClr val="tx1"/>
                                </a:solidFill>
                                <a:latin typeface="Cambria Math" panose="02040503050406030204" pitchFamily="18" charset="0"/>
                              </a:rPr>
                            </m:ctrlPr>
                          </m:naryPr>
                          <m:sub>
                            <m:r>
                              <m:rPr>
                                <m:brk m:alnAt="7"/>
                              </m:rPr>
                              <a:rPr lang="en-US" sz="1800" i="1">
                                <a:solidFill>
                                  <a:schemeClr val="tx1"/>
                                </a:solidFill>
                                <a:latin typeface="Cambria Math" panose="02040503050406030204" pitchFamily="18" charset="0"/>
                              </a:rPr>
                              <m:t>𝑑</m:t>
                            </m:r>
                          </m:sub>
                          <m:sup/>
                          <m:e>
                            <m:sSub>
                              <m:sSubPr>
                                <m:ctrlPr>
                                  <a:rPr lang="en-US" sz="1800" i="1">
                                    <a:solidFill>
                                      <a:schemeClr val="tx1"/>
                                    </a:solidFill>
                                    <a:latin typeface="Cambria Math" panose="02040503050406030204" pitchFamily="18" charset="0"/>
                                  </a:rPr>
                                </m:ctrlPr>
                              </m:sSubPr>
                              <m:e>
                                <m:r>
                                  <a:rPr lang="en-US" sz="1800" i="1">
                                    <a:solidFill>
                                      <a:schemeClr val="tx1"/>
                                    </a:solidFill>
                                    <a:latin typeface="Cambria Math" panose="02040503050406030204" pitchFamily="18" charset="0"/>
                                  </a:rPr>
                                  <m:t>𝑠𝑝</m:t>
                                </m:r>
                              </m:e>
                              <m:sub>
                                <m:r>
                                  <a:rPr lang="en-US" sz="1800" i="1">
                                    <a:solidFill>
                                      <a:schemeClr val="tx1"/>
                                    </a:solidFill>
                                    <a:latin typeface="Cambria Math" panose="02040503050406030204" pitchFamily="18" charset="0"/>
                                  </a:rPr>
                                  <m:t>𝑑</m:t>
                                </m:r>
                              </m:sub>
                            </m:sSub>
                            <m:sSub>
                              <m:sSubPr>
                                <m:ctrlPr>
                                  <a:rPr lang="en-US" sz="1800" i="1">
                                    <a:solidFill>
                                      <a:schemeClr val="tx1"/>
                                    </a:solidFill>
                                    <a:latin typeface="Cambria Math" panose="02040503050406030204" pitchFamily="18" charset="0"/>
                                  </a:rPr>
                                </m:ctrlPr>
                              </m:sSubPr>
                              <m:e>
                                <m:r>
                                  <a:rPr lang="en-US" sz="1800" i="1">
                                    <a:solidFill>
                                      <a:schemeClr val="tx1"/>
                                    </a:solidFill>
                                    <a:latin typeface="Cambria Math" panose="02040503050406030204" pitchFamily="18" charset="0"/>
                                  </a:rPr>
                                  <m:t> ∗</m:t>
                                </m:r>
                                <m:r>
                                  <a:rPr lang="en-US" sz="1800" i="1">
                                    <a:solidFill>
                                      <a:schemeClr val="tx1"/>
                                    </a:solidFill>
                                    <a:latin typeface="Cambria Math" panose="02040503050406030204" pitchFamily="18" charset="0"/>
                                  </a:rPr>
                                  <m:t>𝑑𝑒𝑚</m:t>
                                </m:r>
                              </m:e>
                              <m:sub>
                                <m:r>
                                  <a:rPr lang="en-US" sz="1800" i="1">
                                    <a:solidFill>
                                      <a:schemeClr val="tx1"/>
                                    </a:solidFill>
                                    <a:latin typeface="Cambria Math" panose="02040503050406030204" pitchFamily="18" charset="0"/>
                                  </a:rPr>
                                  <m:t>𝑑</m:t>
                                </m:r>
                              </m:sub>
                            </m:sSub>
                          </m:e>
                        </m:nary>
                      </m:e>
                      <m:sub>
                        <m:r>
                          <a:rPr lang="en-US" sz="1800" i="1">
                            <a:solidFill>
                              <a:schemeClr val="tx1"/>
                            </a:solidFill>
                            <a:latin typeface="Cambria Math" panose="02040503050406030204" pitchFamily="18" charset="0"/>
                            <a:ea typeface="Cambria Math"/>
                          </a:rPr>
                          <m:t>     </m:t>
                        </m:r>
                      </m:sub>
                    </m:sSub>
                    <m:r>
                      <a:rPr lang="en-US" sz="1800" i="1">
                        <a:solidFill>
                          <a:schemeClr val="tx1"/>
                        </a:solidFill>
                        <a:latin typeface="Cambria Math" panose="02040503050406030204" pitchFamily="18" charset="0"/>
                      </a:rPr>
                      <m:t>− </m:t>
                    </m:r>
                    <m:nary>
                      <m:naryPr>
                        <m:chr m:val="∑"/>
                        <m:supHide m:val="on"/>
                        <m:ctrlPr>
                          <a:rPr lang="en-US" sz="1800" i="1">
                            <a:solidFill>
                              <a:schemeClr val="tx1"/>
                            </a:solidFill>
                            <a:latin typeface="Cambria Math" panose="02040503050406030204" pitchFamily="18" charset="0"/>
                          </a:rPr>
                        </m:ctrlPr>
                      </m:naryPr>
                      <m:sub>
                        <m:r>
                          <m:rPr>
                            <m:brk m:alnAt="7"/>
                          </m:rPr>
                          <a:rPr lang="en-US" sz="1800" i="1">
                            <a:solidFill>
                              <a:schemeClr val="tx1"/>
                            </a:solidFill>
                            <a:latin typeface="Cambria Math" panose="02040503050406030204" pitchFamily="18" charset="0"/>
                          </a:rPr>
                          <m:t>𝑠</m:t>
                        </m:r>
                      </m:sub>
                      <m:sup/>
                      <m:e>
                        <m:nary>
                          <m:naryPr>
                            <m:chr m:val="∑"/>
                            <m:supHide m:val="on"/>
                            <m:ctrlPr>
                              <a:rPr lang="en-US" sz="1800" i="1">
                                <a:solidFill>
                                  <a:schemeClr val="tx1"/>
                                </a:solidFill>
                                <a:latin typeface="Cambria Math" panose="02040503050406030204" pitchFamily="18" charset="0"/>
                              </a:rPr>
                            </m:ctrlPr>
                          </m:naryPr>
                          <m:sub>
                            <m:r>
                              <m:rPr>
                                <m:brk m:alnAt="7"/>
                              </m:rPr>
                              <a:rPr lang="en-US" sz="1800" i="1">
                                <a:solidFill>
                                  <a:schemeClr val="tx1"/>
                                </a:solidFill>
                                <a:latin typeface="Cambria Math" panose="02040503050406030204" pitchFamily="18" charset="0"/>
                              </a:rPr>
                              <m:t>𝑑</m:t>
                            </m:r>
                          </m:sub>
                          <m:sup/>
                          <m:e>
                            <m:sSub>
                              <m:sSubPr>
                                <m:ctrlPr>
                                  <a:rPr lang="en-US" sz="1800" i="1">
                                    <a:solidFill>
                                      <a:schemeClr val="tx1"/>
                                    </a:solidFill>
                                    <a:latin typeface="Cambria Math" panose="02040503050406030204" pitchFamily="18" charset="0"/>
                                  </a:rPr>
                                </m:ctrlPr>
                              </m:sSubPr>
                              <m:e>
                                <m:r>
                                  <a:rPr lang="en-US" sz="1800" i="1">
                                    <a:solidFill>
                                      <a:schemeClr val="tx1"/>
                                    </a:solidFill>
                                    <a:latin typeface="Cambria Math" panose="02040503050406030204" pitchFamily="18" charset="0"/>
                                  </a:rPr>
                                  <m:t>𝑡𝑐</m:t>
                                </m:r>
                              </m:e>
                              <m:sub>
                                <m:r>
                                  <a:rPr lang="en-US" sz="1800" i="1">
                                    <a:solidFill>
                                      <a:schemeClr val="tx1"/>
                                    </a:solidFill>
                                    <a:latin typeface="Cambria Math" panose="02040503050406030204" pitchFamily="18" charset="0"/>
                                  </a:rPr>
                                  <m:t>𝑠</m:t>
                                </m:r>
                                <m:r>
                                  <a:rPr lang="en-US" sz="1800" i="1">
                                    <a:solidFill>
                                      <a:schemeClr val="tx1"/>
                                    </a:solidFill>
                                    <a:latin typeface="Cambria Math" panose="02040503050406030204" pitchFamily="18" charset="0"/>
                                  </a:rPr>
                                  <m:t>,</m:t>
                                </m:r>
                                <m:r>
                                  <a:rPr lang="en-US" sz="1800" i="1">
                                    <a:solidFill>
                                      <a:schemeClr val="tx1"/>
                                    </a:solidFill>
                                    <a:latin typeface="Cambria Math" panose="02040503050406030204" pitchFamily="18" charset="0"/>
                                  </a:rPr>
                                  <m:t>𝑑</m:t>
                                </m:r>
                              </m:sub>
                            </m:sSub>
                            <m:sSub>
                              <m:sSubPr>
                                <m:ctrlPr>
                                  <a:rPr lang="en-US" sz="1800" i="1">
                                    <a:solidFill>
                                      <a:schemeClr val="tx1"/>
                                    </a:solidFill>
                                    <a:latin typeface="Cambria Math" panose="02040503050406030204" pitchFamily="18" charset="0"/>
                                  </a:rPr>
                                </m:ctrlPr>
                              </m:sSubPr>
                              <m:e>
                                <m:r>
                                  <a:rPr lang="en-US" sz="1800" i="1">
                                    <a:solidFill>
                                      <a:schemeClr val="tx1"/>
                                    </a:solidFill>
                                    <a:latin typeface="Cambria Math" panose="02040503050406030204" pitchFamily="18" charset="0"/>
                                  </a:rPr>
                                  <m:t> ∗ </m:t>
                                </m:r>
                                <m:r>
                                  <a:rPr lang="en-US" sz="1800" i="1">
                                    <a:solidFill>
                                      <a:schemeClr val="tx1"/>
                                    </a:solidFill>
                                    <a:latin typeface="Cambria Math" panose="02040503050406030204" pitchFamily="18" charset="0"/>
                                  </a:rPr>
                                  <m:t>𝑀𝑉𝐸</m:t>
                                </m:r>
                              </m:e>
                              <m:sub>
                                <m:r>
                                  <a:rPr lang="en-US" sz="1800" i="1">
                                    <a:solidFill>
                                      <a:schemeClr val="tx1"/>
                                    </a:solidFill>
                                    <a:latin typeface="Cambria Math" panose="02040503050406030204" pitchFamily="18" charset="0"/>
                                  </a:rPr>
                                  <m:t>𝑠</m:t>
                                </m:r>
                                <m:r>
                                  <a:rPr lang="en-US" sz="1800" i="1">
                                    <a:solidFill>
                                      <a:schemeClr val="tx1"/>
                                    </a:solidFill>
                                    <a:latin typeface="Cambria Math" panose="02040503050406030204" pitchFamily="18" charset="0"/>
                                  </a:rPr>
                                  <m:t>,</m:t>
                                </m:r>
                                <m:r>
                                  <a:rPr lang="en-US" sz="1800" i="1">
                                    <a:solidFill>
                                      <a:schemeClr val="tx1"/>
                                    </a:solidFill>
                                    <a:latin typeface="Cambria Math" panose="02040503050406030204" pitchFamily="18" charset="0"/>
                                  </a:rPr>
                                  <m:t>𝑑</m:t>
                                </m:r>
                              </m:sub>
                            </m:sSub>
                          </m:e>
                        </m:nary>
                      </m:e>
                    </m:nary>
                    <m:r>
                      <a:rPr lang="en-US" sz="1800" i="1">
                        <a:solidFill>
                          <a:schemeClr val="tx1"/>
                        </a:solidFill>
                        <a:latin typeface="Cambria Math" panose="02040503050406030204" pitchFamily="18" charset="0"/>
                      </a:rPr>
                      <m:t>  </m:t>
                    </m:r>
                  </m:oMath>
                </a14:m>
                <a:r>
                  <a:rPr lang="en-US" sz="1800" dirty="0">
                    <a:solidFill>
                      <a:schemeClr val="tx1"/>
                    </a:solidFill>
                  </a:rPr>
                  <a:t>               </a:t>
                </a:r>
                <a14:m>
                  <m:oMath xmlns:m="http://schemas.openxmlformats.org/officeDocument/2006/math">
                    <m:r>
                      <a:rPr lang="en-US" sz="1800" i="1">
                        <a:solidFill>
                          <a:schemeClr val="tx1"/>
                        </a:solidFill>
                        <a:latin typeface="Cambria Math" panose="02040503050406030204" pitchFamily="18" charset="0"/>
                      </a:rPr>
                      <m:t> </m:t>
                    </m:r>
                  </m:oMath>
                </a14:m>
                <a:endParaRPr lang="en-US" sz="1800" i="1" dirty="0">
                  <a:solidFill>
                    <a:schemeClr val="tx1"/>
                  </a:solidFill>
                  <a:latin typeface="Cambria Math" panose="02040503050406030204" pitchFamily="18" charset="0"/>
                </a:endParaRPr>
              </a:p>
              <a:p>
                <a:pPr marL="0" indent="0">
                  <a:buNone/>
                </a:pPr>
                <a:r>
                  <a:rPr lang="en-US" sz="1800" dirty="0">
                    <a:solidFill>
                      <a:schemeClr val="tx1"/>
                    </a:solidFill>
                  </a:rPr>
                  <a:t>        </a:t>
                </a:r>
                <a14:m>
                  <m:oMath xmlns:m="http://schemas.openxmlformats.org/officeDocument/2006/math">
                    <m:r>
                      <a:rPr lang="en-US" sz="1800" i="1">
                        <a:solidFill>
                          <a:schemeClr val="tx1"/>
                        </a:solidFill>
                        <a:latin typeface="Cambria Math" panose="02040503050406030204" pitchFamily="18" charset="0"/>
                      </a:rPr>
                      <m:t>𝑠</m:t>
                    </m:r>
                    <m:r>
                      <a:rPr lang="en-US" sz="1800" i="1">
                        <a:solidFill>
                          <a:schemeClr val="tx1"/>
                        </a:solidFill>
                        <a:latin typeface="Cambria Math" panose="02040503050406030204" pitchFamily="18" charset="0"/>
                      </a:rPr>
                      <m:t>.</m:t>
                    </m:r>
                    <m:r>
                      <a:rPr lang="en-US" sz="1800" i="1">
                        <a:solidFill>
                          <a:schemeClr val="tx1"/>
                        </a:solidFill>
                        <a:latin typeface="Cambria Math" panose="02040503050406030204" pitchFamily="18" charset="0"/>
                      </a:rPr>
                      <m:t>𝑡</m:t>
                    </m:r>
                    <m:r>
                      <a:rPr lang="en-US" sz="1800" i="1">
                        <a:solidFill>
                          <a:schemeClr val="tx1"/>
                        </a:solidFill>
                        <a:latin typeface="Cambria Math" panose="02040503050406030204" pitchFamily="18" charset="0"/>
                      </a:rPr>
                      <m:t>.                                                      </m:t>
                    </m:r>
                    <m:nary>
                      <m:naryPr>
                        <m:chr m:val="∑"/>
                        <m:supHide m:val="on"/>
                        <m:ctrlPr>
                          <a:rPr lang="en-US" sz="1800" i="1">
                            <a:solidFill>
                              <a:schemeClr val="tx1"/>
                            </a:solidFill>
                            <a:latin typeface="Cambria Math" panose="02040503050406030204" pitchFamily="18" charset="0"/>
                          </a:rPr>
                        </m:ctrlPr>
                      </m:naryPr>
                      <m:sub>
                        <m:r>
                          <m:rPr>
                            <m:brk m:alnAt="7"/>
                          </m:rPr>
                          <a:rPr lang="en-US" sz="1800" i="1">
                            <a:solidFill>
                              <a:schemeClr val="tx1"/>
                            </a:solidFill>
                            <a:latin typeface="Cambria Math" panose="02040503050406030204" pitchFamily="18" charset="0"/>
                          </a:rPr>
                          <m:t>𝑑</m:t>
                        </m:r>
                      </m:sub>
                      <m:sup/>
                      <m:e>
                        <m:sSub>
                          <m:sSubPr>
                            <m:ctrlPr>
                              <a:rPr lang="en-US" sz="1800" i="1">
                                <a:solidFill>
                                  <a:schemeClr val="tx1"/>
                                </a:solidFill>
                                <a:latin typeface="Cambria Math" panose="02040503050406030204" pitchFamily="18" charset="0"/>
                              </a:rPr>
                            </m:ctrlPr>
                          </m:sSubPr>
                          <m:e>
                            <m:r>
                              <a:rPr lang="en-US" sz="1800" i="1">
                                <a:solidFill>
                                  <a:schemeClr val="tx1"/>
                                </a:solidFill>
                                <a:latin typeface="Cambria Math" panose="02040503050406030204" pitchFamily="18" charset="0"/>
                              </a:rPr>
                              <m:t>                   </m:t>
                            </m:r>
                            <m:r>
                              <a:rPr lang="en-US" sz="1800" i="1">
                                <a:solidFill>
                                  <a:schemeClr val="tx1"/>
                                </a:solidFill>
                                <a:latin typeface="Cambria Math" panose="02040503050406030204" pitchFamily="18" charset="0"/>
                              </a:rPr>
                              <m:t>𝑀𝑉𝐸</m:t>
                            </m:r>
                          </m:e>
                          <m:sub>
                            <m:r>
                              <a:rPr lang="en-US" sz="1800" i="1">
                                <a:solidFill>
                                  <a:schemeClr val="tx1"/>
                                </a:solidFill>
                                <a:latin typeface="Cambria Math" panose="02040503050406030204" pitchFamily="18" charset="0"/>
                              </a:rPr>
                              <m:t>𝑠</m:t>
                            </m:r>
                            <m:r>
                              <a:rPr lang="en-US" sz="1800" i="1">
                                <a:solidFill>
                                  <a:schemeClr val="tx1"/>
                                </a:solidFill>
                                <a:latin typeface="Cambria Math" panose="02040503050406030204" pitchFamily="18" charset="0"/>
                              </a:rPr>
                              <m:t>,</m:t>
                            </m:r>
                            <m:r>
                              <a:rPr lang="en-US" sz="1800" i="1">
                                <a:solidFill>
                                  <a:schemeClr val="tx1"/>
                                </a:solidFill>
                                <a:latin typeface="Cambria Math" panose="02040503050406030204" pitchFamily="18" charset="0"/>
                              </a:rPr>
                              <m:t>𝑑</m:t>
                            </m:r>
                          </m:sub>
                        </m:sSub>
                        <m:sSub>
                          <m:sSubPr>
                            <m:ctrlPr>
                              <a:rPr lang="en-US" sz="1800" i="1">
                                <a:solidFill>
                                  <a:schemeClr val="tx1"/>
                                </a:solidFill>
                                <a:latin typeface="Cambria Math" panose="02040503050406030204" pitchFamily="18" charset="0"/>
                                <a:ea typeface="Cambria Math"/>
                              </a:rPr>
                            </m:ctrlPr>
                          </m:sSubPr>
                          <m:e>
                            <m:r>
                              <a:rPr lang="en-US" sz="1800" i="1">
                                <a:solidFill>
                                  <a:schemeClr val="tx1"/>
                                </a:solidFill>
                                <a:latin typeface="Cambria Math" panose="02040503050406030204" pitchFamily="18" charset="0"/>
                                <a:ea typeface="Cambria Math"/>
                              </a:rPr>
                              <m:t>     −    </m:t>
                            </m:r>
                            <m:r>
                              <a:rPr lang="en-US" sz="1800" i="1">
                                <a:solidFill>
                                  <a:schemeClr val="tx1"/>
                                </a:solidFill>
                                <a:latin typeface="Cambria Math" panose="02040503050406030204" pitchFamily="18" charset="0"/>
                                <a:ea typeface="Cambria Math"/>
                              </a:rPr>
                              <m:t>𝑠𝑢𝑝</m:t>
                            </m:r>
                          </m:e>
                          <m:sub>
                            <m:r>
                              <a:rPr lang="en-US" sz="1800" i="1">
                                <a:solidFill>
                                  <a:schemeClr val="tx1"/>
                                </a:solidFill>
                                <a:latin typeface="Cambria Math" panose="02040503050406030204" pitchFamily="18" charset="0"/>
                                <a:ea typeface="Cambria Math"/>
                              </a:rPr>
                              <m:t>𝑠</m:t>
                            </m:r>
                          </m:sub>
                        </m:sSub>
                        <m:r>
                          <a:rPr lang="en-US" sz="1800" i="1">
                            <a:solidFill>
                              <a:schemeClr val="tx1"/>
                            </a:solidFill>
                            <a:latin typeface="Cambria Math" panose="02040503050406030204" pitchFamily="18" charset="0"/>
                            <a:ea typeface="Cambria Math"/>
                          </a:rPr>
                          <m:t>       ≤  0 </m:t>
                        </m:r>
                      </m:e>
                    </m:nary>
                    <m:r>
                      <a:rPr lang="en-US" sz="1800">
                        <a:solidFill>
                          <a:schemeClr val="tx1"/>
                        </a:solidFill>
                        <a:latin typeface="Cambria Math" panose="02040503050406030204" pitchFamily="18" charset="0"/>
                      </a:rPr>
                      <m:t>   </m:t>
                    </m:r>
                    <m:r>
                      <m:rPr>
                        <m:sty m:val="p"/>
                      </m:rPr>
                      <a:rPr lang="en-US" sz="1800">
                        <a:solidFill>
                          <a:schemeClr val="tx1"/>
                        </a:solidFill>
                        <a:latin typeface="Cambria Math" panose="02040503050406030204" pitchFamily="18" charset="0"/>
                      </a:rPr>
                      <m:t>for</m:t>
                    </m:r>
                    <m:r>
                      <a:rPr lang="en-US" sz="1800">
                        <a:solidFill>
                          <a:schemeClr val="tx1"/>
                        </a:solidFill>
                        <a:latin typeface="Cambria Math" panose="02040503050406030204" pitchFamily="18" charset="0"/>
                      </a:rPr>
                      <m:t> </m:t>
                    </m:r>
                    <m:r>
                      <m:rPr>
                        <m:sty m:val="p"/>
                      </m:rPr>
                      <a:rPr lang="en-US" sz="1800">
                        <a:solidFill>
                          <a:schemeClr val="tx1"/>
                        </a:solidFill>
                        <a:latin typeface="Cambria Math" panose="02040503050406030204" pitchFamily="18" charset="0"/>
                      </a:rPr>
                      <m:t>all</m:t>
                    </m:r>
                    <m:r>
                      <a:rPr lang="en-US" sz="1800" i="1">
                        <a:solidFill>
                          <a:schemeClr val="tx1"/>
                        </a:solidFill>
                        <a:latin typeface="Cambria Math" panose="02040503050406030204" pitchFamily="18" charset="0"/>
                      </a:rPr>
                      <m:t> </m:t>
                    </m:r>
                    <m:r>
                      <a:rPr lang="en-US" sz="1800" i="1">
                        <a:solidFill>
                          <a:schemeClr val="tx1"/>
                        </a:solidFill>
                        <a:latin typeface="Cambria Math" panose="02040503050406030204" pitchFamily="18" charset="0"/>
                      </a:rPr>
                      <m:t>𝑠</m:t>
                    </m:r>
                  </m:oMath>
                </a14:m>
                <a:endParaRPr lang="en-US" sz="1800" dirty="0">
                  <a:solidFill>
                    <a:schemeClr val="tx1"/>
                  </a:solidFill>
                </a:endParaRPr>
              </a:p>
              <a:p>
                <a:pPr marL="0" indent="0">
                  <a:buNone/>
                </a:pPr>
                <a14:m>
                  <m:oMathPara xmlns:m="http://schemas.openxmlformats.org/officeDocument/2006/math">
                    <m:oMathParaPr>
                      <m:jc m:val="left"/>
                    </m:oMathParaPr>
                    <m:oMath xmlns:m="http://schemas.openxmlformats.org/officeDocument/2006/math">
                      <m:r>
                        <a:rPr lang="en-US" sz="1800" i="1">
                          <a:solidFill>
                            <a:schemeClr val="tx1"/>
                          </a:solidFill>
                          <a:latin typeface="Cambria Math" panose="02040503050406030204" pitchFamily="18" charset="0"/>
                        </a:rPr>
                        <m:t>                                                 </m:t>
                      </m:r>
                      <m:sSub>
                        <m:sSubPr>
                          <m:ctrlPr>
                            <a:rPr lang="en-US" sz="1800" i="1">
                              <a:solidFill>
                                <a:schemeClr val="tx1"/>
                              </a:solidFill>
                              <a:latin typeface="Cambria Math" panose="02040503050406030204" pitchFamily="18" charset="0"/>
                              <a:ea typeface="Cambria Math"/>
                            </a:rPr>
                          </m:ctrlPr>
                        </m:sSubPr>
                        <m:e>
                          <m:r>
                            <a:rPr lang="en-US" sz="1800" i="1">
                              <a:solidFill>
                                <a:schemeClr val="tx1"/>
                              </a:solidFill>
                              <a:latin typeface="Cambria Math" panose="02040503050406030204" pitchFamily="18" charset="0"/>
                              <a:ea typeface="Cambria Math"/>
                            </a:rPr>
                            <m:t>𝑑𝑒𝑚</m:t>
                          </m:r>
                        </m:e>
                        <m:sub>
                          <m:r>
                            <a:rPr lang="en-US" sz="1800" i="1">
                              <a:solidFill>
                                <a:schemeClr val="tx1"/>
                              </a:solidFill>
                              <a:latin typeface="Cambria Math" panose="02040503050406030204" pitchFamily="18" charset="0"/>
                              <a:ea typeface="Cambria Math"/>
                            </a:rPr>
                            <m:t>𝑑</m:t>
                          </m:r>
                          <m:r>
                            <a:rPr lang="en-US" sz="1800" i="1">
                              <a:solidFill>
                                <a:schemeClr val="tx1"/>
                              </a:solidFill>
                              <a:latin typeface="Cambria Math" panose="02040503050406030204" pitchFamily="18" charset="0"/>
                              <a:ea typeface="Cambria Math"/>
                            </a:rPr>
                            <m:t>     </m:t>
                          </m:r>
                        </m:sub>
                      </m:sSub>
                      <m:r>
                        <a:rPr lang="en-US" sz="1800" i="1">
                          <a:solidFill>
                            <a:schemeClr val="tx1"/>
                          </a:solidFill>
                          <a:latin typeface="Cambria Math" panose="02040503050406030204" pitchFamily="18" charset="0"/>
                        </a:rPr>
                        <m:t>−</m:t>
                      </m:r>
                      <m:nary>
                        <m:naryPr>
                          <m:chr m:val="∑"/>
                          <m:supHide m:val="on"/>
                          <m:ctrlPr>
                            <a:rPr lang="en-US" sz="1800" i="1">
                              <a:solidFill>
                                <a:schemeClr val="tx1"/>
                              </a:solidFill>
                              <a:latin typeface="Cambria Math" panose="02040503050406030204" pitchFamily="18" charset="0"/>
                            </a:rPr>
                          </m:ctrlPr>
                        </m:naryPr>
                        <m:sub>
                          <m:r>
                            <a:rPr lang="en-US" sz="1800" i="1">
                              <a:solidFill>
                                <a:schemeClr val="tx1"/>
                              </a:solidFill>
                              <a:latin typeface="Cambria Math" panose="02040503050406030204" pitchFamily="18" charset="0"/>
                            </a:rPr>
                            <m:t>𝑠</m:t>
                          </m:r>
                        </m:sub>
                        <m:sup/>
                        <m:e>
                          <m:sSub>
                            <m:sSubPr>
                              <m:ctrlPr>
                                <a:rPr lang="en-US" sz="1800" i="1">
                                  <a:solidFill>
                                    <a:schemeClr val="tx1"/>
                                  </a:solidFill>
                                  <a:latin typeface="Cambria Math" panose="02040503050406030204" pitchFamily="18" charset="0"/>
                                </a:rPr>
                              </m:ctrlPr>
                            </m:sSubPr>
                            <m:e>
                              <m:r>
                                <a:rPr lang="en-US" sz="1800" i="1">
                                  <a:solidFill>
                                    <a:schemeClr val="tx1"/>
                                  </a:solidFill>
                                  <a:latin typeface="Cambria Math" panose="02040503050406030204" pitchFamily="18" charset="0"/>
                                </a:rPr>
                                <m:t>                   </m:t>
                              </m:r>
                              <m:r>
                                <a:rPr lang="en-US" sz="1800" i="1">
                                  <a:solidFill>
                                    <a:schemeClr val="tx1"/>
                                  </a:solidFill>
                                  <a:latin typeface="Cambria Math" panose="02040503050406030204" pitchFamily="18" charset="0"/>
                                </a:rPr>
                                <m:t>𝑀𝑉𝐸</m:t>
                              </m:r>
                            </m:e>
                            <m:sub>
                              <m:r>
                                <a:rPr lang="en-US" sz="1800" i="1">
                                  <a:solidFill>
                                    <a:schemeClr val="tx1"/>
                                  </a:solidFill>
                                  <a:latin typeface="Cambria Math" panose="02040503050406030204" pitchFamily="18" charset="0"/>
                                </a:rPr>
                                <m:t>𝑠</m:t>
                              </m:r>
                              <m:r>
                                <a:rPr lang="en-US" sz="1800" i="1">
                                  <a:solidFill>
                                    <a:schemeClr val="tx1"/>
                                  </a:solidFill>
                                  <a:latin typeface="Cambria Math" panose="02040503050406030204" pitchFamily="18" charset="0"/>
                                </a:rPr>
                                <m:t>,</m:t>
                              </m:r>
                              <m:r>
                                <a:rPr lang="en-US" sz="1800" i="1">
                                  <a:solidFill>
                                    <a:schemeClr val="tx1"/>
                                  </a:solidFill>
                                  <a:latin typeface="Cambria Math" panose="02040503050406030204" pitchFamily="18" charset="0"/>
                                </a:rPr>
                                <m:t>𝑑</m:t>
                              </m:r>
                            </m:sub>
                          </m:sSub>
                          <m:r>
                            <a:rPr lang="en-US" sz="1800" i="1">
                              <a:solidFill>
                                <a:schemeClr val="tx1"/>
                              </a:solidFill>
                              <a:latin typeface="Cambria Math" panose="02040503050406030204" pitchFamily="18" charset="0"/>
                            </a:rPr>
                            <m:t>                            </m:t>
                          </m:r>
                          <m:r>
                            <a:rPr lang="en-US" sz="1800" i="1">
                              <a:solidFill>
                                <a:schemeClr val="tx1"/>
                              </a:solidFill>
                              <a:latin typeface="Cambria Math" panose="02040503050406030204" pitchFamily="18" charset="0"/>
                              <a:ea typeface="Cambria Math"/>
                            </a:rPr>
                            <m:t>≤</m:t>
                          </m:r>
                        </m:e>
                      </m:nary>
                      <m:r>
                        <a:rPr lang="en-US" sz="1800">
                          <a:solidFill>
                            <a:schemeClr val="tx1"/>
                          </a:solidFill>
                          <a:latin typeface="Cambria Math" panose="02040503050406030204" pitchFamily="18" charset="0"/>
                          <a:ea typeface="Cambria Math"/>
                        </a:rPr>
                        <m:t>   </m:t>
                      </m:r>
                      <m:r>
                        <a:rPr lang="en-US" sz="1800" b="0" i="0" smtClean="0">
                          <a:solidFill>
                            <a:schemeClr val="tx1"/>
                          </a:solidFill>
                          <a:latin typeface="Cambria Math" panose="02040503050406030204" pitchFamily="18" charset="0"/>
                          <a:ea typeface="Cambria Math"/>
                        </a:rPr>
                        <m:t>0</m:t>
                      </m:r>
                      <m:r>
                        <a:rPr lang="en-US" sz="1800">
                          <a:solidFill>
                            <a:schemeClr val="tx1"/>
                          </a:solidFill>
                          <a:latin typeface="Cambria Math" panose="02040503050406030204" pitchFamily="18" charset="0"/>
                          <a:ea typeface="Cambria Math"/>
                        </a:rPr>
                        <m:t>     </m:t>
                      </m:r>
                      <m:r>
                        <m:rPr>
                          <m:sty m:val="p"/>
                        </m:rPr>
                        <a:rPr lang="en-US" sz="1800">
                          <a:solidFill>
                            <a:schemeClr val="tx1"/>
                          </a:solidFill>
                          <a:latin typeface="Cambria Math" panose="02040503050406030204" pitchFamily="18" charset="0"/>
                        </a:rPr>
                        <m:t>for</m:t>
                      </m:r>
                      <m:r>
                        <a:rPr lang="en-US" sz="1800">
                          <a:solidFill>
                            <a:schemeClr val="tx1"/>
                          </a:solidFill>
                          <a:latin typeface="Cambria Math" panose="02040503050406030204" pitchFamily="18" charset="0"/>
                        </a:rPr>
                        <m:t> </m:t>
                      </m:r>
                      <m:r>
                        <m:rPr>
                          <m:sty m:val="p"/>
                        </m:rPr>
                        <a:rPr lang="en-US" sz="1800">
                          <a:solidFill>
                            <a:schemeClr val="tx1"/>
                          </a:solidFill>
                          <a:latin typeface="Cambria Math" panose="02040503050406030204" pitchFamily="18" charset="0"/>
                        </a:rPr>
                        <m:t>all</m:t>
                      </m:r>
                      <m:r>
                        <a:rPr lang="en-US" sz="1800" i="1">
                          <a:solidFill>
                            <a:schemeClr val="tx1"/>
                          </a:solidFill>
                          <a:latin typeface="Cambria Math" panose="02040503050406030204" pitchFamily="18" charset="0"/>
                        </a:rPr>
                        <m:t> </m:t>
                      </m:r>
                      <m:r>
                        <a:rPr lang="en-US" sz="1800" i="1">
                          <a:solidFill>
                            <a:schemeClr val="tx1"/>
                          </a:solidFill>
                          <a:latin typeface="Cambria Math" panose="02040503050406030204" pitchFamily="18" charset="0"/>
                        </a:rPr>
                        <m:t>𝑑</m:t>
                      </m:r>
                    </m:oMath>
                  </m:oMathPara>
                </a14:m>
                <a:endParaRPr lang="en-US" sz="1800" dirty="0">
                  <a:solidFill>
                    <a:schemeClr val="tx1"/>
                  </a:solidFill>
                </a:endParaRPr>
              </a:p>
              <a:p>
                <a:pPr marL="0" indent="0">
                  <a:buNone/>
                </a:pPr>
                <a14:m>
                  <m:oMathPara xmlns:m="http://schemas.openxmlformats.org/officeDocument/2006/math">
                    <m:oMathParaPr>
                      <m:jc m:val="left"/>
                    </m:oMathParaPr>
                    <m:oMath xmlns:m="http://schemas.openxmlformats.org/officeDocument/2006/math">
                      <m:sSub>
                        <m:sSubPr>
                          <m:ctrlPr>
                            <a:rPr lang="en-US" sz="1800" i="1">
                              <a:solidFill>
                                <a:schemeClr val="tx1"/>
                              </a:solidFill>
                              <a:latin typeface="Cambria Math" panose="02040503050406030204" pitchFamily="18" charset="0"/>
                            </a:rPr>
                          </m:ctrlPr>
                        </m:sSubPr>
                        <m:e>
                          <m:sSub>
                            <m:sSubPr>
                              <m:ctrlPr>
                                <a:rPr lang="en-US" sz="1800" i="1">
                                  <a:solidFill>
                                    <a:schemeClr val="tx1"/>
                                  </a:solidFill>
                                  <a:latin typeface="Cambria Math" panose="02040503050406030204" pitchFamily="18" charset="0"/>
                                  <a:ea typeface="Cambria Math"/>
                                </a:rPr>
                              </m:ctrlPr>
                            </m:sSubPr>
                            <m:e>
                              <m:r>
                                <a:rPr lang="en-US" sz="1800" i="1">
                                  <a:solidFill>
                                    <a:schemeClr val="tx1"/>
                                  </a:solidFill>
                                  <a:latin typeface="Cambria Math" panose="02040503050406030204" pitchFamily="18" charset="0"/>
                                  <a:ea typeface="Cambria Math"/>
                                </a:rPr>
                                <m:t>                                                 </m:t>
                              </m:r>
                              <m:r>
                                <a:rPr lang="en-US" sz="1800" i="1">
                                  <a:solidFill>
                                    <a:schemeClr val="tx1"/>
                                  </a:solidFill>
                                  <a:latin typeface="Cambria Math" panose="02040503050406030204" pitchFamily="18" charset="0"/>
                                  <a:ea typeface="Cambria Math"/>
                                </a:rPr>
                                <m:t>𝑑𝑒𝑚</m:t>
                              </m:r>
                            </m:e>
                            <m:sub>
                              <m:r>
                                <a:rPr lang="en-US" sz="1800" i="1">
                                  <a:solidFill>
                                    <a:schemeClr val="tx1"/>
                                  </a:solidFill>
                                  <a:latin typeface="Cambria Math" panose="02040503050406030204" pitchFamily="18" charset="0"/>
                                  <a:ea typeface="Cambria Math"/>
                                </a:rPr>
                                <m:t>𝑑</m:t>
                              </m:r>
                              <m:r>
                                <a:rPr lang="en-US" sz="1800" i="1">
                                  <a:solidFill>
                                    <a:schemeClr val="tx1"/>
                                  </a:solidFill>
                                  <a:latin typeface="Cambria Math" panose="02040503050406030204" pitchFamily="18" charset="0"/>
                                  <a:ea typeface="Cambria Math"/>
                                </a:rPr>
                                <m:t>     </m:t>
                              </m:r>
                            </m:sub>
                          </m:sSub>
                          <m:r>
                            <a:rPr lang="en-US" sz="1800" i="1">
                              <a:solidFill>
                                <a:schemeClr val="tx1"/>
                              </a:solidFill>
                              <a:latin typeface="Cambria Math" panose="02040503050406030204" pitchFamily="18" charset="0"/>
                              <a:ea typeface="Cambria Math"/>
                            </a:rPr>
                            <m:t>,                       </m:t>
                          </m:r>
                          <m:r>
                            <a:rPr lang="en-US" sz="1800" i="1">
                              <a:solidFill>
                                <a:schemeClr val="tx1"/>
                              </a:solidFill>
                              <a:latin typeface="Cambria Math" panose="02040503050406030204" pitchFamily="18" charset="0"/>
                            </a:rPr>
                            <m:t>𝑀𝑉𝐸</m:t>
                          </m:r>
                        </m:e>
                        <m:sub>
                          <m:r>
                            <a:rPr lang="en-US" sz="1800" i="1">
                              <a:solidFill>
                                <a:schemeClr val="tx1"/>
                              </a:solidFill>
                              <a:latin typeface="Cambria Math" panose="02040503050406030204" pitchFamily="18" charset="0"/>
                            </a:rPr>
                            <m:t>𝑠</m:t>
                          </m:r>
                          <m:r>
                            <a:rPr lang="en-US" sz="1800" i="1">
                              <a:solidFill>
                                <a:schemeClr val="tx1"/>
                              </a:solidFill>
                              <a:latin typeface="Cambria Math" panose="02040503050406030204" pitchFamily="18" charset="0"/>
                            </a:rPr>
                            <m:t>,</m:t>
                          </m:r>
                          <m:r>
                            <a:rPr lang="en-US" sz="1800" i="1">
                              <a:solidFill>
                                <a:schemeClr val="tx1"/>
                              </a:solidFill>
                              <a:latin typeface="Cambria Math" panose="02040503050406030204" pitchFamily="18" charset="0"/>
                            </a:rPr>
                            <m:t>𝑑</m:t>
                          </m:r>
                        </m:sub>
                      </m:sSub>
                      <m:r>
                        <a:rPr lang="en-US" sz="1800" i="1">
                          <a:solidFill>
                            <a:schemeClr val="tx1"/>
                          </a:solidFill>
                          <a:latin typeface="Cambria Math" panose="02040503050406030204" pitchFamily="18" charset="0"/>
                        </a:rPr>
                        <m:t>       ,</m:t>
                      </m:r>
                      <m:sSub>
                        <m:sSubPr>
                          <m:ctrlPr>
                            <a:rPr lang="en-US" sz="1800" i="1">
                              <a:solidFill>
                                <a:schemeClr val="tx1"/>
                              </a:solidFill>
                              <a:latin typeface="Cambria Math" panose="02040503050406030204" pitchFamily="18" charset="0"/>
                              <a:ea typeface="Cambria Math"/>
                            </a:rPr>
                          </m:ctrlPr>
                        </m:sSubPr>
                        <m:e>
                          <m:r>
                            <a:rPr lang="en-US" sz="1800" i="1">
                              <a:solidFill>
                                <a:schemeClr val="tx1"/>
                              </a:solidFill>
                              <a:latin typeface="Cambria Math" panose="02040503050406030204" pitchFamily="18" charset="0"/>
                              <a:ea typeface="Cambria Math"/>
                            </a:rPr>
                            <m:t>     </m:t>
                          </m:r>
                          <m:r>
                            <a:rPr lang="en-US" sz="1800" i="1">
                              <a:solidFill>
                                <a:schemeClr val="tx1"/>
                              </a:solidFill>
                              <a:latin typeface="Cambria Math" panose="02040503050406030204" pitchFamily="18" charset="0"/>
                              <a:ea typeface="Cambria Math"/>
                            </a:rPr>
                            <m:t>𝑠𝑢𝑝</m:t>
                          </m:r>
                        </m:e>
                        <m:sub>
                          <m:r>
                            <a:rPr lang="en-US" sz="1800" i="1">
                              <a:solidFill>
                                <a:schemeClr val="tx1"/>
                              </a:solidFill>
                              <a:latin typeface="Cambria Math" panose="02040503050406030204" pitchFamily="18" charset="0"/>
                              <a:ea typeface="Cambria Math"/>
                            </a:rPr>
                            <m:t>𝑠</m:t>
                          </m:r>
                        </m:sub>
                      </m:sSub>
                      <m:r>
                        <a:rPr lang="en-US" sz="1800" i="1">
                          <a:solidFill>
                            <a:schemeClr val="tx1"/>
                          </a:solidFill>
                          <a:latin typeface="Cambria Math" panose="02040503050406030204" pitchFamily="18" charset="0"/>
                          <a:ea typeface="Cambria Math"/>
                        </a:rPr>
                        <m:t>     ≥  0 </m:t>
                      </m:r>
                      <m:r>
                        <a:rPr lang="en-US" sz="1800">
                          <a:solidFill>
                            <a:schemeClr val="tx1"/>
                          </a:solidFill>
                          <a:latin typeface="Cambria Math" panose="02040503050406030204" pitchFamily="18" charset="0"/>
                          <a:ea typeface="Cambria Math"/>
                        </a:rPr>
                        <m:t>     </m:t>
                      </m:r>
                      <m:r>
                        <m:rPr>
                          <m:sty m:val="p"/>
                        </m:rPr>
                        <a:rPr lang="en-US" sz="1800">
                          <a:solidFill>
                            <a:schemeClr val="tx1"/>
                          </a:solidFill>
                          <a:latin typeface="Cambria Math" panose="02040503050406030204" pitchFamily="18" charset="0"/>
                          <a:ea typeface="Cambria Math"/>
                        </a:rPr>
                        <m:t>for</m:t>
                      </m:r>
                      <m:r>
                        <a:rPr lang="en-US" sz="1800">
                          <a:solidFill>
                            <a:schemeClr val="tx1"/>
                          </a:solidFill>
                          <a:latin typeface="Cambria Math" panose="02040503050406030204" pitchFamily="18" charset="0"/>
                          <a:ea typeface="Cambria Math"/>
                        </a:rPr>
                        <m:t> </m:t>
                      </m:r>
                      <m:r>
                        <m:rPr>
                          <m:sty m:val="p"/>
                        </m:rPr>
                        <a:rPr lang="en-US" sz="1800">
                          <a:solidFill>
                            <a:schemeClr val="tx1"/>
                          </a:solidFill>
                          <a:latin typeface="Cambria Math" panose="02040503050406030204" pitchFamily="18" charset="0"/>
                          <a:ea typeface="Cambria Math"/>
                        </a:rPr>
                        <m:t>all</m:t>
                      </m:r>
                      <m:r>
                        <a:rPr lang="en-US" sz="1800" i="1">
                          <a:solidFill>
                            <a:schemeClr val="tx1"/>
                          </a:solidFill>
                          <a:latin typeface="Cambria Math" panose="02040503050406030204" pitchFamily="18" charset="0"/>
                          <a:ea typeface="Cambria Math"/>
                        </a:rPr>
                        <m:t> </m:t>
                      </m:r>
                      <m:r>
                        <a:rPr lang="en-US" sz="1800" i="1">
                          <a:solidFill>
                            <a:schemeClr val="tx1"/>
                          </a:solidFill>
                          <a:latin typeface="Cambria Math" panose="02040503050406030204" pitchFamily="18" charset="0"/>
                          <a:ea typeface="Cambria Math"/>
                        </a:rPr>
                        <m:t>𝑠</m:t>
                      </m:r>
                      <m:r>
                        <a:rPr lang="en-US" sz="1800" i="1">
                          <a:solidFill>
                            <a:schemeClr val="tx1"/>
                          </a:solidFill>
                          <a:latin typeface="Cambria Math" panose="02040503050406030204" pitchFamily="18" charset="0"/>
                          <a:ea typeface="Cambria Math"/>
                        </a:rPr>
                        <m:t> </m:t>
                      </m:r>
                      <m:r>
                        <m:rPr>
                          <m:sty m:val="p"/>
                        </m:rPr>
                        <a:rPr lang="en-US" sz="1800">
                          <a:solidFill>
                            <a:schemeClr val="tx1"/>
                          </a:solidFill>
                          <a:latin typeface="Cambria Math" panose="02040503050406030204" pitchFamily="18" charset="0"/>
                          <a:ea typeface="Cambria Math"/>
                        </a:rPr>
                        <m:t>and</m:t>
                      </m:r>
                      <m:r>
                        <a:rPr lang="en-US" sz="1800">
                          <a:solidFill>
                            <a:schemeClr val="tx1"/>
                          </a:solidFill>
                          <a:latin typeface="Cambria Math" panose="02040503050406030204" pitchFamily="18" charset="0"/>
                          <a:ea typeface="Cambria Math"/>
                        </a:rPr>
                        <m:t> </m:t>
                      </m:r>
                      <m:r>
                        <a:rPr lang="en-US" sz="1800" i="1">
                          <a:solidFill>
                            <a:schemeClr val="tx1"/>
                          </a:solidFill>
                          <a:latin typeface="Cambria Math" panose="02040503050406030204" pitchFamily="18" charset="0"/>
                          <a:ea typeface="Cambria Math"/>
                        </a:rPr>
                        <m:t>𝑑</m:t>
                      </m:r>
                    </m:oMath>
                  </m:oMathPara>
                </a14:m>
                <a:endParaRPr lang="en-US" sz="1800" i="1" dirty="0">
                  <a:solidFill>
                    <a:schemeClr val="tx1"/>
                  </a:solidFill>
                  <a:ea typeface="Cambria Math"/>
                </a:endParaRPr>
              </a:p>
              <a:p>
                <a:pPr marL="0" indent="0">
                  <a:buNone/>
                </a:pPr>
                <a:endParaRPr lang="en-US" sz="100" i="1" dirty="0" smtClean="0">
                  <a:latin typeface="Cambria Math" panose="02040503050406030204" pitchFamily="18" charset="0"/>
                </a:endParaRPr>
              </a:p>
              <a:p>
                <a:pPr marL="0" indent="0">
                  <a:buNone/>
                </a:pPr>
                <a14:m>
                  <m:oMath xmlns:m="http://schemas.openxmlformats.org/officeDocument/2006/math">
                    <m:func>
                      <m:funcPr>
                        <m:ctrlPr>
                          <a:rPr lang="en-US" sz="1600" i="1">
                            <a:latin typeface="Cambria Math" panose="02040503050406030204" pitchFamily="18" charset="0"/>
                          </a:rPr>
                        </m:ctrlPr>
                      </m:funcPr>
                      <m:fName>
                        <m:r>
                          <m:rPr>
                            <m:sty m:val="p"/>
                          </m:rPr>
                          <a:rPr lang="en-US" sz="1600">
                            <a:latin typeface="Cambria Math" panose="02040503050406030204" pitchFamily="18" charset="0"/>
                          </a:rPr>
                          <m:t>Max</m:t>
                        </m:r>
                        <m:r>
                          <a:rPr lang="en-US" sz="1600">
                            <a:latin typeface="Cambria Math" panose="02040503050406030204" pitchFamily="18" charset="0"/>
                          </a:rPr>
                          <m:t>     </m:t>
                        </m:r>
                      </m:fName>
                      <m:e>
                        <m:nary>
                          <m:naryPr>
                            <m:chr m:val="∑"/>
                            <m:supHide m:val="on"/>
                            <m:ctrlPr>
                              <a:rPr lang="en-US" sz="1600" i="1">
                                <a:latin typeface="Cambria Math" panose="02040503050406030204" pitchFamily="18" charset="0"/>
                              </a:rPr>
                            </m:ctrlPr>
                          </m:naryPr>
                          <m:sub>
                            <m:r>
                              <a:rPr lang="en-US" sz="1600" i="1">
                                <a:latin typeface="Cambria Math" panose="02040503050406030204" pitchFamily="18" charset="0"/>
                              </a:rPr>
                              <m:t>𝑠</m:t>
                            </m:r>
                          </m:sub>
                          <m:sup/>
                          <m:e>
                            <m:sSub>
                              <m:sSubPr>
                                <m:ctrlPr>
                                  <a:rPr lang="en-US" sz="1600" i="1">
                                    <a:latin typeface="Cambria Math" panose="02040503050406030204" pitchFamily="18" charset="0"/>
                                  </a:rPr>
                                </m:ctrlPr>
                              </m:sSubPr>
                              <m:e>
                                <m:r>
                                  <a:rPr lang="en-US" sz="1600" i="1">
                                    <a:latin typeface="Cambria Math" panose="02040503050406030204" pitchFamily="18" charset="0"/>
                                  </a:rPr>
                                  <m:t>𝑠𝑝𝑟</m:t>
                                </m:r>
                              </m:e>
                              <m:sub>
                                <m:r>
                                  <a:rPr lang="en-US" sz="1600" i="1">
                                    <a:latin typeface="Cambria Math" panose="02040503050406030204" pitchFamily="18" charset="0"/>
                                  </a:rPr>
                                  <m:t>𝑠</m:t>
                                </m:r>
                              </m:sub>
                            </m:sSub>
                          </m:e>
                        </m:nary>
                        <m:r>
                          <a:rPr lang="en-US" sz="1600" i="1">
                            <a:latin typeface="Cambria Math" panose="02040503050406030204" pitchFamily="18" charset="0"/>
                          </a:rPr>
                          <m:t> ∗</m:t>
                        </m:r>
                        <m:sSub>
                          <m:sSubPr>
                            <m:ctrlPr>
                              <a:rPr lang="en-US" sz="1600" i="1">
                                <a:latin typeface="Cambria Math" panose="02040503050406030204" pitchFamily="18" charset="0"/>
                              </a:rPr>
                            </m:ctrlPr>
                          </m:sSubPr>
                          <m:e>
                            <m:r>
                              <a:rPr lang="en-US" sz="1600" i="1">
                                <a:latin typeface="Cambria Math" panose="02040503050406030204" pitchFamily="18" charset="0"/>
                              </a:rPr>
                              <m:t>𝑆𝐴𝐿𝐸</m:t>
                            </m:r>
                          </m:e>
                          <m:sub>
                            <m:r>
                              <a:rPr lang="en-US" sz="1600" i="1">
                                <a:latin typeface="Cambria Math" panose="02040503050406030204" pitchFamily="18" charset="0"/>
                              </a:rPr>
                              <m:t>𝑠</m:t>
                            </m:r>
                          </m:sub>
                        </m:sSub>
                        <m:r>
                          <a:rPr lang="en-US" sz="1600" i="1">
                            <a:latin typeface="Cambria Math" panose="02040503050406030204" pitchFamily="18" charset="0"/>
                          </a:rPr>
                          <m:t> − </m:t>
                        </m:r>
                        <m:nary>
                          <m:naryPr>
                            <m:chr m:val="∑"/>
                            <m:supHide m:val="on"/>
                            <m:ctrlPr>
                              <a:rPr lang="en-US" sz="1600" i="1">
                                <a:latin typeface="Cambria Math" panose="02040503050406030204" pitchFamily="18" charset="0"/>
                              </a:rPr>
                            </m:ctrlPr>
                          </m:naryPr>
                          <m:sub>
                            <m:r>
                              <a:rPr lang="en-US" sz="1600" i="1">
                                <a:latin typeface="Cambria Math" panose="02040503050406030204" pitchFamily="18" charset="0"/>
                              </a:rPr>
                              <m:t>𝑝𝑟𝑐</m:t>
                            </m:r>
                            <m:r>
                              <a:rPr lang="en-US" sz="1600" i="1">
                                <a:latin typeface="Cambria Math" panose="02040503050406030204" pitchFamily="18" charset="0"/>
                              </a:rPr>
                              <m:t>,</m:t>
                            </m:r>
                            <m:r>
                              <a:rPr lang="en-US" sz="1600" i="1">
                                <a:latin typeface="Cambria Math" panose="02040503050406030204" pitchFamily="18" charset="0"/>
                              </a:rPr>
                              <m:t>𝑠</m:t>
                            </m:r>
                          </m:sub>
                          <m:sup/>
                          <m:e>
                            <m:r>
                              <a:rPr lang="en-US" sz="1600" i="1">
                                <a:latin typeface="Cambria Math" panose="02040503050406030204" pitchFamily="18" charset="0"/>
                              </a:rPr>
                              <m:t>      </m:t>
                            </m:r>
                            <m:sSub>
                              <m:sSubPr>
                                <m:ctrlPr>
                                  <a:rPr lang="en-US" sz="1600" i="1">
                                    <a:latin typeface="Cambria Math" panose="02040503050406030204" pitchFamily="18" charset="0"/>
                                  </a:rPr>
                                </m:ctrlPr>
                              </m:sSubPr>
                              <m:e>
                                <m:r>
                                  <a:rPr lang="en-US" sz="1600" i="1">
                                    <a:latin typeface="Cambria Math" panose="02040503050406030204" pitchFamily="18" charset="0"/>
                                  </a:rPr>
                                  <m:t>𝑐𝑠𝑡</m:t>
                                </m:r>
                              </m:e>
                              <m:sub>
                                <m:r>
                                  <a:rPr lang="en-US" sz="1600" i="1">
                                    <a:latin typeface="Cambria Math" panose="02040503050406030204" pitchFamily="18" charset="0"/>
                                  </a:rPr>
                                  <m:t>𝑝𝑟𝑐</m:t>
                                </m:r>
                                <m:r>
                                  <a:rPr lang="en-US" sz="1600" i="1">
                                    <a:latin typeface="Cambria Math" panose="02040503050406030204" pitchFamily="18" charset="0"/>
                                  </a:rPr>
                                  <m:t>,</m:t>
                                </m:r>
                                <m:r>
                                  <a:rPr lang="en-US" sz="1600" i="1">
                                    <a:latin typeface="Cambria Math" panose="02040503050406030204" pitchFamily="18" charset="0"/>
                                  </a:rPr>
                                  <m:t>𝑠</m:t>
                                </m:r>
                              </m:sub>
                            </m:sSub>
                          </m:e>
                        </m:nary>
                      </m:e>
                    </m:func>
                    <m:sSub>
                      <m:sSubPr>
                        <m:ctrlPr>
                          <a:rPr lang="en-US" sz="1600" i="1">
                            <a:latin typeface="Cambria Math" panose="02040503050406030204" pitchFamily="18" charset="0"/>
                          </a:rPr>
                        </m:ctrlPr>
                      </m:sSubPr>
                      <m:e>
                        <m:r>
                          <a:rPr lang="en-US" sz="1600" i="1">
                            <a:latin typeface="Cambria Math" panose="02040503050406030204" pitchFamily="18" charset="0"/>
                          </a:rPr>
                          <m:t>∗</m:t>
                        </m:r>
                        <m:r>
                          <a:rPr lang="en-US" sz="1600" i="1">
                            <a:latin typeface="Cambria Math" panose="02040503050406030204" pitchFamily="18" charset="0"/>
                          </a:rPr>
                          <m:t>𝑃𝑅𝐷</m:t>
                        </m:r>
                      </m:e>
                      <m:sub>
                        <m:r>
                          <a:rPr lang="en-US" sz="1600" i="1">
                            <a:latin typeface="Cambria Math" panose="02040503050406030204" pitchFamily="18" charset="0"/>
                          </a:rPr>
                          <m:t>𝑝𝑟𝑐</m:t>
                        </m:r>
                        <m:r>
                          <a:rPr lang="en-US" sz="1600" i="1">
                            <a:latin typeface="Cambria Math" panose="02040503050406030204" pitchFamily="18" charset="0"/>
                          </a:rPr>
                          <m:t>,</m:t>
                        </m:r>
                        <m:r>
                          <a:rPr lang="en-US" sz="1600" i="1">
                            <a:latin typeface="Cambria Math" panose="02040503050406030204" pitchFamily="18" charset="0"/>
                          </a:rPr>
                          <m:t>𝑠</m:t>
                        </m:r>
                      </m:sub>
                    </m:sSub>
                    <m:r>
                      <a:rPr lang="en-US" sz="1600">
                        <a:latin typeface="Cambria Math" panose="02040503050406030204" pitchFamily="18" charset="0"/>
                      </a:rPr>
                      <m:t>−</m:t>
                    </m:r>
                    <m:nary>
                      <m:naryPr>
                        <m:chr m:val="∑"/>
                        <m:supHide m:val="on"/>
                        <m:ctrlPr>
                          <a:rPr lang="en-US" sz="1600" i="1">
                            <a:latin typeface="Cambria Math" panose="02040503050406030204" pitchFamily="18" charset="0"/>
                          </a:rPr>
                        </m:ctrlPr>
                      </m:naryPr>
                      <m:sub>
                        <m:r>
                          <a:rPr lang="en-US" sz="1600" i="1">
                            <a:latin typeface="Cambria Math" panose="02040503050406030204" pitchFamily="18" charset="0"/>
                          </a:rPr>
                          <m:t>𝑖𝑛𝑝</m:t>
                        </m:r>
                        <m:r>
                          <a:rPr lang="en-US" sz="1600" i="1">
                            <a:latin typeface="Cambria Math" panose="02040503050406030204" pitchFamily="18" charset="0"/>
                          </a:rPr>
                          <m:t>,</m:t>
                        </m:r>
                        <m:r>
                          <a:rPr lang="en-US" sz="1600" i="1">
                            <a:latin typeface="Cambria Math" panose="02040503050406030204" pitchFamily="18" charset="0"/>
                          </a:rPr>
                          <m:t>𝑠</m:t>
                        </m:r>
                      </m:sub>
                      <m:sup/>
                      <m:e>
                        <m:r>
                          <a:rPr lang="en-US" sz="1600" i="1">
                            <a:latin typeface="Cambria Math" panose="02040503050406030204" pitchFamily="18" charset="0"/>
                          </a:rPr>
                          <m:t>𝑖𝑐𝑠</m:t>
                        </m:r>
                        <m:sSub>
                          <m:sSubPr>
                            <m:ctrlPr>
                              <a:rPr lang="en-US" sz="1600" i="1">
                                <a:latin typeface="Cambria Math" panose="02040503050406030204" pitchFamily="18" charset="0"/>
                              </a:rPr>
                            </m:ctrlPr>
                          </m:sSubPr>
                          <m:e>
                            <m:r>
                              <a:rPr lang="en-US" sz="1600" i="1">
                                <a:latin typeface="Cambria Math" panose="02040503050406030204" pitchFamily="18" charset="0"/>
                              </a:rPr>
                              <m:t>𝑡</m:t>
                            </m:r>
                          </m:e>
                          <m:sub>
                            <m:r>
                              <a:rPr lang="en-US" sz="1600" i="1">
                                <a:latin typeface="Cambria Math" panose="02040503050406030204" pitchFamily="18" charset="0"/>
                              </a:rPr>
                              <m:t>𝑖𝑛𝑝</m:t>
                            </m:r>
                            <m:r>
                              <a:rPr lang="en-US" sz="1600" i="1">
                                <a:latin typeface="Cambria Math" panose="02040503050406030204" pitchFamily="18" charset="0"/>
                              </a:rPr>
                              <m:t>,</m:t>
                            </m:r>
                            <m:r>
                              <a:rPr lang="en-US" sz="1600" i="1">
                                <a:latin typeface="Cambria Math" panose="02040503050406030204" pitchFamily="18" charset="0"/>
                              </a:rPr>
                              <m:t>𝑠</m:t>
                            </m:r>
                          </m:sub>
                        </m:sSub>
                        <m:r>
                          <a:rPr lang="en-US" sz="1600" i="1">
                            <a:latin typeface="Cambria Math" panose="02040503050406030204" pitchFamily="18" charset="0"/>
                          </a:rPr>
                          <m:t>∗</m:t>
                        </m:r>
                        <m:sSub>
                          <m:sSubPr>
                            <m:ctrlPr>
                              <a:rPr lang="en-US" sz="1600" i="1">
                                <a:latin typeface="Cambria Math" panose="02040503050406030204" pitchFamily="18" charset="0"/>
                              </a:rPr>
                            </m:ctrlPr>
                          </m:sSubPr>
                          <m:e>
                            <m:r>
                              <a:rPr lang="en-US" sz="1600" i="1">
                                <a:latin typeface="Cambria Math" panose="02040503050406030204" pitchFamily="18" charset="0"/>
                              </a:rPr>
                              <m:t>𝐵𝑈𝑌</m:t>
                            </m:r>
                          </m:e>
                          <m:sub>
                            <m:r>
                              <a:rPr lang="en-US" sz="1600" i="1">
                                <a:latin typeface="Cambria Math" panose="02040503050406030204" pitchFamily="18" charset="0"/>
                              </a:rPr>
                              <m:t>𝑖𝑛𝑝</m:t>
                            </m:r>
                            <m:r>
                              <a:rPr lang="en-US" sz="1600" i="1">
                                <a:latin typeface="Cambria Math" panose="02040503050406030204" pitchFamily="18" charset="0"/>
                              </a:rPr>
                              <m:t>,</m:t>
                            </m:r>
                            <m:r>
                              <a:rPr lang="en-US" sz="1600" i="1">
                                <a:latin typeface="Cambria Math" panose="02040503050406030204" pitchFamily="18" charset="0"/>
                              </a:rPr>
                              <m:t>𝑠</m:t>
                            </m:r>
                          </m:sub>
                        </m:sSub>
                        <m:r>
                          <a:rPr lang="en-US" sz="1600" i="1">
                            <a:latin typeface="Cambria Math" panose="02040503050406030204" pitchFamily="18" charset="0"/>
                          </a:rPr>
                          <m:t> </m:t>
                        </m:r>
                      </m:e>
                    </m:nary>
                  </m:oMath>
                </a14:m>
                <a:r>
                  <a:rPr lang="en-US" sz="1600" dirty="0">
                    <a:cs typeface="Times New Roman" panose="02020603050405020304" pitchFamily="18" charset="0"/>
                  </a:rPr>
                  <a:t> </a:t>
                </a:r>
              </a:p>
              <a:p>
                <a:pPr marL="0" indent="0">
                  <a:buNone/>
                </a:pPr>
                <a:r>
                  <a:rPr lang="en-US" sz="1600" dirty="0" err="1">
                    <a:cs typeface="Times New Roman" panose="02020603050405020304" pitchFamily="18" charset="0"/>
                  </a:rPr>
                  <a:t>S.t.</a:t>
                </a:r>
                <a:r>
                  <a:rPr lang="en-US" sz="1600" dirty="0">
                    <a:cs typeface="Times New Roman" panose="02020603050405020304" pitchFamily="18" charset="0"/>
                  </a:rPr>
                  <a:t>                                          </a:t>
                </a:r>
                <a14:m>
                  <m:oMath xmlns:m="http://schemas.openxmlformats.org/officeDocument/2006/math">
                    <m:nary>
                      <m:naryPr>
                        <m:chr m:val="∑"/>
                        <m:supHide m:val="on"/>
                        <m:ctrlPr>
                          <a:rPr lang="en-US" sz="1600" i="1">
                            <a:latin typeface="Cambria Math" panose="02040503050406030204" pitchFamily="18" charset="0"/>
                          </a:rPr>
                        </m:ctrlPr>
                      </m:naryPr>
                      <m:sub>
                        <m:r>
                          <a:rPr lang="en-US" sz="1600" i="1">
                            <a:latin typeface="Cambria Math" panose="02040503050406030204" pitchFamily="18" charset="0"/>
                          </a:rPr>
                          <m:t>𝑝𝑟𝑐</m:t>
                        </m:r>
                      </m:sub>
                      <m:sup/>
                      <m:e>
                        <m:sSub>
                          <m:sSubPr>
                            <m:ctrlPr>
                              <a:rPr lang="en-US" sz="1600" i="1">
                                <a:latin typeface="Cambria Math" panose="02040503050406030204" pitchFamily="18" charset="0"/>
                              </a:rPr>
                            </m:ctrlPr>
                          </m:sSubPr>
                          <m:e>
                            <m:r>
                              <a:rPr lang="en-US" sz="1600" i="1">
                                <a:latin typeface="Cambria Math" panose="02040503050406030204" pitchFamily="18" charset="0"/>
                              </a:rPr>
                              <m:t> </m:t>
                            </m:r>
                            <m:r>
                              <a:rPr lang="en-US" sz="1600" i="1">
                                <a:latin typeface="Cambria Math" panose="02040503050406030204" pitchFamily="18" charset="0"/>
                              </a:rPr>
                              <m:t>𝑢𝑠𝑒</m:t>
                            </m:r>
                          </m:e>
                          <m:sub>
                            <m:r>
                              <a:rPr lang="en-US" sz="1600" i="1">
                                <a:latin typeface="Cambria Math" panose="02040503050406030204" pitchFamily="18" charset="0"/>
                              </a:rPr>
                              <m:t>𝑟𝑒𝑠</m:t>
                            </m:r>
                            <m:r>
                              <a:rPr lang="en-US" sz="1600" i="1">
                                <a:latin typeface="Cambria Math" panose="02040503050406030204" pitchFamily="18" charset="0"/>
                              </a:rPr>
                              <m:t>, </m:t>
                            </m:r>
                            <m:r>
                              <a:rPr lang="en-US" sz="1600" i="1">
                                <a:latin typeface="Cambria Math" panose="02040503050406030204" pitchFamily="18" charset="0"/>
                              </a:rPr>
                              <m:t>𝑝𝑟𝑐</m:t>
                            </m:r>
                            <m:r>
                              <a:rPr lang="en-US" sz="1600" i="1">
                                <a:latin typeface="Cambria Math" panose="02040503050406030204" pitchFamily="18" charset="0"/>
                              </a:rPr>
                              <m:t>,</m:t>
                            </m:r>
                            <m:r>
                              <a:rPr lang="en-US" sz="1600" i="1">
                                <a:latin typeface="Cambria Math" panose="02040503050406030204" pitchFamily="18" charset="0"/>
                              </a:rPr>
                              <m:t>𝑠</m:t>
                            </m:r>
                          </m:sub>
                        </m:sSub>
                        <m:sSub>
                          <m:sSubPr>
                            <m:ctrlPr>
                              <a:rPr lang="en-US" sz="1600" i="1">
                                <a:latin typeface="Cambria Math" panose="02040503050406030204" pitchFamily="18" charset="0"/>
                              </a:rPr>
                            </m:ctrlPr>
                          </m:sSubPr>
                          <m:e>
                            <m:r>
                              <a:rPr lang="en-US" sz="1600" i="1">
                                <a:latin typeface="Cambria Math" panose="02040503050406030204" pitchFamily="18" charset="0"/>
                              </a:rPr>
                              <m:t>∗</m:t>
                            </m:r>
                            <m:r>
                              <a:rPr lang="en-US" sz="1600" i="1">
                                <a:latin typeface="Cambria Math" panose="02040503050406030204" pitchFamily="18" charset="0"/>
                              </a:rPr>
                              <m:t>𝑃𝑅𝐷</m:t>
                            </m:r>
                          </m:e>
                          <m:sub>
                            <m:r>
                              <a:rPr lang="en-US" sz="1600" i="1">
                                <a:latin typeface="Cambria Math" panose="02040503050406030204" pitchFamily="18" charset="0"/>
                              </a:rPr>
                              <m:t>𝑝𝑟𝑐</m:t>
                            </m:r>
                            <m:r>
                              <a:rPr lang="en-US" sz="1600" i="1">
                                <a:latin typeface="Cambria Math" panose="02040503050406030204" pitchFamily="18" charset="0"/>
                              </a:rPr>
                              <m:t>,</m:t>
                            </m:r>
                            <m:r>
                              <a:rPr lang="en-US" sz="1600" i="1">
                                <a:latin typeface="Cambria Math" panose="02040503050406030204" pitchFamily="18" charset="0"/>
                              </a:rPr>
                              <m:t>𝑠</m:t>
                            </m:r>
                          </m:sub>
                        </m:sSub>
                      </m:e>
                    </m:nary>
                    <m:r>
                      <a:rPr lang="en-US" sz="1600" i="1">
                        <a:latin typeface="Cambria Math" panose="02040503050406030204" pitchFamily="18" charset="0"/>
                      </a:rPr>
                      <m:t>                                                   ≤</m:t>
                    </m:r>
                    <m:sSub>
                      <m:sSubPr>
                        <m:ctrlPr>
                          <a:rPr lang="en-US" sz="1600" i="1">
                            <a:latin typeface="Cambria Math" panose="02040503050406030204" pitchFamily="18" charset="0"/>
                          </a:rPr>
                        </m:ctrlPr>
                      </m:sSubPr>
                      <m:e>
                        <m:r>
                          <a:rPr lang="en-US" sz="1600" i="1">
                            <a:latin typeface="Cambria Math" panose="02040503050406030204" pitchFamily="18" charset="0"/>
                          </a:rPr>
                          <m:t>𝑎𝑣𝑙</m:t>
                        </m:r>
                      </m:e>
                      <m:sub>
                        <m:r>
                          <a:rPr lang="en-US" sz="1600" i="1">
                            <a:latin typeface="Cambria Math" panose="02040503050406030204" pitchFamily="18" charset="0"/>
                          </a:rPr>
                          <m:t>𝑟𝑒𝑠</m:t>
                        </m:r>
                        <m:r>
                          <a:rPr lang="en-US" sz="1600" i="1">
                            <a:latin typeface="Cambria Math" panose="02040503050406030204" pitchFamily="18" charset="0"/>
                          </a:rPr>
                          <m:t>,</m:t>
                        </m:r>
                        <m:r>
                          <a:rPr lang="en-US" sz="1600" i="1">
                            <a:latin typeface="Cambria Math" panose="02040503050406030204" pitchFamily="18" charset="0"/>
                          </a:rPr>
                          <m:t>𝑠</m:t>
                        </m:r>
                      </m:sub>
                    </m:sSub>
                  </m:oMath>
                </a14:m>
                <a:r>
                  <a:rPr lang="en-US" sz="1600" dirty="0">
                    <a:cs typeface="Times New Roman" panose="02020603050405020304" pitchFamily="18" charset="0"/>
                  </a:rPr>
                  <a:t>   for all </a:t>
                </a:r>
                <a:r>
                  <a:rPr lang="en-US" sz="1600" i="1" dirty="0">
                    <a:cs typeface="Times New Roman" panose="02020603050405020304" pitchFamily="18" charset="0"/>
                  </a:rPr>
                  <a:t>res and s</a:t>
                </a:r>
              </a:p>
              <a:p>
                <a:pPr marL="0" indent="0">
                  <a:buNone/>
                </a:pPr>
                <a:r>
                  <a:rPr lang="en-US" sz="1600" dirty="0">
                    <a:cs typeface="Times New Roman" panose="02020603050405020304" pitchFamily="18" charset="0"/>
                  </a:rPr>
                  <a:t>                          </a:t>
                </a:r>
                <a14:m>
                  <m:oMath xmlns:m="http://schemas.openxmlformats.org/officeDocument/2006/math">
                    <m:sSub>
                      <m:sSubPr>
                        <m:ctrlPr>
                          <a:rPr lang="en-US" sz="1600" i="1">
                            <a:latin typeface="Cambria Math" panose="02040503050406030204" pitchFamily="18" charset="0"/>
                          </a:rPr>
                        </m:ctrlPr>
                      </m:sSubPr>
                      <m:e>
                        <m:r>
                          <a:rPr lang="en-US" sz="1600" i="1">
                            <a:latin typeface="Cambria Math" panose="02040503050406030204" pitchFamily="18" charset="0"/>
                          </a:rPr>
                          <m:t>  </m:t>
                        </m:r>
                        <m:r>
                          <a:rPr lang="en-US" sz="1600" i="1">
                            <a:latin typeface="Cambria Math" panose="02040503050406030204" pitchFamily="18" charset="0"/>
                          </a:rPr>
                          <m:t>𝑆𝐴𝐿𝐸</m:t>
                        </m:r>
                      </m:e>
                      <m:sub>
                        <m:r>
                          <a:rPr lang="en-US" sz="1600" i="1">
                            <a:latin typeface="Cambria Math" panose="02040503050406030204" pitchFamily="18" charset="0"/>
                          </a:rPr>
                          <m:t>𝑠</m:t>
                        </m:r>
                      </m:sub>
                    </m:sSub>
                    <m:r>
                      <a:rPr lang="en-US" sz="1600" i="1">
                        <a:latin typeface="Cambria Math" panose="02040503050406030204" pitchFamily="18" charset="0"/>
                      </a:rPr>
                      <m:t>   −   </m:t>
                    </m:r>
                    <m:nary>
                      <m:naryPr>
                        <m:chr m:val="∑"/>
                        <m:supHide m:val="on"/>
                        <m:ctrlPr>
                          <a:rPr lang="en-US" sz="1600" i="1">
                            <a:latin typeface="Cambria Math" panose="02040503050406030204" pitchFamily="18" charset="0"/>
                          </a:rPr>
                        </m:ctrlPr>
                      </m:naryPr>
                      <m:sub>
                        <m:r>
                          <a:rPr lang="en-US" sz="1600" i="1">
                            <a:latin typeface="Cambria Math" panose="02040503050406030204" pitchFamily="18" charset="0"/>
                          </a:rPr>
                          <m:t>𝑝𝑟𝑐</m:t>
                        </m:r>
                      </m:sub>
                      <m:sup/>
                      <m:e>
                        <m:sSub>
                          <m:sSubPr>
                            <m:ctrlPr>
                              <a:rPr lang="en-US" sz="1600" i="1">
                                <a:latin typeface="Cambria Math" panose="02040503050406030204" pitchFamily="18" charset="0"/>
                              </a:rPr>
                            </m:ctrlPr>
                          </m:sSubPr>
                          <m:e>
                            <m:r>
                              <a:rPr lang="en-US" sz="1600" i="1">
                                <a:latin typeface="Cambria Math" panose="02040503050406030204" pitchFamily="18" charset="0"/>
                              </a:rPr>
                              <m:t>      </m:t>
                            </m:r>
                            <m:r>
                              <a:rPr lang="en-US" sz="1600" i="1">
                                <a:latin typeface="Cambria Math" panose="02040503050406030204" pitchFamily="18" charset="0"/>
                              </a:rPr>
                              <m:t>𝑦𝑙𝑑</m:t>
                            </m:r>
                          </m:e>
                          <m:sub>
                            <m:r>
                              <a:rPr lang="en-US" sz="1600" i="1">
                                <a:latin typeface="Cambria Math" panose="02040503050406030204" pitchFamily="18" charset="0"/>
                              </a:rPr>
                              <m:t> </m:t>
                            </m:r>
                            <m:r>
                              <a:rPr lang="en-US" sz="1600" i="1">
                                <a:latin typeface="Cambria Math" panose="02040503050406030204" pitchFamily="18" charset="0"/>
                              </a:rPr>
                              <m:t>𝑝𝑟𝑐</m:t>
                            </m:r>
                            <m:r>
                              <a:rPr lang="en-US" sz="1600" i="1">
                                <a:latin typeface="Cambria Math" panose="02040503050406030204" pitchFamily="18" charset="0"/>
                              </a:rPr>
                              <m:t>,</m:t>
                            </m:r>
                            <m:r>
                              <a:rPr lang="en-US" sz="1600" i="1">
                                <a:latin typeface="Cambria Math" panose="02040503050406030204" pitchFamily="18" charset="0"/>
                              </a:rPr>
                              <m:t>𝑠</m:t>
                            </m:r>
                          </m:sub>
                        </m:sSub>
                        <m:sSub>
                          <m:sSubPr>
                            <m:ctrlPr>
                              <a:rPr lang="en-US" sz="1600" i="1">
                                <a:latin typeface="Cambria Math" panose="02040503050406030204" pitchFamily="18" charset="0"/>
                              </a:rPr>
                            </m:ctrlPr>
                          </m:sSubPr>
                          <m:e>
                            <m:r>
                              <a:rPr lang="en-US" sz="1600" i="1">
                                <a:latin typeface="Cambria Math" panose="02040503050406030204" pitchFamily="18" charset="0"/>
                              </a:rPr>
                              <m:t>∗</m:t>
                            </m:r>
                            <m:r>
                              <a:rPr lang="en-US" sz="1600" i="1">
                                <a:latin typeface="Cambria Math" panose="02040503050406030204" pitchFamily="18" charset="0"/>
                              </a:rPr>
                              <m:t>𝑃𝑅𝐷</m:t>
                            </m:r>
                          </m:e>
                          <m:sub>
                            <m:r>
                              <a:rPr lang="en-US" sz="1600" i="1">
                                <a:latin typeface="Cambria Math" panose="02040503050406030204" pitchFamily="18" charset="0"/>
                              </a:rPr>
                              <m:t>𝑝𝑟𝑐</m:t>
                            </m:r>
                            <m:r>
                              <a:rPr lang="en-US" sz="1600" i="1">
                                <a:latin typeface="Cambria Math" panose="02040503050406030204" pitchFamily="18" charset="0"/>
                              </a:rPr>
                              <m:t>,</m:t>
                            </m:r>
                            <m:r>
                              <a:rPr lang="en-US" sz="1600" i="1">
                                <a:latin typeface="Cambria Math" panose="02040503050406030204" pitchFamily="18" charset="0"/>
                              </a:rPr>
                              <m:t>𝑠</m:t>
                            </m:r>
                          </m:sub>
                        </m:sSub>
                      </m:e>
                    </m:nary>
                    <m:r>
                      <a:rPr lang="en-US" sz="1600" i="1">
                        <a:latin typeface="Cambria Math" panose="02040503050406030204" pitchFamily="18" charset="0"/>
                      </a:rPr>
                      <m:t>                                                   ≤0</m:t>
                    </m:r>
                  </m:oMath>
                </a14:m>
                <a:r>
                  <a:rPr lang="en-US" sz="1600" i="1" dirty="0">
                    <a:cs typeface="Times New Roman" panose="02020603050405020304" pitchFamily="18" charset="0"/>
                  </a:rPr>
                  <a:t>           </a:t>
                </a:r>
                <a:r>
                  <a:rPr lang="en-US" sz="1600" i="1" dirty="0" smtClean="0">
                    <a:cs typeface="Times New Roman" panose="02020603050405020304" pitchFamily="18" charset="0"/>
                  </a:rPr>
                  <a:t>   </a:t>
                </a:r>
                <a:r>
                  <a:rPr lang="en-US" sz="1600" dirty="0">
                    <a:cs typeface="Times New Roman" panose="02020603050405020304" pitchFamily="18" charset="0"/>
                  </a:rPr>
                  <a:t>for all s</a:t>
                </a:r>
              </a:p>
              <a:p>
                <a:pPr marL="0" indent="0">
                  <a:buNone/>
                </a:pPr>
                <a:r>
                  <a:rPr lang="en-US" sz="1600" dirty="0"/>
                  <a:t> 			</a:t>
                </a:r>
                <a14:m>
                  <m:oMath xmlns:m="http://schemas.openxmlformats.org/officeDocument/2006/math">
                    <m:sSub>
                      <m:sSubPr>
                        <m:ctrlPr>
                          <a:rPr lang="en-US" sz="1600" i="1">
                            <a:latin typeface="Cambria Math" panose="02040503050406030204" pitchFamily="18" charset="0"/>
                          </a:rPr>
                        </m:ctrlPr>
                      </m:sSubPr>
                      <m:e>
                        <m:r>
                          <a:rPr lang="en-US" sz="1600" i="1">
                            <a:latin typeface="Cambria Math" panose="02040503050406030204" pitchFamily="18" charset="0"/>
                          </a:rPr>
                          <m:t>  </m:t>
                        </m:r>
                        <m:nary>
                          <m:naryPr>
                            <m:chr m:val="∑"/>
                            <m:supHide m:val="on"/>
                            <m:ctrlPr>
                              <a:rPr lang="en-US" sz="1600" i="1">
                                <a:latin typeface="Cambria Math" panose="02040503050406030204" pitchFamily="18" charset="0"/>
                              </a:rPr>
                            </m:ctrlPr>
                          </m:naryPr>
                          <m:sub>
                            <m:r>
                              <a:rPr lang="en-US" sz="1600">
                                <a:latin typeface="Cambria Math" panose="02040503050406030204" pitchFamily="18" charset="0"/>
                              </a:rPr>
                              <m:t>𝑝𝑟</m:t>
                            </m:r>
                            <m:r>
                              <m:rPr>
                                <m:sty m:val="p"/>
                              </m:rPr>
                              <a:rPr lang="en-US" sz="1600">
                                <a:latin typeface="Cambria Math" panose="02040503050406030204" pitchFamily="18" charset="0"/>
                              </a:rPr>
                              <m:t>c</m:t>
                            </m:r>
                          </m:sub>
                          <m:sup/>
                          <m:e>
                            <m:sSub>
                              <m:sSubPr>
                                <m:ctrlPr>
                                  <a:rPr lang="en-US" sz="1600" i="1">
                                    <a:latin typeface="Cambria Math" panose="02040503050406030204" pitchFamily="18" charset="0"/>
                                  </a:rPr>
                                </m:ctrlPr>
                              </m:sSubPr>
                              <m:e>
                                <m:r>
                                  <a:rPr lang="en-US" sz="1600" i="1">
                                    <a:latin typeface="Cambria Math" panose="02040503050406030204" pitchFamily="18" charset="0"/>
                                  </a:rPr>
                                  <m:t>    </m:t>
                                </m:r>
                                <m:r>
                                  <a:rPr lang="en-US" sz="1600" i="1">
                                    <a:latin typeface="Cambria Math" panose="02040503050406030204" pitchFamily="18" charset="0"/>
                                  </a:rPr>
                                  <m:t>𝑟</m:t>
                                </m:r>
                              </m:e>
                              <m:sub>
                                <m:r>
                                  <a:rPr lang="en-US" sz="1600">
                                    <a:latin typeface="Cambria Math" panose="02040503050406030204" pitchFamily="18" charset="0"/>
                                  </a:rPr>
                                  <m:t>𝑝𝑟𝑐</m:t>
                                </m:r>
                                <m:r>
                                  <a:rPr lang="en-US" sz="1600" i="1">
                                    <a:latin typeface="Cambria Math" panose="02040503050406030204" pitchFamily="18" charset="0"/>
                                  </a:rPr>
                                  <m:t>,</m:t>
                                </m:r>
                                <m:r>
                                  <a:rPr lang="en-US" sz="1600" i="1">
                                    <a:latin typeface="Cambria Math" panose="02040503050406030204" pitchFamily="18" charset="0"/>
                                  </a:rPr>
                                  <m:t>𝑖𝑛𝑝</m:t>
                                </m:r>
                              </m:sub>
                            </m:sSub>
                          </m:e>
                        </m:nary>
                        <m:r>
                          <a:rPr lang="en-US" sz="1600">
                            <a:latin typeface="Cambria Math" panose="02040503050406030204" pitchFamily="18" charset="0"/>
                          </a:rPr>
                          <m:t>∗</m:t>
                        </m:r>
                        <m:r>
                          <a:rPr lang="en-US" sz="1600">
                            <a:latin typeface="Cambria Math" panose="02040503050406030204" pitchFamily="18" charset="0"/>
                          </a:rPr>
                          <m:t>𝑃𝑅𝐷</m:t>
                        </m:r>
                      </m:e>
                      <m:sub>
                        <m:r>
                          <a:rPr lang="en-US" sz="1600">
                            <a:latin typeface="Cambria Math" panose="02040503050406030204" pitchFamily="18" charset="0"/>
                          </a:rPr>
                          <m:t>𝑝𝑟𝑐</m:t>
                        </m:r>
                        <m:r>
                          <a:rPr lang="en-US" sz="1600">
                            <a:latin typeface="Cambria Math" panose="02040503050406030204" pitchFamily="18" charset="0"/>
                          </a:rPr>
                          <m:t>,</m:t>
                        </m:r>
                        <m:r>
                          <m:rPr>
                            <m:sty m:val="p"/>
                          </m:rPr>
                          <a:rPr lang="en-US" sz="1600">
                            <a:latin typeface="Cambria Math" panose="02040503050406030204" pitchFamily="18" charset="0"/>
                          </a:rPr>
                          <m:t>s</m:t>
                        </m:r>
                      </m:sub>
                    </m:sSub>
                    <m:r>
                      <a:rPr lang="en-US" sz="1600" i="1">
                        <a:latin typeface="Cambria Math" panose="02040503050406030204" pitchFamily="18" charset="0"/>
                      </a:rPr>
                      <m:t>                               </m:t>
                    </m:r>
                    <m:r>
                      <a:rPr lang="en-US" sz="1600">
                        <a:latin typeface="Cambria Math" panose="02040503050406030204" pitchFamily="18" charset="0"/>
                      </a:rPr>
                      <m:t>−</m:t>
                    </m:r>
                    <m:sSub>
                      <m:sSubPr>
                        <m:ctrlPr>
                          <a:rPr lang="en-US" sz="1600" i="1">
                            <a:latin typeface="Cambria Math" panose="02040503050406030204" pitchFamily="18" charset="0"/>
                          </a:rPr>
                        </m:ctrlPr>
                      </m:sSubPr>
                      <m:e>
                        <m:r>
                          <a:rPr lang="en-US" sz="1600" i="1">
                            <a:latin typeface="Cambria Math" panose="02040503050406030204" pitchFamily="18" charset="0"/>
                          </a:rPr>
                          <m:t>𝐵𝑈𝑌</m:t>
                        </m:r>
                      </m:e>
                      <m:sub>
                        <m:r>
                          <a:rPr lang="en-US" sz="1600" i="1">
                            <a:latin typeface="Cambria Math" panose="02040503050406030204" pitchFamily="18" charset="0"/>
                          </a:rPr>
                          <m:t>𝑖𝑛𝑝</m:t>
                        </m:r>
                        <m:r>
                          <a:rPr lang="en-US" sz="1600" i="1">
                            <a:latin typeface="Cambria Math" panose="02040503050406030204" pitchFamily="18" charset="0"/>
                          </a:rPr>
                          <m:t>,</m:t>
                        </m:r>
                        <m:r>
                          <a:rPr lang="en-US" sz="1600" i="1">
                            <a:latin typeface="Cambria Math" panose="02040503050406030204" pitchFamily="18" charset="0"/>
                          </a:rPr>
                          <m:t>𝑠</m:t>
                        </m:r>
                      </m:sub>
                    </m:sSub>
                    <m:r>
                      <a:rPr lang="en-US" sz="1600" b="0" i="0" smtClean="0">
                        <a:latin typeface="Cambria Math" panose="02040503050406030204" pitchFamily="18" charset="0"/>
                      </a:rPr>
                      <m:t>   </m:t>
                    </m:r>
                    <m:r>
                      <a:rPr lang="en-US" sz="1600">
                        <a:latin typeface="Cambria Math" panose="02040503050406030204" pitchFamily="18" charset="0"/>
                      </a:rPr>
                      <m:t>≤</m:t>
                    </m:r>
                    <m:r>
                      <a:rPr lang="en-US" sz="1600" b="0" i="1" smtClean="0">
                        <a:latin typeface="Cambria Math" panose="02040503050406030204" pitchFamily="18" charset="0"/>
                      </a:rPr>
                      <m:t>0             </m:t>
                    </m:r>
                    <m:r>
                      <m:rPr>
                        <m:nor/>
                      </m:rPr>
                      <a:rPr lang="en-US" sz="1600"/>
                      <m:t>  </m:t>
                    </m:r>
                    <m:r>
                      <m:rPr>
                        <m:nor/>
                      </m:rPr>
                      <a:rPr lang="en-US" sz="1600" dirty="0">
                        <a:cs typeface="Times New Roman" panose="02020603050405020304" pitchFamily="18" charset="0"/>
                      </a:rPr>
                      <m:t>for</m:t>
                    </m:r>
                    <m:r>
                      <m:rPr>
                        <m:nor/>
                      </m:rPr>
                      <a:rPr lang="en-US" sz="1600" dirty="0">
                        <a:cs typeface="Times New Roman" panose="02020603050405020304" pitchFamily="18" charset="0"/>
                      </a:rPr>
                      <m:t> </m:t>
                    </m:r>
                    <m:r>
                      <m:rPr>
                        <m:nor/>
                      </m:rPr>
                      <a:rPr lang="en-US" sz="1600" dirty="0">
                        <a:cs typeface="Times New Roman" panose="02020603050405020304" pitchFamily="18" charset="0"/>
                      </a:rPr>
                      <m:t>all</m:t>
                    </m:r>
                    <m:r>
                      <m:rPr>
                        <m:nor/>
                      </m:rPr>
                      <a:rPr lang="en-US" sz="1600" dirty="0">
                        <a:cs typeface="Times New Roman" panose="02020603050405020304" pitchFamily="18" charset="0"/>
                      </a:rPr>
                      <m:t> </m:t>
                    </m:r>
                    <m:r>
                      <m:rPr>
                        <m:nor/>
                      </m:rPr>
                      <a:rPr lang="en-US" sz="1600" dirty="0">
                        <a:cs typeface="Times New Roman" panose="02020603050405020304" pitchFamily="18" charset="0"/>
                      </a:rPr>
                      <m:t>inp</m:t>
                    </m:r>
                  </m:oMath>
                </a14:m>
                <a:r>
                  <a:rPr lang="en-US" sz="1600" dirty="0">
                    <a:cs typeface="Times New Roman" panose="02020603050405020304" pitchFamily="18" charset="0"/>
                  </a:rPr>
                  <a:t> and s</a:t>
                </a:r>
              </a:p>
              <a:p>
                <a:pPr marL="0" indent="0">
                  <a:buNone/>
                </a:pPr>
                <a:r>
                  <a:rPr lang="en-US" sz="1600" dirty="0">
                    <a:cs typeface="Times New Roman" panose="02020603050405020304" pitchFamily="18" charset="0"/>
                  </a:rPr>
                  <a:t>                      </a:t>
                </a:r>
                <a14:m>
                  <m:oMath xmlns:m="http://schemas.openxmlformats.org/officeDocument/2006/math">
                    <m:sSub>
                      <m:sSubPr>
                        <m:ctrlPr>
                          <a:rPr lang="en-US" sz="1600" i="1">
                            <a:latin typeface="Cambria Math" panose="02040503050406030204" pitchFamily="18" charset="0"/>
                          </a:rPr>
                        </m:ctrlPr>
                      </m:sSubPr>
                      <m:e>
                        <m:r>
                          <a:rPr lang="en-US" sz="1600" i="1">
                            <a:latin typeface="Cambria Math" panose="02040503050406030204" pitchFamily="18" charset="0"/>
                          </a:rPr>
                          <m:t>       </m:t>
                        </m:r>
                        <m:r>
                          <a:rPr lang="en-US" sz="1600" i="1">
                            <a:latin typeface="Cambria Math" panose="02040503050406030204" pitchFamily="18" charset="0"/>
                          </a:rPr>
                          <m:t>𝑆𝐴𝐿𝐸</m:t>
                        </m:r>
                      </m:e>
                      <m:sub>
                        <m:r>
                          <a:rPr lang="en-US" sz="1600" i="1">
                            <a:latin typeface="Cambria Math" panose="02040503050406030204" pitchFamily="18" charset="0"/>
                          </a:rPr>
                          <m:t>𝑠</m:t>
                        </m:r>
                      </m:sub>
                    </m:sSub>
                    <m:r>
                      <a:rPr lang="en-US" sz="1600" i="1">
                        <a:latin typeface="Cambria Math" panose="02040503050406030204" pitchFamily="18" charset="0"/>
                      </a:rPr>
                      <m:t>   </m:t>
                    </m:r>
                  </m:oMath>
                </a14:m>
                <a:r>
                  <a:rPr lang="en-US" sz="1600" dirty="0">
                    <a:cs typeface="Times New Roman" panose="02020603050405020304" pitchFamily="18" charset="0"/>
                  </a:rPr>
                  <a:t> ,                                  </a:t>
                </a:r>
                <a14:m>
                  <m:oMath xmlns:m="http://schemas.openxmlformats.org/officeDocument/2006/math">
                    <m:sSub>
                      <m:sSubPr>
                        <m:ctrlPr>
                          <a:rPr lang="en-US" sz="1600" i="1">
                            <a:latin typeface="Cambria Math" panose="02040503050406030204" pitchFamily="18" charset="0"/>
                          </a:rPr>
                        </m:ctrlPr>
                      </m:sSubPr>
                      <m:e>
                        <m:r>
                          <a:rPr lang="en-US" sz="1600" i="1">
                            <a:latin typeface="Cambria Math" panose="02040503050406030204" pitchFamily="18" charset="0"/>
                          </a:rPr>
                          <m:t>𝑃𝑅𝐷</m:t>
                        </m:r>
                      </m:e>
                      <m:sub>
                        <m:r>
                          <a:rPr lang="en-US" sz="1600" i="1">
                            <a:latin typeface="Cambria Math" panose="02040503050406030204" pitchFamily="18" charset="0"/>
                          </a:rPr>
                          <m:t>𝑝𝑟𝑐</m:t>
                        </m:r>
                        <m:r>
                          <a:rPr lang="en-US" sz="1600" i="1">
                            <a:latin typeface="Cambria Math" panose="02040503050406030204" pitchFamily="18" charset="0"/>
                          </a:rPr>
                          <m:t>,</m:t>
                        </m:r>
                        <m:r>
                          <a:rPr lang="en-US" sz="1600" i="1">
                            <a:latin typeface="Cambria Math" panose="02040503050406030204" pitchFamily="18" charset="0"/>
                          </a:rPr>
                          <m:t>𝑠</m:t>
                        </m:r>
                      </m:sub>
                    </m:sSub>
                    <m:r>
                      <a:rPr lang="en-US" sz="1600" i="1">
                        <a:latin typeface="Cambria Math" panose="02040503050406030204" pitchFamily="18" charset="0"/>
                      </a:rPr>
                      <m:t>,</m:t>
                    </m:r>
                    <m:sSub>
                      <m:sSubPr>
                        <m:ctrlPr>
                          <a:rPr lang="en-US" sz="1600" i="1">
                            <a:latin typeface="Cambria Math" panose="02040503050406030204" pitchFamily="18" charset="0"/>
                          </a:rPr>
                        </m:ctrlPr>
                      </m:sSubPr>
                      <m:e>
                        <m:r>
                          <a:rPr lang="en-US" sz="1600" i="1">
                            <a:latin typeface="Cambria Math" panose="02040503050406030204" pitchFamily="18" charset="0"/>
                          </a:rPr>
                          <m:t>                                 </m:t>
                        </m:r>
                        <m:r>
                          <a:rPr lang="en-US" sz="1600" i="1">
                            <a:latin typeface="Cambria Math" panose="02040503050406030204" pitchFamily="18" charset="0"/>
                          </a:rPr>
                          <m:t>𝐵𝑈𝑌</m:t>
                        </m:r>
                      </m:e>
                      <m:sub>
                        <m:r>
                          <a:rPr lang="en-US" sz="1600" i="1">
                            <a:latin typeface="Cambria Math" panose="02040503050406030204" pitchFamily="18" charset="0"/>
                          </a:rPr>
                          <m:t>𝑖𝑛𝑝</m:t>
                        </m:r>
                        <m:r>
                          <a:rPr lang="en-US" sz="1600" i="1">
                            <a:latin typeface="Cambria Math" panose="02040503050406030204" pitchFamily="18" charset="0"/>
                          </a:rPr>
                          <m:t>,</m:t>
                        </m:r>
                        <m:r>
                          <a:rPr lang="en-US" sz="1600" i="1">
                            <a:latin typeface="Cambria Math" panose="02040503050406030204" pitchFamily="18" charset="0"/>
                          </a:rPr>
                          <m:t>𝑠</m:t>
                        </m:r>
                      </m:sub>
                    </m:sSub>
                    <m:r>
                      <a:rPr lang="en-US" sz="1600" b="0" i="1" smtClean="0">
                        <a:latin typeface="Cambria Math" panose="02040503050406030204" pitchFamily="18" charset="0"/>
                      </a:rPr>
                      <m:t>  </m:t>
                    </m:r>
                    <m:r>
                      <a:rPr lang="en-US" sz="1600" i="1">
                        <a:latin typeface="Cambria Math" panose="02040503050406030204" pitchFamily="18" charset="0"/>
                      </a:rPr>
                      <m:t>≥0</m:t>
                    </m:r>
                  </m:oMath>
                </a14:m>
                <a:r>
                  <a:rPr lang="en-US" sz="1600" dirty="0">
                    <a:cs typeface="Times New Roman" panose="02020603050405020304" pitchFamily="18" charset="0"/>
                  </a:rPr>
                  <a:t>           </a:t>
                </a:r>
                <a:r>
                  <a:rPr lang="en-US" sz="1600" dirty="0" smtClean="0">
                    <a:cs typeface="Times New Roman" panose="02020603050405020304" pitchFamily="18" charset="0"/>
                  </a:rPr>
                  <a:t>  </a:t>
                </a:r>
                <a:r>
                  <a:rPr lang="en-US" sz="1600" dirty="0">
                    <a:cs typeface="Times New Roman" panose="02020603050405020304" pitchFamily="18" charset="0"/>
                  </a:rPr>
                  <a:t>for all s and </a:t>
                </a:r>
                <a:r>
                  <a:rPr lang="en-US" sz="1600" dirty="0" err="1">
                    <a:cs typeface="Times New Roman" panose="02020603050405020304" pitchFamily="18" charset="0"/>
                  </a:rPr>
                  <a:t>prc</a:t>
                </a:r>
                <a:r>
                  <a:rPr lang="en-US" sz="1600" dirty="0">
                    <a:cs typeface="Times New Roman" panose="02020603050405020304" pitchFamily="18" charset="0"/>
                  </a:rPr>
                  <a:t> </a:t>
                </a:r>
              </a:p>
              <a:p>
                <a:pPr marL="0" indent="0">
                  <a:buNone/>
                </a:pPr>
                <a:endParaRPr lang="en-US" sz="700" dirty="0">
                  <a:latin typeface="+mj-lt"/>
                  <a:cs typeface="Times New Roman" panose="02020603050405020304" pitchFamily="18" charset="0"/>
                </a:endParaRPr>
              </a:p>
              <a:p>
                <a:pPr>
                  <a:lnSpc>
                    <a:spcPct val="120000"/>
                  </a:lnSpc>
                </a:pPr>
                <a:r>
                  <a:rPr lang="en-US" sz="2100" dirty="0" smtClean="0">
                    <a:solidFill>
                      <a:schemeClr val="tx1"/>
                    </a:solidFill>
                    <a:latin typeface="+mj-lt"/>
                    <a:ea typeface="Cambria Math"/>
                  </a:rPr>
                  <a:t>Note here that the SALE variable in the transport model will  now come  from the joint product model and will be equivalent to the SALE variable in the joint products model.  So we glue there  and remove the price term allowing it to appear against the </a:t>
                </a:r>
                <a:r>
                  <a:rPr lang="en-US" sz="2100" dirty="0" err="1" smtClean="0">
                    <a:solidFill>
                      <a:schemeClr val="tx1"/>
                    </a:solidFill>
                    <a:latin typeface="+mj-lt"/>
                    <a:ea typeface="Cambria Math"/>
                  </a:rPr>
                  <a:t>dem</a:t>
                </a:r>
                <a:r>
                  <a:rPr lang="en-US" sz="2100" dirty="0" smtClean="0">
                    <a:solidFill>
                      <a:schemeClr val="tx1"/>
                    </a:solidFill>
                    <a:latin typeface="+mj-lt"/>
                    <a:ea typeface="Cambria Math"/>
                  </a:rPr>
                  <a:t> variable in the transport model</a:t>
                </a:r>
              </a:p>
              <a:p>
                <a:pPr marL="0" indent="0">
                  <a:buNone/>
                </a:pPr>
                <a:endParaRPr lang="en-US" sz="1800" i="1" dirty="0" smtClean="0">
                  <a:solidFill>
                    <a:schemeClr val="tx1"/>
                  </a:solidFill>
                  <a:latin typeface="+mj-lt"/>
                  <a:ea typeface="Cambria Math"/>
                </a:endParaRPr>
              </a:p>
            </p:txBody>
          </p:sp>
        </mc:Choice>
        <mc:Fallback>
          <p:sp>
            <p:nvSpPr>
              <p:cNvPr id="5" name="Content Placeholder 4"/>
              <p:cNvSpPr>
                <a:spLocks noGrp="1" noRot="1" noChangeAspect="1" noMove="1" noResize="1" noEditPoints="1" noAdjustHandles="1" noChangeArrowheads="1" noChangeShapeType="1" noTextEdit="1"/>
              </p:cNvSpPr>
              <p:nvPr>
                <p:ph sz="half" idx="2"/>
              </p:nvPr>
            </p:nvSpPr>
            <p:spPr>
              <a:xfrm>
                <a:off x="609600" y="681318"/>
                <a:ext cx="8534400" cy="5029200"/>
              </a:xfrm>
              <a:blipFill>
                <a:blip r:embed="rId2"/>
                <a:stretch>
                  <a:fillRect l="-1071" t="-2667" r="-786"/>
                </a:stretch>
              </a:blipFill>
            </p:spPr>
            <p:txBody>
              <a:bodyPr/>
              <a:lstStyle/>
              <a:p>
                <a:r>
                  <a:rPr lang="en-US">
                    <a:noFill/>
                  </a:rPr>
                  <a:t> </a:t>
                </a:r>
              </a:p>
            </p:txBody>
          </p:sp>
        </mc:Fallback>
      </mc:AlternateContent>
    </p:spTree>
    <p:extLst>
      <p:ext uri="{BB962C8B-B14F-4D97-AF65-F5344CB8AC3E}">
        <p14:creationId xmlns:p14="http://schemas.microsoft.com/office/powerpoint/2010/main" val="11343993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Basics of Model Gluing</a:t>
            </a:r>
            <a:endParaRPr lang="en-US" dirty="0"/>
          </a:p>
        </p:txBody>
      </p:sp>
      <mc:AlternateContent xmlns:mc="http://schemas.openxmlformats.org/markup-compatibility/2006">
        <mc:Choice xmlns:a14="http://schemas.microsoft.com/office/drawing/2010/main" Requires="a14">
          <p:sp>
            <p:nvSpPr>
              <p:cNvPr id="5" name="Content Placeholder 4"/>
              <p:cNvSpPr>
                <a:spLocks noGrp="1"/>
              </p:cNvSpPr>
              <p:nvPr>
                <p:ph sz="half" idx="2"/>
              </p:nvPr>
            </p:nvSpPr>
            <p:spPr>
              <a:xfrm>
                <a:off x="609600" y="1190626"/>
                <a:ext cx="8534400" cy="4524374"/>
              </a:xfrm>
            </p:spPr>
            <p:txBody>
              <a:bodyPr>
                <a:normAutofit/>
              </a:bodyPr>
              <a:lstStyle/>
              <a:p>
                <a:r>
                  <a:rPr lang="en-US" sz="2600" dirty="0" smtClean="0">
                    <a:latin typeface="+mj-lt"/>
                    <a:cs typeface="Times New Roman" panose="02020603050405020304" pitchFamily="18" charset="0"/>
                  </a:rPr>
                  <a:t>Now we glue models resulting in the following</a:t>
                </a:r>
                <a:endParaRPr lang="en-US" sz="2600" dirty="0">
                  <a:latin typeface="+mj-lt"/>
                </a:endParaRPr>
              </a:p>
              <a:p>
                <a:pPr marL="0" indent="0">
                  <a:buNone/>
                </a:pPr>
                <a14:m>
                  <m:oMathPara xmlns:m="http://schemas.openxmlformats.org/officeDocument/2006/math">
                    <m:oMathParaPr>
                      <m:jc m:val="left"/>
                    </m:oMathParaPr>
                    <m:oMath xmlns:m="http://schemas.openxmlformats.org/officeDocument/2006/math">
                      <m:r>
                        <a:rPr lang="en-US" sz="1200" i="1">
                          <a:latin typeface="Cambria Math" panose="02040503050406030204" pitchFamily="18" charset="0"/>
                        </a:rPr>
                        <m:t>𝑀𝑎𝑥</m:t>
                      </m:r>
                      <m:r>
                        <a:rPr lang="en-US" sz="1200" i="1">
                          <a:latin typeface="Cambria Math" panose="02040503050406030204" pitchFamily="18" charset="0"/>
                        </a:rPr>
                        <m:t>   </m:t>
                      </m:r>
                      <m:sSub>
                        <m:sSubPr>
                          <m:ctrlPr>
                            <a:rPr lang="en-US" sz="1200" i="1">
                              <a:solidFill>
                                <a:schemeClr val="tx1"/>
                              </a:solidFill>
                              <a:latin typeface="Cambria Math" panose="02040503050406030204" pitchFamily="18" charset="0"/>
                              <a:ea typeface="Cambria Math"/>
                            </a:rPr>
                          </m:ctrlPr>
                        </m:sSubPr>
                        <m:e>
                          <m:nary>
                            <m:naryPr>
                              <m:chr m:val="∑"/>
                              <m:supHide m:val="on"/>
                              <m:ctrlPr>
                                <a:rPr lang="en-US" sz="1200" i="1">
                                  <a:solidFill>
                                    <a:schemeClr val="tx1"/>
                                  </a:solidFill>
                                  <a:latin typeface="Cambria Math" panose="02040503050406030204" pitchFamily="18" charset="0"/>
                                </a:rPr>
                              </m:ctrlPr>
                            </m:naryPr>
                            <m:sub>
                              <m:r>
                                <m:rPr>
                                  <m:brk m:alnAt="7"/>
                                </m:rPr>
                                <a:rPr lang="en-US" sz="1200" i="1">
                                  <a:solidFill>
                                    <a:schemeClr val="tx1"/>
                                  </a:solidFill>
                                  <a:latin typeface="Cambria Math" panose="02040503050406030204" pitchFamily="18" charset="0"/>
                                </a:rPr>
                                <m:t>𝑑</m:t>
                              </m:r>
                            </m:sub>
                            <m:sup/>
                            <m:e>
                              <m:sSub>
                                <m:sSubPr>
                                  <m:ctrlPr>
                                    <a:rPr lang="en-US" sz="1200" i="1">
                                      <a:solidFill>
                                        <a:schemeClr val="tx1"/>
                                      </a:solidFill>
                                      <a:latin typeface="Cambria Math" panose="02040503050406030204" pitchFamily="18" charset="0"/>
                                    </a:rPr>
                                  </m:ctrlPr>
                                </m:sSubPr>
                                <m:e>
                                  <m:r>
                                    <a:rPr lang="en-US" sz="1200" i="1">
                                      <a:solidFill>
                                        <a:schemeClr val="tx1"/>
                                      </a:solidFill>
                                      <a:latin typeface="Cambria Math" panose="02040503050406030204" pitchFamily="18" charset="0"/>
                                    </a:rPr>
                                    <m:t>𝑠𝑝</m:t>
                                  </m:r>
                                </m:e>
                                <m:sub>
                                  <m:r>
                                    <a:rPr lang="en-US" sz="1200" i="1">
                                      <a:solidFill>
                                        <a:schemeClr val="tx1"/>
                                      </a:solidFill>
                                      <a:latin typeface="Cambria Math" panose="02040503050406030204" pitchFamily="18" charset="0"/>
                                    </a:rPr>
                                    <m:t>𝑑</m:t>
                                  </m:r>
                                </m:sub>
                              </m:sSub>
                              <m:sSub>
                                <m:sSubPr>
                                  <m:ctrlPr>
                                    <a:rPr lang="en-US" sz="1200" i="1">
                                      <a:solidFill>
                                        <a:schemeClr val="tx1"/>
                                      </a:solidFill>
                                      <a:latin typeface="Cambria Math" panose="02040503050406030204" pitchFamily="18" charset="0"/>
                                    </a:rPr>
                                  </m:ctrlPr>
                                </m:sSubPr>
                                <m:e>
                                  <m:r>
                                    <a:rPr lang="en-US" sz="1200" i="1">
                                      <a:solidFill>
                                        <a:schemeClr val="tx1"/>
                                      </a:solidFill>
                                      <a:latin typeface="Cambria Math" panose="02040503050406030204" pitchFamily="18" charset="0"/>
                                    </a:rPr>
                                    <m:t> ∗</m:t>
                                  </m:r>
                                  <m:r>
                                    <a:rPr lang="en-US" sz="1200" i="1">
                                      <a:solidFill>
                                        <a:schemeClr val="tx1"/>
                                      </a:solidFill>
                                      <a:latin typeface="Cambria Math" panose="02040503050406030204" pitchFamily="18" charset="0"/>
                                    </a:rPr>
                                    <m:t>𝑑𝑒𝑚</m:t>
                                  </m:r>
                                </m:e>
                                <m:sub>
                                  <m:r>
                                    <a:rPr lang="en-US" sz="1200" i="1">
                                      <a:solidFill>
                                        <a:schemeClr val="tx1"/>
                                      </a:solidFill>
                                      <a:latin typeface="Cambria Math" panose="02040503050406030204" pitchFamily="18" charset="0"/>
                                    </a:rPr>
                                    <m:t>𝑑</m:t>
                                  </m:r>
                                </m:sub>
                              </m:sSub>
                              <m:r>
                                <a:rPr lang="en-US" sz="1200" b="0" i="1" smtClean="0">
                                  <a:solidFill>
                                    <a:schemeClr val="tx1"/>
                                  </a:solidFill>
                                  <a:latin typeface="Cambria Math" panose="02040503050406030204" pitchFamily="18" charset="0"/>
                                </a:rPr>
                                <m:t>−</m:t>
                              </m:r>
                            </m:e>
                          </m:nary>
                        </m:e>
                        <m:sub/>
                      </m:sSub>
                      <m:nary>
                        <m:naryPr>
                          <m:chr m:val="∑"/>
                          <m:supHide m:val="on"/>
                          <m:ctrlPr>
                            <a:rPr lang="en-US" sz="1200" i="1">
                              <a:solidFill>
                                <a:schemeClr val="tx1"/>
                              </a:solidFill>
                              <a:latin typeface="Cambria Math" panose="02040503050406030204" pitchFamily="18" charset="0"/>
                            </a:rPr>
                          </m:ctrlPr>
                        </m:naryPr>
                        <m:sub>
                          <m:r>
                            <m:rPr>
                              <m:brk m:alnAt="7"/>
                            </m:rPr>
                            <a:rPr lang="en-US" sz="1200" i="1">
                              <a:solidFill>
                                <a:schemeClr val="tx1"/>
                              </a:solidFill>
                              <a:latin typeface="Cambria Math" panose="02040503050406030204" pitchFamily="18" charset="0"/>
                            </a:rPr>
                            <m:t>𝑠</m:t>
                          </m:r>
                        </m:sub>
                        <m:sup/>
                        <m:e>
                          <m:nary>
                            <m:naryPr>
                              <m:chr m:val="∑"/>
                              <m:supHide m:val="on"/>
                              <m:ctrlPr>
                                <a:rPr lang="en-US" sz="1200" i="1">
                                  <a:solidFill>
                                    <a:schemeClr val="tx1"/>
                                  </a:solidFill>
                                  <a:latin typeface="Cambria Math" panose="02040503050406030204" pitchFamily="18" charset="0"/>
                                </a:rPr>
                              </m:ctrlPr>
                            </m:naryPr>
                            <m:sub>
                              <m:r>
                                <m:rPr>
                                  <m:brk m:alnAt="7"/>
                                </m:rPr>
                                <a:rPr lang="en-US" sz="1200" i="1">
                                  <a:solidFill>
                                    <a:schemeClr val="tx1"/>
                                  </a:solidFill>
                                  <a:latin typeface="Cambria Math" panose="02040503050406030204" pitchFamily="18" charset="0"/>
                                </a:rPr>
                                <m:t>𝑑</m:t>
                              </m:r>
                            </m:sub>
                            <m:sup/>
                            <m:e>
                              <m:sSub>
                                <m:sSubPr>
                                  <m:ctrlPr>
                                    <a:rPr lang="en-US" sz="1200" i="1">
                                      <a:solidFill>
                                        <a:schemeClr val="tx1"/>
                                      </a:solidFill>
                                      <a:latin typeface="Cambria Math" panose="02040503050406030204" pitchFamily="18" charset="0"/>
                                    </a:rPr>
                                  </m:ctrlPr>
                                </m:sSubPr>
                                <m:e>
                                  <m:r>
                                    <a:rPr lang="en-US" sz="1200" i="1">
                                      <a:solidFill>
                                        <a:schemeClr val="tx1"/>
                                      </a:solidFill>
                                      <a:latin typeface="Cambria Math" panose="02040503050406030204" pitchFamily="18" charset="0"/>
                                    </a:rPr>
                                    <m:t>𝑡𝑐</m:t>
                                  </m:r>
                                </m:e>
                                <m:sub>
                                  <m:r>
                                    <a:rPr lang="en-US" sz="1200" i="1">
                                      <a:solidFill>
                                        <a:schemeClr val="tx1"/>
                                      </a:solidFill>
                                      <a:latin typeface="Cambria Math" panose="02040503050406030204" pitchFamily="18" charset="0"/>
                                    </a:rPr>
                                    <m:t>𝑠</m:t>
                                  </m:r>
                                  <m:r>
                                    <a:rPr lang="en-US" sz="1200" i="1">
                                      <a:solidFill>
                                        <a:schemeClr val="tx1"/>
                                      </a:solidFill>
                                      <a:latin typeface="Cambria Math" panose="02040503050406030204" pitchFamily="18" charset="0"/>
                                    </a:rPr>
                                    <m:t>,</m:t>
                                  </m:r>
                                  <m:r>
                                    <a:rPr lang="en-US" sz="1200" i="1">
                                      <a:solidFill>
                                        <a:schemeClr val="tx1"/>
                                      </a:solidFill>
                                      <a:latin typeface="Cambria Math" panose="02040503050406030204" pitchFamily="18" charset="0"/>
                                    </a:rPr>
                                    <m:t>𝑑</m:t>
                                  </m:r>
                                </m:sub>
                              </m:sSub>
                              <m:sSub>
                                <m:sSubPr>
                                  <m:ctrlPr>
                                    <a:rPr lang="en-US" sz="1200" i="1">
                                      <a:solidFill>
                                        <a:schemeClr val="tx1"/>
                                      </a:solidFill>
                                      <a:latin typeface="Cambria Math" panose="02040503050406030204" pitchFamily="18" charset="0"/>
                                    </a:rPr>
                                  </m:ctrlPr>
                                </m:sSubPr>
                                <m:e>
                                  <m:r>
                                    <a:rPr lang="en-US" sz="1200" i="1">
                                      <a:solidFill>
                                        <a:schemeClr val="tx1"/>
                                      </a:solidFill>
                                      <a:latin typeface="Cambria Math" panose="02040503050406030204" pitchFamily="18" charset="0"/>
                                    </a:rPr>
                                    <m:t> </m:t>
                                  </m:r>
                                  <m:r>
                                    <a:rPr lang="en-US" sz="1200" b="0" i="1" smtClean="0">
                                      <a:solidFill>
                                        <a:schemeClr val="tx1"/>
                                      </a:solidFill>
                                      <a:latin typeface="Cambria Math" panose="02040503050406030204" pitchFamily="18" charset="0"/>
                                    </a:rPr>
                                    <m:t>∗</m:t>
                                  </m:r>
                                  <m:r>
                                    <a:rPr lang="en-US" sz="1200" i="1">
                                      <a:solidFill>
                                        <a:schemeClr val="tx1"/>
                                      </a:solidFill>
                                      <a:latin typeface="Cambria Math" panose="02040503050406030204" pitchFamily="18" charset="0"/>
                                    </a:rPr>
                                    <m:t>𝑀𝑉𝐸</m:t>
                                  </m:r>
                                </m:e>
                                <m:sub>
                                  <m:r>
                                    <a:rPr lang="en-US" sz="1200" i="1">
                                      <a:solidFill>
                                        <a:schemeClr val="tx1"/>
                                      </a:solidFill>
                                      <a:latin typeface="Cambria Math" panose="02040503050406030204" pitchFamily="18" charset="0"/>
                                    </a:rPr>
                                    <m:t>𝑠</m:t>
                                  </m:r>
                                  <m:r>
                                    <a:rPr lang="en-US" sz="1200" i="1">
                                      <a:solidFill>
                                        <a:schemeClr val="tx1"/>
                                      </a:solidFill>
                                      <a:latin typeface="Cambria Math" panose="02040503050406030204" pitchFamily="18" charset="0"/>
                                    </a:rPr>
                                    <m:t>,</m:t>
                                  </m:r>
                                  <m:r>
                                    <a:rPr lang="en-US" sz="1200" i="1">
                                      <a:solidFill>
                                        <a:schemeClr val="tx1"/>
                                      </a:solidFill>
                                      <a:latin typeface="Cambria Math" panose="02040503050406030204" pitchFamily="18" charset="0"/>
                                    </a:rPr>
                                    <m:t>𝑑</m:t>
                                  </m:r>
                                </m:sub>
                              </m:sSub>
                            </m:e>
                          </m:nary>
                        </m:e>
                      </m:nary>
                      <m:func>
                        <m:funcPr>
                          <m:ctrlPr>
                            <a:rPr lang="en-US" sz="1200" i="1">
                              <a:latin typeface="Cambria Math" panose="02040503050406030204" pitchFamily="18" charset="0"/>
                            </a:rPr>
                          </m:ctrlPr>
                        </m:funcPr>
                        <m:fName>
                          <m:r>
                            <a:rPr lang="en-US" sz="1200" b="0" i="1" smtClean="0">
                              <a:latin typeface="Cambria Math" panose="02040503050406030204" pitchFamily="18" charset="0"/>
                            </a:rPr>
                            <m:t>                                   </m:t>
                          </m:r>
                          <m:r>
                            <a:rPr lang="en-US" sz="1200" i="1">
                              <a:latin typeface="Cambria Math" panose="02040503050406030204" pitchFamily="18" charset="0"/>
                            </a:rPr>
                            <m:t>− </m:t>
                          </m:r>
                          <m:nary>
                            <m:naryPr>
                              <m:chr m:val="∑"/>
                              <m:supHide m:val="on"/>
                              <m:ctrlPr>
                                <a:rPr lang="en-US" sz="1200" i="1">
                                  <a:latin typeface="Cambria Math" panose="02040503050406030204" pitchFamily="18" charset="0"/>
                                </a:rPr>
                              </m:ctrlPr>
                            </m:naryPr>
                            <m:sub>
                              <m:r>
                                <a:rPr lang="en-US" sz="1200" i="1">
                                  <a:latin typeface="Cambria Math" panose="02040503050406030204" pitchFamily="18" charset="0"/>
                                </a:rPr>
                                <m:t>𝑝𝑟𝑐</m:t>
                              </m:r>
                              <m:r>
                                <a:rPr lang="en-US" sz="1200" i="1">
                                  <a:latin typeface="Cambria Math" panose="02040503050406030204" pitchFamily="18" charset="0"/>
                                </a:rPr>
                                <m:t>,</m:t>
                              </m:r>
                              <m:r>
                                <a:rPr lang="en-US" sz="1200" i="1">
                                  <a:latin typeface="Cambria Math" panose="02040503050406030204" pitchFamily="18" charset="0"/>
                                </a:rPr>
                                <m:t>𝑠</m:t>
                              </m:r>
                            </m:sub>
                            <m:sup/>
                            <m:e>
                              <m:sSub>
                                <m:sSubPr>
                                  <m:ctrlPr>
                                    <a:rPr lang="en-US" sz="1200" i="1">
                                      <a:latin typeface="Cambria Math" panose="02040503050406030204" pitchFamily="18" charset="0"/>
                                    </a:rPr>
                                  </m:ctrlPr>
                                </m:sSubPr>
                                <m:e>
                                  <m:r>
                                    <a:rPr lang="en-US" sz="1200" i="1">
                                      <a:latin typeface="Cambria Math" panose="02040503050406030204" pitchFamily="18" charset="0"/>
                                    </a:rPr>
                                    <m:t>𝑐𝑠𝑡</m:t>
                                  </m:r>
                                </m:e>
                                <m:sub>
                                  <m:r>
                                    <a:rPr lang="en-US" sz="1200" i="1">
                                      <a:latin typeface="Cambria Math" panose="02040503050406030204" pitchFamily="18" charset="0"/>
                                    </a:rPr>
                                    <m:t>𝑝𝑟𝑐</m:t>
                                  </m:r>
                                  <m:r>
                                    <a:rPr lang="en-US" sz="1200" i="1">
                                      <a:latin typeface="Cambria Math" panose="02040503050406030204" pitchFamily="18" charset="0"/>
                                    </a:rPr>
                                    <m:t>,</m:t>
                                  </m:r>
                                  <m:r>
                                    <a:rPr lang="en-US" sz="1200" i="1">
                                      <a:latin typeface="Cambria Math" panose="02040503050406030204" pitchFamily="18" charset="0"/>
                                    </a:rPr>
                                    <m:t>𝑠</m:t>
                                  </m:r>
                                </m:sub>
                              </m:sSub>
                            </m:e>
                          </m:nary>
                        </m:fName>
                        <m:e>
                          <m:sSub>
                            <m:sSubPr>
                              <m:ctrlPr>
                                <a:rPr lang="en-US" sz="1200" i="1">
                                  <a:latin typeface="Cambria Math" panose="02040503050406030204" pitchFamily="18" charset="0"/>
                                </a:rPr>
                              </m:ctrlPr>
                            </m:sSubPr>
                            <m:e>
                              <m:r>
                                <a:rPr lang="en-US" sz="1200" i="1">
                                  <a:latin typeface="Cambria Math" panose="02040503050406030204" pitchFamily="18" charset="0"/>
                                </a:rPr>
                                <m:t>∗</m:t>
                              </m:r>
                              <m:r>
                                <a:rPr lang="en-US" sz="1200" i="1">
                                  <a:latin typeface="Cambria Math" panose="02040503050406030204" pitchFamily="18" charset="0"/>
                                </a:rPr>
                                <m:t>𝑃𝑅𝐷</m:t>
                              </m:r>
                            </m:e>
                            <m:sub>
                              <m:r>
                                <a:rPr lang="en-US" sz="1200" i="1">
                                  <a:latin typeface="Cambria Math" panose="02040503050406030204" pitchFamily="18" charset="0"/>
                                </a:rPr>
                                <m:t>𝑝𝑟𝑐</m:t>
                              </m:r>
                              <m:r>
                                <a:rPr lang="en-US" sz="1200" i="1">
                                  <a:latin typeface="Cambria Math" panose="02040503050406030204" pitchFamily="18" charset="0"/>
                                </a:rPr>
                                <m:t>,</m:t>
                              </m:r>
                              <m:r>
                                <a:rPr lang="en-US" sz="1200" i="1">
                                  <a:latin typeface="Cambria Math" panose="02040503050406030204" pitchFamily="18" charset="0"/>
                                </a:rPr>
                                <m:t>𝑠</m:t>
                              </m:r>
                            </m:sub>
                          </m:sSub>
                        </m:e>
                      </m:func>
                      <m:r>
                        <a:rPr lang="en-US" sz="1200">
                          <a:latin typeface="Cambria Math" panose="02040503050406030204" pitchFamily="18" charset="0"/>
                        </a:rPr>
                        <m:t>−</m:t>
                      </m:r>
                      <m:nary>
                        <m:naryPr>
                          <m:chr m:val="∑"/>
                          <m:supHide m:val="on"/>
                          <m:ctrlPr>
                            <a:rPr lang="en-US" sz="1200" i="1">
                              <a:latin typeface="Cambria Math" panose="02040503050406030204" pitchFamily="18" charset="0"/>
                            </a:rPr>
                          </m:ctrlPr>
                        </m:naryPr>
                        <m:sub>
                          <m:r>
                            <a:rPr lang="en-US" sz="1200" i="1">
                              <a:latin typeface="Cambria Math" panose="02040503050406030204" pitchFamily="18" charset="0"/>
                            </a:rPr>
                            <m:t>𝑖𝑛𝑝</m:t>
                          </m:r>
                          <m:r>
                            <a:rPr lang="en-US" sz="1200" i="1">
                              <a:latin typeface="Cambria Math" panose="02040503050406030204" pitchFamily="18" charset="0"/>
                            </a:rPr>
                            <m:t>,</m:t>
                          </m:r>
                          <m:r>
                            <a:rPr lang="en-US" sz="1200" i="1">
                              <a:latin typeface="Cambria Math" panose="02040503050406030204" pitchFamily="18" charset="0"/>
                            </a:rPr>
                            <m:t>𝑠</m:t>
                          </m:r>
                        </m:sub>
                        <m:sup/>
                        <m:e>
                          <m:r>
                            <a:rPr lang="en-US" sz="1200" i="1">
                              <a:latin typeface="Cambria Math" panose="02040503050406030204" pitchFamily="18" charset="0"/>
                            </a:rPr>
                            <m:t>𝑖𝑐𝑠</m:t>
                          </m:r>
                          <m:sSub>
                            <m:sSubPr>
                              <m:ctrlPr>
                                <a:rPr lang="en-US" sz="1200" i="1">
                                  <a:latin typeface="Cambria Math" panose="02040503050406030204" pitchFamily="18" charset="0"/>
                                </a:rPr>
                              </m:ctrlPr>
                            </m:sSubPr>
                            <m:e>
                              <m:r>
                                <a:rPr lang="en-US" sz="1200" i="1">
                                  <a:latin typeface="Cambria Math" panose="02040503050406030204" pitchFamily="18" charset="0"/>
                                </a:rPr>
                                <m:t>𝑡</m:t>
                              </m:r>
                            </m:e>
                            <m:sub>
                              <m:r>
                                <a:rPr lang="en-US" sz="1200" i="1">
                                  <a:latin typeface="Cambria Math" panose="02040503050406030204" pitchFamily="18" charset="0"/>
                                </a:rPr>
                                <m:t>𝑖𝑛𝑝</m:t>
                              </m:r>
                              <m:r>
                                <a:rPr lang="en-US" sz="1200" i="1">
                                  <a:latin typeface="Cambria Math" panose="02040503050406030204" pitchFamily="18" charset="0"/>
                                </a:rPr>
                                <m:t>,</m:t>
                              </m:r>
                              <m:r>
                                <a:rPr lang="en-US" sz="1200" i="1">
                                  <a:latin typeface="Cambria Math" panose="02040503050406030204" pitchFamily="18" charset="0"/>
                                </a:rPr>
                                <m:t>𝑠</m:t>
                              </m:r>
                            </m:sub>
                          </m:sSub>
                          <m:r>
                            <a:rPr lang="en-US" sz="1200" i="1">
                              <a:latin typeface="Cambria Math" panose="02040503050406030204" pitchFamily="18" charset="0"/>
                            </a:rPr>
                            <m:t>∗</m:t>
                          </m:r>
                          <m:sSub>
                            <m:sSubPr>
                              <m:ctrlPr>
                                <a:rPr lang="en-US" sz="1200" i="1">
                                  <a:latin typeface="Cambria Math" panose="02040503050406030204" pitchFamily="18" charset="0"/>
                                </a:rPr>
                              </m:ctrlPr>
                            </m:sSubPr>
                            <m:e>
                              <m:r>
                                <a:rPr lang="en-US" sz="1200" i="1">
                                  <a:latin typeface="Cambria Math" panose="02040503050406030204" pitchFamily="18" charset="0"/>
                                </a:rPr>
                                <m:t>𝐵𝑈𝑌</m:t>
                              </m:r>
                            </m:e>
                            <m:sub>
                              <m:r>
                                <a:rPr lang="en-US" sz="1200" i="1">
                                  <a:latin typeface="Cambria Math" panose="02040503050406030204" pitchFamily="18" charset="0"/>
                                </a:rPr>
                                <m:t>𝑖𝑛𝑝</m:t>
                              </m:r>
                              <m:r>
                                <a:rPr lang="en-US" sz="1200" i="1">
                                  <a:latin typeface="Cambria Math" panose="02040503050406030204" pitchFamily="18" charset="0"/>
                                </a:rPr>
                                <m:t>,</m:t>
                              </m:r>
                              <m:r>
                                <a:rPr lang="en-US" sz="1200" i="1">
                                  <a:latin typeface="Cambria Math" panose="02040503050406030204" pitchFamily="18" charset="0"/>
                                </a:rPr>
                                <m:t>𝑠</m:t>
                              </m:r>
                            </m:sub>
                          </m:sSub>
                          <m:r>
                            <a:rPr lang="en-US" sz="1200" i="1">
                              <a:latin typeface="Cambria Math" panose="02040503050406030204" pitchFamily="18" charset="0"/>
                            </a:rPr>
                            <m:t> </m:t>
                          </m:r>
                        </m:e>
                      </m:nary>
                    </m:oMath>
                  </m:oMathPara>
                </a14:m>
                <a:endParaRPr lang="en-US" sz="1200" i="1" dirty="0" smtClean="0">
                  <a:latin typeface="Cambria Math" panose="02040503050406030204" pitchFamily="18" charset="0"/>
                </a:endParaRPr>
              </a:p>
              <a:p>
                <a:pPr marL="0" indent="0">
                  <a:buNone/>
                </a:pPr>
                <a14:m>
                  <m:oMathPara xmlns:m="http://schemas.openxmlformats.org/officeDocument/2006/math">
                    <m:oMathParaPr>
                      <m:jc m:val="left"/>
                    </m:oMathParaPr>
                    <m:oMath xmlns:m="http://schemas.openxmlformats.org/officeDocument/2006/math">
                      <m:r>
                        <a:rPr lang="en-US" sz="1200" i="1">
                          <a:solidFill>
                            <a:schemeClr val="tx1"/>
                          </a:solidFill>
                          <a:latin typeface="Cambria Math" panose="02040503050406030204" pitchFamily="18" charset="0"/>
                        </a:rPr>
                        <m:t>𝑠</m:t>
                      </m:r>
                      <m:r>
                        <a:rPr lang="en-US" sz="1200" i="1">
                          <a:solidFill>
                            <a:schemeClr val="tx1"/>
                          </a:solidFill>
                          <a:latin typeface="Cambria Math" panose="02040503050406030204" pitchFamily="18" charset="0"/>
                        </a:rPr>
                        <m:t>.</m:t>
                      </m:r>
                      <m:r>
                        <a:rPr lang="en-US" sz="1200" i="1">
                          <a:solidFill>
                            <a:schemeClr val="tx1"/>
                          </a:solidFill>
                          <a:latin typeface="Cambria Math" panose="02040503050406030204" pitchFamily="18" charset="0"/>
                        </a:rPr>
                        <m:t>𝑡</m:t>
                      </m:r>
                      <m:r>
                        <a:rPr lang="en-US" sz="1200" i="1">
                          <a:solidFill>
                            <a:schemeClr val="tx1"/>
                          </a:solidFill>
                          <a:latin typeface="Cambria Math" panose="02040503050406030204" pitchFamily="18" charset="0"/>
                        </a:rPr>
                        <m:t>.                                                     </m:t>
                      </m:r>
                      <m:nary>
                        <m:naryPr>
                          <m:chr m:val="∑"/>
                          <m:supHide m:val="on"/>
                          <m:ctrlPr>
                            <a:rPr lang="en-US" sz="1200" i="1">
                              <a:solidFill>
                                <a:schemeClr val="tx1"/>
                              </a:solidFill>
                              <a:latin typeface="Cambria Math" panose="02040503050406030204" pitchFamily="18" charset="0"/>
                            </a:rPr>
                          </m:ctrlPr>
                        </m:naryPr>
                        <m:sub>
                          <m:r>
                            <m:rPr>
                              <m:brk m:alnAt="7"/>
                            </m:rPr>
                            <a:rPr lang="en-US" sz="1200" i="1">
                              <a:solidFill>
                                <a:schemeClr val="tx1"/>
                              </a:solidFill>
                              <a:latin typeface="Cambria Math" panose="02040503050406030204" pitchFamily="18" charset="0"/>
                            </a:rPr>
                            <m:t>𝑑</m:t>
                          </m:r>
                        </m:sub>
                        <m:sup/>
                        <m:e>
                          <m:sSub>
                            <m:sSubPr>
                              <m:ctrlPr>
                                <a:rPr lang="en-US" sz="1200" i="1">
                                  <a:solidFill>
                                    <a:schemeClr val="tx1"/>
                                  </a:solidFill>
                                  <a:latin typeface="Cambria Math" panose="02040503050406030204" pitchFamily="18" charset="0"/>
                                </a:rPr>
                              </m:ctrlPr>
                            </m:sSubPr>
                            <m:e>
                              <m:r>
                                <a:rPr lang="en-US" sz="1200" i="1">
                                  <a:solidFill>
                                    <a:schemeClr val="tx1"/>
                                  </a:solidFill>
                                  <a:latin typeface="Cambria Math" panose="02040503050406030204" pitchFamily="18" charset="0"/>
                                </a:rPr>
                                <m:t>             </m:t>
                              </m:r>
                              <m:r>
                                <a:rPr lang="en-US" sz="1200" i="1">
                                  <a:solidFill>
                                    <a:schemeClr val="tx1"/>
                                  </a:solidFill>
                                  <a:latin typeface="Cambria Math" panose="02040503050406030204" pitchFamily="18" charset="0"/>
                                </a:rPr>
                                <m:t>𝑀𝑉𝐸</m:t>
                              </m:r>
                            </m:e>
                            <m:sub>
                              <m:r>
                                <a:rPr lang="en-US" sz="1200" i="1">
                                  <a:solidFill>
                                    <a:schemeClr val="tx1"/>
                                  </a:solidFill>
                                  <a:latin typeface="Cambria Math" panose="02040503050406030204" pitchFamily="18" charset="0"/>
                                </a:rPr>
                                <m:t>𝑠</m:t>
                              </m:r>
                              <m:r>
                                <a:rPr lang="en-US" sz="1200" i="1">
                                  <a:solidFill>
                                    <a:schemeClr val="tx1"/>
                                  </a:solidFill>
                                  <a:latin typeface="Cambria Math" panose="02040503050406030204" pitchFamily="18" charset="0"/>
                                </a:rPr>
                                <m:t>,</m:t>
                              </m:r>
                              <m:r>
                                <a:rPr lang="en-US" sz="1200" i="1">
                                  <a:solidFill>
                                    <a:schemeClr val="tx1"/>
                                  </a:solidFill>
                                  <a:latin typeface="Cambria Math" panose="02040503050406030204" pitchFamily="18" charset="0"/>
                                </a:rPr>
                                <m:t>𝑑</m:t>
                              </m:r>
                            </m:sub>
                          </m:sSub>
                          <m:sSub>
                            <m:sSubPr>
                              <m:ctrlPr>
                                <a:rPr lang="en-US" sz="1200" i="1">
                                  <a:solidFill>
                                    <a:schemeClr val="tx1"/>
                                  </a:solidFill>
                                  <a:latin typeface="Cambria Math" panose="02040503050406030204" pitchFamily="18" charset="0"/>
                                  <a:ea typeface="Cambria Math"/>
                                </a:rPr>
                              </m:ctrlPr>
                            </m:sSubPr>
                            <m:e>
                              <m:r>
                                <a:rPr lang="en-US" sz="1200" i="1">
                                  <a:solidFill>
                                    <a:schemeClr val="tx1"/>
                                  </a:solidFill>
                                  <a:latin typeface="Cambria Math" panose="02040503050406030204" pitchFamily="18" charset="0"/>
                                  <a:ea typeface="Cambria Math"/>
                                </a:rPr>
                                <m:t>  − </m:t>
                              </m:r>
                              <m:r>
                                <a:rPr lang="en-US" sz="1200" i="1">
                                  <a:solidFill>
                                    <a:schemeClr val="tx1"/>
                                  </a:solidFill>
                                  <a:latin typeface="Cambria Math" panose="02040503050406030204" pitchFamily="18" charset="0"/>
                                  <a:ea typeface="Cambria Math"/>
                                </a:rPr>
                                <m:t>𝑠𝑢𝑝</m:t>
                              </m:r>
                            </m:e>
                            <m:sub>
                              <m:r>
                                <a:rPr lang="en-US" sz="1200" i="1">
                                  <a:solidFill>
                                    <a:schemeClr val="tx1"/>
                                  </a:solidFill>
                                  <a:latin typeface="Cambria Math" panose="02040503050406030204" pitchFamily="18" charset="0"/>
                                  <a:ea typeface="Cambria Math"/>
                                </a:rPr>
                                <m:t>𝑠</m:t>
                              </m:r>
                            </m:sub>
                          </m:sSub>
                          <m:r>
                            <a:rPr lang="en-US" sz="1200" i="1">
                              <a:solidFill>
                                <a:schemeClr val="tx1"/>
                              </a:solidFill>
                              <a:latin typeface="Cambria Math" panose="02040503050406030204" pitchFamily="18" charset="0"/>
                              <a:ea typeface="Cambria Math"/>
                            </a:rPr>
                            <m:t>    </m:t>
                          </m:r>
                          <m:r>
                            <a:rPr lang="en-US" sz="1200" b="0" i="1">
                              <a:solidFill>
                                <a:schemeClr val="tx1"/>
                              </a:solidFill>
                              <a:latin typeface="Cambria Math" panose="02040503050406030204" pitchFamily="18" charset="0"/>
                              <a:ea typeface="Cambria Math"/>
                            </a:rPr>
                            <m:t>                         </m:t>
                          </m:r>
                          <m:r>
                            <a:rPr lang="en-US" sz="1200" i="1">
                              <a:solidFill>
                                <a:schemeClr val="tx1"/>
                              </a:solidFill>
                              <a:latin typeface="Cambria Math" panose="02040503050406030204" pitchFamily="18" charset="0"/>
                              <a:ea typeface="Cambria Math"/>
                            </a:rPr>
                            <m:t>   </m:t>
                          </m:r>
                          <m:r>
                            <a:rPr lang="en-US" sz="1200" b="0" i="1" smtClean="0">
                              <a:solidFill>
                                <a:schemeClr val="tx1"/>
                              </a:solidFill>
                              <a:latin typeface="Cambria Math" panose="02040503050406030204" pitchFamily="18" charset="0"/>
                              <a:ea typeface="Cambria Math"/>
                            </a:rPr>
                            <m:t>                                                                                           </m:t>
                          </m:r>
                          <m:r>
                            <a:rPr lang="en-US" sz="1200" i="1">
                              <a:solidFill>
                                <a:schemeClr val="tx1"/>
                              </a:solidFill>
                              <a:latin typeface="Cambria Math" panose="02040503050406030204" pitchFamily="18" charset="0"/>
                              <a:ea typeface="Cambria Math"/>
                            </a:rPr>
                            <m:t>≤  0 </m:t>
                          </m:r>
                        </m:e>
                      </m:nary>
                      <m:r>
                        <a:rPr lang="en-US" sz="1200">
                          <a:solidFill>
                            <a:schemeClr val="tx1"/>
                          </a:solidFill>
                          <a:latin typeface="Cambria Math" panose="02040503050406030204" pitchFamily="18" charset="0"/>
                        </a:rPr>
                        <m:t> </m:t>
                      </m:r>
                    </m:oMath>
                  </m:oMathPara>
                </a14:m>
                <a:endParaRPr lang="en-US" sz="1200" dirty="0" smtClean="0">
                  <a:solidFill>
                    <a:schemeClr val="tx1"/>
                  </a:solidFill>
                  <a:latin typeface="Cambria Math" panose="02040503050406030204" pitchFamily="18" charset="0"/>
                </a:endParaRPr>
              </a:p>
              <a:p>
                <a:pPr marL="0" indent="0">
                  <a:buNone/>
                </a:pPr>
                <a14:m>
                  <m:oMathPara xmlns:m="http://schemas.openxmlformats.org/officeDocument/2006/math">
                    <m:oMathParaPr>
                      <m:jc m:val="left"/>
                    </m:oMathParaPr>
                    <m:oMath xmlns:m="http://schemas.openxmlformats.org/officeDocument/2006/math">
                      <m:sSub>
                        <m:sSubPr>
                          <m:ctrlPr>
                            <a:rPr lang="en-US" sz="1200" i="1">
                              <a:solidFill>
                                <a:schemeClr val="tx1"/>
                              </a:solidFill>
                              <a:latin typeface="Cambria Math" panose="02040503050406030204" pitchFamily="18" charset="0"/>
                              <a:ea typeface="Cambria Math"/>
                            </a:rPr>
                          </m:ctrlPr>
                        </m:sSubPr>
                        <m:e>
                          <m:r>
                            <a:rPr lang="en-US" sz="1200" b="0" i="1" smtClean="0">
                              <a:solidFill>
                                <a:schemeClr val="tx1"/>
                              </a:solidFill>
                              <a:latin typeface="Cambria Math" panose="02040503050406030204" pitchFamily="18" charset="0"/>
                              <a:ea typeface="Cambria Math"/>
                            </a:rPr>
                            <m:t>                                  </m:t>
                          </m:r>
                          <m:r>
                            <a:rPr lang="en-US" sz="1200" i="1">
                              <a:solidFill>
                                <a:schemeClr val="tx1"/>
                              </a:solidFill>
                              <a:latin typeface="Cambria Math" panose="02040503050406030204" pitchFamily="18" charset="0"/>
                              <a:ea typeface="Cambria Math"/>
                            </a:rPr>
                            <m:t>𝑑𝑒𝑚</m:t>
                          </m:r>
                        </m:e>
                        <m:sub>
                          <m:r>
                            <a:rPr lang="en-US" sz="1200" i="1">
                              <a:solidFill>
                                <a:schemeClr val="tx1"/>
                              </a:solidFill>
                              <a:latin typeface="Cambria Math" panose="02040503050406030204" pitchFamily="18" charset="0"/>
                              <a:ea typeface="Cambria Math"/>
                            </a:rPr>
                            <m:t>𝑑</m:t>
                          </m:r>
                          <m:r>
                            <a:rPr lang="en-US" sz="1200" i="1">
                              <a:solidFill>
                                <a:schemeClr val="tx1"/>
                              </a:solidFill>
                              <a:latin typeface="Cambria Math" panose="02040503050406030204" pitchFamily="18" charset="0"/>
                              <a:ea typeface="Cambria Math"/>
                            </a:rPr>
                            <m:t>     </m:t>
                          </m:r>
                        </m:sub>
                      </m:sSub>
                      <m:r>
                        <a:rPr lang="en-US" sz="1200" i="1">
                          <a:solidFill>
                            <a:schemeClr val="tx1"/>
                          </a:solidFill>
                          <a:latin typeface="Cambria Math" panose="02040503050406030204" pitchFamily="18" charset="0"/>
                        </a:rPr>
                        <m:t>−</m:t>
                      </m:r>
                      <m:nary>
                        <m:naryPr>
                          <m:chr m:val="∑"/>
                          <m:supHide m:val="on"/>
                          <m:ctrlPr>
                            <a:rPr lang="en-US" sz="1200" i="1">
                              <a:solidFill>
                                <a:schemeClr val="tx1"/>
                              </a:solidFill>
                              <a:latin typeface="Cambria Math" panose="02040503050406030204" pitchFamily="18" charset="0"/>
                            </a:rPr>
                          </m:ctrlPr>
                        </m:naryPr>
                        <m:sub>
                          <m:r>
                            <a:rPr lang="en-US" sz="1200" i="1">
                              <a:solidFill>
                                <a:schemeClr val="tx1"/>
                              </a:solidFill>
                              <a:latin typeface="Cambria Math" panose="02040503050406030204" pitchFamily="18" charset="0"/>
                            </a:rPr>
                            <m:t>𝑠</m:t>
                          </m:r>
                        </m:sub>
                        <m:sup/>
                        <m:e>
                          <m:sSub>
                            <m:sSubPr>
                              <m:ctrlPr>
                                <a:rPr lang="en-US" sz="1200" i="1">
                                  <a:solidFill>
                                    <a:schemeClr val="tx1"/>
                                  </a:solidFill>
                                  <a:latin typeface="Cambria Math" panose="02040503050406030204" pitchFamily="18" charset="0"/>
                                </a:rPr>
                              </m:ctrlPr>
                            </m:sSubPr>
                            <m:e>
                              <m:r>
                                <a:rPr lang="en-US" sz="1200" i="1">
                                  <a:solidFill>
                                    <a:schemeClr val="tx1"/>
                                  </a:solidFill>
                                  <a:latin typeface="Cambria Math" panose="02040503050406030204" pitchFamily="18" charset="0"/>
                                </a:rPr>
                                <m:t>                   </m:t>
                              </m:r>
                              <m:r>
                                <a:rPr lang="en-US" sz="1200" i="1">
                                  <a:solidFill>
                                    <a:schemeClr val="tx1"/>
                                  </a:solidFill>
                                  <a:latin typeface="Cambria Math" panose="02040503050406030204" pitchFamily="18" charset="0"/>
                                </a:rPr>
                                <m:t>𝑀𝑉𝐸</m:t>
                              </m:r>
                            </m:e>
                            <m:sub>
                              <m:r>
                                <a:rPr lang="en-US" sz="1200" i="1">
                                  <a:solidFill>
                                    <a:schemeClr val="tx1"/>
                                  </a:solidFill>
                                  <a:latin typeface="Cambria Math" panose="02040503050406030204" pitchFamily="18" charset="0"/>
                                </a:rPr>
                                <m:t>𝑠</m:t>
                              </m:r>
                              <m:r>
                                <a:rPr lang="en-US" sz="1200" i="1">
                                  <a:solidFill>
                                    <a:schemeClr val="tx1"/>
                                  </a:solidFill>
                                  <a:latin typeface="Cambria Math" panose="02040503050406030204" pitchFamily="18" charset="0"/>
                                </a:rPr>
                                <m:t>,</m:t>
                              </m:r>
                              <m:r>
                                <a:rPr lang="en-US" sz="1200" i="1">
                                  <a:solidFill>
                                    <a:schemeClr val="tx1"/>
                                  </a:solidFill>
                                  <a:latin typeface="Cambria Math" panose="02040503050406030204" pitchFamily="18" charset="0"/>
                                </a:rPr>
                                <m:t>𝑑</m:t>
                              </m:r>
                            </m:sub>
                          </m:sSub>
                          <m:r>
                            <a:rPr lang="en-US" sz="1200" i="1">
                              <a:solidFill>
                                <a:schemeClr val="tx1"/>
                              </a:solidFill>
                              <a:latin typeface="Cambria Math" panose="02040503050406030204" pitchFamily="18" charset="0"/>
                            </a:rPr>
                            <m:t>                       </m:t>
                          </m:r>
                          <m:r>
                            <a:rPr lang="en-US" sz="1200" b="0" i="1">
                              <a:solidFill>
                                <a:schemeClr val="tx1"/>
                              </a:solidFill>
                              <a:latin typeface="Cambria Math" panose="02040503050406030204" pitchFamily="18" charset="0"/>
                            </a:rPr>
                            <m:t>                                                       </m:t>
                          </m:r>
                          <m:r>
                            <a:rPr lang="en-US" sz="1200" i="1">
                              <a:solidFill>
                                <a:schemeClr val="tx1"/>
                              </a:solidFill>
                              <a:latin typeface="Cambria Math" panose="02040503050406030204" pitchFamily="18" charset="0"/>
                            </a:rPr>
                            <m:t>  </m:t>
                          </m:r>
                          <m:r>
                            <a:rPr lang="en-US" sz="1200" b="0" i="1">
                              <a:solidFill>
                                <a:schemeClr val="tx1"/>
                              </a:solidFill>
                              <a:latin typeface="Cambria Math" panose="02040503050406030204" pitchFamily="18" charset="0"/>
                            </a:rPr>
                            <m:t>                                                          </m:t>
                          </m:r>
                          <m:r>
                            <a:rPr lang="en-US" sz="1200" i="1">
                              <a:solidFill>
                                <a:schemeClr val="tx1"/>
                              </a:solidFill>
                              <a:latin typeface="Cambria Math" panose="02040503050406030204" pitchFamily="18" charset="0"/>
                            </a:rPr>
                            <m:t>  </m:t>
                          </m:r>
                          <m:r>
                            <a:rPr lang="en-US" sz="1200" i="1">
                              <a:solidFill>
                                <a:schemeClr val="tx1"/>
                              </a:solidFill>
                              <a:latin typeface="Cambria Math" panose="02040503050406030204" pitchFamily="18" charset="0"/>
                              <a:ea typeface="Cambria Math"/>
                            </a:rPr>
                            <m:t>≤</m:t>
                          </m:r>
                        </m:e>
                      </m:nary>
                      <m:r>
                        <a:rPr lang="en-US" sz="1200">
                          <a:solidFill>
                            <a:schemeClr val="tx1"/>
                          </a:solidFill>
                          <a:latin typeface="Cambria Math" panose="02040503050406030204" pitchFamily="18" charset="0"/>
                          <a:ea typeface="Cambria Math"/>
                        </a:rPr>
                        <m:t>   0   </m:t>
                      </m:r>
                    </m:oMath>
                  </m:oMathPara>
                </a14:m>
                <a:endParaRPr lang="en-US" sz="1200" i="1" dirty="0">
                  <a:latin typeface="Cambria Math" panose="02040503050406030204" pitchFamily="18" charset="0"/>
                </a:endParaRPr>
              </a:p>
              <a:p>
                <a:pPr marL="0" indent="0">
                  <a:buNone/>
                </a:pPr>
                <a:r>
                  <a:rPr lang="en-US" sz="1200" dirty="0" smtClean="0">
                    <a:cs typeface="Times New Roman" panose="02020603050405020304" pitchFamily="18" charset="0"/>
                  </a:rPr>
                  <a:t>                                                                                   </a:t>
                </a:r>
                <a14:m>
                  <m:oMath xmlns:m="http://schemas.openxmlformats.org/officeDocument/2006/math">
                    <m:sSub>
                      <m:sSubPr>
                        <m:ctrlPr>
                          <a:rPr lang="en-US" sz="1200" i="1">
                            <a:solidFill>
                              <a:schemeClr val="tx1"/>
                            </a:solidFill>
                            <a:latin typeface="Cambria Math" panose="02040503050406030204" pitchFamily="18" charset="0"/>
                            <a:ea typeface="Cambria Math"/>
                          </a:rPr>
                        </m:ctrlPr>
                      </m:sSubPr>
                      <m:e>
                        <m:r>
                          <a:rPr lang="en-US" sz="1200" i="1">
                            <a:solidFill>
                              <a:schemeClr val="tx1"/>
                            </a:solidFill>
                            <a:latin typeface="Cambria Math" panose="02040503050406030204" pitchFamily="18" charset="0"/>
                            <a:ea typeface="Cambria Math"/>
                          </a:rPr>
                          <m:t> </m:t>
                        </m:r>
                        <m:r>
                          <a:rPr lang="en-US" sz="1200" b="0" i="1" smtClean="0">
                            <a:solidFill>
                              <a:schemeClr val="tx1"/>
                            </a:solidFill>
                            <a:latin typeface="Cambria Math" panose="02040503050406030204" pitchFamily="18" charset="0"/>
                            <a:ea typeface="Cambria Math"/>
                          </a:rPr>
                          <m:t>+</m:t>
                        </m:r>
                        <m:r>
                          <a:rPr lang="en-US" sz="1200" i="1">
                            <a:solidFill>
                              <a:schemeClr val="tx1"/>
                            </a:solidFill>
                            <a:latin typeface="Cambria Math" panose="02040503050406030204" pitchFamily="18" charset="0"/>
                            <a:ea typeface="Cambria Math"/>
                          </a:rPr>
                          <m:t> </m:t>
                        </m:r>
                        <m:r>
                          <a:rPr lang="en-US" sz="1200" i="1">
                            <a:solidFill>
                              <a:schemeClr val="tx1"/>
                            </a:solidFill>
                            <a:latin typeface="Cambria Math" panose="02040503050406030204" pitchFamily="18" charset="0"/>
                            <a:ea typeface="Cambria Math"/>
                          </a:rPr>
                          <m:t>𝑠𝑢𝑝</m:t>
                        </m:r>
                      </m:e>
                      <m:sub>
                        <m:r>
                          <a:rPr lang="en-US" sz="1200" i="1">
                            <a:solidFill>
                              <a:schemeClr val="tx1"/>
                            </a:solidFill>
                            <a:latin typeface="Cambria Math" panose="02040503050406030204" pitchFamily="18" charset="0"/>
                            <a:ea typeface="Cambria Math"/>
                          </a:rPr>
                          <m:t>𝑠</m:t>
                        </m:r>
                      </m:sub>
                    </m:sSub>
                  </m:oMath>
                </a14:m>
                <a:r>
                  <a:rPr lang="en-US" sz="1200" dirty="0" smtClean="0">
                    <a:cs typeface="Times New Roman" panose="02020603050405020304" pitchFamily="18" charset="0"/>
                  </a:rPr>
                  <a:t> </a:t>
                </a:r>
                <a14:m>
                  <m:oMath xmlns:m="http://schemas.openxmlformats.org/officeDocument/2006/math">
                    <m:sSub>
                      <m:sSubPr>
                        <m:ctrlPr>
                          <a:rPr lang="en-US" sz="1200" i="1">
                            <a:solidFill>
                              <a:schemeClr val="tx1"/>
                            </a:solidFill>
                            <a:latin typeface="Cambria Math" panose="02040503050406030204" pitchFamily="18" charset="0"/>
                            <a:ea typeface="Cambria Math"/>
                          </a:rPr>
                        </m:ctrlPr>
                      </m:sSubPr>
                      <m:e>
                        <m:r>
                          <a:rPr lang="en-US" sz="1200" i="1">
                            <a:solidFill>
                              <a:schemeClr val="tx1"/>
                            </a:solidFill>
                            <a:latin typeface="Cambria Math" panose="02040503050406030204" pitchFamily="18" charset="0"/>
                            <a:ea typeface="Cambria Math"/>
                          </a:rPr>
                          <m:t> </m:t>
                        </m:r>
                        <m:r>
                          <a:rPr lang="en-US" sz="1200" b="0" i="1" smtClean="0">
                            <a:solidFill>
                              <a:schemeClr val="tx1"/>
                            </a:solidFill>
                            <a:latin typeface="Cambria Math" panose="02040503050406030204" pitchFamily="18" charset="0"/>
                            <a:ea typeface="Cambria Math"/>
                          </a:rPr>
                          <m:t>−</m:t>
                        </m:r>
                        <m:r>
                          <a:rPr lang="en-US" sz="1200" i="1" smtClean="0">
                            <a:solidFill>
                              <a:schemeClr val="tx1"/>
                            </a:solidFill>
                            <a:latin typeface="Cambria Math" panose="02040503050406030204" pitchFamily="18" charset="0"/>
                            <a:ea typeface="Cambria Math"/>
                          </a:rPr>
                          <m:t>𝑆</m:t>
                        </m:r>
                        <m:r>
                          <a:rPr lang="en-US" sz="1200" b="0" i="1" smtClean="0">
                            <a:solidFill>
                              <a:schemeClr val="tx1"/>
                            </a:solidFill>
                            <a:latin typeface="Cambria Math" panose="02040503050406030204" pitchFamily="18" charset="0"/>
                            <a:ea typeface="Cambria Math"/>
                          </a:rPr>
                          <m:t>𝐴𝐿𝐸</m:t>
                        </m:r>
                      </m:e>
                      <m:sub>
                        <m:r>
                          <a:rPr lang="en-US" sz="1200" i="1">
                            <a:solidFill>
                              <a:schemeClr val="tx1"/>
                            </a:solidFill>
                            <a:latin typeface="Cambria Math" panose="02040503050406030204" pitchFamily="18" charset="0"/>
                            <a:ea typeface="Cambria Math"/>
                          </a:rPr>
                          <m:t>𝑠</m:t>
                        </m:r>
                        <m:r>
                          <a:rPr lang="en-US" sz="1200" b="0" i="1" smtClean="0">
                            <a:solidFill>
                              <a:schemeClr val="tx1"/>
                            </a:solidFill>
                            <a:latin typeface="Cambria Math" panose="02040503050406030204" pitchFamily="18" charset="0"/>
                            <a:ea typeface="Cambria Math"/>
                          </a:rPr>
                          <m:t>   </m:t>
                        </m:r>
                      </m:sub>
                    </m:sSub>
                  </m:oMath>
                </a14:m>
                <a:r>
                  <a:rPr lang="en-US" sz="1200" dirty="0">
                    <a:solidFill>
                      <a:schemeClr val="tx1"/>
                    </a:solidFill>
                    <a:ea typeface="Cambria Math"/>
                  </a:rPr>
                  <a:t> </a:t>
                </a:r>
                <a14:m>
                  <m:oMath xmlns:m="http://schemas.openxmlformats.org/officeDocument/2006/math">
                    <m:r>
                      <a:rPr lang="en-US" sz="1200" b="0" i="0" smtClean="0">
                        <a:solidFill>
                          <a:schemeClr val="tx1"/>
                        </a:solidFill>
                        <a:latin typeface="Cambria Math" panose="02040503050406030204" pitchFamily="18" charset="0"/>
                        <a:ea typeface="Cambria Math"/>
                      </a:rPr>
                      <m:t>                                                                                          </m:t>
                    </m:r>
                    <m:r>
                      <a:rPr lang="en-US" sz="1200" b="0" i="1" smtClean="0">
                        <a:solidFill>
                          <a:schemeClr val="tx1"/>
                        </a:solidFill>
                        <a:latin typeface="Cambria Math" panose="02040503050406030204" pitchFamily="18" charset="0"/>
                        <a:ea typeface="Cambria Math"/>
                      </a:rPr>
                      <m:t>            </m:t>
                    </m:r>
                    <m:r>
                      <a:rPr lang="en-US" sz="1200" i="1">
                        <a:solidFill>
                          <a:schemeClr val="tx1"/>
                        </a:solidFill>
                        <a:latin typeface="Cambria Math" panose="02040503050406030204" pitchFamily="18" charset="0"/>
                        <a:ea typeface="Cambria Math"/>
                      </a:rPr>
                      <m:t>≤</m:t>
                    </m:r>
                    <m:r>
                      <a:rPr lang="en-US" sz="1200" b="0" i="1" smtClean="0">
                        <a:solidFill>
                          <a:schemeClr val="tx1"/>
                        </a:solidFill>
                        <a:latin typeface="Cambria Math" panose="02040503050406030204" pitchFamily="18" charset="0"/>
                        <a:ea typeface="Cambria Math"/>
                      </a:rPr>
                      <m:t>  0  </m:t>
                    </m:r>
                  </m:oMath>
                </a14:m>
                <a:r>
                  <a:rPr lang="en-US" sz="1200" dirty="0" smtClean="0">
                    <a:cs typeface="Times New Roman" panose="02020603050405020304" pitchFamily="18" charset="0"/>
                  </a:rPr>
                  <a:t> </a:t>
                </a:r>
              </a:p>
              <a:p>
                <a:pPr marL="0" indent="0">
                  <a:buNone/>
                </a:pPr>
                <a:r>
                  <a:rPr lang="en-US" sz="1200" dirty="0" smtClean="0">
                    <a:cs typeface="Times New Roman" panose="02020603050405020304" pitchFamily="18" charset="0"/>
                  </a:rPr>
                  <a:t>         </a:t>
                </a:r>
                <a14:m>
                  <m:oMath xmlns:m="http://schemas.openxmlformats.org/officeDocument/2006/math">
                    <m:sSub>
                      <m:sSubPr>
                        <m:ctrlPr>
                          <a:rPr lang="en-US" sz="1200" i="1">
                            <a:latin typeface="Cambria Math" panose="02040503050406030204" pitchFamily="18" charset="0"/>
                          </a:rPr>
                        </m:ctrlPr>
                      </m:sSubPr>
                      <m:e>
                        <m:r>
                          <a:rPr lang="en-US" sz="1200" i="1">
                            <a:latin typeface="Cambria Math" panose="02040503050406030204" pitchFamily="18" charset="0"/>
                          </a:rPr>
                          <m:t>  </m:t>
                        </m:r>
                        <m:r>
                          <a:rPr lang="en-US" sz="1200" b="0" i="1" smtClean="0">
                            <a:latin typeface="Cambria Math" panose="02040503050406030204" pitchFamily="18" charset="0"/>
                          </a:rPr>
                          <m:t>                                                                                                      </m:t>
                        </m:r>
                        <m:r>
                          <a:rPr lang="en-US" sz="1200" i="1">
                            <a:latin typeface="Cambria Math" panose="02040503050406030204" pitchFamily="18" charset="0"/>
                          </a:rPr>
                          <m:t>𝑆𝐴𝐿𝐸</m:t>
                        </m:r>
                      </m:e>
                      <m:sub>
                        <m:r>
                          <a:rPr lang="en-US" sz="1200" i="1">
                            <a:latin typeface="Cambria Math" panose="02040503050406030204" pitchFamily="18" charset="0"/>
                          </a:rPr>
                          <m:t>𝑠</m:t>
                        </m:r>
                      </m:sub>
                    </m:sSub>
                    <m:r>
                      <a:rPr lang="en-US" sz="1200" i="1">
                        <a:latin typeface="Cambria Math" panose="02040503050406030204" pitchFamily="18" charset="0"/>
                      </a:rPr>
                      <m:t> −</m:t>
                    </m:r>
                    <m:nary>
                      <m:naryPr>
                        <m:chr m:val="∑"/>
                        <m:supHide m:val="on"/>
                        <m:ctrlPr>
                          <a:rPr lang="en-US" sz="1200" i="1">
                            <a:latin typeface="Cambria Math" panose="02040503050406030204" pitchFamily="18" charset="0"/>
                          </a:rPr>
                        </m:ctrlPr>
                      </m:naryPr>
                      <m:sub>
                        <m:r>
                          <a:rPr lang="en-US" sz="1200" i="1">
                            <a:latin typeface="Cambria Math" panose="02040503050406030204" pitchFamily="18" charset="0"/>
                          </a:rPr>
                          <m:t>𝑝𝑟𝑐</m:t>
                        </m:r>
                      </m:sub>
                      <m:sup/>
                      <m:e>
                        <m:sSub>
                          <m:sSubPr>
                            <m:ctrlPr>
                              <a:rPr lang="en-US" sz="1200" i="1">
                                <a:latin typeface="Cambria Math" panose="02040503050406030204" pitchFamily="18" charset="0"/>
                              </a:rPr>
                            </m:ctrlPr>
                          </m:sSubPr>
                          <m:e>
                            <m:r>
                              <a:rPr lang="en-US" sz="1200" i="1">
                                <a:latin typeface="Cambria Math" panose="02040503050406030204" pitchFamily="18" charset="0"/>
                              </a:rPr>
                              <m:t>    </m:t>
                            </m:r>
                            <m:r>
                              <a:rPr lang="en-US" sz="1200" i="1">
                                <a:latin typeface="Cambria Math" panose="02040503050406030204" pitchFamily="18" charset="0"/>
                              </a:rPr>
                              <m:t>𝑦𝑙𝑑</m:t>
                            </m:r>
                          </m:e>
                          <m:sub>
                            <m:r>
                              <a:rPr lang="en-US" sz="1200" i="1">
                                <a:latin typeface="Cambria Math" panose="02040503050406030204" pitchFamily="18" charset="0"/>
                              </a:rPr>
                              <m:t> </m:t>
                            </m:r>
                            <m:r>
                              <a:rPr lang="en-US" sz="1200" i="1">
                                <a:latin typeface="Cambria Math" panose="02040503050406030204" pitchFamily="18" charset="0"/>
                              </a:rPr>
                              <m:t>𝑝𝑟𝑐</m:t>
                            </m:r>
                            <m:r>
                              <a:rPr lang="en-US" sz="1200" i="1">
                                <a:latin typeface="Cambria Math" panose="02040503050406030204" pitchFamily="18" charset="0"/>
                              </a:rPr>
                              <m:t>,</m:t>
                            </m:r>
                            <m:r>
                              <a:rPr lang="en-US" sz="1200" i="1">
                                <a:latin typeface="Cambria Math" panose="02040503050406030204" pitchFamily="18" charset="0"/>
                              </a:rPr>
                              <m:t>𝑠</m:t>
                            </m:r>
                          </m:sub>
                        </m:sSub>
                        <m:sSub>
                          <m:sSubPr>
                            <m:ctrlPr>
                              <a:rPr lang="en-US" sz="1200" i="1">
                                <a:latin typeface="Cambria Math" panose="02040503050406030204" pitchFamily="18" charset="0"/>
                              </a:rPr>
                            </m:ctrlPr>
                          </m:sSubPr>
                          <m:e>
                            <m:r>
                              <a:rPr lang="en-US" sz="1200" i="1">
                                <a:latin typeface="Cambria Math" panose="02040503050406030204" pitchFamily="18" charset="0"/>
                              </a:rPr>
                              <m:t>∗</m:t>
                            </m:r>
                            <m:r>
                              <a:rPr lang="en-US" sz="1200" i="1">
                                <a:latin typeface="Cambria Math" panose="02040503050406030204" pitchFamily="18" charset="0"/>
                              </a:rPr>
                              <m:t>𝑃𝑅𝐷</m:t>
                            </m:r>
                          </m:e>
                          <m:sub>
                            <m:r>
                              <a:rPr lang="en-US" sz="1200" i="1">
                                <a:latin typeface="Cambria Math" panose="02040503050406030204" pitchFamily="18" charset="0"/>
                              </a:rPr>
                              <m:t>𝑝𝑟𝑐</m:t>
                            </m:r>
                            <m:r>
                              <a:rPr lang="en-US" sz="1200" i="1">
                                <a:latin typeface="Cambria Math" panose="02040503050406030204" pitchFamily="18" charset="0"/>
                              </a:rPr>
                              <m:t>,</m:t>
                            </m:r>
                            <m:r>
                              <a:rPr lang="en-US" sz="1200" i="1">
                                <a:latin typeface="Cambria Math" panose="02040503050406030204" pitchFamily="18" charset="0"/>
                              </a:rPr>
                              <m:t>𝑠</m:t>
                            </m:r>
                          </m:sub>
                        </m:sSub>
                      </m:e>
                    </m:nary>
                    <m:r>
                      <a:rPr lang="en-US" sz="1200" i="1">
                        <a:latin typeface="Cambria Math" panose="02040503050406030204" pitchFamily="18" charset="0"/>
                      </a:rPr>
                      <m:t>                                                   ≤</m:t>
                    </m:r>
                    <m:r>
                      <a:rPr lang="en-US" sz="1200" b="0" i="1" smtClean="0">
                        <a:latin typeface="Cambria Math" panose="02040503050406030204" pitchFamily="18" charset="0"/>
                      </a:rPr>
                      <m:t>  </m:t>
                    </m:r>
                    <m:r>
                      <a:rPr lang="en-US" sz="1200" i="1">
                        <a:latin typeface="Cambria Math" panose="02040503050406030204" pitchFamily="18" charset="0"/>
                      </a:rPr>
                      <m:t>0</m:t>
                    </m:r>
                  </m:oMath>
                </a14:m>
                <a:endParaRPr lang="en-US" sz="1200" dirty="0" smtClean="0">
                  <a:cs typeface="Times New Roman" panose="02020603050405020304" pitchFamily="18" charset="0"/>
                </a:endParaRPr>
              </a:p>
              <a:p>
                <a:pPr marL="0" indent="0">
                  <a:buNone/>
                </a:pPr>
                <a:r>
                  <a:rPr lang="en-US" sz="1200" dirty="0">
                    <a:cs typeface="Times New Roman" panose="02020603050405020304" pitchFamily="18" charset="0"/>
                  </a:rPr>
                  <a:t> </a:t>
                </a:r>
                <a:r>
                  <a:rPr lang="en-US" sz="1200" dirty="0" smtClean="0">
                    <a:cs typeface="Times New Roman" panose="02020603050405020304" pitchFamily="18" charset="0"/>
                  </a:rPr>
                  <a:t>                                                                                                                   </a:t>
                </a:r>
                <a14:m>
                  <m:oMath xmlns:m="http://schemas.openxmlformats.org/officeDocument/2006/math">
                    <m:nary>
                      <m:naryPr>
                        <m:chr m:val="∑"/>
                        <m:supHide m:val="on"/>
                        <m:ctrlPr>
                          <a:rPr lang="en-US" sz="1200" i="1">
                            <a:latin typeface="Cambria Math" panose="02040503050406030204" pitchFamily="18" charset="0"/>
                          </a:rPr>
                        </m:ctrlPr>
                      </m:naryPr>
                      <m:sub>
                        <m:r>
                          <a:rPr lang="en-US" sz="1200" i="1">
                            <a:latin typeface="Cambria Math" panose="02040503050406030204" pitchFamily="18" charset="0"/>
                          </a:rPr>
                          <m:t>𝑝𝑟𝑐</m:t>
                        </m:r>
                      </m:sub>
                      <m:sup/>
                      <m:e>
                        <m:sSub>
                          <m:sSubPr>
                            <m:ctrlPr>
                              <a:rPr lang="en-US" sz="1200" i="1">
                                <a:latin typeface="Cambria Math" panose="02040503050406030204" pitchFamily="18" charset="0"/>
                              </a:rPr>
                            </m:ctrlPr>
                          </m:sSubPr>
                          <m:e>
                            <m:r>
                              <a:rPr lang="en-US" sz="1200" i="1">
                                <a:latin typeface="Cambria Math" panose="02040503050406030204" pitchFamily="18" charset="0"/>
                              </a:rPr>
                              <m:t> </m:t>
                            </m:r>
                            <m:r>
                              <a:rPr lang="en-US" sz="1200" i="1">
                                <a:latin typeface="Cambria Math" panose="02040503050406030204" pitchFamily="18" charset="0"/>
                              </a:rPr>
                              <m:t>𝑢𝑠𝑒</m:t>
                            </m:r>
                          </m:e>
                          <m:sub>
                            <m:r>
                              <a:rPr lang="en-US" sz="1200" i="1">
                                <a:latin typeface="Cambria Math" panose="02040503050406030204" pitchFamily="18" charset="0"/>
                              </a:rPr>
                              <m:t>𝑟𝑒𝑠</m:t>
                            </m:r>
                            <m:r>
                              <a:rPr lang="en-US" sz="1200" i="1">
                                <a:latin typeface="Cambria Math" panose="02040503050406030204" pitchFamily="18" charset="0"/>
                              </a:rPr>
                              <m:t>, </m:t>
                            </m:r>
                            <m:r>
                              <a:rPr lang="en-US" sz="1200" i="1">
                                <a:latin typeface="Cambria Math" panose="02040503050406030204" pitchFamily="18" charset="0"/>
                              </a:rPr>
                              <m:t>𝑝𝑟𝑐</m:t>
                            </m:r>
                            <m:r>
                              <a:rPr lang="en-US" sz="1200" i="1">
                                <a:latin typeface="Cambria Math" panose="02040503050406030204" pitchFamily="18" charset="0"/>
                              </a:rPr>
                              <m:t>,</m:t>
                            </m:r>
                            <m:r>
                              <a:rPr lang="en-US" sz="1200" i="1">
                                <a:latin typeface="Cambria Math" panose="02040503050406030204" pitchFamily="18" charset="0"/>
                              </a:rPr>
                              <m:t>𝑠</m:t>
                            </m:r>
                          </m:sub>
                        </m:sSub>
                        <m:sSub>
                          <m:sSubPr>
                            <m:ctrlPr>
                              <a:rPr lang="en-US" sz="1200" i="1">
                                <a:latin typeface="Cambria Math" panose="02040503050406030204" pitchFamily="18" charset="0"/>
                              </a:rPr>
                            </m:ctrlPr>
                          </m:sSubPr>
                          <m:e>
                            <m:r>
                              <a:rPr lang="en-US" sz="1200" i="1">
                                <a:latin typeface="Cambria Math" panose="02040503050406030204" pitchFamily="18" charset="0"/>
                              </a:rPr>
                              <m:t>∗</m:t>
                            </m:r>
                            <m:r>
                              <a:rPr lang="en-US" sz="1200" i="1">
                                <a:latin typeface="Cambria Math" panose="02040503050406030204" pitchFamily="18" charset="0"/>
                              </a:rPr>
                              <m:t>𝑃𝑅𝐷</m:t>
                            </m:r>
                          </m:e>
                          <m:sub>
                            <m:r>
                              <a:rPr lang="en-US" sz="1200" i="1">
                                <a:latin typeface="Cambria Math" panose="02040503050406030204" pitchFamily="18" charset="0"/>
                              </a:rPr>
                              <m:t>𝑝𝑟𝑐</m:t>
                            </m:r>
                            <m:r>
                              <a:rPr lang="en-US" sz="1200" i="1">
                                <a:latin typeface="Cambria Math" panose="02040503050406030204" pitchFamily="18" charset="0"/>
                              </a:rPr>
                              <m:t>,</m:t>
                            </m:r>
                            <m:r>
                              <a:rPr lang="en-US" sz="1200" i="1">
                                <a:latin typeface="Cambria Math" panose="02040503050406030204" pitchFamily="18" charset="0"/>
                              </a:rPr>
                              <m:t>𝑠</m:t>
                            </m:r>
                          </m:sub>
                        </m:sSub>
                      </m:e>
                    </m:nary>
                    <m:r>
                      <a:rPr lang="en-US" sz="1200" i="1">
                        <a:latin typeface="Cambria Math" panose="02040503050406030204" pitchFamily="18" charset="0"/>
                      </a:rPr>
                      <m:t>       </m:t>
                    </m:r>
                    <m:r>
                      <a:rPr lang="en-US" sz="1200" b="0" i="1" smtClean="0">
                        <a:latin typeface="Cambria Math" panose="02040503050406030204" pitchFamily="18" charset="0"/>
                      </a:rPr>
                      <m:t>                                        </m:t>
                    </m:r>
                    <m:r>
                      <a:rPr lang="en-US" sz="1200" i="1">
                        <a:latin typeface="Cambria Math" panose="02040503050406030204" pitchFamily="18" charset="0"/>
                      </a:rPr>
                      <m:t>≤</m:t>
                    </m:r>
                    <m:sSub>
                      <m:sSubPr>
                        <m:ctrlPr>
                          <a:rPr lang="en-US" sz="1200" i="1">
                            <a:latin typeface="Cambria Math" panose="02040503050406030204" pitchFamily="18" charset="0"/>
                          </a:rPr>
                        </m:ctrlPr>
                      </m:sSubPr>
                      <m:e>
                        <m:r>
                          <a:rPr lang="en-US" sz="1200" i="1">
                            <a:latin typeface="Cambria Math" panose="02040503050406030204" pitchFamily="18" charset="0"/>
                          </a:rPr>
                          <m:t>𝑎𝑣𝑙</m:t>
                        </m:r>
                      </m:e>
                      <m:sub>
                        <m:r>
                          <a:rPr lang="en-US" sz="1200" i="1">
                            <a:latin typeface="Cambria Math" panose="02040503050406030204" pitchFamily="18" charset="0"/>
                          </a:rPr>
                          <m:t>𝑟𝑒𝑠</m:t>
                        </m:r>
                        <m:r>
                          <a:rPr lang="en-US" sz="1200" i="1">
                            <a:latin typeface="Cambria Math" panose="02040503050406030204" pitchFamily="18" charset="0"/>
                          </a:rPr>
                          <m:t>,</m:t>
                        </m:r>
                        <m:r>
                          <a:rPr lang="en-US" sz="1200" i="1">
                            <a:latin typeface="Cambria Math" panose="02040503050406030204" pitchFamily="18" charset="0"/>
                          </a:rPr>
                          <m:t>𝑠</m:t>
                        </m:r>
                      </m:sub>
                    </m:sSub>
                  </m:oMath>
                </a14:m>
                <a:r>
                  <a:rPr lang="en-US" sz="1200" dirty="0">
                    <a:cs typeface="Times New Roman" panose="02020603050405020304" pitchFamily="18" charset="0"/>
                  </a:rPr>
                  <a:t> </a:t>
                </a:r>
                <a14:m>
                  <m:oMath xmlns:m="http://schemas.openxmlformats.org/officeDocument/2006/math">
                    <m:r>
                      <a:rPr lang="en-US" sz="1200" b="0" i="0" smtClean="0">
                        <a:latin typeface="Cambria Math" panose="02040503050406030204" pitchFamily="18" charset="0"/>
                      </a:rPr>
                      <m:t>                                                                                                                                   </m:t>
                    </m:r>
                    <m:sSub>
                      <m:sSubPr>
                        <m:ctrlPr>
                          <a:rPr lang="en-US" sz="1200" i="1" smtClean="0">
                            <a:latin typeface="Cambria Math" panose="02040503050406030204" pitchFamily="18" charset="0"/>
                          </a:rPr>
                        </m:ctrlPr>
                      </m:sSubPr>
                      <m:e>
                        <m:eqArr>
                          <m:eqArrPr>
                            <m:ctrlPr>
                              <a:rPr lang="en-US" sz="1200" i="1">
                                <a:latin typeface="Cambria Math" panose="02040503050406030204" pitchFamily="18" charset="0"/>
                              </a:rPr>
                            </m:ctrlPr>
                          </m:eqArrPr>
                          <m:e>
                            <m:r>
                              <a:rPr lang="en-US" sz="1200" i="1">
                                <a:latin typeface="Cambria Math" panose="02040503050406030204" pitchFamily="18" charset="0"/>
                              </a:rPr>
                              <m:t> </m:t>
                            </m:r>
                          </m:e>
                          <m:e>
                            <m:r>
                              <a:rPr lang="en-US" sz="1200" i="1">
                                <a:latin typeface="Cambria Math" panose="02040503050406030204" pitchFamily="18" charset="0"/>
                              </a:rPr>
                              <m:t> </m:t>
                            </m:r>
                            <m:nary>
                              <m:naryPr>
                                <m:chr m:val="∑"/>
                                <m:supHide m:val="on"/>
                                <m:ctrlPr>
                                  <a:rPr lang="en-US" sz="1200" i="1">
                                    <a:latin typeface="Cambria Math" panose="02040503050406030204" pitchFamily="18" charset="0"/>
                                  </a:rPr>
                                </m:ctrlPr>
                              </m:naryPr>
                              <m:sub>
                                <m:r>
                                  <a:rPr lang="en-US" sz="1200">
                                    <a:latin typeface="Cambria Math" panose="02040503050406030204" pitchFamily="18" charset="0"/>
                                  </a:rPr>
                                  <m:t>𝑝𝑟</m:t>
                                </m:r>
                                <m:r>
                                  <m:rPr>
                                    <m:sty m:val="p"/>
                                  </m:rPr>
                                  <a:rPr lang="en-US" sz="1200">
                                    <a:latin typeface="Cambria Math" panose="02040503050406030204" pitchFamily="18" charset="0"/>
                                  </a:rPr>
                                  <m:t>c</m:t>
                                </m:r>
                              </m:sub>
                              <m:sup/>
                              <m:e>
                                <m:sSub>
                                  <m:sSubPr>
                                    <m:ctrlPr>
                                      <a:rPr lang="en-US" sz="1200" i="1">
                                        <a:latin typeface="Cambria Math" panose="02040503050406030204" pitchFamily="18" charset="0"/>
                                      </a:rPr>
                                    </m:ctrlPr>
                                  </m:sSubPr>
                                  <m:e>
                                    <m:r>
                                      <a:rPr lang="en-US" sz="1200" i="1">
                                        <a:latin typeface="Cambria Math" panose="02040503050406030204" pitchFamily="18" charset="0"/>
                                      </a:rPr>
                                      <m:t>    </m:t>
                                    </m:r>
                                    <m:r>
                                      <a:rPr lang="en-US" sz="1200" i="1">
                                        <a:latin typeface="Cambria Math" panose="02040503050406030204" pitchFamily="18" charset="0"/>
                                      </a:rPr>
                                      <m:t>𝑟</m:t>
                                    </m:r>
                                  </m:e>
                                  <m:sub>
                                    <m:r>
                                      <a:rPr lang="en-US" sz="1200">
                                        <a:latin typeface="Cambria Math" panose="02040503050406030204" pitchFamily="18" charset="0"/>
                                      </a:rPr>
                                      <m:t>𝑝𝑟𝑐</m:t>
                                    </m:r>
                                    <m:r>
                                      <a:rPr lang="en-US" sz="1200" i="1">
                                        <a:latin typeface="Cambria Math" panose="02040503050406030204" pitchFamily="18" charset="0"/>
                                      </a:rPr>
                                      <m:t>,</m:t>
                                    </m:r>
                                    <m:r>
                                      <a:rPr lang="en-US" sz="1200" i="1">
                                        <a:latin typeface="Cambria Math" panose="02040503050406030204" pitchFamily="18" charset="0"/>
                                      </a:rPr>
                                      <m:t>𝑖𝑛𝑝</m:t>
                                    </m:r>
                                  </m:sub>
                                </m:sSub>
                              </m:e>
                            </m:nary>
                            <m:r>
                              <a:rPr lang="en-US" sz="1200">
                                <a:latin typeface="Cambria Math" panose="02040503050406030204" pitchFamily="18" charset="0"/>
                              </a:rPr>
                              <m:t>∗</m:t>
                            </m:r>
                            <m:r>
                              <a:rPr lang="en-US" sz="1200">
                                <a:latin typeface="Cambria Math" panose="02040503050406030204" pitchFamily="18" charset="0"/>
                              </a:rPr>
                              <m:t>𝑃𝑅𝐷</m:t>
                            </m:r>
                          </m:e>
                        </m:eqArr>
                      </m:e>
                      <m:sub>
                        <m:r>
                          <a:rPr lang="en-US" sz="1200">
                            <a:latin typeface="Cambria Math" panose="02040503050406030204" pitchFamily="18" charset="0"/>
                          </a:rPr>
                          <m:t>𝑝𝑟𝑐</m:t>
                        </m:r>
                        <m:r>
                          <a:rPr lang="en-US" sz="1200">
                            <a:latin typeface="Cambria Math" panose="02040503050406030204" pitchFamily="18" charset="0"/>
                          </a:rPr>
                          <m:t>,</m:t>
                        </m:r>
                        <m:r>
                          <m:rPr>
                            <m:sty m:val="p"/>
                          </m:rPr>
                          <a:rPr lang="en-US" sz="1200">
                            <a:latin typeface="Cambria Math" panose="02040503050406030204" pitchFamily="18" charset="0"/>
                          </a:rPr>
                          <m:t>s</m:t>
                        </m:r>
                      </m:sub>
                    </m:sSub>
                    <m:r>
                      <a:rPr lang="en-US" sz="1200" i="1">
                        <a:latin typeface="Cambria Math" panose="02040503050406030204" pitchFamily="18" charset="0"/>
                      </a:rPr>
                      <m:t>                  </m:t>
                    </m:r>
                    <m:r>
                      <a:rPr lang="en-US" sz="1200" b="0" i="1">
                        <a:latin typeface="Cambria Math" panose="02040503050406030204" pitchFamily="18" charset="0"/>
                      </a:rPr>
                      <m:t> </m:t>
                    </m:r>
                    <m:r>
                      <a:rPr lang="en-US" sz="1200" i="1">
                        <a:latin typeface="Cambria Math" panose="02040503050406030204" pitchFamily="18" charset="0"/>
                      </a:rPr>
                      <m:t>   </m:t>
                    </m:r>
                    <m:r>
                      <a:rPr lang="en-US" sz="1200">
                        <a:latin typeface="Cambria Math" panose="02040503050406030204" pitchFamily="18" charset="0"/>
                      </a:rPr>
                      <m:t>−</m:t>
                    </m:r>
                    <m:sSub>
                      <m:sSubPr>
                        <m:ctrlPr>
                          <a:rPr lang="en-US" sz="1200" i="1">
                            <a:latin typeface="Cambria Math" panose="02040503050406030204" pitchFamily="18" charset="0"/>
                          </a:rPr>
                        </m:ctrlPr>
                      </m:sSubPr>
                      <m:e>
                        <m:r>
                          <a:rPr lang="en-US" sz="1200" i="1">
                            <a:latin typeface="Cambria Math" panose="02040503050406030204" pitchFamily="18" charset="0"/>
                          </a:rPr>
                          <m:t>𝐵𝑈𝑌</m:t>
                        </m:r>
                      </m:e>
                      <m:sub>
                        <m:r>
                          <a:rPr lang="en-US" sz="1200" i="1">
                            <a:latin typeface="Cambria Math" panose="02040503050406030204" pitchFamily="18" charset="0"/>
                          </a:rPr>
                          <m:t>𝑖𝑛𝑝</m:t>
                        </m:r>
                        <m:r>
                          <a:rPr lang="en-US" sz="1200" i="1">
                            <a:latin typeface="Cambria Math" panose="02040503050406030204" pitchFamily="18" charset="0"/>
                          </a:rPr>
                          <m:t>,</m:t>
                        </m:r>
                        <m:r>
                          <a:rPr lang="en-US" sz="1200" i="1">
                            <a:latin typeface="Cambria Math" panose="02040503050406030204" pitchFamily="18" charset="0"/>
                          </a:rPr>
                          <m:t>𝑠</m:t>
                        </m:r>
                      </m:sub>
                    </m:sSub>
                    <m:r>
                      <a:rPr lang="en-US" sz="1200">
                        <a:latin typeface="Cambria Math" panose="02040503050406030204" pitchFamily="18" charset="0"/>
                      </a:rPr>
                      <m:t>   ≤</m:t>
                    </m:r>
                    <m:r>
                      <a:rPr lang="en-US" sz="1200" i="1">
                        <a:latin typeface="Cambria Math" panose="02040503050406030204" pitchFamily="18" charset="0"/>
                      </a:rPr>
                      <m:t>0</m:t>
                    </m:r>
                  </m:oMath>
                </a14:m>
                <a:endParaRPr lang="en-US" sz="1200" dirty="0">
                  <a:cs typeface="Times New Roman" panose="02020603050405020304" pitchFamily="18" charset="0"/>
                </a:endParaRPr>
              </a:p>
              <a:p>
                <a:pPr marL="0" indent="0">
                  <a:buNone/>
                </a:pPr>
                <a14:m>
                  <m:oMath xmlns:m="http://schemas.openxmlformats.org/officeDocument/2006/math">
                    <m:sSub>
                      <m:sSubPr>
                        <m:ctrlPr>
                          <a:rPr lang="en-US" sz="1200" i="1" smtClean="0">
                            <a:latin typeface="Cambria Math" panose="02040503050406030204" pitchFamily="18" charset="0"/>
                          </a:rPr>
                        </m:ctrlPr>
                      </m:sSubPr>
                      <m:e>
                        <m:r>
                          <a:rPr lang="en-US" sz="1200" i="1">
                            <a:latin typeface="Cambria Math" panose="02040503050406030204" pitchFamily="18" charset="0"/>
                          </a:rPr>
                          <m:t>      </m:t>
                        </m:r>
                        <m:r>
                          <a:rPr lang="en-US" sz="1200" b="0" i="1">
                            <a:latin typeface="Cambria Math" panose="02040503050406030204" pitchFamily="18" charset="0"/>
                          </a:rPr>
                          <m:t>                              </m:t>
                        </m:r>
                        <m:r>
                          <a:rPr lang="en-US" sz="1200" i="1">
                            <a:latin typeface="Cambria Math" panose="02040503050406030204" pitchFamily="18" charset="0"/>
                          </a:rPr>
                          <m:t> </m:t>
                        </m:r>
                        <m:r>
                          <a:rPr lang="en-US" sz="1200" b="0" i="1" smtClean="0">
                            <a:latin typeface="Cambria Math" panose="02040503050406030204" pitchFamily="18" charset="0"/>
                          </a:rPr>
                          <m:t>𝑑𝑒𝑚</m:t>
                        </m:r>
                      </m:e>
                      <m:sub>
                        <m:r>
                          <a:rPr lang="en-US" sz="1200" b="0" i="1" smtClean="0">
                            <a:latin typeface="Cambria Math" panose="02040503050406030204" pitchFamily="18" charset="0"/>
                          </a:rPr>
                          <m:t>𝑑</m:t>
                        </m:r>
                      </m:sub>
                    </m:sSub>
                    <m:sSub>
                      <m:sSubPr>
                        <m:ctrlPr>
                          <a:rPr lang="en-US" sz="1200" i="1">
                            <a:latin typeface="Cambria Math" panose="02040503050406030204" pitchFamily="18" charset="0"/>
                          </a:rPr>
                        </m:ctrlPr>
                      </m:sSubPr>
                      <m:e>
                        <m:sSub>
                          <m:sSubPr>
                            <m:ctrlPr>
                              <a:rPr lang="en-US" sz="1200" i="1">
                                <a:latin typeface="Cambria Math" panose="02040503050406030204" pitchFamily="18" charset="0"/>
                              </a:rPr>
                            </m:ctrlPr>
                          </m:sSubPr>
                          <m:e>
                            <m:r>
                              <a:rPr lang="en-US" sz="1200" i="1">
                                <a:latin typeface="Cambria Math" panose="02040503050406030204" pitchFamily="18" charset="0"/>
                              </a:rPr>
                              <m:t>       </m:t>
                            </m:r>
                            <m:r>
                              <a:rPr lang="en-US" sz="1200" b="0" i="1" smtClean="0">
                                <a:latin typeface="Cambria Math" panose="02040503050406030204" pitchFamily="18" charset="0"/>
                              </a:rPr>
                              <m:t>                          </m:t>
                            </m:r>
                            <m:r>
                              <a:rPr lang="en-US" sz="1200" b="0" i="1" smtClean="0">
                                <a:latin typeface="Cambria Math" panose="02040503050406030204" pitchFamily="18" charset="0"/>
                              </a:rPr>
                              <m:t>𝑀𝑉𝐸</m:t>
                            </m:r>
                          </m:e>
                          <m:sub>
                            <m:r>
                              <a:rPr lang="en-US" sz="1200" i="1">
                                <a:latin typeface="Cambria Math" panose="02040503050406030204" pitchFamily="18" charset="0"/>
                              </a:rPr>
                              <m:t>𝑠</m:t>
                            </m:r>
                            <m:r>
                              <a:rPr lang="en-US" sz="1200" b="0" i="1" smtClean="0">
                                <a:latin typeface="Cambria Math" panose="02040503050406030204" pitchFamily="18" charset="0"/>
                              </a:rPr>
                              <m:t>𝑑</m:t>
                            </m:r>
                          </m:sub>
                        </m:sSub>
                        <m:sSub>
                          <m:sSubPr>
                            <m:ctrlPr>
                              <a:rPr lang="en-US" sz="1200" i="1">
                                <a:latin typeface="Cambria Math" panose="02040503050406030204" pitchFamily="18" charset="0"/>
                              </a:rPr>
                            </m:ctrlPr>
                          </m:sSubPr>
                          <m:e>
                            <m:r>
                              <a:rPr lang="en-US" sz="1200" i="1">
                                <a:latin typeface="Cambria Math" panose="02040503050406030204" pitchFamily="18" charset="0"/>
                              </a:rPr>
                              <m:t>       </m:t>
                            </m:r>
                            <m:r>
                              <a:rPr lang="en-US" sz="1200" b="0" i="1" smtClean="0">
                                <a:latin typeface="Cambria Math" panose="02040503050406030204" pitchFamily="18" charset="0"/>
                              </a:rPr>
                              <m:t>𝑠𝑢𝑝</m:t>
                            </m:r>
                          </m:e>
                          <m:sub>
                            <m:r>
                              <a:rPr lang="en-US" sz="1200" i="1">
                                <a:latin typeface="Cambria Math" panose="02040503050406030204" pitchFamily="18" charset="0"/>
                              </a:rPr>
                              <m:t>𝑠</m:t>
                            </m:r>
                          </m:sub>
                        </m:sSub>
                        <m:r>
                          <a:rPr lang="en-US" sz="1200" b="0" i="1" smtClean="0">
                            <a:latin typeface="Cambria Math" panose="02040503050406030204" pitchFamily="18" charset="0"/>
                          </a:rPr>
                          <m:t>  </m:t>
                        </m:r>
                        <m:r>
                          <a:rPr lang="en-US" sz="1200" i="1">
                            <a:latin typeface="Cambria Math" panose="02040503050406030204" pitchFamily="18" charset="0"/>
                          </a:rPr>
                          <m:t>𝑆𝐴𝐿𝐸</m:t>
                        </m:r>
                      </m:e>
                      <m:sub>
                        <m:r>
                          <a:rPr lang="en-US" sz="1200" i="1">
                            <a:latin typeface="Cambria Math" panose="02040503050406030204" pitchFamily="18" charset="0"/>
                          </a:rPr>
                          <m:t>𝑠</m:t>
                        </m:r>
                      </m:sub>
                    </m:sSub>
                    <m:r>
                      <a:rPr lang="en-US" sz="1200" i="1">
                        <a:latin typeface="Cambria Math" panose="02040503050406030204" pitchFamily="18" charset="0"/>
                      </a:rPr>
                      <m:t>   </m:t>
                    </m:r>
                  </m:oMath>
                </a14:m>
                <a:r>
                  <a:rPr lang="en-US" sz="1200" dirty="0">
                    <a:cs typeface="Times New Roman" panose="02020603050405020304" pitchFamily="18" charset="0"/>
                  </a:rPr>
                  <a:t> ,                                  </a:t>
                </a:r>
                <a14:m>
                  <m:oMath xmlns:m="http://schemas.openxmlformats.org/officeDocument/2006/math">
                    <m:sSub>
                      <m:sSubPr>
                        <m:ctrlPr>
                          <a:rPr lang="en-US" sz="1200" i="1">
                            <a:latin typeface="Cambria Math" panose="02040503050406030204" pitchFamily="18" charset="0"/>
                          </a:rPr>
                        </m:ctrlPr>
                      </m:sSubPr>
                      <m:e>
                        <m:r>
                          <a:rPr lang="en-US" sz="1200" i="1">
                            <a:latin typeface="Cambria Math" panose="02040503050406030204" pitchFamily="18" charset="0"/>
                          </a:rPr>
                          <m:t>𝑃𝑅𝐷</m:t>
                        </m:r>
                      </m:e>
                      <m:sub>
                        <m:r>
                          <a:rPr lang="en-US" sz="1200" i="1">
                            <a:latin typeface="Cambria Math" panose="02040503050406030204" pitchFamily="18" charset="0"/>
                          </a:rPr>
                          <m:t>𝑝𝑟𝑐</m:t>
                        </m:r>
                        <m:r>
                          <a:rPr lang="en-US" sz="1200" i="1">
                            <a:latin typeface="Cambria Math" panose="02040503050406030204" pitchFamily="18" charset="0"/>
                          </a:rPr>
                          <m:t>,</m:t>
                        </m:r>
                        <m:r>
                          <a:rPr lang="en-US" sz="1200" i="1">
                            <a:latin typeface="Cambria Math" panose="02040503050406030204" pitchFamily="18" charset="0"/>
                          </a:rPr>
                          <m:t>𝑠</m:t>
                        </m:r>
                      </m:sub>
                    </m:sSub>
                    <m:r>
                      <a:rPr lang="en-US" sz="1200" i="1">
                        <a:latin typeface="Cambria Math" panose="02040503050406030204" pitchFamily="18" charset="0"/>
                      </a:rPr>
                      <m:t>,</m:t>
                    </m:r>
                    <m:sSub>
                      <m:sSubPr>
                        <m:ctrlPr>
                          <a:rPr lang="en-US" sz="1200" i="1">
                            <a:latin typeface="Cambria Math" panose="02040503050406030204" pitchFamily="18" charset="0"/>
                          </a:rPr>
                        </m:ctrlPr>
                      </m:sSubPr>
                      <m:e>
                        <m:r>
                          <a:rPr lang="en-US" sz="1200" i="1">
                            <a:latin typeface="Cambria Math" panose="02040503050406030204" pitchFamily="18" charset="0"/>
                          </a:rPr>
                          <m:t>                      </m:t>
                        </m:r>
                        <m:r>
                          <a:rPr lang="en-US" sz="1200" i="1">
                            <a:latin typeface="Cambria Math" panose="02040503050406030204" pitchFamily="18" charset="0"/>
                          </a:rPr>
                          <m:t>𝐵𝑈𝑌</m:t>
                        </m:r>
                      </m:e>
                      <m:sub>
                        <m:r>
                          <a:rPr lang="en-US" sz="1200" i="1">
                            <a:latin typeface="Cambria Math" panose="02040503050406030204" pitchFamily="18" charset="0"/>
                          </a:rPr>
                          <m:t>𝑖𝑛𝑝</m:t>
                        </m:r>
                        <m:r>
                          <a:rPr lang="en-US" sz="1200" i="1">
                            <a:latin typeface="Cambria Math" panose="02040503050406030204" pitchFamily="18" charset="0"/>
                          </a:rPr>
                          <m:t>,</m:t>
                        </m:r>
                        <m:r>
                          <a:rPr lang="en-US" sz="1200" i="1">
                            <a:latin typeface="Cambria Math" panose="02040503050406030204" pitchFamily="18" charset="0"/>
                          </a:rPr>
                          <m:t>𝑠</m:t>
                        </m:r>
                      </m:sub>
                    </m:sSub>
                    <m:r>
                      <a:rPr lang="en-US" sz="1200" i="1">
                        <a:latin typeface="Cambria Math" panose="02040503050406030204" pitchFamily="18" charset="0"/>
                      </a:rPr>
                      <m:t>  ≥0</m:t>
                    </m:r>
                  </m:oMath>
                </a14:m>
                <a:endParaRPr lang="en-US" sz="1200" dirty="0">
                  <a:cs typeface="Times New Roman" panose="02020603050405020304" pitchFamily="18" charset="0"/>
                </a:endParaRPr>
              </a:p>
              <a:p>
                <a:pPr marL="0" indent="0">
                  <a:buNone/>
                </a:pPr>
                <a:endParaRPr lang="en-US" sz="700" dirty="0">
                  <a:cs typeface="Times New Roman" panose="02020603050405020304" pitchFamily="18" charset="0"/>
                </a:endParaRPr>
              </a:p>
              <a:p>
                <a:pPr marL="0" indent="0">
                  <a:buNone/>
                </a:pPr>
                <a:r>
                  <a:rPr lang="en-US" sz="1800" dirty="0" smtClean="0">
                    <a:solidFill>
                      <a:schemeClr val="tx1"/>
                    </a:solidFill>
                    <a:latin typeface="+mj-lt"/>
                    <a:ea typeface="Cambria Math"/>
                  </a:rPr>
                  <a:t>Note here that the SUP variable is balanced with the SALE variable from the joint product model.  </a:t>
                </a:r>
                <a:endParaRPr lang="en-US" sz="1800" i="1" dirty="0" smtClean="0">
                  <a:solidFill>
                    <a:schemeClr val="tx1"/>
                  </a:solidFill>
                  <a:latin typeface="+mj-lt"/>
                  <a:ea typeface="Cambria Math"/>
                </a:endParaRPr>
              </a:p>
            </p:txBody>
          </p:sp>
        </mc:Choice>
        <mc:Fallback>
          <p:sp>
            <p:nvSpPr>
              <p:cNvPr id="5" name="Content Placeholder 4"/>
              <p:cNvSpPr>
                <a:spLocks noGrp="1" noRot="1" noChangeAspect="1" noMove="1" noResize="1" noEditPoints="1" noAdjustHandles="1" noChangeArrowheads="1" noChangeShapeType="1" noTextEdit="1"/>
              </p:cNvSpPr>
              <p:nvPr>
                <p:ph sz="half" idx="2"/>
              </p:nvPr>
            </p:nvSpPr>
            <p:spPr>
              <a:xfrm>
                <a:off x="609600" y="1190626"/>
                <a:ext cx="8534400" cy="4524374"/>
              </a:xfrm>
              <a:blipFill>
                <a:blip r:embed="rId2"/>
                <a:stretch>
                  <a:fillRect l="-1429" t="-5787"/>
                </a:stretch>
              </a:blipFill>
            </p:spPr>
            <p:txBody>
              <a:bodyPr/>
              <a:lstStyle/>
              <a:p>
                <a:r>
                  <a:rPr lang="en-US">
                    <a:noFill/>
                  </a:rPr>
                  <a:t> </a:t>
                </a:r>
              </a:p>
            </p:txBody>
          </p:sp>
        </mc:Fallback>
      </mc:AlternateContent>
    </p:spTree>
    <p:extLst>
      <p:ext uri="{BB962C8B-B14F-4D97-AF65-F5344CB8AC3E}">
        <p14:creationId xmlns:p14="http://schemas.microsoft.com/office/powerpoint/2010/main" val="1957690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Basics of Model Gluing</a:t>
            </a:r>
            <a:endParaRPr lang="en-US" dirty="0"/>
          </a:p>
        </p:txBody>
      </p:sp>
      <mc:AlternateContent xmlns:mc="http://schemas.openxmlformats.org/markup-compatibility/2006">
        <mc:Choice xmlns:a14="http://schemas.microsoft.com/office/drawing/2010/main" Requires="a14">
          <p:sp>
            <p:nvSpPr>
              <p:cNvPr id="5" name="Content Placeholder 4"/>
              <p:cNvSpPr>
                <a:spLocks noGrp="1"/>
              </p:cNvSpPr>
              <p:nvPr>
                <p:ph sz="half" idx="2"/>
              </p:nvPr>
            </p:nvSpPr>
            <p:spPr>
              <a:xfrm>
                <a:off x="609600" y="1190626"/>
                <a:ext cx="8534400" cy="4524374"/>
              </a:xfrm>
            </p:spPr>
            <p:txBody>
              <a:bodyPr>
                <a:normAutofit/>
              </a:bodyPr>
              <a:lstStyle/>
              <a:p>
                <a:pPr marL="0" indent="0">
                  <a:buNone/>
                </a:pPr>
                <a:r>
                  <a:rPr lang="en-US" sz="2600" dirty="0" smtClean="0">
                    <a:latin typeface="+mj-lt"/>
                    <a:cs typeface="Times New Roman" panose="02020603050405020304" pitchFamily="18" charset="0"/>
                  </a:rPr>
                  <a:t>Note we can eliminate the sale and sup variables yielding</a:t>
                </a:r>
              </a:p>
              <a:p>
                <a:pPr marL="0" indent="0">
                  <a:buNone/>
                </a:pPr>
                <a:r>
                  <a:rPr lang="en-US" sz="2600" dirty="0" smtClean="0">
                    <a:latin typeface="+mj-lt"/>
                    <a:cs typeface="Times New Roman" panose="02020603050405020304" pitchFamily="18" charset="0"/>
                  </a:rPr>
                  <a:t> </a:t>
                </a:r>
                <a:endParaRPr lang="en-US" sz="1200" i="1" dirty="0">
                  <a:latin typeface="Cambria Math" panose="02040503050406030204" pitchFamily="18" charset="0"/>
                </a:endParaRPr>
              </a:p>
              <a:p>
                <a:pPr marL="0" indent="0">
                  <a:buNone/>
                </a:pPr>
                <a14:m>
                  <m:oMathPara xmlns:m="http://schemas.openxmlformats.org/officeDocument/2006/math">
                    <m:oMathParaPr>
                      <m:jc m:val="left"/>
                    </m:oMathParaPr>
                    <m:oMath xmlns:m="http://schemas.openxmlformats.org/officeDocument/2006/math">
                      <m:r>
                        <a:rPr lang="en-US" sz="1400" i="1">
                          <a:latin typeface="Cambria Math" panose="02040503050406030204" pitchFamily="18" charset="0"/>
                        </a:rPr>
                        <m:t>𝑀𝑎𝑥</m:t>
                      </m:r>
                      <m:r>
                        <a:rPr lang="en-US" sz="1400" i="1">
                          <a:latin typeface="Cambria Math" panose="02040503050406030204" pitchFamily="18" charset="0"/>
                        </a:rPr>
                        <m:t>   </m:t>
                      </m:r>
                      <m:sSub>
                        <m:sSubPr>
                          <m:ctrlPr>
                            <a:rPr lang="en-US" sz="1400" i="1">
                              <a:solidFill>
                                <a:schemeClr val="tx1"/>
                              </a:solidFill>
                              <a:latin typeface="Cambria Math" panose="02040503050406030204" pitchFamily="18" charset="0"/>
                              <a:ea typeface="Cambria Math"/>
                            </a:rPr>
                          </m:ctrlPr>
                        </m:sSubPr>
                        <m:e>
                          <m:nary>
                            <m:naryPr>
                              <m:chr m:val="∑"/>
                              <m:supHide m:val="on"/>
                              <m:ctrlPr>
                                <a:rPr lang="en-US" sz="1400" i="1">
                                  <a:solidFill>
                                    <a:schemeClr val="tx1"/>
                                  </a:solidFill>
                                  <a:latin typeface="Cambria Math" panose="02040503050406030204" pitchFamily="18" charset="0"/>
                                </a:rPr>
                              </m:ctrlPr>
                            </m:naryPr>
                            <m:sub>
                              <m:r>
                                <m:rPr>
                                  <m:brk m:alnAt="7"/>
                                </m:rPr>
                                <a:rPr lang="en-US" sz="1400" i="1">
                                  <a:solidFill>
                                    <a:schemeClr val="tx1"/>
                                  </a:solidFill>
                                  <a:latin typeface="Cambria Math" panose="02040503050406030204" pitchFamily="18" charset="0"/>
                                </a:rPr>
                                <m:t>𝑑</m:t>
                              </m:r>
                            </m:sub>
                            <m:sup/>
                            <m:e>
                              <m:sSub>
                                <m:sSubPr>
                                  <m:ctrlPr>
                                    <a:rPr lang="en-US" sz="1400" i="1">
                                      <a:solidFill>
                                        <a:schemeClr val="tx1"/>
                                      </a:solidFill>
                                      <a:latin typeface="Cambria Math" panose="02040503050406030204" pitchFamily="18" charset="0"/>
                                    </a:rPr>
                                  </m:ctrlPr>
                                </m:sSubPr>
                                <m:e>
                                  <m:r>
                                    <a:rPr lang="en-US" sz="1400" i="1">
                                      <a:solidFill>
                                        <a:schemeClr val="tx1"/>
                                      </a:solidFill>
                                      <a:latin typeface="Cambria Math" panose="02040503050406030204" pitchFamily="18" charset="0"/>
                                    </a:rPr>
                                    <m:t>𝑠𝑝</m:t>
                                  </m:r>
                                </m:e>
                                <m:sub>
                                  <m:r>
                                    <a:rPr lang="en-US" sz="1400" i="1">
                                      <a:solidFill>
                                        <a:schemeClr val="tx1"/>
                                      </a:solidFill>
                                      <a:latin typeface="Cambria Math" panose="02040503050406030204" pitchFamily="18" charset="0"/>
                                    </a:rPr>
                                    <m:t>𝑑</m:t>
                                  </m:r>
                                </m:sub>
                              </m:sSub>
                              <m:sSub>
                                <m:sSubPr>
                                  <m:ctrlPr>
                                    <a:rPr lang="en-US" sz="1400" i="1">
                                      <a:solidFill>
                                        <a:schemeClr val="tx1"/>
                                      </a:solidFill>
                                      <a:latin typeface="Cambria Math" panose="02040503050406030204" pitchFamily="18" charset="0"/>
                                    </a:rPr>
                                  </m:ctrlPr>
                                </m:sSubPr>
                                <m:e>
                                  <m:r>
                                    <a:rPr lang="en-US" sz="1400" i="1">
                                      <a:solidFill>
                                        <a:schemeClr val="tx1"/>
                                      </a:solidFill>
                                      <a:latin typeface="Cambria Math" panose="02040503050406030204" pitchFamily="18" charset="0"/>
                                    </a:rPr>
                                    <m:t> ∗</m:t>
                                  </m:r>
                                  <m:r>
                                    <a:rPr lang="en-US" sz="1400" i="1">
                                      <a:solidFill>
                                        <a:schemeClr val="tx1"/>
                                      </a:solidFill>
                                      <a:latin typeface="Cambria Math" panose="02040503050406030204" pitchFamily="18" charset="0"/>
                                    </a:rPr>
                                    <m:t>𝑑𝑒𝑚</m:t>
                                  </m:r>
                                </m:e>
                                <m:sub>
                                  <m:r>
                                    <a:rPr lang="en-US" sz="1400" i="1">
                                      <a:solidFill>
                                        <a:schemeClr val="tx1"/>
                                      </a:solidFill>
                                      <a:latin typeface="Cambria Math" panose="02040503050406030204" pitchFamily="18" charset="0"/>
                                    </a:rPr>
                                    <m:t>𝑑</m:t>
                                  </m:r>
                                </m:sub>
                              </m:sSub>
                              <m:r>
                                <a:rPr lang="en-US" sz="1400" b="0" i="1" smtClean="0">
                                  <a:solidFill>
                                    <a:schemeClr val="tx1"/>
                                  </a:solidFill>
                                  <a:latin typeface="Cambria Math" panose="02040503050406030204" pitchFamily="18" charset="0"/>
                                </a:rPr>
                                <m:t>−</m:t>
                              </m:r>
                            </m:e>
                          </m:nary>
                        </m:e>
                        <m:sub/>
                      </m:sSub>
                      <m:nary>
                        <m:naryPr>
                          <m:chr m:val="∑"/>
                          <m:supHide m:val="on"/>
                          <m:ctrlPr>
                            <a:rPr lang="en-US" sz="1400" i="1">
                              <a:solidFill>
                                <a:schemeClr val="tx1"/>
                              </a:solidFill>
                              <a:latin typeface="Cambria Math" panose="02040503050406030204" pitchFamily="18" charset="0"/>
                            </a:rPr>
                          </m:ctrlPr>
                        </m:naryPr>
                        <m:sub>
                          <m:r>
                            <m:rPr>
                              <m:brk m:alnAt="7"/>
                            </m:rPr>
                            <a:rPr lang="en-US" sz="1400" i="1">
                              <a:solidFill>
                                <a:schemeClr val="tx1"/>
                              </a:solidFill>
                              <a:latin typeface="Cambria Math" panose="02040503050406030204" pitchFamily="18" charset="0"/>
                            </a:rPr>
                            <m:t>𝑠</m:t>
                          </m:r>
                        </m:sub>
                        <m:sup/>
                        <m:e>
                          <m:nary>
                            <m:naryPr>
                              <m:chr m:val="∑"/>
                              <m:supHide m:val="on"/>
                              <m:ctrlPr>
                                <a:rPr lang="en-US" sz="1400" i="1">
                                  <a:solidFill>
                                    <a:schemeClr val="tx1"/>
                                  </a:solidFill>
                                  <a:latin typeface="Cambria Math" panose="02040503050406030204" pitchFamily="18" charset="0"/>
                                </a:rPr>
                              </m:ctrlPr>
                            </m:naryPr>
                            <m:sub>
                              <m:r>
                                <m:rPr>
                                  <m:brk m:alnAt="7"/>
                                </m:rPr>
                                <a:rPr lang="en-US" sz="1400" i="1">
                                  <a:solidFill>
                                    <a:schemeClr val="tx1"/>
                                  </a:solidFill>
                                  <a:latin typeface="Cambria Math" panose="02040503050406030204" pitchFamily="18" charset="0"/>
                                </a:rPr>
                                <m:t>𝑑</m:t>
                              </m:r>
                            </m:sub>
                            <m:sup/>
                            <m:e>
                              <m:sSub>
                                <m:sSubPr>
                                  <m:ctrlPr>
                                    <a:rPr lang="en-US" sz="1400" i="1">
                                      <a:solidFill>
                                        <a:schemeClr val="tx1"/>
                                      </a:solidFill>
                                      <a:latin typeface="Cambria Math" panose="02040503050406030204" pitchFamily="18" charset="0"/>
                                    </a:rPr>
                                  </m:ctrlPr>
                                </m:sSubPr>
                                <m:e>
                                  <m:r>
                                    <a:rPr lang="en-US" sz="1400" i="1">
                                      <a:solidFill>
                                        <a:schemeClr val="tx1"/>
                                      </a:solidFill>
                                      <a:latin typeface="Cambria Math" panose="02040503050406030204" pitchFamily="18" charset="0"/>
                                    </a:rPr>
                                    <m:t>𝑡𝑐</m:t>
                                  </m:r>
                                </m:e>
                                <m:sub>
                                  <m:r>
                                    <a:rPr lang="en-US" sz="1400" i="1">
                                      <a:solidFill>
                                        <a:schemeClr val="tx1"/>
                                      </a:solidFill>
                                      <a:latin typeface="Cambria Math" panose="02040503050406030204" pitchFamily="18" charset="0"/>
                                    </a:rPr>
                                    <m:t>𝑠</m:t>
                                  </m:r>
                                  <m:r>
                                    <a:rPr lang="en-US" sz="1400" i="1">
                                      <a:solidFill>
                                        <a:schemeClr val="tx1"/>
                                      </a:solidFill>
                                      <a:latin typeface="Cambria Math" panose="02040503050406030204" pitchFamily="18" charset="0"/>
                                    </a:rPr>
                                    <m:t>,</m:t>
                                  </m:r>
                                  <m:r>
                                    <a:rPr lang="en-US" sz="1400" i="1">
                                      <a:solidFill>
                                        <a:schemeClr val="tx1"/>
                                      </a:solidFill>
                                      <a:latin typeface="Cambria Math" panose="02040503050406030204" pitchFamily="18" charset="0"/>
                                    </a:rPr>
                                    <m:t>𝑑</m:t>
                                  </m:r>
                                </m:sub>
                              </m:sSub>
                              <m:sSub>
                                <m:sSubPr>
                                  <m:ctrlPr>
                                    <a:rPr lang="en-US" sz="1400" i="1">
                                      <a:solidFill>
                                        <a:schemeClr val="tx1"/>
                                      </a:solidFill>
                                      <a:latin typeface="Cambria Math" panose="02040503050406030204" pitchFamily="18" charset="0"/>
                                    </a:rPr>
                                  </m:ctrlPr>
                                </m:sSubPr>
                                <m:e>
                                  <m:r>
                                    <a:rPr lang="en-US" sz="1400" i="1">
                                      <a:solidFill>
                                        <a:schemeClr val="tx1"/>
                                      </a:solidFill>
                                      <a:latin typeface="Cambria Math" panose="02040503050406030204" pitchFamily="18" charset="0"/>
                                    </a:rPr>
                                    <m:t> </m:t>
                                  </m:r>
                                  <m:r>
                                    <a:rPr lang="en-US" sz="1400" b="0" i="1" smtClean="0">
                                      <a:solidFill>
                                        <a:schemeClr val="tx1"/>
                                      </a:solidFill>
                                      <a:latin typeface="Cambria Math" panose="02040503050406030204" pitchFamily="18" charset="0"/>
                                    </a:rPr>
                                    <m:t>∗</m:t>
                                  </m:r>
                                  <m:r>
                                    <a:rPr lang="en-US" sz="1400" i="1">
                                      <a:solidFill>
                                        <a:schemeClr val="tx1"/>
                                      </a:solidFill>
                                      <a:latin typeface="Cambria Math" panose="02040503050406030204" pitchFamily="18" charset="0"/>
                                    </a:rPr>
                                    <m:t>𝑀𝑉𝐸</m:t>
                                  </m:r>
                                </m:e>
                                <m:sub>
                                  <m:r>
                                    <a:rPr lang="en-US" sz="1400" i="1">
                                      <a:solidFill>
                                        <a:schemeClr val="tx1"/>
                                      </a:solidFill>
                                      <a:latin typeface="Cambria Math" panose="02040503050406030204" pitchFamily="18" charset="0"/>
                                    </a:rPr>
                                    <m:t>𝑠</m:t>
                                  </m:r>
                                  <m:r>
                                    <a:rPr lang="en-US" sz="1400" i="1">
                                      <a:solidFill>
                                        <a:schemeClr val="tx1"/>
                                      </a:solidFill>
                                      <a:latin typeface="Cambria Math" panose="02040503050406030204" pitchFamily="18" charset="0"/>
                                    </a:rPr>
                                    <m:t>,</m:t>
                                  </m:r>
                                  <m:r>
                                    <a:rPr lang="en-US" sz="1400" i="1">
                                      <a:solidFill>
                                        <a:schemeClr val="tx1"/>
                                      </a:solidFill>
                                      <a:latin typeface="Cambria Math" panose="02040503050406030204" pitchFamily="18" charset="0"/>
                                    </a:rPr>
                                    <m:t>𝑑</m:t>
                                  </m:r>
                                </m:sub>
                              </m:sSub>
                            </m:e>
                          </m:nary>
                        </m:e>
                      </m:nary>
                      <m:func>
                        <m:funcPr>
                          <m:ctrlPr>
                            <a:rPr lang="en-US" sz="1400" i="1">
                              <a:latin typeface="Cambria Math" panose="02040503050406030204" pitchFamily="18" charset="0"/>
                            </a:rPr>
                          </m:ctrlPr>
                        </m:funcPr>
                        <m:fName>
                          <m:r>
                            <a:rPr lang="en-US" sz="1400" b="0" i="1" smtClean="0">
                              <a:latin typeface="Cambria Math" panose="02040503050406030204" pitchFamily="18" charset="0"/>
                            </a:rPr>
                            <m:t> </m:t>
                          </m:r>
                          <m:r>
                            <a:rPr lang="en-US" sz="1400" i="1">
                              <a:latin typeface="Cambria Math" panose="02040503050406030204" pitchFamily="18" charset="0"/>
                            </a:rPr>
                            <m:t>− </m:t>
                          </m:r>
                          <m:nary>
                            <m:naryPr>
                              <m:chr m:val="∑"/>
                              <m:supHide m:val="on"/>
                              <m:ctrlPr>
                                <a:rPr lang="en-US" sz="1400" i="1">
                                  <a:latin typeface="Cambria Math" panose="02040503050406030204" pitchFamily="18" charset="0"/>
                                </a:rPr>
                              </m:ctrlPr>
                            </m:naryPr>
                            <m:sub>
                              <m:r>
                                <a:rPr lang="en-US" sz="1400" i="1">
                                  <a:latin typeface="Cambria Math" panose="02040503050406030204" pitchFamily="18" charset="0"/>
                                </a:rPr>
                                <m:t>𝑝𝑟𝑐</m:t>
                              </m:r>
                              <m:r>
                                <a:rPr lang="en-US" sz="1400" i="1">
                                  <a:latin typeface="Cambria Math" panose="02040503050406030204" pitchFamily="18" charset="0"/>
                                </a:rPr>
                                <m:t>,</m:t>
                              </m:r>
                              <m:r>
                                <a:rPr lang="en-US" sz="1400" i="1">
                                  <a:latin typeface="Cambria Math" panose="02040503050406030204" pitchFamily="18" charset="0"/>
                                </a:rPr>
                                <m:t>𝑠</m:t>
                              </m:r>
                            </m:sub>
                            <m:sup/>
                            <m:e>
                              <m:sSub>
                                <m:sSubPr>
                                  <m:ctrlPr>
                                    <a:rPr lang="en-US" sz="1400" i="1">
                                      <a:latin typeface="Cambria Math" panose="02040503050406030204" pitchFamily="18" charset="0"/>
                                    </a:rPr>
                                  </m:ctrlPr>
                                </m:sSubPr>
                                <m:e>
                                  <m:r>
                                    <a:rPr lang="en-US" sz="1400" i="1">
                                      <a:latin typeface="Cambria Math" panose="02040503050406030204" pitchFamily="18" charset="0"/>
                                    </a:rPr>
                                    <m:t>𝑐𝑠𝑡</m:t>
                                  </m:r>
                                </m:e>
                                <m:sub>
                                  <m:r>
                                    <a:rPr lang="en-US" sz="1400" i="1">
                                      <a:latin typeface="Cambria Math" panose="02040503050406030204" pitchFamily="18" charset="0"/>
                                    </a:rPr>
                                    <m:t>𝑝𝑟𝑐</m:t>
                                  </m:r>
                                  <m:r>
                                    <a:rPr lang="en-US" sz="1400" i="1">
                                      <a:latin typeface="Cambria Math" panose="02040503050406030204" pitchFamily="18" charset="0"/>
                                    </a:rPr>
                                    <m:t>,</m:t>
                                  </m:r>
                                  <m:r>
                                    <a:rPr lang="en-US" sz="1400" i="1">
                                      <a:latin typeface="Cambria Math" panose="02040503050406030204" pitchFamily="18" charset="0"/>
                                    </a:rPr>
                                    <m:t>𝑠</m:t>
                                  </m:r>
                                </m:sub>
                              </m:sSub>
                            </m:e>
                          </m:nary>
                        </m:fName>
                        <m:e>
                          <m:sSub>
                            <m:sSubPr>
                              <m:ctrlPr>
                                <a:rPr lang="en-US" sz="1400" i="1">
                                  <a:latin typeface="Cambria Math" panose="02040503050406030204" pitchFamily="18" charset="0"/>
                                </a:rPr>
                              </m:ctrlPr>
                            </m:sSubPr>
                            <m:e>
                              <m:r>
                                <a:rPr lang="en-US" sz="1400" i="1">
                                  <a:latin typeface="Cambria Math" panose="02040503050406030204" pitchFamily="18" charset="0"/>
                                </a:rPr>
                                <m:t>∗</m:t>
                              </m:r>
                              <m:r>
                                <a:rPr lang="en-US" sz="1400" i="1">
                                  <a:latin typeface="Cambria Math" panose="02040503050406030204" pitchFamily="18" charset="0"/>
                                </a:rPr>
                                <m:t>𝑃𝑅𝐷</m:t>
                              </m:r>
                            </m:e>
                            <m:sub>
                              <m:r>
                                <a:rPr lang="en-US" sz="1400" i="1">
                                  <a:latin typeface="Cambria Math" panose="02040503050406030204" pitchFamily="18" charset="0"/>
                                </a:rPr>
                                <m:t>𝑝𝑟𝑐</m:t>
                              </m:r>
                              <m:r>
                                <a:rPr lang="en-US" sz="1400" i="1">
                                  <a:latin typeface="Cambria Math" panose="02040503050406030204" pitchFamily="18" charset="0"/>
                                </a:rPr>
                                <m:t>,</m:t>
                              </m:r>
                              <m:r>
                                <a:rPr lang="en-US" sz="1400" i="1">
                                  <a:latin typeface="Cambria Math" panose="02040503050406030204" pitchFamily="18" charset="0"/>
                                </a:rPr>
                                <m:t>𝑠</m:t>
                              </m:r>
                            </m:sub>
                          </m:sSub>
                        </m:e>
                      </m:func>
                      <m:r>
                        <a:rPr lang="en-US" sz="1400">
                          <a:latin typeface="Cambria Math" panose="02040503050406030204" pitchFamily="18" charset="0"/>
                        </a:rPr>
                        <m:t>−</m:t>
                      </m:r>
                      <m:nary>
                        <m:naryPr>
                          <m:chr m:val="∑"/>
                          <m:supHide m:val="on"/>
                          <m:ctrlPr>
                            <a:rPr lang="en-US" sz="1400" i="1">
                              <a:latin typeface="Cambria Math" panose="02040503050406030204" pitchFamily="18" charset="0"/>
                            </a:rPr>
                          </m:ctrlPr>
                        </m:naryPr>
                        <m:sub>
                          <m:r>
                            <a:rPr lang="en-US" sz="1400" i="1">
                              <a:latin typeface="Cambria Math" panose="02040503050406030204" pitchFamily="18" charset="0"/>
                            </a:rPr>
                            <m:t>𝑖𝑛𝑝</m:t>
                          </m:r>
                          <m:r>
                            <a:rPr lang="en-US" sz="1400" i="1">
                              <a:latin typeface="Cambria Math" panose="02040503050406030204" pitchFamily="18" charset="0"/>
                            </a:rPr>
                            <m:t>,</m:t>
                          </m:r>
                          <m:r>
                            <a:rPr lang="en-US" sz="1400" i="1">
                              <a:latin typeface="Cambria Math" panose="02040503050406030204" pitchFamily="18" charset="0"/>
                            </a:rPr>
                            <m:t>𝑠</m:t>
                          </m:r>
                        </m:sub>
                        <m:sup/>
                        <m:e>
                          <m:r>
                            <a:rPr lang="en-US" sz="1400" i="1">
                              <a:latin typeface="Cambria Math" panose="02040503050406030204" pitchFamily="18" charset="0"/>
                            </a:rPr>
                            <m:t>𝑖𝑐𝑠</m:t>
                          </m:r>
                          <m:sSub>
                            <m:sSubPr>
                              <m:ctrlPr>
                                <a:rPr lang="en-US" sz="1400" i="1">
                                  <a:latin typeface="Cambria Math" panose="02040503050406030204" pitchFamily="18" charset="0"/>
                                </a:rPr>
                              </m:ctrlPr>
                            </m:sSubPr>
                            <m:e>
                              <m:r>
                                <a:rPr lang="en-US" sz="1400" i="1">
                                  <a:latin typeface="Cambria Math" panose="02040503050406030204" pitchFamily="18" charset="0"/>
                                </a:rPr>
                                <m:t>𝑡</m:t>
                              </m:r>
                            </m:e>
                            <m:sub>
                              <m:r>
                                <a:rPr lang="en-US" sz="1400" i="1">
                                  <a:latin typeface="Cambria Math" panose="02040503050406030204" pitchFamily="18" charset="0"/>
                                </a:rPr>
                                <m:t>𝑖𝑛𝑝</m:t>
                              </m:r>
                              <m:r>
                                <a:rPr lang="en-US" sz="1400" i="1">
                                  <a:latin typeface="Cambria Math" panose="02040503050406030204" pitchFamily="18" charset="0"/>
                                </a:rPr>
                                <m:t>,</m:t>
                              </m:r>
                              <m:r>
                                <a:rPr lang="en-US" sz="1400" i="1">
                                  <a:latin typeface="Cambria Math" panose="02040503050406030204" pitchFamily="18" charset="0"/>
                                </a:rPr>
                                <m:t>𝑠</m:t>
                              </m:r>
                            </m:sub>
                          </m:sSub>
                          <m:r>
                            <a:rPr lang="en-US" sz="1400" i="1">
                              <a:latin typeface="Cambria Math" panose="02040503050406030204" pitchFamily="18" charset="0"/>
                            </a:rPr>
                            <m:t>∗</m:t>
                          </m:r>
                          <m:sSub>
                            <m:sSubPr>
                              <m:ctrlPr>
                                <a:rPr lang="en-US" sz="1400" i="1">
                                  <a:latin typeface="Cambria Math" panose="02040503050406030204" pitchFamily="18" charset="0"/>
                                </a:rPr>
                              </m:ctrlPr>
                            </m:sSubPr>
                            <m:e>
                              <m:r>
                                <a:rPr lang="en-US" sz="1400" i="1">
                                  <a:latin typeface="Cambria Math" panose="02040503050406030204" pitchFamily="18" charset="0"/>
                                </a:rPr>
                                <m:t>𝐵𝑈𝑌</m:t>
                              </m:r>
                            </m:e>
                            <m:sub>
                              <m:r>
                                <a:rPr lang="en-US" sz="1400" i="1">
                                  <a:latin typeface="Cambria Math" panose="02040503050406030204" pitchFamily="18" charset="0"/>
                                </a:rPr>
                                <m:t>𝑖𝑛𝑝</m:t>
                              </m:r>
                              <m:r>
                                <a:rPr lang="en-US" sz="1400" i="1">
                                  <a:latin typeface="Cambria Math" panose="02040503050406030204" pitchFamily="18" charset="0"/>
                                </a:rPr>
                                <m:t>,</m:t>
                              </m:r>
                              <m:r>
                                <a:rPr lang="en-US" sz="1400" i="1">
                                  <a:latin typeface="Cambria Math" panose="02040503050406030204" pitchFamily="18" charset="0"/>
                                </a:rPr>
                                <m:t>𝑠</m:t>
                              </m:r>
                            </m:sub>
                          </m:sSub>
                          <m:r>
                            <a:rPr lang="en-US" sz="1400" i="1">
                              <a:latin typeface="Cambria Math" panose="02040503050406030204" pitchFamily="18" charset="0"/>
                            </a:rPr>
                            <m:t> </m:t>
                          </m:r>
                        </m:e>
                      </m:nary>
                    </m:oMath>
                  </m:oMathPara>
                </a14:m>
                <a:endParaRPr lang="en-US" sz="1400" i="1" dirty="0" smtClean="0">
                  <a:latin typeface="Cambria Math" panose="02040503050406030204" pitchFamily="18" charset="0"/>
                </a:endParaRPr>
              </a:p>
              <a:p>
                <a:pPr marL="0" indent="0">
                  <a:buNone/>
                </a:pPr>
                <a14:m>
                  <m:oMathPara xmlns:m="http://schemas.openxmlformats.org/officeDocument/2006/math">
                    <m:oMathParaPr>
                      <m:jc m:val="left"/>
                    </m:oMathParaPr>
                    <m:oMath xmlns:m="http://schemas.openxmlformats.org/officeDocument/2006/math">
                      <m:r>
                        <a:rPr lang="en-US" sz="1400" i="1">
                          <a:solidFill>
                            <a:schemeClr val="tx1"/>
                          </a:solidFill>
                          <a:latin typeface="Cambria Math" panose="02040503050406030204" pitchFamily="18" charset="0"/>
                        </a:rPr>
                        <m:t>𝑠</m:t>
                      </m:r>
                      <m:r>
                        <a:rPr lang="en-US" sz="1400" i="1">
                          <a:solidFill>
                            <a:schemeClr val="tx1"/>
                          </a:solidFill>
                          <a:latin typeface="Cambria Math" panose="02040503050406030204" pitchFamily="18" charset="0"/>
                        </a:rPr>
                        <m:t>.</m:t>
                      </m:r>
                      <m:r>
                        <a:rPr lang="en-US" sz="1400" i="1">
                          <a:solidFill>
                            <a:schemeClr val="tx1"/>
                          </a:solidFill>
                          <a:latin typeface="Cambria Math" panose="02040503050406030204" pitchFamily="18" charset="0"/>
                        </a:rPr>
                        <m:t>𝑡</m:t>
                      </m:r>
                      <m:r>
                        <a:rPr lang="en-US" sz="1400" i="1">
                          <a:solidFill>
                            <a:schemeClr val="tx1"/>
                          </a:solidFill>
                          <a:latin typeface="Cambria Math" panose="02040503050406030204" pitchFamily="18" charset="0"/>
                        </a:rPr>
                        <m:t>.                                                  </m:t>
                      </m:r>
                      <m:nary>
                        <m:naryPr>
                          <m:chr m:val="∑"/>
                          <m:supHide m:val="on"/>
                          <m:ctrlPr>
                            <a:rPr lang="en-US" sz="1400" i="1">
                              <a:solidFill>
                                <a:schemeClr val="tx1"/>
                              </a:solidFill>
                              <a:latin typeface="Cambria Math" panose="02040503050406030204" pitchFamily="18" charset="0"/>
                            </a:rPr>
                          </m:ctrlPr>
                        </m:naryPr>
                        <m:sub>
                          <m:r>
                            <m:rPr>
                              <m:brk m:alnAt="7"/>
                            </m:rPr>
                            <a:rPr lang="en-US" sz="1400" i="1">
                              <a:solidFill>
                                <a:schemeClr val="tx1"/>
                              </a:solidFill>
                              <a:latin typeface="Cambria Math" panose="02040503050406030204" pitchFamily="18" charset="0"/>
                            </a:rPr>
                            <m:t>𝑑</m:t>
                          </m:r>
                        </m:sub>
                        <m:sup/>
                        <m:e>
                          <m:sSub>
                            <m:sSubPr>
                              <m:ctrlPr>
                                <a:rPr lang="en-US" sz="1400" i="1">
                                  <a:solidFill>
                                    <a:schemeClr val="tx1"/>
                                  </a:solidFill>
                                  <a:latin typeface="Cambria Math" panose="02040503050406030204" pitchFamily="18" charset="0"/>
                                </a:rPr>
                              </m:ctrlPr>
                            </m:sSubPr>
                            <m:e>
                              <m:r>
                                <a:rPr lang="en-US" sz="1400" i="1">
                                  <a:solidFill>
                                    <a:schemeClr val="tx1"/>
                                  </a:solidFill>
                                  <a:latin typeface="Cambria Math" panose="02040503050406030204" pitchFamily="18" charset="0"/>
                                </a:rPr>
                                <m:t>             </m:t>
                              </m:r>
                              <m:r>
                                <a:rPr lang="en-US" sz="1400" i="1">
                                  <a:solidFill>
                                    <a:schemeClr val="tx1"/>
                                  </a:solidFill>
                                  <a:latin typeface="Cambria Math" panose="02040503050406030204" pitchFamily="18" charset="0"/>
                                </a:rPr>
                                <m:t>𝑀𝑉𝐸</m:t>
                              </m:r>
                            </m:e>
                            <m:sub>
                              <m:r>
                                <a:rPr lang="en-US" sz="1400" i="1">
                                  <a:solidFill>
                                    <a:schemeClr val="tx1"/>
                                  </a:solidFill>
                                  <a:latin typeface="Cambria Math" panose="02040503050406030204" pitchFamily="18" charset="0"/>
                                </a:rPr>
                                <m:t>𝑠</m:t>
                              </m:r>
                              <m:r>
                                <a:rPr lang="en-US" sz="1400" i="1">
                                  <a:solidFill>
                                    <a:schemeClr val="tx1"/>
                                  </a:solidFill>
                                  <a:latin typeface="Cambria Math" panose="02040503050406030204" pitchFamily="18" charset="0"/>
                                </a:rPr>
                                <m:t>,</m:t>
                              </m:r>
                              <m:r>
                                <a:rPr lang="en-US" sz="1400" i="1">
                                  <a:solidFill>
                                    <a:schemeClr val="tx1"/>
                                  </a:solidFill>
                                  <a:latin typeface="Cambria Math" panose="02040503050406030204" pitchFamily="18" charset="0"/>
                                </a:rPr>
                                <m:t>𝑑</m:t>
                              </m:r>
                            </m:sub>
                          </m:sSub>
                          <m:r>
                            <a:rPr lang="en-US" sz="1400" i="1">
                              <a:latin typeface="Cambria Math" panose="02040503050406030204" pitchFamily="18" charset="0"/>
                            </a:rPr>
                            <m:t>−</m:t>
                          </m:r>
                          <m:nary>
                            <m:naryPr>
                              <m:chr m:val="∑"/>
                              <m:supHide m:val="on"/>
                              <m:ctrlPr>
                                <a:rPr lang="en-US" sz="1400" i="1">
                                  <a:latin typeface="Cambria Math" panose="02040503050406030204" pitchFamily="18" charset="0"/>
                                </a:rPr>
                              </m:ctrlPr>
                            </m:naryPr>
                            <m:sub>
                              <m:r>
                                <a:rPr lang="en-US" sz="1400" i="1">
                                  <a:latin typeface="Cambria Math" panose="02040503050406030204" pitchFamily="18" charset="0"/>
                                </a:rPr>
                                <m:t>𝑝𝑟𝑐</m:t>
                              </m:r>
                            </m:sub>
                            <m:sup/>
                            <m:e>
                              <m:sSub>
                                <m:sSubPr>
                                  <m:ctrlPr>
                                    <a:rPr lang="en-US" sz="1400" i="1">
                                      <a:latin typeface="Cambria Math" panose="02040503050406030204" pitchFamily="18" charset="0"/>
                                    </a:rPr>
                                  </m:ctrlPr>
                                </m:sSubPr>
                                <m:e>
                                  <m:r>
                                    <a:rPr lang="en-US" sz="1400" i="1">
                                      <a:latin typeface="Cambria Math" panose="02040503050406030204" pitchFamily="18" charset="0"/>
                                    </a:rPr>
                                    <m:t>    </m:t>
                                  </m:r>
                                  <m:r>
                                    <a:rPr lang="en-US" sz="1400" i="1">
                                      <a:latin typeface="Cambria Math" panose="02040503050406030204" pitchFamily="18" charset="0"/>
                                    </a:rPr>
                                    <m:t>𝑦𝑙𝑑</m:t>
                                  </m:r>
                                </m:e>
                                <m:sub>
                                  <m:r>
                                    <a:rPr lang="en-US" sz="1400" i="1">
                                      <a:latin typeface="Cambria Math" panose="02040503050406030204" pitchFamily="18" charset="0"/>
                                    </a:rPr>
                                    <m:t> </m:t>
                                  </m:r>
                                  <m:r>
                                    <a:rPr lang="en-US" sz="1400" i="1">
                                      <a:latin typeface="Cambria Math" panose="02040503050406030204" pitchFamily="18" charset="0"/>
                                    </a:rPr>
                                    <m:t>𝑝𝑟𝑐</m:t>
                                  </m:r>
                                  <m:r>
                                    <a:rPr lang="en-US" sz="1400" i="1">
                                      <a:latin typeface="Cambria Math" panose="02040503050406030204" pitchFamily="18" charset="0"/>
                                    </a:rPr>
                                    <m:t>,</m:t>
                                  </m:r>
                                  <m:r>
                                    <a:rPr lang="en-US" sz="1400" i="1">
                                      <a:latin typeface="Cambria Math" panose="02040503050406030204" pitchFamily="18" charset="0"/>
                                    </a:rPr>
                                    <m:t>𝑠</m:t>
                                  </m:r>
                                </m:sub>
                              </m:sSub>
                              <m:sSub>
                                <m:sSubPr>
                                  <m:ctrlPr>
                                    <a:rPr lang="en-US" sz="1400" i="1">
                                      <a:latin typeface="Cambria Math" panose="02040503050406030204" pitchFamily="18" charset="0"/>
                                    </a:rPr>
                                  </m:ctrlPr>
                                </m:sSubPr>
                                <m:e>
                                  <m:r>
                                    <a:rPr lang="en-US" sz="1400" i="1">
                                      <a:latin typeface="Cambria Math" panose="02040503050406030204" pitchFamily="18" charset="0"/>
                                    </a:rPr>
                                    <m:t>∗</m:t>
                                  </m:r>
                                  <m:r>
                                    <a:rPr lang="en-US" sz="1400" i="1">
                                      <a:latin typeface="Cambria Math" panose="02040503050406030204" pitchFamily="18" charset="0"/>
                                    </a:rPr>
                                    <m:t>𝑃𝑅𝐷</m:t>
                                  </m:r>
                                </m:e>
                                <m:sub>
                                  <m:r>
                                    <a:rPr lang="en-US" sz="1400" i="1">
                                      <a:latin typeface="Cambria Math" panose="02040503050406030204" pitchFamily="18" charset="0"/>
                                    </a:rPr>
                                    <m:t>𝑝𝑟𝑐</m:t>
                                  </m:r>
                                  <m:r>
                                    <a:rPr lang="en-US" sz="1400" i="1">
                                      <a:latin typeface="Cambria Math" panose="02040503050406030204" pitchFamily="18" charset="0"/>
                                    </a:rPr>
                                    <m:t>,</m:t>
                                  </m:r>
                                  <m:r>
                                    <a:rPr lang="en-US" sz="1400" i="1">
                                      <a:latin typeface="Cambria Math" panose="02040503050406030204" pitchFamily="18" charset="0"/>
                                    </a:rPr>
                                    <m:t>𝑠</m:t>
                                  </m:r>
                                </m:sub>
                              </m:sSub>
                            </m:e>
                          </m:nary>
                          <m:r>
                            <a:rPr lang="en-US" sz="1400" b="0" i="1" smtClean="0">
                              <a:latin typeface="Cambria Math" panose="02040503050406030204" pitchFamily="18" charset="0"/>
                            </a:rPr>
                            <m:t>                                                    </m:t>
                          </m:r>
                          <m:r>
                            <a:rPr lang="en-US" sz="1400" i="1">
                              <a:solidFill>
                                <a:schemeClr val="tx1"/>
                              </a:solidFill>
                              <a:latin typeface="Cambria Math" panose="02040503050406030204" pitchFamily="18" charset="0"/>
                              <a:ea typeface="Cambria Math"/>
                            </a:rPr>
                            <m:t>≤  0 </m:t>
                          </m:r>
                        </m:e>
                      </m:nary>
                      <m:r>
                        <a:rPr lang="en-US" sz="1400">
                          <a:solidFill>
                            <a:schemeClr val="tx1"/>
                          </a:solidFill>
                          <a:latin typeface="Cambria Math" panose="02040503050406030204" pitchFamily="18" charset="0"/>
                        </a:rPr>
                        <m:t> </m:t>
                      </m:r>
                    </m:oMath>
                  </m:oMathPara>
                </a14:m>
                <a:endParaRPr lang="en-US" sz="1400" dirty="0" smtClean="0">
                  <a:solidFill>
                    <a:schemeClr val="tx1"/>
                  </a:solidFill>
                  <a:latin typeface="Cambria Math" panose="02040503050406030204" pitchFamily="18" charset="0"/>
                </a:endParaRPr>
              </a:p>
              <a:p>
                <a:pPr marL="0" indent="0">
                  <a:buNone/>
                </a:pPr>
                <a14:m>
                  <m:oMathPara xmlns:m="http://schemas.openxmlformats.org/officeDocument/2006/math">
                    <m:oMathParaPr>
                      <m:jc m:val="left"/>
                    </m:oMathParaPr>
                    <m:oMath xmlns:m="http://schemas.openxmlformats.org/officeDocument/2006/math">
                      <m:sSub>
                        <m:sSubPr>
                          <m:ctrlPr>
                            <a:rPr lang="en-US" sz="1400" i="1">
                              <a:solidFill>
                                <a:schemeClr val="tx1"/>
                              </a:solidFill>
                              <a:latin typeface="Cambria Math" panose="02040503050406030204" pitchFamily="18" charset="0"/>
                              <a:ea typeface="Cambria Math"/>
                            </a:rPr>
                          </m:ctrlPr>
                        </m:sSubPr>
                        <m:e>
                          <m:r>
                            <a:rPr lang="en-US" sz="1400" b="0" i="1" smtClean="0">
                              <a:solidFill>
                                <a:schemeClr val="tx1"/>
                              </a:solidFill>
                              <a:latin typeface="Cambria Math" panose="02040503050406030204" pitchFamily="18" charset="0"/>
                              <a:ea typeface="Cambria Math"/>
                            </a:rPr>
                            <m:t>                                  </m:t>
                          </m:r>
                          <m:r>
                            <a:rPr lang="en-US" sz="1400" i="1">
                              <a:solidFill>
                                <a:schemeClr val="tx1"/>
                              </a:solidFill>
                              <a:latin typeface="Cambria Math" panose="02040503050406030204" pitchFamily="18" charset="0"/>
                              <a:ea typeface="Cambria Math"/>
                            </a:rPr>
                            <m:t>𝑑𝑒𝑚</m:t>
                          </m:r>
                        </m:e>
                        <m:sub>
                          <m:r>
                            <a:rPr lang="en-US" sz="1400" i="1">
                              <a:solidFill>
                                <a:schemeClr val="tx1"/>
                              </a:solidFill>
                              <a:latin typeface="Cambria Math" panose="02040503050406030204" pitchFamily="18" charset="0"/>
                              <a:ea typeface="Cambria Math"/>
                            </a:rPr>
                            <m:t>𝑑</m:t>
                          </m:r>
                          <m:r>
                            <a:rPr lang="en-US" sz="1400" i="1">
                              <a:solidFill>
                                <a:schemeClr val="tx1"/>
                              </a:solidFill>
                              <a:latin typeface="Cambria Math" panose="02040503050406030204" pitchFamily="18" charset="0"/>
                              <a:ea typeface="Cambria Math"/>
                            </a:rPr>
                            <m:t>     </m:t>
                          </m:r>
                        </m:sub>
                      </m:sSub>
                      <m:r>
                        <a:rPr lang="en-US" sz="1400" i="1">
                          <a:solidFill>
                            <a:schemeClr val="tx1"/>
                          </a:solidFill>
                          <a:latin typeface="Cambria Math" panose="02040503050406030204" pitchFamily="18" charset="0"/>
                        </a:rPr>
                        <m:t>−</m:t>
                      </m:r>
                      <m:nary>
                        <m:naryPr>
                          <m:chr m:val="∑"/>
                          <m:supHide m:val="on"/>
                          <m:ctrlPr>
                            <a:rPr lang="en-US" sz="1400" i="1">
                              <a:solidFill>
                                <a:schemeClr val="tx1"/>
                              </a:solidFill>
                              <a:latin typeface="Cambria Math" panose="02040503050406030204" pitchFamily="18" charset="0"/>
                            </a:rPr>
                          </m:ctrlPr>
                        </m:naryPr>
                        <m:sub>
                          <m:r>
                            <a:rPr lang="en-US" sz="1400" i="1">
                              <a:solidFill>
                                <a:schemeClr val="tx1"/>
                              </a:solidFill>
                              <a:latin typeface="Cambria Math" panose="02040503050406030204" pitchFamily="18" charset="0"/>
                            </a:rPr>
                            <m:t>𝑠</m:t>
                          </m:r>
                        </m:sub>
                        <m:sup/>
                        <m:e>
                          <m:sSub>
                            <m:sSubPr>
                              <m:ctrlPr>
                                <a:rPr lang="en-US" sz="1400" i="1">
                                  <a:solidFill>
                                    <a:schemeClr val="tx1"/>
                                  </a:solidFill>
                                  <a:latin typeface="Cambria Math" panose="02040503050406030204" pitchFamily="18" charset="0"/>
                                </a:rPr>
                              </m:ctrlPr>
                            </m:sSubPr>
                            <m:e>
                              <m:r>
                                <a:rPr lang="en-US" sz="1400" i="1">
                                  <a:solidFill>
                                    <a:schemeClr val="tx1"/>
                                  </a:solidFill>
                                  <a:latin typeface="Cambria Math" panose="02040503050406030204" pitchFamily="18" charset="0"/>
                                </a:rPr>
                                <m:t>                  </m:t>
                              </m:r>
                              <m:r>
                                <a:rPr lang="en-US" sz="1400" i="1">
                                  <a:solidFill>
                                    <a:schemeClr val="tx1"/>
                                  </a:solidFill>
                                  <a:latin typeface="Cambria Math" panose="02040503050406030204" pitchFamily="18" charset="0"/>
                                </a:rPr>
                                <m:t>𝑀𝑉𝐸</m:t>
                              </m:r>
                            </m:e>
                            <m:sub>
                              <m:r>
                                <a:rPr lang="en-US" sz="1400" i="1">
                                  <a:solidFill>
                                    <a:schemeClr val="tx1"/>
                                  </a:solidFill>
                                  <a:latin typeface="Cambria Math" panose="02040503050406030204" pitchFamily="18" charset="0"/>
                                </a:rPr>
                                <m:t>𝑠</m:t>
                              </m:r>
                              <m:r>
                                <a:rPr lang="en-US" sz="1400" i="1">
                                  <a:solidFill>
                                    <a:schemeClr val="tx1"/>
                                  </a:solidFill>
                                  <a:latin typeface="Cambria Math" panose="02040503050406030204" pitchFamily="18" charset="0"/>
                                </a:rPr>
                                <m:t>,</m:t>
                              </m:r>
                              <m:r>
                                <a:rPr lang="en-US" sz="1400" i="1">
                                  <a:solidFill>
                                    <a:schemeClr val="tx1"/>
                                  </a:solidFill>
                                  <a:latin typeface="Cambria Math" panose="02040503050406030204" pitchFamily="18" charset="0"/>
                                </a:rPr>
                                <m:t>𝑑</m:t>
                              </m:r>
                            </m:sub>
                          </m:sSub>
                          <m:r>
                            <a:rPr lang="en-US" sz="1400" i="1">
                              <a:solidFill>
                                <a:schemeClr val="tx1"/>
                              </a:solidFill>
                              <a:latin typeface="Cambria Math" panose="02040503050406030204" pitchFamily="18" charset="0"/>
                            </a:rPr>
                            <m:t>                       </m:t>
                          </m:r>
                          <m:r>
                            <a:rPr lang="en-US" sz="1400" b="0" i="1">
                              <a:solidFill>
                                <a:schemeClr val="tx1"/>
                              </a:solidFill>
                              <a:latin typeface="Cambria Math" panose="02040503050406030204" pitchFamily="18" charset="0"/>
                            </a:rPr>
                            <m:t>                                                       </m:t>
                          </m:r>
                          <m:r>
                            <a:rPr lang="en-US" sz="1400" i="1">
                              <a:solidFill>
                                <a:schemeClr val="tx1"/>
                              </a:solidFill>
                              <a:latin typeface="Cambria Math" panose="02040503050406030204" pitchFamily="18" charset="0"/>
                            </a:rPr>
                            <m:t>  </m:t>
                          </m:r>
                          <m:r>
                            <a:rPr lang="en-US" sz="1400" b="0" i="1">
                              <a:solidFill>
                                <a:schemeClr val="tx1"/>
                              </a:solidFill>
                              <a:latin typeface="Cambria Math" panose="02040503050406030204" pitchFamily="18" charset="0"/>
                            </a:rPr>
                            <m:t>                    </m:t>
                          </m:r>
                          <m:r>
                            <a:rPr lang="en-US" sz="1400" i="1">
                              <a:solidFill>
                                <a:schemeClr val="tx1"/>
                              </a:solidFill>
                              <a:latin typeface="Cambria Math" panose="02040503050406030204" pitchFamily="18" charset="0"/>
                            </a:rPr>
                            <m:t>  </m:t>
                          </m:r>
                          <m:r>
                            <a:rPr lang="en-US" sz="1400" i="1">
                              <a:solidFill>
                                <a:schemeClr val="tx1"/>
                              </a:solidFill>
                              <a:latin typeface="Cambria Math" panose="02040503050406030204" pitchFamily="18" charset="0"/>
                              <a:ea typeface="Cambria Math"/>
                            </a:rPr>
                            <m:t>≤</m:t>
                          </m:r>
                        </m:e>
                      </m:nary>
                      <m:r>
                        <a:rPr lang="en-US" sz="1400">
                          <a:solidFill>
                            <a:schemeClr val="tx1"/>
                          </a:solidFill>
                          <a:latin typeface="Cambria Math" panose="02040503050406030204" pitchFamily="18" charset="0"/>
                          <a:ea typeface="Cambria Math"/>
                        </a:rPr>
                        <m:t>   0   </m:t>
                      </m:r>
                    </m:oMath>
                  </m:oMathPara>
                </a14:m>
                <a:endParaRPr lang="en-US" sz="1400" i="1" dirty="0">
                  <a:latin typeface="Cambria Math" panose="02040503050406030204" pitchFamily="18" charset="0"/>
                </a:endParaRPr>
              </a:p>
              <a:p>
                <a:pPr marL="0" indent="0">
                  <a:buNone/>
                </a:pPr>
                <a14:m>
                  <m:oMath xmlns:m="http://schemas.openxmlformats.org/officeDocument/2006/math">
                    <m:r>
                      <a:rPr lang="en-US" sz="1400" b="0" i="1" smtClean="0">
                        <a:latin typeface="Cambria Math" panose="02040503050406030204" pitchFamily="18" charset="0"/>
                      </a:rPr>
                      <m:t>                                                                                               </m:t>
                    </m:r>
                    <m:nary>
                      <m:naryPr>
                        <m:chr m:val="∑"/>
                        <m:supHide m:val="on"/>
                        <m:ctrlPr>
                          <a:rPr lang="en-US" sz="1400" i="1">
                            <a:latin typeface="Cambria Math" panose="02040503050406030204" pitchFamily="18" charset="0"/>
                          </a:rPr>
                        </m:ctrlPr>
                      </m:naryPr>
                      <m:sub>
                        <m:r>
                          <a:rPr lang="en-US" sz="1400" i="1">
                            <a:latin typeface="Cambria Math" panose="02040503050406030204" pitchFamily="18" charset="0"/>
                          </a:rPr>
                          <m:t>𝑝𝑟𝑐</m:t>
                        </m:r>
                      </m:sub>
                      <m:sup/>
                      <m:e>
                        <m:sSub>
                          <m:sSubPr>
                            <m:ctrlPr>
                              <a:rPr lang="en-US" sz="1400" i="1">
                                <a:latin typeface="Cambria Math" panose="02040503050406030204" pitchFamily="18" charset="0"/>
                              </a:rPr>
                            </m:ctrlPr>
                          </m:sSubPr>
                          <m:e>
                            <m:r>
                              <a:rPr lang="en-US" sz="1400" i="1">
                                <a:latin typeface="Cambria Math" panose="02040503050406030204" pitchFamily="18" charset="0"/>
                              </a:rPr>
                              <m:t> </m:t>
                            </m:r>
                            <m:r>
                              <a:rPr lang="en-US" sz="1400" i="1">
                                <a:latin typeface="Cambria Math" panose="02040503050406030204" pitchFamily="18" charset="0"/>
                              </a:rPr>
                              <m:t>𝑢𝑠𝑒</m:t>
                            </m:r>
                          </m:e>
                          <m:sub>
                            <m:r>
                              <a:rPr lang="en-US" sz="1400" i="1">
                                <a:latin typeface="Cambria Math" panose="02040503050406030204" pitchFamily="18" charset="0"/>
                              </a:rPr>
                              <m:t>𝑟𝑒𝑠</m:t>
                            </m:r>
                            <m:r>
                              <a:rPr lang="en-US" sz="1400" i="1">
                                <a:latin typeface="Cambria Math" panose="02040503050406030204" pitchFamily="18" charset="0"/>
                              </a:rPr>
                              <m:t>, </m:t>
                            </m:r>
                            <m:r>
                              <a:rPr lang="en-US" sz="1400" i="1">
                                <a:latin typeface="Cambria Math" panose="02040503050406030204" pitchFamily="18" charset="0"/>
                              </a:rPr>
                              <m:t>𝑝𝑟𝑐</m:t>
                            </m:r>
                            <m:r>
                              <a:rPr lang="en-US" sz="1400" i="1">
                                <a:latin typeface="Cambria Math" panose="02040503050406030204" pitchFamily="18" charset="0"/>
                              </a:rPr>
                              <m:t>,</m:t>
                            </m:r>
                            <m:r>
                              <a:rPr lang="en-US" sz="1400" i="1">
                                <a:latin typeface="Cambria Math" panose="02040503050406030204" pitchFamily="18" charset="0"/>
                              </a:rPr>
                              <m:t>𝑠</m:t>
                            </m:r>
                          </m:sub>
                        </m:sSub>
                        <m:sSub>
                          <m:sSubPr>
                            <m:ctrlPr>
                              <a:rPr lang="en-US" sz="1400" i="1">
                                <a:latin typeface="Cambria Math" panose="02040503050406030204" pitchFamily="18" charset="0"/>
                              </a:rPr>
                            </m:ctrlPr>
                          </m:sSubPr>
                          <m:e>
                            <m:r>
                              <a:rPr lang="en-US" sz="1400" i="1">
                                <a:latin typeface="Cambria Math" panose="02040503050406030204" pitchFamily="18" charset="0"/>
                              </a:rPr>
                              <m:t>∗</m:t>
                            </m:r>
                            <m:r>
                              <a:rPr lang="en-US" sz="1400" i="1">
                                <a:latin typeface="Cambria Math" panose="02040503050406030204" pitchFamily="18" charset="0"/>
                              </a:rPr>
                              <m:t>𝑃𝑅𝐷</m:t>
                            </m:r>
                          </m:e>
                          <m:sub>
                            <m:r>
                              <a:rPr lang="en-US" sz="1400" i="1">
                                <a:latin typeface="Cambria Math" panose="02040503050406030204" pitchFamily="18" charset="0"/>
                              </a:rPr>
                              <m:t>𝑝𝑟𝑐</m:t>
                            </m:r>
                            <m:r>
                              <a:rPr lang="en-US" sz="1400" i="1">
                                <a:latin typeface="Cambria Math" panose="02040503050406030204" pitchFamily="18" charset="0"/>
                              </a:rPr>
                              <m:t>,</m:t>
                            </m:r>
                            <m:r>
                              <a:rPr lang="en-US" sz="1400" i="1">
                                <a:latin typeface="Cambria Math" panose="02040503050406030204" pitchFamily="18" charset="0"/>
                              </a:rPr>
                              <m:t>𝑠</m:t>
                            </m:r>
                          </m:sub>
                        </m:sSub>
                      </m:e>
                    </m:nary>
                    <m:r>
                      <a:rPr lang="en-US" sz="1400" i="1">
                        <a:latin typeface="Cambria Math" panose="02040503050406030204" pitchFamily="18" charset="0"/>
                      </a:rPr>
                      <m:t>       </m:t>
                    </m:r>
                    <m:r>
                      <a:rPr lang="en-US" sz="1400" b="0" i="1" smtClean="0">
                        <a:latin typeface="Cambria Math" panose="02040503050406030204" pitchFamily="18" charset="0"/>
                      </a:rPr>
                      <m:t>                                       </m:t>
                    </m:r>
                    <m:r>
                      <a:rPr lang="en-US" sz="1400" i="1">
                        <a:latin typeface="Cambria Math" panose="02040503050406030204" pitchFamily="18" charset="0"/>
                      </a:rPr>
                      <m:t>≤</m:t>
                    </m:r>
                    <m:sSub>
                      <m:sSubPr>
                        <m:ctrlPr>
                          <a:rPr lang="en-US" sz="1400" i="1">
                            <a:latin typeface="Cambria Math" panose="02040503050406030204" pitchFamily="18" charset="0"/>
                          </a:rPr>
                        </m:ctrlPr>
                      </m:sSubPr>
                      <m:e>
                        <m:r>
                          <a:rPr lang="en-US" sz="1400" i="1">
                            <a:latin typeface="Cambria Math" panose="02040503050406030204" pitchFamily="18" charset="0"/>
                          </a:rPr>
                          <m:t>𝑎𝑣𝑙</m:t>
                        </m:r>
                      </m:e>
                      <m:sub>
                        <m:r>
                          <a:rPr lang="en-US" sz="1400" i="1">
                            <a:latin typeface="Cambria Math" panose="02040503050406030204" pitchFamily="18" charset="0"/>
                          </a:rPr>
                          <m:t>𝑟𝑒𝑠</m:t>
                        </m:r>
                        <m:r>
                          <a:rPr lang="en-US" sz="1400" i="1">
                            <a:latin typeface="Cambria Math" panose="02040503050406030204" pitchFamily="18" charset="0"/>
                          </a:rPr>
                          <m:t>,</m:t>
                        </m:r>
                        <m:r>
                          <a:rPr lang="en-US" sz="1400" i="1">
                            <a:latin typeface="Cambria Math" panose="02040503050406030204" pitchFamily="18" charset="0"/>
                          </a:rPr>
                          <m:t>𝑠</m:t>
                        </m:r>
                      </m:sub>
                    </m:sSub>
                  </m:oMath>
                </a14:m>
                <a:r>
                  <a:rPr lang="en-US" sz="1400" dirty="0">
                    <a:cs typeface="Times New Roman" panose="02020603050405020304" pitchFamily="18" charset="0"/>
                  </a:rPr>
                  <a:t> </a:t>
                </a:r>
                <a14:m>
                  <m:oMath xmlns:m="http://schemas.openxmlformats.org/officeDocument/2006/math">
                    <m:r>
                      <a:rPr lang="en-US" sz="1400" b="0" i="0" smtClean="0">
                        <a:latin typeface="Cambria Math" panose="02040503050406030204" pitchFamily="18" charset="0"/>
                      </a:rPr>
                      <m:t>                                                                                                  </m:t>
                    </m:r>
                    <m:sSub>
                      <m:sSubPr>
                        <m:ctrlPr>
                          <a:rPr lang="en-US" sz="1400" i="1" smtClean="0">
                            <a:latin typeface="Cambria Math" panose="02040503050406030204" pitchFamily="18" charset="0"/>
                          </a:rPr>
                        </m:ctrlPr>
                      </m:sSubPr>
                      <m:e>
                        <m:eqArr>
                          <m:eqArrPr>
                            <m:ctrlPr>
                              <a:rPr lang="en-US" sz="1400" i="1">
                                <a:latin typeface="Cambria Math" panose="02040503050406030204" pitchFamily="18" charset="0"/>
                              </a:rPr>
                            </m:ctrlPr>
                          </m:eqArrPr>
                          <m:e>
                            <m:r>
                              <a:rPr lang="en-US" sz="1400" i="1">
                                <a:latin typeface="Cambria Math" panose="02040503050406030204" pitchFamily="18" charset="0"/>
                              </a:rPr>
                              <m:t> </m:t>
                            </m:r>
                          </m:e>
                          <m:e>
                            <m:r>
                              <a:rPr lang="en-US" sz="1400" i="1">
                                <a:latin typeface="Cambria Math" panose="02040503050406030204" pitchFamily="18" charset="0"/>
                              </a:rPr>
                              <m:t> </m:t>
                            </m:r>
                            <m:nary>
                              <m:naryPr>
                                <m:chr m:val="∑"/>
                                <m:supHide m:val="on"/>
                                <m:ctrlPr>
                                  <a:rPr lang="en-US" sz="1400" i="1">
                                    <a:latin typeface="Cambria Math" panose="02040503050406030204" pitchFamily="18" charset="0"/>
                                  </a:rPr>
                                </m:ctrlPr>
                              </m:naryPr>
                              <m:sub>
                                <m:r>
                                  <a:rPr lang="en-US" sz="1400">
                                    <a:latin typeface="Cambria Math" panose="02040503050406030204" pitchFamily="18" charset="0"/>
                                  </a:rPr>
                                  <m:t>𝑝𝑟</m:t>
                                </m:r>
                                <m:r>
                                  <m:rPr>
                                    <m:sty m:val="p"/>
                                  </m:rPr>
                                  <a:rPr lang="en-US" sz="1400">
                                    <a:latin typeface="Cambria Math" panose="02040503050406030204" pitchFamily="18" charset="0"/>
                                  </a:rPr>
                                  <m:t>c</m:t>
                                </m:r>
                              </m:sub>
                              <m:sup/>
                              <m:e>
                                <m:sSub>
                                  <m:sSubPr>
                                    <m:ctrlPr>
                                      <a:rPr lang="en-US" sz="1400" i="1">
                                        <a:latin typeface="Cambria Math" panose="02040503050406030204" pitchFamily="18" charset="0"/>
                                      </a:rPr>
                                    </m:ctrlPr>
                                  </m:sSubPr>
                                  <m:e>
                                    <m:r>
                                      <a:rPr lang="en-US" sz="1400" i="1">
                                        <a:latin typeface="Cambria Math" panose="02040503050406030204" pitchFamily="18" charset="0"/>
                                      </a:rPr>
                                      <m:t>    </m:t>
                                    </m:r>
                                    <m:r>
                                      <a:rPr lang="en-US" sz="1400" i="1">
                                        <a:latin typeface="Cambria Math" panose="02040503050406030204" pitchFamily="18" charset="0"/>
                                      </a:rPr>
                                      <m:t>𝑟</m:t>
                                    </m:r>
                                  </m:e>
                                  <m:sub>
                                    <m:r>
                                      <a:rPr lang="en-US" sz="1400">
                                        <a:latin typeface="Cambria Math" panose="02040503050406030204" pitchFamily="18" charset="0"/>
                                      </a:rPr>
                                      <m:t>𝑝𝑟𝑐</m:t>
                                    </m:r>
                                    <m:r>
                                      <a:rPr lang="en-US" sz="1400" i="1">
                                        <a:latin typeface="Cambria Math" panose="02040503050406030204" pitchFamily="18" charset="0"/>
                                      </a:rPr>
                                      <m:t>,</m:t>
                                    </m:r>
                                    <m:r>
                                      <a:rPr lang="en-US" sz="1400" i="1">
                                        <a:latin typeface="Cambria Math" panose="02040503050406030204" pitchFamily="18" charset="0"/>
                                      </a:rPr>
                                      <m:t>𝑖𝑛𝑝</m:t>
                                    </m:r>
                                  </m:sub>
                                </m:sSub>
                              </m:e>
                            </m:nary>
                            <m:r>
                              <a:rPr lang="en-US" sz="1400">
                                <a:latin typeface="Cambria Math" panose="02040503050406030204" pitchFamily="18" charset="0"/>
                              </a:rPr>
                              <m:t>∗</m:t>
                            </m:r>
                            <m:r>
                              <a:rPr lang="en-US" sz="1400">
                                <a:latin typeface="Cambria Math" panose="02040503050406030204" pitchFamily="18" charset="0"/>
                              </a:rPr>
                              <m:t>𝑃𝑅𝐷</m:t>
                            </m:r>
                          </m:e>
                        </m:eqArr>
                      </m:e>
                      <m:sub>
                        <m:r>
                          <a:rPr lang="en-US" sz="1400">
                            <a:latin typeface="Cambria Math" panose="02040503050406030204" pitchFamily="18" charset="0"/>
                          </a:rPr>
                          <m:t>𝑝𝑟𝑐</m:t>
                        </m:r>
                        <m:r>
                          <a:rPr lang="en-US" sz="1400">
                            <a:latin typeface="Cambria Math" panose="02040503050406030204" pitchFamily="18" charset="0"/>
                          </a:rPr>
                          <m:t>,</m:t>
                        </m:r>
                        <m:r>
                          <m:rPr>
                            <m:sty m:val="p"/>
                          </m:rPr>
                          <a:rPr lang="en-US" sz="1400">
                            <a:latin typeface="Cambria Math" panose="02040503050406030204" pitchFamily="18" charset="0"/>
                          </a:rPr>
                          <m:t>s</m:t>
                        </m:r>
                      </m:sub>
                    </m:sSub>
                    <m:r>
                      <a:rPr lang="en-US" sz="1400" i="1">
                        <a:latin typeface="Cambria Math" panose="02040503050406030204" pitchFamily="18" charset="0"/>
                      </a:rPr>
                      <m:t>                  </m:t>
                    </m:r>
                    <m:r>
                      <a:rPr lang="en-US" sz="1400" b="0" i="1">
                        <a:latin typeface="Cambria Math" panose="02040503050406030204" pitchFamily="18" charset="0"/>
                      </a:rPr>
                      <m:t> </m:t>
                    </m:r>
                    <m:r>
                      <a:rPr lang="en-US" sz="1400" i="1">
                        <a:latin typeface="Cambria Math" panose="02040503050406030204" pitchFamily="18" charset="0"/>
                      </a:rPr>
                      <m:t>   </m:t>
                    </m:r>
                    <m:r>
                      <a:rPr lang="en-US" sz="1400">
                        <a:latin typeface="Cambria Math" panose="02040503050406030204" pitchFamily="18" charset="0"/>
                      </a:rPr>
                      <m:t>−</m:t>
                    </m:r>
                    <m:sSub>
                      <m:sSubPr>
                        <m:ctrlPr>
                          <a:rPr lang="en-US" sz="1400" i="1">
                            <a:latin typeface="Cambria Math" panose="02040503050406030204" pitchFamily="18" charset="0"/>
                          </a:rPr>
                        </m:ctrlPr>
                      </m:sSubPr>
                      <m:e>
                        <m:r>
                          <a:rPr lang="en-US" sz="1400" i="1">
                            <a:latin typeface="Cambria Math" panose="02040503050406030204" pitchFamily="18" charset="0"/>
                          </a:rPr>
                          <m:t>𝐵𝑈𝑌</m:t>
                        </m:r>
                      </m:e>
                      <m:sub>
                        <m:r>
                          <a:rPr lang="en-US" sz="1400" i="1">
                            <a:latin typeface="Cambria Math" panose="02040503050406030204" pitchFamily="18" charset="0"/>
                          </a:rPr>
                          <m:t>𝑖𝑛𝑝</m:t>
                        </m:r>
                        <m:r>
                          <a:rPr lang="en-US" sz="1400" i="1">
                            <a:latin typeface="Cambria Math" panose="02040503050406030204" pitchFamily="18" charset="0"/>
                          </a:rPr>
                          <m:t>,</m:t>
                        </m:r>
                        <m:r>
                          <a:rPr lang="en-US" sz="1400" i="1">
                            <a:latin typeface="Cambria Math" panose="02040503050406030204" pitchFamily="18" charset="0"/>
                          </a:rPr>
                          <m:t>𝑠</m:t>
                        </m:r>
                      </m:sub>
                    </m:sSub>
                    <m:r>
                      <a:rPr lang="en-US" sz="1400">
                        <a:latin typeface="Cambria Math" panose="02040503050406030204" pitchFamily="18" charset="0"/>
                      </a:rPr>
                      <m:t> </m:t>
                    </m:r>
                    <m:r>
                      <a:rPr lang="en-US" sz="1400" b="0" i="0" smtClean="0">
                        <a:latin typeface="Cambria Math" panose="02040503050406030204" pitchFamily="18" charset="0"/>
                      </a:rPr>
                      <m:t> </m:t>
                    </m:r>
                    <m:r>
                      <a:rPr lang="en-US" sz="1400" smtClean="0">
                        <a:latin typeface="Cambria Math" panose="02040503050406030204" pitchFamily="18" charset="0"/>
                      </a:rPr>
                      <m:t>≤</m:t>
                    </m:r>
                    <m:r>
                      <a:rPr lang="en-US" sz="1400" i="1">
                        <a:latin typeface="Cambria Math" panose="02040503050406030204" pitchFamily="18" charset="0"/>
                      </a:rPr>
                      <m:t>0</m:t>
                    </m:r>
                  </m:oMath>
                </a14:m>
                <a:endParaRPr lang="en-US" sz="1400" dirty="0">
                  <a:cs typeface="Times New Roman" panose="02020603050405020304" pitchFamily="18" charset="0"/>
                </a:endParaRPr>
              </a:p>
              <a:p>
                <a:pPr marL="0" indent="0">
                  <a:buNone/>
                </a:pPr>
                <a14:m>
                  <m:oMath xmlns:m="http://schemas.openxmlformats.org/officeDocument/2006/math">
                    <m:sSub>
                      <m:sSubPr>
                        <m:ctrlPr>
                          <a:rPr lang="en-US" sz="1400" i="1">
                            <a:solidFill>
                              <a:schemeClr val="tx1"/>
                            </a:solidFill>
                            <a:latin typeface="Cambria Math" panose="02040503050406030204" pitchFamily="18" charset="0"/>
                            <a:ea typeface="Cambria Math"/>
                          </a:rPr>
                        </m:ctrlPr>
                      </m:sSubPr>
                      <m:e>
                        <m:r>
                          <a:rPr lang="en-US" sz="1400" i="1">
                            <a:solidFill>
                              <a:schemeClr val="tx1"/>
                            </a:solidFill>
                            <a:latin typeface="Cambria Math" panose="02040503050406030204" pitchFamily="18" charset="0"/>
                            <a:ea typeface="Cambria Math"/>
                          </a:rPr>
                          <m:t>                                </m:t>
                        </m:r>
                        <m:r>
                          <a:rPr lang="en-US" sz="1400" b="0" i="1">
                            <a:solidFill>
                              <a:schemeClr val="tx1"/>
                            </a:solidFill>
                            <a:latin typeface="Cambria Math" panose="02040503050406030204" pitchFamily="18" charset="0"/>
                            <a:ea typeface="Cambria Math"/>
                          </a:rPr>
                          <m:t> </m:t>
                        </m:r>
                        <m:r>
                          <a:rPr lang="en-US" sz="1400" i="1">
                            <a:solidFill>
                              <a:schemeClr val="tx1"/>
                            </a:solidFill>
                            <a:latin typeface="Cambria Math" panose="02040503050406030204" pitchFamily="18" charset="0"/>
                            <a:ea typeface="Cambria Math"/>
                          </a:rPr>
                          <m:t>  </m:t>
                        </m:r>
                        <m:r>
                          <a:rPr lang="en-US" sz="1400" i="1">
                            <a:solidFill>
                              <a:schemeClr val="tx1"/>
                            </a:solidFill>
                            <a:latin typeface="Cambria Math" panose="02040503050406030204" pitchFamily="18" charset="0"/>
                            <a:ea typeface="Cambria Math"/>
                          </a:rPr>
                          <m:t>𝑑𝑒𝑚</m:t>
                        </m:r>
                      </m:e>
                      <m:sub>
                        <m:r>
                          <a:rPr lang="en-US" sz="1400" i="1">
                            <a:solidFill>
                              <a:schemeClr val="tx1"/>
                            </a:solidFill>
                            <a:latin typeface="Cambria Math" panose="02040503050406030204" pitchFamily="18" charset="0"/>
                            <a:ea typeface="Cambria Math"/>
                          </a:rPr>
                          <m:t>𝑑</m:t>
                        </m:r>
                        <m:r>
                          <a:rPr lang="en-US" sz="1400" i="1">
                            <a:solidFill>
                              <a:schemeClr val="tx1"/>
                            </a:solidFill>
                            <a:latin typeface="Cambria Math" panose="02040503050406030204" pitchFamily="18" charset="0"/>
                            <a:ea typeface="Cambria Math"/>
                          </a:rPr>
                          <m:t>     </m:t>
                        </m:r>
                      </m:sub>
                    </m:sSub>
                  </m:oMath>
                </a14:m>
                <a:r>
                  <a:rPr lang="en-US" sz="1400" dirty="0">
                    <a:cs typeface="Times New Roman" panose="02020603050405020304" pitchFamily="18" charset="0"/>
                  </a:rPr>
                  <a:t>,  </a:t>
                </a:r>
                <a:r>
                  <a:rPr lang="en-US" sz="1400" dirty="0" smtClean="0">
                    <a:cs typeface="Times New Roman" panose="02020603050405020304" pitchFamily="18" charset="0"/>
                  </a:rPr>
                  <a:t>       </a:t>
                </a:r>
                <a14:m>
                  <m:oMath xmlns:m="http://schemas.openxmlformats.org/officeDocument/2006/math">
                    <m:sSub>
                      <m:sSubPr>
                        <m:ctrlPr>
                          <a:rPr lang="en-US" sz="1400" i="1">
                            <a:latin typeface="Cambria Math" panose="02040503050406030204" pitchFamily="18" charset="0"/>
                          </a:rPr>
                        </m:ctrlPr>
                      </m:sSubPr>
                      <m:e>
                        <m:sSub>
                          <m:sSubPr>
                            <m:ctrlPr>
                              <a:rPr lang="en-US" sz="1400" i="1">
                                <a:solidFill>
                                  <a:schemeClr val="tx1"/>
                                </a:solidFill>
                                <a:latin typeface="Cambria Math" panose="02040503050406030204" pitchFamily="18" charset="0"/>
                              </a:rPr>
                            </m:ctrlPr>
                          </m:sSubPr>
                          <m:e>
                            <m:r>
                              <a:rPr lang="en-US" sz="1400" i="1">
                                <a:solidFill>
                                  <a:schemeClr val="tx1"/>
                                </a:solidFill>
                                <a:latin typeface="Cambria Math" panose="02040503050406030204" pitchFamily="18" charset="0"/>
                              </a:rPr>
                              <m:t>                   </m:t>
                            </m:r>
                            <m:r>
                              <a:rPr lang="en-US" sz="1400" i="1">
                                <a:solidFill>
                                  <a:schemeClr val="tx1"/>
                                </a:solidFill>
                                <a:latin typeface="Cambria Math" panose="02040503050406030204" pitchFamily="18" charset="0"/>
                              </a:rPr>
                              <m:t>𝑀𝑉𝐸</m:t>
                            </m:r>
                          </m:e>
                          <m:sub>
                            <m:r>
                              <a:rPr lang="en-US" sz="1400" i="1">
                                <a:solidFill>
                                  <a:schemeClr val="tx1"/>
                                </a:solidFill>
                                <a:latin typeface="Cambria Math" panose="02040503050406030204" pitchFamily="18" charset="0"/>
                              </a:rPr>
                              <m:t>𝑠</m:t>
                            </m:r>
                            <m:r>
                              <a:rPr lang="en-US" sz="1400" i="1">
                                <a:solidFill>
                                  <a:schemeClr val="tx1"/>
                                </a:solidFill>
                                <a:latin typeface="Cambria Math" panose="02040503050406030204" pitchFamily="18" charset="0"/>
                              </a:rPr>
                              <m:t>,</m:t>
                            </m:r>
                            <m:r>
                              <a:rPr lang="en-US" sz="1400" i="1">
                                <a:solidFill>
                                  <a:schemeClr val="tx1"/>
                                </a:solidFill>
                                <a:latin typeface="Cambria Math" panose="02040503050406030204" pitchFamily="18" charset="0"/>
                              </a:rPr>
                              <m:t>𝑑</m:t>
                            </m:r>
                          </m:sub>
                        </m:sSub>
                        <m:r>
                          <a:rPr lang="en-US" sz="1400" b="0" i="1" smtClean="0">
                            <a:solidFill>
                              <a:schemeClr val="tx1"/>
                            </a:solidFill>
                            <a:latin typeface="Cambria Math" panose="02040503050406030204" pitchFamily="18" charset="0"/>
                          </a:rPr>
                          <m:t>                                     </m:t>
                        </m:r>
                        <m:r>
                          <a:rPr lang="en-US" sz="1400" i="1">
                            <a:latin typeface="Cambria Math" panose="02040503050406030204" pitchFamily="18" charset="0"/>
                          </a:rPr>
                          <m:t>𝑃𝑅𝐷</m:t>
                        </m:r>
                      </m:e>
                      <m:sub>
                        <m:r>
                          <a:rPr lang="en-US" sz="1400" i="1">
                            <a:latin typeface="Cambria Math" panose="02040503050406030204" pitchFamily="18" charset="0"/>
                          </a:rPr>
                          <m:t>𝑝𝑟𝑐</m:t>
                        </m:r>
                        <m:r>
                          <a:rPr lang="en-US" sz="1400" i="1">
                            <a:latin typeface="Cambria Math" panose="02040503050406030204" pitchFamily="18" charset="0"/>
                          </a:rPr>
                          <m:t>,</m:t>
                        </m:r>
                        <m:r>
                          <a:rPr lang="en-US" sz="1400" i="1">
                            <a:latin typeface="Cambria Math" panose="02040503050406030204" pitchFamily="18" charset="0"/>
                          </a:rPr>
                          <m:t>𝑠</m:t>
                        </m:r>
                      </m:sub>
                    </m:sSub>
                    <m:r>
                      <a:rPr lang="en-US" sz="1400" i="1">
                        <a:latin typeface="Cambria Math" panose="02040503050406030204" pitchFamily="18" charset="0"/>
                      </a:rPr>
                      <m:t>,</m:t>
                    </m:r>
                    <m:sSub>
                      <m:sSubPr>
                        <m:ctrlPr>
                          <a:rPr lang="en-US" sz="1400" i="1">
                            <a:latin typeface="Cambria Math" panose="02040503050406030204" pitchFamily="18" charset="0"/>
                          </a:rPr>
                        </m:ctrlPr>
                      </m:sSubPr>
                      <m:e>
                        <m:r>
                          <a:rPr lang="en-US" sz="1400" i="1">
                            <a:latin typeface="Cambria Math" panose="02040503050406030204" pitchFamily="18" charset="0"/>
                          </a:rPr>
                          <m:t>                           </m:t>
                        </m:r>
                        <m:r>
                          <a:rPr lang="en-US" sz="1400" i="1">
                            <a:latin typeface="Cambria Math" panose="02040503050406030204" pitchFamily="18" charset="0"/>
                          </a:rPr>
                          <m:t>𝐵𝑈𝑌</m:t>
                        </m:r>
                      </m:e>
                      <m:sub>
                        <m:r>
                          <a:rPr lang="en-US" sz="1400" i="1">
                            <a:latin typeface="Cambria Math" panose="02040503050406030204" pitchFamily="18" charset="0"/>
                          </a:rPr>
                          <m:t>𝑖𝑛𝑝</m:t>
                        </m:r>
                        <m:r>
                          <a:rPr lang="en-US" sz="1400" i="1">
                            <a:latin typeface="Cambria Math" panose="02040503050406030204" pitchFamily="18" charset="0"/>
                          </a:rPr>
                          <m:t>,</m:t>
                        </m:r>
                        <m:r>
                          <a:rPr lang="en-US" sz="1400" i="1">
                            <a:latin typeface="Cambria Math" panose="02040503050406030204" pitchFamily="18" charset="0"/>
                          </a:rPr>
                          <m:t>𝑠</m:t>
                        </m:r>
                      </m:sub>
                    </m:sSub>
                    <m:r>
                      <a:rPr lang="en-US" sz="1400" i="1">
                        <a:latin typeface="Cambria Math" panose="02040503050406030204" pitchFamily="18" charset="0"/>
                      </a:rPr>
                      <m:t>  </m:t>
                    </m:r>
                    <m:r>
                      <a:rPr lang="en-US" sz="1400" b="0" i="1" smtClean="0">
                        <a:latin typeface="Cambria Math" panose="02040503050406030204" pitchFamily="18" charset="0"/>
                      </a:rPr>
                      <m:t> </m:t>
                    </m:r>
                    <m:r>
                      <a:rPr lang="en-US" sz="1400" i="1">
                        <a:latin typeface="Cambria Math" panose="02040503050406030204" pitchFamily="18" charset="0"/>
                      </a:rPr>
                      <m:t>≥0</m:t>
                    </m:r>
                  </m:oMath>
                </a14:m>
                <a:endParaRPr lang="en-US" sz="1400" dirty="0">
                  <a:cs typeface="Times New Roman" panose="02020603050405020304" pitchFamily="18" charset="0"/>
                </a:endParaRPr>
              </a:p>
              <a:p>
                <a:pPr marL="0" indent="0">
                  <a:buNone/>
                </a:pPr>
                <a:endParaRPr lang="en-US" sz="700" dirty="0" smtClean="0">
                  <a:cs typeface="Times New Roman" panose="02020603050405020304" pitchFamily="18" charset="0"/>
                </a:endParaRPr>
              </a:p>
              <a:p>
                <a:pPr marL="0" indent="0">
                  <a:buNone/>
                </a:pPr>
                <a:r>
                  <a:rPr lang="en-US" sz="3600" dirty="0" smtClean="0">
                    <a:cs typeface="Times New Roman" panose="02020603050405020304" pitchFamily="18" charset="0"/>
                  </a:rPr>
                  <a:t>Our glued model</a:t>
                </a:r>
                <a:endParaRPr lang="en-US" sz="3600" dirty="0">
                  <a:cs typeface="Times New Roman" panose="02020603050405020304" pitchFamily="18" charset="0"/>
                </a:endParaRPr>
              </a:p>
            </p:txBody>
          </p:sp>
        </mc:Choice>
        <mc:Fallback>
          <p:sp>
            <p:nvSpPr>
              <p:cNvPr id="5" name="Content Placeholder 4"/>
              <p:cNvSpPr>
                <a:spLocks noGrp="1" noRot="1" noChangeAspect="1" noMove="1" noResize="1" noEditPoints="1" noAdjustHandles="1" noChangeArrowheads="1" noChangeShapeType="1" noTextEdit="1"/>
              </p:cNvSpPr>
              <p:nvPr>
                <p:ph sz="half" idx="2"/>
              </p:nvPr>
            </p:nvSpPr>
            <p:spPr>
              <a:xfrm>
                <a:off x="609600" y="1190626"/>
                <a:ext cx="8534400" cy="4524374"/>
              </a:xfrm>
              <a:blipFill>
                <a:blip r:embed="rId2"/>
                <a:stretch>
                  <a:fillRect l="-2429" t="-2019" b="-2692"/>
                </a:stretch>
              </a:blipFill>
            </p:spPr>
            <p:txBody>
              <a:bodyPr/>
              <a:lstStyle/>
              <a:p>
                <a:r>
                  <a:rPr lang="en-US">
                    <a:noFill/>
                  </a:rPr>
                  <a:t> </a:t>
                </a:r>
              </a:p>
            </p:txBody>
          </p:sp>
        </mc:Fallback>
      </mc:AlternateContent>
    </p:spTree>
    <p:extLst>
      <p:ext uri="{BB962C8B-B14F-4D97-AF65-F5344CB8AC3E}">
        <p14:creationId xmlns:p14="http://schemas.microsoft.com/office/powerpoint/2010/main" val="4555467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66700"/>
            <a:ext cx="7200900" cy="1238250"/>
          </a:xfrm>
        </p:spPr>
        <p:txBody>
          <a:bodyPr/>
          <a:lstStyle/>
          <a:p>
            <a:r>
              <a:rPr lang="en-US" dirty="0" smtClean="0"/>
              <a:t>Toward more Gluing</a:t>
            </a:r>
            <a:endParaRPr lang="en-US" dirty="0"/>
          </a:p>
        </p:txBody>
      </p:sp>
      <p:sp>
        <p:nvSpPr>
          <p:cNvPr id="5" name="Content Placeholder 4"/>
          <p:cNvSpPr>
            <a:spLocks noGrp="1"/>
          </p:cNvSpPr>
          <p:nvPr>
            <p:ph sz="half" idx="2"/>
          </p:nvPr>
        </p:nvSpPr>
        <p:spPr>
          <a:xfrm>
            <a:off x="609600" y="1190626"/>
            <a:ext cx="8534400" cy="4524374"/>
          </a:xfrm>
        </p:spPr>
        <p:txBody>
          <a:bodyPr>
            <a:normAutofit lnSpcReduction="10000"/>
          </a:bodyPr>
          <a:lstStyle/>
          <a:p>
            <a:r>
              <a:rPr lang="en-US" sz="2600" dirty="0" smtClean="0">
                <a:latin typeface="+mj-lt"/>
                <a:cs typeface="Times New Roman" panose="02020603050405020304" pitchFamily="18" charset="0"/>
              </a:rPr>
              <a:t>The possibilities for model gluing are large.</a:t>
            </a:r>
          </a:p>
          <a:p>
            <a:r>
              <a:rPr lang="en-US" sz="2600" dirty="0" smtClean="0">
                <a:latin typeface="+mj-lt"/>
                <a:cs typeface="Times New Roman" panose="02020603050405020304" pitchFamily="18" charset="0"/>
              </a:rPr>
              <a:t>In our example we could do things like the following</a:t>
            </a:r>
          </a:p>
          <a:p>
            <a:pPr lvl="1"/>
            <a:r>
              <a:rPr lang="en-US" sz="2600" i="0" dirty="0" smtClean="0">
                <a:latin typeface="+mj-lt"/>
                <a:cs typeface="Times New Roman" panose="02020603050405020304" pitchFamily="18" charset="0"/>
              </a:rPr>
              <a:t>Treat multiple products – here we would add a product dimension to the basic production and movement variable along with the supply demand balance between outgoing shipments and total production</a:t>
            </a:r>
          </a:p>
          <a:p>
            <a:pPr lvl="1"/>
            <a:r>
              <a:rPr lang="en-US" sz="2600" i="0" dirty="0">
                <a:latin typeface="+mj-lt"/>
                <a:cs typeface="Times New Roman" panose="02020603050405020304" pitchFamily="18" charset="0"/>
              </a:rPr>
              <a:t>Possibly add a disassemble component that cut animals into products replacing the </a:t>
            </a:r>
            <a:r>
              <a:rPr lang="en-US" sz="2600" i="0" dirty="0" err="1">
                <a:latin typeface="+mj-lt"/>
                <a:cs typeface="Times New Roman" panose="02020603050405020304" pitchFamily="18" charset="0"/>
              </a:rPr>
              <a:t>dem</a:t>
            </a:r>
            <a:r>
              <a:rPr lang="en-US" sz="2600" i="0" dirty="0">
                <a:latin typeface="+mj-lt"/>
                <a:cs typeface="Times New Roman" panose="02020603050405020304" pitchFamily="18" charset="0"/>
              </a:rPr>
              <a:t> variable.</a:t>
            </a:r>
          </a:p>
          <a:p>
            <a:pPr lvl="1"/>
            <a:r>
              <a:rPr lang="en-US" sz="2600" i="0" dirty="0">
                <a:latin typeface="+mj-lt"/>
                <a:cs typeface="Times New Roman" panose="02020603050405020304" pitchFamily="18" charset="0"/>
              </a:rPr>
              <a:t>Further, the meat product could be reassembled into packs or sausage or </a:t>
            </a:r>
            <a:r>
              <a:rPr lang="en-US" sz="2600" i="0" dirty="0" smtClean="0">
                <a:latin typeface="+mj-lt"/>
                <a:cs typeface="Times New Roman" panose="02020603050405020304" pitchFamily="18" charset="0"/>
              </a:rPr>
              <a:t>bologna. </a:t>
            </a:r>
            <a:r>
              <a:rPr lang="en-US" sz="2600" i="0" dirty="0">
                <a:latin typeface="+mj-lt"/>
                <a:cs typeface="Times New Roman" panose="02020603050405020304" pitchFamily="18" charset="0"/>
              </a:rPr>
              <a:t>Then we would glue an assembly model in and possible outgoing products via another transport structure</a:t>
            </a:r>
          </a:p>
          <a:p>
            <a:pPr lvl="1"/>
            <a:endParaRPr lang="en-US" sz="2600" i="0" dirty="0" smtClean="0">
              <a:latin typeface="+mj-lt"/>
              <a:cs typeface="Times New Roman" panose="02020603050405020304" pitchFamily="18" charset="0"/>
            </a:endParaRPr>
          </a:p>
        </p:txBody>
      </p:sp>
    </p:spTree>
    <p:extLst>
      <p:ext uri="{BB962C8B-B14F-4D97-AF65-F5344CB8AC3E}">
        <p14:creationId xmlns:p14="http://schemas.microsoft.com/office/powerpoint/2010/main" val="21786826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Gluing Tableau Models</a:t>
            </a:r>
            <a:endParaRPr lang="en-US" dirty="0"/>
          </a:p>
        </p:txBody>
      </p:sp>
      <p:sp>
        <p:nvSpPr>
          <p:cNvPr id="3" name="Content Placeholder 2"/>
          <p:cNvSpPr>
            <a:spLocks noGrp="1"/>
          </p:cNvSpPr>
          <p:nvPr>
            <p:ph idx="1"/>
          </p:nvPr>
        </p:nvSpPr>
        <p:spPr>
          <a:xfrm>
            <a:off x="1028700" y="1206500"/>
            <a:ext cx="7200900" cy="3708400"/>
          </a:xfrm>
        </p:spPr>
        <p:txBody>
          <a:bodyPr>
            <a:noAutofit/>
          </a:bodyPr>
          <a:lstStyle/>
          <a:p>
            <a:r>
              <a:rPr lang="en-US" sz="1800" dirty="0" smtClean="0">
                <a:latin typeface="+mj-lt"/>
              </a:rPr>
              <a:t>Suppose John has two dairy farms (Farm A and B) producing raw milk. Two milk processing companies (M1 and M2) would like to purchase milk from John. The milk processing companies require John to ship the raw milk to their facilities at his cost. </a:t>
            </a:r>
          </a:p>
          <a:p>
            <a:r>
              <a:rPr lang="en-US" sz="1800" dirty="0" smtClean="0">
                <a:latin typeface="+mj-lt"/>
              </a:rPr>
              <a:t>John has two possible feeding options, just feed standard feed mix or feed 90% standard feed mix and 10% soybean meal. If John feeds the cow more soybean meals, it will yield more milk, but also consumes more labor. </a:t>
            </a:r>
          </a:p>
          <a:p>
            <a:r>
              <a:rPr lang="en-US" sz="1800" dirty="0" smtClean="0">
                <a:latin typeface="+mj-lt"/>
              </a:rPr>
              <a:t>Prices of standard feed mix and soybean mills are $100 and $300 per US ton. </a:t>
            </a:r>
          </a:p>
          <a:p>
            <a:r>
              <a:rPr lang="en-US" sz="1800" dirty="0" smtClean="0">
                <a:latin typeface="+mj-lt"/>
              </a:rPr>
              <a:t>The processing companies will purchase milk @ $3.5/gallon. M1 will purchase 1000 gallons and M2 will buy 1200 gallons</a:t>
            </a:r>
          </a:p>
          <a:p>
            <a:r>
              <a:rPr lang="en-US" sz="1800" dirty="0" smtClean="0">
                <a:latin typeface="+mj-lt"/>
              </a:rPr>
              <a:t>More information is given in the tables. </a:t>
            </a:r>
            <a:endParaRPr lang="en-US" sz="1800" dirty="0">
              <a:latin typeface="+mj-lt"/>
            </a:endParaRPr>
          </a:p>
        </p:txBody>
      </p:sp>
    </p:spTree>
    <p:extLst>
      <p:ext uri="{BB962C8B-B14F-4D97-AF65-F5344CB8AC3E}">
        <p14:creationId xmlns:p14="http://schemas.microsoft.com/office/powerpoint/2010/main" val="14156394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571501"/>
            <a:ext cx="7200900" cy="609599"/>
          </a:xfrm>
        </p:spPr>
        <p:txBody>
          <a:bodyPr/>
          <a:lstStyle/>
          <a:p>
            <a:r>
              <a:rPr lang="en-US" dirty="0"/>
              <a:t>Gluing Tableau Models</a:t>
            </a:r>
          </a:p>
        </p:txBody>
      </p:sp>
      <p:graphicFrame>
        <p:nvGraphicFramePr>
          <p:cNvPr id="8" name="Table 7"/>
          <p:cNvGraphicFramePr>
            <a:graphicFrameLocks noGrp="1"/>
          </p:cNvGraphicFramePr>
          <p:nvPr>
            <p:extLst>
              <p:ext uri="{D42A27DB-BD31-4B8C-83A1-F6EECF244321}">
                <p14:modId xmlns:p14="http://schemas.microsoft.com/office/powerpoint/2010/main" val="1603855293"/>
              </p:ext>
            </p:extLst>
          </p:nvPr>
        </p:nvGraphicFramePr>
        <p:xfrm>
          <a:off x="685800" y="2171700"/>
          <a:ext cx="3962399" cy="2133600"/>
        </p:xfrm>
        <a:graphic>
          <a:graphicData uri="http://schemas.openxmlformats.org/drawingml/2006/table">
            <a:tbl>
              <a:tblPr firstRow="1" bandRow="1">
                <a:tableStyleId>{5C22544A-7EE6-4342-B048-85BDC9FD1C3A}</a:tableStyleId>
              </a:tblPr>
              <a:tblGrid>
                <a:gridCol w="2666999">
                  <a:extLst>
                    <a:ext uri="{9D8B030D-6E8A-4147-A177-3AD203B41FA5}">
                      <a16:colId xmlns:a16="http://schemas.microsoft.com/office/drawing/2014/main" val="504210769"/>
                    </a:ext>
                  </a:extLst>
                </a:gridCol>
                <a:gridCol w="685800">
                  <a:extLst>
                    <a:ext uri="{9D8B030D-6E8A-4147-A177-3AD203B41FA5}">
                      <a16:colId xmlns:a16="http://schemas.microsoft.com/office/drawing/2014/main" val="2888289165"/>
                    </a:ext>
                  </a:extLst>
                </a:gridCol>
                <a:gridCol w="609600">
                  <a:extLst>
                    <a:ext uri="{9D8B030D-6E8A-4147-A177-3AD203B41FA5}">
                      <a16:colId xmlns:a16="http://schemas.microsoft.com/office/drawing/2014/main" val="2800660963"/>
                    </a:ext>
                  </a:extLst>
                </a:gridCol>
              </a:tblGrid>
              <a:tr h="355600">
                <a:tc>
                  <a:txBody>
                    <a:bodyPr/>
                    <a:lstStyle/>
                    <a:p>
                      <a:endParaRPr lang="en-US" dirty="0"/>
                    </a:p>
                  </a:txBody>
                  <a:tcPr/>
                </a:tc>
                <a:tc>
                  <a:txBody>
                    <a:bodyPr/>
                    <a:lstStyle/>
                    <a:p>
                      <a:r>
                        <a:rPr lang="en-US" dirty="0" smtClean="0"/>
                        <a:t>P1</a:t>
                      </a:r>
                      <a:endParaRPr lang="en-US" dirty="0"/>
                    </a:p>
                  </a:txBody>
                  <a:tcPr/>
                </a:tc>
                <a:tc>
                  <a:txBody>
                    <a:bodyPr/>
                    <a:lstStyle/>
                    <a:p>
                      <a:r>
                        <a:rPr lang="en-US" dirty="0" smtClean="0"/>
                        <a:t>P2</a:t>
                      </a:r>
                      <a:endParaRPr lang="en-US" dirty="0"/>
                    </a:p>
                  </a:txBody>
                  <a:tcPr/>
                </a:tc>
                <a:extLst>
                  <a:ext uri="{0D108BD9-81ED-4DB2-BD59-A6C34878D82A}">
                    <a16:rowId xmlns:a16="http://schemas.microsoft.com/office/drawing/2014/main" val="1022206685"/>
                  </a:ext>
                </a:extLst>
              </a:tr>
              <a:tr h="355600">
                <a:tc>
                  <a:txBody>
                    <a:bodyPr/>
                    <a:lstStyle/>
                    <a:p>
                      <a:r>
                        <a:rPr lang="en-US" dirty="0" smtClean="0"/>
                        <a:t>Yield (gallon per cow per day)</a:t>
                      </a:r>
                      <a:endParaRPr lang="en-US" dirty="0"/>
                    </a:p>
                  </a:txBody>
                  <a:tcPr/>
                </a:tc>
                <a:tc>
                  <a:txBody>
                    <a:bodyPr/>
                    <a:lstStyle/>
                    <a:p>
                      <a:r>
                        <a:rPr lang="en-US" dirty="0" smtClean="0"/>
                        <a:t>6</a:t>
                      </a:r>
                      <a:endParaRPr lang="en-US" dirty="0"/>
                    </a:p>
                  </a:txBody>
                  <a:tcPr/>
                </a:tc>
                <a:tc>
                  <a:txBody>
                    <a:bodyPr/>
                    <a:lstStyle/>
                    <a:p>
                      <a:r>
                        <a:rPr lang="en-US" dirty="0" smtClean="0"/>
                        <a:t>7</a:t>
                      </a:r>
                      <a:endParaRPr lang="en-US" dirty="0"/>
                    </a:p>
                  </a:txBody>
                  <a:tcPr/>
                </a:tc>
                <a:extLst>
                  <a:ext uri="{0D108BD9-81ED-4DB2-BD59-A6C34878D82A}">
                    <a16:rowId xmlns:a16="http://schemas.microsoft.com/office/drawing/2014/main" val="3040218068"/>
                  </a:ext>
                </a:extLst>
              </a:tr>
              <a:tr h="355600">
                <a:tc>
                  <a:txBody>
                    <a:bodyPr/>
                    <a:lstStyle/>
                    <a:p>
                      <a:r>
                        <a:rPr lang="en-US" dirty="0" smtClean="0"/>
                        <a:t>Standard Feed Mix (</a:t>
                      </a:r>
                      <a:r>
                        <a:rPr lang="en-US" dirty="0" err="1" smtClean="0"/>
                        <a:t>lb</a:t>
                      </a:r>
                      <a:r>
                        <a:rPr lang="en-US" dirty="0" smtClean="0"/>
                        <a:t>)</a:t>
                      </a:r>
                      <a:endParaRPr lang="en-US" dirty="0"/>
                    </a:p>
                  </a:txBody>
                  <a:tcPr/>
                </a:tc>
                <a:tc>
                  <a:txBody>
                    <a:bodyPr/>
                    <a:lstStyle/>
                    <a:p>
                      <a:r>
                        <a:rPr lang="en-US" dirty="0" smtClean="0"/>
                        <a:t>100</a:t>
                      </a:r>
                      <a:endParaRPr lang="en-US" dirty="0"/>
                    </a:p>
                  </a:txBody>
                  <a:tcPr/>
                </a:tc>
                <a:tc>
                  <a:txBody>
                    <a:bodyPr/>
                    <a:lstStyle/>
                    <a:p>
                      <a:r>
                        <a:rPr lang="en-US" dirty="0" smtClean="0"/>
                        <a:t>90</a:t>
                      </a:r>
                      <a:endParaRPr lang="en-US" dirty="0"/>
                    </a:p>
                  </a:txBody>
                  <a:tcPr/>
                </a:tc>
                <a:extLst>
                  <a:ext uri="{0D108BD9-81ED-4DB2-BD59-A6C34878D82A}">
                    <a16:rowId xmlns:a16="http://schemas.microsoft.com/office/drawing/2014/main" val="1676822785"/>
                  </a:ext>
                </a:extLst>
              </a:tr>
              <a:tr h="355600">
                <a:tc>
                  <a:txBody>
                    <a:bodyPr/>
                    <a:lstStyle/>
                    <a:p>
                      <a:r>
                        <a:rPr lang="en-US" dirty="0" smtClean="0"/>
                        <a:t>Soybean Meal (</a:t>
                      </a:r>
                      <a:r>
                        <a:rPr lang="en-US" dirty="0" err="1" smtClean="0"/>
                        <a:t>lb</a:t>
                      </a:r>
                      <a:r>
                        <a:rPr lang="en-US" dirty="0" smtClean="0"/>
                        <a:t>)</a:t>
                      </a:r>
                      <a:endParaRPr lang="en-US" dirty="0"/>
                    </a:p>
                  </a:txBody>
                  <a:tcPr/>
                </a:tc>
                <a:tc>
                  <a:txBody>
                    <a:bodyPr/>
                    <a:lstStyle/>
                    <a:p>
                      <a:endParaRPr lang="en-US" dirty="0"/>
                    </a:p>
                  </a:txBody>
                  <a:tcPr/>
                </a:tc>
                <a:tc>
                  <a:txBody>
                    <a:bodyPr/>
                    <a:lstStyle/>
                    <a:p>
                      <a:r>
                        <a:rPr lang="en-US" dirty="0" smtClean="0"/>
                        <a:t>10</a:t>
                      </a:r>
                      <a:endParaRPr lang="en-US" dirty="0"/>
                    </a:p>
                  </a:txBody>
                  <a:tcPr/>
                </a:tc>
                <a:extLst>
                  <a:ext uri="{0D108BD9-81ED-4DB2-BD59-A6C34878D82A}">
                    <a16:rowId xmlns:a16="http://schemas.microsoft.com/office/drawing/2014/main" val="2067065468"/>
                  </a:ext>
                </a:extLst>
              </a:tr>
              <a:tr h="355600">
                <a:tc>
                  <a:txBody>
                    <a:bodyPr/>
                    <a:lstStyle/>
                    <a:p>
                      <a:r>
                        <a:rPr lang="en-US" dirty="0" smtClean="0"/>
                        <a:t>Labor (hour)</a:t>
                      </a:r>
                      <a:endParaRPr lang="en-US" dirty="0"/>
                    </a:p>
                  </a:txBody>
                  <a:tcPr/>
                </a:tc>
                <a:tc>
                  <a:txBody>
                    <a:bodyPr/>
                    <a:lstStyle/>
                    <a:p>
                      <a:r>
                        <a:rPr lang="en-US" dirty="0" smtClean="0"/>
                        <a:t>0.3</a:t>
                      </a:r>
                      <a:endParaRPr lang="en-US" dirty="0"/>
                    </a:p>
                  </a:txBody>
                  <a:tcPr/>
                </a:tc>
                <a:tc>
                  <a:txBody>
                    <a:bodyPr/>
                    <a:lstStyle/>
                    <a:p>
                      <a:r>
                        <a:rPr lang="en-US" dirty="0" smtClean="0"/>
                        <a:t>0.4</a:t>
                      </a:r>
                      <a:endParaRPr lang="en-US" dirty="0"/>
                    </a:p>
                  </a:txBody>
                  <a:tcPr/>
                </a:tc>
                <a:extLst>
                  <a:ext uri="{0D108BD9-81ED-4DB2-BD59-A6C34878D82A}">
                    <a16:rowId xmlns:a16="http://schemas.microsoft.com/office/drawing/2014/main" val="1738347795"/>
                  </a:ext>
                </a:extLst>
              </a:tr>
              <a:tr h="355600">
                <a:tc>
                  <a:txBody>
                    <a:bodyPr/>
                    <a:lstStyle/>
                    <a:p>
                      <a:r>
                        <a:rPr lang="en-US" dirty="0" smtClean="0"/>
                        <a:t>Processing cost</a:t>
                      </a:r>
                      <a:r>
                        <a:rPr lang="en-US" baseline="0" dirty="0" smtClean="0"/>
                        <a:t> ($)</a:t>
                      </a:r>
                      <a:endParaRPr lang="en-US" dirty="0"/>
                    </a:p>
                  </a:txBody>
                  <a:tcPr/>
                </a:tc>
                <a:tc>
                  <a:txBody>
                    <a:bodyPr/>
                    <a:lstStyle/>
                    <a:p>
                      <a:r>
                        <a:rPr lang="en-US" dirty="0" smtClean="0"/>
                        <a:t>4</a:t>
                      </a:r>
                      <a:endParaRPr lang="en-US" dirty="0"/>
                    </a:p>
                  </a:txBody>
                  <a:tcPr/>
                </a:tc>
                <a:tc>
                  <a:txBody>
                    <a:bodyPr/>
                    <a:lstStyle/>
                    <a:p>
                      <a:r>
                        <a:rPr lang="en-US" smtClean="0"/>
                        <a:t>5</a:t>
                      </a:r>
                      <a:endParaRPr lang="en-US" dirty="0"/>
                    </a:p>
                  </a:txBody>
                  <a:tcPr/>
                </a:tc>
                <a:extLst>
                  <a:ext uri="{0D108BD9-81ED-4DB2-BD59-A6C34878D82A}">
                    <a16:rowId xmlns:a16="http://schemas.microsoft.com/office/drawing/2014/main" val="4191357337"/>
                  </a:ext>
                </a:extLst>
              </a:tr>
            </a:tbl>
          </a:graphicData>
        </a:graphic>
      </p:graphicFrame>
      <p:sp>
        <p:nvSpPr>
          <p:cNvPr id="9" name="TextBox 8"/>
          <p:cNvSpPr txBox="1"/>
          <p:nvPr/>
        </p:nvSpPr>
        <p:spPr>
          <a:xfrm>
            <a:off x="685800" y="1633210"/>
            <a:ext cx="3962399" cy="523220"/>
          </a:xfrm>
          <a:prstGeom prst="rect">
            <a:avLst/>
          </a:prstGeom>
          <a:noFill/>
        </p:spPr>
        <p:txBody>
          <a:bodyPr wrap="square" rtlCol="0">
            <a:spAutoFit/>
          </a:bodyPr>
          <a:lstStyle/>
          <a:p>
            <a:r>
              <a:rPr lang="en-US" dirty="0" smtClean="0">
                <a:latin typeface="+mj-lt"/>
              </a:rPr>
              <a:t>Table 1: Cost and yield of feeding procedure for Farm A and Farm B</a:t>
            </a:r>
            <a:endParaRPr lang="en-US" dirty="0">
              <a:latin typeface="+mj-lt"/>
            </a:endParaRPr>
          </a:p>
        </p:txBody>
      </p:sp>
      <p:graphicFrame>
        <p:nvGraphicFramePr>
          <p:cNvPr id="10" name="Table 9"/>
          <p:cNvGraphicFramePr>
            <a:graphicFrameLocks noGrp="1"/>
          </p:cNvGraphicFramePr>
          <p:nvPr>
            <p:extLst>
              <p:ext uri="{D42A27DB-BD31-4B8C-83A1-F6EECF244321}">
                <p14:modId xmlns:p14="http://schemas.microsoft.com/office/powerpoint/2010/main" val="2453892390"/>
              </p:ext>
            </p:extLst>
          </p:nvPr>
        </p:nvGraphicFramePr>
        <p:xfrm>
          <a:off x="5181599" y="1923175"/>
          <a:ext cx="3429000" cy="1112520"/>
        </p:xfrm>
        <a:graphic>
          <a:graphicData uri="http://schemas.openxmlformats.org/drawingml/2006/table">
            <a:tbl>
              <a:tblPr firstRow="1" bandRow="1">
                <a:tableStyleId>{5C22544A-7EE6-4342-B048-85BDC9FD1C3A}</a:tableStyleId>
              </a:tblPr>
              <a:tblGrid>
                <a:gridCol w="1143000">
                  <a:extLst>
                    <a:ext uri="{9D8B030D-6E8A-4147-A177-3AD203B41FA5}">
                      <a16:colId xmlns:a16="http://schemas.microsoft.com/office/drawing/2014/main" val="837745329"/>
                    </a:ext>
                  </a:extLst>
                </a:gridCol>
                <a:gridCol w="1143000">
                  <a:extLst>
                    <a:ext uri="{9D8B030D-6E8A-4147-A177-3AD203B41FA5}">
                      <a16:colId xmlns:a16="http://schemas.microsoft.com/office/drawing/2014/main" val="2201578514"/>
                    </a:ext>
                  </a:extLst>
                </a:gridCol>
                <a:gridCol w="1143000">
                  <a:extLst>
                    <a:ext uri="{9D8B030D-6E8A-4147-A177-3AD203B41FA5}">
                      <a16:colId xmlns:a16="http://schemas.microsoft.com/office/drawing/2014/main" val="1861981551"/>
                    </a:ext>
                  </a:extLst>
                </a:gridCol>
              </a:tblGrid>
              <a:tr h="370840">
                <a:tc>
                  <a:txBody>
                    <a:bodyPr/>
                    <a:lstStyle/>
                    <a:p>
                      <a:endParaRPr lang="en-US" dirty="0"/>
                    </a:p>
                  </a:txBody>
                  <a:tcPr/>
                </a:tc>
                <a:tc>
                  <a:txBody>
                    <a:bodyPr/>
                    <a:lstStyle/>
                    <a:p>
                      <a:r>
                        <a:rPr lang="en-US" dirty="0" smtClean="0"/>
                        <a:t>Farm A</a:t>
                      </a:r>
                      <a:endParaRPr lang="en-US" dirty="0"/>
                    </a:p>
                  </a:txBody>
                  <a:tcPr/>
                </a:tc>
                <a:tc>
                  <a:txBody>
                    <a:bodyPr/>
                    <a:lstStyle/>
                    <a:p>
                      <a:r>
                        <a:rPr lang="en-US" dirty="0" smtClean="0"/>
                        <a:t>Farm B</a:t>
                      </a:r>
                      <a:endParaRPr lang="en-US" dirty="0"/>
                    </a:p>
                  </a:txBody>
                  <a:tcPr/>
                </a:tc>
                <a:extLst>
                  <a:ext uri="{0D108BD9-81ED-4DB2-BD59-A6C34878D82A}">
                    <a16:rowId xmlns:a16="http://schemas.microsoft.com/office/drawing/2014/main" val="109904391"/>
                  </a:ext>
                </a:extLst>
              </a:tr>
              <a:tr h="370840">
                <a:tc>
                  <a:txBody>
                    <a:bodyPr/>
                    <a:lstStyle/>
                    <a:p>
                      <a:r>
                        <a:rPr lang="en-US" dirty="0" smtClean="0"/>
                        <a:t>Cow (head)</a:t>
                      </a:r>
                      <a:endParaRPr lang="en-US" dirty="0"/>
                    </a:p>
                  </a:txBody>
                  <a:tcPr/>
                </a:tc>
                <a:tc>
                  <a:txBody>
                    <a:bodyPr/>
                    <a:lstStyle/>
                    <a:p>
                      <a:r>
                        <a:rPr lang="en-US" dirty="0" smtClean="0"/>
                        <a:t>100</a:t>
                      </a:r>
                      <a:endParaRPr lang="en-US" dirty="0"/>
                    </a:p>
                  </a:txBody>
                  <a:tcPr/>
                </a:tc>
                <a:tc>
                  <a:txBody>
                    <a:bodyPr/>
                    <a:lstStyle/>
                    <a:p>
                      <a:r>
                        <a:rPr lang="en-US" dirty="0" smtClean="0"/>
                        <a:t>200</a:t>
                      </a:r>
                      <a:endParaRPr lang="en-US" dirty="0"/>
                    </a:p>
                  </a:txBody>
                  <a:tcPr/>
                </a:tc>
                <a:extLst>
                  <a:ext uri="{0D108BD9-81ED-4DB2-BD59-A6C34878D82A}">
                    <a16:rowId xmlns:a16="http://schemas.microsoft.com/office/drawing/2014/main" val="2283454286"/>
                  </a:ext>
                </a:extLst>
              </a:tr>
              <a:tr h="370840">
                <a:tc>
                  <a:txBody>
                    <a:bodyPr/>
                    <a:lstStyle/>
                    <a:p>
                      <a:r>
                        <a:rPr lang="en-US" dirty="0" smtClean="0"/>
                        <a:t>Labor (Hour)</a:t>
                      </a:r>
                      <a:endParaRPr lang="en-US" dirty="0"/>
                    </a:p>
                  </a:txBody>
                  <a:tcPr/>
                </a:tc>
                <a:tc>
                  <a:txBody>
                    <a:bodyPr/>
                    <a:lstStyle/>
                    <a:p>
                      <a:r>
                        <a:rPr lang="en-US" dirty="0" smtClean="0"/>
                        <a:t>35</a:t>
                      </a:r>
                      <a:endParaRPr lang="en-US" dirty="0"/>
                    </a:p>
                  </a:txBody>
                  <a:tcPr/>
                </a:tc>
                <a:tc>
                  <a:txBody>
                    <a:bodyPr/>
                    <a:lstStyle/>
                    <a:p>
                      <a:r>
                        <a:rPr lang="en-US" dirty="0" smtClean="0"/>
                        <a:t>80</a:t>
                      </a:r>
                      <a:endParaRPr lang="en-US" dirty="0"/>
                    </a:p>
                  </a:txBody>
                  <a:tcPr/>
                </a:tc>
                <a:extLst>
                  <a:ext uri="{0D108BD9-81ED-4DB2-BD59-A6C34878D82A}">
                    <a16:rowId xmlns:a16="http://schemas.microsoft.com/office/drawing/2014/main" val="3071230311"/>
                  </a:ext>
                </a:extLst>
              </a:tr>
            </a:tbl>
          </a:graphicData>
        </a:graphic>
      </p:graphicFrame>
      <p:sp>
        <p:nvSpPr>
          <p:cNvPr id="11" name="TextBox 10"/>
          <p:cNvSpPr txBox="1"/>
          <p:nvPr/>
        </p:nvSpPr>
        <p:spPr>
          <a:xfrm>
            <a:off x="5105400" y="1562059"/>
            <a:ext cx="3124199" cy="307777"/>
          </a:xfrm>
          <a:prstGeom prst="rect">
            <a:avLst/>
          </a:prstGeom>
          <a:noFill/>
        </p:spPr>
        <p:txBody>
          <a:bodyPr wrap="square" rtlCol="0">
            <a:spAutoFit/>
          </a:bodyPr>
          <a:lstStyle/>
          <a:p>
            <a:r>
              <a:rPr lang="en-US" dirty="0" smtClean="0">
                <a:latin typeface="+mj-lt"/>
              </a:rPr>
              <a:t>Table 2: Resource Availability of Farms</a:t>
            </a:r>
            <a:endParaRPr lang="en-US" dirty="0">
              <a:latin typeface="+mj-lt"/>
            </a:endParaRPr>
          </a:p>
        </p:txBody>
      </p:sp>
      <p:graphicFrame>
        <p:nvGraphicFramePr>
          <p:cNvPr id="12" name="Table 11"/>
          <p:cNvGraphicFramePr>
            <a:graphicFrameLocks noGrp="1"/>
          </p:cNvGraphicFramePr>
          <p:nvPr>
            <p:extLst>
              <p:ext uri="{D42A27DB-BD31-4B8C-83A1-F6EECF244321}">
                <p14:modId xmlns:p14="http://schemas.microsoft.com/office/powerpoint/2010/main" val="2013636328"/>
              </p:ext>
            </p:extLst>
          </p:nvPr>
        </p:nvGraphicFramePr>
        <p:xfrm>
          <a:off x="5181599" y="3736101"/>
          <a:ext cx="3364686" cy="1371600"/>
        </p:xfrm>
        <a:graphic>
          <a:graphicData uri="http://schemas.openxmlformats.org/drawingml/2006/table">
            <a:tbl>
              <a:tblPr firstRow="1" bandRow="1">
                <a:tableStyleId>{5C22544A-7EE6-4342-B048-85BDC9FD1C3A}</a:tableStyleId>
              </a:tblPr>
              <a:tblGrid>
                <a:gridCol w="1121562">
                  <a:extLst>
                    <a:ext uri="{9D8B030D-6E8A-4147-A177-3AD203B41FA5}">
                      <a16:colId xmlns:a16="http://schemas.microsoft.com/office/drawing/2014/main" val="20000"/>
                    </a:ext>
                  </a:extLst>
                </a:gridCol>
                <a:gridCol w="1121562">
                  <a:extLst>
                    <a:ext uri="{9D8B030D-6E8A-4147-A177-3AD203B41FA5}">
                      <a16:colId xmlns:a16="http://schemas.microsoft.com/office/drawing/2014/main" val="20001"/>
                    </a:ext>
                  </a:extLst>
                </a:gridCol>
                <a:gridCol w="1121562">
                  <a:extLst>
                    <a:ext uri="{9D8B030D-6E8A-4147-A177-3AD203B41FA5}">
                      <a16:colId xmlns:a16="http://schemas.microsoft.com/office/drawing/2014/main" val="20002"/>
                    </a:ext>
                  </a:extLst>
                </a:gridCol>
              </a:tblGrid>
              <a:tr h="457200">
                <a:tc>
                  <a:txBody>
                    <a:bodyPr/>
                    <a:lstStyle/>
                    <a:p>
                      <a:endParaRPr lang="en-US" dirty="0"/>
                    </a:p>
                  </a:txBody>
                  <a:tcPr/>
                </a:tc>
                <a:tc>
                  <a:txBody>
                    <a:bodyPr/>
                    <a:lstStyle/>
                    <a:p>
                      <a:r>
                        <a:rPr lang="en-US" dirty="0" smtClean="0"/>
                        <a:t>M1</a:t>
                      </a:r>
                      <a:endParaRPr lang="en-US" dirty="0"/>
                    </a:p>
                  </a:txBody>
                  <a:tcPr/>
                </a:tc>
                <a:tc>
                  <a:txBody>
                    <a:bodyPr/>
                    <a:lstStyle/>
                    <a:p>
                      <a:r>
                        <a:rPr lang="en-US" dirty="0" smtClean="0"/>
                        <a:t>M2</a:t>
                      </a:r>
                      <a:endParaRPr lang="en-US" dirty="0"/>
                    </a:p>
                  </a:txBody>
                  <a:tcPr/>
                </a:tc>
                <a:extLst>
                  <a:ext uri="{0D108BD9-81ED-4DB2-BD59-A6C34878D82A}">
                    <a16:rowId xmlns:a16="http://schemas.microsoft.com/office/drawing/2014/main" val="10000"/>
                  </a:ext>
                </a:extLst>
              </a:tr>
              <a:tr h="457200">
                <a:tc>
                  <a:txBody>
                    <a:bodyPr/>
                    <a:lstStyle/>
                    <a:p>
                      <a:r>
                        <a:rPr lang="en-US" dirty="0" err="1" smtClean="0"/>
                        <a:t>FarmA</a:t>
                      </a:r>
                      <a:endParaRPr lang="en-US" dirty="0"/>
                    </a:p>
                  </a:txBody>
                  <a:tcPr/>
                </a:tc>
                <a:tc>
                  <a:txBody>
                    <a:bodyPr/>
                    <a:lstStyle/>
                    <a:p>
                      <a:r>
                        <a:rPr lang="en-US" dirty="0" smtClean="0"/>
                        <a:t>0.3</a:t>
                      </a:r>
                      <a:endParaRPr lang="en-US" dirty="0"/>
                    </a:p>
                  </a:txBody>
                  <a:tcPr/>
                </a:tc>
                <a:tc>
                  <a:txBody>
                    <a:bodyPr/>
                    <a:lstStyle/>
                    <a:p>
                      <a:r>
                        <a:rPr lang="en-US" dirty="0" smtClean="0"/>
                        <a:t>0.6</a:t>
                      </a:r>
                      <a:endParaRPr lang="en-US" dirty="0"/>
                    </a:p>
                  </a:txBody>
                  <a:tcPr/>
                </a:tc>
                <a:extLst>
                  <a:ext uri="{0D108BD9-81ED-4DB2-BD59-A6C34878D82A}">
                    <a16:rowId xmlns:a16="http://schemas.microsoft.com/office/drawing/2014/main" val="10001"/>
                  </a:ext>
                </a:extLst>
              </a:tr>
              <a:tr h="457200">
                <a:tc>
                  <a:txBody>
                    <a:bodyPr/>
                    <a:lstStyle/>
                    <a:p>
                      <a:r>
                        <a:rPr lang="en-US" dirty="0" err="1" smtClean="0"/>
                        <a:t>FarmB</a:t>
                      </a:r>
                      <a:endParaRPr lang="en-US" dirty="0"/>
                    </a:p>
                  </a:txBody>
                  <a:tcPr/>
                </a:tc>
                <a:tc>
                  <a:txBody>
                    <a:bodyPr/>
                    <a:lstStyle/>
                    <a:p>
                      <a:r>
                        <a:rPr lang="en-US" dirty="0" smtClean="0"/>
                        <a:t>0.2</a:t>
                      </a:r>
                      <a:endParaRPr lang="en-US" dirty="0"/>
                    </a:p>
                  </a:txBody>
                  <a:tcPr/>
                </a:tc>
                <a:tc>
                  <a:txBody>
                    <a:bodyPr/>
                    <a:lstStyle/>
                    <a:p>
                      <a:r>
                        <a:rPr lang="en-US" dirty="0" smtClean="0"/>
                        <a:t>0.5</a:t>
                      </a:r>
                      <a:endParaRPr lang="en-US" dirty="0"/>
                    </a:p>
                  </a:txBody>
                  <a:tcPr/>
                </a:tc>
                <a:extLst>
                  <a:ext uri="{0D108BD9-81ED-4DB2-BD59-A6C34878D82A}">
                    <a16:rowId xmlns:a16="http://schemas.microsoft.com/office/drawing/2014/main" val="10002"/>
                  </a:ext>
                </a:extLst>
              </a:tr>
            </a:tbl>
          </a:graphicData>
        </a:graphic>
      </p:graphicFrame>
      <p:sp>
        <p:nvSpPr>
          <p:cNvPr id="13" name="TextBox 12"/>
          <p:cNvSpPr txBox="1"/>
          <p:nvPr/>
        </p:nvSpPr>
        <p:spPr>
          <a:xfrm>
            <a:off x="5181599" y="3334572"/>
            <a:ext cx="3124199" cy="307777"/>
          </a:xfrm>
          <a:prstGeom prst="rect">
            <a:avLst/>
          </a:prstGeom>
          <a:noFill/>
        </p:spPr>
        <p:txBody>
          <a:bodyPr wrap="square" rtlCol="0">
            <a:spAutoFit/>
          </a:bodyPr>
          <a:lstStyle/>
          <a:p>
            <a:r>
              <a:rPr lang="en-US" dirty="0" smtClean="0">
                <a:latin typeface="+mj-lt"/>
              </a:rPr>
              <a:t>Table 3: Transportation cost ($/gallon)</a:t>
            </a:r>
            <a:endParaRPr lang="en-US" dirty="0">
              <a:latin typeface="+mj-lt"/>
            </a:endParaRPr>
          </a:p>
        </p:txBody>
      </p:sp>
    </p:spTree>
    <p:extLst>
      <p:ext uri="{BB962C8B-B14F-4D97-AF65-F5344CB8AC3E}">
        <p14:creationId xmlns:p14="http://schemas.microsoft.com/office/powerpoint/2010/main" val="26967493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571501"/>
            <a:ext cx="7200900" cy="609599"/>
          </a:xfrm>
        </p:spPr>
        <p:txBody>
          <a:bodyPr/>
          <a:lstStyle/>
          <a:p>
            <a:r>
              <a:rPr lang="en-US" dirty="0"/>
              <a:t>Gluing Tableau Models</a:t>
            </a:r>
          </a:p>
        </p:txBody>
      </p:sp>
      <p:sp>
        <p:nvSpPr>
          <p:cNvPr id="3" name="Content Placeholder 2"/>
          <p:cNvSpPr>
            <a:spLocks noGrp="1"/>
          </p:cNvSpPr>
          <p:nvPr>
            <p:ph idx="1"/>
          </p:nvPr>
        </p:nvSpPr>
        <p:spPr>
          <a:xfrm>
            <a:off x="1028700" y="1257300"/>
            <a:ext cx="7200900" cy="3632200"/>
          </a:xfrm>
        </p:spPr>
        <p:txBody>
          <a:bodyPr>
            <a:normAutofit/>
          </a:bodyPr>
          <a:lstStyle/>
          <a:p>
            <a:r>
              <a:rPr lang="en-US" sz="1800" dirty="0" smtClean="0">
                <a:latin typeface="+mj-lt"/>
              </a:rPr>
              <a:t>We first build the joint model of Farm A, in which we allow purchasing inputs, processing to output and selling outputs. </a:t>
            </a:r>
            <a:endParaRPr lang="en-US" sz="1800" dirty="0">
              <a:latin typeface="+mj-lt"/>
            </a:endParaRPr>
          </a:p>
        </p:txBody>
      </p:sp>
      <p:graphicFrame>
        <p:nvGraphicFramePr>
          <p:cNvPr id="4" name="Table 3"/>
          <p:cNvGraphicFramePr>
            <a:graphicFrameLocks noGrp="1"/>
          </p:cNvGraphicFramePr>
          <p:nvPr>
            <p:extLst>
              <p:ext uri="{D42A27DB-BD31-4B8C-83A1-F6EECF244321}">
                <p14:modId xmlns:p14="http://schemas.microsoft.com/office/powerpoint/2010/main" val="184423441"/>
              </p:ext>
            </p:extLst>
          </p:nvPr>
        </p:nvGraphicFramePr>
        <p:xfrm>
          <a:off x="1004751" y="1953895"/>
          <a:ext cx="6540500" cy="3011805"/>
        </p:xfrm>
        <a:graphic>
          <a:graphicData uri="http://schemas.openxmlformats.org/drawingml/2006/table">
            <a:tbl>
              <a:tblPr>
                <a:tableStyleId>{5C22544A-7EE6-4342-B048-85BDC9FD1C3A}</a:tableStyleId>
              </a:tblPr>
              <a:tblGrid>
                <a:gridCol w="13970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gridCol w="609600">
                  <a:extLst>
                    <a:ext uri="{9D8B030D-6E8A-4147-A177-3AD203B41FA5}">
                      <a16:colId xmlns:a16="http://schemas.microsoft.com/office/drawing/2014/main" val="20003"/>
                    </a:ext>
                  </a:extLst>
                </a:gridCol>
                <a:gridCol w="806450">
                  <a:extLst>
                    <a:ext uri="{9D8B030D-6E8A-4147-A177-3AD203B41FA5}">
                      <a16:colId xmlns:a16="http://schemas.microsoft.com/office/drawing/2014/main" val="20004"/>
                    </a:ext>
                  </a:extLst>
                </a:gridCol>
                <a:gridCol w="838200">
                  <a:extLst>
                    <a:ext uri="{9D8B030D-6E8A-4147-A177-3AD203B41FA5}">
                      <a16:colId xmlns:a16="http://schemas.microsoft.com/office/drawing/2014/main" val="20005"/>
                    </a:ext>
                  </a:extLst>
                </a:gridCol>
                <a:gridCol w="609600">
                  <a:extLst>
                    <a:ext uri="{9D8B030D-6E8A-4147-A177-3AD203B41FA5}">
                      <a16:colId xmlns:a16="http://schemas.microsoft.com/office/drawing/2014/main" val="20006"/>
                    </a:ext>
                  </a:extLst>
                </a:gridCol>
                <a:gridCol w="450850">
                  <a:extLst>
                    <a:ext uri="{9D8B030D-6E8A-4147-A177-3AD203B41FA5}">
                      <a16:colId xmlns:a16="http://schemas.microsoft.com/office/drawing/2014/main" val="20007"/>
                    </a:ext>
                  </a:extLst>
                </a:gridCol>
                <a:gridCol w="609600">
                  <a:extLst>
                    <a:ext uri="{9D8B030D-6E8A-4147-A177-3AD203B41FA5}">
                      <a16:colId xmlns:a16="http://schemas.microsoft.com/office/drawing/2014/main" val="20008"/>
                    </a:ext>
                  </a:extLst>
                </a:gridCol>
              </a:tblGrid>
              <a:tr h="190500">
                <a:tc>
                  <a:txBody>
                    <a:bodyPr/>
                    <a:lstStyle/>
                    <a:p>
                      <a:pPr algn="l" fontAlgn="b"/>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u="none" strike="noStrike">
                          <a:effectLst/>
                        </a:rPr>
                        <a:t>Sales</a:t>
                      </a:r>
                      <a:endParaRPr lang="en-US" sz="16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u="none" strike="noStrike">
                          <a:effectLst/>
                        </a:rPr>
                        <a:t>P1</a:t>
                      </a:r>
                      <a:endParaRPr lang="en-US" sz="16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u="none" strike="noStrike">
                          <a:effectLst/>
                        </a:rPr>
                        <a:t>P2</a:t>
                      </a:r>
                      <a:endParaRPr lang="en-US" sz="16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u="none" strike="noStrike">
                          <a:effectLst/>
                        </a:rPr>
                        <a:t>FeedMix</a:t>
                      </a:r>
                      <a:endParaRPr lang="en-US" sz="16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u="none" strike="noStrike" dirty="0" smtClean="0">
                          <a:effectLst/>
                        </a:rPr>
                        <a:t>Soybean Meal</a:t>
                      </a:r>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90500">
                <a:tc>
                  <a:txBody>
                    <a:bodyPr/>
                    <a:lstStyle/>
                    <a:p>
                      <a:pPr algn="l" fontAlgn="b"/>
                      <a:r>
                        <a:rPr lang="en-US" sz="1600" u="none" strike="noStrike" dirty="0">
                          <a:effectLst/>
                        </a:rPr>
                        <a:t>level</a:t>
                      </a:r>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b="0" i="0" u="none" strike="noStrike" dirty="0" smtClean="0">
                          <a:solidFill>
                            <a:srgbClr val="000000"/>
                          </a:solidFill>
                          <a:effectLst/>
                          <a:latin typeface="Calibri" panose="020F0502020204030204" pitchFamily="34" charset="0"/>
                        </a:rPr>
                        <a:t>MAX</a:t>
                      </a:r>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90500">
                <a:tc>
                  <a:txBody>
                    <a:bodyPr/>
                    <a:lstStyle/>
                    <a:p>
                      <a:pPr algn="l" fontAlgn="b"/>
                      <a:r>
                        <a:rPr lang="en-US" sz="1600" u="none" strike="noStrike" dirty="0" err="1">
                          <a:effectLst/>
                        </a:rPr>
                        <a:t>obj</a:t>
                      </a:r>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r" fontAlgn="b"/>
                      <a:r>
                        <a:rPr lang="en-US" sz="1600" u="none" strike="noStrike" dirty="0">
                          <a:effectLst/>
                        </a:rPr>
                        <a:t>3.5</a:t>
                      </a:r>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r" fontAlgn="b"/>
                      <a:r>
                        <a:rPr lang="en-US" sz="1600" u="none" strike="noStrike" dirty="0">
                          <a:effectLst/>
                        </a:rPr>
                        <a:t>-4</a:t>
                      </a:r>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r" fontAlgn="b"/>
                      <a:r>
                        <a:rPr lang="en-US" sz="1600" u="none" strike="noStrike" dirty="0">
                          <a:effectLst/>
                        </a:rPr>
                        <a:t>-5</a:t>
                      </a:r>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r" fontAlgn="b"/>
                      <a:r>
                        <a:rPr lang="en-US" sz="1600" u="none" strike="noStrike" dirty="0">
                          <a:effectLst/>
                        </a:rPr>
                        <a:t>-0.05</a:t>
                      </a:r>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r" fontAlgn="b"/>
                      <a:r>
                        <a:rPr lang="en-US" sz="1600" u="none" strike="noStrike" dirty="0">
                          <a:effectLst/>
                        </a:rPr>
                        <a:t>-0.15</a:t>
                      </a:r>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r" fontAlgn="b"/>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2"/>
                  </a:ext>
                </a:extLst>
              </a:tr>
              <a:tr h="190500">
                <a:tc>
                  <a:txBody>
                    <a:bodyPr/>
                    <a:lstStyle/>
                    <a:p>
                      <a:pPr algn="l" fontAlgn="b"/>
                      <a:r>
                        <a:rPr lang="en-US" sz="1600" u="none" strike="noStrike" dirty="0">
                          <a:effectLst/>
                        </a:rPr>
                        <a:t>Milk Balance</a:t>
                      </a:r>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u="none" strike="noStrike">
                          <a:effectLst/>
                        </a:rPr>
                        <a:t>1</a:t>
                      </a:r>
                      <a:endParaRPr lang="en-US" sz="16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u="none" strike="noStrike" dirty="0">
                          <a:effectLst/>
                        </a:rPr>
                        <a:t>-6</a:t>
                      </a:r>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u="none" strike="noStrike" dirty="0">
                          <a:effectLst/>
                        </a:rPr>
                        <a:t>-7</a:t>
                      </a:r>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u="none" strike="noStrike">
                          <a:effectLst/>
                        </a:rPr>
                        <a:t>&lt;=</a:t>
                      </a:r>
                      <a:endParaRPr lang="en-US" sz="16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u="none" strike="noStrike" dirty="0">
                          <a:effectLst/>
                        </a:rPr>
                        <a:t>0</a:t>
                      </a:r>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190500">
                <a:tc>
                  <a:txBody>
                    <a:bodyPr/>
                    <a:lstStyle/>
                    <a:p>
                      <a:pPr algn="l" fontAlgn="b"/>
                      <a:r>
                        <a:rPr lang="en-US" sz="1600" u="none" strike="noStrike" dirty="0">
                          <a:effectLst/>
                        </a:rPr>
                        <a:t>Feed mix balance</a:t>
                      </a:r>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r" fontAlgn="b"/>
                      <a:r>
                        <a:rPr lang="en-US" sz="1600" u="none" strike="noStrike" dirty="0">
                          <a:effectLst/>
                        </a:rPr>
                        <a:t>100</a:t>
                      </a:r>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r" fontAlgn="b"/>
                      <a:r>
                        <a:rPr lang="en-US" sz="1600" u="none" strike="noStrike" dirty="0">
                          <a:effectLst/>
                        </a:rPr>
                        <a:t>90</a:t>
                      </a:r>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r" fontAlgn="b"/>
                      <a:r>
                        <a:rPr lang="en-US" sz="1600" u="none" strike="noStrike" dirty="0">
                          <a:effectLst/>
                        </a:rPr>
                        <a:t>-1</a:t>
                      </a:r>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r" fontAlgn="b"/>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l" fontAlgn="b"/>
                      <a:r>
                        <a:rPr lang="en-US" sz="1600" u="none" strike="noStrike">
                          <a:effectLst/>
                        </a:rPr>
                        <a:t>&lt;=</a:t>
                      </a:r>
                      <a:endParaRPr lang="en-US" sz="16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r" fontAlgn="b"/>
                      <a:r>
                        <a:rPr lang="en-US" sz="1600" u="none" strike="noStrike">
                          <a:effectLst/>
                        </a:rPr>
                        <a:t>0</a:t>
                      </a:r>
                      <a:endParaRPr lang="en-US" sz="16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extLst>
                  <a:ext uri="{0D108BD9-81ED-4DB2-BD59-A6C34878D82A}">
                    <a16:rowId xmlns:a16="http://schemas.microsoft.com/office/drawing/2014/main" val="10004"/>
                  </a:ext>
                </a:extLst>
              </a:tr>
              <a:tr h="190500">
                <a:tc>
                  <a:txBody>
                    <a:bodyPr/>
                    <a:lstStyle/>
                    <a:p>
                      <a:pPr algn="l" fontAlgn="b"/>
                      <a:r>
                        <a:rPr lang="en-US" sz="1600" u="none" strike="noStrike" dirty="0">
                          <a:effectLst/>
                        </a:rPr>
                        <a:t>soybean meal balance</a:t>
                      </a:r>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r" fontAlgn="b"/>
                      <a:r>
                        <a:rPr lang="en-US" sz="1600" u="none" strike="noStrike" dirty="0">
                          <a:effectLst/>
                        </a:rPr>
                        <a:t>10</a:t>
                      </a:r>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r" fontAlgn="b"/>
                      <a:r>
                        <a:rPr lang="en-US" sz="1600" u="none" strike="noStrike" dirty="0">
                          <a:effectLst/>
                        </a:rPr>
                        <a:t>-1</a:t>
                      </a:r>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r" fontAlgn="b"/>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l" fontAlgn="b"/>
                      <a:r>
                        <a:rPr lang="en-US" sz="1600" u="none" strike="noStrike" dirty="0">
                          <a:effectLst/>
                        </a:rPr>
                        <a:t>&lt;=</a:t>
                      </a:r>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r" fontAlgn="b"/>
                      <a:r>
                        <a:rPr lang="en-US" sz="1600" u="none" strike="noStrike" dirty="0">
                          <a:effectLst/>
                        </a:rPr>
                        <a:t>0</a:t>
                      </a:r>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extLst>
                  <a:ext uri="{0D108BD9-81ED-4DB2-BD59-A6C34878D82A}">
                    <a16:rowId xmlns:a16="http://schemas.microsoft.com/office/drawing/2014/main" val="10005"/>
                  </a:ext>
                </a:extLst>
              </a:tr>
              <a:tr h="190500">
                <a:tc>
                  <a:txBody>
                    <a:bodyPr/>
                    <a:lstStyle/>
                    <a:p>
                      <a:pPr algn="l" fontAlgn="b"/>
                      <a:r>
                        <a:rPr lang="en-US" sz="1600" u="none" strike="noStrike" dirty="0">
                          <a:effectLst/>
                        </a:rPr>
                        <a:t>labor </a:t>
                      </a:r>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r" fontAlgn="b"/>
                      <a:r>
                        <a:rPr lang="en-US" sz="1600" u="none" strike="noStrike" dirty="0">
                          <a:effectLst/>
                        </a:rPr>
                        <a:t>0.3</a:t>
                      </a:r>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r" fontAlgn="b"/>
                      <a:r>
                        <a:rPr lang="en-US" sz="1600" u="none" strike="noStrike" dirty="0">
                          <a:effectLst/>
                        </a:rPr>
                        <a:t>0.4</a:t>
                      </a:r>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r" fontAlgn="b"/>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l" fontAlgn="b"/>
                      <a:r>
                        <a:rPr lang="en-US" sz="1600" u="none" strike="noStrike">
                          <a:effectLst/>
                        </a:rPr>
                        <a:t>&lt;=</a:t>
                      </a:r>
                      <a:endParaRPr lang="en-US" sz="16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r" fontAlgn="b"/>
                      <a:r>
                        <a:rPr lang="en-US" sz="1600" u="none" strike="noStrike">
                          <a:effectLst/>
                        </a:rPr>
                        <a:t>35</a:t>
                      </a:r>
                      <a:endParaRPr lang="en-US" sz="16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val="10006"/>
                  </a:ext>
                </a:extLst>
              </a:tr>
              <a:tr h="190500">
                <a:tc>
                  <a:txBody>
                    <a:bodyPr/>
                    <a:lstStyle/>
                    <a:p>
                      <a:pPr algn="l" fontAlgn="b"/>
                      <a:r>
                        <a:rPr lang="en-US" sz="1600" u="none" strike="noStrike">
                          <a:effectLst/>
                        </a:rPr>
                        <a:t>cow</a:t>
                      </a:r>
                      <a:endParaRPr lang="en-US" sz="16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r" fontAlgn="b"/>
                      <a:r>
                        <a:rPr lang="en-US" sz="1600" u="none" strike="noStrike" dirty="0">
                          <a:effectLst/>
                        </a:rPr>
                        <a:t>1</a:t>
                      </a:r>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r" fontAlgn="b"/>
                      <a:r>
                        <a:rPr lang="en-US" sz="1600" u="none" strike="noStrike">
                          <a:effectLst/>
                        </a:rPr>
                        <a:t>1</a:t>
                      </a:r>
                      <a:endParaRPr lang="en-US" sz="16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r" fontAlgn="b"/>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l" fontAlgn="b"/>
                      <a:r>
                        <a:rPr lang="en-US" sz="1600" u="none" strike="noStrike" dirty="0">
                          <a:effectLst/>
                        </a:rPr>
                        <a:t>&lt;=</a:t>
                      </a:r>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r" fontAlgn="b"/>
                      <a:r>
                        <a:rPr lang="en-US" sz="1600" u="none" strike="noStrike" dirty="0">
                          <a:effectLst/>
                        </a:rPr>
                        <a:t>100</a:t>
                      </a:r>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val="10007"/>
                  </a:ext>
                </a:extLst>
              </a:tr>
              <a:tr h="190500">
                <a:tc>
                  <a:txBody>
                    <a:bodyPr/>
                    <a:lstStyle/>
                    <a:p>
                      <a:pPr algn="l" fontAlgn="b"/>
                      <a:r>
                        <a:rPr lang="en-US" sz="1600" u="none" strike="noStrike">
                          <a:effectLst/>
                        </a:rPr>
                        <a:t>non-negative</a:t>
                      </a:r>
                      <a:endParaRPr lang="en-US" sz="16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u="none" strike="noStrike">
                          <a:effectLst/>
                        </a:rPr>
                        <a:t>1,</a:t>
                      </a:r>
                      <a:endParaRPr lang="en-US" sz="16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u="none" strike="noStrike">
                          <a:effectLst/>
                        </a:rPr>
                        <a:t>1,</a:t>
                      </a:r>
                      <a:endParaRPr lang="en-US" sz="16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u="none" strike="noStrike">
                          <a:effectLst/>
                        </a:rPr>
                        <a:t>1,</a:t>
                      </a:r>
                      <a:endParaRPr lang="en-US" sz="16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u="none" strike="noStrike">
                          <a:effectLst/>
                        </a:rPr>
                        <a:t>1,</a:t>
                      </a:r>
                      <a:endParaRPr lang="en-US" sz="16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u="none" strike="noStrike">
                          <a:effectLst/>
                        </a:rPr>
                        <a:t>1,</a:t>
                      </a:r>
                      <a:endParaRPr lang="en-US" sz="16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u="none" strike="noStrike" dirty="0" smtClean="0">
                          <a:effectLst/>
                        </a:rPr>
                        <a:t>&gt;=</a:t>
                      </a:r>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b="0" i="0" u="none" strike="noStrike" dirty="0" smtClean="0">
                          <a:solidFill>
                            <a:srgbClr val="000000"/>
                          </a:solidFill>
                          <a:effectLst/>
                          <a:latin typeface="Calibri" panose="020F0502020204030204" pitchFamily="34" charset="0"/>
                        </a:rPr>
                        <a:t>0</a:t>
                      </a:r>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40973552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571501"/>
            <a:ext cx="7200900" cy="609599"/>
          </a:xfrm>
        </p:spPr>
        <p:txBody>
          <a:bodyPr/>
          <a:lstStyle/>
          <a:p>
            <a:r>
              <a:rPr lang="en-US" dirty="0"/>
              <a:t>Gluing Tableau Models</a:t>
            </a:r>
          </a:p>
        </p:txBody>
      </p:sp>
      <p:sp>
        <p:nvSpPr>
          <p:cNvPr id="3" name="Content Placeholder 2"/>
          <p:cNvSpPr>
            <a:spLocks noGrp="1"/>
          </p:cNvSpPr>
          <p:nvPr>
            <p:ph idx="1"/>
          </p:nvPr>
        </p:nvSpPr>
        <p:spPr>
          <a:xfrm>
            <a:off x="1028700" y="1257300"/>
            <a:ext cx="7200900" cy="3632200"/>
          </a:xfrm>
        </p:spPr>
        <p:txBody>
          <a:bodyPr/>
          <a:lstStyle/>
          <a:p>
            <a:r>
              <a:rPr lang="en-US" sz="1600" dirty="0" smtClean="0">
                <a:latin typeface="+mj-lt"/>
                <a:cs typeface="Times New Roman" panose="02020603050405020304" pitchFamily="18" charset="0"/>
              </a:rPr>
              <a:t>Now, we </a:t>
            </a:r>
            <a:r>
              <a:rPr lang="en-US" sz="1600" dirty="0">
                <a:latin typeface="+mj-lt"/>
                <a:cs typeface="Times New Roman" panose="02020603050405020304" pitchFamily="18" charset="0"/>
              </a:rPr>
              <a:t>add a dimension to the </a:t>
            </a:r>
            <a:r>
              <a:rPr lang="en-US" sz="1600" i="1" dirty="0">
                <a:latin typeface="+mj-lt"/>
                <a:cs typeface="Times New Roman" panose="02020603050405020304" pitchFamily="18" charset="0"/>
              </a:rPr>
              <a:t>SALES</a:t>
            </a:r>
            <a:r>
              <a:rPr lang="en-US" sz="1600" dirty="0">
                <a:latin typeface="+mj-lt"/>
                <a:cs typeface="Times New Roman" panose="02020603050405020304" pitchFamily="18" charset="0"/>
              </a:rPr>
              <a:t> and PROD variables that tells the location of activity by supply region (s) and the associated data for prices, cost, resource usage, resource endowment and </a:t>
            </a:r>
            <a:r>
              <a:rPr lang="en-US" sz="1600" dirty="0" smtClean="0">
                <a:latin typeface="+mj-lt"/>
                <a:cs typeface="Times New Roman" panose="02020603050405020304" pitchFamily="18" charset="0"/>
              </a:rPr>
              <a:t>yield</a:t>
            </a:r>
          </a:p>
          <a:p>
            <a:r>
              <a:rPr lang="en-US" sz="1600" dirty="0" smtClean="0">
                <a:latin typeface="+mj-lt"/>
                <a:cs typeface="Times New Roman" panose="02020603050405020304" pitchFamily="18" charset="0"/>
              </a:rPr>
              <a:t>In the tableau we prepare one more tableau for Farm B and then glue them diagonally. </a:t>
            </a:r>
            <a:endParaRPr lang="en-US" sz="1600" dirty="0">
              <a:latin typeface="+mj-lt"/>
              <a:cs typeface="Times New Roman" panose="02020603050405020304" pitchFamily="18" charset="0"/>
            </a:endParaRPr>
          </a:p>
          <a:p>
            <a:endParaRPr lang="en-US" dirty="0">
              <a:latin typeface="+mj-lt"/>
            </a:endParaRPr>
          </a:p>
        </p:txBody>
      </p:sp>
      <p:graphicFrame>
        <p:nvGraphicFramePr>
          <p:cNvPr id="4" name="Table 3"/>
          <p:cNvGraphicFramePr>
            <a:graphicFrameLocks noGrp="1"/>
          </p:cNvGraphicFramePr>
          <p:nvPr>
            <p:extLst>
              <p:ext uri="{D42A27DB-BD31-4B8C-83A1-F6EECF244321}">
                <p14:modId xmlns:p14="http://schemas.microsoft.com/office/powerpoint/2010/main" val="3878551259"/>
              </p:ext>
            </p:extLst>
          </p:nvPr>
        </p:nvGraphicFramePr>
        <p:xfrm>
          <a:off x="1028700" y="2628900"/>
          <a:ext cx="6540500" cy="3011805"/>
        </p:xfrm>
        <a:graphic>
          <a:graphicData uri="http://schemas.openxmlformats.org/drawingml/2006/table">
            <a:tbl>
              <a:tblPr>
                <a:tableStyleId>{5C22544A-7EE6-4342-B048-85BDC9FD1C3A}</a:tableStyleId>
              </a:tblPr>
              <a:tblGrid>
                <a:gridCol w="13970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gridCol w="609600">
                  <a:extLst>
                    <a:ext uri="{9D8B030D-6E8A-4147-A177-3AD203B41FA5}">
                      <a16:colId xmlns:a16="http://schemas.microsoft.com/office/drawing/2014/main" val="20003"/>
                    </a:ext>
                  </a:extLst>
                </a:gridCol>
                <a:gridCol w="806450">
                  <a:extLst>
                    <a:ext uri="{9D8B030D-6E8A-4147-A177-3AD203B41FA5}">
                      <a16:colId xmlns:a16="http://schemas.microsoft.com/office/drawing/2014/main" val="20004"/>
                    </a:ext>
                  </a:extLst>
                </a:gridCol>
                <a:gridCol w="838200">
                  <a:extLst>
                    <a:ext uri="{9D8B030D-6E8A-4147-A177-3AD203B41FA5}">
                      <a16:colId xmlns:a16="http://schemas.microsoft.com/office/drawing/2014/main" val="20005"/>
                    </a:ext>
                  </a:extLst>
                </a:gridCol>
                <a:gridCol w="609600">
                  <a:extLst>
                    <a:ext uri="{9D8B030D-6E8A-4147-A177-3AD203B41FA5}">
                      <a16:colId xmlns:a16="http://schemas.microsoft.com/office/drawing/2014/main" val="20006"/>
                    </a:ext>
                  </a:extLst>
                </a:gridCol>
                <a:gridCol w="450850">
                  <a:extLst>
                    <a:ext uri="{9D8B030D-6E8A-4147-A177-3AD203B41FA5}">
                      <a16:colId xmlns:a16="http://schemas.microsoft.com/office/drawing/2014/main" val="20007"/>
                    </a:ext>
                  </a:extLst>
                </a:gridCol>
                <a:gridCol w="609600">
                  <a:extLst>
                    <a:ext uri="{9D8B030D-6E8A-4147-A177-3AD203B41FA5}">
                      <a16:colId xmlns:a16="http://schemas.microsoft.com/office/drawing/2014/main" val="20008"/>
                    </a:ext>
                  </a:extLst>
                </a:gridCol>
              </a:tblGrid>
              <a:tr h="465442">
                <a:tc>
                  <a:txBody>
                    <a:bodyPr/>
                    <a:lstStyle/>
                    <a:p>
                      <a:pPr algn="l" fontAlgn="b"/>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u="none" strike="noStrike">
                          <a:effectLst/>
                        </a:rPr>
                        <a:t>Sales</a:t>
                      </a:r>
                      <a:endParaRPr lang="en-US" sz="16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u="none" strike="noStrike">
                          <a:effectLst/>
                        </a:rPr>
                        <a:t>P1</a:t>
                      </a:r>
                      <a:endParaRPr lang="en-US" sz="16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u="none" strike="noStrike">
                          <a:effectLst/>
                        </a:rPr>
                        <a:t>P2</a:t>
                      </a:r>
                      <a:endParaRPr lang="en-US" sz="16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u="none" strike="noStrike">
                          <a:effectLst/>
                        </a:rPr>
                        <a:t>FeedMix</a:t>
                      </a:r>
                      <a:endParaRPr lang="en-US" sz="16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u="none" strike="noStrike" dirty="0" smtClean="0">
                          <a:effectLst/>
                        </a:rPr>
                        <a:t>Soybean Meal</a:t>
                      </a:r>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37179">
                <a:tc>
                  <a:txBody>
                    <a:bodyPr/>
                    <a:lstStyle/>
                    <a:p>
                      <a:pPr algn="l" fontAlgn="b"/>
                      <a:r>
                        <a:rPr lang="en-US" sz="1600" u="none" strike="noStrike" dirty="0">
                          <a:effectLst/>
                        </a:rPr>
                        <a:t>level</a:t>
                      </a:r>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37179">
                <a:tc>
                  <a:txBody>
                    <a:bodyPr/>
                    <a:lstStyle/>
                    <a:p>
                      <a:pPr algn="l" fontAlgn="b"/>
                      <a:r>
                        <a:rPr lang="en-US" sz="1600" u="none" strike="noStrike" dirty="0" err="1">
                          <a:effectLst/>
                        </a:rPr>
                        <a:t>obj</a:t>
                      </a:r>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r" fontAlgn="b"/>
                      <a:r>
                        <a:rPr lang="en-US" sz="1600" u="none" strike="noStrike" dirty="0">
                          <a:effectLst/>
                        </a:rPr>
                        <a:t>3.5</a:t>
                      </a:r>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r" fontAlgn="b"/>
                      <a:r>
                        <a:rPr lang="en-US" sz="1600" u="none" strike="noStrike" dirty="0">
                          <a:effectLst/>
                        </a:rPr>
                        <a:t>-4</a:t>
                      </a:r>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r" fontAlgn="b"/>
                      <a:r>
                        <a:rPr lang="en-US" sz="1600" u="none" strike="noStrike" dirty="0">
                          <a:effectLst/>
                        </a:rPr>
                        <a:t>-5</a:t>
                      </a:r>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r" fontAlgn="b"/>
                      <a:r>
                        <a:rPr lang="en-US" sz="1600" u="none" strike="noStrike" dirty="0">
                          <a:effectLst/>
                        </a:rPr>
                        <a:t>-0.05</a:t>
                      </a:r>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r" fontAlgn="b"/>
                      <a:r>
                        <a:rPr lang="en-US" sz="1600" u="none" strike="noStrike" dirty="0">
                          <a:effectLst/>
                        </a:rPr>
                        <a:t>-0.15</a:t>
                      </a:r>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r" fontAlgn="b"/>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l" fontAlgn="b"/>
                      <a:r>
                        <a:rPr lang="en-US" sz="1600" b="0" i="0" u="none" strike="noStrike" dirty="0" smtClean="0">
                          <a:solidFill>
                            <a:srgbClr val="000000"/>
                          </a:solidFill>
                          <a:effectLst/>
                          <a:latin typeface="Calibri" panose="020F0502020204030204" pitchFamily="34" charset="0"/>
                        </a:rPr>
                        <a:t>MAX</a:t>
                      </a:r>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2"/>
                  </a:ext>
                </a:extLst>
              </a:tr>
              <a:tr h="237179">
                <a:tc>
                  <a:txBody>
                    <a:bodyPr/>
                    <a:lstStyle/>
                    <a:p>
                      <a:pPr algn="l" fontAlgn="b"/>
                      <a:r>
                        <a:rPr lang="en-US" sz="1600" u="none" strike="noStrike" dirty="0">
                          <a:effectLst/>
                        </a:rPr>
                        <a:t>Milk Balance</a:t>
                      </a:r>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u="none" strike="noStrike">
                          <a:effectLst/>
                        </a:rPr>
                        <a:t>1</a:t>
                      </a:r>
                      <a:endParaRPr lang="en-US" sz="16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u="none" strike="noStrike" dirty="0">
                          <a:effectLst/>
                        </a:rPr>
                        <a:t>-6</a:t>
                      </a:r>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u="none" strike="noStrike" dirty="0">
                          <a:effectLst/>
                        </a:rPr>
                        <a:t>-7</a:t>
                      </a:r>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u="none" strike="noStrike">
                          <a:effectLst/>
                        </a:rPr>
                        <a:t>&lt;=</a:t>
                      </a:r>
                      <a:endParaRPr lang="en-US" sz="16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u="none" strike="noStrike" dirty="0">
                          <a:effectLst/>
                        </a:rPr>
                        <a:t>0</a:t>
                      </a:r>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465442">
                <a:tc>
                  <a:txBody>
                    <a:bodyPr/>
                    <a:lstStyle/>
                    <a:p>
                      <a:pPr algn="l" fontAlgn="b"/>
                      <a:r>
                        <a:rPr lang="en-US" sz="1600" u="none" strike="noStrike" dirty="0">
                          <a:effectLst/>
                        </a:rPr>
                        <a:t>Feed mix balance</a:t>
                      </a:r>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r" fontAlgn="b"/>
                      <a:r>
                        <a:rPr lang="en-US" sz="1600" u="none" strike="noStrike" dirty="0">
                          <a:effectLst/>
                        </a:rPr>
                        <a:t>100</a:t>
                      </a:r>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r" fontAlgn="b"/>
                      <a:r>
                        <a:rPr lang="en-US" sz="1600" u="none" strike="noStrike" dirty="0">
                          <a:effectLst/>
                        </a:rPr>
                        <a:t>90</a:t>
                      </a:r>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r" fontAlgn="b"/>
                      <a:r>
                        <a:rPr lang="en-US" sz="1600" u="none" strike="noStrike" dirty="0">
                          <a:effectLst/>
                        </a:rPr>
                        <a:t>-1</a:t>
                      </a:r>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r" fontAlgn="b"/>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l" fontAlgn="b"/>
                      <a:r>
                        <a:rPr lang="en-US" sz="1600" u="none" strike="noStrike">
                          <a:effectLst/>
                        </a:rPr>
                        <a:t>&lt;=</a:t>
                      </a:r>
                      <a:endParaRPr lang="en-US" sz="16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r" fontAlgn="b"/>
                      <a:r>
                        <a:rPr lang="en-US" sz="1600" u="none" strike="noStrike">
                          <a:effectLst/>
                        </a:rPr>
                        <a:t>0</a:t>
                      </a:r>
                      <a:endParaRPr lang="en-US" sz="16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extLst>
                  <a:ext uri="{0D108BD9-81ED-4DB2-BD59-A6C34878D82A}">
                    <a16:rowId xmlns:a16="http://schemas.microsoft.com/office/drawing/2014/main" val="10004"/>
                  </a:ext>
                </a:extLst>
              </a:tr>
              <a:tr h="465442">
                <a:tc>
                  <a:txBody>
                    <a:bodyPr/>
                    <a:lstStyle/>
                    <a:p>
                      <a:pPr algn="l" fontAlgn="b"/>
                      <a:r>
                        <a:rPr lang="en-US" sz="1600" u="none" strike="noStrike" dirty="0">
                          <a:effectLst/>
                        </a:rPr>
                        <a:t>soybean meal balance</a:t>
                      </a:r>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r" fontAlgn="b"/>
                      <a:r>
                        <a:rPr lang="en-US" sz="1600" u="none" strike="noStrike" dirty="0">
                          <a:effectLst/>
                        </a:rPr>
                        <a:t>10</a:t>
                      </a:r>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r" fontAlgn="b"/>
                      <a:r>
                        <a:rPr lang="en-US" sz="1600" u="none" strike="noStrike" dirty="0">
                          <a:effectLst/>
                        </a:rPr>
                        <a:t>-1</a:t>
                      </a:r>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r" fontAlgn="b"/>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l" fontAlgn="b"/>
                      <a:r>
                        <a:rPr lang="en-US" sz="1600" u="none" strike="noStrike" dirty="0">
                          <a:effectLst/>
                        </a:rPr>
                        <a:t>&lt;=</a:t>
                      </a:r>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r" fontAlgn="b"/>
                      <a:r>
                        <a:rPr lang="en-US" sz="1600" u="none" strike="noStrike" dirty="0">
                          <a:effectLst/>
                        </a:rPr>
                        <a:t>0</a:t>
                      </a:r>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extLst>
                  <a:ext uri="{0D108BD9-81ED-4DB2-BD59-A6C34878D82A}">
                    <a16:rowId xmlns:a16="http://schemas.microsoft.com/office/drawing/2014/main" val="10005"/>
                  </a:ext>
                </a:extLst>
              </a:tr>
              <a:tr h="237179">
                <a:tc>
                  <a:txBody>
                    <a:bodyPr/>
                    <a:lstStyle/>
                    <a:p>
                      <a:pPr algn="l" fontAlgn="b"/>
                      <a:r>
                        <a:rPr lang="en-US" sz="1600" u="none" strike="noStrike" dirty="0">
                          <a:effectLst/>
                        </a:rPr>
                        <a:t>labor </a:t>
                      </a:r>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r" fontAlgn="b"/>
                      <a:r>
                        <a:rPr lang="en-US" sz="1600" u="none" strike="noStrike" dirty="0">
                          <a:effectLst/>
                        </a:rPr>
                        <a:t>0.3</a:t>
                      </a:r>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r" fontAlgn="b"/>
                      <a:r>
                        <a:rPr lang="en-US" sz="1600" u="none" strike="noStrike" dirty="0">
                          <a:effectLst/>
                        </a:rPr>
                        <a:t>0.4</a:t>
                      </a:r>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r" fontAlgn="b"/>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l" fontAlgn="b"/>
                      <a:r>
                        <a:rPr lang="en-US" sz="1600" u="none" strike="noStrike">
                          <a:effectLst/>
                        </a:rPr>
                        <a:t>&lt;=</a:t>
                      </a:r>
                      <a:endParaRPr lang="en-US" sz="16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r" fontAlgn="b"/>
                      <a:r>
                        <a:rPr lang="en-US" sz="1600" b="1" u="none" strike="noStrike" dirty="0" smtClean="0">
                          <a:solidFill>
                            <a:srgbClr val="FF0000"/>
                          </a:solidFill>
                          <a:effectLst/>
                        </a:rPr>
                        <a:t>80</a:t>
                      </a:r>
                      <a:endParaRPr lang="en-US" sz="1600" b="1" i="0" u="none" strike="noStrike" dirty="0">
                        <a:solidFill>
                          <a:srgbClr val="FF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val="10006"/>
                  </a:ext>
                </a:extLst>
              </a:tr>
              <a:tr h="237179">
                <a:tc>
                  <a:txBody>
                    <a:bodyPr/>
                    <a:lstStyle/>
                    <a:p>
                      <a:pPr algn="l" fontAlgn="b"/>
                      <a:r>
                        <a:rPr lang="en-US" sz="1600" u="none" strike="noStrike">
                          <a:effectLst/>
                        </a:rPr>
                        <a:t>cow</a:t>
                      </a:r>
                      <a:endParaRPr lang="en-US" sz="16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r" fontAlgn="b"/>
                      <a:r>
                        <a:rPr lang="en-US" sz="1600" u="none" strike="noStrike" dirty="0">
                          <a:effectLst/>
                        </a:rPr>
                        <a:t>1</a:t>
                      </a:r>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r" fontAlgn="b"/>
                      <a:r>
                        <a:rPr lang="en-US" sz="1600" u="none" strike="noStrike">
                          <a:effectLst/>
                        </a:rPr>
                        <a:t>1</a:t>
                      </a:r>
                      <a:endParaRPr lang="en-US" sz="16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r" fontAlgn="b"/>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l" fontAlgn="b"/>
                      <a:r>
                        <a:rPr lang="en-US" sz="1600" u="none" strike="noStrike" dirty="0">
                          <a:effectLst/>
                        </a:rPr>
                        <a:t>&lt;=</a:t>
                      </a:r>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r" fontAlgn="b"/>
                      <a:r>
                        <a:rPr lang="en-US" sz="1600" b="1" u="none" strike="noStrike" dirty="0" smtClean="0">
                          <a:solidFill>
                            <a:srgbClr val="FF0000"/>
                          </a:solidFill>
                          <a:effectLst/>
                        </a:rPr>
                        <a:t>200</a:t>
                      </a:r>
                      <a:endParaRPr lang="en-US" sz="1600" b="1" i="0" u="none" strike="noStrike" dirty="0">
                        <a:solidFill>
                          <a:srgbClr val="FF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val="10007"/>
                  </a:ext>
                </a:extLst>
              </a:tr>
              <a:tr h="237179">
                <a:tc>
                  <a:txBody>
                    <a:bodyPr/>
                    <a:lstStyle/>
                    <a:p>
                      <a:pPr algn="l" fontAlgn="b"/>
                      <a:r>
                        <a:rPr lang="en-US" sz="1600" u="none" strike="noStrike">
                          <a:effectLst/>
                        </a:rPr>
                        <a:t>non-negative</a:t>
                      </a:r>
                      <a:endParaRPr lang="en-US" sz="16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u="none" strike="noStrike">
                          <a:effectLst/>
                        </a:rPr>
                        <a:t>1,</a:t>
                      </a:r>
                      <a:endParaRPr lang="en-US" sz="16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u="none" strike="noStrike">
                          <a:effectLst/>
                        </a:rPr>
                        <a:t>1,</a:t>
                      </a:r>
                      <a:endParaRPr lang="en-US" sz="16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u="none" strike="noStrike">
                          <a:effectLst/>
                        </a:rPr>
                        <a:t>1,</a:t>
                      </a:r>
                      <a:endParaRPr lang="en-US" sz="16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u="none" strike="noStrike">
                          <a:effectLst/>
                        </a:rPr>
                        <a:t>1,</a:t>
                      </a:r>
                      <a:endParaRPr lang="en-US" sz="16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u="none" strike="noStrike">
                          <a:effectLst/>
                        </a:rPr>
                        <a:t>1,</a:t>
                      </a:r>
                      <a:endParaRPr lang="en-US" sz="16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u="none" strike="noStrike" dirty="0" smtClean="0">
                          <a:effectLst/>
                        </a:rPr>
                        <a:t>&gt;=</a:t>
                      </a:r>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b="0" i="0" u="none" strike="noStrike" dirty="0" smtClean="0">
                          <a:solidFill>
                            <a:srgbClr val="000000"/>
                          </a:solidFill>
                          <a:effectLst/>
                          <a:latin typeface="Calibri" panose="020F0502020204030204" pitchFamily="34" charset="0"/>
                        </a:rPr>
                        <a:t>0</a:t>
                      </a:r>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4873550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302590870"/>
              </p:ext>
            </p:extLst>
          </p:nvPr>
        </p:nvGraphicFramePr>
        <p:xfrm>
          <a:off x="152400" y="0"/>
          <a:ext cx="8839200" cy="5372094"/>
        </p:xfrm>
        <a:graphic>
          <a:graphicData uri="http://schemas.openxmlformats.org/drawingml/2006/table">
            <a:tbl>
              <a:tblPr>
                <a:tableStyleId>{5C22544A-7EE6-4342-B048-85BDC9FD1C3A}</a:tableStyleId>
              </a:tblPr>
              <a:tblGrid>
                <a:gridCol w="1593703">
                  <a:extLst>
                    <a:ext uri="{9D8B030D-6E8A-4147-A177-3AD203B41FA5}">
                      <a16:colId xmlns:a16="http://schemas.microsoft.com/office/drawing/2014/main" val="13535596"/>
                    </a:ext>
                  </a:extLst>
                </a:gridCol>
                <a:gridCol w="606558">
                  <a:extLst>
                    <a:ext uri="{9D8B030D-6E8A-4147-A177-3AD203B41FA5}">
                      <a16:colId xmlns:a16="http://schemas.microsoft.com/office/drawing/2014/main" val="2764905222"/>
                    </a:ext>
                  </a:extLst>
                </a:gridCol>
                <a:gridCol w="619139">
                  <a:extLst>
                    <a:ext uri="{9D8B030D-6E8A-4147-A177-3AD203B41FA5}">
                      <a16:colId xmlns:a16="http://schemas.microsoft.com/office/drawing/2014/main" val="902986608"/>
                    </a:ext>
                  </a:extLst>
                </a:gridCol>
                <a:gridCol w="593977">
                  <a:extLst>
                    <a:ext uri="{9D8B030D-6E8A-4147-A177-3AD203B41FA5}">
                      <a16:colId xmlns:a16="http://schemas.microsoft.com/office/drawing/2014/main" val="3656071110"/>
                    </a:ext>
                  </a:extLst>
                </a:gridCol>
                <a:gridCol w="606558">
                  <a:extLst>
                    <a:ext uri="{9D8B030D-6E8A-4147-A177-3AD203B41FA5}">
                      <a16:colId xmlns:a16="http://schemas.microsoft.com/office/drawing/2014/main" val="3484405460"/>
                    </a:ext>
                  </a:extLst>
                </a:gridCol>
                <a:gridCol w="880104">
                  <a:extLst>
                    <a:ext uri="{9D8B030D-6E8A-4147-A177-3AD203B41FA5}">
                      <a16:colId xmlns:a16="http://schemas.microsoft.com/office/drawing/2014/main" val="2483466461"/>
                    </a:ext>
                  </a:extLst>
                </a:gridCol>
                <a:gridCol w="606558">
                  <a:extLst>
                    <a:ext uri="{9D8B030D-6E8A-4147-A177-3AD203B41FA5}">
                      <a16:colId xmlns:a16="http://schemas.microsoft.com/office/drawing/2014/main" val="1905112681"/>
                    </a:ext>
                  </a:extLst>
                </a:gridCol>
                <a:gridCol w="606558">
                  <a:extLst>
                    <a:ext uri="{9D8B030D-6E8A-4147-A177-3AD203B41FA5}">
                      <a16:colId xmlns:a16="http://schemas.microsoft.com/office/drawing/2014/main" val="632009774"/>
                    </a:ext>
                  </a:extLst>
                </a:gridCol>
                <a:gridCol w="606558">
                  <a:extLst>
                    <a:ext uri="{9D8B030D-6E8A-4147-A177-3AD203B41FA5}">
                      <a16:colId xmlns:a16="http://schemas.microsoft.com/office/drawing/2014/main" val="444739399"/>
                    </a:ext>
                  </a:extLst>
                </a:gridCol>
                <a:gridCol w="606558">
                  <a:extLst>
                    <a:ext uri="{9D8B030D-6E8A-4147-A177-3AD203B41FA5}">
                      <a16:colId xmlns:a16="http://schemas.microsoft.com/office/drawing/2014/main" val="4111550967"/>
                    </a:ext>
                  </a:extLst>
                </a:gridCol>
                <a:gridCol w="750929">
                  <a:extLst>
                    <a:ext uri="{9D8B030D-6E8A-4147-A177-3AD203B41FA5}">
                      <a16:colId xmlns:a16="http://schemas.microsoft.com/office/drawing/2014/main" val="1802603043"/>
                    </a:ext>
                  </a:extLst>
                </a:gridCol>
                <a:gridCol w="381000">
                  <a:extLst>
                    <a:ext uri="{9D8B030D-6E8A-4147-A177-3AD203B41FA5}">
                      <a16:colId xmlns:a16="http://schemas.microsoft.com/office/drawing/2014/main" val="3108004638"/>
                    </a:ext>
                  </a:extLst>
                </a:gridCol>
                <a:gridCol w="381000">
                  <a:extLst>
                    <a:ext uri="{9D8B030D-6E8A-4147-A177-3AD203B41FA5}">
                      <a16:colId xmlns:a16="http://schemas.microsoft.com/office/drawing/2014/main" val="2527111095"/>
                    </a:ext>
                  </a:extLst>
                </a:gridCol>
              </a:tblGrid>
              <a:tr h="1000181">
                <a:tc>
                  <a:txBody>
                    <a:bodyPr/>
                    <a:lstStyle/>
                    <a:p>
                      <a:pPr algn="r" fontAlgn="b"/>
                      <a:endParaRPr lang="en-US" sz="1400" b="0" i="0" u="none" strike="noStrike" dirty="0">
                        <a:solidFill>
                          <a:srgbClr val="000000"/>
                        </a:solidFill>
                        <a:effectLst/>
                        <a:latin typeface="+mj-lt"/>
                      </a:endParaRPr>
                    </a:p>
                  </a:txBody>
                  <a:tcPr marL="3204" marR="3204" marT="3204" marB="0" anchor="b"/>
                </a:tc>
                <a:tc>
                  <a:txBody>
                    <a:bodyPr/>
                    <a:lstStyle/>
                    <a:p>
                      <a:pPr algn="r" fontAlgn="b"/>
                      <a:r>
                        <a:rPr lang="en-US" sz="1600" u="none" strike="noStrike" dirty="0">
                          <a:effectLst/>
                          <a:latin typeface="+mj-lt"/>
                        </a:rPr>
                        <a:t>Sales  </a:t>
                      </a:r>
                      <a:r>
                        <a:rPr lang="en-US" sz="1600" u="none" strike="noStrike" dirty="0" err="1">
                          <a:effectLst/>
                          <a:latin typeface="+mj-lt"/>
                        </a:rPr>
                        <a:t>FarmA</a:t>
                      </a:r>
                      <a:endParaRPr lang="en-US" sz="1600" b="0" i="0" u="none" strike="noStrike" dirty="0">
                        <a:solidFill>
                          <a:srgbClr val="000000"/>
                        </a:solidFill>
                        <a:effectLst/>
                        <a:latin typeface="+mj-lt"/>
                      </a:endParaRPr>
                    </a:p>
                  </a:txBody>
                  <a:tcPr marL="3204" marR="3204" marT="3204" marB="0" anchor="b"/>
                </a:tc>
                <a:tc>
                  <a:txBody>
                    <a:bodyPr/>
                    <a:lstStyle/>
                    <a:p>
                      <a:pPr algn="r" fontAlgn="b"/>
                      <a:r>
                        <a:rPr lang="en-US" sz="1600" u="none" strike="noStrike">
                          <a:effectLst/>
                          <a:latin typeface="+mj-lt"/>
                        </a:rPr>
                        <a:t>P1 FarmA</a:t>
                      </a:r>
                      <a:endParaRPr lang="en-US" sz="1600" b="0" i="0" u="none" strike="noStrike">
                        <a:solidFill>
                          <a:srgbClr val="000000"/>
                        </a:solidFill>
                        <a:effectLst/>
                        <a:latin typeface="+mj-lt"/>
                      </a:endParaRPr>
                    </a:p>
                  </a:txBody>
                  <a:tcPr marL="3204" marR="3204" marT="3204" marB="0" anchor="b"/>
                </a:tc>
                <a:tc>
                  <a:txBody>
                    <a:bodyPr/>
                    <a:lstStyle/>
                    <a:p>
                      <a:pPr algn="r" fontAlgn="b"/>
                      <a:r>
                        <a:rPr lang="en-US" sz="1600" u="none" strike="noStrike">
                          <a:effectLst/>
                          <a:latin typeface="+mj-lt"/>
                        </a:rPr>
                        <a:t>P2 FarmA</a:t>
                      </a:r>
                      <a:endParaRPr lang="en-US" sz="1600" b="0" i="0" u="none" strike="noStrike">
                        <a:solidFill>
                          <a:srgbClr val="000000"/>
                        </a:solidFill>
                        <a:effectLst/>
                        <a:latin typeface="+mj-lt"/>
                      </a:endParaRPr>
                    </a:p>
                  </a:txBody>
                  <a:tcPr marL="3204" marR="3204" marT="3204" marB="0" anchor="b"/>
                </a:tc>
                <a:tc>
                  <a:txBody>
                    <a:bodyPr/>
                    <a:lstStyle/>
                    <a:p>
                      <a:pPr algn="r" fontAlgn="b"/>
                      <a:r>
                        <a:rPr lang="en-US" sz="1600" u="none" strike="noStrike" dirty="0" smtClean="0">
                          <a:effectLst/>
                          <a:latin typeface="+mj-lt"/>
                        </a:rPr>
                        <a:t>Feed</a:t>
                      </a:r>
                    </a:p>
                    <a:p>
                      <a:pPr algn="r" fontAlgn="b"/>
                      <a:r>
                        <a:rPr lang="en-US" sz="1600" u="none" strike="noStrike" dirty="0" smtClean="0">
                          <a:effectLst/>
                          <a:latin typeface="+mj-lt"/>
                        </a:rPr>
                        <a:t>Mix </a:t>
                      </a:r>
                      <a:r>
                        <a:rPr lang="en-US" sz="1600" u="none" strike="noStrike" dirty="0" err="1">
                          <a:effectLst/>
                          <a:latin typeface="+mj-lt"/>
                        </a:rPr>
                        <a:t>FarmA</a:t>
                      </a:r>
                      <a:endParaRPr lang="en-US" sz="1600" b="0" i="0" u="none" strike="noStrike" dirty="0">
                        <a:solidFill>
                          <a:srgbClr val="000000"/>
                        </a:solidFill>
                        <a:effectLst/>
                        <a:latin typeface="+mj-lt"/>
                      </a:endParaRPr>
                    </a:p>
                  </a:txBody>
                  <a:tcPr marL="3204" marR="3204" marT="3204" marB="0" anchor="b"/>
                </a:tc>
                <a:tc>
                  <a:txBody>
                    <a:bodyPr/>
                    <a:lstStyle/>
                    <a:p>
                      <a:pPr algn="r" fontAlgn="b"/>
                      <a:r>
                        <a:rPr lang="en-US" sz="1600" u="none" strike="noStrike" dirty="0" smtClean="0">
                          <a:effectLst/>
                          <a:latin typeface="+mj-lt"/>
                        </a:rPr>
                        <a:t>Soybean Meal </a:t>
                      </a:r>
                      <a:r>
                        <a:rPr lang="en-US" sz="1600" u="none" strike="noStrike" dirty="0" err="1">
                          <a:effectLst/>
                          <a:latin typeface="+mj-lt"/>
                        </a:rPr>
                        <a:t>FarmA</a:t>
                      </a:r>
                      <a:endParaRPr lang="en-US" sz="1600" b="0" i="0" u="none" strike="noStrike" dirty="0">
                        <a:solidFill>
                          <a:srgbClr val="000000"/>
                        </a:solidFill>
                        <a:effectLst/>
                        <a:latin typeface="+mj-lt"/>
                      </a:endParaRPr>
                    </a:p>
                  </a:txBody>
                  <a:tcPr marL="3204" marR="3204" marT="3204" marB="0" anchor="b"/>
                </a:tc>
                <a:tc>
                  <a:txBody>
                    <a:bodyPr/>
                    <a:lstStyle/>
                    <a:p>
                      <a:pPr algn="r" fontAlgn="b"/>
                      <a:r>
                        <a:rPr lang="en-US" sz="1600" u="none" strike="noStrike">
                          <a:effectLst/>
                          <a:latin typeface="+mj-lt"/>
                        </a:rPr>
                        <a:t>Sales FarmB</a:t>
                      </a:r>
                      <a:endParaRPr lang="en-US" sz="1600" b="0" i="0" u="none" strike="noStrike">
                        <a:solidFill>
                          <a:srgbClr val="000000"/>
                        </a:solidFill>
                        <a:effectLst/>
                        <a:latin typeface="+mj-lt"/>
                      </a:endParaRPr>
                    </a:p>
                  </a:txBody>
                  <a:tcPr marL="3204" marR="3204" marT="3204" marB="0" anchor="b"/>
                </a:tc>
                <a:tc>
                  <a:txBody>
                    <a:bodyPr/>
                    <a:lstStyle/>
                    <a:p>
                      <a:pPr algn="r" fontAlgn="b"/>
                      <a:r>
                        <a:rPr lang="en-US" sz="1600" u="none" strike="noStrike">
                          <a:effectLst/>
                          <a:latin typeface="+mj-lt"/>
                        </a:rPr>
                        <a:t>P1 FarmB</a:t>
                      </a:r>
                      <a:endParaRPr lang="en-US" sz="1600" b="0" i="0" u="none" strike="noStrike">
                        <a:solidFill>
                          <a:srgbClr val="000000"/>
                        </a:solidFill>
                        <a:effectLst/>
                        <a:latin typeface="+mj-lt"/>
                      </a:endParaRPr>
                    </a:p>
                  </a:txBody>
                  <a:tcPr marL="3204" marR="3204" marT="3204" marB="0" anchor="b"/>
                </a:tc>
                <a:tc>
                  <a:txBody>
                    <a:bodyPr/>
                    <a:lstStyle/>
                    <a:p>
                      <a:pPr algn="r" fontAlgn="b"/>
                      <a:r>
                        <a:rPr lang="en-US" sz="1600" u="none" strike="noStrike">
                          <a:effectLst/>
                          <a:latin typeface="+mj-lt"/>
                        </a:rPr>
                        <a:t>P2 FarmB</a:t>
                      </a:r>
                      <a:endParaRPr lang="en-US" sz="1600" b="0" i="0" u="none" strike="noStrike">
                        <a:solidFill>
                          <a:srgbClr val="000000"/>
                        </a:solidFill>
                        <a:effectLst/>
                        <a:latin typeface="+mj-lt"/>
                      </a:endParaRPr>
                    </a:p>
                  </a:txBody>
                  <a:tcPr marL="3204" marR="3204" marT="3204" marB="0" anchor="b"/>
                </a:tc>
                <a:tc>
                  <a:txBody>
                    <a:bodyPr/>
                    <a:lstStyle/>
                    <a:p>
                      <a:pPr algn="r" fontAlgn="b"/>
                      <a:r>
                        <a:rPr lang="en-US" sz="1600" u="none" strike="noStrike" dirty="0" smtClean="0">
                          <a:effectLst/>
                          <a:latin typeface="+mj-lt"/>
                        </a:rPr>
                        <a:t>Feed</a:t>
                      </a:r>
                    </a:p>
                    <a:p>
                      <a:pPr algn="r" fontAlgn="b"/>
                      <a:r>
                        <a:rPr lang="en-US" sz="1600" u="none" strike="noStrike" dirty="0" smtClean="0">
                          <a:effectLst/>
                          <a:latin typeface="+mj-lt"/>
                        </a:rPr>
                        <a:t>Mix </a:t>
                      </a:r>
                      <a:r>
                        <a:rPr lang="en-US" sz="1600" u="none" strike="noStrike" dirty="0" err="1">
                          <a:effectLst/>
                          <a:latin typeface="+mj-lt"/>
                        </a:rPr>
                        <a:t>FarmB</a:t>
                      </a:r>
                      <a:endParaRPr lang="en-US" sz="1600" b="0" i="0" u="none" strike="noStrike" dirty="0">
                        <a:solidFill>
                          <a:srgbClr val="000000"/>
                        </a:solidFill>
                        <a:effectLst/>
                        <a:latin typeface="+mj-lt"/>
                      </a:endParaRPr>
                    </a:p>
                  </a:txBody>
                  <a:tcPr marL="3204" marR="3204" marT="3204" marB="0" anchor="b"/>
                </a:tc>
                <a:tc>
                  <a:txBody>
                    <a:bodyPr/>
                    <a:lstStyle/>
                    <a:p>
                      <a:pPr algn="r" fontAlgn="b"/>
                      <a:r>
                        <a:rPr lang="en-US" sz="1600" u="none" strike="noStrike" dirty="0" smtClean="0">
                          <a:effectLst/>
                          <a:latin typeface="+mj-lt"/>
                        </a:rPr>
                        <a:t>Soybean Meal </a:t>
                      </a:r>
                      <a:r>
                        <a:rPr lang="en-US" sz="1600" u="none" strike="noStrike" dirty="0" err="1">
                          <a:effectLst/>
                          <a:latin typeface="+mj-lt"/>
                        </a:rPr>
                        <a:t>FarmB</a:t>
                      </a:r>
                      <a:endParaRPr lang="en-US" sz="1600" b="0" i="0" u="none" strike="noStrike" dirty="0">
                        <a:solidFill>
                          <a:srgbClr val="000000"/>
                        </a:solidFill>
                        <a:effectLst/>
                        <a:latin typeface="+mj-lt"/>
                      </a:endParaRPr>
                    </a:p>
                  </a:txBody>
                  <a:tcPr marL="3204" marR="3204" marT="3204" marB="0" anchor="b"/>
                </a:tc>
                <a:tc>
                  <a:txBody>
                    <a:bodyPr/>
                    <a:lstStyle/>
                    <a:p>
                      <a:pPr algn="r" fontAlgn="b"/>
                      <a:endParaRPr lang="en-US" sz="1600" b="0" i="0" u="none" strike="noStrike" dirty="0">
                        <a:solidFill>
                          <a:srgbClr val="000000"/>
                        </a:solidFill>
                        <a:effectLst/>
                        <a:latin typeface="+mj-lt"/>
                      </a:endParaRPr>
                    </a:p>
                  </a:txBody>
                  <a:tcPr marL="3204" marR="3204" marT="3204" marB="0" anchor="b"/>
                </a:tc>
                <a:tc>
                  <a:txBody>
                    <a:bodyPr/>
                    <a:lstStyle/>
                    <a:p>
                      <a:pPr algn="r" fontAlgn="b"/>
                      <a:endParaRPr lang="en-US" sz="1600" b="0" i="0" u="none" strike="noStrike">
                        <a:solidFill>
                          <a:srgbClr val="000000"/>
                        </a:solidFill>
                        <a:effectLst/>
                        <a:latin typeface="+mj-lt"/>
                      </a:endParaRPr>
                    </a:p>
                  </a:txBody>
                  <a:tcPr marL="3204" marR="3204" marT="3204" marB="0" anchor="b"/>
                </a:tc>
                <a:extLst>
                  <a:ext uri="{0D108BD9-81ED-4DB2-BD59-A6C34878D82A}">
                    <a16:rowId xmlns:a16="http://schemas.microsoft.com/office/drawing/2014/main" val="4210039158"/>
                  </a:ext>
                </a:extLst>
              </a:tr>
              <a:tr h="336301">
                <a:tc>
                  <a:txBody>
                    <a:bodyPr/>
                    <a:lstStyle/>
                    <a:p>
                      <a:pPr algn="l" fontAlgn="b"/>
                      <a:r>
                        <a:rPr lang="en-US" sz="1400" u="none" strike="noStrike" dirty="0">
                          <a:effectLst/>
                          <a:latin typeface="+mj-lt"/>
                        </a:rPr>
                        <a:t>level</a:t>
                      </a:r>
                      <a:endParaRPr lang="en-US" sz="1400" b="0" i="0" u="none" strike="noStrike" dirty="0">
                        <a:solidFill>
                          <a:srgbClr val="000000"/>
                        </a:solidFill>
                        <a:effectLst/>
                        <a:latin typeface="+mj-lt"/>
                      </a:endParaRPr>
                    </a:p>
                  </a:txBody>
                  <a:tcPr marL="3204" marR="3204" marT="3204" marB="0" anchor="b"/>
                </a:tc>
                <a:tc>
                  <a:txBody>
                    <a:bodyPr/>
                    <a:lstStyle/>
                    <a:p>
                      <a:pPr algn="r" fontAlgn="b"/>
                      <a:endParaRPr lang="en-US" sz="1600" b="0" i="0" u="none" strike="noStrike" dirty="0">
                        <a:solidFill>
                          <a:srgbClr val="000000"/>
                        </a:solidFill>
                        <a:effectLst/>
                        <a:latin typeface="+mj-lt"/>
                      </a:endParaRPr>
                    </a:p>
                  </a:txBody>
                  <a:tcPr marL="3204" marR="3204" marT="3204" marB="0" anchor="b"/>
                </a:tc>
                <a:tc>
                  <a:txBody>
                    <a:bodyPr/>
                    <a:lstStyle/>
                    <a:p>
                      <a:pPr algn="r" fontAlgn="b"/>
                      <a:endParaRPr lang="en-US" sz="1600" b="0" i="0" u="none" strike="noStrike">
                        <a:solidFill>
                          <a:srgbClr val="000000"/>
                        </a:solidFill>
                        <a:effectLst/>
                        <a:latin typeface="+mj-lt"/>
                      </a:endParaRPr>
                    </a:p>
                  </a:txBody>
                  <a:tcPr marL="3204" marR="3204" marT="3204" marB="0" anchor="b"/>
                </a:tc>
                <a:tc>
                  <a:txBody>
                    <a:bodyPr/>
                    <a:lstStyle/>
                    <a:p>
                      <a:pPr algn="r" fontAlgn="b"/>
                      <a:endParaRPr lang="en-US" sz="1600" b="0" i="0" u="none" strike="noStrike">
                        <a:solidFill>
                          <a:srgbClr val="000000"/>
                        </a:solidFill>
                        <a:effectLst/>
                        <a:latin typeface="+mj-lt"/>
                      </a:endParaRPr>
                    </a:p>
                  </a:txBody>
                  <a:tcPr marL="3204" marR="3204" marT="3204" marB="0" anchor="b"/>
                </a:tc>
                <a:tc>
                  <a:txBody>
                    <a:bodyPr/>
                    <a:lstStyle/>
                    <a:p>
                      <a:pPr algn="r" fontAlgn="b"/>
                      <a:endParaRPr lang="en-US" sz="1600" b="0" i="0" u="none" strike="noStrike">
                        <a:solidFill>
                          <a:srgbClr val="000000"/>
                        </a:solidFill>
                        <a:effectLst/>
                        <a:latin typeface="+mj-lt"/>
                      </a:endParaRPr>
                    </a:p>
                  </a:txBody>
                  <a:tcPr marL="3204" marR="3204" marT="3204" marB="0" anchor="b"/>
                </a:tc>
                <a:tc>
                  <a:txBody>
                    <a:bodyPr/>
                    <a:lstStyle/>
                    <a:p>
                      <a:pPr algn="r" fontAlgn="b"/>
                      <a:endParaRPr lang="en-US" sz="1600" b="0" i="0" u="none" strike="noStrike">
                        <a:solidFill>
                          <a:srgbClr val="000000"/>
                        </a:solidFill>
                        <a:effectLst/>
                        <a:latin typeface="+mj-lt"/>
                      </a:endParaRPr>
                    </a:p>
                  </a:txBody>
                  <a:tcPr marL="3204" marR="3204" marT="3204" marB="0" anchor="b"/>
                </a:tc>
                <a:tc>
                  <a:txBody>
                    <a:bodyPr/>
                    <a:lstStyle/>
                    <a:p>
                      <a:pPr algn="r" fontAlgn="b"/>
                      <a:endParaRPr lang="en-US" sz="1600" b="0" i="0" u="none" strike="noStrike">
                        <a:solidFill>
                          <a:srgbClr val="000000"/>
                        </a:solidFill>
                        <a:effectLst/>
                        <a:latin typeface="+mj-lt"/>
                      </a:endParaRPr>
                    </a:p>
                  </a:txBody>
                  <a:tcPr marL="3204" marR="3204" marT="3204" marB="0" anchor="b"/>
                </a:tc>
                <a:tc>
                  <a:txBody>
                    <a:bodyPr/>
                    <a:lstStyle/>
                    <a:p>
                      <a:pPr algn="r" fontAlgn="b"/>
                      <a:endParaRPr lang="en-US" sz="1600" b="0" i="0" u="none" strike="noStrike">
                        <a:solidFill>
                          <a:srgbClr val="000000"/>
                        </a:solidFill>
                        <a:effectLst/>
                        <a:latin typeface="+mj-lt"/>
                      </a:endParaRPr>
                    </a:p>
                  </a:txBody>
                  <a:tcPr marL="3204" marR="3204" marT="3204" marB="0" anchor="b"/>
                </a:tc>
                <a:tc>
                  <a:txBody>
                    <a:bodyPr/>
                    <a:lstStyle/>
                    <a:p>
                      <a:pPr algn="r" fontAlgn="b"/>
                      <a:endParaRPr lang="en-US" sz="1600" b="0" i="0" u="none" strike="noStrike">
                        <a:solidFill>
                          <a:srgbClr val="000000"/>
                        </a:solidFill>
                        <a:effectLst/>
                        <a:latin typeface="+mj-lt"/>
                      </a:endParaRPr>
                    </a:p>
                  </a:txBody>
                  <a:tcPr marL="3204" marR="3204" marT="3204" marB="0" anchor="b"/>
                </a:tc>
                <a:tc>
                  <a:txBody>
                    <a:bodyPr/>
                    <a:lstStyle/>
                    <a:p>
                      <a:pPr algn="r" fontAlgn="b"/>
                      <a:endParaRPr lang="en-US" sz="1600" b="0" i="0" u="none" strike="noStrike">
                        <a:solidFill>
                          <a:srgbClr val="000000"/>
                        </a:solidFill>
                        <a:effectLst/>
                        <a:latin typeface="+mj-lt"/>
                      </a:endParaRPr>
                    </a:p>
                  </a:txBody>
                  <a:tcPr marL="3204" marR="3204" marT="3204" marB="0" anchor="b"/>
                </a:tc>
                <a:tc>
                  <a:txBody>
                    <a:bodyPr/>
                    <a:lstStyle/>
                    <a:p>
                      <a:pPr algn="r" fontAlgn="b"/>
                      <a:endParaRPr lang="en-US" sz="1600" b="0" i="0" u="none" strike="noStrike">
                        <a:solidFill>
                          <a:srgbClr val="000000"/>
                        </a:solidFill>
                        <a:effectLst/>
                        <a:latin typeface="+mj-lt"/>
                      </a:endParaRPr>
                    </a:p>
                  </a:txBody>
                  <a:tcPr marL="3204" marR="3204" marT="3204" marB="0" anchor="b"/>
                </a:tc>
                <a:tc>
                  <a:txBody>
                    <a:bodyPr/>
                    <a:lstStyle/>
                    <a:p>
                      <a:pPr algn="r" fontAlgn="b"/>
                      <a:endParaRPr lang="en-US" sz="1600" b="0" i="0" u="none" strike="noStrike">
                        <a:solidFill>
                          <a:srgbClr val="000000"/>
                        </a:solidFill>
                        <a:effectLst/>
                        <a:latin typeface="+mj-lt"/>
                      </a:endParaRPr>
                    </a:p>
                  </a:txBody>
                  <a:tcPr marL="3204" marR="3204" marT="3204" marB="0" anchor="b"/>
                </a:tc>
                <a:tc>
                  <a:txBody>
                    <a:bodyPr/>
                    <a:lstStyle/>
                    <a:p>
                      <a:pPr algn="r" fontAlgn="b"/>
                      <a:endParaRPr lang="en-US" sz="1600" b="0" i="0" u="none" strike="noStrike" dirty="0">
                        <a:solidFill>
                          <a:srgbClr val="000000"/>
                        </a:solidFill>
                        <a:effectLst/>
                        <a:latin typeface="+mj-lt"/>
                      </a:endParaRPr>
                    </a:p>
                  </a:txBody>
                  <a:tcPr marL="3204" marR="3204" marT="3204" marB="0" anchor="b"/>
                </a:tc>
                <a:extLst>
                  <a:ext uri="{0D108BD9-81ED-4DB2-BD59-A6C34878D82A}">
                    <a16:rowId xmlns:a16="http://schemas.microsoft.com/office/drawing/2014/main" val="3011417347"/>
                  </a:ext>
                </a:extLst>
              </a:tr>
              <a:tr h="336301">
                <a:tc>
                  <a:txBody>
                    <a:bodyPr/>
                    <a:lstStyle/>
                    <a:p>
                      <a:pPr algn="l" fontAlgn="b"/>
                      <a:r>
                        <a:rPr lang="en-US" sz="1400" u="none" strike="noStrike" dirty="0" err="1">
                          <a:effectLst/>
                          <a:latin typeface="+mj-lt"/>
                        </a:rPr>
                        <a:t>obj</a:t>
                      </a:r>
                      <a:endParaRPr lang="en-US" sz="1400" b="0" i="0" u="none" strike="noStrike" dirty="0">
                        <a:solidFill>
                          <a:srgbClr val="000000"/>
                        </a:solidFill>
                        <a:effectLst/>
                        <a:latin typeface="+mj-lt"/>
                      </a:endParaRPr>
                    </a:p>
                  </a:txBody>
                  <a:tcPr marL="3204" marR="3204" marT="3204" marB="0" anchor="b"/>
                </a:tc>
                <a:tc>
                  <a:txBody>
                    <a:bodyPr/>
                    <a:lstStyle/>
                    <a:p>
                      <a:pPr algn="r" fontAlgn="b"/>
                      <a:r>
                        <a:rPr lang="en-US" sz="1600" u="none" strike="noStrike" dirty="0">
                          <a:effectLst/>
                          <a:latin typeface="+mj-lt"/>
                        </a:rPr>
                        <a:t>3.5</a:t>
                      </a:r>
                      <a:endParaRPr lang="en-US" sz="1600" b="0" i="0" u="none" strike="noStrike" dirty="0">
                        <a:solidFill>
                          <a:srgbClr val="000000"/>
                        </a:solidFill>
                        <a:effectLst/>
                        <a:latin typeface="+mj-lt"/>
                      </a:endParaRPr>
                    </a:p>
                  </a:txBody>
                  <a:tcPr marL="3204" marR="3204" marT="3204" marB="0" anchor="b">
                    <a:solidFill>
                      <a:schemeClr val="accent2"/>
                    </a:solidFill>
                  </a:tcPr>
                </a:tc>
                <a:tc>
                  <a:txBody>
                    <a:bodyPr/>
                    <a:lstStyle/>
                    <a:p>
                      <a:pPr algn="r" fontAlgn="b"/>
                      <a:r>
                        <a:rPr lang="en-US" sz="1600" u="none" strike="noStrike" dirty="0">
                          <a:effectLst/>
                          <a:latin typeface="+mj-lt"/>
                        </a:rPr>
                        <a:t>-4</a:t>
                      </a:r>
                      <a:endParaRPr lang="en-US" sz="1600" b="0" i="0" u="none" strike="noStrike" dirty="0">
                        <a:solidFill>
                          <a:srgbClr val="000000"/>
                        </a:solidFill>
                        <a:effectLst/>
                        <a:latin typeface="+mj-lt"/>
                      </a:endParaRPr>
                    </a:p>
                  </a:txBody>
                  <a:tcPr marL="3204" marR="3204" marT="3204" marB="0" anchor="b">
                    <a:solidFill>
                      <a:schemeClr val="accent2"/>
                    </a:solidFill>
                  </a:tcPr>
                </a:tc>
                <a:tc>
                  <a:txBody>
                    <a:bodyPr/>
                    <a:lstStyle/>
                    <a:p>
                      <a:pPr algn="r" fontAlgn="b"/>
                      <a:r>
                        <a:rPr lang="en-US" sz="1600" u="none" strike="noStrike" dirty="0">
                          <a:effectLst/>
                          <a:latin typeface="+mj-lt"/>
                        </a:rPr>
                        <a:t>-5</a:t>
                      </a:r>
                      <a:endParaRPr lang="en-US" sz="1600" b="0" i="0" u="none" strike="noStrike" dirty="0">
                        <a:solidFill>
                          <a:srgbClr val="000000"/>
                        </a:solidFill>
                        <a:effectLst/>
                        <a:latin typeface="+mj-lt"/>
                      </a:endParaRPr>
                    </a:p>
                  </a:txBody>
                  <a:tcPr marL="3204" marR="3204" marT="3204" marB="0" anchor="b">
                    <a:solidFill>
                      <a:schemeClr val="accent2"/>
                    </a:solidFill>
                  </a:tcPr>
                </a:tc>
                <a:tc>
                  <a:txBody>
                    <a:bodyPr/>
                    <a:lstStyle/>
                    <a:p>
                      <a:pPr algn="r" fontAlgn="b"/>
                      <a:r>
                        <a:rPr lang="en-US" sz="1600" u="none" strike="noStrike" dirty="0">
                          <a:effectLst/>
                          <a:latin typeface="+mj-lt"/>
                        </a:rPr>
                        <a:t>-0.05</a:t>
                      </a:r>
                      <a:endParaRPr lang="en-US" sz="1600" b="0" i="0" u="none" strike="noStrike" dirty="0">
                        <a:solidFill>
                          <a:srgbClr val="000000"/>
                        </a:solidFill>
                        <a:effectLst/>
                        <a:latin typeface="+mj-lt"/>
                      </a:endParaRPr>
                    </a:p>
                  </a:txBody>
                  <a:tcPr marL="3204" marR="3204" marT="3204" marB="0" anchor="b">
                    <a:solidFill>
                      <a:schemeClr val="accent2"/>
                    </a:solidFill>
                  </a:tcPr>
                </a:tc>
                <a:tc>
                  <a:txBody>
                    <a:bodyPr/>
                    <a:lstStyle/>
                    <a:p>
                      <a:pPr algn="r" fontAlgn="b"/>
                      <a:r>
                        <a:rPr lang="en-US" sz="1600" u="none" strike="noStrike" dirty="0">
                          <a:effectLst/>
                          <a:latin typeface="+mj-lt"/>
                        </a:rPr>
                        <a:t>-0.15</a:t>
                      </a:r>
                      <a:endParaRPr lang="en-US" sz="1600" b="0" i="0" u="none" strike="noStrike" dirty="0">
                        <a:solidFill>
                          <a:srgbClr val="000000"/>
                        </a:solidFill>
                        <a:effectLst/>
                        <a:latin typeface="+mj-lt"/>
                      </a:endParaRPr>
                    </a:p>
                  </a:txBody>
                  <a:tcPr marL="3204" marR="3204" marT="3204" marB="0" anchor="b">
                    <a:solidFill>
                      <a:schemeClr val="accent2"/>
                    </a:solidFill>
                  </a:tcPr>
                </a:tc>
                <a:tc>
                  <a:txBody>
                    <a:bodyPr/>
                    <a:lstStyle/>
                    <a:p>
                      <a:pPr algn="r" fontAlgn="b"/>
                      <a:r>
                        <a:rPr lang="en-US" sz="1600" u="none" strike="noStrike" dirty="0">
                          <a:effectLst/>
                          <a:latin typeface="+mj-lt"/>
                        </a:rPr>
                        <a:t>3.5</a:t>
                      </a:r>
                      <a:endParaRPr lang="en-US" sz="1600" b="0" i="0" u="none" strike="noStrike" dirty="0">
                        <a:solidFill>
                          <a:srgbClr val="000000"/>
                        </a:solidFill>
                        <a:effectLst/>
                        <a:latin typeface="+mj-lt"/>
                      </a:endParaRPr>
                    </a:p>
                  </a:txBody>
                  <a:tcPr marL="3204" marR="3204" marT="3204" marB="0" anchor="b">
                    <a:solidFill>
                      <a:schemeClr val="accent4">
                        <a:lumMod val="60000"/>
                        <a:lumOff val="40000"/>
                      </a:schemeClr>
                    </a:solidFill>
                  </a:tcPr>
                </a:tc>
                <a:tc>
                  <a:txBody>
                    <a:bodyPr/>
                    <a:lstStyle/>
                    <a:p>
                      <a:pPr algn="r" fontAlgn="b"/>
                      <a:r>
                        <a:rPr lang="en-US" sz="1600" u="none" strike="noStrike" dirty="0">
                          <a:effectLst/>
                          <a:latin typeface="+mj-lt"/>
                        </a:rPr>
                        <a:t>-4</a:t>
                      </a:r>
                      <a:endParaRPr lang="en-US" sz="1600" b="0" i="0" u="none" strike="noStrike" dirty="0">
                        <a:solidFill>
                          <a:srgbClr val="000000"/>
                        </a:solidFill>
                        <a:effectLst/>
                        <a:latin typeface="+mj-lt"/>
                      </a:endParaRPr>
                    </a:p>
                  </a:txBody>
                  <a:tcPr marL="3204" marR="3204" marT="3204" marB="0" anchor="b">
                    <a:solidFill>
                      <a:schemeClr val="accent4">
                        <a:lumMod val="60000"/>
                        <a:lumOff val="40000"/>
                      </a:schemeClr>
                    </a:solidFill>
                  </a:tcPr>
                </a:tc>
                <a:tc>
                  <a:txBody>
                    <a:bodyPr/>
                    <a:lstStyle/>
                    <a:p>
                      <a:pPr algn="r" fontAlgn="b"/>
                      <a:r>
                        <a:rPr lang="en-US" sz="1600" u="none" strike="noStrike" dirty="0">
                          <a:effectLst/>
                          <a:latin typeface="+mj-lt"/>
                        </a:rPr>
                        <a:t>-5</a:t>
                      </a:r>
                      <a:endParaRPr lang="en-US" sz="1600" b="0" i="0" u="none" strike="noStrike" dirty="0">
                        <a:solidFill>
                          <a:srgbClr val="000000"/>
                        </a:solidFill>
                        <a:effectLst/>
                        <a:latin typeface="+mj-lt"/>
                      </a:endParaRPr>
                    </a:p>
                  </a:txBody>
                  <a:tcPr marL="3204" marR="3204" marT="3204" marB="0" anchor="b">
                    <a:solidFill>
                      <a:schemeClr val="accent4">
                        <a:lumMod val="60000"/>
                        <a:lumOff val="40000"/>
                      </a:schemeClr>
                    </a:solidFill>
                  </a:tcPr>
                </a:tc>
                <a:tc>
                  <a:txBody>
                    <a:bodyPr/>
                    <a:lstStyle/>
                    <a:p>
                      <a:pPr algn="r" fontAlgn="b"/>
                      <a:r>
                        <a:rPr lang="en-US" sz="1600" u="none" strike="noStrike" dirty="0">
                          <a:effectLst/>
                          <a:latin typeface="+mj-lt"/>
                        </a:rPr>
                        <a:t>-0.05</a:t>
                      </a:r>
                      <a:endParaRPr lang="en-US" sz="1600" b="0" i="0" u="none" strike="noStrike" dirty="0">
                        <a:solidFill>
                          <a:srgbClr val="000000"/>
                        </a:solidFill>
                        <a:effectLst/>
                        <a:latin typeface="+mj-lt"/>
                      </a:endParaRPr>
                    </a:p>
                  </a:txBody>
                  <a:tcPr marL="3204" marR="3204" marT="3204" marB="0" anchor="b">
                    <a:solidFill>
                      <a:schemeClr val="accent4">
                        <a:lumMod val="60000"/>
                        <a:lumOff val="40000"/>
                      </a:schemeClr>
                    </a:solidFill>
                  </a:tcPr>
                </a:tc>
                <a:tc>
                  <a:txBody>
                    <a:bodyPr/>
                    <a:lstStyle/>
                    <a:p>
                      <a:pPr algn="r" fontAlgn="b"/>
                      <a:r>
                        <a:rPr lang="en-US" sz="1600" u="none" strike="noStrike" dirty="0">
                          <a:effectLst/>
                          <a:latin typeface="+mj-lt"/>
                        </a:rPr>
                        <a:t>-0.15</a:t>
                      </a:r>
                      <a:endParaRPr lang="en-US" sz="1600" b="0" i="0" u="none" strike="noStrike" dirty="0">
                        <a:solidFill>
                          <a:srgbClr val="000000"/>
                        </a:solidFill>
                        <a:effectLst/>
                        <a:latin typeface="+mj-lt"/>
                      </a:endParaRPr>
                    </a:p>
                  </a:txBody>
                  <a:tcPr marL="3204" marR="3204" marT="3204" marB="0" anchor="b">
                    <a:solidFill>
                      <a:schemeClr val="accent4">
                        <a:lumMod val="60000"/>
                        <a:lumOff val="40000"/>
                      </a:schemeClr>
                    </a:solidFill>
                  </a:tcPr>
                </a:tc>
                <a:tc>
                  <a:txBody>
                    <a:bodyPr/>
                    <a:lstStyle/>
                    <a:p>
                      <a:pPr algn="r" fontAlgn="b"/>
                      <a:endParaRPr lang="en-US" sz="1600" b="0" i="0" u="none" strike="noStrike">
                        <a:solidFill>
                          <a:srgbClr val="000000"/>
                        </a:solidFill>
                        <a:effectLst/>
                        <a:latin typeface="+mj-lt"/>
                      </a:endParaRPr>
                    </a:p>
                  </a:txBody>
                  <a:tcPr marL="3204" marR="3204" marT="3204" marB="0" anchor="b"/>
                </a:tc>
                <a:tc>
                  <a:txBody>
                    <a:bodyPr/>
                    <a:lstStyle/>
                    <a:p>
                      <a:pPr algn="r" fontAlgn="b"/>
                      <a:r>
                        <a:rPr lang="en-US" sz="1600" b="0" i="0" u="none" strike="noStrike" dirty="0" smtClean="0">
                          <a:solidFill>
                            <a:srgbClr val="000000"/>
                          </a:solidFill>
                          <a:effectLst/>
                          <a:latin typeface="+mj-lt"/>
                        </a:rPr>
                        <a:t>Max</a:t>
                      </a:r>
                      <a:endParaRPr lang="en-US" sz="1600" b="0" i="0" u="none" strike="noStrike" dirty="0">
                        <a:solidFill>
                          <a:srgbClr val="000000"/>
                        </a:solidFill>
                        <a:effectLst/>
                        <a:latin typeface="+mj-lt"/>
                      </a:endParaRPr>
                    </a:p>
                  </a:txBody>
                  <a:tcPr marL="3204" marR="3204" marT="3204" marB="0" anchor="b"/>
                </a:tc>
                <a:extLst>
                  <a:ext uri="{0D108BD9-81ED-4DB2-BD59-A6C34878D82A}">
                    <a16:rowId xmlns:a16="http://schemas.microsoft.com/office/drawing/2014/main" val="2818964031"/>
                  </a:ext>
                </a:extLst>
              </a:tr>
              <a:tr h="336301">
                <a:tc>
                  <a:txBody>
                    <a:bodyPr/>
                    <a:lstStyle/>
                    <a:p>
                      <a:pPr algn="l" fontAlgn="b"/>
                      <a:r>
                        <a:rPr lang="en-US" sz="1200" u="none" strike="noStrike" dirty="0">
                          <a:effectLst/>
                          <a:latin typeface="+mj-lt"/>
                        </a:rPr>
                        <a:t>Milk Balance </a:t>
                      </a:r>
                      <a:r>
                        <a:rPr lang="en-US" sz="1200" u="none" strike="noStrike" dirty="0" err="1">
                          <a:effectLst/>
                          <a:latin typeface="+mj-lt"/>
                        </a:rPr>
                        <a:t>FarmA</a:t>
                      </a:r>
                      <a:endParaRPr lang="en-US" sz="1200" b="0" i="0" u="none" strike="noStrike" dirty="0">
                        <a:solidFill>
                          <a:srgbClr val="000000"/>
                        </a:solidFill>
                        <a:effectLst/>
                        <a:latin typeface="+mj-lt"/>
                      </a:endParaRPr>
                    </a:p>
                  </a:txBody>
                  <a:tcPr marL="3204" marR="3204" marT="3204" marB="0" anchor="b"/>
                </a:tc>
                <a:tc>
                  <a:txBody>
                    <a:bodyPr/>
                    <a:lstStyle/>
                    <a:p>
                      <a:pPr algn="r" fontAlgn="b"/>
                      <a:r>
                        <a:rPr lang="en-US" sz="1600" u="none" strike="noStrike" dirty="0">
                          <a:effectLst/>
                          <a:latin typeface="+mj-lt"/>
                        </a:rPr>
                        <a:t>1</a:t>
                      </a:r>
                      <a:endParaRPr lang="en-US" sz="1600" b="0" i="0" u="none" strike="noStrike" dirty="0">
                        <a:solidFill>
                          <a:srgbClr val="000000"/>
                        </a:solidFill>
                        <a:effectLst/>
                        <a:latin typeface="+mj-lt"/>
                      </a:endParaRPr>
                    </a:p>
                  </a:txBody>
                  <a:tcPr marL="3204" marR="3204" marT="3204" marB="0" anchor="b">
                    <a:solidFill>
                      <a:schemeClr val="accent2"/>
                    </a:solidFill>
                  </a:tcPr>
                </a:tc>
                <a:tc>
                  <a:txBody>
                    <a:bodyPr/>
                    <a:lstStyle/>
                    <a:p>
                      <a:pPr algn="r" fontAlgn="b"/>
                      <a:r>
                        <a:rPr lang="en-US" sz="1600" u="none" strike="noStrike" dirty="0">
                          <a:effectLst/>
                          <a:latin typeface="+mj-lt"/>
                        </a:rPr>
                        <a:t>-6</a:t>
                      </a:r>
                      <a:endParaRPr lang="en-US" sz="1600" b="0" i="0" u="none" strike="noStrike" dirty="0">
                        <a:solidFill>
                          <a:srgbClr val="000000"/>
                        </a:solidFill>
                        <a:effectLst/>
                        <a:latin typeface="+mj-lt"/>
                      </a:endParaRPr>
                    </a:p>
                  </a:txBody>
                  <a:tcPr marL="3204" marR="3204" marT="3204" marB="0" anchor="b">
                    <a:solidFill>
                      <a:schemeClr val="accent2"/>
                    </a:solidFill>
                  </a:tcPr>
                </a:tc>
                <a:tc>
                  <a:txBody>
                    <a:bodyPr/>
                    <a:lstStyle/>
                    <a:p>
                      <a:pPr algn="r" fontAlgn="b"/>
                      <a:r>
                        <a:rPr lang="en-US" sz="1600" u="none" strike="noStrike" dirty="0">
                          <a:effectLst/>
                          <a:latin typeface="+mj-lt"/>
                        </a:rPr>
                        <a:t>-7</a:t>
                      </a:r>
                      <a:endParaRPr lang="en-US" sz="1600" b="0" i="0" u="none" strike="noStrike" dirty="0">
                        <a:solidFill>
                          <a:srgbClr val="000000"/>
                        </a:solidFill>
                        <a:effectLst/>
                        <a:latin typeface="+mj-lt"/>
                      </a:endParaRPr>
                    </a:p>
                  </a:txBody>
                  <a:tcPr marL="3204" marR="3204" marT="3204" marB="0" anchor="b">
                    <a:solidFill>
                      <a:schemeClr val="accent2"/>
                    </a:solidFill>
                  </a:tcPr>
                </a:tc>
                <a:tc>
                  <a:txBody>
                    <a:bodyPr/>
                    <a:lstStyle/>
                    <a:p>
                      <a:pPr algn="r" fontAlgn="b"/>
                      <a:endParaRPr lang="en-US" sz="1600" b="0" i="0" u="none" strike="noStrike" dirty="0">
                        <a:solidFill>
                          <a:srgbClr val="000000"/>
                        </a:solidFill>
                        <a:effectLst/>
                        <a:latin typeface="+mj-lt"/>
                      </a:endParaRPr>
                    </a:p>
                  </a:txBody>
                  <a:tcPr marL="3204" marR="3204" marT="3204" marB="0" anchor="b">
                    <a:solidFill>
                      <a:schemeClr val="accent2"/>
                    </a:solidFill>
                  </a:tcPr>
                </a:tc>
                <a:tc>
                  <a:txBody>
                    <a:bodyPr/>
                    <a:lstStyle/>
                    <a:p>
                      <a:pPr algn="r" fontAlgn="b"/>
                      <a:endParaRPr lang="en-US" sz="1600" b="0" i="0" u="none" strike="noStrike" dirty="0">
                        <a:solidFill>
                          <a:srgbClr val="000000"/>
                        </a:solidFill>
                        <a:effectLst/>
                        <a:latin typeface="+mj-lt"/>
                      </a:endParaRPr>
                    </a:p>
                  </a:txBody>
                  <a:tcPr marL="3204" marR="3204" marT="3204" marB="0" anchor="b">
                    <a:solidFill>
                      <a:schemeClr val="accent2"/>
                    </a:solidFill>
                  </a:tcPr>
                </a:tc>
                <a:tc>
                  <a:txBody>
                    <a:bodyPr/>
                    <a:lstStyle/>
                    <a:p>
                      <a:pPr algn="r" fontAlgn="b"/>
                      <a:endParaRPr lang="en-US" sz="1600" b="0" i="0" u="none" strike="noStrike">
                        <a:solidFill>
                          <a:srgbClr val="000000"/>
                        </a:solidFill>
                        <a:effectLst/>
                        <a:latin typeface="+mj-lt"/>
                      </a:endParaRPr>
                    </a:p>
                  </a:txBody>
                  <a:tcPr marL="3204" marR="3204" marT="3204" marB="0" anchor="b"/>
                </a:tc>
                <a:tc>
                  <a:txBody>
                    <a:bodyPr/>
                    <a:lstStyle/>
                    <a:p>
                      <a:pPr algn="r" fontAlgn="b"/>
                      <a:endParaRPr lang="en-US" sz="1600" b="0" i="0" u="none" strike="noStrike">
                        <a:solidFill>
                          <a:srgbClr val="000000"/>
                        </a:solidFill>
                        <a:effectLst/>
                        <a:latin typeface="+mj-lt"/>
                      </a:endParaRPr>
                    </a:p>
                  </a:txBody>
                  <a:tcPr marL="3204" marR="3204" marT="3204" marB="0" anchor="b"/>
                </a:tc>
                <a:tc>
                  <a:txBody>
                    <a:bodyPr/>
                    <a:lstStyle/>
                    <a:p>
                      <a:pPr algn="r" fontAlgn="b"/>
                      <a:endParaRPr lang="en-US" sz="1600" b="0" i="0" u="none" strike="noStrike" dirty="0">
                        <a:solidFill>
                          <a:srgbClr val="000000"/>
                        </a:solidFill>
                        <a:effectLst/>
                        <a:latin typeface="+mj-lt"/>
                      </a:endParaRPr>
                    </a:p>
                  </a:txBody>
                  <a:tcPr marL="3204" marR="3204" marT="3204" marB="0" anchor="b"/>
                </a:tc>
                <a:tc>
                  <a:txBody>
                    <a:bodyPr/>
                    <a:lstStyle/>
                    <a:p>
                      <a:pPr algn="r" fontAlgn="b"/>
                      <a:endParaRPr lang="en-US" sz="1600" b="0" i="0" u="none" strike="noStrike">
                        <a:solidFill>
                          <a:srgbClr val="000000"/>
                        </a:solidFill>
                        <a:effectLst/>
                        <a:latin typeface="+mj-lt"/>
                      </a:endParaRPr>
                    </a:p>
                  </a:txBody>
                  <a:tcPr marL="3204" marR="3204" marT="3204" marB="0" anchor="b"/>
                </a:tc>
                <a:tc>
                  <a:txBody>
                    <a:bodyPr/>
                    <a:lstStyle/>
                    <a:p>
                      <a:pPr algn="r" fontAlgn="b"/>
                      <a:endParaRPr lang="en-US" sz="1600" b="0" i="0" u="none" strike="noStrike">
                        <a:solidFill>
                          <a:srgbClr val="000000"/>
                        </a:solidFill>
                        <a:effectLst/>
                        <a:latin typeface="+mj-lt"/>
                      </a:endParaRPr>
                    </a:p>
                  </a:txBody>
                  <a:tcPr marL="3204" marR="3204" marT="3204" marB="0" anchor="b"/>
                </a:tc>
                <a:tc>
                  <a:txBody>
                    <a:bodyPr/>
                    <a:lstStyle/>
                    <a:p>
                      <a:pPr algn="r" fontAlgn="b"/>
                      <a:r>
                        <a:rPr lang="en-US" sz="1600" u="none" strike="noStrike" dirty="0">
                          <a:effectLst/>
                          <a:latin typeface="+mj-lt"/>
                        </a:rPr>
                        <a:t>&lt;=</a:t>
                      </a:r>
                      <a:endParaRPr lang="en-US" sz="1600" b="0" i="0" u="none" strike="noStrike" dirty="0">
                        <a:solidFill>
                          <a:srgbClr val="000000"/>
                        </a:solidFill>
                        <a:effectLst/>
                        <a:latin typeface="+mj-lt"/>
                      </a:endParaRPr>
                    </a:p>
                  </a:txBody>
                  <a:tcPr marL="3204" marR="3204" marT="3204" marB="0" anchor="b">
                    <a:solidFill>
                      <a:schemeClr val="accent2">
                        <a:lumMod val="60000"/>
                        <a:lumOff val="40000"/>
                      </a:schemeClr>
                    </a:solidFill>
                  </a:tcPr>
                </a:tc>
                <a:tc>
                  <a:txBody>
                    <a:bodyPr/>
                    <a:lstStyle/>
                    <a:p>
                      <a:pPr algn="r" fontAlgn="b"/>
                      <a:r>
                        <a:rPr lang="en-US" sz="1600" u="none" strike="noStrike">
                          <a:effectLst/>
                          <a:latin typeface="+mj-lt"/>
                        </a:rPr>
                        <a:t>0</a:t>
                      </a:r>
                      <a:endParaRPr lang="en-US" sz="1600" b="0" i="0" u="none" strike="noStrike">
                        <a:solidFill>
                          <a:srgbClr val="000000"/>
                        </a:solidFill>
                        <a:effectLst/>
                        <a:latin typeface="+mj-lt"/>
                      </a:endParaRPr>
                    </a:p>
                  </a:txBody>
                  <a:tcPr marL="3204" marR="3204" marT="3204" marB="0" anchor="b">
                    <a:solidFill>
                      <a:schemeClr val="accent2">
                        <a:lumMod val="60000"/>
                        <a:lumOff val="40000"/>
                      </a:schemeClr>
                    </a:solidFill>
                  </a:tcPr>
                </a:tc>
                <a:extLst>
                  <a:ext uri="{0D108BD9-81ED-4DB2-BD59-A6C34878D82A}">
                    <a16:rowId xmlns:a16="http://schemas.microsoft.com/office/drawing/2014/main" val="1163059046"/>
                  </a:ext>
                </a:extLst>
              </a:tr>
              <a:tr h="336301">
                <a:tc>
                  <a:txBody>
                    <a:bodyPr/>
                    <a:lstStyle/>
                    <a:p>
                      <a:pPr algn="l" fontAlgn="b"/>
                      <a:r>
                        <a:rPr lang="en-US" sz="1200" u="none" strike="noStrike" dirty="0">
                          <a:effectLst/>
                          <a:latin typeface="+mj-lt"/>
                        </a:rPr>
                        <a:t>Feed mix balance </a:t>
                      </a:r>
                      <a:r>
                        <a:rPr lang="en-US" sz="1200" u="none" strike="noStrike" dirty="0" err="1">
                          <a:effectLst/>
                          <a:latin typeface="+mj-lt"/>
                        </a:rPr>
                        <a:t>FarmA</a:t>
                      </a:r>
                      <a:endParaRPr lang="en-US" sz="1200" b="0" i="0" u="none" strike="noStrike" dirty="0">
                        <a:solidFill>
                          <a:srgbClr val="000000"/>
                        </a:solidFill>
                        <a:effectLst/>
                        <a:latin typeface="+mj-lt"/>
                      </a:endParaRPr>
                    </a:p>
                  </a:txBody>
                  <a:tcPr marL="3204" marR="3204" marT="3204" marB="0" anchor="b"/>
                </a:tc>
                <a:tc>
                  <a:txBody>
                    <a:bodyPr/>
                    <a:lstStyle/>
                    <a:p>
                      <a:pPr algn="r" fontAlgn="b"/>
                      <a:endParaRPr lang="en-US" sz="1600" b="0" i="0" u="none" strike="noStrike" dirty="0">
                        <a:solidFill>
                          <a:srgbClr val="000000"/>
                        </a:solidFill>
                        <a:effectLst/>
                        <a:latin typeface="+mj-lt"/>
                      </a:endParaRPr>
                    </a:p>
                  </a:txBody>
                  <a:tcPr marL="3204" marR="3204" marT="3204" marB="0" anchor="b">
                    <a:solidFill>
                      <a:schemeClr val="accent2"/>
                    </a:solidFill>
                  </a:tcPr>
                </a:tc>
                <a:tc>
                  <a:txBody>
                    <a:bodyPr/>
                    <a:lstStyle/>
                    <a:p>
                      <a:pPr algn="r" fontAlgn="b"/>
                      <a:r>
                        <a:rPr lang="en-US" sz="1600" u="none" strike="noStrike" dirty="0">
                          <a:effectLst/>
                          <a:latin typeface="+mj-lt"/>
                        </a:rPr>
                        <a:t>100</a:t>
                      </a:r>
                      <a:endParaRPr lang="en-US" sz="1600" b="0" i="0" u="none" strike="noStrike" dirty="0">
                        <a:solidFill>
                          <a:srgbClr val="000000"/>
                        </a:solidFill>
                        <a:effectLst/>
                        <a:latin typeface="+mj-lt"/>
                      </a:endParaRPr>
                    </a:p>
                  </a:txBody>
                  <a:tcPr marL="3204" marR="3204" marT="3204" marB="0" anchor="b">
                    <a:solidFill>
                      <a:schemeClr val="accent2"/>
                    </a:solidFill>
                  </a:tcPr>
                </a:tc>
                <a:tc>
                  <a:txBody>
                    <a:bodyPr/>
                    <a:lstStyle/>
                    <a:p>
                      <a:pPr algn="r" fontAlgn="b"/>
                      <a:r>
                        <a:rPr lang="en-US" sz="1600" u="none" strike="noStrike" dirty="0">
                          <a:effectLst/>
                          <a:latin typeface="+mj-lt"/>
                        </a:rPr>
                        <a:t>90</a:t>
                      </a:r>
                      <a:endParaRPr lang="en-US" sz="1600" b="0" i="0" u="none" strike="noStrike" dirty="0">
                        <a:solidFill>
                          <a:srgbClr val="000000"/>
                        </a:solidFill>
                        <a:effectLst/>
                        <a:latin typeface="+mj-lt"/>
                      </a:endParaRPr>
                    </a:p>
                  </a:txBody>
                  <a:tcPr marL="3204" marR="3204" marT="3204" marB="0" anchor="b">
                    <a:solidFill>
                      <a:schemeClr val="accent2"/>
                    </a:solidFill>
                  </a:tcPr>
                </a:tc>
                <a:tc>
                  <a:txBody>
                    <a:bodyPr/>
                    <a:lstStyle/>
                    <a:p>
                      <a:pPr algn="r" fontAlgn="b"/>
                      <a:r>
                        <a:rPr lang="en-US" sz="1600" u="none" strike="noStrike" dirty="0">
                          <a:effectLst/>
                          <a:latin typeface="+mj-lt"/>
                        </a:rPr>
                        <a:t>-1</a:t>
                      </a:r>
                      <a:endParaRPr lang="en-US" sz="1600" b="0" i="0" u="none" strike="noStrike" dirty="0">
                        <a:solidFill>
                          <a:srgbClr val="000000"/>
                        </a:solidFill>
                        <a:effectLst/>
                        <a:latin typeface="+mj-lt"/>
                      </a:endParaRPr>
                    </a:p>
                  </a:txBody>
                  <a:tcPr marL="3204" marR="3204" marT="3204" marB="0" anchor="b">
                    <a:solidFill>
                      <a:schemeClr val="accent2"/>
                    </a:solidFill>
                  </a:tcPr>
                </a:tc>
                <a:tc>
                  <a:txBody>
                    <a:bodyPr/>
                    <a:lstStyle/>
                    <a:p>
                      <a:pPr algn="r" fontAlgn="b"/>
                      <a:endParaRPr lang="en-US" sz="1600" b="0" i="0" u="none" strike="noStrike">
                        <a:solidFill>
                          <a:srgbClr val="000000"/>
                        </a:solidFill>
                        <a:effectLst/>
                        <a:latin typeface="+mj-lt"/>
                      </a:endParaRPr>
                    </a:p>
                  </a:txBody>
                  <a:tcPr marL="3204" marR="3204" marT="3204" marB="0" anchor="b">
                    <a:solidFill>
                      <a:schemeClr val="accent2"/>
                    </a:solidFill>
                  </a:tcPr>
                </a:tc>
                <a:tc>
                  <a:txBody>
                    <a:bodyPr/>
                    <a:lstStyle/>
                    <a:p>
                      <a:pPr algn="r" fontAlgn="b"/>
                      <a:endParaRPr lang="en-US" sz="1600" b="0" i="0" u="none" strike="noStrike">
                        <a:solidFill>
                          <a:srgbClr val="000000"/>
                        </a:solidFill>
                        <a:effectLst/>
                        <a:latin typeface="+mj-lt"/>
                      </a:endParaRPr>
                    </a:p>
                  </a:txBody>
                  <a:tcPr marL="3204" marR="3204" marT="3204" marB="0" anchor="b"/>
                </a:tc>
                <a:tc>
                  <a:txBody>
                    <a:bodyPr/>
                    <a:lstStyle/>
                    <a:p>
                      <a:pPr algn="r" fontAlgn="b"/>
                      <a:endParaRPr lang="en-US" sz="1600" b="0" i="0" u="none" strike="noStrike">
                        <a:solidFill>
                          <a:srgbClr val="000000"/>
                        </a:solidFill>
                        <a:effectLst/>
                        <a:latin typeface="+mj-lt"/>
                      </a:endParaRPr>
                    </a:p>
                  </a:txBody>
                  <a:tcPr marL="3204" marR="3204" marT="3204" marB="0" anchor="b"/>
                </a:tc>
                <a:tc>
                  <a:txBody>
                    <a:bodyPr/>
                    <a:lstStyle/>
                    <a:p>
                      <a:pPr algn="r" fontAlgn="b"/>
                      <a:endParaRPr lang="en-US" sz="1600" b="0" i="0" u="none" strike="noStrike">
                        <a:solidFill>
                          <a:srgbClr val="000000"/>
                        </a:solidFill>
                        <a:effectLst/>
                        <a:latin typeface="+mj-lt"/>
                      </a:endParaRPr>
                    </a:p>
                  </a:txBody>
                  <a:tcPr marL="3204" marR="3204" marT="3204" marB="0" anchor="b"/>
                </a:tc>
                <a:tc>
                  <a:txBody>
                    <a:bodyPr/>
                    <a:lstStyle/>
                    <a:p>
                      <a:pPr algn="r" fontAlgn="b"/>
                      <a:endParaRPr lang="en-US" sz="1600" b="0" i="0" u="none" strike="noStrike">
                        <a:solidFill>
                          <a:srgbClr val="000000"/>
                        </a:solidFill>
                        <a:effectLst/>
                        <a:latin typeface="+mj-lt"/>
                      </a:endParaRPr>
                    </a:p>
                  </a:txBody>
                  <a:tcPr marL="3204" marR="3204" marT="3204" marB="0" anchor="b"/>
                </a:tc>
                <a:tc>
                  <a:txBody>
                    <a:bodyPr/>
                    <a:lstStyle/>
                    <a:p>
                      <a:pPr algn="r" fontAlgn="b"/>
                      <a:endParaRPr lang="en-US" sz="1600" b="0" i="0" u="none" strike="noStrike">
                        <a:solidFill>
                          <a:srgbClr val="000000"/>
                        </a:solidFill>
                        <a:effectLst/>
                        <a:latin typeface="+mj-lt"/>
                      </a:endParaRPr>
                    </a:p>
                  </a:txBody>
                  <a:tcPr marL="3204" marR="3204" marT="3204" marB="0" anchor="b"/>
                </a:tc>
                <a:tc>
                  <a:txBody>
                    <a:bodyPr/>
                    <a:lstStyle/>
                    <a:p>
                      <a:pPr algn="r" fontAlgn="b"/>
                      <a:r>
                        <a:rPr lang="en-US" sz="1600" u="none" strike="noStrike">
                          <a:effectLst/>
                          <a:latin typeface="+mj-lt"/>
                        </a:rPr>
                        <a:t>&lt;=</a:t>
                      </a:r>
                      <a:endParaRPr lang="en-US" sz="1600" b="0" i="0" u="none" strike="noStrike">
                        <a:solidFill>
                          <a:srgbClr val="000000"/>
                        </a:solidFill>
                        <a:effectLst/>
                        <a:latin typeface="+mj-lt"/>
                      </a:endParaRPr>
                    </a:p>
                  </a:txBody>
                  <a:tcPr marL="3204" marR="3204" marT="3204" marB="0" anchor="b">
                    <a:solidFill>
                      <a:schemeClr val="accent2">
                        <a:lumMod val="60000"/>
                        <a:lumOff val="40000"/>
                      </a:schemeClr>
                    </a:solidFill>
                  </a:tcPr>
                </a:tc>
                <a:tc>
                  <a:txBody>
                    <a:bodyPr/>
                    <a:lstStyle/>
                    <a:p>
                      <a:pPr algn="r" fontAlgn="b"/>
                      <a:r>
                        <a:rPr lang="en-US" sz="1600" u="none" strike="noStrike" dirty="0">
                          <a:effectLst/>
                          <a:latin typeface="+mj-lt"/>
                        </a:rPr>
                        <a:t>0</a:t>
                      </a:r>
                      <a:endParaRPr lang="en-US" sz="1600" b="0" i="0" u="none" strike="noStrike" dirty="0">
                        <a:solidFill>
                          <a:srgbClr val="000000"/>
                        </a:solidFill>
                        <a:effectLst/>
                        <a:latin typeface="+mj-lt"/>
                      </a:endParaRPr>
                    </a:p>
                  </a:txBody>
                  <a:tcPr marL="3204" marR="3204" marT="3204" marB="0" anchor="b">
                    <a:solidFill>
                      <a:schemeClr val="accent2">
                        <a:lumMod val="60000"/>
                        <a:lumOff val="40000"/>
                      </a:schemeClr>
                    </a:solidFill>
                  </a:tcPr>
                </a:tc>
                <a:extLst>
                  <a:ext uri="{0D108BD9-81ED-4DB2-BD59-A6C34878D82A}">
                    <a16:rowId xmlns:a16="http://schemas.microsoft.com/office/drawing/2014/main" val="3584762557"/>
                  </a:ext>
                </a:extLst>
              </a:tr>
              <a:tr h="336301">
                <a:tc>
                  <a:txBody>
                    <a:bodyPr/>
                    <a:lstStyle/>
                    <a:p>
                      <a:pPr algn="l" fontAlgn="b"/>
                      <a:r>
                        <a:rPr lang="en-US" sz="1200" u="none" strike="noStrike" dirty="0" err="1" smtClean="0">
                          <a:effectLst/>
                          <a:latin typeface="+mj-lt"/>
                        </a:rPr>
                        <a:t>SoyMeal</a:t>
                      </a:r>
                      <a:r>
                        <a:rPr lang="en-US" sz="1200" u="none" strike="noStrike" dirty="0" smtClean="0">
                          <a:effectLst/>
                          <a:latin typeface="+mj-lt"/>
                        </a:rPr>
                        <a:t> </a:t>
                      </a:r>
                      <a:r>
                        <a:rPr lang="en-US" sz="1200" u="none" strike="noStrike" dirty="0">
                          <a:effectLst/>
                          <a:latin typeface="+mj-lt"/>
                        </a:rPr>
                        <a:t>balance </a:t>
                      </a:r>
                      <a:r>
                        <a:rPr lang="en-US" sz="1200" u="none" strike="noStrike" dirty="0" err="1">
                          <a:effectLst/>
                          <a:latin typeface="+mj-lt"/>
                        </a:rPr>
                        <a:t>FarmA</a:t>
                      </a:r>
                      <a:endParaRPr lang="en-US" sz="1200" b="0" i="0" u="none" strike="noStrike" dirty="0">
                        <a:solidFill>
                          <a:srgbClr val="000000"/>
                        </a:solidFill>
                        <a:effectLst/>
                        <a:latin typeface="+mj-lt"/>
                      </a:endParaRPr>
                    </a:p>
                  </a:txBody>
                  <a:tcPr marL="3204" marR="3204" marT="3204" marB="0" anchor="b"/>
                </a:tc>
                <a:tc>
                  <a:txBody>
                    <a:bodyPr/>
                    <a:lstStyle/>
                    <a:p>
                      <a:pPr algn="r" fontAlgn="b"/>
                      <a:endParaRPr lang="en-US" sz="1600" b="0" i="0" u="none" strike="noStrike" dirty="0">
                        <a:solidFill>
                          <a:srgbClr val="000000"/>
                        </a:solidFill>
                        <a:effectLst/>
                        <a:latin typeface="+mj-lt"/>
                      </a:endParaRPr>
                    </a:p>
                  </a:txBody>
                  <a:tcPr marL="3204" marR="3204" marT="3204" marB="0" anchor="b">
                    <a:solidFill>
                      <a:schemeClr val="accent2"/>
                    </a:solidFill>
                  </a:tcPr>
                </a:tc>
                <a:tc>
                  <a:txBody>
                    <a:bodyPr/>
                    <a:lstStyle/>
                    <a:p>
                      <a:pPr algn="r" fontAlgn="b"/>
                      <a:endParaRPr lang="en-US" sz="1600" b="0" i="0" u="none" strike="noStrike" dirty="0">
                        <a:solidFill>
                          <a:srgbClr val="000000"/>
                        </a:solidFill>
                        <a:effectLst/>
                        <a:latin typeface="+mj-lt"/>
                      </a:endParaRPr>
                    </a:p>
                  </a:txBody>
                  <a:tcPr marL="3204" marR="3204" marT="3204" marB="0" anchor="b">
                    <a:solidFill>
                      <a:schemeClr val="accent2"/>
                    </a:solidFill>
                  </a:tcPr>
                </a:tc>
                <a:tc>
                  <a:txBody>
                    <a:bodyPr/>
                    <a:lstStyle/>
                    <a:p>
                      <a:pPr algn="r" fontAlgn="b"/>
                      <a:r>
                        <a:rPr lang="en-US" sz="1600" u="none" strike="noStrike" dirty="0">
                          <a:effectLst/>
                          <a:latin typeface="+mj-lt"/>
                        </a:rPr>
                        <a:t>10</a:t>
                      </a:r>
                      <a:endParaRPr lang="en-US" sz="1600" b="0" i="0" u="none" strike="noStrike" dirty="0">
                        <a:solidFill>
                          <a:srgbClr val="000000"/>
                        </a:solidFill>
                        <a:effectLst/>
                        <a:latin typeface="+mj-lt"/>
                      </a:endParaRPr>
                    </a:p>
                  </a:txBody>
                  <a:tcPr marL="3204" marR="3204" marT="3204" marB="0" anchor="b">
                    <a:solidFill>
                      <a:schemeClr val="accent2"/>
                    </a:solidFill>
                  </a:tcPr>
                </a:tc>
                <a:tc>
                  <a:txBody>
                    <a:bodyPr/>
                    <a:lstStyle/>
                    <a:p>
                      <a:pPr algn="r" fontAlgn="b"/>
                      <a:endParaRPr lang="en-US" sz="1600" b="0" i="0" u="none" strike="noStrike" dirty="0">
                        <a:solidFill>
                          <a:srgbClr val="000000"/>
                        </a:solidFill>
                        <a:effectLst/>
                        <a:latin typeface="+mj-lt"/>
                      </a:endParaRPr>
                    </a:p>
                  </a:txBody>
                  <a:tcPr marL="3204" marR="3204" marT="3204" marB="0" anchor="b">
                    <a:solidFill>
                      <a:schemeClr val="accent2"/>
                    </a:solidFill>
                  </a:tcPr>
                </a:tc>
                <a:tc>
                  <a:txBody>
                    <a:bodyPr/>
                    <a:lstStyle/>
                    <a:p>
                      <a:pPr algn="r" fontAlgn="b"/>
                      <a:r>
                        <a:rPr lang="en-US" sz="1600" u="none" strike="noStrike">
                          <a:effectLst/>
                          <a:latin typeface="+mj-lt"/>
                        </a:rPr>
                        <a:t>-1</a:t>
                      </a:r>
                      <a:endParaRPr lang="en-US" sz="1600" b="0" i="0" u="none" strike="noStrike">
                        <a:solidFill>
                          <a:srgbClr val="000000"/>
                        </a:solidFill>
                        <a:effectLst/>
                        <a:latin typeface="+mj-lt"/>
                      </a:endParaRPr>
                    </a:p>
                  </a:txBody>
                  <a:tcPr marL="3204" marR="3204" marT="3204" marB="0" anchor="b">
                    <a:solidFill>
                      <a:schemeClr val="accent2"/>
                    </a:solidFill>
                  </a:tcPr>
                </a:tc>
                <a:tc>
                  <a:txBody>
                    <a:bodyPr/>
                    <a:lstStyle/>
                    <a:p>
                      <a:pPr algn="r" fontAlgn="b"/>
                      <a:endParaRPr lang="en-US" sz="1600" b="0" i="0" u="none" strike="noStrike">
                        <a:solidFill>
                          <a:srgbClr val="000000"/>
                        </a:solidFill>
                        <a:effectLst/>
                        <a:latin typeface="+mj-lt"/>
                      </a:endParaRPr>
                    </a:p>
                  </a:txBody>
                  <a:tcPr marL="3204" marR="3204" marT="3204" marB="0" anchor="b"/>
                </a:tc>
                <a:tc>
                  <a:txBody>
                    <a:bodyPr/>
                    <a:lstStyle/>
                    <a:p>
                      <a:pPr algn="r" fontAlgn="b"/>
                      <a:endParaRPr lang="en-US" sz="1600" b="0" i="0" u="none" strike="noStrike" dirty="0">
                        <a:solidFill>
                          <a:srgbClr val="000000"/>
                        </a:solidFill>
                        <a:effectLst/>
                        <a:latin typeface="+mj-lt"/>
                      </a:endParaRPr>
                    </a:p>
                  </a:txBody>
                  <a:tcPr marL="3204" marR="3204" marT="3204" marB="0" anchor="b"/>
                </a:tc>
                <a:tc>
                  <a:txBody>
                    <a:bodyPr/>
                    <a:lstStyle/>
                    <a:p>
                      <a:pPr algn="r" fontAlgn="b"/>
                      <a:endParaRPr lang="en-US" sz="1600" b="0" i="0" u="none" strike="noStrike">
                        <a:solidFill>
                          <a:srgbClr val="000000"/>
                        </a:solidFill>
                        <a:effectLst/>
                        <a:latin typeface="+mj-lt"/>
                      </a:endParaRPr>
                    </a:p>
                  </a:txBody>
                  <a:tcPr marL="3204" marR="3204" marT="3204" marB="0" anchor="b"/>
                </a:tc>
                <a:tc>
                  <a:txBody>
                    <a:bodyPr/>
                    <a:lstStyle/>
                    <a:p>
                      <a:pPr algn="r" fontAlgn="b"/>
                      <a:endParaRPr lang="en-US" sz="1600" b="0" i="0" u="none" strike="noStrike">
                        <a:solidFill>
                          <a:srgbClr val="000000"/>
                        </a:solidFill>
                        <a:effectLst/>
                        <a:latin typeface="+mj-lt"/>
                      </a:endParaRPr>
                    </a:p>
                  </a:txBody>
                  <a:tcPr marL="3204" marR="3204" marT="3204" marB="0" anchor="b"/>
                </a:tc>
                <a:tc>
                  <a:txBody>
                    <a:bodyPr/>
                    <a:lstStyle/>
                    <a:p>
                      <a:pPr algn="r" fontAlgn="b"/>
                      <a:endParaRPr lang="en-US" sz="1600" b="0" i="0" u="none" strike="noStrike">
                        <a:solidFill>
                          <a:srgbClr val="000000"/>
                        </a:solidFill>
                        <a:effectLst/>
                        <a:latin typeface="+mj-lt"/>
                      </a:endParaRPr>
                    </a:p>
                  </a:txBody>
                  <a:tcPr marL="3204" marR="3204" marT="3204" marB="0" anchor="b"/>
                </a:tc>
                <a:tc>
                  <a:txBody>
                    <a:bodyPr/>
                    <a:lstStyle/>
                    <a:p>
                      <a:pPr algn="r" fontAlgn="b"/>
                      <a:r>
                        <a:rPr lang="en-US" sz="1600" u="none" strike="noStrike">
                          <a:effectLst/>
                          <a:latin typeface="+mj-lt"/>
                        </a:rPr>
                        <a:t>&lt;=</a:t>
                      </a:r>
                      <a:endParaRPr lang="en-US" sz="1600" b="0" i="0" u="none" strike="noStrike">
                        <a:solidFill>
                          <a:srgbClr val="000000"/>
                        </a:solidFill>
                        <a:effectLst/>
                        <a:latin typeface="+mj-lt"/>
                      </a:endParaRPr>
                    </a:p>
                  </a:txBody>
                  <a:tcPr marL="3204" marR="3204" marT="3204" marB="0" anchor="b">
                    <a:solidFill>
                      <a:schemeClr val="accent2">
                        <a:lumMod val="60000"/>
                        <a:lumOff val="40000"/>
                      </a:schemeClr>
                    </a:solidFill>
                  </a:tcPr>
                </a:tc>
                <a:tc>
                  <a:txBody>
                    <a:bodyPr/>
                    <a:lstStyle/>
                    <a:p>
                      <a:pPr algn="r" fontAlgn="b"/>
                      <a:r>
                        <a:rPr lang="en-US" sz="1600" u="none" strike="noStrike" dirty="0">
                          <a:effectLst/>
                          <a:latin typeface="+mj-lt"/>
                        </a:rPr>
                        <a:t>0</a:t>
                      </a:r>
                      <a:endParaRPr lang="en-US" sz="1600" b="0" i="0" u="none" strike="noStrike" dirty="0">
                        <a:solidFill>
                          <a:srgbClr val="000000"/>
                        </a:solidFill>
                        <a:effectLst/>
                        <a:latin typeface="+mj-lt"/>
                      </a:endParaRPr>
                    </a:p>
                  </a:txBody>
                  <a:tcPr marL="3204" marR="3204" marT="3204" marB="0" anchor="b">
                    <a:solidFill>
                      <a:schemeClr val="accent2">
                        <a:lumMod val="60000"/>
                        <a:lumOff val="40000"/>
                      </a:schemeClr>
                    </a:solidFill>
                  </a:tcPr>
                </a:tc>
                <a:extLst>
                  <a:ext uri="{0D108BD9-81ED-4DB2-BD59-A6C34878D82A}">
                    <a16:rowId xmlns:a16="http://schemas.microsoft.com/office/drawing/2014/main" val="1256915513"/>
                  </a:ext>
                </a:extLst>
              </a:tr>
              <a:tr h="336301">
                <a:tc>
                  <a:txBody>
                    <a:bodyPr/>
                    <a:lstStyle/>
                    <a:p>
                      <a:pPr algn="l" fontAlgn="b"/>
                      <a:r>
                        <a:rPr lang="en-US" sz="1200" u="none" strike="noStrike" dirty="0">
                          <a:effectLst/>
                          <a:latin typeface="+mj-lt"/>
                        </a:rPr>
                        <a:t>labor  </a:t>
                      </a:r>
                      <a:r>
                        <a:rPr lang="en-US" sz="1200" u="none" strike="noStrike" dirty="0" err="1">
                          <a:effectLst/>
                          <a:latin typeface="+mj-lt"/>
                        </a:rPr>
                        <a:t>FarmA</a:t>
                      </a:r>
                      <a:endParaRPr lang="en-US" sz="1200" b="0" i="0" u="none" strike="noStrike" dirty="0">
                        <a:solidFill>
                          <a:srgbClr val="000000"/>
                        </a:solidFill>
                        <a:effectLst/>
                        <a:latin typeface="+mj-lt"/>
                      </a:endParaRPr>
                    </a:p>
                  </a:txBody>
                  <a:tcPr marL="3204" marR="3204" marT="3204" marB="0" anchor="b"/>
                </a:tc>
                <a:tc>
                  <a:txBody>
                    <a:bodyPr/>
                    <a:lstStyle/>
                    <a:p>
                      <a:pPr algn="r" fontAlgn="b"/>
                      <a:endParaRPr lang="en-US" sz="1600" b="0" i="0" u="none" strike="noStrike">
                        <a:solidFill>
                          <a:srgbClr val="000000"/>
                        </a:solidFill>
                        <a:effectLst/>
                        <a:latin typeface="+mj-lt"/>
                      </a:endParaRPr>
                    </a:p>
                  </a:txBody>
                  <a:tcPr marL="3204" marR="3204" marT="3204" marB="0" anchor="b">
                    <a:solidFill>
                      <a:schemeClr val="accent2"/>
                    </a:solidFill>
                  </a:tcPr>
                </a:tc>
                <a:tc>
                  <a:txBody>
                    <a:bodyPr/>
                    <a:lstStyle/>
                    <a:p>
                      <a:pPr algn="r" fontAlgn="b"/>
                      <a:r>
                        <a:rPr lang="en-US" sz="1600" u="none" strike="noStrike" dirty="0">
                          <a:effectLst/>
                          <a:latin typeface="+mj-lt"/>
                        </a:rPr>
                        <a:t>0.3</a:t>
                      </a:r>
                      <a:endParaRPr lang="en-US" sz="1600" b="0" i="0" u="none" strike="noStrike" dirty="0">
                        <a:solidFill>
                          <a:srgbClr val="000000"/>
                        </a:solidFill>
                        <a:effectLst/>
                        <a:latin typeface="+mj-lt"/>
                      </a:endParaRPr>
                    </a:p>
                  </a:txBody>
                  <a:tcPr marL="3204" marR="3204" marT="3204" marB="0" anchor="b">
                    <a:solidFill>
                      <a:schemeClr val="accent2"/>
                    </a:solidFill>
                  </a:tcPr>
                </a:tc>
                <a:tc>
                  <a:txBody>
                    <a:bodyPr/>
                    <a:lstStyle/>
                    <a:p>
                      <a:pPr algn="r" fontAlgn="b"/>
                      <a:r>
                        <a:rPr lang="en-US" sz="1600" u="none" strike="noStrike" dirty="0">
                          <a:effectLst/>
                          <a:latin typeface="+mj-lt"/>
                        </a:rPr>
                        <a:t>0.4</a:t>
                      </a:r>
                      <a:endParaRPr lang="en-US" sz="1600" b="0" i="0" u="none" strike="noStrike" dirty="0">
                        <a:solidFill>
                          <a:srgbClr val="000000"/>
                        </a:solidFill>
                        <a:effectLst/>
                        <a:latin typeface="+mj-lt"/>
                      </a:endParaRPr>
                    </a:p>
                  </a:txBody>
                  <a:tcPr marL="3204" marR="3204" marT="3204" marB="0" anchor="b">
                    <a:solidFill>
                      <a:schemeClr val="accent2"/>
                    </a:solidFill>
                  </a:tcPr>
                </a:tc>
                <a:tc>
                  <a:txBody>
                    <a:bodyPr/>
                    <a:lstStyle/>
                    <a:p>
                      <a:pPr algn="r" fontAlgn="b"/>
                      <a:endParaRPr lang="en-US" sz="1600" b="0" i="0" u="none" strike="noStrike" dirty="0">
                        <a:solidFill>
                          <a:srgbClr val="000000"/>
                        </a:solidFill>
                        <a:effectLst/>
                        <a:latin typeface="+mj-lt"/>
                      </a:endParaRPr>
                    </a:p>
                  </a:txBody>
                  <a:tcPr marL="3204" marR="3204" marT="3204" marB="0" anchor="b">
                    <a:solidFill>
                      <a:schemeClr val="accent2"/>
                    </a:solidFill>
                  </a:tcPr>
                </a:tc>
                <a:tc>
                  <a:txBody>
                    <a:bodyPr/>
                    <a:lstStyle/>
                    <a:p>
                      <a:pPr algn="r" fontAlgn="b"/>
                      <a:endParaRPr lang="en-US" sz="1600" b="0" i="0" u="none" strike="noStrike" dirty="0">
                        <a:solidFill>
                          <a:srgbClr val="000000"/>
                        </a:solidFill>
                        <a:effectLst/>
                        <a:latin typeface="+mj-lt"/>
                      </a:endParaRPr>
                    </a:p>
                  </a:txBody>
                  <a:tcPr marL="3204" marR="3204" marT="3204" marB="0" anchor="b">
                    <a:solidFill>
                      <a:schemeClr val="accent2"/>
                    </a:solidFill>
                  </a:tcPr>
                </a:tc>
                <a:tc>
                  <a:txBody>
                    <a:bodyPr/>
                    <a:lstStyle/>
                    <a:p>
                      <a:pPr algn="r" fontAlgn="b"/>
                      <a:endParaRPr lang="en-US" sz="1600" b="0" i="0" u="none" strike="noStrike" dirty="0">
                        <a:solidFill>
                          <a:srgbClr val="000000"/>
                        </a:solidFill>
                        <a:effectLst/>
                        <a:latin typeface="+mj-lt"/>
                      </a:endParaRPr>
                    </a:p>
                  </a:txBody>
                  <a:tcPr marL="3204" marR="3204" marT="3204" marB="0" anchor="b"/>
                </a:tc>
                <a:tc>
                  <a:txBody>
                    <a:bodyPr/>
                    <a:lstStyle/>
                    <a:p>
                      <a:pPr algn="r" fontAlgn="b"/>
                      <a:endParaRPr lang="en-US" sz="1600" b="0" i="0" u="none" strike="noStrike">
                        <a:solidFill>
                          <a:srgbClr val="000000"/>
                        </a:solidFill>
                        <a:effectLst/>
                        <a:latin typeface="+mj-lt"/>
                      </a:endParaRPr>
                    </a:p>
                  </a:txBody>
                  <a:tcPr marL="3204" marR="3204" marT="3204" marB="0" anchor="b"/>
                </a:tc>
                <a:tc>
                  <a:txBody>
                    <a:bodyPr/>
                    <a:lstStyle/>
                    <a:p>
                      <a:pPr algn="r" fontAlgn="b"/>
                      <a:endParaRPr lang="en-US" sz="1600" b="0" i="0" u="none" strike="noStrike">
                        <a:solidFill>
                          <a:srgbClr val="000000"/>
                        </a:solidFill>
                        <a:effectLst/>
                        <a:latin typeface="+mj-lt"/>
                      </a:endParaRPr>
                    </a:p>
                  </a:txBody>
                  <a:tcPr marL="3204" marR="3204" marT="3204" marB="0" anchor="b"/>
                </a:tc>
                <a:tc>
                  <a:txBody>
                    <a:bodyPr/>
                    <a:lstStyle/>
                    <a:p>
                      <a:pPr algn="r" fontAlgn="b"/>
                      <a:endParaRPr lang="en-US" sz="1600" b="0" i="0" u="none" strike="noStrike">
                        <a:solidFill>
                          <a:srgbClr val="000000"/>
                        </a:solidFill>
                        <a:effectLst/>
                        <a:latin typeface="+mj-lt"/>
                      </a:endParaRPr>
                    </a:p>
                  </a:txBody>
                  <a:tcPr marL="3204" marR="3204" marT="3204" marB="0" anchor="b"/>
                </a:tc>
                <a:tc>
                  <a:txBody>
                    <a:bodyPr/>
                    <a:lstStyle/>
                    <a:p>
                      <a:pPr algn="r" fontAlgn="b"/>
                      <a:endParaRPr lang="en-US" sz="1600" b="0" i="0" u="none" strike="noStrike">
                        <a:solidFill>
                          <a:srgbClr val="000000"/>
                        </a:solidFill>
                        <a:effectLst/>
                        <a:latin typeface="+mj-lt"/>
                      </a:endParaRPr>
                    </a:p>
                  </a:txBody>
                  <a:tcPr marL="3204" marR="3204" marT="3204" marB="0" anchor="b"/>
                </a:tc>
                <a:tc>
                  <a:txBody>
                    <a:bodyPr/>
                    <a:lstStyle/>
                    <a:p>
                      <a:pPr algn="r" fontAlgn="b"/>
                      <a:r>
                        <a:rPr lang="en-US" sz="1600" u="none" strike="noStrike">
                          <a:effectLst/>
                          <a:latin typeface="+mj-lt"/>
                        </a:rPr>
                        <a:t>&lt;=</a:t>
                      </a:r>
                      <a:endParaRPr lang="en-US" sz="1600" b="0" i="0" u="none" strike="noStrike">
                        <a:solidFill>
                          <a:srgbClr val="000000"/>
                        </a:solidFill>
                        <a:effectLst/>
                        <a:latin typeface="+mj-lt"/>
                      </a:endParaRPr>
                    </a:p>
                  </a:txBody>
                  <a:tcPr marL="3204" marR="3204" marT="3204" marB="0" anchor="b">
                    <a:solidFill>
                      <a:schemeClr val="accent2">
                        <a:lumMod val="60000"/>
                        <a:lumOff val="40000"/>
                      </a:schemeClr>
                    </a:solidFill>
                  </a:tcPr>
                </a:tc>
                <a:tc>
                  <a:txBody>
                    <a:bodyPr/>
                    <a:lstStyle/>
                    <a:p>
                      <a:pPr algn="r" fontAlgn="b"/>
                      <a:r>
                        <a:rPr lang="en-US" sz="1600" u="none" strike="noStrike" dirty="0">
                          <a:effectLst/>
                          <a:latin typeface="+mj-lt"/>
                        </a:rPr>
                        <a:t>35</a:t>
                      </a:r>
                      <a:endParaRPr lang="en-US" sz="1600" b="0" i="0" u="none" strike="noStrike" dirty="0">
                        <a:solidFill>
                          <a:srgbClr val="000000"/>
                        </a:solidFill>
                        <a:effectLst/>
                        <a:latin typeface="+mj-lt"/>
                      </a:endParaRPr>
                    </a:p>
                  </a:txBody>
                  <a:tcPr marL="3204" marR="3204" marT="3204" marB="0" anchor="b">
                    <a:solidFill>
                      <a:schemeClr val="accent2">
                        <a:lumMod val="60000"/>
                        <a:lumOff val="40000"/>
                      </a:schemeClr>
                    </a:solidFill>
                  </a:tcPr>
                </a:tc>
                <a:extLst>
                  <a:ext uri="{0D108BD9-81ED-4DB2-BD59-A6C34878D82A}">
                    <a16:rowId xmlns:a16="http://schemas.microsoft.com/office/drawing/2014/main" val="3100142459"/>
                  </a:ext>
                </a:extLst>
              </a:tr>
              <a:tr h="336301">
                <a:tc>
                  <a:txBody>
                    <a:bodyPr/>
                    <a:lstStyle/>
                    <a:p>
                      <a:pPr algn="l" fontAlgn="b"/>
                      <a:r>
                        <a:rPr lang="en-US" sz="1200" u="none" strike="noStrike" dirty="0">
                          <a:effectLst/>
                          <a:latin typeface="+mj-lt"/>
                        </a:rPr>
                        <a:t>cow </a:t>
                      </a:r>
                      <a:r>
                        <a:rPr lang="en-US" sz="1200" u="none" strike="noStrike" dirty="0" err="1">
                          <a:effectLst/>
                          <a:latin typeface="+mj-lt"/>
                        </a:rPr>
                        <a:t>FarmA</a:t>
                      </a:r>
                      <a:endParaRPr lang="en-US" sz="1200" b="0" i="0" u="none" strike="noStrike" dirty="0">
                        <a:solidFill>
                          <a:srgbClr val="000000"/>
                        </a:solidFill>
                        <a:effectLst/>
                        <a:latin typeface="+mj-lt"/>
                      </a:endParaRPr>
                    </a:p>
                  </a:txBody>
                  <a:tcPr marL="3204" marR="3204" marT="3204" marB="0" anchor="b"/>
                </a:tc>
                <a:tc>
                  <a:txBody>
                    <a:bodyPr/>
                    <a:lstStyle/>
                    <a:p>
                      <a:pPr algn="r" fontAlgn="b"/>
                      <a:endParaRPr lang="en-US" sz="1600" b="0" i="0" u="none" strike="noStrike" dirty="0">
                        <a:solidFill>
                          <a:srgbClr val="000000"/>
                        </a:solidFill>
                        <a:effectLst/>
                        <a:latin typeface="+mj-lt"/>
                      </a:endParaRPr>
                    </a:p>
                  </a:txBody>
                  <a:tcPr marL="3204" marR="3204" marT="3204" marB="0" anchor="b">
                    <a:solidFill>
                      <a:schemeClr val="accent2"/>
                    </a:solidFill>
                  </a:tcPr>
                </a:tc>
                <a:tc>
                  <a:txBody>
                    <a:bodyPr/>
                    <a:lstStyle/>
                    <a:p>
                      <a:pPr algn="r" fontAlgn="b"/>
                      <a:r>
                        <a:rPr lang="en-US" sz="1600" u="none" strike="noStrike" dirty="0">
                          <a:effectLst/>
                          <a:latin typeface="+mj-lt"/>
                        </a:rPr>
                        <a:t>1</a:t>
                      </a:r>
                      <a:endParaRPr lang="en-US" sz="1600" b="0" i="0" u="none" strike="noStrike" dirty="0">
                        <a:solidFill>
                          <a:srgbClr val="000000"/>
                        </a:solidFill>
                        <a:effectLst/>
                        <a:latin typeface="+mj-lt"/>
                      </a:endParaRPr>
                    </a:p>
                  </a:txBody>
                  <a:tcPr marL="3204" marR="3204" marT="3204" marB="0" anchor="b">
                    <a:solidFill>
                      <a:schemeClr val="accent2"/>
                    </a:solidFill>
                  </a:tcPr>
                </a:tc>
                <a:tc>
                  <a:txBody>
                    <a:bodyPr/>
                    <a:lstStyle/>
                    <a:p>
                      <a:pPr algn="r" fontAlgn="b"/>
                      <a:r>
                        <a:rPr lang="en-US" sz="1600" u="none" strike="noStrike" dirty="0">
                          <a:effectLst/>
                          <a:latin typeface="+mj-lt"/>
                        </a:rPr>
                        <a:t>1</a:t>
                      </a:r>
                      <a:endParaRPr lang="en-US" sz="1600" b="0" i="0" u="none" strike="noStrike" dirty="0">
                        <a:solidFill>
                          <a:srgbClr val="000000"/>
                        </a:solidFill>
                        <a:effectLst/>
                        <a:latin typeface="+mj-lt"/>
                      </a:endParaRPr>
                    </a:p>
                  </a:txBody>
                  <a:tcPr marL="3204" marR="3204" marT="3204" marB="0" anchor="b">
                    <a:solidFill>
                      <a:schemeClr val="accent2"/>
                    </a:solidFill>
                  </a:tcPr>
                </a:tc>
                <a:tc>
                  <a:txBody>
                    <a:bodyPr/>
                    <a:lstStyle/>
                    <a:p>
                      <a:pPr algn="r" fontAlgn="b"/>
                      <a:endParaRPr lang="en-US" sz="1600" b="0" i="0" u="none" strike="noStrike" dirty="0">
                        <a:solidFill>
                          <a:srgbClr val="000000"/>
                        </a:solidFill>
                        <a:effectLst/>
                        <a:latin typeface="+mj-lt"/>
                      </a:endParaRPr>
                    </a:p>
                  </a:txBody>
                  <a:tcPr marL="3204" marR="3204" marT="3204" marB="0" anchor="b">
                    <a:solidFill>
                      <a:schemeClr val="accent2"/>
                    </a:solidFill>
                  </a:tcPr>
                </a:tc>
                <a:tc>
                  <a:txBody>
                    <a:bodyPr/>
                    <a:lstStyle/>
                    <a:p>
                      <a:pPr algn="r" fontAlgn="b"/>
                      <a:endParaRPr lang="en-US" sz="1600" b="0" i="0" u="none" strike="noStrike" dirty="0">
                        <a:solidFill>
                          <a:srgbClr val="000000"/>
                        </a:solidFill>
                        <a:effectLst/>
                        <a:latin typeface="+mj-lt"/>
                      </a:endParaRPr>
                    </a:p>
                  </a:txBody>
                  <a:tcPr marL="3204" marR="3204" marT="3204" marB="0" anchor="b">
                    <a:solidFill>
                      <a:schemeClr val="accent2"/>
                    </a:solidFill>
                  </a:tcPr>
                </a:tc>
                <a:tc>
                  <a:txBody>
                    <a:bodyPr/>
                    <a:lstStyle/>
                    <a:p>
                      <a:pPr algn="r" fontAlgn="b"/>
                      <a:endParaRPr lang="en-US" sz="1600" b="0" i="0" u="none" strike="noStrike">
                        <a:solidFill>
                          <a:srgbClr val="000000"/>
                        </a:solidFill>
                        <a:effectLst/>
                        <a:latin typeface="+mj-lt"/>
                      </a:endParaRPr>
                    </a:p>
                  </a:txBody>
                  <a:tcPr marL="3204" marR="3204" marT="3204" marB="0" anchor="b"/>
                </a:tc>
                <a:tc>
                  <a:txBody>
                    <a:bodyPr/>
                    <a:lstStyle/>
                    <a:p>
                      <a:pPr algn="r" fontAlgn="b"/>
                      <a:endParaRPr lang="en-US" sz="1600" b="0" i="0" u="none" strike="noStrike" dirty="0">
                        <a:solidFill>
                          <a:srgbClr val="000000"/>
                        </a:solidFill>
                        <a:effectLst/>
                        <a:latin typeface="+mj-lt"/>
                      </a:endParaRPr>
                    </a:p>
                  </a:txBody>
                  <a:tcPr marL="3204" marR="3204" marT="3204" marB="0" anchor="b"/>
                </a:tc>
                <a:tc>
                  <a:txBody>
                    <a:bodyPr/>
                    <a:lstStyle/>
                    <a:p>
                      <a:pPr algn="r" fontAlgn="b"/>
                      <a:endParaRPr lang="en-US" sz="1600" b="0" i="0" u="none" strike="noStrike">
                        <a:solidFill>
                          <a:srgbClr val="000000"/>
                        </a:solidFill>
                        <a:effectLst/>
                        <a:latin typeface="+mj-lt"/>
                      </a:endParaRPr>
                    </a:p>
                  </a:txBody>
                  <a:tcPr marL="3204" marR="3204" marT="3204" marB="0" anchor="b"/>
                </a:tc>
                <a:tc>
                  <a:txBody>
                    <a:bodyPr/>
                    <a:lstStyle/>
                    <a:p>
                      <a:pPr algn="r" fontAlgn="b"/>
                      <a:endParaRPr lang="en-US" sz="1600" b="0" i="0" u="none" strike="noStrike">
                        <a:solidFill>
                          <a:srgbClr val="000000"/>
                        </a:solidFill>
                        <a:effectLst/>
                        <a:latin typeface="+mj-lt"/>
                      </a:endParaRPr>
                    </a:p>
                  </a:txBody>
                  <a:tcPr marL="3204" marR="3204" marT="3204" marB="0" anchor="b"/>
                </a:tc>
                <a:tc>
                  <a:txBody>
                    <a:bodyPr/>
                    <a:lstStyle/>
                    <a:p>
                      <a:pPr algn="r" fontAlgn="b"/>
                      <a:endParaRPr lang="en-US" sz="1600" b="0" i="0" u="none" strike="noStrike">
                        <a:solidFill>
                          <a:srgbClr val="000000"/>
                        </a:solidFill>
                        <a:effectLst/>
                        <a:latin typeface="+mj-lt"/>
                      </a:endParaRPr>
                    </a:p>
                  </a:txBody>
                  <a:tcPr marL="3204" marR="3204" marT="3204" marB="0" anchor="b"/>
                </a:tc>
                <a:tc>
                  <a:txBody>
                    <a:bodyPr/>
                    <a:lstStyle/>
                    <a:p>
                      <a:pPr algn="r" fontAlgn="b"/>
                      <a:r>
                        <a:rPr lang="en-US" sz="1600" u="none" strike="noStrike" dirty="0">
                          <a:effectLst/>
                          <a:latin typeface="+mj-lt"/>
                        </a:rPr>
                        <a:t>&lt;=</a:t>
                      </a:r>
                      <a:endParaRPr lang="en-US" sz="1600" b="0" i="0" u="none" strike="noStrike" dirty="0">
                        <a:solidFill>
                          <a:srgbClr val="000000"/>
                        </a:solidFill>
                        <a:effectLst/>
                        <a:latin typeface="+mj-lt"/>
                      </a:endParaRPr>
                    </a:p>
                  </a:txBody>
                  <a:tcPr marL="3204" marR="3204" marT="3204" marB="0" anchor="b">
                    <a:solidFill>
                      <a:schemeClr val="accent2">
                        <a:lumMod val="60000"/>
                        <a:lumOff val="40000"/>
                      </a:schemeClr>
                    </a:solidFill>
                  </a:tcPr>
                </a:tc>
                <a:tc>
                  <a:txBody>
                    <a:bodyPr/>
                    <a:lstStyle/>
                    <a:p>
                      <a:pPr algn="r" fontAlgn="b"/>
                      <a:r>
                        <a:rPr lang="en-US" sz="1600" u="none" strike="noStrike" dirty="0">
                          <a:effectLst/>
                          <a:latin typeface="+mj-lt"/>
                        </a:rPr>
                        <a:t>100</a:t>
                      </a:r>
                      <a:endParaRPr lang="en-US" sz="1600" b="0" i="0" u="none" strike="noStrike" dirty="0">
                        <a:solidFill>
                          <a:srgbClr val="000000"/>
                        </a:solidFill>
                        <a:effectLst/>
                        <a:latin typeface="+mj-lt"/>
                      </a:endParaRPr>
                    </a:p>
                  </a:txBody>
                  <a:tcPr marL="3204" marR="3204" marT="3204" marB="0" anchor="b">
                    <a:solidFill>
                      <a:schemeClr val="accent2">
                        <a:lumMod val="60000"/>
                        <a:lumOff val="40000"/>
                      </a:schemeClr>
                    </a:solidFill>
                  </a:tcPr>
                </a:tc>
                <a:extLst>
                  <a:ext uri="{0D108BD9-81ED-4DB2-BD59-A6C34878D82A}">
                    <a16:rowId xmlns:a16="http://schemas.microsoft.com/office/drawing/2014/main" val="2358229615"/>
                  </a:ext>
                </a:extLst>
              </a:tr>
              <a:tr h="336301">
                <a:tc>
                  <a:txBody>
                    <a:bodyPr/>
                    <a:lstStyle/>
                    <a:p>
                      <a:pPr algn="l" fontAlgn="b"/>
                      <a:r>
                        <a:rPr lang="en-US" sz="1200" u="none" strike="noStrike" dirty="0">
                          <a:effectLst/>
                          <a:latin typeface="+mj-lt"/>
                        </a:rPr>
                        <a:t>Milk Balance </a:t>
                      </a:r>
                      <a:r>
                        <a:rPr lang="en-US" sz="1200" u="none" strike="noStrike" dirty="0" err="1">
                          <a:effectLst/>
                          <a:latin typeface="+mj-lt"/>
                        </a:rPr>
                        <a:t>FarmB</a:t>
                      </a:r>
                      <a:endParaRPr lang="en-US" sz="1200" b="0" i="0" u="none" strike="noStrike" dirty="0">
                        <a:solidFill>
                          <a:srgbClr val="000000"/>
                        </a:solidFill>
                        <a:effectLst/>
                        <a:latin typeface="+mj-lt"/>
                      </a:endParaRPr>
                    </a:p>
                  </a:txBody>
                  <a:tcPr marL="3204" marR="3204" marT="3204" marB="0" anchor="b"/>
                </a:tc>
                <a:tc>
                  <a:txBody>
                    <a:bodyPr/>
                    <a:lstStyle/>
                    <a:p>
                      <a:pPr algn="r" fontAlgn="b"/>
                      <a:endParaRPr lang="en-US" sz="1600" b="0" i="0" u="none" strike="noStrike" dirty="0">
                        <a:solidFill>
                          <a:srgbClr val="000000"/>
                        </a:solidFill>
                        <a:effectLst/>
                        <a:latin typeface="+mj-lt"/>
                      </a:endParaRPr>
                    </a:p>
                  </a:txBody>
                  <a:tcPr marL="3204" marR="3204" marT="3204" marB="0" anchor="b"/>
                </a:tc>
                <a:tc>
                  <a:txBody>
                    <a:bodyPr/>
                    <a:lstStyle/>
                    <a:p>
                      <a:pPr algn="r" fontAlgn="b"/>
                      <a:endParaRPr lang="en-US" sz="1600" b="0" i="0" u="none" strike="noStrike" dirty="0">
                        <a:solidFill>
                          <a:srgbClr val="000000"/>
                        </a:solidFill>
                        <a:effectLst/>
                        <a:latin typeface="+mj-lt"/>
                      </a:endParaRPr>
                    </a:p>
                  </a:txBody>
                  <a:tcPr marL="3204" marR="3204" marT="3204" marB="0" anchor="b"/>
                </a:tc>
                <a:tc>
                  <a:txBody>
                    <a:bodyPr/>
                    <a:lstStyle/>
                    <a:p>
                      <a:pPr algn="r" fontAlgn="b"/>
                      <a:endParaRPr lang="en-US" sz="1600" b="0" i="0" u="none" strike="noStrike">
                        <a:solidFill>
                          <a:srgbClr val="000000"/>
                        </a:solidFill>
                        <a:effectLst/>
                        <a:latin typeface="+mj-lt"/>
                      </a:endParaRPr>
                    </a:p>
                  </a:txBody>
                  <a:tcPr marL="3204" marR="3204" marT="3204" marB="0" anchor="b"/>
                </a:tc>
                <a:tc>
                  <a:txBody>
                    <a:bodyPr/>
                    <a:lstStyle/>
                    <a:p>
                      <a:pPr algn="r" fontAlgn="b"/>
                      <a:endParaRPr lang="en-US" sz="1600" b="0" i="0" u="none" strike="noStrike">
                        <a:solidFill>
                          <a:srgbClr val="000000"/>
                        </a:solidFill>
                        <a:effectLst/>
                        <a:latin typeface="+mj-lt"/>
                      </a:endParaRPr>
                    </a:p>
                  </a:txBody>
                  <a:tcPr marL="3204" marR="3204" marT="3204" marB="0" anchor="b"/>
                </a:tc>
                <a:tc>
                  <a:txBody>
                    <a:bodyPr/>
                    <a:lstStyle/>
                    <a:p>
                      <a:pPr algn="r" fontAlgn="b"/>
                      <a:endParaRPr lang="en-US" sz="1600" b="0" i="0" u="none" strike="noStrike" dirty="0">
                        <a:solidFill>
                          <a:srgbClr val="000000"/>
                        </a:solidFill>
                        <a:effectLst/>
                        <a:latin typeface="+mj-lt"/>
                      </a:endParaRPr>
                    </a:p>
                  </a:txBody>
                  <a:tcPr marL="3204" marR="3204" marT="3204" marB="0" anchor="b"/>
                </a:tc>
                <a:tc>
                  <a:txBody>
                    <a:bodyPr/>
                    <a:lstStyle/>
                    <a:p>
                      <a:pPr algn="r" fontAlgn="b"/>
                      <a:r>
                        <a:rPr lang="en-US" sz="1600" u="none" strike="noStrike" dirty="0">
                          <a:effectLst/>
                          <a:latin typeface="+mj-lt"/>
                        </a:rPr>
                        <a:t>1</a:t>
                      </a:r>
                      <a:endParaRPr lang="en-US" sz="1600" b="0" i="0" u="none" strike="noStrike" dirty="0">
                        <a:solidFill>
                          <a:srgbClr val="000000"/>
                        </a:solidFill>
                        <a:effectLst/>
                        <a:latin typeface="+mj-lt"/>
                      </a:endParaRPr>
                    </a:p>
                  </a:txBody>
                  <a:tcPr marL="3204" marR="3204" marT="3204" marB="0" anchor="b">
                    <a:solidFill>
                      <a:schemeClr val="accent4">
                        <a:lumMod val="60000"/>
                        <a:lumOff val="40000"/>
                      </a:schemeClr>
                    </a:solidFill>
                  </a:tcPr>
                </a:tc>
                <a:tc>
                  <a:txBody>
                    <a:bodyPr/>
                    <a:lstStyle/>
                    <a:p>
                      <a:pPr algn="r" fontAlgn="b"/>
                      <a:r>
                        <a:rPr lang="en-US" sz="1600" u="none" strike="noStrike" dirty="0">
                          <a:effectLst/>
                          <a:latin typeface="+mj-lt"/>
                        </a:rPr>
                        <a:t>-6</a:t>
                      </a:r>
                      <a:endParaRPr lang="en-US" sz="1600" b="0" i="0" u="none" strike="noStrike" dirty="0">
                        <a:solidFill>
                          <a:srgbClr val="000000"/>
                        </a:solidFill>
                        <a:effectLst/>
                        <a:latin typeface="+mj-lt"/>
                      </a:endParaRPr>
                    </a:p>
                  </a:txBody>
                  <a:tcPr marL="3204" marR="3204" marT="3204" marB="0" anchor="b">
                    <a:solidFill>
                      <a:schemeClr val="accent4">
                        <a:lumMod val="60000"/>
                        <a:lumOff val="40000"/>
                      </a:schemeClr>
                    </a:solidFill>
                  </a:tcPr>
                </a:tc>
                <a:tc>
                  <a:txBody>
                    <a:bodyPr/>
                    <a:lstStyle/>
                    <a:p>
                      <a:pPr algn="r" fontAlgn="b"/>
                      <a:r>
                        <a:rPr lang="en-US" sz="1600" u="none" strike="noStrike" dirty="0">
                          <a:effectLst/>
                          <a:latin typeface="+mj-lt"/>
                        </a:rPr>
                        <a:t>-7</a:t>
                      </a:r>
                      <a:endParaRPr lang="en-US" sz="1600" b="0" i="0" u="none" strike="noStrike" dirty="0">
                        <a:solidFill>
                          <a:srgbClr val="000000"/>
                        </a:solidFill>
                        <a:effectLst/>
                        <a:latin typeface="+mj-lt"/>
                      </a:endParaRPr>
                    </a:p>
                  </a:txBody>
                  <a:tcPr marL="3204" marR="3204" marT="3204" marB="0" anchor="b">
                    <a:solidFill>
                      <a:schemeClr val="accent4">
                        <a:lumMod val="60000"/>
                        <a:lumOff val="40000"/>
                      </a:schemeClr>
                    </a:solidFill>
                  </a:tcPr>
                </a:tc>
                <a:tc>
                  <a:txBody>
                    <a:bodyPr/>
                    <a:lstStyle/>
                    <a:p>
                      <a:pPr algn="r" fontAlgn="b"/>
                      <a:endParaRPr lang="en-US" sz="1600" b="0" i="0" u="none" strike="noStrike">
                        <a:solidFill>
                          <a:srgbClr val="000000"/>
                        </a:solidFill>
                        <a:effectLst/>
                        <a:latin typeface="+mj-lt"/>
                      </a:endParaRPr>
                    </a:p>
                  </a:txBody>
                  <a:tcPr marL="3204" marR="3204" marT="3204" marB="0" anchor="b">
                    <a:solidFill>
                      <a:schemeClr val="accent4">
                        <a:lumMod val="60000"/>
                        <a:lumOff val="40000"/>
                      </a:schemeClr>
                    </a:solidFill>
                  </a:tcPr>
                </a:tc>
                <a:tc>
                  <a:txBody>
                    <a:bodyPr/>
                    <a:lstStyle/>
                    <a:p>
                      <a:pPr algn="r" fontAlgn="b"/>
                      <a:endParaRPr lang="en-US" sz="1600" b="0" i="0" u="none" strike="noStrike">
                        <a:solidFill>
                          <a:srgbClr val="000000"/>
                        </a:solidFill>
                        <a:effectLst/>
                        <a:latin typeface="+mj-lt"/>
                      </a:endParaRPr>
                    </a:p>
                  </a:txBody>
                  <a:tcPr marL="3204" marR="3204" marT="3204" marB="0" anchor="b">
                    <a:solidFill>
                      <a:schemeClr val="accent4">
                        <a:lumMod val="60000"/>
                        <a:lumOff val="40000"/>
                      </a:schemeClr>
                    </a:solidFill>
                  </a:tcPr>
                </a:tc>
                <a:tc>
                  <a:txBody>
                    <a:bodyPr/>
                    <a:lstStyle/>
                    <a:p>
                      <a:pPr algn="r" fontAlgn="b"/>
                      <a:r>
                        <a:rPr lang="en-US" sz="1600" u="none" strike="noStrike" dirty="0">
                          <a:effectLst/>
                          <a:latin typeface="+mj-lt"/>
                        </a:rPr>
                        <a:t>&lt;=</a:t>
                      </a:r>
                      <a:endParaRPr lang="en-US" sz="1600" b="0" i="0" u="none" strike="noStrike" dirty="0">
                        <a:solidFill>
                          <a:srgbClr val="000000"/>
                        </a:solidFill>
                        <a:effectLst/>
                        <a:latin typeface="+mj-lt"/>
                      </a:endParaRPr>
                    </a:p>
                  </a:txBody>
                  <a:tcPr marL="3204" marR="3204" marT="3204" marB="0" anchor="b">
                    <a:solidFill>
                      <a:schemeClr val="accent4">
                        <a:lumMod val="60000"/>
                        <a:lumOff val="40000"/>
                      </a:schemeClr>
                    </a:solidFill>
                  </a:tcPr>
                </a:tc>
                <a:tc>
                  <a:txBody>
                    <a:bodyPr/>
                    <a:lstStyle/>
                    <a:p>
                      <a:pPr algn="r" fontAlgn="b"/>
                      <a:r>
                        <a:rPr lang="en-US" sz="1600" u="none" strike="noStrike" dirty="0">
                          <a:effectLst/>
                          <a:latin typeface="+mj-lt"/>
                        </a:rPr>
                        <a:t>0</a:t>
                      </a:r>
                      <a:endParaRPr lang="en-US" sz="1600" b="0" i="0" u="none" strike="noStrike" dirty="0">
                        <a:solidFill>
                          <a:srgbClr val="000000"/>
                        </a:solidFill>
                        <a:effectLst/>
                        <a:latin typeface="+mj-lt"/>
                      </a:endParaRPr>
                    </a:p>
                  </a:txBody>
                  <a:tcPr marL="3204" marR="3204" marT="3204" marB="0" anchor="b">
                    <a:solidFill>
                      <a:schemeClr val="accent4">
                        <a:lumMod val="60000"/>
                        <a:lumOff val="40000"/>
                      </a:schemeClr>
                    </a:solidFill>
                  </a:tcPr>
                </a:tc>
                <a:extLst>
                  <a:ext uri="{0D108BD9-81ED-4DB2-BD59-A6C34878D82A}">
                    <a16:rowId xmlns:a16="http://schemas.microsoft.com/office/drawing/2014/main" val="2692491171"/>
                  </a:ext>
                </a:extLst>
              </a:tr>
              <a:tr h="336301">
                <a:tc>
                  <a:txBody>
                    <a:bodyPr/>
                    <a:lstStyle/>
                    <a:p>
                      <a:pPr algn="l" fontAlgn="b"/>
                      <a:r>
                        <a:rPr lang="en-US" sz="1200" u="none" strike="noStrike" dirty="0">
                          <a:effectLst/>
                          <a:latin typeface="+mj-lt"/>
                        </a:rPr>
                        <a:t>Feed mix balance </a:t>
                      </a:r>
                      <a:r>
                        <a:rPr lang="en-US" sz="1200" u="none" strike="noStrike" dirty="0" err="1">
                          <a:effectLst/>
                          <a:latin typeface="+mj-lt"/>
                        </a:rPr>
                        <a:t>FarmB</a:t>
                      </a:r>
                      <a:endParaRPr lang="en-US" sz="1200" b="0" i="0" u="none" strike="noStrike" dirty="0">
                        <a:solidFill>
                          <a:srgbClr val="000000"/>
                        </a:solidFill>
                        <a:effectLst/>
                        <a:latin typeface="+mj-lt"/>
                      </a:endParaRPr>
                    </a:p>
                  </a:txBody>
                  <a:tcPr marL="3204" marR="3204" marT="3204" marB="0" anchor="b"/>
                </a:tc>
                <a:tc>
                  <a:txBody>
                    <a:bodyPr/>
                    <a:lstStyle/>
                    <a:p>
                      <a:pPr algn="r" fontAlgn="b"/>
                      <a:endParaRPr lang="en-US" sz="1600" b="0" i="0" u="none" strike="noStrike" dirty="0">
                        <a:solidFill>
                          <a:srgbClr val="000000"/>
                        </a:solidFill>
                        <a:effectLst/>
                        <a:latin typeface="+mj-lt"/>
                      </a:endParaRPr>
                    </a:p>
                  </a:txBody>
                  <a:tcPr marL="3204" marR="3204" marT="3204" marB="0" anchor="b"/>
                </a:tc>
                <a:tc>
                  <a:txBody>
                    <a:bodyPr/>
                    <a:lstStyle/>
                    <a:p>
                      <a:pPr algn="r" fontAlgn="b"/>
                      <a:endParaRPr lang="en-US" sz="1600" b="0" i="0" u="none" strike="noStrike">
                        <a:solidFill>
                          <a:srgbClr val="000000"/>
                        </a:solidFill>
                        <a:effectLst/>
                        <a:latin typeface="+mj-lt"/>
                      </a:endParaRPr>
                    </a:p>
                  </a:txBody>
                  <a:tcPr marL="3204" marR="3204" marT="3204" marB="0" anchor="b"/>
                </a:tc>
                <a:tc>
                  <a:txBody>
                    <a:bodyPr/>
                    <a:lstStyle/>
                    <a:p>
                      <a:pPr algn="r" fontAlgn="b"/>
                      <a:endParaRPr lang="en-US" sz="1600" b="0" i="0" u="none" strike="noStrike" dirty="0">
                        <a:solidFill>
                          <a:srgbClr val="000000"/>
                        </a:solidFill>
                        <a:effectLst/>
                        <a:latin typeface="+mj-lt"/>
                      </a:endParaRPr>
                    </a:p>
                  </a:txBody>
                  <a:tcPr marL="3204" marR="3204" marT="3204" marB="0" anchor="b"/>
                </a:tc>
                <a:tc>
                  <a:txBody>
                    <a:bodyPr/>
                    <a:lstStyle/>
                    <a:p>
                      <a:pPr algn="r" fontAlgn="b"/>
                      <a:endParaRPr lang="en-US" sz="1600" b="0" i="0" u="none" strike="noStrike" dirty="0">
                        <a:solidFill>
                          <a:srgbClr val="000000"/>
                        </a:solidFill>
                        <a:effectLst/>
                        <a:latin typeface="+mj-lt"/>
                      </a:endParaRPr>
                    </a:p>
                  </a:txBody>
                  <a:tcPr marL="3204" marR="3204" marT="3204" marB="0" anchor="b"/>
                </a:tc>
                <a:tc>
                  <a:txBody>
                    <a:bodyPr/>
                    <a:lstStyle/>
                    <a:p>
                      <a:pPr algn="r" fontAlgn="b"/>
                      <a:endParaRPr lang="en-US" sz="1600" b="0" i="0" u="none" strike="noStrike" dirty="0">
                        <a:solidFill>
                          <a:srgbClr val="000000"/>
                        </a:solidFill>
                        <a:effectLst/>
                        <a:latin typeface="+mj-lt"/>
                      </a:endParaRPr>
                    </a:p>
                  </a:txBody>
                  <a:tcPr marL="3204" marR="3204" marT="3204" marB="0" anchor="b"/>
                </a:tc>
                <a:tc>
                  <a:txBody>
                    <a:bodyPr/>
                    <a:lstStyle/>
                    <a:p>
                      <a:pPr algn="r" fontAlgn="b"/>
                      <a:endParaRPr lang="en-US" sz="1600" b="0" i="0" u="none" strike="noStrike" dirty="0">
                        <a:solidFill>
                          <a:srgbClr val="000000"/>
                        </a:solidFill>
                        <a:effectLst/>
                        <a:latin typeface="+mj-lt"/>
                      </a:endParaRPr>
                    </a:p>
                  </a:txBody>
                  <a:tcPr marL="3204" marR="3204" marT="3204" marB="0" anchor="b">
                    <a:solidFill>
                      <a:schemeClr val="accent4">
                        <a:lumMod val="60000"/>
                        <a:lumOff val="40000"/>
                      </a:schemeClr>
                    </a:solidFill>
                  </a:tcPr>
                </a:tc>
                <a:tc>
                  <a:txBody>
                    <a:bodyPr/>
                    <a:lstStyle/>
                    <a:p>
                      <a:pPr algn="r" fontAlgn="b"/>
                      <a:r>
                        <a:rPr lang="en-US" sz="1600" u="none" strike="noStrike" dirty="0">
                          <a:effectLst/>
                          <a:latin typeface="+mj-lt"/>
                        </a:rPr>
                        <a:t>100</a:t>
                      </a:r>
                      <a:endParaRPr lang="en-US" sz="1600" b="0" i="0" u="none" strike="noStrike" dirty="0">
                        <a:solidFill>
                          <a:srgbClr val="000000"/>
                        </a:solidFill>
                        <a:effectLst/>
                        <a:latin typeface="+mj-lt"/>
                      </a:endParaRPr>
                    </a:p>
                  </a:txBody>
                  <a:tcPr marL="3204" marR="3204" marT="3204" marB="0" anchor="b">
                    <a:solidFill>
                      <a:schemeClr val="accent4">
                        <a:lumMod val="60000"/>
                        <a:lumOff val="40000"/>
                      </a:schemeClr>
                    </a:solidFill>
                  </a:tcPr>
                </a:tc>
                <a:tc>
                  <a:txBody>
                    <a:bodyPr/>
                    <a:lstStyle/>
                    <a:p>
                      <a:pPr algn="r" fontAlgn="b"/>
                      <a:r>
                        <a:rPr lang="en-US" sz="1600" u="none" strike="noStrike" dirty="0">
                          <a:effectLst/>
                          <a:latin typeface="+mj-lt"/>
                        </a:rPr>
                        <a:t>90</a:t>
                      </a:r>
                      <a:endParaRPr lang="en-US" sz="1600" b="0" i="0" u="none" strike="noStrike" dirty="0">
                        <a:solidFill>
                          <a:srgbClr val="000000"/>
                        </a:solidFill>
                        <a:effectLst/>
                        <a:latin typeface="+mj-lt"/>
                      </a:endParaRPr>
                    </a:p>
                  </a:txBody>
                  <a:tcPr marL="3204" marR="3204" marT="3204" marB="0" anchor="b">
                    <a:solidFill>
                      <a:schemeClr val="accent4">
                        <a:lumMod val="60000"/>
                        <a:lumOff val="40000"/>
                      </a:schemeClr>
                    </a:solidFill>
                  </a:tcPr>
                </a:tc>
                <a:tc>
                  <a:txBody>
                    <a:bodyPr/>
                    <a:lstStyle/>
                    <a:p>
                      <a:pPr algn="r" fontAlgn="b"/>
                      <a:r>
                        <a:rPr lang="en-US" sz="1600" u="none" strike="noStrike">
                          <a:effectLst/>
                          <a:latin typeface="+mj-lt"/>
                        </a:rPr>
                        <a:t>-1</a:t>
                      </a:r>
                      <a:endParaRPr lang="en-US" sz="1600" b="0" i="0" u="none" strike="noStrike">
                        <a:solidFill>
                          <a:srgbClr val="000000"/>
                        </a:solidFill>
                        <a:effectLst/>
                        <a:latin typeface="+mj-lt"/>
                      </a:endParaRPr>
                    </a:p>
                  </a:txBody>
                  <a:tcPr marL="3204" marR="3204" marT="3204" marB="0" anchor="b">
                    <a:solidFill>
                      <a:schemeClr val="accent4">
                        <a:lumMod val="60000"/>
                        <a:lumOff val="40000"/>
                      </a:schemeClr>
                    </a:solidFill>
                  </a:tcPr>
                </a:tc>
                <a:tc>
                  <a:txBody>
                    <a:bodyPr/>
                    <a:lstStyle/>
                    <a:p>
                      <a:pPr algn="r" fontAlgn="b"/>
                      <a:endParaRPr lang="en-US" sz="1600" b="0" i="0" u="none" strike="noStrike">
                        <a:solidFill>
                          <a:srgbClr val="000000"/>
                        </a:solidFill>
                        <a:effectLst/>
                        <a:latin typeface="+mj-lt"/>
                      </a:endParaRPr>
                    </a:p>
                  </a:txBody>
                  <a:tcPr marL="3204" marR="3204" marT="3204" marB="0" anchor="b">
                    <a:solidFill>
                      <a:schemeClr val="accent4">
                        <a:lumMod val="60000"/>
                        <a:lumOff val="40000"/>
                      </a:schemeClr>
                    </a:solidFill>
                  </a:tcPr>
                </a:tc>
                <a:tc>
                  <a:txBody>
                    <a:bodyPr/>
                    <a:lstStyle/>
                    <a:p>
                      <a:pPr algn="r" fontAlgn="b"/>
                      <a:r>
                        <a:rPr lang="en-US" sz="1600" u="none" strike="noStrike" dirty="0">
                          <a:effectLst/>
                          <a:latin typeface="+mj-lt"/>
                        </a:rPr>
                        <a:t>&lt;=</a:t>
                      </a:r>
                      <a:endParaRPr lang="en-US" sz="1600" b="0" i="0" u="none" strike="noStrike" dirty="0">
                        <a:solidFill>
                          <a:srgbClr val="000000"/>
                        </a:solidFill>
                        <a:effectLst/>
                        <a:latin typeface="+mj-lt"/>
                      </a:endParaRPr>
                    </a:p>
                  </a:txBody>
                  <a:tcPr marL="3204" marR="3204" marT="3204" marB="0" anchor="b">
                    <a:solidFill>
                      <a:schemeClr val="accent4">
                        <a:lumMod val="60000"/>
                        <a:lumOff val="40000"/>
                      </a:schemeClr>
                    </a:solidFill>
                  </a:tcPr>
                </a:tc>
                <a:tc>
                  <a:txBody>
                    <a:bodyPr/>
                    <a:lstStyle/>
                    <a:p>
                      <a:pPr algn="r" fontAlgn="b"/>
                      <a:r>
                        <a:rPr lang="en-US" sz="1600" u="none" strike="noStrike" dirty="0">
                          <a:effectLst/>
                          <a:latin typeface="+mj-lt"/>
                        </a:rPr>
                        <a:t>0</a:t>
                      </a:r>
                      <a:endParaRPr lang="en-US" sz="1600" b="0" i="0" u="none" strike="noStrike" dirty="0">
                        <a:solidFill>
                          <a:srgbClr val="000000"/>
                        </a:solidFill>
                        <a:effectLst/>
                        <a:latin typeface="+mj-lt"/>
                      </a:endParaRPr>
                    </a:p>
                  </a:txBody>
                  <a:tcPr marL="3204" marR="3204" marT="3204" marB="0" anchor="b">
                    <a:solidFill>
                      <a:schemeClr val="accent4">
                        <a:lumMod val="60000"/>
                        <a:lumOff val="40000"/>
                      </a:schemeClr>
                    </a:solidFill>
                  </a:tcPr>
                </a:tc>
                <a:extLst>
                  <a:ext uri="{0D108BD9-81ED-4DB2-BD59-A6C34878D82A}">
                    <a16:rowId xmlns:a16="http://schemas.microsoft.com/office/drawing/2014/main" val="1779733645"/>
                  </a:ext>
                </a:extLst>
              </a:tr>
              <a:tr h="336301">
                <a:tc>
                  <a:txBody>
                    <a:bodyPr/>
                    <a:lstStyle/>
                    <a:p>
                      <a:pPr algn="l" fontAlgn="b"/>
                      <a:r>
                        <a:rPr lang="en-US" sz="1200" u="none" strike="noStrike" dirty="0" smtClean="0">
                          <a:effectLst/>
                          <a:latin typeface="+mj-lt"/>
                        </a:rPr>
                        <a:t>soy </a:t>
                      </a:r>
                      <a:r>
                        <a:rPr lang="en-US" sz="1200" u="none" strike="noStrike" dirty="0">
                          <a:effectLst/>
                          <a:latin typeface="+mj-lt"/>
                        </a:rPr>
                        <a:t>meal balance </a:t>
                      </a:r>
                      <a:r>
                        <a:rPr lang="en-US" sz="1200" u="none" strike="noStrike" dirty="0" err="1">
                          <a:effectLst/>
                          <a:latin typeface="+mj-lt"/>
                        </a:rPr>
                        <a:t>FarmB</a:t>
                      </a:r>
                      <a:endParaRPr lang="en-US" sz="1200" b="0" i="0" u="none" strike="noStrike" dirty="0">
                        <a:solidFill>
                          <a:srgbClr val="000000"/>
                        </a:solidFill>
                        <a:effectLst/>
                        <a:latin typeface="+mj-lt"/>
                      </a:endParaRPr>
                    </a:p>
                  </a:txBody>
                  <a:tcPr marL="3204" marR="3204" marT="3204" marB="0" anchor="b"/>
                </a:tc>
                <a:tc>
                  <a:txBody>
                    <a:bodyPr/>
                    <a:lstStyle/>
                    <a:p>
                      <a:pPr algn="r" fontAlgn="b"/>
                      <a:endParaRPr lang="en-US" sz="1600" b="0" i="0" u="none" strike="noStrike" dirty="0">
                        <a:solidFill>
                          <a:srgbClr val="000000"/>
                        </a:solidFill>
                        <a:effectLst/>
                        <a:latin typeface="+mj-lt"/>
                      </a:endParaRPr>
                    </a:p>
                  </a:txBody>
                  <a:tcPr marL="3204" marR="3204" marT="3204" marB="0" anchor="b"/>
                </a:tc>
                <a:tc>
                  <a:txBody>
                    <a:bodyPr/>
                    <a:lstStyle/>
                    <a:p>
                      <a:pPr algn="r" fontAlgn="b"/>
                      <a:endParaRPr lang="en-US" sz="1600" b="0" i="0" u="none" strike="noStrike">
                        <a:solidFill>
                          <a:srgbClr val="000000"/>
                        </a:solidFill>
                        <a:effectLst/>
                        <a:latin typeface="+mj-lt"/>
                      </a:endParaRPr>
                    </a:p>
                  </a:txBody>
                  <a:tcPr marL="3204" marR="3204" marT="3204" marB="0" anchor="b"/>
                </a:tc>
                <a:tc>
                  <a:txBody>
                    <a:bodyPr/>
                    <a:lstStyle/>
                    <a:p>
                      <a:pPr algn="r" fontAlgn="b"/>
                      <a:endParaRPr lang="en-US" sz="1600" b="0" i="0" u="none" strike="noStrike" dirty="0">
                        <a:solidFill>
                          <a:srgbClr val="000000"/>
                        </a:solidFill>
                        <a:effectLst/>
                        <a:latin typeface="+mj-lt"/>
                      </a:endParaRPr>
                    </a:p>
                  </a:txBody>
                  <a:tcPr marL="3204" marR="3204" marT="3204" marB="0" anchor="b"/>
                </a:tc>
                <a:tc>
                  <a:txBody>
                    <a:bodyPr/>
                    <a:lstStyle/>
                    <a:p>
                      <a:pPr algn="r" fontAlgn="b"/>
                      <a:endParaRPr lang="en-US" sz="1600" b="0" i="0" u="none" strike="noStrike" dirty="0">
                        <a:solidFill>
                          <a:srgbClr val="000000"/>
                        </a:solidFill>
                        <a:effectLst/>
                        <a:latin typeface="+mj-lt"/>
                      </a:endParaRPr>
                    </a:p>
                  </a:txBody>
                  <a:tcPr marL="3204" marR="3204" marT="3204" marB="0" anchor="b"/>
                </a:tc>
                <a:tc>
                  <a:txBody>
                    <a:bodyPr/>
                    <a:lstStyle/>
                    <a:p>
                      <a:pPr algn="r" fontAlgn="b"/>
                      <a:endParaRPr lang="en-US" sz="1600" b="0" i="0" u="none" strike="noStrike" dirty="0">
                        <a:solidFill>
                          <a:srgbClr val="000000"/>
                        </a:solidFill>
                        <a:effectLst/>
                        <a:latin typeface="+mj-lt"/>
                      </a:endParaRPr>
                    </a:p>
                  </a:txBody>
                  <a:tcPr marL="3204" marR="3204" marT="3204" marB="0" anchor="b"/>
                </a:tc>
                <a:tc>
                  <a:txBody>
                    <a:bodyPr/>
                    <a:lstStyle/>
                    <a:p>
                      <a:pPr algn="r" fontAlgn="b"/>
                      <a:endParaRPr lang="en-US" sz="1600" b="0" i="0" u="none" strike="noStrike" dirty="0">
                        <a:solidFill>
                          <a:srgbClr val="000000"/>
                        </a:solidFill>
                        <a:effectLst/>
                        <a:latin typeface="+mj-lt"/>
                      </a:endParaRPr>
                    </a:p>
                  </a:txBody>
                  <a:tcPr marL="3204" marR="3204" marT="3204" marB="0" anchor="b">
                    <a:solidFill>
                      <a:schemeClr val="accent4">
                        <a:lumMod val="60000"/>
                        <a:lumOff val="40000"/>
                      </a:schemeClr>
                    </a:solidFill>
                  </a:tcPr>
                </a:tc>
                <a:tc>
                  <a:txBody>
                    <a:bodyPr/>
                    <a:lstStyle/>
                    <a:p>
                      <a:pPr algn="r" fontAlgn="b"/>
                      <a:endParaRPr lang="en-US" sz="1600" b="0" i="0" u="none" strike="noStrike" dirty="0">
                        <a:solidFill>
                          <a:srgbClr val="000000"/>
                        </a:solidFill>
                        <a:effectLst/>
                        <a:latin typeface="+mj-lt"/>
                      </a:endParaRPr>
                    </a:p>
                  </a:txBody>
                  <a:tcPr marL="3204" marR="3204" marT="3204" marB="0" anchor="b">
                    <a:solidFill>
                      <a:schemeClr val="accent4">
                        <a:lumMod val="60000"/>
                        <a:lumOff val="40000"/>
                      </a:schemeClr>
                    </a:solidFill>
                  </a:tcPr>
                </a:tc>
                <a:tc>
                  <a:txBody>
                    <a:bodyPr/>
                    <a:lstStyle/>
                    <a:p>
                      <a:pPr algn="r" fontAlgn="b"/>
                      <a:r>
                        <a:rPr lang="en-US" sz="1600" u="none" strike="noStrike" dirty="0">
                          <a:effectLst/>
                          <a:latin typeface="+mj-lt"/>
                        </a:rPr>
                        <a:t>10</a:t>
                      </a:r>
                      <a:endParaRPr lang="en-US" sz="1600" b="0" i="0" u="none" strike="noStrike" dirty="0">
                        <a:solidFill>
                          <a:srgbClr val="000000"/>
                        </a:solidFill>
                        <a:effectLst/>
                        <a:latin typeface="+mj-lt"/>
                      </a:endParaRPr>
                    </a:p>
                  </a:txBody>
                  <a:tcPr marL="3204" marR="3204" marT="3204" marB="0" anchor="b">
                    <a:solidFill>
                      <a:schemeClr val="accent4">
                        <a:lumMod val="60000"/>
                        <a:lumOff val="40000"/>
                      </a:schemeClr>
                    </a:solidFill>
                  </a:tcPr>
                </a:tc>
                <a:tc>
                  <a:txBody>
                    <a:bodyPr/>
                    <a:lstStyle/>
                    <a:p>
                      <a:pPr algn="r" fontAlgn="b"/>
                      <a:endParaRPr lang="en-US" sz="1600" b="0" i="0" u="none" strike="noStrike" dirty="0">
                        <a:solidFill>
                          <a:srgbClr val="000000"/>
                        </a:solidFill>
                        <a:effectLst/>
                        <a:latin typeface="+mj-lt"/>
                      </a:endParaRPr>
                    </a:p>
                  </a:txBody>
                  <a:tcPr marL="3204" marR="3204" marT="3204" marB="0" anchor="b">
                    <a:solidFill>
                      <a:schemeClr val="accent4">
                        <a:lumMod val="60000"/>
                        <a:lumOff val="40000"/>
                      </a:schemeClr>
                    </a:solidFill>
                  </a:tcPr>
                </a:tc>
                <a:tc>
                  <a:txBody>
                    <a:bodyPr/>
                    <a:lstStyle/>
                    <a:p>
                      <a:pPr algn="r" fontAlgn="b"/>
                      <a:r>
                        <a:rPr lang="en-US" sz="1600" u="none" strike="noStrike" dirty="0">
                          <a:effectLst/>
                          <a:latin typeface="+mj-lt"/>
                        </a:rPr>
                        <a:t>-1</a:t>
                      </a:r>
                      <a:endParaRPr lang="en-US" sz="1600" b="0" i="0" u="none" strike="noStrike" dirty="0">
                        <a:solidFill>
                          <a:srgbClr val="000000"/>
                        </a:solidFill>
                        <a:effectLst/>
                        <a:latin typeface="+mj-lt"/>
                      </a:endParaRPr>
                    </a:p>
                  </a:txBody>
                  <a:tcPr marL="3204" marR="3204" marT="3204" marB="0" anchor="b">
                    <a:solidFill>
                      <a:schemeClr val="accent4">
                        <a:lumMod val="60000"/>
                        <a:lumOff val="40000"/>
                      </a:schemeClr>
                    </a:solidFill>
                  </a:tcPr>
                </a:tc>
                <a:tc>
                  <a:txBody>
                    <a:bodyPr/>
                    <a:lstStyle/>
                    <a:p>
                      <a:pPr algn="r" fontAlgn="b"/>
                      <a:r>
                        <a:rPr lang="en-US" sz="1600" u="none" strike="noStrike" dirty="0">
                          <a:effectLst/>
                          <a:latin typeface="+mj-lt"/>
                        </a:rPr>
                        <a:t>&lt;=</a:t>
                      </a:r>
                      <a:endParaRPr lang="en-US" sz="1600" b="0" i="0" u="none" strike="noStrike" dirty="0">
                        <a:solidFill>
                          <a:srgbClr val="000000"/>
                        </a:solidFill>
                        <a:effectLst/>
                        <a:latin typeface="+mj-lt"/>
                      </a:endParaRPr>
                    </a:p>
                  </a:txBody>
                  <a:tcPr marL="3204" marR="3204" marT="3204" marB="0" anchor="b">
                    <a:solidFill>
                      <a:schemeClr val="accent4">
                        <a:lumMod val="60000"/>
                        <a:lumOff val="40000"/>
                      </a:schemeClr>
                    </a:solidFill>
                  </a:tcPr>
                </a:tc>
                <a:tc>
                  <a:txBody>
                    <a:bodyPr/>
                    <a:lstStyle/>
                    <a:p>
                      <a:pPr algn="r" fontAlgn="b"/>
                      <a:r>
                        <a:rPr lang="en-US" sz="1600" u="none" strike="noStrike" dirty="0">
                          <a:effectLst/>
                          <a:latin typeface="+mj-lt"/>
                        </a:rPr>
                        <a:t>0</a:t>
                      </a:r>
                      <a:endParaRPr lang="en-US" sz="1600" b="0" i="0" u="none" strike="noStrike" dirty="0">
                        <a:solidFill>
                          <a:srgbClr val="000000"/>
                        </a:solidFill>
                        <a:effectLst/>
                        <a:latin typeface="+mj-lt"/>
                      </a:endParaRPr>
                    </a:p>
                  </a:txBody>
                  <a:tcPr marL="3204" marR="3204" marT="3204" marB="0" anchor="b">
                    <a:solidFill>
                      <a:schemeClr val="accent4">
                        <a:lumMod val="60000"/>
                        <a:lumOff val="40000"/>
                      </a:schemeClr>
                    </a:solidFill>
                  </a:tcPr>
                </a:tc>
                <a:extLst>
                  <a:ext uri="{0D108BD9-81ED-4DB2-BD59-A6C34878D82A}">
                    <a16:rowId xmlns:a16="http://schemas.microsoft.com/office/drawing/2014/main" val="3951344010"/>
                  </a:ext>
                </a:extLst>
              </a:tr>
              <a:tr h="336301">
                <a:tc>
                  <a:txBody>
                    <a:bodyPr/>
                    <a:lstStyle/>
                    <a:p>
                      <a:pPr algn="l" fontAlgn="b"/>
                      <a:r>
                        <a:rPr lang="en-US" sz="1200" u="none" strike="noStrike" dirty="0">
                          <a:effectLst/>
                          <a:latin typeface="+mj-lt"/>
                        </a:rPr>
                        <a:t>labor  </a:t>
                      </a:r>
                      <a:r>
                        <a:rPr lang="en-US" sz="1200" u="none" strike="noStrike" dirty="0" err="1">
                          <a:effectLst/>
                          <a:latin typeface="+mj-lt"/>
                        </a:rPr>
                        <a:t>FarmB</a:t>
                      </a:r>
                      <a:endParaRPr lang="en-US" sz="1200" b="0" i="0" u="none" strike="noStrike" dirty="0">
                        <a:solidFill>
                          <a:srgbClr val="000000"/>
                        </a:solidFill>
                        <a:effectLst/>
                        <a:latin typeface="+mj-lt"/>
                      </a:endParaRPr>
                    </a:p>
                  </a:txBody>
                  <a:tcPr marL="3204" marR="3204" marT="3204" marB="0" anchor="b"/>
                </a:tc>
                <a:tc>
                  <a:txBody>
                    <a:bodyPr/>
                    <a:lstStyle/>
                    <a:p>
                      <a:pPr algn="r" fontAlgn="b"/>
                      <a:endParaRPr lang="en-US" sz="1600" b="0" i="0" u="none" strike="noStrike">
                        <a:solidFill>
                          <a:srgbClr val="000000"/>
                        </a:solidFill>
                        <a:effectLst/>
                        <a:latin typeface="+mj-lt"/>
                      </a:endParaRPr>
                    </a:p>
                  </a:txBody>
                  <a:tcPr marL="3204" marR="3204" marT="3204" marB="0" anchor="b"/>
                </a:tc>
                <a:tc>
                  <a:txBody>
                    <a:bodyPr/>
                    <a:lstStyle/>
                    <a:p>
                      <a:pPr algn="r" fontAlgn="b"/>
                      <a:endParaRPr lang="en-US" sz="1600" b="0" i="0" u="none" strike="noStrike" dirty="0">
                        <a:solidFill>
                          <a:srgbClr val="000000"/>
                        </a:solidFill>
                        <a:effectLst/>
                        <a:latin typeface="+mj-lt"/>
                      </a:endParaRPr>
                    </a:p>
                  </a:txBody>
                  <a:tcPr marL="3204" marR="3204" marT="3204" marB="0" anchor="b"/>
                </a:tc>
                <a:tc>
                  <a:txBody>
                    <a:bodyPr/>
                    <a:lstStyle/>
                    <a:p>
                      <a:pPr algn="r" fontAlgn="b"/>
                      <a:endParaRPr lang="en-US" sz="1600" b="0" i="0" u="none" strike="noStrike">
                        <a:solidFill>
                          <a:srgbClr val="000000"/>
                        </a:solidFill>
                        <a:effectLst/>
                        <a:latin typeface="+mj-lt"/>
                      </a:endParaRPr>
                    </a:p>
                  </a:txBody>
                  <a:tcPr marL="3204" marR="3204" marT="3204" marB="0" anchor="b"/>
                </a:tc>
                <a:tc>
                  <a:txBody>
                    <a:bodyPr/>
                    <a:lstStyle/>
                    <a:p>
                      <a:pPr algn="r" fontAlgn="b"/>
                      <a:endParaRPr lang="en-US" sz="1600" b="0" i="0" u="none" strike="noStrike" dirty="0">
                        <a:solidFill>
                          <a:srgbClr val="000000"/>
                        </a:solidFill>
                        <a:effectLst/>
                        <a:latin typeface="+mj-lt"/>
                      </a:endParaRPr>
                    </a:p>
                  </a:txBody>
                  <a:tcPr marL="3204" marR="3204" marT="3204" marB="0" anchor="b"/>
                </a:tc>
                <a:tc>
                  <a:txBody>
                    <a:bodyPr/>
                    <a:lstStyle/>
                    <a:p>
                      <a:pPr algn="r" fontAlgn="b"/>
                      <a:endParaRPr lang="en-US" sz="1600" b="0" i="0" u="none" strike="noStrike" dirty="0">
                        <a:solidFill>
                          <a:srgbClr val="000000"/>
                        </a:solidFill>
                        <a:effectLst/>
                        <a:latin typeface="+mj-lt"/>
                      </a:endParaRPr>
                    </a:p>
                  </a:txBody>
                  <a:tcPr marL="3204" marR="3204" marT="3204" marB="0" anchor="b"/>
                </a:tc>
                <a:tc>
                  <a:txBody>
                    <a:bodyPr/>
                    <a:lstStyle/>
                    <a:p>
                      <a:pPr algn="r" fontAlgn="b"/>
                      <a:endParaRPr lang="en-US" sz="1600" b="0" i="0" u="none" strike="noStrike">
                        <a:solidFill>
                          <a:srgbClr val="000000"/>
                        </a:solidFill>
                        <a:effectLst/>
                        <a:latin typeface="+mj-lt"/>
                      </a:endParaRPr>
                    </a:p>
                  </a:txBody>
                  <a:tcPr marL="3204" marR="3204" marT="3204" marB="0" anchor="b">
                    <a:solidFill>
                      <a:schemeClr val="accent4">
                        <a:lumMod val="60000"/>
                        <a:lumOff val="40000"/>
                      </a:schemeClr>
                    </a:solidFill>
                  </a:tcPr>
                </a:tc>
                <a:tc>
                  <a:txBody>
                    <a:bodyPr/>
                    <a:lstStyle/>
                    <a:p>
                      <a:pPr algn="r" fontAlgn="b"/>
                      <a:r>
                        <a:rPr lang="en-US" sz="1600" u="none" strike="noStrike" dirty="0">
                          <a:effectLst/>
                          <a:latin typeface="+mj-lt"/>
                        </a:rPr>
                        <a:t>0.3</a:t>
                      </a:r>
                      <a:endParaRPr lang="en-US" sz="1600" b="0" i="0" u="none" strike="noStrike" dirty="0">
                        <a:solidFill>
                          <a:srgbClr val="000000"/>
                        </a:solidFill>
                        <a:effectLst/>
                        <a:latin typeface="+mj-lt"/>
                      </a:endParaRPr>
                    </a:p>
                  </a:txBody>
                  <a:tcPr marL="3204" marR="3204" marT="3204" marB="0" anchor="b">
                    <a:solidFill>
                      <a:schemeClr val="accent4">
                        <a:lumMod val="60000"/>
                        <a:lumOff val="40000"/>
                      </a:schemeClr>
                    </a:solidFill>
                  </a:tcPr>
                </a:tc>
                <a:tc>
                  <a:txBody>
                    <a:bodyPr/>
                    <a:lstStyle/>
                    <a:p>
                      <a:pPr algn="r" fontAlgn="b"/>
                      <a:r>
                        <a:rPr lang="en-US" sz="1600" u="none" strike="noStrike" dirty="0">
                          <a:effectLst/>
                          <a:latin typeface="+mj-lt"/>
                        </a:rPr>
                        <a:t>0.4</a:t>
                      </a:r>
                      <a:endParaRPr lang="en-US" sz="1600" b="0" i="0" u="none" strike="noStrike" dirty="0">
                        <a:solidFill>
                          <a:srgbClr val="000000"/>
                        </a:solidFill>
                        <a:effectLst/>
                        <a:latin typeface="+mj-lt"/>
                      </a:endParaRPr>
                    </a:p>
                  </a:txBody>
                  <a:tcPr marL="3204" marR="3204" marT="3204" marB="0" anchor="b">
                    <a:solidFill>
                      <a:schemeClr val="accent4">
                        <a:lumMod val="60000"/>
                        <a:lumOff val="40000"/>
                      </a:schemeClr>
                    </a:solidFill>
                  </a:tcPr>
                </a:tc>
                <a:tc>
                  <a:txBody>
                    <a:bodyPr/>
                    <a:lstStyle/>
                    <a:p>
                      <a:pPr algn="r" fontAlgn="b"/>
                      <a:endParaRPr lang="en-US" sz="1600" b="0" i="0" u="none" strike="noStrike" dirty="0">
                        <a:solidFill>
                          <a:srgbClr val="000000"/>
                        </a:solidFill>
                        <a:effectLst/>
                        <a:latin typeface="+mj-lt"/>
                      </a:endParaRPr>
                    </a:p>
                  </a:txBody>
                  <a:tcPr marL="3204" marR="3204" marT="3204" marB="0" anchor="b">
                    <a:solidFill>
                      <a:schemeClr val="accent4">
                        <a:lumMod val="60000"/>
                        <a:lumOff val="40000"/>
                      </a:schemeClr>
                    </a:solidFill>
                  </a:tcPr>
                </a:tc>
                <a:tc>
                  <a:txBody>
                    <a:bodyPr/>
                    <a:lstStyle/>
                    <a:p>
                      <a:pPr algn="r" fontAlgn="b"/>
                      <a:endParaRPr lang="en-US" sz="1600" b="0" i="0" u="none" strike="noStrike" dirty="0">
                        <a:solidFill>
                          <a:srgbClr val="000000"/>
                        </a:solidFill>
                        <a:effectLst/>
                        <a:latin typeface="+mj-lt"/>
                      </a:endParaRPr>
                    </a:p>
                  </a:txBody>
                  <a:tcPr marL="3204" marR="3204" marT="3204" marB="0" anchor="b">
                    <a:solidFill>
                      <a:schemeClr val="accent4">
                        <a:lumMod val="60000"/>
                        <a:lumOff val="40000"/>
                      </a:schemeClr>
                    </a:solidFill>
                  </a:tcPr>
                </a:tc>
                <a:tc>
                  <a:txBody>
                    <a:bodyPr/>
                    <a:lstStyle/>
                    <a:p>
                      <a:pPr algn="r" fontAlgn="b"/>
                      <a:r>
                        <a:rPr lang="en-US" sz="1600" u="none" strike="noStrike" dirty="0">
                          <a:effectLst/>
                          <a:latin typeface="+mj-lt"/>
                        </a:rPr>
                        <a:t>&lt;=</a:t>
                      </a:r>
                      <a:endParaRPr lang="en-US" sz="1600" b="0" i="0" u="none" strike="noStrike" dirty="0">
                        <a:solidFill>
                          <a:srgbClr val="000000"/>
                        </a:solidFill>
                        <a:effectLst/>
                        <a:latin typeface="+mj-lt"/>
                      </a:endParaRPr>
                    </a:p>
                  </a:txBody>
                  <a:tcPr marL="3204" marR="3204" marT="3204" marB="0" anchor="b">
                    <a:solidFill>
                      <a:schemeClr val="accent4">
                        <a:lumMod val="60000"/>
                        <a:lumOff val="40000"/>
                      </a:schemeClr>
                    </a:solidFill>
                  </a:tcPr>
                </a:tc>
                <a:tc>
                  <a:txBody>
                    <a:bodyPr/>
                    <a:lstStyle/>
                    <a:p>
                      <a:pPr algn="r" fontAlgn="b"/>
                      <a:r>
                        <a:rPr lang="en-US" sz="1600" u="none" strike="noStrike" dirty="0">
                          <a:effectLst/>
                          <a:latin typeface="+mj-lt"/>
                        </a:rPr>
                        <a:t>80</a:t>
                      </a:r>
                      <a:endParaRPr lang="en-US" sz="1600" b="0" i="0" u="none" strike="noStrike" dirty="0">
                        <a:solidFill>
                          <a:srgbClr val="000000"/>
                        </a:solidFill>
                        <a:effectLst/>
                        <a:latin typeface="+mj-lt"/>
                      </a:endParaRPr>
                    </a:p>
                  </a:txBody>
                  <a:tcPr marL="3204" marR="3204" marT="3204" marB="0" anchor="b">
                    <a:solidFill>
                      <a:schemeClr val="accent4">
                        <a:lumMod val="60000"/>
                        <a:lumOff val="40000"/>
                      </a:schemeClr>
                    </a:solidFill>
                  </a:tcPr>
                </a:tc>
                <a:extLst>
                  <a:ext uri="{0D108BD9-81ED-4DB2-BD59-A6C34878D82A}">
                    <a16:rowId xmlns:a16="http://schemas.microsoft.com/office/drawing/2014/main" val="656762466"/>
                  </a:ext>
                </a:extLst>
              </a:tr>
              <a:tr h="336301">
                <a:tc>
                  <a:txBody>
                    <a:bodyPr/>
                    <a:lstStyle/>
                    <a:p>
                      <a:pPr algn="l" fontAlgn="b"/>
                      <a:r>
                        <a:rPr lang="en-US" sz="1200" u="none" strike="noStrike" dirty="0">
                          <a:effectLst/>
                          <a:latin typeface="+mj-lt"/>
                        </a:rPr>
                        <a:t>cow </a:t>
                      </a:r>
                      <a:r>
                        <a:rPr lang="en-US" sz="1200" u="none" strike="noStrike" dirty="0" err="1">
                          <a:effectLst/>
                          <a:latin typeface="+mj-lt"/>
                        </a:rPr>
                        <a:t>FarmB</a:t>
                      </a:r>
                      <a:endParaRPr lang="en-US" sz="1200" b="0" i="0" u="none" strike="noStrike" dirty="0">
                        <a:solidFill>
                          <a:srgbClr val="000000"/>
                        </a:solidFill>
                        <a:effectLst/>
                        <a:latin typeface="+mj-lt"/>
                      </a:endParaRPr>
                    </a:p>
                  </a:txBody>
                  <a:tcPr marL="3204" marR="3204" marT="3204" marB="0" anchor="b"/>
                </a:tc>
                <a:tc>
                  <a:txBody>
                    <a:bodyPr/>
                    <a:lstStyle/>
                    <a:p>
                      <a:pPr algn="r" fontAlgn="b"/>
                      <a:endParaRPr lang="en-US" sz="1600" b="0" i="0" u="none" strike="noStrike">
                        <a:solidFill>
                          <a:srgbClr val="000000"/>
                        </a:solidFill>
                        <a:effectLst/>
                        <a:latin typeface="+mj-lt"/>
                      </a:endParaRPr>
                    </a:p>
                  </a:txBody>
                  <a:tcPr marL="3204" marR="3204" marT="3204" marB="0" anchor="b"/>
                </a:tc>
                <a:tc>
                  <a:txBody>
                    <a:bodyPr/>
                    <a:lstStyle/>
                    <a:p>
                      <a:pPr algn="r" fontAlgn="b"/>
                      <a:endParaRPr lang="en-US" sz="1600" b="0" i="0" u="none" strike="noStrike" dirty="0">
                        <a:solidFill>
                          <a:srgbClr val="000000"/>
                        </a:solidFill>
                        <a:effectLst/>
                        <a:latin typeface="+mj-lt"/>
                      </a:endParaRPr>
                    </a:p>
                  </a:txBody>
                  <a:tcPr marL="3204" marR="3204" marT="3204" marB="0" anchor="b"/>
                </a:tc>
                <a:tc>
                  <a:txBody>
                    <a:bodyPr/>
                    <a:lstStyle/>
                    <a:p>
                      <a:pPr algn="r" fontAlgn="b"/>
                      <a:endParaRPr lang="en-US" sz="1600" b="0" i="0" u="none" strike="noStrike">
                        <a:solidFill>
                          <a:srgbClr val="000000"/>
                        </a:solidFill>
                        <a:effectLst/>
                        <a:latin typeface="+mj-lt"/>
                      </a:endParaRPr>
                    </a:p>
                  </a:txBody>
                  <a:tcPr marL="3204" marR="3204" marT="3204" marB="0" anchor="b"/>
                </a:tc>
                <a:tc>
                  <a:txBody>
                    <a:bodyPr/>
                    <a:lstStyle/>
                    <a:p>
                      <a:pPr algn="r" fontAlgn="b"/>
                      <a:endParaRPr lang="en-US" sz="1600" b="0" i="0" u="none" strike="noStrike" dirty="0">
                        <a:solidFill>
                          <a:srgbClr val="000000"/>
                        </a:solidFill>
                        <a:effectLst/>
                        <a:latin typeface="+mj-lt"/>
                      </a:endParaRPr>
                    </a:p>
                  </a:txBody>
                  <a:tcPr marL="3204" marR="3204" marT="3204" marB="0" anchor="b"/>
                </a:tc>
                <a:tc>
                  <a:txBody>
                    <a:bodyPr/>
                    <a:lstStyle/>
                    <a:p>
                      <a:pPr algn="r" fontAlgn="b"/>
                      <a:endParaRPr lang="en-US" sz="1600" b="0" i="0" u="none" strike="noStrike" dirty="0">
                        <a:solidFill>
                          <a:srgbClr val="000000"/>
                        </a:solidFill>
                        <a:effectLst/>
                        <a:latin typeface="+mj-lt"/>
                      </a:endParaRPr>
                    </a:p>
                  </a:txBody>
                  <a:tcPr marL="3204" marR="3204" marT="3204" marB="0" anchor="b"/>
                </a:tc>
                <a:tc>
                  <a:txBody>
                    <a:bodyPr/>
                    <a:lstStyle/>
                    <a:p>
                      <a:pPr algn="r" fontAlgn="b"/>
                      <a:endParaRPr lang="en-US" sz="1600" b="0" i="0" u="none" strike="noStrike">
                        <a:solidFill>
                          <a:srgbClr val="000000"/>
                        </a:solidFill>
                        <a:effectLst/>
                        <a:latin typeface="+mj-lt"/>
                      </a:endParaRPr>
                    </a:p>
                  </a:txBody>
                  <a:tcPr marL="3204" marR="3204" marT="3204" marB="0" anchor="b">
                    <a:solidFill>
                      <a:schemeClr val="accent4">
                        <a:lumMod val="60000"/>
                        <a:lumOff val="40000"/>
                      </a:schemeClr>
                    </a:solidFill>
                  </a:tcPr>
                </a:tc>
                <a:tc>
                  <a:txBody>
                    <a:bodyPr/>
                    <a:lstStyle/>
                    <a:p>
                      <a:pPr algn="r" fontAlgn="b"/>
                      <a:r>
                        <a:rPr lang="en-US" sz="1600" u="none" strike="noStrike">
                          <a:effectLst/>
                          <a:latin typeface="+mj-lt"/>
                        </a:rPr>
                        <a:t>1</a:t>
                      </a:r>
                      <a:endParaRPr lang="en-US" sz="1600" b="0" i="0" u="none" strike="noStrike">
                        <a:solidFill>
                          <a:srgbClr val="000000"/>
                        </a:solidFill>
                        <a:effectLst/>
                        <a:latin typeface="+mj-lt"/>
                      </a:endParaRPr>
                    </a:p>
                  </a:txBody>
                  <a:tcPr marL="3204" marR="3204" marT="3204" marB="0" anchor="b">
                    <a:solidFill>
                      <a:schemeClr val="accent4">
                        <a:lumMod val="60000"/>
                        <a:lumOff val="40000"/>
                      </a:schemeClr>
                    </a:solidFill>
                  </a:tcPr>
                </a:tc>
                <a:tc>
                  <a:txBody>
                    <a:bodyPr/>
                    <a:lstStyle/>
                    <a:p>
                      <a:pPr algn="r" fontAlgn="b"/>
                      <a:r>
                        <a:rPr lang="en-US" sz="1600" u="none" strike="noStrike" dirty="0">
                          <a:effectLst/>
                          <a:latin typeface="+mj-lt"/>
                        </a:rPr>
                        <a:t>1</a:t>
                      </a:r>
                      <a:endParaRPr lang="en-US" sz="1600" b="0" i="0" u="none" strike="noStrike" dirty="0">
                        <a:solidFill>
                          <a:srgbClr val="000000"/>
                        </a:solidFill>
                        <a:effectLst/>
                        <a:latin typeface="+mj-lt"/>
                      </a:endParaRPr>
                    </a:p>
                  </a:txBody>
                  <a:tcPr marL="3204" marR="3204" marT="3204" marB="0" anchor="b">
                    <a:solidFill>
                      <a:schemeClr val="accent4">
                        <a:lumMod val="60000"/>
                        <a:lumOff val="40000"/>
                      </a:schemeClr>
                    </a:solidFill>
                  </a:tcPr>
                </a:tc>
                <a:tc>
                  <a:txBody>
                    <a:bodyPr/>
                    <a:lstStyle/>
                    <a:p>
                      <a:pPr algn="r" fontAlgn="b"/>
                      <a:endParaRPr lang="en-US" sz="1600" b="0" i="0" u="none" strike="noStrike" dirty="0">
                        <a:solidFill>
                          <a:srgbClr val="000000"/>
                        </a:solidFill>
                        <a:effectLst/>
                        <a:latin typeface="+mj-lt"/>
                      </a:endParaRPr>
                    </a:p>
                  </a:txBody>
                  <a:tcPr marL="3204" marR="3204" marT="3204" marB="0" anchor="b">
                    <a:solidFill>
                      <a:schemeClr val="accent4">
                        <a:lumMod val="60000"/>
                        <a:lumOff val="40000"/>
                      </a:schemeClr>
                    </a:solidFill>
                  </a:tcPr>
                </a:tc>
                <a:tc>
                  <a:txBody>
                    <a:bodyPr/>
                    <a:lstStyle/>
                    <a:p>
                      <a:pPr algn="r" fontAlgn="b"/>
                      <a:endParaRPr lang="en-US" sz="1600" b="0" i="0" u="none" strike="noStrike" dirty="0">
                        <a:solidFill>
                          <a:srgbClr val="000000"/>
                        </a:solidFill>
                        <a:effectLst/>
                        <a:latin typeface="+mj-lt"/>
                      </a:endParaRPr>
                    </a:p>
                  </a:txBody>
                  <a:tcPr marL="3204" marR="3204" marT="3204" marB="0" anchor="b">
                    <a:solidFill>
                      <a:schemeClr val="accent4">
                        <a:lumMod val="60000"/>
                        <a:lumOff val="40000"/>
                      </a:schemeClr>
                    </a:solidFill>
                  </a:tcPr>
                </a:tc>
                <a:tc>
                  <a:txBody>
                    <a:bodyPr/>
                    <a:lstStyle/>
                    <a:p>
                      <a:pPr algn="r" fontAlgn="b"/>
                      <a:r>
                        <a:rPr lang="en-US" sz="1600" u="none" strike="noStrike" dirty="0">
                          <a:effectLst/>
                          <a:latin typeface="+mj-lt"/>
                        </a:rPr>
                        <a:t>&lt;=</a:t>
                      </a:r>
                      <a:endParaRPr lang="en-US" sz="1600" b="0" i="0" u="none" strike="noStrike" dirty="0">
                        <a:solidFill>
                          <a:srgbClr val="000000"/>
                        </a:solidFill>
                        <a:effectLst/>
                        <a:latin typeface="+mj-lt"/>
                      </a:endParaRPr>
                    </a:p>
                  </a:txBody>
                  <a:tcPr marL="3204" marR="3204" marT="3204" marB="0" anchor="b">
                    <a:solidFill>
                      <a:schemeClr val="accent4">
                        <a:lumMod val="60000"/>
                        <a:lumOff val="40000"/>
                      </a:schemeClr>
                    </a:solidFill>
                  </a:tcPr>
                </a:tc>
                <a:tc>
                  <a:txBody>
                    <a:bodyPr/>
                    <a:lstStyle/>
                    <a:p>
                      <a:pPr algn="r" fontAlgn="b"/>
                      <a:r>
                        <a:rPr lang="en-US" sz="1600" u="none" strike="noStrike" dirty="0">
                          <a:effectLst/>
                          <a:latin typeface="+mj-lt"/>
                        </a:rPr>
                        <a:t>200</a:t>
                      </a:r>
                      <a:endParaRPr lang="en-US" sz="1600" b="0" i="0" u="none" strike="noStrike" dirty="0">
                        <a:solidFill>
                          <a:srgbClr val="000000"/>
                        </a:solidFill>
                        <a:effectLst/>
                        <a:latin typeface="+mj-lt"/>
                      </a:endParaRPr>
                    </a:p>
                  </a:txBody>
                  <a:tcPr marL="3204" marR="3204" marT="3204" marB="0" anchor="b">
                    <a:solidFill>
                      <a:schemeClr val="accent4">
                        <a:lumMod val="60000"/>
                        <a:lumOff val="40000"/>
                      </a:schemeClr>
                    </a:solidFill>
                  </a:tcPr>
                </a:tc>
                <a:extLst>
                  <a:ext uri="{0D108BD9-81ED-4DB2-BD59-A6C34878D82A}">
                    <a16:rowId xmlns:a16="http://schemas.microsoft.com/office/drawing/2014/main" val="2434268673"/>
                  </a:ext>
                </a:extLst>
              </a:tr>
              <a:tr h="336301">
                <a:tc>
                  <a:txBody>
                    <a:bodyPr/>
                    <a:lstStyle/>
                    <a:p>
                      <a:pPr algn="l" fontAlgn="b"/>
                      <a:r>
                        <a:rPr lang="en-US" sz="1400" u="none" strike="noStrike" dirty="0">
                          <a:effectLst/>
                          <a:latin typeface="+mj-lt"/>
                        </a:rPr>
                        <a:t>non-negative</a:t>
                      </a:r>
                      <a:endParaRPr lang="en-US" sz="1400" b="0" i="0" u="none" strike="noStrike" dirty="0">
                        <a:solidFill>
                          <a:srgbClr val="000000"/>
                        </a:solidFill>
                        <a:effectLst/>
                        <a:latin typeface="+mj-lt"/>
                      </a:endParaRPr>
                    </a:p>
                  </a:txBody>
                  <a:tcPr marL="3204" marR="3204" marT="3204" marB="0" anchor="b"/>
                </a:tc>
                <a:tc>
                  <a:txBody>
                    <a:bodyPr/>
                    <a:lstStyle/>
                    <a:p>
                      <a:pPr algn="r" fontAlgn="b"/>
                      <a:r>
                        <a:rPr lang="en-US" sz="1600" u="none" strike="noStrike" dirty="0">
                          <a:effectLst/>
                          <a:latin typeface="+mj-lt"/>
                        </a:rPr>
                        <a:t>1,</a:t>
                      </a:r>
                      <a:endParaRPr lang="en-US" sz="1600" b="0" i="0" u="none" strike="noStrike" dirty="0">
                        <a:solidFill>
                          <a:srgbClr val="000000"/>
                        </a:solidFill>
                        <a:effectLst/>
                        <a:latin typeface="+mj-lt"/>
                      </a:endParaRPr>
                    </a:p>
                  </a:txBody>
                  <a:tcPr marL="3204" marR="3204" marT="3204" marB="0" anchor="b">
                    <a:solidFill>
                      <a:schemeClr val="accent2"/>
                    </a:solidFill>
                  </a:tcPr>
                </a:tc>
                <a:tc>
                  <a:txBody>
                    <a:bodyPr/>
                    <a:lstStyle/>
                    <a:p>
                      <a:pPr algn="r" fontAlgn="b"/>
                      <a:r>
                        <a:rPr lang="en-US" sz="1600" u="none" strike="noStrike" dirty="0">
                          <a:effectLst/>
                          <a:latin typeface="+mj-lt"/>
                        </a:rPr>
                        <a:t>1,</a:t>
                      </a:r>
                      <a:endParaRPr lang="en-US" sz="1600" b="0" i="0" u="none" strike="noStrike" dirty="0">
                        <a:solidFill>
                          <a:srgbClr val="000000"/>
                        </a:solidFill>
                        <a:effectLst/>
                        <a:latin typeface="+mj-lt"/>
                      </a:endParaRPr>
                    </a:p>
                  </a:txBody>
                  <a:tcPr marL="3204" marR="3204" marT="3204" marB="0" anchor="b">
                    <a:solidFill>
                      <a:schemeClr val="accent2"/>
                    </a:solidFill>
                  </a:tcPr>
                </a:tc>
                <a:tc>
                  <a:txBody>
                    <a:bodyPr/>
                    <a:lstStyle/>
                    <a:p>
                      <a:pPr algn="r" fontAlgn="b"/>
                      <a:r>
                        <a:rPr lang="en-US" sz="1600" u="none" strike="noStrike" dirty="0">
                          <a:effectLst/>
                          <a:latin typeface="+mj-lt"/>
                        </a:rPr>
                        <a:t>1,</a:t>
                      </a:r>
                      <a:endParaRPr lang="en-US" sz="1600" b="0" i="0" u="none" strike="noStrike" dirty="0">
                        <a:solidFill>
                          <a:srgbClr val="000000"/>
                        </a:solidFill>
                        <a:effectLst/>
                        <a:latin typeface="+mj-lt"/>
                      </a:endParaRPr>
                    </a:p>
                  </a:txBody>
                  <a:tcPr marL="3204" marR="3204" marT="3204" marB="0" anchor="b">
                    <a:solidFill>
                      <a:schemeClr val="accent2"/>
                    </a:solidFill>
                  </a:tcPr>
                </a:tc>
                <a:tc>
                  <a:txBody>
                    <a:bodyPr/>
                    <a:lstStyle/>
                    <a:p>
                      <a:pPr algn="r" fontAlgn="b"/>
                      <a:r>
                        <a:rPr lang="en-US" sz="1600" u="none" strike="noStrike" dirty="0">
                          <a:effectLst/>
                          <a:latin typeface="+mj-lt"/>
                        </a:rPr>
                        <a:t>1,</a:t>
                      </a:r>
                      <a:endParaRPr lang="en-US" sz="1600" b="0" i="0" u="none" strike="noStrike" dirty="0">
                        <a:solidFill>
                          <a:srgbClr val="000000"/>
                        </a:solidFill>
                        <a:effectLst/>
                        <a:latin typeface="+mj-lt"/>
                      </a:endParaRPr>
                    </a:p>
                  </a:txBody>
                  <a:tcPr marL="3204" marR="3204" marT="3204" marB="0" anchor="b">
                    <a:solidFill>
                      <a:schemeClr val="accent2"/>
                    </a:solidFill>
                  </a:tcPr>
                </a:tc>
                <a:tc>
                  <a:txBody>
                    <a:bodyPr/>
                    <a:lstStyle/>
                    <a:p>
                      <a:pPr algn="r" fontAlgn="b"/>
                      <a:r>
                        <a:rPr lang="en-US" sz="1600" u="none" strike="noStrike" dirty="0">
                          <a:effectLst/>
                          <a:latin typeface="+mj-lt"/>
                        </a:rPr>
                        <a:t>1,</a:t>
                      </a:r>
                      <a:endParaRPr lang="en-US" sz="1600" b="0" i="0" u="none" strike="noStrike" dirty="0">
                        <a:solidFill>
                          <a:srgbClr val="000000"/>
                        </a:solidFill>
                        <a:effectLst/>
                        <a:latin typeface="+mj-lt"/>
                      </a:endParaRPr>
                    </a:p>
                  </a:txBody>
                  <a:tcPr marL="3204" marR="3204" marT="3204" marB="0" anchor="b">
                    <a:solidFill>
                      <a:schemeClr val="accent2"/>
                    </a:solidFill>
                  </a:tcPr>
                </a:tc>
                <a:tc>
                  <a:txBody>
                    <a:bodyPr/>
                    <a:lstStyle/>
                    <a:p>
                      <a:pPr algn="r" fontAlgn="b"/>
                      <a:r>
                        <a:rPr lang="en-US" sz="1600" u="none" strike="noStrike" dirty="0">
                          <a:effectLst/>
                          <a:latin typeface="+mj-lt"/>
                        </a:rPr>
                        <a:t>1,</a:t>
                      </a:r>
                      <a:endParaRPr lang="en-US" sz="1600" b="0" i="0" u="none" strike="noStrike" dirty="0">
                        <a:solidFill>
                          <a:srgbClr val="000000"/>
                        </a:solidFill>
                        <a:effectLst/>
                        <a:latin typeface="+mj-lt"/>
                      </a:endParaRPr>
                    </a:p>
                  </a:txBody>
                  <a:tcPr marL="3204" marR="3204" marT="3204" marB="0" anchor="b">
                    <a:solidFill>
                      <a:schemeClr val="accent4">
                        <a:lumMod val="60000"/>
                        <a:lumOff val="40000"/>
                      </a:schemeClr>
                    </a:solidFill>
                  </a:tcPr>
                </a:tc>
                <a:tc>
                  <a:txBody>
                    <a:bodyPr/>
                    <a:lstStyle/>
                    <a:p>
                      <a:pPr algn="r" fontAlgn="b"/>
                      <a:r>
                        <a:rPr lang="en-US" sz="1600" u="none" strike="noStrike" dirty="0">
                          <a:effectLst/>
                          <a:latin typeface="+mj-lt"/>
                        </a:rPr>
                        <a:t>1,</a:t>
                      </a:r>
                      <a:endParaRPr lang="en-US" sz="1600" b="0" i="0" u="none" strike="noStrike" dirty="0">
                        <a:solidFill>
                          <a:srgbClr val="000000"/>
                        </a:solidFill>
                        <a:effectLst/>
                        <a:latin typeface="+mj-lt"/>
                      </a:endParaRPr>
                    </a:p>
                  </a:txBody>
                  <a:tcPr marL="3204" marR="3204" marT="3204" marB="0" anchor="b">
                    <a:solidFill>
                      <a:schemeClr val="accent4">
                        <a:lumMod val="60000"/>
                        <a:lumOff val="40000"/>
                      </a:schemeClr>
                    </a:solidFill>
                  </a:tcPr>
                </a:tc>
                <a:tc>
                  <a:txBody>
                    <a:bodyPr/>
                    <a:lstStyle/>
                    <a:p>
                      <a:pPr algn="r" fontAlgn="b"/>
                      <a:r>
                        <a:rPr lang="en-US" sz="1600" u="none" strike="noStrike" dirty="0">
                          <a:effectLst/>
                          <a:latin typeface="+mj-lt"/>
                        </a:rPr>
                        <a:t>1,</a:t>
                      </a:r>
                      <a:endParaRPr lang="en-US" sz="1600" b="0" i="0" u="none" strike="noStrike" dirty="0">
                        <a:solidFill>
                          <a:srgbClr val="000000"/>
                        </a:solidFill>
                        <a:effectLst/>
                        <a:latin typeface="+mj-lt"/>
                      </a:endParaRPr>
                    </a:p>
                  </a:txBody>
                  <a:tcPr marL="3204" marR="3204" marT="3204" marB="0" anchor="b">
                    <a:solidFill>
                      <a:schemeClr val="accent4">
                        <a:lumMod val="60000"/>
                        <a:lumOff val="40000"/>
                      </a:schemeClr>
                    </a:solidFill>
                  </a:tcPr>
                </a:tc>
                <a:tc>
                  <a:txBody>
                    <a:bodyPr/>
                    <a:lstStyle/>
                    <a:p>
                      <a:pPr algn="r" fontAlgn="b"/>
                      <a:r>
                        <a:rPr lang="en-US" sz="1600" u="none" strike="noStrike" dirty="0">
                          <a:effectLst/>
                          <a:latin typeface="+mj-lt"/>
                        </a:rPr>
                        <a:t>1,</a:t>
                      </a:r>
                      <a:endParaRPr lang="en-US" sz="1600" b="0" i="0" u="none" strike="noStrike" dirty="0">
                        <a:solidFill>
                          <a:srgbClr val="000000"/>
                        </a:solidFill>
                        <a:effectLst/>
                        <a:latin typeface="+mj-lt"/>
                      </a:endParaRPr>
                    </a:p>
                  </a:txBody>
                  <a:tcPr marL="3204" marR="3204" marT="3204" marB="0" anchor="b">
                    <a:solidFill>
                      <a:schemeClr val="accent4">
                        <a:lumMod val="60000"/>
                        <a:lumOff val="40000"/>
                      </a:schemeClr>
                    </a:solidFill>
                  </a:tcPr>
                </a:tc>
                <a:tc>
                  <a:txBody>
                    <a:bodyPr/>
                    <a:lstStyle/>
                    <a:p>
                      <a:pPr algn="r" fontAlgn="b"/>
                      <a:r>
                        <a:rPr lang="en-US" sz="1600" u="none" strike="noStrike" dirty="0">
                          <a:effectLst/>
                          <a:latin typeface="+mj-lt"/>
                        </a:rPr>
                        <a:t>1,</a:t>
                      </a:r>
                      <a:endParaRPr lang="en-US" sz="1600" b="0" i="0" u="none" strike="noStrike" dirty="0">
                        <a:solidFill>
                          <a:srgbClr val="000000"/>
                        </a:solidFill>
                        <a:effectLst/>
                        <a:latin typeface="+mj-lt"/>
                      </a:endParaRPr>
                    </a:p>
                  </a:txBody>
                  <a:tcPr marL="3204" marR="3204" marT="3204" marB="0" anchor="b">
                    <a:solidFill>
                      <a:schemeClr val="accent4">
                        <a:lumMod val="60000"/>
                        <a:lumOff val="40000"/>
                      </a:schemeClr>
                    </a:solidFill>
                  </a:tcPr>
                </a:tc>
                <a:tc>
                  <a:txBody>
                    <a:bodyPr/>
                    <a:lstStyle/>
                    <a:p>
                      <a:pPr algn="r" fontAlgn="b"/>
                      <a:r>
                        <a:rPr lang="en-US" sz="1600" u="none" strike="noStrike" dirty="0">
                          <a:effectLst/>
                          <a:latin typeface="+mj-lt"/>
                        </a:rPr>
                        <a:t>&gt;=</a:t>
                      </a:r>
                      <a:endParaRPr lang="en-US" sz="1600" b="0" i="0" u="none" strike="noStrike" dirty="0">
                        <a:solidFill>
                          <a:srgbClr val="000000"/>
                        </a:solidFill>
                        <a:effectLst/>
                        <a:latin typeface="+mj-lt"/>
                      </a:endParaRPr>
                    </a:p>
                  </a:txBody>
                  <a:tcPr marL="3204" marR="3204" marT="3204" marB="0" anchor="b"/>
                </a:tc>
                <a:tc>
                  <a:txBody>
                    <a:bodyPr/>
                    <a:lstStyle/>
                    <a:p>
                      <a:pPr algn="r" fontAlgn="b"/>
                      <a:r>
                        <a:rPr lang="en-US" sz="1600" u="none" strike="noStrike" dirty="0">
                          <a:effectLst/>
                          <a:latin typeface="+mj-lt"/>
                        </a:rPr>
                        <a:t>0</a:t>
                      </a:r>
                      <a:endParaRPr lang="en-US" sz="1600" b="0" i="0" u="none" strike="noStrike" dirty="0">
                        <a:solidFill>
                          <a:srgbClr val="000000"/>
                        </a:solidFill>
                        <a:effectLst/>
                        <a:latin typeface="+mj-lt"/>
                      </a:endParaRPr>
                    </a:p>
                  </a:txBody>
                  <a:tcPr marL="3204" marR="3204" marT="3204" marB="0" anchor="b"/>
                </a:tc>
                <a:extLst>
                  <a:ext uri="{0D108BD9-81ED-4DB2-BD59-A6C34878D82A}">
                    <a16:rowId xmlns:a16="http://schemas.microsoft.com/office/drawing/2014/main" val="593012555"/>
                  </a:ext>
                </a:extLst>
              </a:tr>
            </a:tbl>
          </a:graphicData>
        </a:graphic>
      </p:graphicFrame>
    </p:spTree>
    <p:extLst>
      <p:ext uri="{BB962C8B-B14F-4D97-AF65-F5344CB8AC3E}">
        <p14:creationId xmlns:p14="http://schemas.microsoft.com/office/powerpoint/2010/main" val="13912031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571501"/>
            <a:ext cx="7200900" cy="609599"/>
          </a:xfrm>
        </p:spPr>
        <p:txBody>
          <a:bodyPr/>
          <a:lstStyle/>
          <a:p>
            <a:r>
              <a:rPr lang="en-US" dirty="0"/>
              <a:t>Gluing Tableau Models</a:t>
            </a:r>
          </a:p>
        </p:txBody>
      </p:sp>
      <p:sp>
        <p:nvSpPr>
          <p:cNvPr id="3" name="Content Placeholder 2"/>
          <p:cNvSpPr>
            <a:spLocks noGrp="1"/>
          </p:cNvSpPr>
          <p:nvPr>
            <p:ph idx="1"/>
          </p:nvPr>
        </p:nvSpPr>
        <p:spPr>
          <a:xfrm>
            <a:off x="1028700" y="1257300"/>
            <a:ext cx="7200900" cy="3632200"/>
          </a:xfrm>
        </p:spPr>
        <p:txBody>
          <a:bodyPr>
            <a:normAutofit/>
          </a:bodyPr>
          <a:lstStyle/>
          <a:p>
            <a:r>
              <a:rPr lang="en-US" sz="2000" dirty="0" smtClean="0">
                <a:latin typeface="+mj-lt"/>
              </a:rPr>
              <a:t>Now we set up the transportation model</a:t>
            </a:r>
          </a:p>
          <a:p>
            <a:r>
              <a:rPr lang="en-US" sz="2000" dirty="0" smtClean="0">
                <a:latin typeface="+mj-lt"/>
              </a:rPr>
              <a:t>As we don’t know the supply availability of Farm A and B, we set the RHS parameter as “a” and “b”</a:t>
            </a:r>
            <a:endParaRPr lang="en-US" sz="2000" dirty="0">
              <a:latin typeface="+mj-lt"/>
            </a:endParaRPr>
          </a:p>
        </p:txBody>
      </p:sp>
      <p:graphicFrame>
        <p:nvGraphicFramePr>
          <p:cNvPr id="4" name="Table 3"/>
          <p:cNvGraphicFramePr>
            <a:graphicFrameLocks noGrp="1"/>
          </p:cNvGraphicFramePr>
          <p:nvPr>
            <p:extLst>
              <p:ext uri="{D42A27DB-BD31-4B8C-83A1-F6EECF244321}">
                <p14:modId xmlns:p14="http://schemas.microsoft.com/office/powerpoint/2010/main" val="254247437"/>
              </p:ext>
            </p:extLst>
          </p:nvPr>
        </p:nvGraphicFramePr>
        <p:xfrm>
          <a:off x="1015671" y="2705100"/>
          <a:ext cx="6673850" cy="1507809"/>
        </p:xfrm>
        <a:graphic>
          <a:graphicData uri="http://schemas.openxmlformats.org/drawingml/2006/table">
            <a:tbl>
              <a:tblPr>
                <a:tableStyleId>{5C22544A-7EE6-4342-B048-85BDC9FD1C3A}</a:tableStyleId>
              </a:tblPr>
              <a:tblGrid>
                <a:gridCol w="2495550">
                  <a:extLst>
                    <a:ext uri="{9D8B030D-6E8A-4147-A177-3AD203B41FA5}">
                      <a16:colId xmlns:a16="http://schemas.microsoft.com/office/drawing/2014/main" val="2697830195"/>
                    </a:ext>
                  </a:extLst>
                </a:gridCol>
                <a:gridCol w="647700">
                  <a:extLst>
                    <a:ext uri="{9D8B030D-6E8A-4147-A177-3AD203B41FA5}">
                      <a16:colId xmlns:a16="http://schemas.microsoft.com/office/drawing/2014/main" val="303777653"/>
                    </a:ext>
                  </a:extLst>
                </a:gridCol>
                <a:gridCol w="647700">
                  <a:extLst>
                    <a:ext uri="{9D8B030D-6E8A-4147-A177-3AD203B41FA5}">
                      <a16:colId xmlns:a16="http://schemas.microsoft.com/office/drawing/2014/main" val="906171842"/>
                    </a:ext>
                  </a:extLst>
                </a:gridCol>
                <a:gridCol w="647700">
                  <a:extLst>
                    <a:ext uri="{9D8B030D-6E8A-4147-A177-3AD203B41FA5}">
                      <a16:colId xmlns:a16="http://schemas.microsoft.com/office/drawing/2014/main" val="4015527613"/>
                    </a:ext>
                  </a:extLst>
                </a:gridCol>
                <a:gridCol w="647700">
                  <a:extLst>
                    <a:ext uri="{9D8B030D-6E8A-4147-A177-3AD203B41FA5}">
                      <a16:colId xmlns:a16="http://schemas.microsoft.com/office/drawing/2014/main" val="3254178386"/>
                    </a:ext>
                  </a:extLst>
                </a:gridCol>
                <a:gridCol w="939800">
                  <a:extLst>
                    <a:ext uri="{9D8B030D-6E8A-4147-A177-3AD203B41FA5}">
                      <a16:colId xmlns:a16="http://schemas.microsoft.com/office/drawing/2014/main" val="4019387272"/>
                    </a:ext>
                  </a:extLst>
                </a:gridCol>
                <a:gridCol w="647700">
                  <a:extLst>
                    <a:ext uri="{9D8B030D-6E8A-4147-A177-3AD203B41FA5}">
                      <a16:colId xmlns:a16="http://schemas.microsoft.com/office/drawing/2014/main" val="354851464"/>
                    </a:ext>
                  </a:extLst>
                </a:gridCol>
              </a:tblGrid>
              <a:tr h="180975">
                <a:tc>
                  <a:txBody>
                    <a:bodyPr/>
                    <a:lstStyle/>
                    <a:p>
                      <a:pPr algn="l" fontAlgn="b"/>
                      <a:endParaRPr lang="en-US" sz="1600" b="0" i="0" u="none" strike="noStrike" dirty="0">
                        <a:solidFill>
                          <a:srgbClr val="000000"/>
                        </a:solidFill>
                        <a:effectLst/>
                        <a:latin typeface="Calibri" panose="020F0502020204030204" pitchFamily="34" charset="0"/>
                      </a:endParaRPr>
                    </a:p>
                  </a:txBody>
                  <a:tcPr marL="4763" marR="4763" marT="4763" marB="0" anchor="b"/>
                </a:tc>
                <a:tc>
                  <a:txBody>
                    <a:bodyPr/>
                    <a:lstStyle/>
                    <a:p>
                      <a:pPr algn="l" fontAlgn="b"/>
                      <a:r>
                        <a:rPr lang="en-US" sz="1600" u="none" strike="noStrike" dirty="0" smtClean="0">
                          <a:effectLst/>
                        </a:rPr>
                        <a:t>A/M1</a:t>
                      </a:r>
                      <a:endParaRPr lang="en-US" sz="1600" b="0" i="0" u="none" strike="noStrike" dirty="0">
                        <a:solidFill>
                          <a:srgbClr val="000000"/>
                        </a:solidFill>
                        <a:effectLst/>
                        <a:latin typeface="Calibri" panose="020F0502020204030204" pitchFamily="34" charset="0"/>
                      </a:endParaRPr>
                    </a:p>
                  </a:txBody>
                  <a:tcPr marL="4763" marR="4763" marT="4763" marB="0" anchor="b"/>
                </a:tc>
                <a:tc>
                  <a:txBody>
                    <a:bodyPr/>
                    <a:lstStyle/>
                    <a:p>
                      <a:pPr algn="l" fontAlgn="b"/>
                      <a:r>
                        <a:rPr lang="en-US" sz="1600" u="none" strike="noStrike" dirty="0" smtClean="0">
                          <a:effectLst/>
                        </a:rPr>
                        <a:t>A/M2</a:t>
                      </a:r>
                      <a:endParaRPr lang="en-US" sz="1600" b="0" i="0" u="none" strike="noStrike" dirty="0">
                        <a:solidFill>
                          <a:srgbClr val="000000"/>
                        </a:solidFill>
                        <a:effectLst/>
                        <a:latin typeface="Calibri" panose="020F0502020204030204" pitchFamily="34" charset="0"/>
                      </a:endParaRPr>
                    </a:p>
                  </a:txBody>
                  <a:tcPr marL="4763" marR="4763" marT="4763" marB="0" anchor="b"/>
                </a:tc>
                <a:tc>
                  <a:txBody>
                    <a:bodyPr/>
                    <a:lstStyle/>
                    <a:p>
                      <a:pPr algn="l" fontAlgn="b"/>
                      <a:r>
                        <a:rPr lang="en-US" sz="1600" u="none" strike="noStrike" dirty="0" smtClean="0">
                          <a:effectLst/>
                        </a:rPr>
                        <a:t>B/M1</a:t>
                      </a:r>
                      <a:endParaRPr lang="en-US" sz="1600" b="0" i="0" u="none" strike="noStrike" dirty="0">
                        <a:solidFill>
                          <a:srgbClr val="000000"/>
                        </a:solidFill>
                        <a:effectLst/>
                        <a:latin typeface="Calibri" panose="020F0502020204030204" pitchFamily="34" charset="0"/>
                      </a:endParaRPr>
                    </a:p>
                  </a:txBody>
                  <a:tcPr marL="4763" marR="4763" marT="4763" marB="0" anchor="b"/>
                </a:tc>
                <a:tc>
                  <a:txBody>
                    <a:bodyPr/>
                    <a:lstStyle/>
                    <a:p>
                      <a:pPr algn="l" fontAlgn="b"/>
                      <a:r>
                        <a:rPr lang="en-US" sz="1600" u="none" strike="noStrike" dirty="0" smtClean="0">
                          <a:effectLst/>
                        </a:rPr>
                        <a:t>B/M2</a:t>
                      </a:r>
                      <a:endParaRPr lang="en-US" sz="1600" b="0" i="0" u="none" strike="noStrike" dirty="0">
                        <a:solidFill>
                          <a:srgbClr val="000000"/>
                        </a:solidFill>
                        <a:effectLst/>
                        <a:latin typeface="Calibri" panose="020F0502020204030204" pitchFamily="34" charset="0"/>
                      </a:endParaRPr>
                    </a:p>
                  </a:txBody>
                  <a:tcPr marL="4763" marR="4763" marT="4763"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4291524141"/>
                  </a:ext>
                </a:extLst>
              </a:tr>
              <a:tr h="180975">
                <a:tc>
                  <a:txBody>
                    <a:bodyPr/>
                    <a:lstStyle/>
                    <a:p>
                      <a:pPr algn="l" fontAlgn="b"/>
                      <a:r>
                        <a:rPr lang="en-US" sz="1600" u="none" strike="noStrike" dirty="0" err="1">
                          <a:effectLst/>
                        </a:rPr>
                        <a:t>obj</a:t>
                      </a:r>
                      <a:endParaRPr lang="en-US" sz="1600" b="0" i="0" u="none" strike="noStrike" dirty="0">
                        <a:solidFill>
                          <a:srgbClr val="000000"/>
                        </a:solidFill>
                        <a:effectLst/>
                        <a:latin typeface="Calibri" panose="020F0502020204030204" pitchFamily="34" charset="0"/>
                      </a:endParaRPr>
                    </a:p>
                  </a:txBody>
                  <a:tcPr marL="4763" marR="4763" marT="4763" marB="0" anchor="b"/>
                </a:tc>
                <a:tc>
                  <a:txBody>
                    <a:bodyPr/>
                    <a:lstStyle/>
                    <a:p>
                      <a:pPr algn="r" fontAlgn="b"/>
                      <a:r>
                        <a:rPr lang="en-US" sz="1600" u="none" strike="noStrike">
                          <a:effectLst/>
                        </a:rPr>
                        <a:t>0.3</a:t>
                      </a:r>
                      <a:endParaRPr lang="en-US" sz="1600" b="0" i="0" u="none" strike="noStrike">
                        <a:solidFill>
                          <a:srgbClr val="000000"/>
                        </a:solidFill>
                        <a:effectLst/>
                        <a:latin typeface="Calibri" panose="020F0502020204030204" pitchFamily="34" charset="0"/>
                      </a:endParaRPr>
                    </a:p>
                  </a:txBody>
                  <a:tcPr marL="4763" marR="4763" marT="4763" marB="0" anchor="b"/>
                </a:tc>
                <a:tc>
                  <a:txBody>
                    <a:bodyPr/>
                    <a:lstStyle/>
                    <a:p>
                      <a:pPr algn="r" fontAlgn="b"/>
                      <a:r>
                        <a:rPr lang="en-US" sz="1600" u="none" strike="noStrike" dirty="0">
                          <a:effectLst/>
                        </a:rPr>
                        <a:t>0.6</a:t>
                      </a:r>
                      <a:endParaRPr lang="en-US" sz="1600" b="0" i="0" u="none" strike="noStrike" dirty="0">
                        <a:solidFill>
                          <a:srgbClr val="000000"/>
                        </a:solidFill>
                        <a:effectLst/>
                        <a:latin typeface="Calibri" panose="020F0502020204030204" pitchFamily="34" charset="0"/>
                      </a:endParaRPr>
                    </a:p>
                  </a:txBody>
                  <a:tcPr marL="4763" marR="4763" marT="4763" marB="0" anchor="b"/>
                </a:tc>
                <a:tc>
                  <a:txBody>
                    <a:bodyPr/>
                    <a:lstStyle/>
                    <a:p>
                      <a:pPr algn="r" fontAlgn="b"/>
                      <a:r>
                        <a:rPr lang="en-US" sz="1600" u="none" strike="noStrike">
                          <a:effectLst/>
                        </a:rPr>
                        <a:t>0.2</a:t>
                      </a:r>
                      <a:endParaRPr lang="en-US" sz="1600" b="0" i="0" u="none" strike="noStrike">
                        <a:solidFill>
                          <a:srgbClr val="000000"/>
                        </a:solidFill>
                        <a:effectLst/>
                        <a:latin typeface="Calibri" panose="020F0502020204030204" pitchFamily="34" charset="0"/>
                      </a:endParaRPr>
                    </a:p>
                  </a:txBody>
                  <a:tcPr marL="4763" marR="4763" marT="4763" marB="0" anchor="b"/>
                </a:tc>
                <a:tc>
                  <a:txBody>
                    <a:bodyPr/>
                    <a:lstStyle/>
                    <a:p>
                      <a:pPr algn="r" fontAlgn="b"/>
                      <a:r>
                        <a:rPr lang="en-US" sz="1600" u="none" strike="noStrike">
                          <a:effectLst/>
                        </a:rPr>
                        <a:t>0.5</a:t>
                      </a:r>
                      <a:endParaRPr lang="en-US" sz="16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600" u="none" strike="noStrike">
                          <a:effectLst/>
                        </a:rPr>
                        <a:t>MIN</a:t>
                      </a:r>
                      <a:endParaRPr lang="en-US" sz="16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2929296972"/>
                  </a:ext>
                </a:extLst>
              </a:tr>
              <a:tr h="264794">
                <a:tc>
                  <a:txBody>
                    <a:bodyPr/>
                    <a:lstStyle/>
                    <a:p>
                      <a:pPr algn="l" fontAlgn="b"/>
                      <a:r>
                        <a:rPr lang="en-US" sz="1600" u="none" strike="noStrike">
                          <a:effectLst/>
                        </a:rPr>
                        <a:t>Farm A supply balance</a:t>
                      </a:r>
                      <a:endParaRPr lang="en-US" sz="1600" b="0" i="0" u="none" strike="noStrike">
                        <a:solidFill>
                          <a:srgbClr val="000000"/>
                        </a:solidFill>
                        <a:effectLst/>
                        <a:latin typeface="Calibri" panose="020F0502020204030204" pitchFamily="34" charset="0"/>
                      </a:endParaRPr>
                    </a:p>
                  </a:txBody>
                  <a:tcPr marL="4763" marR="4763" marT="4763" marB="0" anchor="b"/>
                </a:tc>
                <a:tc>
                  <a:txBody>
                    <a:bodyPr/>
                    <a:lstStyle/>
                    <a:p>
                      <a:pPr algn="r" fontAlgn="b"/>
                      <a:r>
                        <a:rPr lang="en-US" sz="1600" u="none" strike="noStrike">
                          <a:effectLst/>
                        </a:rPr>
                        <a:t>1</a:t>
                      </a:r>
                      <a:endParaRPr lang="en-US" sz="1600" b="0" i="0" u="none" strike="noStrike">
                        <a:solidFill>
                          <a:srgbClr val="000000"/>
                        </a:solidFill>
                        <a:effectLst/>
                        <a:latin typeface="Calibri" panose="020F0502020204030204" pitchFamily="34" charset="0"/>
                      </a:endParaRPr>
                    </a:p>
                  </a:txBody>
                  <a:tcPr marL="4763" marR="4763" marT="4763" marB="0" anchor="b"/>
                </a:tc>
                <a:tc>
                  <a:txBody>
                    <a:bodyPr/>
                    <a:lstStyle/>
                    <a:p>
                      <a:pPr algn="r" fontAlgn="b"/>
                      <a:r>
                        <a:rPr lang="en-US" sz="1600" u="none" strike="noStrike">
                          <a:effectLst/>
                        </a:rPr>
                        <a:t>1</a:t>
                      </a:r>
                      <a:endParaRPr lang="en-US" sz="16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endParaRPr lang="en-US" sz="1600" b="0" i="0" u="none" strike="noStrike" dirty="0">
                        <a:solidFill>
                          <a:srgbClr val="000000"/>
                        </a:solidFill>
                        <a:effectLst/>
                        <a:latin typeface="Calibri" panose="020F0502020204030204" pitchFamily="34" charset="0"/>
                      </a:endParaRPr>
                    </a:p>
                  </a:txBody>
                  <a:tcPr marL="4763" marR="4763" marT="4763"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600" u="none" strike="noStrike">
                          <a:effectLst/>
                        </a:rPr>
                        <a:t>&lt;=</a:t>
                      </a:r>
                      <a:endParaRPr lang="en-US" sz="16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600" u="none" strike="noStrike">
                          <a:effectLst/>
                        </a:rPr>
                        <a:t>a</a:t>
                      </a:r>
                      <a:endParaRPr lang="en-US" sz="1600" b="0" i="0" u="none" strike="noStrike">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3907086522"/>
                  </a:ext>
                </a:extLst>
              </a:tr>
              <a:tr h="180975">
                <a:tc>
                  <a:txBody>
                    <a:bodyPr/>
                    <a:lstStyle/>
                    <a:p>
                      <a:pPr algn="l" fontAlgn="b"/>
                      <a:r>
                        <a:rPr lang="en-US" sz="1600" u="none" strike="noStrike" dirty="0">
                          <a:effectLst/>
                        </a:rPr>
                        <a:t>farm B supply balance</a:t>
                      </a:r>
                      <a:endParaRPr lang="en-US" sz="1600" b="0" i="0" u="none" strike="noStrike" dirty="0">
                        <a:solidFill>
                          <a:srgbClr val="000000"/>
                        </a:solidFill>
                        <a:effectLst/>
                        <a:latin typeface="Calibri" panose="020F0502020204030204" pitchFamily="34" charset="0"/>
                      </a:endParaRPr>
                    </a:p>
                  </a:txBody>
                  <a:tcPr marL="4763" marR="4763" marT="4763"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endParaRPr lang="en-US" sz="1600" b="0" i="0" u="none" strike="noStrike" dirty="0">
                        <a:solidFill>
                          <a:srgbClr val="000000"/>
                        </a:solidFill>
                        <a:effectLst/>
                        <a:latin typeface="Calibri" panose="020F0502020204030204" pitchFamily="34" charset="0"/>
                      </a:endParaRPr>
                    </a:p>
                  </a:txBody>
                  <a:tcPr marL="4763" marR="4763" marT="4763" marB="0" anchor="b"/>
                </a:tc>
                <a:tc>
                  <a:txBody>
                    <a:bodyPr/>
                    <a:lstStyle/>
                    <a:p>
                      <a:pPr algn="r" fontAlgn="b"/>
                      <a:r>
                        <a:rPr lang="en-US" sz="1600" u="none" strike="noStrike" dirty="0">
                          <a:effectLst/>
                        </a:rPr>
                        <a:t>1</a:t>
                      </a:r>
                      <a:endParaRPr lang="en-US" sz="1600" b="0" i="0" u="none" strike="noStrike" dirty="0">
                        <a:solidFill>
                          <a:srgbClr val="000000"/>
                        </a:solidFill>
                        <a:effectLst/>
                        <a:latin typeface="Calibri" panose="020F0502020204030204" pitchFamily="34" charset="0"/>
                      </a:endParaRPr>
                    </a:p>
                  </a:txBody>
                  <a:tcPr marL="4763" marR="4763" marT="4763" marB="0" anchor="b"/>
                </a:tc>
                <a:tc>
                  <a:txBody>
                    <a:bodyPr/>
                    <a:lstStyle/>
                    <a:p>
                      <a:pPr algn="r" fontAlgn="b"/>
                      <a:r>
                        <a:rPr lang="en-US" sz="1600" u="none" strike="noStrike">
                          <a:effectLst/>
                        </a:rPr>
                        <a:t>1</a:t>
                      </a:r>
                      <a:endParaRPr lang="en-US" sz="16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600" u="none" strike="noStrike">
                          <a:effectLst/>
                        </a:rPr>
                        <a:t>&lt;=</a:t>
                      </a:r>
                      <a:endParaRPr lang="en-US" sz="16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600" u="none" strike="noStrike">
                          <a:effectLst/>
                        </a:rPr>
                        <a:t>b</a:t>
                      </a:r>
                      <a:endParaRPr lang="en-US" sz="1600" b="0" i="0" u="none" strike="noStrike">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3331040838"/>
                  </a:ext>
                </a:extLst>
              </a:tr>
              <a:tr h="180975">
                <a:tc>
                  <a:txBody>
                    <a:bodyPr/>
                    <a:lstStyle/>
                    <a:p>
                      <a:pPr algn="l" fontAlgn="b"/>
                      <a:r>
                        <a:rPr lang="en-US" sz="1600" u="none" strike="noStrike" dirty="0">
                          <a:effectLst/>
                        </a:rPr>
                        <a:t>M1 demand balance</a:t>
                      </a:r>
                      <a:endParaRPr lang="en-US" sz="1600" b="0" i="0" u="none" strike="noStrike" dirty="0">
                        <a:solidFill>
                          <a:srgbClr val="000000"/>
                        </a:solidFill>
                        <a:effectLst/>
                        <a:latin typeface="Calibri" panose="020F0502020204030204" pitchFamily="34" charset="0"/>
                      </a:endParaRPr>
                    </a:p>
                  </a:txBody>
                  <a:tcPr marL="4763" marR="4763" marT="4763" marB="0" anchor="b"/>
                </a:tc>
                <a:tc>
                  <a:txBody>
                    <a:bodyPr/>
                    <a:lstStyle/>
                    <a:p>
                      <a:pPr algn="r" fontAlgn="b"/>
                      <a:r>
                        <a:rPr lang="en-US" sz="1600" u="none" strike="noStrike" dirty="0" smtClean="0">
                          <a:effectLst/>
                        </a:rPr>
                        <a:t>-1</a:t>
                      </a:r>
                      <a:endParaRPr lang="en-US" sz="1600" b="0" i="0" u="none" strike="noStrike" dirty="0">
                        <a:solidFill>
                          <a:srgbClr val="000000"/>
                        </a:solidFill>
                        <a:effectLst/>
                        <a:latin typeface="Calibri" panose="020F0502020204030204" pitchFamily="34" charset="0"/>
                      </a:endParaRPr>
                    </a:p>
                  </a:txBody>
                  <a:tcPr marL="4763" marR="4763" marT="4763" marB="0" anchor="b"/>
                </a:tc>
                <a:tc>
                  <a:txBody>
                    <a:bodyPr/>
                    <a:lstStyle/>
                    <a:p>
                      <a:pPr algn="l" fontAlgn="b"/>
                      <a:endParaRPr lang="en-US" sz="1600" b="0" i="0" u="none" strike="noStrike" dirty="0">
                        <a:solidFill>
                          <a:srgbClr val="000000"/>
                        </a:solidFill>
                        <a:effectLst/>
                        <a:latin typeface="Calibri" panose="020F0502020204030204" pitchFamily="34" charset="0"/>
                      </a:endParaRPr>
                    </a:p>
                  </a:txBody>
                  <a:tcPr marL="4763" marR="4763" marT="4763" marB="0" anchor="b"/>
                </a:tc>
                <a:tc>
                  <a:txBody>
                    <a:bodyPr/>
                    <a:lstStyle/>
                    <a:p>
                      <a:pPr algn="r" fontAlgn="b"/>
                      <a:r>
                        <a:rPr lang="en-US" sz="1600" u="none" strike="noStrike" dirty="0" smtClean="0">
                          <a:effectLst/>
                        </a:rPr>
                        <a:t>-1</a:t>
                      </a:r>
                      <a:endParaRPr lang="en-US" sz="1600" b="0" i="0" u="none" strike="noStrike" dirty="0">
                        <a:solidFill>
                          <a:srgbClr val="000000"/>
                        </a:solidFill>
                        <a:effectLst/>
                        <a:latin typeface="Calibri" panose="020F0502020204030204" pitchFamily="34" charset="0"/>
                      </a:endParaRPr>
                    </a:p>
                  </a:txBody>
                  <a:tcPr marL="4763" marR="4763" marT="4763" marB="0" anchor="b"/>
                </a:tc>
                <a:tc>
                  <a:txBody>
                    <a:bodyPr/>
                    <a:lstStyle/>
                    <a:p>
                      <a:pPr algn="l" fontAlgn="b"/>
                      <a:endParaRPr lang="en-US" sz="1600" b="0" i="0" u="none" strike="noStrike" dirty="0">
                        <a:solidFill>
                          <a:srgbClr val="000000"/>
                        </a:solidFill>
                        <a:effectLst/>
                        <a:latin typeface="Calibri" panose="020F0502020204030204" pitchFamily="34" charset="0"/>
                      </a:endParaRPr>
                    </a:p>
                  </a:txBody>
                  <a:tcPr marL="4763" marR="4763" marT="4763" marB="0" anchor="b"/>
                </a:tc>
                <a:tc>
                  <a:txBody>
                    <a:bodyPr/>
                    <a:lstStyle/>
                    <a:p>
                      <a:pPr algn="l" fontAlgn="b"/>
                      <a:r>
                        <a:rPr lang="en-US" sz="1600" u="none" strike="noStrike" dirty="0" smtClean="0">
                          <a:effectLst/>
                        </a:rPr>
                        <a:t>&lt;=</a:t>
                      </a:r>
                      <a:endParaRPr lang="en-US" sz="1600" b="0" i="0" u="none" strike="noStrike" dirty="0">
                        <a:solidFill>
                          <a:srgbClr val="000000"/>
                        </a:solidFill>
                        <a:effectLst/>
                        <a:latin typeface="Calibri" panose="020F0502020204030204" pitchFamily="34" charset="0"/>
                      </a:endParaRPr>
                    </a:p>
                  </a:txBody>
                  <a:tcPr marL="4763" marR="4763" marT="4763" marB="0" anchor="b"/>
                </a:tc>
                <a:tc>
                  <a:txBody>
                    <a:bodyPr/>
                    <a:lstStyle/>
                    <a:p>
                      <a:pPr algn="r" fontAlgn="b"/>
                      <a:r>
                        <a:rPr lang="en-US" sz="1600" u="none" strike="noStrike" dirty="0" smtClean="0">
                          <a:effectLst/>
                        </a:rPr>
                        <a:t>-1000</a:t>
                      </a:r>
                      <a:endParaRPr lang="en-US" sz="1600" b="0" i="0" u="none" strike="noStrike" dirty="0">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808645007"/>
                  </a:ext>
                </a:extLst>
              </a:tr>
              <a:tr h="180975">
                <a:tc>
                  <a:txBody>
                    <a:bodyPr/>
                    <a:lstStyle/>
                    <a:p>
                      <a:pPr algn="l" fontAlgn="b"/>
                      <a:r>
                        <a:rPr lang="en-US" sz="1600" u="none" strike="noStrike">
                          <a:effectLst/>
                        </a:rPr>
                        <a:t>M2 Demand balance</a:t>
                      </a:r>
                      <a:endParaRPr lang="en-US" sz="16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4763" marR="4763" marT="4763" marB="0" anchor="b"/>
                </a:tc>
                <a:tc>
                  <a:txBody>
                    <a:bodyPr/>
                    <a:lstStyle/>
                    <a:p>
                      <a:pPr algn="r" fontAlgn="b"/>
                      <a:r>
                        <a:rPr lang="en-US" sz="1600" u="none" strike="noStrike" dirty="0" smtClean="0">
                          <a:effectLst/>
                        </a:rPr>
                        <a:t>-1</a:t>
                      </a:r>
                      <a:endParaRPr lang="en-US" sz="1600" b="0" i="0" u="none" strike="noStrike" dirty="0">
                        <a:solidFill>
                          <a:srgbClr val="000000"/>
                        </a:solidFill>
                        <a:effectLst/>
                        <a:latin typeface="Calibri" panose="020F0502020204030204" pitchFamily="34" charset="0"/>
                      </a:endParaRPr>
                    </a:p>
                  </a:txBody>
                  <a:tcPr marL="4763" marR="4763" marT="4763" marB="0" anchor="b"/>
                </a:tc>
                <a:tc>
                  <a:txBody>
                    <a:bodyPr/>
                    <a:lstStyle/>
                    <a:p>
                      <a:pPr algn="l" fontAlgn="b"/>
                      <a:endParaRPr lang="en-US" sz="1600" b="0" i="0" u="none" strike="noStrike" dirty="0">
                        <a:solidFill>
                          <a:srgbClr val="000000"/>
                        </a:solidFill>
                        <a:effectLst/>
                        <a:latin typeface="Calibri" panose="020F0502020204030204" pitchFamily="34" charset="0"/>
                      </a:endParaRPr>
                    </a:p>
                  </a:txBody>
                  <a:tcPr marL="4763" marR="4763" marT="4763" marB="0" anchor="b"/>
                </a:tc>
                <a:tc>
                  <a:txBody>
                    <a:bodyPr/>
                    <a:lstStyle/>
                    <a:p>
                      <a:pPr algn="r" fontAlgn="b"/>
                      <a:r>
                        <a:rPr lang="en-US" sz="1600" u="none" strike="noStrike" dirty="0" smtClean="0">
                          <a:effectLst/>
                        </a:rPr>
                        <a:t>-1</a:t>
                      </a:r>
                      <a:endParaRPr lang="en-US" sz="1600" b="0" i="0" u="none" strike="noStrike" dirty="0">
                        <a:solidFill>
                          <a:srgbClr val="000000"/>
                        </a:solidFill>
                        <a:effectLst/>
                        <a:latin typeface="Calibri" panose="020F0502020204030204" pitchFamily="34" charset="0"/>
                      </a:endParaRPr>
                    </a:p>
                  </a:txBody>
                  <a:tcPr marL="4763" marR="4763" marT="4763" marB="0" anchor="b"/>
                </a:tc>
                <a:tc>
                  <a:txBody>
                    <a:bodyPr/>
                    <a:lstStyle/>
                    <a:p>
                      <a:pPr algn="l" fontAlgn="b"/>
                      <a:r>
                        <a:rPr lang="en-US" sz="1600" u="none" strike="noStrike" dirty="0" smtClean="0">
                          <a:effectLst/>
                        </a:rPr>
                        <a:t>&lt;=</a:t>
                      </a:r>
                      <a:endParaRPr lang="en-US" sz="1600" b="0" i="0" u="none" strike="noStrike" dirty="0">
                        <a:solidFill>
                          <a:srgbClr val="000000"/>
                        </a:solidFill>
                        <a:effectLst/>
                        <a:latin typeface="Calibri" panose="020F0502020204030204" pitchFamily="34" charset="0"/>
                      </a:endParaRPr>
                    </a:p>
                  </a:txBody>
                  <a:tcPr marL="4763" marR="4763" marT="4763" marB="0" anchor="b"/>
                </a:tc>
                <a:tc>
                  <a:txBody>
                    <a:bodyPr/>
                    <a:lstStyle/>
                    <a:p>
                      <a:pPr algn="r" fontAlgn="b"/>
                      <a:r>
                        <a:rPr lang="en-US" sz="1600" u="none" strike="noStrike" dirty="0" smtClean="0">
                          <a:effectLst/>
                        </a:rPr>
                        <a:t>-1200</a:t>
                      </a:r>
                      <a:endParaRPr lang="en-US" sz="1600" b="0" i="0" u="none" strike="noStrike" dirty="0">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2820345147"/>
                  </a:ext>
                </a:extLst>
              </a:tr>
            </a:tbl>
          </a:graphicData>
        </a:graphic>
      </p:graphicFrame>
    </p:spTree>
    <p:extLst>
      <p:ext uri="{BB962C8B-B14F-4D97-AF65-F5344CB8AC3E}">
        <p14:creationId xmlns:p14="http://schemas.microsoft.com/office/powerpoint/2010/main" val="13828878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571500"/>
            <a:ext cx="7200900" cy="762000"/>
          </a:xfrm>
        </p:spPr>
        <p:txBody>
          <a:bodyPr/>
          <a:lstStyle/>
          <a:p>
            <a:r>
              <a:rPr lang="en-US" dirty="0" smtClean="0"/>
              <a:t>Motivation</a:t>
            </a:r>
            <a:endParaRPr lang="en-US" dirty="0"/>
          </a:p>
        </p:txBody>
      </p:sp>
      <p:sp>
        <p:nvSpPr>
          <p:cNvPr id="3" name="Content Placeholder 2"/>
          <p:cNvSpPr>
            <a:spLocks noGrp="1"/>
          </p:cNvSpPr>
          <p:nvPr>
            <p:ph idx="1"/>
          </p:nvPr>
        </p:nvSpPr>
        <p:spPr>
          <a:xfrm>
            <a:off x="1028700" y="1143000"/>
            <a:ext cx="7200900" cy="4572000"/>
          </a:xfrm>
        </p:spPr>
        <p:txBody>
          <a:bodyPr>
            <a:normAutofit/>
          </a:bodyPr>
          <a:lstStyle/>
          <a:p>
            <a:r>
              <a:rPr lang="en-US" sz="2400" dirty="0" smtClean="0">
                <a:latin typeface="+mj-lt"/>
              </a:rPr>
              <a:t>The models we have looked at so far are often used as building blocks in making more complex models</a:t>
            </a:r>
          </a:p>
          <a:p>
            <a:r>
              <a:rPr lang="en-US" sz="2400" dirty="0" smtClean="0">
                <a:latin typeface="+mj-lt"/>
              </a:rPr>
              <a:t>It is not unusual to see a model that has multiple locations and is a composite of say  resource allocation models to make goods, transport models to move them and then something like a feed or assembly model where we use the goods as an input to make other products and finally a final good transport.</a:t>
            </a:r>
          </a:p>
          <a:p>
            <a:r>
              <a:rPr lang="en-US" sz="2400" dirty="0">
                <a:latin typeface="+mj-lt"/>
              </a:rPr>
              <a:t>This basically means we </a:t>
            </a:r>
            <a:r>
              <a:rPr lang="en-US" sz="2400" dirty="0" smtClean="0">
                <a:latin typeface="+mj-lt"/>
              </a:rPr>
              <a:t>may need </a:t>
            </a:r>
            <a:r>
              <a:rPr lang="en-US" sz="2400" dirty="0">
                <a:latin typeface="+mj-lt"/>
              </a:rPr>
              <a:t>to glue together multiple types of model types to adequately represent the entity we are trying to model</a:t>
            </a:r>
          </a:p>
          <a:p>
            <a:endParaRPr lang="en-US" dirty="0" smtClean="0">
              <a:latin typeface="+mj-lt"/>
            </a:endParaRPr>
          </a:p>
          <a:p>
            <a:endParaRPr lang="en-US" dirty="0" smtClean="0">
              <a:latin typeface="+mj-lt"/>
            </a:endParaRPr>
          </a:p>
        </p:txBody>
      </p:sp>
    </p:spTree>
    <p:extLst>
      <p:ext uri="{BB962C8B-B14F-4D97-AF65-F5344CB8AC3E}">
        <p14:creationId xmlns:p14="http://schemas.microsoft.com/office/powerpoint/2010/main" val="14519143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571501"/>
            <a:ext cx="7200900" cy="609599"/>
          </a:xfrm>
        </p:spPr>
        <p:txBody>
          <a:bodyPr/>
          <a:lstStyle/>
          <a:p>
            <a:r>
              <a:rPr lang="en-US" dirty="0"/>
              <a:t>Gluing Tableau Models</a:t>
            </a:r>
          </a:p>
        </p:txBody>
      </p:sp>
      <p:sp>
        <p:nvSpPr>
          <p:cNvPr id="3" name="Content Placeholder 2"/>
          <p:cNvSpPr>
            <a:spLocks noGrp="1"/>
          </p:cNvSpPr>
          <p:nvPr>
            <p:ph idx="1"/>
          </p:nvPr>
        </p:nvSpPr>
        <p:spPr>
          <a:xfrm>
            <a:off x="1028700" y="1257300"/>
            <a:ext cx="7200900" cy="3632200"/>
          </a:xfrm>
        </p:spPr>
        <p:txBody>
          <a:bodyPr>
            <a:normAutofit/>
          </a:bodyPr>
          <a:lstStyle/>
          <a:p>
            <a:r>
              <a:rPr lang="en-US" sz="2000" dirty="0">
                <a:latin typeface="+mj-lt"/>
                <a:cs typeface="Times New Roman" panose="02020603050405020304" pitchFamily="18" charset="0"/>
              </a:rPr>
              <a:t>Now we will change the model to a maximization model and include a sale price.</a:t>
            </a:r>
            <a:endParaRPr lang="en-US" sz="1800" dirty="0">
              <a:latin typeface="+mj-lt"/>
            </a:endParaRPr>
          </a:p>
        </p:txBody>
      </p:sp>
      <p:graphicFrame>
        <p:nvGraphicFramePr>
          <p:cNvPr id="4" name="Table 3"/>
          <p:cNvGraphicFramePr>
            <a:graphicFrameLocks noGrp="1"/>
          </p:cNvGraphicFramePr>
          <p:nvPr>
            <p:extLst>
              <p:ext uri="{D42A27DB-BD31-4B8C-83A1-F6EECF244321}">
                <p14:modId xmlns:p14="http://schemas.microsoft.com/office/powerpoint/2010/main" val="403778209"/>
              </p:ext>
            </p:extLst>
          </p:nvPr>
        </p:nvGraphicFramePr>
        <p:xfrm>
          <a:off x="1015671" y="2705100"/>
          <a:ext cx="6673850" cy="1491618"/>
        </p:xfrm>
        <a:graphic>
          <a:graphicData uri="http://schemas.openxmlformats.org/drawingml/2006/table">
            <a:tbl>
              <a:tblPr>
                <a:tableStyleId>{5C22544A-7EE6-4342-B048-85BDC9FD1C3A}</a:tableStyleId>
              </a:tblPr>
              <a:tblGrid>
                <a:gridCol w="2495550">
                  <a:extLst>
                    <a:ext uri="{9D8B030D-6E8A-4147-A177-3AD203B41FA5}">
                      <a16:colId xmlns:a16="http://schemas.microsoft.com/office/drawing/2014/main" val="2697830195"/>
                    </a:ext>
                  </a:extLst>
                </a:gridCol>
                <a:gridCol w="647700">
                  <a:extLst>
                    <a:ext uri="{9D8B030D-6E8A-4147-A177-3AD203B41FA5}">
                      <a16:colId xmlns:a16="http://schemas.microsoft.com/office/drawing/2014/main" val="303777653"/>
                    </a:ext>
                  </a:extLst>
                </a:gridCol>
                <a:gridCol w="647700">
                  <a:extLst>
                    <a:ext uri="{9D8B030D-6E8A-4147-A177-3AD203B41FA5}">
                      <a16:colId xmlns:a16="http://schemas.microsoft.com/office/drawing/2014/main" val="906171842"/>
                    </a:ext>
                  </a:extLst>
                </a:gridCol>
                <a:gridCol w="647700">
                  <a:extLst>
                    <a:ext uri="{9D8B030D-6E8A-4147-A177-3AD203B41FA5}">
                      <a16:colId xmlns:a16="http://schemas.microsoft.com/office/drawing/2014/main" val="4015527613"/>
                    </a:ext>
                  </a:extLst>
                </a:gridCol>
                <a:gridCol w="647700">
                  <a:extLst>
                    <a:ext uri="{9D8B030D-6E8A-4147-A177-3AD203B41FA5}">
                      <a16:colId xmlns:a16="http://schemas.microsoft.com/office/drawing/2014/main" val="3254178386"/>
                    </a:ext>
                  </a:extLst>
                </a:gridCol>
                <a:gridCol w="939800">
                  <a:extLst>
                    <a:ext uri="{9D8B030D-6E8A-4147-A177-3AD203B41FA5}">
                      <a16:colId xmlns:a16="http://schemas.microsoft.com/office/drawing/2014/main" val="4019387272"/>
                    </a:ext>
                  </a:extLst>
                </a:gridCol>
                <a:gridCol w="647700">
                  <a:extLst>
                    <a:ext uri="{9D8B030D-6E8A-4147-A177-3AD203B41FA5}">
                      <a16:colId xmlns:a16="http://schemas.microsoft.com/office/drawing/2014/main" val="354851464"/>
                    </a:ext>
                  </a:extLst>
                </a:gridCol>
              </a:tblGrid>
              <a:tr h="180975">
                <a:tc>
                  <a:txBody>
                    <a:bodyPr/>
                    <a:lstStyle/>
                    <a:p>
                      <a:pPr algn="l" fontAlgn="b"/>
                      <a:endParaRPr lang="en-US" sz="1600" b="0" i="0" u="none" strike="noStrike" dirty="0">
                        <a:solidFill>
                          <a:srgbClr val="000000"/>
                        </a:solidFill>
                        <a:effectLst/>
                        <a:latin typeface="Calibri" panose="020F0502020204030204" pitchFamily="34" charset="0"/>
                      </a:endParaRPr>
                    </a:p>
                  </a:txBody>
                  <a:tcPr marL="4763" marR="4763" marT="4763" marB="0" anchor="b"/>
                </a:tc>
                <a:tc>
                  <a:txBody>
                    <a:bodyPr/>
                    <a:lstStyle/>
                    <a:p>
                      <a:pPr algn="l" fontAlgn="b"/>
                      <a:r>
                        <a:rPr lang="en-US" sz="1600" u="none" strike="noStrike" dirty="0" smtClean="0">
                          <a:effectLst/>
                        </a:rPr>
                        <a:t>A/M1</a:t>
                      </a:r>
                      <a:endParaRPr lang="en-US" sz="1600" b="0" i="0" u="none" strike="noStrike" dirty="0">
                        <a:solidFill>
                          <a:srgbClr val="000000"/>
                        </a:solidFill>
                        <a:effectLst/>
                        <a:latin typeface="Calibri" panose="020F0502020204030204" pitchFamily="34" charset="0"/>
                      </a:endParaRPr>
                    </a:p>
                  </a:txBody>
                  <a:tcPr marL="4763" marR="4763" marT="4763" marB="0" anchor="b"/>
                </a:tc>
                <a:tc>
                  <a:txBody>
                    <a:bodyPr/>
                    <a:lstStyle/>
                    <a:p>
                      <a:pPr algn="l" fontAlgn="b"/>
                      <a:r>
                        <a:rPr lang="en-US" sz="1600" u="none" strike="noStrike" dirty="0" smtClean="0">
                          <a:effectLst/>
                        </a:rPr>
                        <a:t>A/M2</a:t>
                      </a:r>
                      <a:endParaRPr lang="en-US" sz="1600" b="0" i="0" u="none" strike="noStrike" dirty="0">
                        <a:solidFill>
                          <a:srgbClr val="000000"/>
                        </a:solidFill>
                        <a:effectLst/>
                        <a:latin typeface="Calibri" panose="020F0502020204030204" pitchFamily="34" charset="0"/>
                      </a:endParaRPr>
                    </a:p>
                  </a:txBody>
                  <a:tcPr marL="4763" marR="4763" marT="4763" marB="0" anchor="b"/>
                </a:tc>
                <a:tc>
                  <a:txBody>
                    <a:bodyPr/>
                    <a:lstStyle/>
                    <a:p>
                      <a:pPr algn="l" fontAlgn="b"/>
                      <a:r>
                        <a:rPr lang="en-US" sz="1600" u="none" strike="noStrike" dirty="0" smtClean="0">
                          <a:effectLst/>
                        </a:rPr>
                        <a:t>B/M1</a:t>
                      </a:r>
                      <a:endParaRPr lang="en-US" sz="1600" b="0" i="0" u="none" strike="noStrike" dirty="0">
                        <a:solidFill>
                          <a:srgbClr val="000000"/>
                        </a:solidFill>
                        <a:effectLst/>
                        <a:latin typeface="Calibri" panose="020F0502020204030204" pitchFamily="34" charset="0"/>
                      </a:endParaRPr>
                    </a:p>
                  </a:txBody>
                  <a:tcPr marL="4763" marR="4763" marT="4763" marB="0" anchor="b"/>
                </a:tc>
                <a:tc>
                  <a:txBody>
                    <a:bodyPr/>
                    <a:lstStyle/>
                    <a:p>
                      <a:pPr algn="l" fontAlgn="b"/>
                      <a:r>
                        <a:rPr lang="en-US" sz="1600" u="none" strike="noStrike" dirty="0" smtClean="0">
                          <a:effectLst/>
                        </a:rPr>
                        <a:t>B/M2</a:t>
                      </a:r>
                      <a:endParaRPr lang="en-US" sz="1600" b="0" i="0" u="none" strike="noStrike" dirty="0">
                        <a:solidFill>
                          <a:srgbClr val="000000"/>
                        </a:solidFill>
                        <a:effectLst/>
                        <a:latin typeface="Calibri" panose="020F0502020204030204" pitchFamily="34" charset="0"/>
                      </a:endParaRPr>
                    </a:p>
                  </a:txBody>
                  <a:tcPr marL="4763" marR="4763" marT="4763"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4291524141"/>
                  </a:ext>
                </a:extLst>
              </a:tr>
              <a:tr h="180975">
                <a:tc>
                  <a:txBody>
                    <a:bodyPr/>
                    <a:lstStyle/>
                    <a:p>
                      <a:pPr algn="l" fontAlgn="b"/>
                      <a:r>
                        <a:rPr lang="en-US" sz="1600" u="none" strike="noStrike" dirty="0" err="1">
                          <a:effectLst/>
                        </a:rPr>
                        <a:t>obj</a:t>
                      </a:r>
                      <a:endParaRPr lang="en-US" sz="1600" b="0" i="0" u="none" strike="noStrike" dirty="0">
                        <a:solidFill>
                          <a:srgbClr val="000000"/>
                        </a:solidFill>
                        <a:effectLst/>
                        <a:latin typeface="Calibri" panose="020F0502020204030204" pitchFamily="34" charset="0"/>
                      </a:endParaRPr>
                    </a:p>
                  </a:txBody>
                  <a:tcPr marL="4763" marR="4763" marT="4763" marB="0" anchor="b"/>
                </a:tc>
                <a:tc>
                  <a:txBody>
                    <a:bodyPr/>
                    <a:lstStyle/>
                    <a:p>
                      <a:pPr algn="r" fontAlgn="b"/>
                      <a:r>
                        <a:rPr lang="en-US" sz="1600" b="1" i="0" u="none" strike="noStrike">
                          <a:solidFill>
                            <a:srgbClr val="FF0000"/>
                          </a:solidFill>
                          <a:effectLst/>
                          <a:latin typeface="Calibri" panose="020F0502020204030204" pitchFamily="34" charset="0"/>
                        </a:rPr>
                        <a:t>3.2</a:t>
                      </a:r>
                    </a:p>
                  </a:txBody>
                  <a:tcPr marL="4763" marR="4763" marT="4763" marB="0" anchor="b"/>
                </a:tc>
                <a:tc>
                  <a:txBody>
                    <a:bodyPr/>
                    <a:lstStyle/>
                    <a:p>
                      <a:pPr algn="r" fontAlgn="b"/>
                      <a:r>
                        <a:rPr lang="en-US" sz="1600" b="1" i="0" u="none" strike="noStrike">
                          <a:solidFill>
                            <a:srgbClr val="FF0000"/>
                          </a:solidFill>
                          <a:effectLst/>
                          <a:latin typeface="Calibri" panose="020F0502020204030204" pitchFamily="34" charset="0"/>
                        </a:rPr>
                        <a:t>2.9</a:t>
                      </a:r>
                    </a:p>
                  </a:txBody>
                  <a:tcPr marL="4763" marR="4763" marT="4763" marB="0" anchor="b"/>
                </a:tc>
                <a:tc>
                  <a:txBody>
                    <a:bodyPr/>
                    <a:lstStyle/>
                    <a:p>
                      <a:pPr algn="r" fontAlgn="b"/>
                      <a:r>
                        <a:rPr lang="en-US" sz="1600" b="1" i="0" u="none" strike="noStrike">
                          <a:solidFill>
                            <a:srgbClr val="FF0000"/>
                          </a:solidFill>
                          <a:effectLst/>
                          <a:latin typeface="Calibri" panose="020F0502020204030204" pitchFamily="34" charset="0"/>
                        </a:rPr>
                        <a:t>3.3</a:t>
                      </a:r>
                    </a:p>
                  </a:txBody>
                  <a:tcPr marL="4763" marR="4763" marT="4763" marB="0" anchor="b"/>
                </a:tc>
                <a:tc>
                  <a:txBody>
                    <a:bodyPr/>
                    <a:lstStyle/>
                    <a:p>
                      <a:pPr algn="r" fontAlgn="b"/>
                      <a:r>
                        <a:rPr lang="en-US" sz="1600" b="1" i="0" u="none" strike="noStrike" dirty="0">
                          <a:solidFill>
                            <a:srgbClr val="FF0000"/>
                          </a:solidFill>
                          <a:effectLst/>
                          <a:latin typeface="Calibri" panose="020F0502020204030204" pitchFamily="34" charset="0"/>
                        </a:rPr>
                        <a:t>3</a:t>
                      </a:r>
                    </a:p>
                  </a:txBody>
                  <a:tcPr marL="4763" marR="4763" marT="4763" marB="0" anchor="b"/>
                </a:tc>
                <a:tc>
                  <a:txBody>
                    <a:bodyPr/>
                    <a:lstStyle/>
                    <a:p>
                      <a:pPr algn="l" fontAlgn="b"/>
                      <a:r>
                        <a:rPr lang="en-US" sz="1600" b="1" u="none" strike="noStrike" dirty="0" smtClean="0">
                          <a:solidFill>
                            <a:srgbClr val="FF0000"/>
                          </a:solidFill>
                          <a:effectLst/>
                        </a:rPr>
                        <a:t>MAX</a:t>
                      </a:r>
                      <a:endParaRPr lang="en-US" sz="1600" b="1" i="0" u="none" strike="noStrike" dirty="0">
                        <a:solidFill>
                          <a:srgbClr val="FF0000"/>
                        </a:solidFill>
                        <a:effectLst/>
                        <a:latin typeface="Calibri" panose="020F0502020204030204" pitchFamily="34" charset="0"/>
                      </a:endParaRPr>
                    </a:p>
                  </a:txBody>
                  <a:tcPr marL="4763" marR="4763" marT="4763"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2929296972"/>
                  </a:ext>
                </a:extLst>
              </a:tr>
              <a:tr h="180975">
                <a:tc>
                  <a:txBody>
                    <a:bodyPr/>
                    <a:lstStyle/>
                    <a:p>
                      <a:pPr algn="l" fontAlgn="b"/>
                      <a:r>
                        <a:rPr lang="en-US" sz="1600" u="none" strike="noStrike">
                          <a:effectLst/>
                        </a:rPr>
                        <a:t>Farm A supply balance</a:t>
                      </a:r>
                      <a:endParaRPr lang="en-US" sz="1600" b="0" i="0" u="none" strike="noStrike">
                        <a:solidFill>
                          <a:srgbClr val="000000"/>
                        </a:solidFill>
                        <a:effectLst/>
                        <a:latin typeface="Calibri" panose="020F0502020204030204" pitchFamily="34" charset="0"/>
                      </a:endParaRPr>
                    </a:p>
                  </a:txBody>
                  <a:tcPr marL="4763" marR="4763" marT="4763" marB="0" anchor="b"/>
                </a:tc>
                <a:tc>
                  <a:txBody>
                    <a:bodyPr/>
                    <a:lstStyle/>
                    <a:p>
                      <a:pPr algn="r" fontAlgn="b"/>
                      <a:r>
                        <a:rPr lang="en-US" sz="1600" u="none" strike="noStrike">
                          <a:effectLst/>
                        </a:rPr>
                        <a:t>1</a:t>
                      </a:r>
                      <a:endParaRPr lang="en-US" sz="1600" b="0" i="0" u="none" strike="noStrike">
                        <a:solidFill>
                          <a:srgbClr val="000000"/>
                        </a:solidFill>
                        <a:effectLst/>
                        <a:latin typeface="Calibri" panose="020F0502020204030204" pitchFamily="34" charset="0"/>
                      </a:endParaRPr>
                    </a:p>
                  </a:txBody>
                  <a:tcPr marL="4763" marR="4763" marT="4763" marB="0" anchor="b"/>
                </a:tc>
                <a:tc>
                  <a:txBody>
                    <a:bodyPr/>
                    <a:lstStyle/>
                    <a:p>
                      <a:pPr algn="r" fontAlgn="b"/>
                      <a:r>
                        <a:rPr lang="en-US" sz="1600" u="none" strike="noStrike">
                          <a:effectLst/>
                        </a:rPr>
                        <a:t>1</a:t>
                      </a:r>
                      <a:endParaRPr lang="en-US" sz="16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600" u="none" strike="noStrike">
                          <a:effectLst/>
                        </a:rPr>
                        <a:t>&lt;=</a:t>
                      </a:r>
                      <a:endParaRPr lang="en-US" sz="16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600" u="none" strike="noStrike">
                          <a:effectLst/>
                        </a:rPr>
                        <a:t>a</a:t>
                      </a:r>
                      <a:endParaRPr lang="en-US" sz="1600" b="0" i="0" u="none" strike="noStrike">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3907086522"/>
                  </a:ext>
                </a:extLst>
              </a:tr>
              <a:tr h="180975">
                <a:tc>
                  <a:txBody>
                    <a:bodyPr/>
                    <a:lstStyle/>
                    <a:p>
                      <a:pPr algn="l" fontAlgn="b"/>
                      <a:r>
                        <a:rPr lang="en-US" sz="1600" u="none" strike="noStrike" dirty="0">
                          <a:effectLst/>
                        </a:rPr>
                        <a:t>farm B supply balance</a:t>
                      </a:r>
                      <a:endParaRPr lang="en-US" sz="1600" b="0" i="0" u="none" strike="noStrike" dirty="0">
                        <a:solidFill>
                          <a:srgbClr val="000000"/>
                        </a:solidFill>
                        <a:effectLst/>
                        <a:latin typeface="Calibri" panose="020F0502020204030204" pitchFamily="34" charset="0"/>
                      </a:endParaRPr>
                    </a:p>
                  </a:txBody>
                  <a:tcPr marL="4763" marR="4763" marT="4763"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endParaRPr lang="en-US" sz="1600" b="0" i="0" u="none" strike="noStrike" dirty="0">
                        <a:solidFill>
                          <a:srgbClr val="000000"/>
                        </a:solidFill>
                        <a:effectLst/>
                        <a:latin typeface="Calibri" panose="020F0502020204030204" pitchFamily="34" charset="0"/>
                      </a:endParaRPr>
                    </a:p>
                  </a:txBody>
                  <a:tcPr marL="4763" marR="4763" marT="4763" marB="0" anchor="b"/>
                </a:tc>
                <a:tc>
                  <a:txBody>
                    <a:bodyPr/>
                    <a:lstStyle/>
                    <a:p>
                      <a:pPr algn="r" fontAlgn="b"/>
                      <a:r>
                        <a:rPr lang="en-US" sz="1600" u="none" strike="noStrike">
                          <a:effectLst/>
                        </a:rPr>
                        <a:t>1</a:t>
                      </a:r>
                      <a:endParaRPr lang="en-US" sz="1600" b="0" i="0" u="none" strike="noStrike">
                        <a:solidFill>
                          <a:srgbClr val="000000"/>
                        </a:solidFill>
                        <a:effectLst/>
                        <a:latin typeface="Calibri" panose="020F0502020204030204" pitchFamily="34" charset="0"/>
                      </a:endParaRPr>
                    </a:p>
                  </a:txBody>
                  <a:tcPr marL="4763" marR="4763" marT="4763" marB="0" anchor="b"/>
                </a:tc>
                <a:tc>
                  <a:txBody>
                    <a:bodyPr/>
                    <a:lstStyle/>
                    <a:p>
                      <a:pPr algn="r" fontAlgn="b"/>
                      <a:r>
                        <a:rPr lang="en-US" sz="1600" u="none" strike="noStrike">
                          <a:effectLst/>
                        </a:rPr>
                        <a:t>1</a:t>
                      </a:r>
                      <a:endParaRPr lang="en-US" sz="16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600" u="none" strike="noStrike">
                          <a:effectLst/>
                        </a:rPr>
                        <a:t>&lt;=</a:t>
                      </a:r>
                      <a:endParaRPr lang="en-US" sz="16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600" u="none" strike="noStrike">
                          <a:effectLst/>
                        </a:rPr>
                        <a:t>b</a:t>
                      </a:r>
                      <a:endParaRPr lang="en-US" sz="1600" b="0" i="0" u="none" strike="noStrike">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3331040838"/>
                  </a:ext>
                </a:extLst>
              </a:tr>
              <a:tr h="180975">
                <a:tc>
                  <a:txBody>
                    <a:bodyPr/>
                    <a:lstStyle/>
                    <a:p>
                      <a:pPr algn="l" fontAlgn="b"/>
                      <a:r>
                        <a:rPr lang="en-US" sz="1600" u="none" strike="noStrike" dirty="0">
                          <a:effectLst/>
                        </a:rPr>
                        <a:t>M1 demand balance</a:t>
                      </a:r>
                      <a:endParaRPr lang="en-US" sz="1600" b="0" i="0" u="none" strike="noStrike" dirty="0">
                        <a:solidFill>
                          <a:srgbClr val="000000"/>
                        </a:solidFill>
                        <a:effectLst/>
                        <a:latin typeface="Calibri" panose="020F0502020204030204" pitchFamily="34" charset="0"/>
                      </a:endParaRPr>
                    </a:p>
                  </a:txBody>
                  <a:tcPr marL="4763" marR="4763" marT="4763" marB="0" anchor="b"/>
                </a:tc>
                <a:tc>
                  <a:txBody>
                    <a:bodyPr/>
                    <a:lstStyle/>
                    <a:p>
                      <a:pPr algn="r" fontAlgn="b"/>
                      <a:r>
                        <a:rPr lang="en-US" sz="1600" u="none" strike="noStrike">
                          <a:effectLst/>
                        </a:rPr>
                        <a:t>1</a:t>
                      </a:r>
                      <a:endParaRPr lang="en-US" sz="16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4763" marR="4763" marT="4763" marB="0" anchor="b"/>
                </a:tc>
                <a:tc>
                  <a:txBody>
                    <a:bodyPr/>
                    <a:lstStyle/>
                    <a:p>
                      <a:pPr algn="r" fontAlgn="b"/>
                      <a:r>
                        <a:rPr lang="en-US" sz="1600" u="none" strike="noStrike">
                          <a:effectLst/>
                        </a:rPr>
                        <a:t>1</a:t>
                      </a:r>
                      <a:endParaRPr lang="en-US" sz="16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600" u="none" strike="noStrike">
                          <a:effectLst/>
                        </a:rPr>
                        <a:t>&gt;=</a:t>
                      </a:r>
                      <a:endParaRPr lang="en-US" sz="1600" b="0" i="0" u="none" strike="noStrike">
                        <a:solidFill>
                          <a:srgbClr val="000000"/>
                        </a:solidFill>
                        <a:effectLst/>
                        <a:latin typeface="Calibri" panose="020F0502020204030204" pitchFamily="34" charset="0"/>
                      </a:endParaRPr>
                    </a:p>
                  </a:txBody>
                  <a:tcPr marL="4763" marR="4763" marT="4763" marB="0" anchor="b"/>
                </a:tc>
                <a:tc>
                  <a:txBody>
                    <a:bodyPr/>
                    <a:lstStyle/>
                    <a:p>
                      <a:pPr algn="r" fontAlgn="b"/>
                      <a:r>
                        <a:rPr lang="en-US" sz="1600" u="none" strike="noStrike">
                          <a:effectLst/>
                        </a:rPr>
                        <a:t>1000</a:t>
                      </a:r>
                      <a:endParaRPr lang="en-US" sz="1600" b="0" i="0" u="none" strike="noStrike">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808645007"/>
                  </a:ext>
                </a:extLst>
              </a:tr>
              <a:tr h="180975">
                <a:tc>
                  <a:txBody>
                    <a:bodyPr/>
                    <a:lstStyle/>
                    <a:p>
                      <a:pPr algn="l" fontAlgn="b"/>
                      <a:r>
                        <a:rPr lang="en-US" sz="1600" u="none" strike="noStrike" dirty="0">
                          <a:effectLst/>
                        </a:rPr>
                        <a:t>M2 Demand balance</a:t>
                      </a:r>
                      <a:endParaRPr lang="en-US" sz="1600" b="0" i="0" u="none" strike="noStrike" dirty="0">
                        <a:solidFill>
                          <a:srgbClr val="000000"/>
                        </a:solidFill>
                        <a:effectLst/>
                        <a:latin typeface="Calibri" panose="020F0502020204030204" pitchFamily="34" charset="0"/>
                      </a:endParaRPr>
                    </a:p>
                  </a:txBody>
                  <a:tcPr marL="4763" marR="4763" marT="4763"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4763" marR="4763" marT="4763" marB="0" anchor="b"/>
                </a:tc>
                <a:tc>
                  <a:txBody>
                    <a:bodyPr/>
                    <a:lstStyle/>
                    <a:p>
                      <a:pPr algn="r" fontAlgn="b"/>
                      <a:r>
                        <a:rPr lang="en-US" sz="1600" u="none" strike="noStrike" dirty="0">
                          <a:effectLst/>
                        </a:rPr>
                        <a:t>1</a:t>
                      </a:r>
                      <a:endParaRPr lang="en-US" sz="1600" b="0" i="0" u="none" strike="noStrike" dirty="0">
                        <a:solidFill>
                          <a:srgbClr val="000000"/>
                        </a:solidFill>
                        <a:effectLst/>
                        <a:latin typeface="Calibri" panose="020F0502020204030204" pitchFamily="34" charset="0"/>
                      </a:endParaRPr>
                    </a:p>
                  </a:txBody>
                  <a:tcPr marL="4763" marR="4763" marT="4763"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4763" marR="4763" marT="4763" marB="0" anchor="b"/>
                </a:tc>
                <a:tc>
                  <a:txBody>
                    <a:bodyPr/>
                    <a:lstStyle/>
                    <a:p>
                      <a:pPr algn="r" fontAlgn="b"/>
                      <a:r>
                        <a:rPr lang="en-US" sz="1600" u="none" strike="noStrike">
                          <a:effectLst/>
                        </a:rPr>
                        <a:t>1</a:t>
                      </a:r>
                      <a:endParaRPr lang="en-US" sz="16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600" u="none" strike="noStrike">
                          <a:effectLst/>
                        </a:rPr>
                        <a:t>&gt;=</a:t>
                      </a:r>
                      <a:endParaRPr lang="en-US" sz="1600" b="0" i="0" u="none" strike="noStrike">
                        <a:solidFill>
                          <a:srgbClr val="000000"/>
                        </a:solidFill>
                        <a:effectLst/>
                        <a:latin typeface="Calibri" panose="020F0502020204030204" pitchFamily="34" charset="0"/>
                      </a:endParaRPr>
                    </a:p>
                  </a:txBody>
                  <a:tcPr marL="4763" marR="4763" marT="4763" marB="0" anchor="b"/>
                </a:tc>
                <a:tc>
                  <a:txBody>
                    <a:bodyPr/>
                    <a:lstStyle/>
                    <a:p>
                      <a:pPr algn="r" fontAlgn="b"/>
                      <a:r>
                        <a:rPr lang="en-US" sz="1600" u="none" strike="noStrike" dirty="0">
                          <a:effectLst/>
                        </a:rPr>
                        <a:t>1200</a:t>
                      </a:r>
                      <a:endParaRPr lang="en-US" sz="1600" b="0" i="0" u="none" strike="noStrike" dirty="0">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2820345147"/>
                  </a:ext>
                </a:extLst>
              </a:tr>
            </a:tbl>
          </a:graphicData>
        </a:graphic>
      </p:graphicFrame>
    </p:spTree>
    <p:extLst>
      <p:ext uri="{BB962C8B-B14F-4D97-AF65-F5344CB8AC3E}">
        <p14:creationId xmlns:p14="http://schemas.microsoft.com/office/powerpoint/2010/main" val="42715504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571501"/>
            <a:ext cx="7200900" cy="609599"/>
          </a:xfrm>
        </p:spPr>
        <p:txBody>
          <a:bodyPr/>
          <a:lstStyle/>
          <a:p>
            <a:r>
              <a:rPr lang="en-US" dirty="0"/>
              <a:t>Gluing Tableau Models</a:t>
            </a:r>
          </a:p>
        </p:txBody>
      </p:sp>
      <p:sp>
        <p:nvSpPr>
          <p:cNvPr id="3" name="Content Placeholder 2"/>
          <p:cNvSpPr>
            <a:spLocks noGrp="1"/>
          </p:cNvSpPr>
          <p:nvPr>
            <p:ph idx="1"/>
          </p:nvPr>
        </p:nvSpPr>
        <p:spPr>
          <a:xfrm>
            <a:off x="1028700" y="1257300"/>
            <a:ext cx="7200900" cy="3632200"/>
          </a:xfrm>
        </p:spPr>
        <p:txBody>
          <a:bodyPr>
            <a:normAutofit/>
          </a:bodyPr>
          <a:lstStyle/>
          <a:p>
            <a:r>
              <a:rPr lang="en-US" sz="2000" dirty="0">
                <a:latin typeface="+mj-lt"/>
                <a:cs typeface="Times New Roman" panose="02020603050405020304" pitchFamily="18" charset="0"/>
              </a:rPr>
              <a:t>Now we will change supply from being exogenously fixed to being an endogenous variable</a:t>
            </a:r>
            <a:endParaRPr lang="en-US" sz="2000" dirty="0">
              <a:latin typeface="+mj-lt"/>
            </a:endParaRPr>
          </a:p>
          <a:p>
            <a:endParaRPr lang="en-US" sz="1800" dirty="0">
              <a:latin typeface="+mj-lt"/>
            </a:endParaRPr>
          </a:p>
        </p:txBody>
      </p:sp>
      <p:graphicFrame>
        <p:nvGraphicFramePr>
          <p:cNvPr id="4" name="Table 3"/>
          <p:cNvGraphicFramePr>
            <a:graphicFrameLocks noGrp="1"/>
          </p:cNvGraphicFramePr>
          <p:nvPr>
            <p:extLst>
              <p:ext uri="{D42A27DB-BD31-4B8C-83A1-F6EECF244321}">
                <p14:modId xmlns:p14="http://schemas.microsoft.com/office/powerpoint/2010/main" val="3591011040"/>
              </p:ext>
            </p:extLst>
          </p:nvPr>
        </p:nvGraphicFramePr>
        <p:xfrm>
          <a:off x="761996" y="2095493"/>
          <a:ext cx="8153403" cy="2016448"/>
        </p:xfrm>
        <a:graphic>
          <a:graphicData uri="http://schemas.openxmlformats.org/drawingml/2006/table">
            <a:tbl>
              <a:tblPr>
                <a:tableStyleId>{5C22544A-7EE6-4342-B048-85BDC9FD1C3A}</a:tableStyleId>
              </a:tblPr>
              <a:tblGrid>
                <a:gridCol w="1933727">
                  <a:extLst>
                    <a:ext uri="{9D8B030D-6E8A-4147-A177-3AD203B41FA5}">
                      <a16:colId xmlns:a16="http://schemas.microsoft.com/office/drawing/2014/main" val="98804405"/>
                    </a:ext>
                  </a:extLst>
                </a:gridCol>
                <a:gridCol w="735971">
                  <a:extLst>
                    <a:ext uri="{9D8B030D-6E8A-4147-A177-3AD203B41FA5}">
                      <a16:colId xmlns:a16="http://schemas.microsoft.com/office/drawing/2014/main" val="2692601728"/>
                    </a:ext>
                  </a:extLst>
                </a:gridCol>
                <a:gridCol w="735971">
                  <a:extLst>
                    <a:ext uri="{9D8B030D-6E8A-4147-A177-3AD203B41FA5}">
                      <a16:colId xmlns:a16="http://schemas.microsoft.com/office/drawing/2014/main" val="2309030020"/>
                    </a:ext>
                  </a:extLst>
                </a:gridCol>
                <a:gridCol w="735971">
                  <a:extLst>
                    <a:ext uri="{9D8B030D-6E8A-4147-A177-3AD203B41FA5}">
                      <a16:colId xmlns:a16="http://schemas.microsoft.com/office/drawing/2014/main" val="3597376348"/>
                    </a:ext>
                  </a:extLst>
                </a:gridCol>
                <a:gridCol w="735971">
                  <a:extLst>
                    <a:ext uri="{9D8B030D-6E8A-4147-A177-3AD203B41FA5}">
                      <a16:colId xmlns:a16="http://schemas.microsoft.com/office/drawing/2014/main" val="4267770458"/>
                    </a:ext>
                  </a:extLst>
                </a:gridCol>
                <a:gridCol w="1067879">
                  <a:extLst>
                    <a:ext uri="{9D8B030D-6E8A-4147-A177-3AD203B41FA5}">
                      <a16:colId xmlns:a16="http://schemas.microsoft.com/office/drawing/2014/main" val="3256255755"/>
                    </a:ext>
                  </a:extLst>
                </a:gridCol>
                <a:gridCol w="912514">
                  <a:extLst>
                    <a:ext uri="{9D8B030D-6E8A-4147-A177-3AD203B41FA5}">
                      <a16:colId xmlns:a16="http://schemas.microsoft.com/office/drawing/2014/main" val="3585203568"/>
                    </a:ext>
                  </a:extLst>
                </a:gridCol>
                <a:gridCol w="559428">
                  <a:extLst>
                    <a:ext uri="{9D8B030D-6E8A-4147-A177-3AD203B41FA5}">
                      <a16:colId xmlns:a16="http://schemas.microsoft.com/office/drawing/2014/main" val="761581392"/>
                    </a:ext>
                  </a:extLst>
                </a:gridCol>
                <a:gridCol w="735971">
                  <a:extLst>
                    <a:ext uri="{9D8B030D-6E8A-4147-A177-3AD203B41FA5}">
                      <a16:colId xmlns:a16="http://schemas.microsoft.com/office/drawing/2014/main" val="3429525427"/>
                    </a:ext>
                  </a:extLst>
                </a:gridCol>
              </a:tblGrid>
              <a:tr h="304801">
                <a:tc>
                  <a:txBody>
                    <a:bodyPr/>
                    <a:lstStyle/>
                    <a:p>
                      <a:pPr algn="l" fontAlgn="b"/>
                      <a:endParaRPr lang="en-US" sz="16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600" u="none" strike="noStrike" dirty="0" smtClean="0">
                          <a:effectLst/>
                        </a:rPr>
                        <a:t>A/M1</a:t>
                      </a:r>
                      <a:endParaRPr lang="en-US" sz="1600" b="0" i="0" u="none" strike="noStrike" dirty="0">
                        <a:solidFill>
                          <a:srgbClr val="000000"/>
                        </a:solidFill>
                        <a:effectLst/>
                        <a:latin typeface="Calibri" panose="020F0502020204030204" pitchFamily="34" charset="0"/>
                      </a:endParaRPr>
                    </a:p>
                  </a:txBody>
                  <a:tcPr marL="4763" marR="4763" marT="4763" marB="0" anchor="b"/>
                </a:tc>
                <a:tc>
                  <a:txBody>
                    <a:bodyPr/>
                    <a:lstStyle/>
                    <a:p>
                      <a:pPr algn="l" fontAlgn="b"/>
                      <a:r>
                        <a:rPr lang="en-US" sz="1600" u="none" strike="noStrike" dirty="0" smtClean="0">
                          <a:effectLst/>
                        </a:rPr>
                        <a:t>A/M2</a:t>
                      </a:r>
                      <a:endParaRPr lang="en-US" sz="1600" b="0" i="0" u="none" strike="noStrike" dirty="0">
                        <a:solidFill>
                          <a:srgbClr val="000000"/>
                        </a:solidFill>
                        <a:effectLst/>
                        <a:latin typeface="Calibri" panose="020F0502020204030204" pitchFamily="34" charset="0"/>
                      </a:endParaRPr>
                    </a:p>
                  </a:txBody>
                  <a:tcPr marL="4763" marR="4763" marT="4763" marB="0" anchor="b"/>
                </a:tc>
                <a:tc>
                  <a:txBody>
                    <a:bodyPr/>
                    <a:lstStyle/>
                    <a:p>
                      <a:pPr algn="l" fontAlgn="b"/>
                      <a:r>
                        <a:rPr lang="en-US" sz="1600" u="none" strike="noStrike" dirty="0" smtClean="0">
                          <a:effectLst/>
                        </a:rPr>
                        <a:t>B/M1</a:t>
                      </a:r>
                      <a:endParaRPr lang="en-US" sz="1600" b="0" i="0" u="none" strike="noStrike" dirty="0">
                        <a:solidFill>
                          <a:srgbClr val="000000"/>
                        </a:solidFill>
                        <a:effectLst/>
                        <a:latin typeface="Calibri" panose="020F0502020204030204" pitchFamily="34" charset="0"/>
                      </a:endParaRPr>
                    </a:p>
                  </a:txBody>
                  <a:tcPr marL="4763" marR="4763" marT="4763" marB="0" anchor="b"/>
                </a:tc>
                <a:tc>
                  <a:txBody>
                    <a:bodyPr/>
                    <a:lstStyle/>
                    <a:p>
                      <a:pPr algn="l" fontAlgn="b"/>
                      <a:r>
                        <a:rPr lang="en-US" sz="1600" u="none" strike="noStrike" dirty="0" smtClean="0">
                          <a:effectLst/>
                        </a:rPr>
                        <a:t>B/M2</a:t>
                      </a:r>
                      <a:endParaRPr lang="en-US" sz="1600" b="0" i="0" u="none" strike="noStrike" dirty="0">
                        <a:solidFill>
                          <a:srgbClr val="000000"/>
                        </a:solidFill>
                        <a:effectLst/>
                        <a:latin typeface="Calibri" panose="020F0502020204030204" pitchFamily="34" charset="0"/>
                      </a:endParaRPr>
                    </a:p>
                  </a:txBody>
                  <a:tcPr marL="4763" marR="4763" marT="4763" marB="0" anchor="b"/>
                </a:tc>
                <a:tc>
                  <a:txBody>
                    <a:bodyPr/>
                    <a:lstStyle/>
                    <a:p>
                      <a:pPr algn="l" fontAlgn="b"/>
                      <a:r>
                        <a:rPr lang="en-US" sz="1600" u="none" strike="noStrike" dirty="0">
                          <a:effectLst/>
                        </a:rPr>
                        <a:t>Supply A</a:t>
                      </a:r>
                      <a:endParaRPr lang="en-US" sz="1600" b="0" i="0" u="none" strike="noStrike" dirty="0">
                        <a:solidFill>
                          <a:srgbClr val="000000"/>
                        </a:solidFill>
                        <a:effectLst/>
                        <a:latin typeface="Calibri" panose="020F0502020204030204" pitchFamily="34" charset="0"/>
                      </a:endParaRPr>
                    </a:p>
                  </a:txBody>
                  <a:tcPr marL="4763" marR="4763" marT="4763" marB="0" anchor="b">
                    <a:solidFill>
                      <a:schemeClr val="accent2">
                        <a:lumMod val="60000"/>
                        <a:lumOff val="40000"/>
                      </a:schemeClr>
                    </a:solidFill>
                  </a:tcPr>
                </a:tc>
                <a:tc>
                  <a:txBody>
                    <a:bodyPr/>
                    <a:lstStyle/>
                    <a:p>
                      <a:pPr algn="l" fontAlgn="b"/>
                      <a:r>
                        <a:rPr lang="en-US" sz="1600" u="none" strike="noStrike">
                          <a:effectLst/>
                        </a:rPr>
                        <a:t>Supply B</a:t>
                      </a:r>
                      <a:endParaRPr lang="en-US" sz="1600" b="0" i="0" u="none" strike="noStrike">
                        <a:solidFill>
                          <a:srgbClr val="000000"/>
                        </a:solidFill>
                        <a:effectLst/>
                        <a:latin typeface="Calibri" panose="020F0502020204030204" pitchFamily="34" charset="0"/>
                      </a:endParaRPr>
                    </a:p>
                  </a:txBody>
                  <a:tcPr marL="4763" marR="4763" marT="4763" marB="0" anchor="b">
                    <a:solidFill>
                      <a:schemeClr val="accent2">
                        <a:lumMod val="60000"/>
                        <a:lumOff val="40000"/>
                      </a:schemeClr>
                    </a:solidFill>
                  </a:tcPr>
                </a:tc>
                <a:tc>
                  <a:txBody>
                    <a:bodyPr/>
                    <a:lstStyle/>
                    <a:p>
                      <a:pPr algn="l" fontAlgn="b"/>
                      <a:endParaRPr lang="en-US" sz="16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2321876840"/>
                  </a:ext>
                </a:extLst>
              </a:tr>
              <a:tr h="304801">
                <a:tc>
                  <a:txBody>
                    <a:bodyPr/>
                    <a:lstStyle/>
                    <a:p>
                      <a:pPr algn="l" fontAlgn="b"/>
                      <a:r>
                        <a:rPr lang="en-US" sz="1600" b="0" i="0" u="none" strike="noStrike">
                          <a:solidFill>
                            <a:srgbClr val="000000"/>
                          </a:solidFill>
                          <a:effectLst/>
                          <a:latin typeface="Calibri" panose="020F0502020204030204" pitchFamily="34" charset="0"/>
                        </a:rPr>
                        <a:t>obj</a:t>
                      </a:r>
                    </a:p>
                  </a:txBody>
                  <a:tcPr marL="4763" marR="4763" marT="4763" marB="0" anchor="b"/>
                </a:tc>
                <a:tc>
                  <a:txBody>
                    <a:bodyPr/>
                    <a:lstStyle/>
                    <a:p>
                      <a:pPr algn="r" fontAlgn="b"/>
                      <a:r>
                        <a:rPr lang="en-US" sz="1600" b="0" i="0" u="none" strike="noStrike">
                          <a:solidFill>
                            <a:srgbClr val="000000"/>
                          </a:solidFill>
                          <a:effectLst/>
                          <a:latin typeface="Calibri" panose="020F0502020204030204" pitchFamily="34" charset="0"/>
                        </a:rPr>
                        <a:t>3.2</a:t>
                      </a:r>
                    </a:p>
                  </a:txBody>
                  <a:tcPr marL="4763" marR="4763" marT="4763" marB="0" anchor="b"/>
                </a:tc>
                <a:tc>
                  <a:txBody>
                    <a:bodyPr/>
                    <a:lstStyle/>
                    <a:p>
                      <a:pPr algn="r" fontAlgn="b"/>
                      <a:r>
                        <a:rPr lang="en-US" sz="1600" b="0" i="0" u="none" strike="noStrike">
                          <a:solidFill>
                            <a:srgbClr val="000000"/>
                          </a:solidFill>
                          <a:effectLst/>
                          <a:latin typeface="Calibri" panose="020F0502020204030204" pitchFamily="34" charset="0"/>
                        </a:rPr>
                        <a:t>2.9</a:t>
                      </a:r>
                    </a:p>
                  </a:txBody>
                  <a:tcPr marL="4763" marR="4763" marT="4763" marB="0" anchor="b"/>
                </a:tc>
                <a:tc>
                  <a:txBody>
                    <a:bodyPr/>
                    <a:lstStyle/>
                    <a:p>
                      <a:pPr algn="r" fontAlgn="b"/>
                      <a:r>
                        <a:rPr lang="en-US" sz="1600" b="0" i="0" u="none" strike="noStrike">
                          <a:solidFill>
                            <a:srgbClr val="000000"/>
                          </a:solidFill>
                          <a:effectLst/>
                          <a:latin typeface="Calibri" panose="020F0502020204030204" pitchFamily="34" charset="0"/>
                        </a:rPr>
                        <a:t>3.3</a:t>
                      </a:r>
                    </a:p>
                  </a:txBody>
                  <a:tcPr marL="4763" marR="4763" marT="4763" marB="0" anchor="b"/>
                </a:tc>
                <a:tc>
                  <a:txBody>
                    <a:bodyPr/>
                    <a:lstStyle/>
                    <a:p>
                      <a:pPr algn="r" fontAlgn="b"/>
                      <a:r>
                        <a:rPr lang="en-US" sz="1600" b="0" i="0" u="none" strike="noStrike">
                          <a:solidFill>
                            <a:srgbClr val="000000"/>
                          </a:solidFill>
                          <a:effectLst/>
                          <a:latin typeface="Calibri" panose="020F0502020204030204" pitchFamily="34" charset="0"/>
                        </a:rPr>
                        <a:t>3</a:t>
                      </a:r>
                    </a:p>
                  </a:txBody>
                  <a:tcPr marL="4763" marR="4763" marT="4763" marB="0" anchor="b"/>
                </a:tc>
                <a:tc>
                  <a:txBody>
                    <a:bodyPr/>
                    <a:lstStyle/>
                    <a:p>
                      <a:pPr algn="l" fontAlgn="b"/>
                      <a:endParaRPr lang="en-US" sz="1600" b="0" i="0" u="none" strike="noStrike" dirty="0">
                        <a:solidFill>
                          <a:srgbClr val="000000"/>
                        </a:solidFill>
                        <a:effectLst/>
                        <a:latin typeface="Calibri" panose="020F0502020204030204" pitchFamily="34" charset="0"/>
                      </a:endParaRPr>
                    </a:p>
                  </a:txBody>
                  <a:tcPr marL="4763" marR="4763" marT="4763" marB="0" anchor="b">
                    <a:solidFill>
                      <a:schemeClr val="accent2">
                        <a:lumMod val="60000"/>
                        <a:lumOff val="40000"/>
                      </a:schemeClr>
                    </a:solidFill>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4763" marR="4763" marT="4763" marB="0" anchor="b">
                    <a:solidFill>
                      <a:schemeClr val="accent2">
                        <a:lumMod val="60000"/>
                        <a:lumOff val="40000"/>
                      </a:schemeClr>
                    </a:solidFill>
                  </a:tcPr>
                </a:tc>
                <a:tc>
                  <a:txBody>
                    <a:bodyPr/>
                    <a:lstStyle/>
                    <a:p>
                      <a:pPr algn="l" fontAlgn="b"/>
                      <a:r>
                        <a:rPr lang="en-US" sz="1600" b="0" i="0" u="none" strike="noStrike">
                          <a:solidFill>
                            <a:srgbClr val="000000"/>
                          </a:solidFill>
                          <a:effectLst/>
                          <a:latin typeface="Calibri" panose="020F0502020204030204" pitchFamily="34" charset="0"/>
                        </a:rPr>
                        <a:t>Max</a:t>
                      </a:r>
                    </a:p>
                  </a:txBody>
                  <a:tcPr marL="4763" marR="4763" marT="4763" marB="0" anchor="b"/>
                </a:tc>
                <a:tc>
                  <a:txBody>
                    <a:bodyPr/>
                    <a:lstStyle/>
                    <a:p>
                      <a:pPr algn="l" fontAlgn="b"/>
                      <a:endParaRPr lang="en-US" sz="1600" b="0" i="0" u="none" strike="noStrike" dirty="0">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3730431464"/>
                  </a:ext>
                </a:extLst>
              </a:tr>
              <a:tr h="304801">
                <a:tc>
                  <a:txBody>
                    <a:bodyPr/>
                    <a:lstStyle/>
                    <a:p>
                      <a:pPr algn="l" fontAlgn="b"/>
                      <a:r>
                        <a:rPr lang="en-US" sz="1600" u="none" strike="noStrike" dirty="0">
                          <a:effectLst/>
                        </a:rPr>
                        <a:t>Farm A supply balance</a:t>
                      </a:r>
                      <a:endParaRPr lang="en-US" sz="1600" b="0" i="0" u="none" strike="noStrike" dirty="0">
                        <a:solidFill>
                          <a:srgbClr val="000000"/>
                        </a:solidFill>
                        <a:effectLst/>
                        <a:latin typeface="Calibri" panose="020F0502020204030204" pitchFamily="34" charset="0"/>
                      </a:endParaRPr>
                    </a:p>
                  </a:txBody>
                  <a:tcPr marL="4763" marR="4763" marT="4763" marB="0" anchor="b"/>
                </a:tc>
                <a:tc>
                  <a:txBody>
                    <a:bodyPr/>
                    <a:lstStyle/>
                    <a:p>
                      <a:pPr algn="r" fontAlgn="b"/>
                      <a:r>
                        <a:rPr lang="en-US" sz="1600" u="none" strike="noStrike">
                          <a:effectLst/>
                        </a:rPr>
                        <a:t>1</a:t>
                      </a:r>
                      <a:endParaRPr lang="en-US" sz="1600" b="0" i="0" u="none" strike="noStrike">
                        <a:solidFill>
                          <a:srgbClr val="000000"/>
                        </a:solidFill>
                        <a:effectLst/>
                        <a:latin typeface="Calibri" panose="020F0502020204030204" pitchFamily="34" charset="0"/>
                      </a:endParaRPr>
                    </a:p>
                  </a:txBody>
                  <a:tcPr marL="4763" marR="4763" marT="4763" marB="0" anchor="b"/>
                </a:tc>
                <a:tc>
                  <a:txBody>
                    <a:bodyPr/>
                    <a:lstStyle/>
                    <a:p>
                      <a:pPr algn="r" fontAlgn="b"/>
                      <a:r>
                        <a:rPr lang="en-US" sz="1600" u="none" strike="noStrike">
                          <a:effectLst/>
                        </a:rPr>
                        <a:t>1</a:t>
                      </a:r>
                      <a:endParaRPr lang="en-US" sz="16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4763" marR="4763" marT="4763" marB="0" anchor="b"/>
                </a:tc>
                <a:tc>
                  <a:txBody>
                    <a:bodyPr/>
                    <a:lstStyle/>
                    <a:p>
                      <a:pPr algn="r" fontAlgn="b"/>
                      <a:r>
                        <a:rPr lang="en-US" sz="1600" u="none" strike="noStrike" dirty="0">
                          <a:effectLst/>
                        </a:rPr>
                        <a:t>-1</a:t>
                      </a:r>
                      <a:endParaRPr lang="en-US" sz="1600" b="0" i="0" u="none" strike="noStrike" dirty="0">
                        <a:solidFill>
                          <a:srgbClr val="000000"/>
                        </a:solidFill>
                        <a:effectLst/>
                        <a:latin typeface="Calibri" panose="020F0502020204030204" pitchFamily="34" charset="0"/>
                      </a:endParaRPr>
                    </a:p>
                  </a:txBody>
                  <a:tcPr marL="4763" marR="4763" marT="4763" marB="0" anchor="b">
                    <a:solidFill>
                      <a:schemeClr val="accent2">
                        <a:lumMod val="60000"/>
                        <a:lumOff val="40000"/>
                      </a:schemeClr>
                    </a:solidFill>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4763" marR="4763" marT="4763" marB="0" anchor="b">
                    <a:solidFill>
                      <a:schemeClr val="accent2">
                        <a:lumMod val="60000"/>
                        <a:lumOff val="40000"/>
                      </a:schemeClr>
                    </a:solidFill>
                  </a:tcPr>
                </a:tc>
                <a:tc>
                  <a:txBody>
                    <a:bodyPr/>
                    <a:lstStyle/>
                    <a:p>
                      <a:pPr algn="l" fontAlgn="b"/>
                      <a:r>
                        <a:rPr lang="en-US" sz="1600" u="none" strike="noStrike" dirty="0">
                          <a:effectLst/>
                        </a:rPr>
                        <a:t>&lt;=</a:t>
                      </a:r>
                      <a:endParaRPr lang="en-US" sz="1600" b="0" i="0" u="none" strike="noStrike" dirty="0">
                        <a:solidFill>
                          <a:srgbClr val="000000"/>
                        </a:solidFill>
                        <a:effectLst/>
                        <a:latin typeface="Calibri" panose="020F0502020204030204" pitchFamily="34" charset="0"/>
                      </a:endParaRPr>
                    </a:p>
                  </a:txBody>
                  <a:tcPr marL="4763" marR="4763" marT="4763" marB="0" anchor="b"/>
                </a:tc>
                <a:tc>
                  <a:txBody>
                    <a:bodyPr/>
                    <a:lstStyle/>
                    <a:p>
                      <a:pPr algn="r" fontAlgn="b"/>
                      <a:r>
                        <a:rPr lang="en-US" sz="1600" u="none" strike="noStrike" dirty="0">
                          <a:effectLst/>
                        </a:rPr>
                        <a:t>0</a:t>
                      </a:r>
                      <a:endParaRPr lang="en-US" sz="1600" b="0" i="0" u="none" strike="noStrike" dirty="0">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1391130410"/>
                  </a:ext>
                </a:extLst>
              </a:tr>
              <a:tr h="304801">
                <a:tc>
                  <a:txBody>
                    <a:bodyPr/>
                    <a:lstStyle/>
                    <a:p>
                      <a:pPr algn="l" fontAlgn="b"/>
                      <a:r>
                        <a:rPr lang="en-US" sz="1600" u="none" strike="noStrike">
                          <a:effectLst/>
                        </a:rPr>
                        <a:t>farm B supply balance</a:t>
                      </a:r>
                      <a:endParaRPr lang="en-US" sz="16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4763" marR="4763" marT="4763" marB="0" anchor="b"/>
                </a:tc>
                <a:tc>
                  <a:txBody>
                    <a:bodyPr/>
                    <a:lstStyle/>
                    <a:p>
                      <a:pPr algn="r" fontAlgn="b"/>
                      <a:r>
                        <a:rPr lang="en-US" sz="1600" u="none" strike="noStrike">
                          <a:effectLst/>
                        </a:rPr>
                        <a:t>1</a:t>
                      </a:r>
                      <a:endParaRPr lang="en-US" sz="1600" b="0" i="0" u="none" strike="noStrike">
                        <a:solidFill>
                          <a:srgbClr val="000000"/>
                        </a:solidFill>
                        <a:effectLst/>
                        <a:latin typeface="Calibri" panose="020F0502020204030204" pitchFamily="34" charset="0"/>
                      </a:endParaRPr>
                    </a:p>
                  </a:txBody>
                  <a:tcPr marL="4763" marR="4763" marT="4763" marB="0" anchor="b"/>
                </a:tc>
                <a:tc>
                  <a:txBody>
                    <a:bodyPr/>
                    <a:lstStyle/>
                    <a:p>
                      <a:pPr algn="r" fontAlgn="b"/>
                      <a:r>
                        <a:rPr lang="en-US" sz="1600" u="none" strike="noStrike">
                          <a:effectLst/>
                        </a:rPr>
                        <a:t>1</a:t>
                      </a:r>
                      <a:endParaRPr lang="en-US" sz="16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endParaRPr lang="en-US" sz="1600" b="0" i="0" u="none" strike="noStrike" dirty="0">
                        <a:solidFill>
                          <a:srgbClr val="000000"/>
                        </a:solidFill>
                        <a:effectLst/>
                        <a:latin typeface="Calibri" panose="020F0502020204030204" pitchFamily="34" charset="0"/>
                      </a:endParaRPr>
                    </a:p>
                  </a:txBody>
                  <a:tcPr marL="4763" marR="4763" marT="4763" marB="0" anchor="b">
                    <a:solidFill>
                      <a:schemeClr val="accent2">
                        <a:lumMod val="60000"/>
                        <a:lumOff val="40000"/>
                      </a:schemeClr>
                    </a:solidFill>
                  </a:tcPr>
                </a:tc>
                <a:tc>
                  <a:txBody>
                    <a:bodyPr/>
                    <a:lstStyle/>
                    <a:p>
                      <a:pPr algn="r" fontAlgn="b"/>
                      <a:r>
                        <a:rPr lang="en-US" sz="1600" u="none" strike="noStrike" dirty="0">
                          <a:effectLst/>
                        </a:rPr>
                        <a:t>-1</a:t>
                      </a:r>
                      <a:endParaRPr lang="en-US" sz="1600" b="0" i="0" u="none" strike="noStrike" dirty="0">
                        <a:solidFill>
                          <a:srgbClr val="000000"/>
                        </a:solidFill>
                        <a:effectLst/>
                        <a:latin typeface="Calibri" panose="020F0502020204030204" pitchFamily="34" charset="0"/>
                      </a:endParaRPr>
                    </a:p>
                  </a:txBody>
                  <a:tcPr marL="4763" marR="4763" marT="4763" marB="0" anchor="b">
                    <a:solidFill>
                      <a:schemeClr val="accent2">
                        <a:lumMod val="60000"/>
                        <a:lumOff val="40000"/>
                      </a:schemeClr>
                    </a:solidFill>
                  </a:tcPr>
                </a:tc>
                <a:tc>
                  <a:txBody>
                    <a:bodyPr/>
                    <a:lstStyle/>
                    <a:p>
                      <a:pPr algn="l" fontAlgn="b"/>
                      <a:r>
                        <a:rPr lang="en-US" sz="1600" u="none" strike="noStrike">
                          <a:effectLst/>
                        </a:rPr>
                        <a:t>&lt;=</a:t>
                      </a:r>
                      <a:endParaRPr lang="en-US" sz="1600" b="0" i="0" u="none" strike="noStrike">
                        <a:solidFill>
                          <a:srgbClr val="000000"/>
                        </a:solidFill>
                        <a:effectLst/>
                        <a:latin typeface="Calibri" panose="020F0502020204030204" pitchFamily="34" charset="0"/>
                      </a:endParaRPr>
                    </a:p>
                  </a:txBody>
                  <a:tcPr marL="4763" marR="4763" marT="4763" marB="0" anchor="b"/>
                </a:tc>
                <a:tc>
                  <a:txBody>
                    <a:bodyPr/>
                    <a:lstStyle/>
                    <a:p>
                      <a:pPr algn="r" fontAlgn="b"/>
                      <a:r>
                        <a:rPr lang="en-US" sz="1600" u="none" strike="noStrike">
                          <a:effectLst/>
                        </a:rPr>
                        <a:t>0</a:t>
                      </a:r>
                      <a:endParaRPr lang="en-US" sz="1600" b="0" i="0" u="none" strike="noStrike">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1500812028"/>
                  </a:ext>
                </a:extLst>
              </a:tr>
              <a:tr h="304801">
                <a:tc>
                  <a:txBody>
                    <a:bodyPr/>
                    <a:lstStyle/>
                    <a:p>
                      <a:pPr algn="l" fontAlgn="b"/>
                      <a:r>
                        <a:rPr lang="en-US" sz="1600" u="none" strike="noStrike">
                          <a:effectLst/>
                        </a:rPr>
                        <a:t>M1 demand balance</a:t>
                      </a:r>
                      <a:endParaRPr lang="en-US" sz="1600" b="0" i="0" u="none" strike="noStrike">
                        <a:solidFill>
                          <a:srgbClr val="000000"/>
                        </a:solidFill>
                        <a:effectLst/>
                        <a:latin typeface="Calibri" panose="020F0502020204030204" pitchFamily="34" charset="0"/>
                      </a:endParaRPr>
                    </a:p>
                  </a:txBody>
                  <a:tcPr marL="4763" marR="4763" marT="4763" marB="0" anchor="b"/>
                </a:tc>
                <a:tc>
                  <a:txBody>
                    <a:bodyPr/>
                    <a:lstStyle/>
                    <a:p>
                      <a:pPr algn="r" fontAlgn="b"/>
                      <a:r>
                        <a:rPr lang="en-US" sz="1600" u="none" strike="noStrike">
                          <a:effectLst/>
                        </a:rPr>
                        <a:t>1</a:t>
                      </a:r>
                      <a:endParaRPr lang="en-US" sz="16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4763" marR="4763" marT="4763" marB="0" anchor="b"/>
                </a:tc>
                <a:tc>
                  <a:txBody>
                    <a:bodyPr/>
                    <a:lstStyle/>
                    <a:p>
                      <a:pPr algn="r" fontAlgn="b"/>
                      <a:r>
                        <a:rPr lang="en-US" sz="1600" u="none" strike="noStrike">
                          <a:effectLst/>
                        </a:rPr>
                        <a:t>1</a:t>
                      </a:r>
                      <a:endParaRPr lang="en-US" sz="16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4763" marR="4763" marT="4763" marB="0" anchor="b">
                    <a:solidFill>
                      <a:schemeClr val="accent2">
                        <a:lumMod val="60000"/>
                        <a:lumOff val="40000"/>
                      </a:schemeClr>
                    </a:solidFill>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4763" marR="4763" marT="4763" marB="0" anchor="b">
                    <a:solidFill>
                      <a:schemeClr val="accent2">
                        <a:lumMod val="60000"/>
                        <a:lumOff val="40000"/>
                      </a:schemeClr>
                    </a:solidFill>
                  </a:tcPr>
                </a:tc>
                <a:tc>
                  <a:txBody>
                    <a:bodyPr/>
                    <a:lstStyle/>
                    <a:p>
                      <a:pPr algn="l" fontAlgn="b"/>
                      <a:r>
                        <a:rPr lang="en-US" sz="1600" u="none" strike="noStrike">
                          <a:effectLst/>
                        </a:rPr>
                        <a:t>&gt;=</a:t>
                      </a:r>
                      <a:endParaRPr lang="en-US" sz="1600" b="0" i="0" u="none" strike="noStrike">
                        <a:solidFill>
                          <a:srgbClr val="000000"/>
                        </a:solidFill>
                        <a:effectLst/>
                        <a:latin typeface="Calibri" panose="020F0502020204030204" pitchFamily="34" charset="0"/>
                      </a:endParaRPr>
                    </a:p>
                  </a:txBody>
                  <a:tcPr marL="4763" marR="4763" marT="4763" marB="0" anchor="b"/>
                </a:tc>
                <a:tc>
                  <a:txBody>
                    <a:bodyPr/>
                    <a:lstStyle/>
                    <a:p>
                      <a:pPr algn="r" fontAlgn="b"/>
                      <a:r>
                        <a:rPr lang="en-US" sz="1600" u="none" strike="noStrike">
                          <a:effectLst/>
                        </a:rPr>
                        <a:t>1000</a:t>
                      </a:r>
                      <a:endParaRPr lang="en-US" sz="1600" b="0" i="0" u="none" strike="noStrike">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3707864372"/>
                  </a:ext>
                </a:extLst>
              </a:tr>
              <a:tr h="304801">
                <a:tc>
                  <a:txBody>
                    <a:bodyPr/>
                    <a:lstStyle/>
                    <a:p>
                      <a:pPr algn="l" fontAlgn="b"/>
                      <a:r>
                        <a:rPr lang="en-US" sz="1600" u="none" strike="noStrike">
                          <a:effectLst/>
                        </a:rPr>
                        <a:t>M2 Demand balance</a:t>
                      </a:r>
                      <a:endParaRPr lang="en-US" sz="16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4763" marR="4763" marT="4763" marB="0" anchor="b"/>
                </a:tc>
                <a:tc>
                  <a:txBody>
                    <a:bodyPr/>
                    <a:lstStyle/>
                    <a:p>
                      <a:pPr algn="r" fontAlgn="b"/>
                      <a:r>
                        <a:rPr lang="en-US" sz="1600" u="none" strike="noStrike">
                          <a:effectLst/>
                        </a:rPr>
                        <a:t>1</a:t>
                      </a:r>
                      <a:endParaRPr lang="en-US" sz="16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4763" marR="4763" marT="4763" marB="0" anchor="b"/>
                </a:tc>
                <a:tc>
                  <a:txBody>
                    <a:bodyPr/>
                    <a:lstStyle/>
                    <a:p>
                      <a:pPr algn="r" fontAlgn="b"/>
                      <a:r>
                        <a:rPr lang="en-US" sz="1600" u="none" strike="noStrike">
                          <a:effectLst/>
                        </a:rPr>
                        <a:t>1</a:t>
                      </a:r>
                      <a:endParaRPr lang="en-US" sz="16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4763" marR="4763" marT="4763" marB="0" anchor="b">
                    <a:solidFill>
                      <a:schemeClr val="accent2">
                        <a:lumMod val="60000"/>
                        <a:lumOff val="40000"/>
                      </a:schemeClr>
                    </a:solidFill>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4763" marR="4763" marT="4763" marB="0" anchor="b">
                    <a:solidFill>
                      <a:schemeClr val="accent2">
                        <a:lumMod val="60000"/>
                        <a:lumOff val="40000"/>
                      </a:schemeClr>
                    </a:solidFill>
                  </a:tcPr>
                </a:tc>
                <a:tc>
                  <a:txBody>
                    <a:bodyPr/>
                    <a:lstStyle/>
                    <a:p>
                      <a:pPr algn="l" fontAlgn="b"/>
                      <a:r>
                        <a:rPr lang="en-US" sz="1600" u="none" strike="noStrike">
                          <a:effectLst/>
                        </a:rPr>
                        <a:t>&gt;=</a:t>
                      </a:r>
                      <a:endParaRPr lang="en-US" sz="1600" b="0" i="0" u="none" strike="noStrike">
                        <a:solidFill>
                          <a:srgbClr val="000000"/>
                        </a:solidFill>
                        <a:effectLst/>
                        <a:latin typeface="Calibri" panose="020F0502020204030204" pitchFamily="34" charset="0"/>
                      </a:endParaRPr>
                    </a:p>
                  </a:txBody>
                  <a:tcPr marL="4763" marR="4763" marT="4763" marB="0" anchor="b"/>
                </a:tc>
                <a:tc>
                  <a:txBody>
                    <a:bodyPr/>
                    <a:lstStyle/>
                    <a:p>
                      <a:pPr algn="r" fontAlgn="b"/>
                      <a:r>
                        <a:rPr lang="en-US" sz="1600" u="none" strike="noStrike" dirty="0">
                          <a:effectLst/>
                        </a:rPr>
                        <a:t>1200</a:t>
                      </a:r>
                      <a:endParaRPr lang="en-US" sz="1600" b="0" i="0" u="none" strike="noStrike" dirty="0">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3713139762"/>
                  </a:ext>
                </a:extLst>
              </a:tr>
            </a:tbl>
          </a:graphicData>
        </a:graphic>
      </p:graphicFrame>
    </p:spTree>
    <p:extLst>
      <p:ext uri="{BB962C8B-B14F-4D97-AF65-F5344CB8AC3E}">
        <p14:creationId xmlns:p14="http://schemas.microsoft.com/office/powerpoint/2010/main" val="32834465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14301"/>
            <a:ext cx="7200900" cy="533400"/>
          </a:xfrm>
        </p:spPr>
        <p:txBody>
          <a:bodyPr/>
          <a:lstStyle/>
          <a:p>
            <a:r>
              <a:rPr lang="en-US" dirty="0"/>
              <a:t>Gluing Tableau Models</a:t>
            </a:r>
          </a:p>
        </p:txBody>
      </p:sp>
      <p:sp>
        <p:nvSpPr>
          <p:cNvPr id="3" name="Content Placeholder 2"/>
          <p:cNvSpPr>
            <a:spLocks noGrp="1"/>
          </p:cNvSpPr>
          <p:nvPr>
            <p:ph idx="1"/>
          </p:nvPr>
        </p:nvSpPr>
        <p:spPr>
          <a:xfrm>
            <a:off x="6252940" y="381001"/>
            <a:ext cx="2857500" cy="2705099"/>
          </a:xfrm>
        </p:spPr>
        <p:txBody>
          <a:bodyPr>
            <a:noAutofit/>
          </a:bodyPr>
          <a:lstStyle/>
          <a:p>
            <a:r>
              <a:rPr lang="en-US" sz="1800" dirty="0">
                <a:solidFill>
                  <a:schemeClr val="tx1"/>
                </a:solidFill>
                <a:latin typeface="+mj-lt"/>
                <a:ea typeface="Cambria Math"/>
              </a:rPr>
              <a:t>Note here that the </a:t>
            </a:r>
            <a:r>
              <a:rPr lang="en-US" sz="1800" dirty="0" smtClean="0">
                <a:solidFill>
                  <a:schemeClr val="tx1"/>
                </a:solidFill>
                <a:latin typeface="+mj-lt"/>
                <a:ea typeface="Cambria Math"/>
              </a:rPr>
              <a:t>Supply variables </a:t>
            </a:r>
            <a:r>
              <a:rPr lang="en-US" sz="1800" dirty="0">
                <a:solidFill>
                  <a:schemeClr val="tx1"/>
                </a:solidFill>
                <a:latin typeface="+mj-lt"/>
                <a:ea typeface="Cambria Math"/>
              </a:rPr>
              <a:t>in the transport model </a:t>
            </a:r>
            <a:r>
              <a:rPr lang="en-US" sz="1800" dirty="0" smtClean="0">
                <a:solidFill>
                  <a:schemeClr val="tx1"/>
                </a:solidFill>
                <a:latin typeface="+mj-lt"/>
                <a:ea typeface="Cambria Math"/>
              </a:rPr>
              <a:t>are </a:t>
            </a:r>
            <a:r>
              <a:rPr lang="en-US" sz="1800" dirty="0">
                <a:solidFill>
                  <a:schemeClr val="tx1"/>
                </a:solidFill>
                <a:latin typeface="+mj-lt"/>
                <a:ea typeface="Cambria Math"/>
              </a:rPr>
              <a:t>equivalent to the </a:t>
            </a:r>
            <a:r>
              <a:rPr lang="en-US" sz="1800" dirty="0" smtClean="0">
                <a:solidFill>
                  <a:schemeClr val="tx1"/>
                </a:solidFill>
                <a:latin typeface="+mj-lt"/>
                <a:ea typeface="Cambria Math"/>
              </a:rPr>
              <a:t>SALEs Variables </a:t>
            </a:r>
            <a:r>
              <a:rPr lang="en-US" sz="1800" dirty="0">
                <a:solidFill>
                  <a:schemeClr val="tx1"/>
                </a:solidFill>
                <a:latin typeface="+mj-lt"/>
                <a:ea typeface="Cambria Math"/>
              </a:rPr>
              <a:t>in the </a:t>
            </a:r>
            <a:r>
              <a:rPr lang="en-US" sz="1800" dirty="0" smtClean="0">
                <a:solidFill>
                  <a:schemeClr val="tx1"/>
                </a:solidFill>
                <a:latin typeface="+mj-lt"/>
                <a:ea typeface="Cambria Math"/>
              </a:rPr>
              <a:t>Joint products model</a:t>
            </a:r>
            <a:r>
              <a:rPr lang="en-US" sz="1800" dirty="0">
                <a:solidFill>
                  <a:schemeClr val="tx1"/>
                </a:solidFill>
                <a:latin typeface="+mj-lt"/>
                <a:ea typeface="Cambria Math"/>
              </a:rPr>
              <a:t>.  So we glue there </a:t>
            </a:r>
            <a:r>
              <a:rPr lang="en-US" sz="1800" dirty="0" smtClean="0">
                <a:solidFill>
                  <a:schemeClr val="tx1"/>
                </a:solidFill>
                <a:latin typeface="+mj-lt"/>
                <a:ea typeface="Cambria Math"/>
              </a:rPr>
              <a:t>and </a:t>
            </a:r>
            <a:r>
              <a:rPr lang="en-US" sz="1800" dirty="0">
                <a:solidFill>
                  <a:schemeClr val="tx1"/>
                </a:solidFill>
                <a:latin typeface="+mj-lt"/>
                <a:ea typeface="Cambria Math"/>
              </a:rPr>
              <a:t>remove the price term allowing it to appear against the MVE variable in the transport model</a:t>
            </a:r>
          </a:p>
          <a:p>
            <a:pPr marL="0" indent="0">
              <a:buNone/>
            </a:pPr>
            <a:endParaRPr lang="en-US" sz="1800" i="1" dirty="0">
              <a:solidFill>
                <a:schemeClr val="tx1"/>
              </a:solidFill>
              <a:latin typeface="+mj-lt"/>
              <a:ea typeface="Cambria Math"/>
            </a:endParaRPr>
          </a:p>
          <a:p>
            <a:endParaRPr lang="en-US" sz="1600" dirty="0">
              <a:latin typeface="+mj-lt"/>
            </a:endParaRPr>
          </a:p>
        </p:txBody>
      </p:sp>
      <p:graphicFrame>
        <p:nvGraphicFramePr>
          <p:cNvPr id="5" name="Content Placeholder 3"/>
          <p:cNvGraphicFramePr>
            <a:graphicFrameLocks/>
          </p:cNvGraphicFramePr>
          <p:nvPr>
            <p:extLst>
              <p:ext uri="{D42A27DB-BD31-4B8C-83A1-F6EECF244321}">
                <p14:modId xmlns:p14="http://schemas.microsoft.com/office/powerpoint/2010/main" val="1981652286"/>
              </p:ext>
            </p:extLst>
          </p:nvPr>
        </p:nvGraphicFramePr>
        <p:xfrm>
          <a:off x="228600" y="571500"/>
          <a:ext cx="5753106" cy="4238014"/>
        </p:xfrm>
        <a:graphic>
          <a:graphicData uri="http://schemas.openxmlformats.org/drawingml/2006/table">
            <a:tbl>
              <a:tblPr>
                <a:tableStyleId>{5C22544A-7EE6-4342-B048-85BDC9FD1C3A}</a:tableStyleId>
              </a:tblPr>
              <a:tblGrid>
                <a:gridCol w="1037282">
                  <a:extLst>
                    <a:ext uri="{9D8B030D-6E8A-4147-A177-3AD203B41FA5}">
                      <a16:colId xmlns:a16="http://schemas.microsoft.com/office/drawing/2014/main" val="13535596"/>
                    </a:ext>
                  </a:extLst>
                </a:gridCol>
                <a:gridCol w="394786">
                  <a:extLst>
                    <a:ext uri="{9D8B030D-6E8A-4147-A177-3AD203B41FA5}">
                      <a16:colId xmlns:a16="http://schemas.microsoft.com/office/drawing/2014/main" val="2764905222"/>
                    </a:ext>
                  </a:extLst>
                </a:gridCol>
                <a:gridCol w="394786">
                  <a:extLst>
                    <a:ext uri="{9D8B030D-6E8A-4147-A177-3AD203B41FA5}">
                      <a16:colId xmlns:a16="http://schemas.microsoft.com/office/drawing/2014/main" val="902986608"/>
                    </a:ext>
                  </a:extLst>
                </a:gridCol>
                <a:gridCol w="394786">
                  <a:extLst>
                    <a:ext uri="{9D8B030D-6E8A-4147-A177-3AD203B41FA5}">
                      <a16:colId xmlns:a16="http://schemas.microsoft.com/office/drawing/2014/main" val="3656071110"/>
                    </a:ext>
                  </a:extLst>
                </a:gridCol>
                <a:gridCol w="394786">
                  <a:extLst>
                    <a:ext uri="{9D8B030D-6E8A-4147-A177-3AD203B41FA5}">
                      <a16:colId xmlns:a16="http://schemas.microsoft.com/office/drawing/2014/main" val="3484405460"/>
                    </a:ext>
                  </a:extLst>
                </a:gridCol>
                <a:gridCol w="572826">
                  <a:extLst>
                    <a:ext uri="{9D8B030D-6E8A-4147-A177-3AD203B41FA5}">
                      <a16:colId xmlns:a16="http://schemas.microsoft.com/office/drawing/2014/main" val="2483466461"/>
                    </a:ext>
                  </a:extLst>
                </a:gridCol>
                <a:gridCol w="394786">
                  <a:extLst>
                    <a:ext uri="{9D8B030D-6E8A-4147-A177-3AD203B41FA5}">
                      <a16:colId xmlns:a16="http://schemas.microsoft.com/office/drawing/2014/main" val="1905112681"/>
                    </a:ext>
                  </a:extLst>
                </a:gridCol>
                <a:gridCol w="394786">
                  <a:extLst>
                    <a:ext uri="{9D8B030D-6E8A-4147-A177-3AD203B41FA5}">
                      <a16:colId xmlns:a16="http://schemas.microsoft.com/office/drawing/2014/main" val="632009774"/>
                    </a:ext>
                  </a:extLst>
                </a:gridCol>
                <a:gridCol w="394786">
                  <a:extLst>
                    <a:ext uri="{9D8B030D-6E8A-4147-A177-3AD203B41FA5}">
                      <a16:colId xmlns:a16="http://schemas.microsoft.com/office/drawing/2014/main" val="444739399"/>
                    </a:ext>
                  </a:extLst>
                </a:gridCol>
                <a:gridCol w="394786">
                  <a:extLst>
                    <a:ext uri="{9D8B030D-6E8A-4147-A177-3AD203B41FA5}">
                      <a16:colId xmlns:a16="http://schemas.microsoft.com/office/drawing/2014/main" val="4111550967"/>
                    </a:ext>
                  </a:extLst>
                </a:gridCol>
                <a:gridCol w="488752">
                  <a:extLst>
                    <a:ext uri="{9D8B030D-6E8A-4147-A177-3AD203B41FA5}">
                      <a16:colId xmlns:a16="http://schemas.microsoft.com/office/drawing/2014/main" val="1802603043"/>
                    </a:ext>
                  </a:extLst>
                </a:gridCol>
                <a:gridCol w="148788">
                  <a:extLst>
                    <a:ext uri="{9D8B030D-6E8A-4147-A177-3AD203B41FA5}">
                      <a16:colId xmlns:a16="http://schemas.microsoft.com/office/drawing/2014/main" val="3108004638"/>
                    </a:ext>
                  </a:extLst>
                </a:gridCol>
                <a:gridCol w="347170">
                  <a:extLst>
                    <a:ext uri="{9D8B030D-6E8A-4147-A177-3AD203B41FA5}">
                      <a16:colId xmlns:a16="http://schemas.microsoft.com/office/drawing/2014/main" val="2527111095"/>
                    </a:ext>
                  </a:extLst>
                </a:gridCol>
              </a:tblGrid>
              <a:tr h="410580">
                <a:tc>
                  <a:txBody>
                    <a:bodyPr/>
                    <a:lstStyle/>
                    <a:p>
                      <a:pPr algn="l" fontAlgn="b"/>
                      <a:endParaRPr lang="en-US" sz="1000" b="0" i="0" u="none" strike="noStrike" dirty="0">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r>
                        <a:rPr lang="en-US" sz="1000" b="1" u="none" strike="noStrike" dirty="0">
                          <a:solidFill>
                            <a:srgbClr val="FF0000"/>
                          </a:solidFill>
                          <a:effectLst/>
                        </a:rPr>
                        <a:t>Sales  </a:t>
                      </a:r>
                      <a:r>
                        <a:rPr lang="en-US" sz="1000" b="1" u="none" strike="noStrike" dirty="0" err="1">
                          <a:solidFill>
                            <a:srgbClr val="FF0000"/>
                          </a:solidFill>
                          <a:effectLst/>
                        </a:rPr>
                        <a:t>FarmA</a:t>
                      </a:r>
                      <a:endParaRPr lang="en-US" sz="1000" b="1" i="0" u="none" strike="noStrike" dirty="0">
                        <a:solidFill>
                          <a:srgbClr val="FF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r>
                        <a:rPr lang="en-US" sz="1000" u="none" strike="noStrike">
                          <a:effectLst/>
                        </a:rPr>
                        <a:t>P1 FarmA</a:t>
                      </a:r>
                      <a:endParaRPr lang="en-US" sz="1000" b="0" i="0" u="none" strike="noStrike">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r>
                        <a:rPr lang="en-US" sz="1000" u="none" strike="noStrike">
                          <a:effectLst/>
                        </a:rPr>
                        <a:t>P2 FarmA</a:t>
                      </a:r>
                      <a:endParaRPr lang="en-US" sz="1000" b="0" i="0" u="none" strike="noStrike">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r>
                        <a:rPr lang="en-US" sz="1000" u="none" strike="noStrike">
                          <a:effectLst/>
                        </a:rPr>
                        <a:t>FeedMix FarmA</a:t>
                      </a:r>
                      <a:endParaRPr lang="en-US" sz="1000" b="0" i="0" u="none" strike="noStrike">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r>
                        <a:rPr lang="en-US" sz="1000" u="none" strike="noStrike" dirty="0" smtClean="0">
                          <a:effectLst/>
                        </a:rPr>
                        <a:t>Soybean Meal </a:t>
                      </a:r>
                      <a:r>
                        <a:rPr lang="en-US" sz="1000" u="none" strike="noStrike" dirty="0" err="1">
                          <a:effectLst/>
                        </a:rPr>
                        <a:t>FarmA</a:t>
                      </a:r>
                      <a:endParaRPr lang="en-US" sz="1000" b="0" i="0" u="none" strike="noStrike" dirty="0">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r>
                        <a:rPr lang="en-US" sz="1000" b="1" u="none" strike="noStrike" dirty="0">
                          <a:solidFill>
                            <a:srgbClr val="0070C0"/>
                          </a:solidFill>
                          <a:effectLst/>
                        </a:rPr>
                        <a:t>Sales </a:t>
                      </a:r>
                      <a:r>
                        <a:rPr lang="en-US" sz="1000" b="1" u="none" strike="noStrike" dirty="0" err="1">
                          <a:solidFill>
                            <a:srgbClr val="0070C0"/>
                          </a:solidFill>
                          <a:effectLst/>
                        </a:rPr>
                        <a:t>FarmB</a:t>
                      </a:r>
                      <a:endParaRPr lang="en-US" sz="1000" b="1" i="0" u="none" strike="noStrike" dirty="0">
                        <a:solidFill>
                          <a:srgbClr val="0070C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r>
                        <a:rPr lang="en-US" sz="1000" u="none" strike="noStrike">
                          <a:effectLst/>
                        </a:rPr>
                        <a:t>P1 FarmB</a:t>
                      </a:r>
                      <a:endParaRPr lang="en-US" sz="1000" b="0" i="0" u="none" strike="noStrike">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r>
                        <a:rPr lang="en-US" sz="1000" u="none" strike="noStrike">
                          <a:effectLst/>
                        </a:rPr>
                        <a:t>P2 FarmB</a:t>
                      </a:r>
                      <a:endParaRPr lang="en-US" sz="1000" b="0" i="0" u="none" strike="noStrike">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r>
                        <a:rPr lang="en-US" sz="1000" u="none" strike="noStrike" dirty="0" smtClean="0">
                          <a:effectLst/>
                        </a:rPr>
                        <a:t>Feed Mix </a:t>
                      </a:r>
                      <a:r>
                        <a:rPr lang="en-US" sz="1000" u="none" strike="noStrike" dirty="0" err="1">
                          <a:effectLst/>
                        </a:rPr>
                        <a:t>FarmB</a:t>
                      </a:r>
                      <a:endParaRPr lang="en-US" sz="1000" b="0" i="0" u="none" strike="noStrike" dirty="0">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r>
                        <a:rPr lang="en-US" sz="1000" u="none" strike="noStrike" dirty="0" smtClean="0">
                          <a:effectLst/>
                        </a:rPr>
                        <a:t>Soybean Meal </a:t>
                      </a:r>
                      <a:r>
                        <a:rPr lang="en-US" sz="1000" u="none" strike="noStrike" dirty="0" err="1">
                          <a:effectLst/>
                        </a:rPr>
                        <a:t>FarmB</a:t>
                      </a:r>
                      <a:endParaRPr lang="en-US" sz="1000" b="0" i="0" u="none" strike="noStrike" dirty="0">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endParaRPr lang="en-US" sz="1000" b="0" i="0" u="none" strike="noStrike">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extLst>
                  <a:ext uri="{0D108BD9-81ED-4DB2-BD59-A6C34878D82A}">
                    <a16:rowId xmlns:a16="http://schemas.microsoft.com/office/drawing/2014/main" val="4210039158"/>
                  </a:ext>
                </a:extLst>
              </a:tr>
              <a:tr h="194783">
                <a:tc>
                  <a:txBody>
                    <a:bodyPr/>
                    <a:lstStyle/>
                    <a:p>
                      <a:pPr algn="l" fontAlgn="b"/>
                      <a:r>
                        <a:rPr lang="en-US" sz="1000" u="none" strike="noStrike" dirty="0">
                          <a:effectLst/>
                        </a:rPr>
                        <a:t>level</a:t>
                      </a:r>
                      <a:endParaRPr lang="en-US" sz="1000" b="0" i="0" u="none" strike="noStrike" dirty="0">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endParaRPr lang="en-US" sz="1000" b="0" i="0" u="none" strike="noStrike">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endParaRPr lang="en-US" sz="1000" b="0" i="0" u="none" strike="noStrike">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endParaRPr lang="en-US" sz="1000" b="0" i="0" u="none" strike="noStrike">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endParaRPr lang="en-US" sz="1000" b="0" i="0" u="none" strike="noStrike">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endParaRPr lang="en-US" sz="1000" b="0" i="0" u="none" strike="noStrike">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endParaRPr lang="en-US" sz="1000" b="0" i="0" u="none" strike="noStrike">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endParaRPr lang="en-US" sz="1000" b="0" i="0" u="none" strike="noStrike">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endParaRPr lang="en-US" sz="1000" b="0" i="0" u="none" strike="noStrike">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endParaRPr lang="en-US" sz="1000" b="0" i="0" u="none" strike="noStrike">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endParaRPr lang="en-US" sz="1000" b="0" i="0" u="none" strike="noStrike">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extLst>
                  <a:ext uri="{0D108BD9-81ED-4DB2-BD59-A6C34878D82A}">
                    <a16:rowId xmlns:a16="http://schemas.microsoft.com/office/drawing/2014/main" val="3011417347"/>
                  </a:ext>
                </a:extLst>
              </a:tr>
              <a:tr h="194783">
                <a:tc>
                  <a:txBody>
                    <a:bodyPr/>
                    <a:lstStyle/>
                    <a:p>
                      <a:pPr algn="l" fontAlgn="b"/>
                      <a:r>
                        <a:rPr lang="en-US" sz="1000" u="none" strike="noStrike" dirty="0" err="1">
                          <a:effectLst/>
                        </a:rPr>
                        <a:t>obj</a:t>
                      </a:r>
                      <a:endParaRPr lang="en-US" sz="1000" b="0" i="0" u="none" strike="noStrike" dirty="0">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r" fontAlgn="b"/>
                      <a:r>
                        <a:rPr lang="en-US" sz="1000" u="none" strike="noStrike" dirty="0">
                          <a:effectLst/>
                        </a:rPr>
                        <a:t>3.5</a:t>
                      </a:r>
                      <a:endParaRPr lang="en-US" sz="1000" b="0" i="0" u="none" strike="noStrike" dirty="0">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r" fontAlgn="b"/>
                      <a:r>
                        <a:rPr lang="en-US" sz="1000" u="none" strike="noStrike" dirty="0">
                          <a:effectLst/>
                        </a:rPr>
                        <a:t>-4</a:t>
                      </a:r>
                      <a:endParaRPr lang="en-US" sz="1000" b="0" i="0" u="none" strike="noStrike" dirty="0">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r" fontAlgn="b"/>
                      <a:r>
                        <a:rPr lang="en-US" sz="1000" u="none" strike="noStrike" dirty="0">
                          <a:effectLst/>
                        </a:rPr>
                        <a:t>-5</a:t>
                      </a:r>
                      <a:endParaRPr lang="en-US" sz="1000" b="0" i="0" u="none" strike="noStrike" dirty="0">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r" fontAlgn="b"/>
                      <a:r>
                        <a:rPr lang="en-US" sz="1000" u="none" strike="noStrike" dirty="0">
                          <a:effectLst/>
                        </a:rPr>
                        <a:t>-0.05</a:t>
                      </a:r>
                      <a:endParaRPr lang="en-US" sz="1000" b="0" i="0" u="none" strike="noStrike" dirty="0">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r" fontAlgn="b"/>
                      <a:r>
                        <a:rPr lang="en-US" sz="1000" u="none" strike="noStrike" dirty="0">
                          <a:effectLst/>
                        </a:rPr>
                        <a:t>-0.15</a:t>
                      </a:r>
                      <a:endParaRPr lang="en-US" sz="1000" b="0" i="0" u="none" strike="noStrike" dirty="0">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r" fontAlgn="b"/>
                      <a:r>
                        <a:rPr lang="en-US" sz="1000" u="none" strike="noStrike" dirty="0">
                          <a:effectLst/>
                        </a:rPr>
                        <a:t>3.5</a:t>
                      </a:r>
                      <a:endParaRPr lang="en-US" sz="1000" b="0" i="0" u="none" strike="noStrike" dirty="0">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r" fontAlgn="b"/>
                      <a:r>
                        <a:rPr lang="en-US" sz="1000" u="none" strike="noStrike" dirty="0">
                          <a:effectLst/>
                        </a:rPr>
                        <a:t>-4</a:t>
                      </a:r>
                      <a:endParaRPr lang="en-US" sz="1000" b="0" i="0" u="none" strike="noStrike" dirty="0">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r" fontAlgn="b"/>
                      <a:r>
                        <a:rPr lang="en-US" sz="1000" u="none" strike="noStrike" dirty="0">
                          <a:effectLst/>
                        </a:rPr>
                        <a:t>-5</a:t>
                      </a:r>
                      <a:endParaRPr lang="en-US" sz="1000" b="0" i="0" u="none" strike="noStrike" dirty="0">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r" fontAlgn="b"/>
                      <a:r>
                        <a:rPr lang="en-US" sz="1000" u="none" strike="noStrike" dirty="0">
                          <a:effectLst/>
                        </a:rPr>
                        <a:t>-0.05</a:t>
                      </a:r>
                      <a:endParaRPr lang="en-US" sz="1000" b="0" i="0" u="none" strike="noStrike" dirty="0">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r" fontAlgn="b"/>
                      <a:r>
                        <a:rPr lang="en-US" sz="1000" u="none" strike="noStrike" dirty="0">
                          <a:effectLst/>
                        </a:rPr>
                        <a:t>-0.15</a:t>
                      </a:r>
                      <a:endParaRPr lang="en-US" sz="1000" b="0" i="0" u="none" strike="noStrike" dirty="0">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endParaRPr lang="en-US" sz="1000" b="0" i="0" u="none" strike="noStrike">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r>
                        <a:rPr lang="en-US" sz="1000" b="0" i="0" u="none" strike="noStrike" dirty="0" smtClean="0">
                          <a:solidFill>
                            <a:srgbClr val="000000"/>
                          </a:solidFill>
                          <a:effectLst/>
                          <a:latin typeface="Calibri" panose="020F0502020204030204" pitchFamily="34" charset="0"/>
                        </a:rPr>
                        <a:t>Max</a:t>
                      </a:r>
                      <a:endParaRPr lang="en-US" sz="1000" b="0" i="0" u="none" strike="noStrike" dirty="0">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extLst>
                  <a:ext uri="{0D108BD9-81ED-4DB2-BD59-A6C34878D82A}">
                    <a16:rowId xmlns:a16="http://schemas.microsoft.com/office/drawing/2014/main" val="2818964031"/>
                  </a:ext>
                </a:extLst>
              </a:tr>
              <a:tr h="194783">
                <a:tc>
                  <a:txBody>
                    <a:bodyPr/>
                    <a:lstStyle/>
                    <a:p>
                      <a:pPr algn="l" fontAlgn="b"/>
                      <a:r>
                        <a:rPr lang="en-US" sz="1000" u="none" strike="noStrike">
                          <a:effectLst/>
                        </a:rPr>
                        <a:t>Milk Balance FarmA</a:t>
                      </a:r>
                      <a:endParaRPr lang="en-US" sz="1000" b="0" i="0" u="none" strike="noStrike">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r" fontAlgn="b"/>
                      <a:r>
                        <a:rPr lang="en-US" sz="1000" u="none" strike="noStrike">
                          <a:effectLst/>
                        </a:rPr>
                        <a:t>1</a:t>
                      </a:r>
                      <a:endParaRPr lang="en-US" sz="1000" b="0" i="0" u="none" strike="noStrike">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r" fontAlgn="b"/>
                      <a:r>
                        <a:rPr lang="en-US" sz="1000" u="none" strike="noStrike" dirty="0">
                          <a:effectLst/>
                        </a:rPr>
                        <a:t>-6</a:t>
                      </a:r>
                      <a:endParaRPr lang="en-US" sz="1000" b="0" i="0" u="none" strike="noStrike" dirty="0">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r" fontAlgn="b"/>
                      <a:r>
                        <a:rPr lang="en-US" sz="1000" u="none" strike="noStrike" dirty="0">
                          <a:effectLst/>
                        </a:rPr>
                        <a:t>-7</a:t>
                      </a:r>
                      <a:endParaRPr lang="en-US" sz="1000" b="0" i="0" u="none" strike="noStrike" dirty="0">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endParaRPr lang="en-US" sz="1000" b="0" i="0" u="none" strike="noStrike">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endParaRPr lang="en-US" sz="1000" b="0" i="0" u="none" strike="noStrike">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endParaRPr lang="en-US" sz="1000" b="0" i="0" u="none" strike="noStrike">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endParaRPr lang="en-US" sz="1000" b="0" i="0" u="none" strike="noStrike">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r>
                        <a:rPr lang="en-US" sz="1000" u="none" strike="noStrike" dirty="0">
                          <a:effectLst/>
                        </a:rPr>
                        <a:t>&lt;=</a:t>
                      </a:r>
                      <a:endParaRPr lang="en-US" sz="1000" b="0" i="0" u="none" strike="noStrike" dirty="0">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r" fontAlgn="b"/>
                      <a:r>
                        <a:rPr lang="en-US" sz="1000" u="none" strike="noStrike">
                          <a:effectLst/>
                        </a:rPr>
                        <a:t>0</a:t>
                      </a:r>
                      <a:endParaRPr lang="en-US" sz="1000" b="0" i="0" u="none" strike="noStrike">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extLst>
                  <a:ext uri="{0D108BD9-81ED-4DB2-BD59-A6C34878D82A}">
                    <a16:rowId xmlns:a16="http://schemas.microsoft.com/office/drawing/2014/main" val="1163059046"/>
                  </a:ext>
                </a:extLst>
              </a:tr>
              <a:tr h="194783">
                <a:tc>
                  <a:txBody>
                    <a:bodyPr/>
                    <a:lstStyle/>
                    <a:p>
                      <a:pPr algn="l" fontAlgn="b"/>
                      <a:r>
                        <a:rPr lang="en-US" sz="1000" u="none" strike="noStrike" dirty="0">
                          <a:effectLst/>
                        </a:rPr>
                        <a:t>Feed mix balance </a:t>
                      </a:r>
                      <a:r>
                        <a:rPr lang="en-US" sz="1000" u="none" strike="noStrike" dirty="0" err="1">
                          <a:effectLst/>
                        </a:rPr>
                        <a:t>FarmA</a:t>
                      </a:r>
                      <a:endParaRPr lang="en-US" sz="1000" b="0" i="0" u="none" strike="noStrike" dirty="0">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endParaRPr lang="en-US" sz="1000" b="0" i="0" u="none" strike="noStrike">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r" fontAlgn="b"/>
                      <a:r>
                        <a:rPr lang="en-US" sz="1000" u="none" strike="noStrike">
                          <a:effectLst/>
                        </a:rPr>
                        <a:t>100</a:t>
                      </a:r>
                      <a:endParaRPr lang="en-US" sz="1000" b="0" i="0" u="none" strike="noStrike">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r" fontAlgn="b"/>
                      <a:r>
                        <a:rPr lang="en-US" sz="1000" u="none" strike="noStrike" dirty="0">
                          <a:effectLst/>
                        </a:rPr>
                        <a:t>90</a:t>
                      </a:r>
                      <a:endParaRPr lang="en-US" sz="1000" b="0" i="0" u="none" strike="noStrike" dirty="0">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r" fontAlgn="b"/>
                      <a:r>
                        <a:rPr lang="en-US" sz="1000" u="none" strike="noStrike" dirty="0">
                          <a:effectLst/>
                        </a:rPr>
                        <a:t>-1</a:t>
                      </a:r>
                      <a:endParaRPr lang="en-US" sz="1000" b="0" i="0" u="none" strike="noStrike" dirty="0">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endParaRPr lang="en-US" sz="1000" b="0" i="0" u="none" strike="noStrike">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endParaRPr lang="en-US" sz="1000" b="0" i="0" u="none" strike="noStrike">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endParaRPr lang="en-US" sz="1000" b="0" i="0" u="none" strike="noStrike">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endParaRPr lang="en-US" sz="1000" b="0" i="0" u="none" strike="noStrike">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endParaRPr lang="en-US" sz="1000" b="0" i="0" u="none" strike="noStrike">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endParaRPr lang="en-US" sz="1000" b="0" i="0" u="none" strike="noStrike">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r>
                        <a:rPr lang="en-US" sz="1000" u="none" strike="noStrike">
                          <a:effectLst/>
                        </a:rPr>
                        <a:t>&lt;=</a:t>
                      </a:r>
                      <a:endParaRPr lang="en-US" sz="1000" b="0" i="0" u="none" strike="noStrike">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r" fontAlgn="b"/>
                      <a:r>
                        <a:rPr lang="en-US" sz="1000" u="none" strike="noStrike" dirty="0">
                          <a:effectLst/>
                        </a:rPr>
                        <a:t>0</a:t>
                      </a:r>
                      <a:endParaRPr lang="en-US" sz="1000" b="0" i="0" u="none" strike="noStrike" dirty="0">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extLst>
                  <a:ext uri="{0D108BD9-81ED-4DB2-BD59-A6C34878D82A}">
                    <a16:rowId xmlns:a16="http://schemas.microsoft.com/office/drawing/2014/main" val="3584762557"/>
                  </a:ext>
                </a:extLst>
              </a:tr>
              <a:tr h="194783">
                <a:tc>
                  <a:txBody>
                    <a:bodyPr/>
                    <a:lstStyle/>
                    <a:p>
                      <a:pPr algn="l" fontAlgn="b"/>
                      <a:r>
                        <a:rPr lang="en-US" sz="1000" u="none" strike="noStrike" dirty="0" smtClean="0">
                          <a:effectLst/>
                        </a:rPr>
                        <a:t>Soybean Meal </a:t>
                      </a:r>
                      <a:r>
                        <a:rPr lang="en-US" sz="1000" u="none" strike="noStrike" dirty="0">
                          <a:effectLst/>
                        </a:rPr>
                        <a:t>balance </a:t>
                      </a:r>
                      <a:r>
                        <a:rPr lang="en-US" sz="1000" u="none" strike="noStrike" dirty="0" err="1">
                          <a:effectLst/>
                        </a:rPr>
                        <a:t>FarmA</a:t>
                      </a:r>
                      <a:endParaRPr lang="en-US" sz="1000" b="0" i="0" u="none" strike="noStrike" dirty="0">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endParaRPr lang="en-US" sz="1000" b="0" i="0" u="none" strike="noStrike">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r" fontAlgn="b"/>
                      <a:r>
                        <a:rPr lang="en-US" sz="1000" u="none" strike="noStrike" dirty="0">
                          <a:effectLst/>
                        </a:rPr>
                        <a:t>10</a:t>
                      </a:r>
                      <a:endParaRPr lang="en-US" sz="1000" b="0" i="0" u="none" strike="noStrike" dirty="0">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r" fontAlgn="b"/>
                      <a:r>
                        <a:rPr lang="en-US" sz="1000" u="none" strike="noStrike">
                          <a:effectLst/>
                        </a:rPr>
                        <a:t>-1</a:t>
                      </a:r>
                      <a:endParaRPr lang="en-US" sz="1000" b="0" i="0" u="none" strike="noStrike">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endParaRPr lang="en-US" sz="1000" b="0" i="0" u="none" strike="noStrike">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endParaRPr lang="en-US" sz="1000" b="0" i="0" u="none" strike="noStrike">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endParaRPr lang="en-US" sz="1000" b="0" i="0" u="none" strike="noStrike">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endParaRPr lang="en-US" sz="1000" b="0" i="0" u="none" strike="noStrike">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r>
                        <a:rPr lang="en-US" sz="1000" u="none" strike="noStrike">
                          <a:effectLst/>
                        </a:rPr>
                        <a:t>&lt;=</a:t>
                      </a:r>
                      <a:endParaRPr lang="en-US" sz="1000" b="0" i="0" u="none" strike="noStrike">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r" fontAlgn="b"/>
                      <a:r>
                        <a:rPr lang="en-US" sz="1000" u="none" strike="noStrike" dirty="0">
                          <a:effectLst/>
                        </a:rPr>
                        <a:t>0</a:t>
                      </a:r>
                      <a:endParaRPr lang="en-US" sz="1000" b="0" i="0" u="none" strike="noStrike" dirty="0">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extLst>
                  <a:ext uri="{0D108BD9-81ED-4DB2-BD59-A6C34878D82A}">
                    <a16:rowId xmlns:a16="http://schemas.microsoft.com/office/drawing/2014/main" val="1256915513"/>
                  </a:ext>
                </a:extLst>
              </a:tr>
              <a:tr h="194783">
                <a:tc>
                  <a:txBody>
                    <a:bodyPr/>
                    <a:lstStyle/>
                    <a:p>
                      <a:pPr algn="l" fontAlgn="b"/>
                      <a:r>
                        <a:rPr lang="en-US" sz="1000" u="none" strike="noStrike">
                          <a:effectLst/>
                        </a:rPr>
                        <a:t>labor  FarmA</a:t>
                      </a:r>
                      <a:endParaRPr lang="en-US" sz="1000" b="0" i="0" u="none" strike="noStrike">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endParaRPr lang="en-US" sz="1000" b="0" i="0" u="none" strike="noStrike">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r" fontAlgn="b"/>
                      <a:r>
                        <a:rPr lang="en-US" sz="1000" u="none" strike="noStrike">
                          <a:effectLst/>
                        </a:rPr>
                        <a:t>0.3</a:t>
                      </a:r>
                      <a:endParaRPr lang="en-US" sz="1000" b="0" i="0" u="none" strike="noStrike">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r" fontAlgn="b"/>
                      <a:r>
                        <a:rPr lang="en-US" sz="1000" u="none" strike="noStrike">
                          <a:effectLst/>
                        </a:rPr>
                        <a:t>0.4</a:t>
                      </a:r>
                      <a:endParaRPr lang="en-US" sz="1000" b="0" i="0" u="none" strike="noStrike">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endParaRPr lang="en-US" sz="1000" b="0" i="0" u="none" strike="noStrike">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endParaRPr lang="en-US" sz="1000" b="0" i="0" u="none" strike="noStrike">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endParaRPr lang="en-US" sz="1000" b="0" i="0" u="none" strike="noStrike">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endParaRPr lang="en-US" sz="1000" b="0" i="0" u="none" strike="noStrike">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r>
                        <a:rPr lang="en-US" sz="1000" u="none" strike="noStrike">
                          <a:effectLst/>
                        </a:rPr>
                        <a:t>&lt;=</a:t>
                      </a:r>
                      <a:endParaRPr lang="en-US" sz="1000" b="0" i="0" u="none" strike="noStrike">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r" fontAlgn="b"/>
                      <a:r>
                        <a:rPr lang="en-US" sz="1000" u="none" strike="noStrike" dirty="0">
                          <a:effectLst/>
                        </a:rPr>
                        <a:t>35</a:t>
                      </a:r>
                      <a:endParaRPr lang="en-US" sz="1000" b="0" i="0" u="none" strike="noStrike" dirty="0">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extLst>
                  <a:ext uri="{0D108BD9-81ED-4DB2-BD59-A6C34878D82A}">
                    <a16:rowId xmlns:a16="http://schemas.microsoft.com/office/drawing/2014/main" val="3100142459"/>
                  </a:ext>
                </a:extLst>
              </a:tr>
              <a:tr h="194783">
                <a:tc>
                  <a:txBody>
                    <a:bodyPr/>
                    <a:lstStyle/>
                    <a:p>
                      <a:pPr algn="l" fontAlgn="b"/>
                      <a:r>
                        <a:rPr lang="en-US" sz="1000" u="none" strike="noStrike" dirty="0">
                          <a:effectLst/>
                        </a:rPr>
                        <a:t>cow </a:t>
                      </a:r>
                      <a:r>
                        <a:rPr lang="en-US" sz="1000" u="none" strike="noStrike" dirty="0" err="1">
                          <a:effectLst/>
                        </a:rPr>
                        <a:t>FarmA</a:t>
                      </a:r>
                      <a:endParaRPr lang="en-US" sz="1000" b="0" i="0" u="none" strike="noStrike" dirty="0">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r" fontAlgn="b"/>
                      <a:r>
                        <a:rPr lang="en-US" sz="1000" u="none" strike="noStrike">
                          <a:effectLst/>
                        </a:rPr>
                        <a:t>1</a:t>
                      </a:r>
                      <a:endParaRPr lang="en-US" sz="1000" b="0" i="0" u="none" strike="noStrike">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r" fontAlgn="b"/>
                      <a:r>
                        <a:rPr lang="en-US" sz="1000" u="none" strike="noStrike" dirty="0">
                          <a:effectLst/>
                        </a:rPr>
                        <a:t>1</a:t>
                      </a:r>
                      <a:endParaRPr lang="en-US" sz="1000" b="0" i="0" u="none" strike="noStrike" dirty="0">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endParaRPr lang="en-US" sz="1000" b="0" i="0" u="none" strike="noStrike">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endParaRPr lang="en-US" sz="1000" b="0" i="0" u="none" strike="noStrike">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endParaRPr lang="en-US" sz="1000" b="0" i="0" u="none" strike="noStrike">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endParaRPr lang="en-US" sz="1000" b="0" i="0" u="none" strike="noStrike">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r>
                        <a:rPr lang="en-US" sz="1000" u="none" strike="noStrike" dirty="0">
                          <a:effectLst/>
                        </a:rPr>
                        <a:t>&lt;=</a:t>
                      </a:r>
                      <a:endParaRPr lang="en-US" sz="1000" b="0" i="0" u="none" strike="noStrike" dirty="0">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r" fontAlgn="b"/>
                      <a:r>
                        <a:rPr lang="en-US" sz="1000" u="none" strike="noStrike" dirty="0">
                          <a:effectLst/>
                        </a:rPr>
                        <a:t>100</a:t>
                      </a:r>
                      <a:endParaRPr lang="en-US" sz="1000" b="0" i="0" u="none" strike="noStrike" dirty="0">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extLst>
                  <a:ext uri="{0D108BD9-81ED-4DB2-BD59-A6C34878D82A}">
                    <a16:rowId xmlns:a16="http://schemas.microsoft.com/office/drawing/2014/main" val="2358229615"/>
                  </a:ext>
                </a:extLst>
              </a:tr>
              <a:tr h="194783">
                <a:tc>
                  <a:txBody>
                    <a:bodyPr/>
                    <a:lstStyle/>
                    <a:p>
                      <a:pPr algn="l" fontAlgn="b"/>
                      <a:r>
                        <a:rPr lang="en-US" sz="1000" u="none" strike="noStrike">
                          <a:effectLst/>
                        </a:rPr>
                        <a:t>Milk Balance FarmB</a:t>
                      </a:r>
                      <a:endParaRPr lang="en-US" sz="1000" b="0" i="0" u="none" strike="noStrike">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endParaRPr lang="en-US" sz="1000" b="0" i="0" u="none" strike="noStrike">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endParaRPr lang="en-US" sz="1000" b="0" i="0" u="none" strike="noStrike">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endParaRPr lang="en-US" sz="1000" b="0" i="0" u="none" strike="noStrike">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endParaRPr lang="en-US" sz="1000" b="0" i="0" u="none" strike="noStrike">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r" fontAlgn="b"/>
                      <a:r>
                        <a:rPr lang="en-US" sz="1000" u="none" strike="noStrike" dirty="0">
                          <a:effectLst/>
                        </a:rPr>
                        <a:t>1</a:t>
                      </a:r>
                      <a:endParaRPr lang="en-US" sz="1000" b="0" i="0" u="none" strike="noStrike" dirty="0">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r" fontAlgn="b"/>
                      <a:r>
                        <a:rPr lang="en-US" sz="1000" u="none" strike="noStrike" dirty="0">
                          <a:effectLst/>
                        </a:rPr>
                        <a:t>-6</a:t>
                      </a:r>
                      <a:endParaRPr lang="en-US" sz="1000" b="0" i="0" u="none" strike="noStrike" dirty="0">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r" fontAlgn="b"/>
                      <a:r>
                        <a:rPr lang="en-US" sz="1000" u="none" strike="noStrike" dirty="0">
                          <a:effectLst/>
                        </a:rPr>
                        <a:t>-7</a:t>
                      </a:r>
                      <a:endParaRPr lang="en-US" sz="1000" b="0" i="0" u="none" strike="noStrike" dirty="0">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endParaRPr lang="en-US" sz="1000" b="0" i="0" u="none" strike="noStrike">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endParaRPr lang="en-US" sz="1000" b="0" i="0" u="none" strike="noStrike">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r>
                        <a:rPr lang="en-US" sz="1000" u="none" strike="noStrike" dirty="0">
                          <a:effectLst/>
                        </a:rPr>
                        <a:t>&lt;=</a:t>
                      </a:r>
                      <a:endParaRPr lang="en-US" sz="1000" b="0" i="0" u="none" strike="noStrike" dirty="0">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r" fontAlgn="b"/>
                      <a:r>
                        <a:rPr lang="en-US" sz="1000" u="none" strike="noStrike" dirty="0">
                          <a:effectLst/>
                        </a:rPr>
                        <a:t>0</a:t>
                      </a:r>
                      <a:endParaRPr lang="en-US" sz="1000" b="0" i="0" u="none" strike="noStrike" dirty="0">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extLst>
                  <a:ext uri="{0D108BD9-81ED-4DB2-BD59-A6C34878D82A}">
                    <a16:rowId xmlns:a16="http://schemas.microsoft.com/office/drawing/2014/main" val="2692491171"/>
                  </a:ext>
                </a:extLst>
              </a:tr>
              <a:tr h="194783">
                <a:tc>
                  <a:txBody>
                    <a:bodyPr/>
                    <a:lstStyle/>
                    <a:p>
                      <a:pPr algn="l" fontAlgn="b"/>
                      <a:r>
                        <a:rPr lang="en-US" sz="1000" u="none" strike="noStrike" dirty="0">
                          <a:effectLst/>
                        </a:rPr>
                        <a:t>Feed mix balance </a:t>
                      </a:r>
                      <a:r>
                        <a:rPr lang="en-US" sz="1000" u="none" strike="noStrike" dirty="0" err="1">
                          <a:effectLst/>
                        </a:rPr>
                        <a:t>FarmB</a:t>
                      </a:r>
                      <a:endParaRPr lang="en-US" sz="1000" b="0" i="0" u="none" strike="noStrike" dirty="0">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endParaRPr lang="en-US" sz="1000" b="0" i="0" u="none" strike="noStrike">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endParaRPr lang="en-US" sz="1000" b="0" i="0" u="none" strike="noStrike">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endParaRPr lang="en-US" sz="1000" b="0" i="0" u="none" strike="noStrike">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r" fontAlgn="b"/>
                      <a:r>
                        <a:rPr lang="en-US" sz="1000" u="none" strike="noStrike" dirty="0">
                          <a:effectLst/>
                        </a:rPr>
                        <a:t>100</a:t>
                      </a:r>
                      <a:endParaRPr lang="en-US" sz="1000" b="0" i="0" u="none" strike="noStrike" dirty="0">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r" fontAlgn="b"/>
                      <a:r>
                        <a:rPr lang="en-US" sz="1000" u="none" strike="noStrike" dirty="0">
                          <a:effectLst/>
                        </a:rPr>
                        <a:t>90</a:t>
                      </a:r>
                      <a:endParaRPr lang="en-US" sz="1000" b="0" i="0" u="none" strike="noStrike" dirty="0">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r" fontAlgn="b"/>
                      <a:r>
                        <a:rPr lang="en-US" sz="1000" u="none" strike="noStrike">
                          <a:effectLst/>
                        </a:rPr>
                        <a:t>-1</a:t>
                      </a:r>
                      <a:endParaRPr lang="en-US" sz="1000" b="0" i="0" u="none" strike="noStrike">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endParaRPr lang="en-US" sz="1000" b="0" i="0" u="none" strike="noStrike">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r>
                        <a:rPr lang="en-US" sz="1000" u="none" strike="noStrike" dirty="0">
                          <a:effectLst/>
                        </a:rPr>
                        <a:t>&lt;=</a:t>
                      </a:r>
                      <a:endParaRPr lang="en-US" sz="1000" b="0" i="0" u="none" strike="noStrike" dirty="0">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r" fontAlgn="b"/>
                      <a:r>
                        <a:rPr lang="en-US" sz="1000" u="none" strike="noStrike" dirty="0">
                          <a:effectLst/>
                        </a:rPr>
                        <a:t>0</a:t>
                      </a:r>
                      <a:endParaRPr lang="en-US" sz="1000" b="0" i="0" u="none" strike="noStrike" dirty="0">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extLst>
                  <a:ext uri="{0D108BD9-81ED-4DB2-BD59-A6C34878D82A}">
                    <a16:rowId xmlns:a16="http://schemas.microsoft.com/office/drawing/2014/main" val="1779733645"/>
                  </a:ext>
                </a:extLst>
              </a:tr>
              <a:tr h="194783">
                <a:tc>
                  <a:txBody>
                    <a:bodyPr/>
                    <a:lstStyle/>
                    <a:p>
                      <a:pPr algn="l" fontAlgn="b"/>
                      <a:r>
                        <a:rPr lang="en-US" sz="1000" u="none" strike="noStrike">
                          <a:effectLst/>
                        </a:rPr>
                        <a:t>soybean meal balance FarmB</a:t>
                      </a:r>
                      <a:endParaRPr lang="en-US" sz="1000" b="0" i="0" u="none" strike="noStrike">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endParaRPr lang="en-US" sz="1000" b="0" i="0" u="none" strike="noStrike">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endParaRPr lang="en-US" sz="1000" b="0" i="0" u="none" strike="noStrike">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endParaRPr lang="en-US" sz="1000" b="0" i="0" u="none" strike="noStrike">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endParaRPr lang="en-US" sz="1000" b="0" i="0" u="none" strike="noStrike">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endParaRPr lang="en-US" sz="1000" b="0" i="0" u="none" strike="noStrike">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r" fontAlgn="b"/>
                      <a:r>
                        <a:rPr lang="en-US" sz="1000" u="none" strike="noStrike" dirty="0">
                          <a:effectLst/>
                        </a:rPr>
                        <a:t>10</a:t>
                      </a:r>
                      <a:endParaRPr lang="en-US" sz="1000" b="0" i="0" u="none" strike="noStrike" dirty="0">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r" fontAlgn="b"/>
                      <a:r>
                        <a:rPr lang="en-US" sz="1000" u="none" strike="noStrike" dirty="0">
                          <a:effectLst/>
                        </a:rPr>
                        <a:t>-1</a:t>
                      </a:r>
                      <a:endParaRPr lang="en-US" sz="1000" b="0" i="0" u="none" strike="noStrike" dirty="0">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r>
                        <a:rPr lang="en-US" sz="1000" u="none" strike="noStrike" dirty="0">
                          <a:effectLst/>
                        </a:rPr>
                        <a:t>&lt;=</a:t>
                      </a:r>
                      <a:endParaRPr lang="en-US" sz="1000" b="0" i="0" u="none" strike="noStrike" dirty="0">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r" fontAlgn="b"/>
                      <a:r>
                        <a:rPr lang="en-US" sz="1000" u="none" strike="noStrike" dirty="0">
                          <a:effectLst/>
                        </a:rPr>
                        <a:t>0</a:t>
                      </a:r>
                      <a:endParaRPr lang="en-US" sz="1000" b="0" i="0" u="none" strike="noStrike" dirty="0">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extLst>
                  <a:ext uri="{0D108BD9-81ED-4DB2-BD59-A6C34878D82A}">
                    <a16:rowId xmlns:a16="http://schemas.microsoft.com/office/drawing/2014/main" val="3951344010"/>
                  </a:ext>
                </a:extLst>
              </a:tr>
              <a:tr h="194783">
                <a:tc>
                  <a:txBody>
                    <a:bodyPr/>
                    <a:lstStyle/>
                    <a:p>
                      <a:pPr algn="l" fontAlgn="b"/>
                      <a:r>
                        <a:rPr lang="en-US" sz="1000" u="none" strike="noStrike">
                          <a:effectLst/>
                        </a:rPr>
                        <a:t>labor  FarmB</a:t>
                      </a:r>
                      <a:endParaRPr lang="en-US" sz="1000" b="0" i="0" u="none" strike="noStrike">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endParaRPr lang="en-US" sz="1000" b="0" i="0" u="none" strike="noStrike">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endParaRPr lang="en-US" sz="1000" b="0" i="0" u="none" strike="noStrike">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endParaRPr lang="en-US" sz="1000" b="0" i="0" u="none" strike="noStrike">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endParaRPr lang="en-US" sz="1000" b="0" i="0" u="none" strike="noStrike">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endParaRPr lang="en-US" sz="1000" b="0" i="0" u="none" strike="noStrike">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endParaRPr lang="en-US" sz="1000" b="0" i="0" u="none" strike="noStrike">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r" fontAlgn="b"/>
                      <a:r>
                        <a:rPr lang="en-US" sz="1000" u="none" strike="noStrike">
                          <a:effectLst/>
                        </a:rPr>
                        <a:t>0.3</a:t>
                      </a:r>
                      <a:endParaRPr lang="en-US" sz="1000" b="0" i="0" u="none" strike="noStrike">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r" fontAlgn="b"/>
                      <a:r>
                        <a:rPr lang="en-US" sz="1000" u="none" strike="noStrike" dirty="0">
                          <a:effectLst/>
                        </a:rPr>
                        <a:t>0.4</a:t>
                      </a:r>
                      <a:endParaRPr lang="en-US" sz="1000" b="0" i="0" u="none" strike="noStrike" dirty="0">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r>
                        <a:rPr lang="en-US" sz="1000" u="none" strike="noStrike" dirty="0">
                          <a:effectLst/>
                        </a:rPr>
                        <a:t>&lt;=</a:t>
                      </a:r>
                      <a:endParaRPr lang="en-US" sz="1000" b="0" i="0" u="none" strike="noStrike" dirty="0">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r" fontAlgn="b"/>
                      <a:r>
                        <a:rPr lang="en-US" sz="1000" u="none" strike="noStrike" dirty="0">
                          <a:effectLst/>
                        </a:rPr>
                        <a:t>80</a:t>
                      </a:r>
                      <a:endParaRPr lang="en-US" sz="1000" b="0" i="0" u="none" strike="noStrike" dirty="0">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extLst>
                  <a:ext uri="{0D108BD9-81ED-4DB2-BD59-A6C34878D82A}">
                    <a16:rowId xmlns:a16="http://schemas.microsoft.com/office/drawing/2014/main" val="656762466"/>
                  </a:ext>
                </a:extLst>
              </a:tr>
              <a:tr h="194783">
                <a:tc>
                  <a:txBody>
                    <a:bodyPr/>
                    <a:lstStyle/>
                    <a:p>
                      <a:pPr algn="l" fontAlgn="b"/>
                      <a:r>
                        <a:rPr lang="en-US" sz="1000" u="none" strike="noStrike">
                          <a:effectLst/>
                        </a:rPr>
                        <a:t>cow FarmB</a:t>
                      </a:r>
                      <a:endParaRPr lang="en-US" sz="1000" b="0" i="0" u="none" strike="noStrike">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endParaRPr lang="en-US" sz="1000" b="0" i="0" u="none" strike="noStrike">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endParaRPr lang="en-US" sz="1000" b="0" i="0" u="none" strike="noStrike">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endParaRPr lang="en-US" sz="1000" b="0" i="0" u="none" strike="noStrike">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endParaRPr lang="en-US" sz="1000" b="0" i="0" u="none" strike="noStrike">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endParaRPr lang="en-US" sz="1000" b="0" i="0" u="none" strike="noStrike">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endParaRPr lang="en-US" sz="1000" b="0" i="0" u="none" strike="noStrike">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r" fontAlgn="b"/>
                      <a:r>
                        <a:rPr lang="en-US" sz="1000" u="none" strike="noStrike">
                          <a:effectLst/>
                        </a:rPr>
                        <a:t>1</a:t>
                      </a:r>
                      <a:endParaRPr lang="en-US" sz="1000" b="0" i="0" u="none" strike="noStrike">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r" fontAlgn="b"/>
                      <a:r>
                        <a:rPr lang="en-US" sz="1000" u="none" strike="noStrike">
                          <a:effectLst/>
                        </a:rPr>
                        <a:t>1</a:t>
                      </a:r>
                      <a:endParaRPr lang="en-US" sz="1000" b="0" i="0" u="none" strike="noStrike">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r>
                        <a:rPr lang="en-US" sz="1000" u="none" strike="noStrike" dirty="0">
                          <a:effectLst/>
                        </a:rPr>
                        <a:t>&lt;=</a:t>
                      </a:r>
                      <a:endParaRPr lang="en-US" sz="1000" b="0" i="0" u="none" strike="noStrike" dirty="0">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r" fontAlgn="b"/>
                      <a:r>
                        <a:rPr lang="en-US" sz="1000" u="none" strike="noStrike" dirty="0">
                          <a:effectLst/>
                        </a:rPr>
                        <a:t>200</a:t>
                      </a:r>
                      <a:endParaRPr lang="en-US" sz="1000" b="0" i="0" u="none" strike="noStrike" dirty="0">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extLst>
                  <a:ext uri="{0D108BD9-81ED-4DB2-BD59-A6C34878D82A}">
                    <a16:rowId xmlns:a16="http://schemas.microsoft.com/office/drawing/2014/main" val="2434268673"/>
                  </a:ext>
                </a:extLst>
              </a:tr>
              <a:tr h="194783">
                <a:tc>
                  <a:txBody>
                    <a:bodyPr/>
                    <a:lstStyle/>
                    <a:p>
                      <a:pPr algn="l" fontAlgn="b"/>
                      <a:r>
                        <a:rPr lang="en-US" sz="1000" u="none" strike="noStrike">
                          <a:effectLst/>
                        </a:rPr>
                        <a:t>non-negative</a:t>
                      </a:r>
                      <a:endParaRPr lang="en-US" sz="1000" b="0" i="0" u="none" strike="noStrike">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r>
                        <a:rPr lang="en-US" sz="1000" u="none" strike="noStrike" dirty="0">
                          <a:effectLst/>
                        </a:rPr>
                        <a:t>1,</a:t>
                      </a:r>
                      <a:endParaRPr lang="en-US" sz="1000" b="0" i="0" u="none" strike="noStrike" dirty="0">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r>
                        <a:rPr lang="en-US" sz="1000" u="none" strike="noStrike">
                          <a:effectLst/>
                        </a:rPr>
                        <a:t>1,</a:t>
                      </a:r>
                      <a:endParaRPr lang="en-US" sz="1000" b="0" i="0" u="none" strike="noStrike">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r>
                        <a:rPr lang="en-US" sz="1000" u="none" strike="noStrike" dirty="0">
                          <a:effectLst/>
                        </a:rPr>
                        <a:t>1,</a:t>
                      </a:r>
                      <a:endParaRPr lang="en-US" sz="1000" b="0" i="0" u="none" strike="noStrike" dirty="0">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r>
                        <a:rPr lang="en-US" sz="1000" u="none" strike="noStrike" dirty="0">
                          <a:effectLst/>
                        </a:rPr>
                        <a:t>1,</a:t>
                      </a:r>
                      <a:endParaRPr lang="en-US" sz="1000" b="0" i="0" u="none" strike="noStrike" dirty="0">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r>
                        <a:rPr lang="en-US" sz="1000" u="none" strike="noStrike" dirty="0">
                          <a:effectLst/>
                        </a:rPr>
                        <a:t>1,</a:t>
                      </a:r>
                      <a:endParaRPr lang="en-US" sz="1000" b="0" i="0" u="none" strike="noStrike" dirty="0">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r>
                        <a:rPr lang="en-US" sz="1000" u="none" strike="noStrike">
                          <a:effectLst/>
                        </a:rPr>
                        <a:t>1,</a:t>
                      </a:r>
                      <a:endParaRPr lang="en-US" sz="1000" b="0" i="0" u="none" strike="noStrike">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r>
                        <a:rPr lang="en-US" sz="1000" u="none" strike="noStrike">
                          <a:effectLst/>
                        </a:rPr>
                        <a:t>1,</a:t>
                      </a:r>
                      <a:endParaRPr lang="en-US" sz="1000" b="0" i="0" u="none" strike="noStrike">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r>
                        <a:rPr lang="en-US" sz="1000" u="none" strike="noStrike">
                          <a:effectLst/>
                        </a:rPr>
                        <a:t>1,</a:t>
                      </a:r>
                      <a:endParaRPr lang="en-US" sz="1000" b="0" i="0" u="none" strike="noStrike">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r>
                        <a:rPr lang="en-US" sz="1000" u="none" strike="noStrike">
                          <a:effectLst/>
                        </a:rPr>
                        <a:t>1,</a:t>
                      </a:r>
                      <a:endParaRPr lang="en-US" sz="1000" b="0" i="0" u="none" strike="noStrike">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r>
                        <a:rPr lang="en-US" sz="1000" u="none" strike="noStrike" dirty="0">
                          <a:effectLst/>
                        </a:rPr>
                        <a:t>1,</a:t>
                      </a:r>
                      <a:endParaRPr lang="en-US" sz="1000" b="0" i="0" u="none" strike="noStrike" dirty="0">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l" fontAlgn="b"/>
                      <a:r>
                        <a:rPr lang="en-US" sz="1000" u="none" strike="noStrike">
                          <a:effectLst/>
                        </a:rPr>
                        <a:t>&gt;=</a:t>
                      </a:r>
                      <a:endParaRPr lang="en-US" sz="1000" b="0" i="0" u="none" strike="noStrike">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tc>
                  <a:txBody>
                    <a:bodyPr/>
                    <a:lstStyle/>
                    <a:p>
                      <a:pPr algn="r" fontAlgn="b"/>
                      <a:r>
                        <a:rPr lang="en-US" sz="1000" u="none" strike="noStrike" dirty="0">
                          <a:effectLst/>
                        </a:rPr>
                        <a:t>0</a:t>
                      </a:r>
                      <a:endParaRPr lang="en-US" sz="1000" b="0" i="0" u="none" strike="noStrike" dirty="0">
                        <a:solidFill>
                          <a:srgbClr val="000000"/>
                        </a:solidFill>
                        <a:effectLst/>
                        <a:latin typeface="Calibri" panose="020F0502020204030204" pitchFamily="34" charset="0"/>
                      </a:endParaRPr>
                    </a:p>
                  </a:txBody>
                  <a:tcPr marL="3204" marR="3204" marT="3204" marB="0" anchor="b">
                    <a:solidFill>
                      <a:schemeClr val="tx2">
                        <a:lumMod val="25000"/>
                        <a:lumOff val="75000"/>
                      </a:schemeClr>
                    </a:solidFill>
                  </a:tcPr>
                </a:tc>
                <a:extLst>
                  <a:ext uri="{0D108BD9-81ED-4DB2-BD59-A6C34878D82A}">
                    <a16:rowId xmlns:a16="http://schemas.microsoft.com/office/drawing/2014/main" val="593012555"/>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1319254087"/>
              </p:ext>
            </p:extLst>
          </p:nvPr>
        </p:nvGraphicFramePr>
        <p:xfrm>
          <a:off x="4419600" y="3619500"/>
          <a:ext cx="4648198" cy="1993160"/>
        </p:xfrm>
        <a:graphic>
          <a:graphicData uri="http://schemas.openxmlformats.org/drawingml/2006/table">
            <a:tbl>
              <a:tblPr>
                <a:tableStyleId>{5C22544A-7EE6-4342-B048-85BDC9FD1C3A}</a:tableStyleId>
              </a:tblPr>
              <a:tblGrid>
                <a:gridCol w="1102404">
                  <a:extLst>
                    <a:ext uri="{9D8B030D-6E8A-4147-A177-3AD203B41FA5}">
                      <a16:colId xmlns:a16="http://schemas.microsoft.com/office/drawing/2014/main" val="98804405"/>
                    </a:ext>
                  </a:extLst>
                </a:gridCol>
                <a:gridCol w="419572">
                  <a:extLst>
                    <a:ext uri="{9D8B030D-6E8A-4147-A177-3AD203B41FA5}">
                      <a16:colId xmlns:a16="http://schemas.microsoft.com/office/drawing/2014/main" val="2692601728"/>
                    </a:ext>
                  </a:extLst>
                </a:gridCol>
                <a:gridCol w="419572">
                  <a:extLst>
                    <a:ext uri="{9D8B030D-6E8A-4147-A177-3AD203B41FA5}">
                      <a16:colId xmlns:a16="http://schemas.microsoft.com/office/drawing/2014/main" val="2309030020"/>
                    </a:ext>
                  </a:extLst>
                </a:gridCol>
                <a:gridCol w="419572">
                  <a:extLst>
                    <a:ext uri="{9D8B030D-6E8A-4147-A177-3AD203B41FA5}">
                      <a16:colId xmlns:a16="http://schemas.microsoft.com/office/drawing/2014/main" val="3597376348"/>
                    </a:ext>
                  </a:extLst>
                </a:gridCol>
                <a:gridCol w="419572">
                  <a:extLst>
                    <a:ext uri="{9D8B030D-6E8A-4147-A177-3AD203B41FA5}">
                      <a16:colId xmlns:a16="http://schemas.microsoft.com/office/drawing/2014/main" val="4267770458"/>
                    </a:ext>
                  </a:extLst>
                </a:gridCol>
                <a:gridCol w="608790">
                  <a:extLst>
                    <a:ext uri="{9D8B030D-6E8A-4147-A177-3AD203B41FA5}">
                      <a16:colId xmlns:a16="http://schemas.microsoft.com/office/drawing/2014/main" val="3256255755"/>
                    </a:ext>
                  </a:extLst>
                </a:gridCol>
                <a:gridCol w="520218">
                  <a:extLst>
                    <a:ext uri="{9D8B030D-6E8A-4147-A177-3AD203B41FA5}">
                      <a16:colId xmlns:a16="http://schemas.microsoft.com/office/drawing/2014/main" val="3585203568"/>
                    </a:ext>
                  </a:extLst>
                </a:gridCol>
                <a:gridCol w="318926">
                  <a:extLst>
                    <a:ext uri="{9D8B030D-6E8A-4147-A177-3AD203B41FA5}">
                      <a16:colId xmlns:a16="http://schemas.microsoft.com/office/drawing/2014/main" val="761581392"/>
                    </a:ext>
                  </a:extLst>
                </a:gridCol>
                <a:gridCol w="419572">
                  <a:extLst>
                    <a:ext uri="{9D8B030D-6E8A-4147-A177-3AD203B41FA5}">
                      <a16:colId xmlns:a16="http://schemas.microsoft.com/office/drawing/2014/main" val="3429525427"/>
                    </a:ext>
                  </a:extLst>
                </a:gridCol>
              </a:tblGrid>
              <a:tr h="281764">
                <a:tc>
                  <a:txBody>
                    <a:bodyPr/>
                    <a:lstStyle/>
                    <a:p>
                      <a:pPr algn="l" fontAlgn="b"/>
                      <a:endParaRPr lang="en-US" sz="1050" b="0" i="0" u="none" strike="noStrike" dirty="0">
                        <a:solidFill>
                          <a:srgbClr val="000000"/>
                        </a:solidFill>
                        <a:effectLst/>
                        <a:latin typeface="Calibri" panose="020F0502020204030204" pitchFamily="34" charset="0"/>
                      </a:endParaRPr>
                    </a:p>
                  </a:txBody>
                  <a:tcPr marL="4763" marR="4763" marT="4763" marB="0" anchor="b">
                    <a:solidFill>
                      <a:schemeClr val="accent2">
                        <a:lumMod val="40000"/>
                        <a:lumOff val="60000"/>
                      </a:schemeClr>
                    </a:solidFill>
                  </a:tcPr>
                </a:tc>
                <a:tc>
                  <a:txBody>
                    <a:bodyPr/>
                    <a:lstStyle/>
                    <a:p>
                      <a:pPr algn="l" fontAlgn="b"/>
                      <a:r>
                        <a:rPr lang="en-US" sz="1050" u="none" strike="noStrike" dirty="0" smtClean="0">
                          <a:effectLst/>
                        </a:rPr>
                        <a:t>A/M1</a:t>
                      </a:r>
                      <a:endParaRPr lang="en-US" sz="1050" b="0" i="0" u="none" strike="noStrike" dirty="0">
                        <a:solidFill>
                          <a:srgbClr val="000000"/>
                        </a:solidFill>
                        <a:effectLst/>
                        <a:latin typeface="Calibri" panose="020F0502020204030204" pitchFamily="34" charset="0"/>
                      </a:endParaRPr>
                    </a:p>
                  </a:txBody>
                  <a:tcPr marL="4763" marR="4763" marT="4763" marB="0" anchor="b">
                    <a:solidFill>
                      <a:schemeClr val="accent2">
                        <a:lumMod val="40000"/>
                        <a:lumOff val="60000"/>
                      </a:schemeClr>
                    </a:solidFill>
                  </a:tcPr>
                </a:tc>
                <a:tc>
                  <a:txBody>
                    <a:bodyPr/>
                    <a:lstStyle/>
                    <a:p>
                      <a:pPr algn="l" fontAlgn="b"/>
                      <a:r>
                        <a:rPr lang="en-US" sz="1050" u="none" strike="noStrike" dirty="0" smtClean="0">
                          <a:effectLst/>
                        </a:rPr>
                        <a:t>A/M2</a:t>
                      </a:r>
                      <a:endParaRPr lang="en-US" sz="1050" b="0" i="0" u="none" strike="noStrike" dirty="0">
                        <a:solidFill>
                          <a:srgbClr val="000000"/>
                        </a:solidFill>
                        <a:effectLst/>
                        <a:latin typeface="Calibri" panose="020F0502020204030204" pitchFamily="34" charset="0"/>
                      </a:endParaRPr>
                    </a:p>
                  </a:txBody>
                  <a:tcPr marL="4763" marR="4763" marT="4763" marB="0" anchor="b">
                    <a:solidFill>
                      <a:schemeClr val="accent2">
                        <a:lumMod val="40000"/>
                        <a:lumOff val="60000"/>
                      </a:schemeClr>
                    </a:solidFill>
                  </a:tcPr>
                </a:tc>
                <a:tc>
                  <a:txBody>
                    <a:bodyPr/>
                    <a:lstStyle/>
                    <a:p>
                      <a:pPr algn="l" fontAlgn="b"/>
                      <a:r>
                        <a:rPr lang="en-US" sz="1050" u="none" strike="noStrike" dirty="0" smtClean="0">
                          <a:effectLst/>
                        </a:rPr>
                        <a:t>B/M1</a:t>
                      </a:r>
                      <a:endParaRPr lang="en-US" sz="1050" b="0" i="0" u="none" strike="noStrike" dirty="0">
                        <a:solidFill>
                          <a:srgbClr val="000000"/>
                        </a:solidFill>
                        <a:effectLst/>
                        <a:latin typeface="Calibri" panose="020F0502020204030204" pitchFamily="34" charset="0"/>
                      </a:endParaRPr>
                    </a:p>
                  </a:txBody>
                  <a:tcPr marL="4763" marR="4763" marT="4763" marB="0" anchor="b">
                    <a:solidFill>
                      <a:schemeClr val="accent2">
                        <a:lumMod val="40000"/>
                        <a:lumOff val="60000"/>
                      </a:schemeClr>
                    </a:solidFill>
                  </a:tcPr>
                </a:tc>
                <a:tc>
                  <a:txBody>
                    <a:bodyPr/>
                    <a:lstStyle/>
                    <a:p>
                      <a:pPr algn="l" fontAlgn="b"/>
                      <a:r>
                        <a:rPr lang="en-US" sz="1050" u="none" strike="noStrike" dirty="0" smtClean="0">
                          <a:effectLst/>
                        </a:rPr>
                        <a:t>B/M2</a:t>
                      </a:r>
                      <a:endParaRPr lang="en-US" sz="1050" b="0" i="0" u="none" strike="noStrike" dirty="0">
                        <a:solidFill>
                          <a:srgbClr val="000000"/>
                        </a:solidFill>
                        <a:effectLst/>
                        <a:latin typeface="Calibri" panose="020F0502020204030204" pitchFamily="34" charset="0"/>
                      </a:endParaRPr>
                    </a:p>
                  </a:txBody>
                  <a:tcPr marL="4763" marR="4763" marT="4763" marB="0" anchor="b">
                    <a:solidFill>
                      <a:schemeClr val="accent2">
                        <a:lumMod val="40000"/>
                        <a:lumOff val="60000"/>
                      </a:schemeClr>
                    </a:solidFill>
                  </a:tcPr>
                </a:tc>
                <a:tc>
                  <a:txBody>
                    <a:bodyPr/>
                    <a:lstStyle/>
                    <a:p>
                      <a:pPr algn="l" fontAlgn="b"/>
                      <a:r>
                        <a:rPr lang="en-US" sz="1050" b="1" u="none" strike="noStrike" dirty="0">
                          <a:solidFill>
                            <a:srgbClr val="FF0000"/>
                          </a:solidFill>
                          <a:effectLst/>
                        </a:rPr>
                        <a:t>Supply A</a:t>
                      </a:r>
                      <a:endParaRPr lang="en-US" sz="1050" b="1" i="0" u="none" strike="noStrike" dirty="0">
                        <a:solidFill>
                          <a:srgbClr val="FF0000"/>
                        </a:solidFill>
                        <a:effectLst/>
                        <a:latin typeface="Calibri" panose="020F0502020204030204" pitchFamily="34" charset="0"/>
                      </a:endParaRPr>
                    </a:p>
                  </a:txBody>
                  <a:tcPr marL="4763" marR="4763" marT="4763" marB="0" anchor="b">
                    <a:solidFill>
                      <a:schemeClr val="accent2">
                        <a:lumMod val="40000"/>
                        <a:lumOff val="60000"/>
                      </a:schemeClr>
                    </a:solidFill>
                  </a:tcPr>
                </a:tc>
                <a:tc>
                  <a:txBody>
                    <a:bodyPr/>
                    <a:lstStyle/>
                    <a:p>
                      <a:pPr algn="l" fontAlgn="b"/>
                      <a:r>
                        <a:rPr lang="en-US" sz="1050" b="1" u="none" strike="noStrike" dirty="0">
                          <a:solidFill>
                            <a:srgbClr val="0070C0"/>
                          </a:solidFill>
                          <a:effectLst/>
                        </a:rPr>
                        <a:t>Supply B</a:t>
                      </a:r>
                      <a:endParaRPr lang="en-US" sz="1050" b="1" i="0" u="none" strike="noStrike" dirty="0">
                        <a:solidFill>
                          <a:srgbClr val="0070C0"/>
                        </a:solidFill>
                        <a:effectLst/>
                        <a:latin typeface="Calibri" panose="020F0502020204030204" pitchFamily="34" charset="0"/>
                      </a:endParaRPr>
                    </a:p>
                  </a:txBody>
                  <a:tcPr marL="4763" marR="4763" marT="4763" marB="0" anchor="b">
                    <a:solidFill>
                      <a:schemeClr val="accent2">
                        <a:lumMod val="40000"/>
                        <a:lumOff val="60000"/>
                      </a:schemeClr>
                    </a:solidFill>
                  </a:tcPr>
                </a:tc>
                <a:tc>
                  <a:txBody>
                    <a:bodyPr/>
                    <a:lstStyle/>
                    <a:p>
                      <a:pPr algn="l" fontAlgn="b"/>
                      <a:endParaRPr lang="en-US" sz="1050" b="0" i="0" u="none" strike="noStrike" dirty="0">
                        <a:solidFill>
                          <a:srgbClr val="000000"/>
                        </a:solidFill>
                        <a:effectLst/>
                        <a:latin typeface="Calibri" panose="020F0502020204030204" pitchFamily="34" charset="0"/>
                      </a:endParaRPr>
                    </a:p>
                  </a:txBody>
                  <a:tcPr marL="4763" marR="4763" marT="4763" marB="0" anchor="b">
                    <a:solidFill>
                      <a:schemeClr val="accent2">
                        <a:lumMod val="40000"/>
                        <a:lumOff val="60000"/>
                      </a:schemeClr>
                    </a:solidFill>
                  </a:tcPr>
                </a:tc>
                <a:tc>
                  <a:txBody>
                    <a:bodyPr/>
                    <a:lstStyle/>
                    <a:p>
                      <a:pPr algn="l" fontAlgn="b"/>
                      <a:endParaRPr lang="en-US" sz="1050" b="0" i="0" u="none" strike="noStrike">
                        <a:solidFill>
                          <a:srgbClr val="000000"/>
                        </a:solidFill>
                        <a:effectLst/>
                        <a:latin typeface="Calibri" panose="020F0502020204030204" pitchFamily="34" charset="0"/>
                      </a:endParaRPr>
                    </a:p>
                  </a:txBody>
                  <a:tcPr marL="4763" marR="4763" marT="4763" marB="0" anchor="b">
                    <a:solidFill>
                      <a:schemeClr val="accent2">
                        <a:lumMod val="40000"/>
                        <a:lumOff val="60000"/>
                      </a:schemeClr>
                    </a:solidFill>
                  </a:tcPr>
                </a:tc>
                <a:extLst>
                  <a:ext uri="{0D108BD9-81ED-4DB2-BD59-A6C34878D82A}">
                    <a16:rowId xmlns:a16="http://schemas.microsoft.com/office/drawing/2014/main" val="2321876840"/>
                  </a:ext>
                </a:extLst>
              </a:tr>
              <a:tr h="281764">
                <a:tc>
                  <a:txBody>
                    <a:bodyPr/>
                    <a:lstStyle/>
                    <a:p>
                      <a:pPr algn="l" fontAlgn="b"/>
                      <a:r>
                        <a:rPr lang="en-US" sz="1050" b="0" i="0" u="none" strike="noStrike" dirty="0" err="1">
                          <a:solidFill>
                            <a:srgbClr val="000000"/>
                          </a:solidFill>
                          <a:effectLst/>
                          <a:latin typeface="Calibri" panose="020F0502020204030204" pitchFamily="34" charset="0"/>
                        </a:rPr>
                        <a:t>obj</a:t>
                      </a:r>
                      <a:endParaRPr lang="en-US" sz="1050" b="0" i="0" u="none" strike="noStrike" dirty="0">
                        <a:solidFill>
                          <a:srgbClr val="000000"/>
                        </a:solidFill>
                        <a:effectLst/>
                        <a:latin typeface="Calibri" panose="020F0502020204030204" pitchFamily="34" charset="0"/>
                      </a:endParaRPr>
                    </a:p>
                  </a:txBody>
                  <a:tcPr marL="4763" marR="4763" marT="4763" marB="0" anchor="b">
                    <a:solidFill>
                      <a:schemeClr val="accent2">
                        <a:lumMod val="40000"/>
                        <a:lumOff val="60000"/>
                      </a:schemeClr>
                    </a:solidFill>
                  </a:tcPr>
                </a:tc>
                <a:tc>
                  <a:txBody>
                    <a:bodyPr/>
                    <a:lstStyle/>
                    <a:p>
                      <a:pPr algn="r" fontAlgn="b"/>
                      <a:r>
                        <a:rPr lang="en-US" sz="1050" b="0" i="0" u="none" strike="noStrike" dirty="0">
                          <a:solidFill>
                            <a:srgbClr val="000000"/>
                          </a:solidFill>
                          <a:effectLst/>
                          <a:latin typeface="Calibri" panose="020F0502020204030204" pitchFamily="34" charset="0"/>
                        </a:rPr>
                        <a:t>3.2</a:t>
                      </a:r>
                    </a:p>
                  </a:txBody>
                  <a:tcPr marL="4763" marR="4763" marT="4763" marB="0" anchor="b">
                    <a:solidFill>
                      <a:schemeClr val="accent2">
                        <a:lumMod val="40000"/>
                        <a:lumOff val="60000"/>
                      </a:schemeClr>
                    </a:solidFill>
                  </a:tcPr>
                </a:tc>
                <a:tc>
                  <a:txBody>
                    <a:bodyPr/>
                    <a:lstStyle/>
                    <a:p>
                      <a:pPr algn="r" fontAlgn="b"/>
                      <a:r>
                        <a:rPr lang="en-US" sz="1050" b="0" i="0" u="none" strike="noStrike">
                          <a:solidFill>
                            <a:srgbClr val="000000"/>
                          </a:solidFill>
                          <a:effectLst/>
                          <a:latin typeface="Calibri" panose="020F0502020204030204" pitchFamily="34" charset="0"/>
                        </a:rPr>
                        <a:t>2.9</a:t>
                      </a:r>
                    </a:p>
                  </a:txBody>
                  <a:tcPr marL="4763" marR="4763" marT="4763" marB="0" anchor="b">
                    <a:solidFill>
                      <a:schemeClr val="accent2">
                        <a:lumMod val="40000"/>
                        <a:lumOff val="60000"/>
                      </a:schemeClr>
                    </a:solidFill>
                  </a:tcPr>
                </a:tc>
                <a:tc>
                  <a:txBody>
                    <a:bodyPr/>
                    <a:lstStyle/>
                    <a:p>
                      <a:pPr algn="r" fontAlgn="b"/>
                      <a:r>
                        <a:rPr lang="en-US" sz="1050" b="0" i="0" u="none" strike="noStrike">
                          <a:solidFill>
                            <a:srgbClr val="000000"/>
                          </a:solidFill>
                          <a:effectLst/>
                          <a:latin typeface="Calibri" panose="020F0502020204030204" pitchFamily="34" charset="0"/>
                        </a:rPr>
                        <a:t>3.3</a:t>
                      </a:r>
                    </a:p>
                  </a:txBody>
                  <a:tcPr marL="4763" marR="4763" marT="4763" marB="0" anchor="b">
                    <a:solidFill>
                      <a:schemeClr val="accent2">
                        <a:lumMod val="40000"/>
                        <a:lumOff val="60000"/>
                      </a:schemeClr>
                    </a:solidFill>
                  </a:tcPr>
                </a:tc>
                <a:tc>
                  <a:txBody>
                    <a:bodyPr/>
                    <a:lstStyle/>
                    <a:p>
                      <a:pPr algn="r" fontAlgn="b"/>
                      <a:r>
                        <a:rPr lang="en-US" sz="1050" b="0" i="0" u="none" strike="noStrike">
                          <a:solidFill>
                            <a:srgbClr val="000000"/>
                          </a:solidFill>
                          <a:effectLst/>
                          <a:latin typeface="Calibri" panose="020F0502020204030204" pitchFamily="34" charset="0"/>
                        </a:rPr>
                        <a:t>3</a:t>
                      </a:r>
                    </a:p>
                  </a:txBody>
                  <a:tcPr marL="4763" marR="4763" marT="4763" marB="0" anchor="b">
                    <a:solidFill>
                      <a:schemeClr val="accent2">
                        <a:lumMod val="40000"/>
                        <a:lumOff val="60000"/>
                      </a:schemeClr>
                    </a:solidFill>
                  </a:tcPr>
                </a:tc>
                <a:tc>
                  <a:txBody>
                    <a:bodyPr/>
                    <a:lstStyle/>
                    <a:p>
                      <a:pPr algn="l" fontAlgn="b"/>
                      <a:endParaRPr lang="en-US" sz="1050" b="0" i="0" u="none" strike="noStrike" dirty="0">
                        <a:solidFill>
                          <a:srgbClr val="000000"/>
                        </a:solidFill>
                        <a:effectLst/>
                        <a:latin typeface="Calibri" panose="020F0502020204030204" pitchFamily="34" charset="0"/>
                      </a:endParaRPr>
                    </a:p>
                  </a:txBody>
                  <a:tcPr marL="4763" marR="4763" marT="4763" marB="0" anchor="b">
                    <a:solidFill>
                      <a:schemeClr val="accent2">
                        <a:lumMod val="40000"/>
                        <a:lumOff val="60000"/>
                      </a:schemeClr>
                    </a:solidFill>
                  </a:tcPr>
                </a:tc>
                <a:tc>
                  <a:txBody>
                    <a:bodyPr/>
                    <a:lstStyle/>
                    <a:p>
                      <a:pPr algn="l" fontAlgn="b"/>
                      <a:endParaRPr lang="en-US" sz="1050" b="0" i="0" u="none" strike="noStrike" dirty="0">
                        <a:solidFill>
                          <a:srgbClr val="000000"/>
                        </a:solidFill>
                        <a:effectLst/>
                        <a:latin typeface="Calibri" panose="020F0502020204030204" pitchFamily="34" charset="0"/>
                      </a:endParaRPr>
                    </a:p>
                  </a:txBody>
                  <a:tcPr marL="4763" marR="4763" marT="4763" marB="0" anchor="b">
                    <a:solidFill>
                      <a:schemeClr val="accent2">
                        <a:lumMod val="40000"/>
                        <a:lumOff val="60000"/>
                      </a:schemeClr>
                    </a:solidFill>
                  </a:tcPr>
                </a:tc>
                <a:tc>
                  <a:txBody>
                    <a:bodyPr/>
                    <a:lstStyle/>
                    <a:p>
                      <a:pPr algn="l" fontAlgn="b"/>
                      <a:r>
                        <a:rPr lang="en-US" sz="1050" b="0" i="0" u="none" strike="noStrike">
                          <a:solidFill>
                            <a:srgbClr val="000000"/>
                          </a:solidFill>
                          <a:effectLst/>
                          <a:latin typeface="Calibri" panose="020F0502020204030204" pitchFamily="34" charset="0"/>
                        </a:rPr>
                        <a:t>Max</a:t>
                      </a:r>
                    </a:p>
                  </a:txBody>
                  <a:tcPr marL="4763" marR="4763" marT="4763" marB="0" anchor="b">
                    <a:solidFill>
                      <a:schemeClr val="accent2">
                        <a:lumMod val="40000"/>
                        <a:lumOff val="60000"/>
                      </a:schemeClr>
                    </a:solidFill>
                  </a:tcPr>
                </a:tc>
                <a:tc>
                  <a:txBody>
                    <a:bodyPr/>
                    <a:lstStyle/>
                    <a:p>
                      <a:pPr algn="l" fontAlgn="b"/>
                      <a:endParaRPr lang="en-US" sz="1050" b="0" i="0" u="none" strike="noStrike" dirty="0">
                        <a:solidFill>
                          <a:srgbClr val="000000"/>
                        </a:solidFill>
                        <a:effectLst/>
                        <a:latin typeface="Calibri" panose="020F0502020204030204" pitchFamily="34" charset="0"/>
                      </a:endParaRPr>
                    </a:p>
                  </a:txBody>
                  <a:tcPr marL="4763" marR="4763" marT="4763" marB="0" anchor="b">
                    <a:solidFill>
                      <a:schemeClr val="accent2">
                        <a:lumMod val="40000"/>
                        <a:lumOff val="60000"/>
                      </a:schemeClr>
                    </a:solidFill>
                  </a:tcPr>
                </a:tc>
                <a:extLst>
                  <a:ext uri="{0D108BD9-81ED-4DB2-BD59-A6C34878D82A}">
                    <a16:rowId xmlns:a16="http://schemas.microsoft.com/office/drawing/2014/main" val="3730431464"/>
                  </a:ext>
                </a:extLst>
              </a:tr>
              <a:tr h="455223">
                <a:tc>
                  <a:txBody>
                    <a:bodyPr/>
                    <a:lstStyle/>
                    <a:p>
                      <a:pPr algn="l" fontAlgn="b"/>
                      <a:r>
                        <a:rPr lang="en-US" sz="1050" u="none" strike="noStrike" dirty="0">
                          <a:effectLst/>
                        </a:rPr>
                        <a:t>Farm A supply balance</a:t>
                      </a:r>
                      <a:endParaRPr lang="en-US" sz="1050" b="0" i="0" u="none" strike="noStrike" dirty="0">
                        <a:solidFill>
                          <a:srgbClr val="000000"/>
                        </a:solidFill>
                        <a:effectLst/>
                        <a:latin typeface="Calibri" panose="020F0502020204030204" pitchFamily="34" charset="0"/>
                      </a:endParaRPr>
                    </a:p>
                  </a:txBody>
                  <a:tcPr marL="4763" marR="4763" marT="4763" marB="0" anchor="b">
                    <a:solidFill>
                      <a:schemeClr val="accent2">
                        <a:lumMod val="40000"/>
                        <a:lumOff val="60000"/>
                      </a:schemeClr>
                    </a:solidFill>
                  </a:tcPr>
                </a:tc>
                <a:tc>
                  <a:txBody>
                    <a:bodyPr/>
                    <a:lstStyle/>
                    <a:p>
                      <a:pPr algn="r" fontAlgn="b"/>
                      <a:r>
                        <a:rPr lang="en-US" sz="1050" u="none" strike="noStrike">
                          <a:effectLst/>
                        </a:rPr>
                        <a:t>1</a:t>
                      </a:r>
                      <a:endParaRPr lang="en-US" sz="1050" b="0" i="0" u="none" strike="noStrike">
                        <a:solidFill>
                          <a:srgbClr val="000000"/>
                        </a:solidFill>
                        <a:effectLst/>
                        <a:latin typeface="Calibri" panose="020F0502020204030204" pitchFamily="34" charset="0"/>
                      </a:endParaRPr>
                    </a:p>
                  </a:txBody>
                  <a:tcPr marL="4763" marR="4763" marT="4763" marB="0" anchor="b">
                    <a:solidFill>
                      <a:schemeClr val="accent2">
                        <a:lumMod val="40000"/>
                        <a:lumOff val="60000"/>
                      </a:schemeClr>
                    </a:solidFill>
                  </a:tcPr>
                </a:tc>
                <a:tc>
                  <a:txBody>
                    <a:bodyPr/>
                    <a:lstStyle/>
                    <a:p>
                      <a:pPr algn="r" fontAlgn="b"/>
                      <a:r>
                        <a:rPr lang="en-US" sz="1050" u="none" strike="noStrike">
                          <a:effectLst/>
                        </a:rPr>
                        <a:t>1</a:t>
                      </a:r>
                      <a:endParaRPr lang="en-US" sz="1050" b="0" i="0" u="none" strike="noStrike">
                        <a:solidFill>
                          <a:srgbClr val="000000"/>
                        </a:solidFill>
                        <a:effectLst/>
                        <a:latin typeface="Calibri" panose="020F0502020204030204" pitchFamily="34" charset="0"/>
                      </a:endParaRPr>
                    </a:p>
                  </a:txBody>
                  <a:tcPr marL="4763" marR="4763" marT="4763" marB="0" anchor="b">
                    <a:solidFill>
                      <a:schemeClr val="accent2">
                        <a:lumMod val="40000"/>
                        <a:lumOff val="60000"/>
                      </a:schemeClr>
                    </a:solidFill>
                  </a:tcPr>
                </a:tc>
                <a:tc>
                  <a:txBody>
                    <a:bodyPr/>
                    <a:lstStyle/>
                    <a:p>
                      <a:pPr algn="l" fontAlgn="b"/>
                      <a:endParaRPr lang="en-US" sz="1050" b="0" i="0" u="none" strike="noStrike">
                        <a:solidFill>
                          <a:srgbClr val="000000"/>
                        </a:solidFill>
                        <a:effectLst/>
                        <a:latin typeface="Calibri" panose="020F0502020204030204" pitchFamily="34" charset="0"/>
                      </a:endParaRPr>
                    </a:p>
                  </a:txBody>
                  <a:tcPr marL="4763" marR="4763" marT="4763" marB="0" anchor="b">
                    <a:solidFill>
                      <a:schemeClr val="accent2">
                        <a:lumMod val="40000"/>
                        <a:lumOff val="60000"/>
                      </a:schemeClr>
                    </a:solidFill>
                  </a:tcPr>
                </a:tc>
                <a:tc>
                  <a:txBody>
                    <a:bodyPr/>
                    <a:lstStyle/>
                    <a:p>
                      <a:pPr algn="l" fontAlgn="b"/>
                      <a:endParaRPr lang="en-US" sz="1050" b="0" i="0" u="none" strike="noStrike" dirty="0">
                        <a:solidFill>
                          <a:srgbClr val="000000"/>
                        </a:solidFill>
                        <a:effectLst/>
                        <a:latin typeface="Calibri" panose="020F0502020204030204" pitchFamily="34" charset="0"/>
                      </a:endParaRPr>
                    </a:p>
                  </a:txBody>
                  <a:tcPr marL="4763" marR="4763" marT="4763" marB="0" anchor="b">
                    <a:solidFill>
                      <a:schemeClr val="accent2">
                        <a:lumMod val="40000"/>
                        <a:lumOff val="60000"/>
                      </a:schemeClr>
                    </a:solidFill>
                  </a:tcPr>
                </a:tc>
                <a:tc>
                  <a:txBody>
                    <a:bodyPr/>
                    <a:lstStyle/>
                    <a:p>
                      <a:pPr algn="r" fontAlgn="b"/>
                      <a:r>
                        <a:rPr lang="en-US" sz="1050" u="none" strike="noStrike" dirty="0">
                          <a:effectLst/>
                        </a:rPr>
                        <a:t>-1</a:t>
                      </a:r>
                      <a:endParaRPr lang="en-US" sz="1050" b="0" i="0" u="none" strike="noStrike" dirty="0">
                        <a:solidFill>
                          <a:srgbClr val="000000"/>
                        </a:solidFill>
                        <a:effectLst/>
                        <a:latin typeface="Calibri" panose="020F0502020204030204" pitchFamily="34" charset="0"/>
                      </a:endParaRPr>
                    </a:p>
                  </a:txBody>
                  <a:tcPr marL="4763" marR="4763" marT="4763" marB="0" anchor="b">
                    <a:solidFill>
                      <a:schemeClr val="accent2">
                        <a:lumMod val="40000"/>
                        <a:lumOff val="60000"/>
                      </a:schemeClr>
                    </a:solidFill>
                  </a:tcPr>
                </a:tc>
                <a:tc>
                  <a:txBody>
                    <a:bodyPr/>
                    <a:lstStyle/>
                    <a:p>
                      <a:pPr algn="l" fontAlgn="b"/>
                      <a:endParaRPr lang="en-US" sz="1050" b="0" i="0" u="none" strike="noStrike" dirty="0">
                        <a:solidFill>
                          <a:srgbClr val="000000"/>
                        </a:solidFill>
                        <a:effectLst/>
                        <a:latin typeface="Calibri" panose="020F0502020204030204" pitchFamily="34" charset="0"/>
                      </a:endParaRPr>
                    </a:p>
                  </a:txBody>
                  <a:tcPr marL="4763" marR="4763" marT="4763" marB="0" anchor="b">
                    <a:solidFill>
                      <a:schemeClr val="accent2">
                        <a:lumMod val="40000"/>
                        <a:lumOff val="60000"/>
                      </a:schemeClr>
                    </a:solidFill>
                  </a:tcPr>
                </a:tc>
                <a:tc>
                  <a:txBody>
                    <a:bodyPr/>
                    <a:lstStyle/>
                    <a:p>
                      <a:pPr algn="l" fontAlgn="b"/>
                      <a:r>
                        <a:rPr lang="en-US" sz="1050" u="none" strike="noStrike" dirty="0">
                          <a:effectLst/>
                        </a:rPr>
                        <a:t>&lt;=</a:t>
                      </a:r>
                      <a:endParaRPr lang="en-US" sz="1050" b="0" i="0" u="none" strike="noStrike" dirty="0">
                        <a:solidFill>
                          <a:srgbClr val="000000"/>
                        </a:solidFill>
                        <a:effectLst/>
                        <a:latin typeface="Calibri" panose="020F0502020204030204" pitchFamily="34" charset="0"/>
                      </a:endParaRPr>
                    </a:p>
                  </a:txBody>
                  <a:tcPr marL="4763" marR="4763" marT="4763" marB="0" anchor="b">
                    <a:solidFill>
                      <a:schemeClr val="accent2">
                        <a:lumMod val="40000"/>
                        <a:lumOff val="60000"/>
                      </a:schemeClr>
                    </a:solidFill>
                  </a:tcPr>
                </a:tc>
                <a:tc>
                  <a:txBody>
                    <a:bodyPr/>
                    <a:lstStyle/>
                    <a:p>
                      <a:pPr algn="r" fontAlgn="b"/>
                      <a:r>
                        <a:rPr lang="en-US" sz="1050" u="none" strike="noStrike" dirty="0">
                          <a:effectLst/>
                        </a:rPr>
                        <a:t>0</a:t>
                      </a:r>
                      <a:endParaRPr lang="en-US" sz="1050" b="0" i="0" u="none" strike="noStrike" dirty="0">
                        <a:solidFill>
                          <a:srgbClr val="000000"/>
                        </a:solidFill>
                        <a:effectLst/>
                        <a:latin typeface="Calibri" panose="020F0502020204030204" pitchFamily="34" charset="0"/>
                      </a:endParaRPr>
                    </a:p>
                  </a:txBody>
                  <a:tcPr marL="4763" marR="4763" marT="4763" marB="0" anchor="b">
                    <a:solidFill>
                      <a:schemeClr val="accent2">
                        <a:lumMod val="40000"/>
                        <a:lumOff val="60000"/>
                      </a:schemeClr>
                    </a:solidFill>
                  </a:tcPr>
                </a:tc>
                <a:extLst>
                  <a:ext uri="{0D108BD9-81ED-4DB2-BD59-A6C34878D82A}">
                    <a16:rowId xmlns:a16="http://schemas.microsoft.com/office/drawing/2014/main" val="1391130410"/>
                  </a:ext>
                </a:extLst>
              </a:tr>
              <a:tr h="281764">
                <a:tc>
                  <a:txBody>
                    <a:bodyPr/>
                    <a:lstStyle/>
                    <a:p>
                      <a:pPr algn="l" fontAlgn="b"/>
                      <a:r>
                        <a:rPr lang="en-US" sz="1050" u="none" strike="noStrike" dirty="0">
                          <a:effectLst/>
                        </a:rPr>
                        <a:t>farm B supply balance</a:t>
                      </a:r>
                      <a:endParaRPr lang="en-US" sz="1050" b="0" i="0" u="none" strike="noStrike" dirty="0">
                        <a:solidFill>
                          <a:srgbClr val="000000"/>
                        </a:solidFill>
                        <a:effectLst/>
                        <a:latin typeface="Calibri" panose="020F0502020204030204" pitchFamily="34" charset="0"/>
                      </a:endParaRPr>
                    </a:p>
                  </a:txBody>
                  <a:tcPr marL="4763" marR="4763" marT="4763" marB="0" anchor="b">
                    <a:solidFill>
                      <a:schemeClr val="accent2">
                        <a:lumMod val="40000"/>
                        <a:lumOff val="60000"/>
                      </a:schemeClr>
                    </a:solidFill>
                  </a:tcPr>
                </a:tc>
                <a:tc>
                  <a:txBody>
                    <a:bodyPr/>
                    <a:lstStyle/>
                    <a:p>
                      <a:pPr algn="l" fontAlgn="b"/>
                      <a:endParaRPr lang="en-US" sz="1050" b="0" i="0" u="none" strike="noStrike">
                        <a:solidFill>
                          <a:srgbClr val="000000"/>
                        </a:solidFill>
                        <a:effectLst/>
                        <a:latin typeface="Calibri" panose="020F0502020204030204" pitchFamily="34" charset="0"/>
                      </a:endParaRPr>
                    </a:p>
                  </a:txBody>
                  <a:tcPr marL="4763" marR="4763" marT="4763" marB="0" anchor="b">
                    <a:solidFill>
                      <a:schemeClr val="accent2">
                        <a:lumMod val="40000"/>
                        <a:lumOff val="60000"/>
                      </a:schemeClr>
                    </a:solidFill>
                  </a:tcPr>
                </a:tc>
                <a:tc>
                  <a:txBody>
                    <a:bodyPr/>
                    <a:lstStyle/>
                    <a:p>
                      <a:pPr algn="l" fontAlgn="b"/>
                      <a:endParaRPr lang="en-US" sz="1050" b="0" i="0" u="none" strike="noStrike">
                        <a:solidFill>
                          <a:srgbClr val="000000"/>
                        </a:solidFill>
                        <a:effectLst/>
                        <a:latin typeface="Calibri" panose="020F0502020204030204" pitchFamily="34" charset="0"/>
                      </a:endParaRPr>
                    </a:p>
                  </a:txBody>
                  <a:tcPr marL="4763" marR="4763" marT="4763" marB="0" anchor="b">
                    <a:solidFill>
                      <a:schemeClr val="accent2">
                        <a:lumMod val="40000"/>
                        <a:lumOff val="60000"/>
                      </a:schemeClr>
                    </a:solidFill>
                  </a:tcPr>
                </a:tc>
                <a:tc>
                  <a:txBody>
                    <a:bodyPr/>
                    <a:lstStyle/>
                    <a:p>
                      <a:pPr algn="r" fontAlgn="b"/>
                      <a:r>
                        <a:rPr lang="en-US" sz="1050" u="none" strike="noStrike">
                          <a:effectLst/>
                        </a:rPr>
                        <a:t>1</a:t>
                      </a:r>
                      <a:endParaRPr lang="en-US" sz="1050" b="0" i="0" u="none" strike="noStrike">
                        <a:solidFill>
                          <a:srgbClr val="000000"/>
                        </a:solidFill>
                        <a:effectLst/>
                        <a:latin typeface="Calibri" panose="020F0502020204030204" pitchFamily="34" charset="0"/>
                      </a:endParaRPr>
                    </a:p>
                  </a:txBody>
                  <a:tcPr marL="4763" marR="4763" marT="4763" marB="0" anchor="b">
                    <a:solidFill>
                      <a:schemeClr val="accent2">
                        <a:lumMod val="40000"/>
                        <a:lumOff val="60000"/>
                      </a:schemeClr>
                    </a:solidFill>
                  </a:tcPr>
                </a:tc>
                <a:tc>
                  <a:txBody>
                    <a:bodyPr/>
                    <a:lstStyle/>
                    <a:p>
                      <a:pPr algn="r" fontAlgn="b"/>
                      <a:r>
                        <a:rPr lang="en-US" sz="1050" u="none" strike="noStrike">
                          <a:effectLst/>
                        </a:rPr>
                        <a:t>1</a:t>
                      </a:r>
                      <a:endParaRPr lang="en-US" sz="1050" b="0" i="0" u="none" strike="noStrike">
                        <a:solidFill>
                          <a:srgbClr val="000000"/>
                        </a:solidFill>
                        <a:effectLst/>
                        <a:latin typeface="Calibri" panose="020F0502020204030204" pitchFamily="34" charset="0"/>
                      </a:endParaRPr>
                    </a:p>
                  </a:txBody>
                  <a:tcPr marL="4763" marR="4763" marT="4763" marB="0" anchor="b">
                    <a:solidFill>
                      <a:schemeClr val="accent2">
                        <a:lumMod val="40000"/>
                        <a:lumOff val="60000"/>
                      </a:schemeClr>
                    </a:solidFill>
                  </a:tcPr>
                </a:tc>
                <a:tc>
                  <a:txBody>
                    <a:bodyPr/>
                    <a:lstStyle/>
                    <a:p>
                      <a:pPr algn="l" fontAlgn="b"/>
                      <a:endParaRPr lang="en-US" sz="1050" b="0" i="0" u="none" strike="noStrike" dirty="0">
                        <a:solidFill>
                          <a:srgbClr val="000000"/>
                        </a:solidFill>
                        <a:effectLst/>
                        <a:latin typeface="Calibri" panose="020F0502020204030204" pitchFamily="34" charset="0"/>
                      </a:endParaRPr>
                    </a:p>
                  </a:txBody>
                  <a:tcPr marL="4763" marR="4763" marT="4763" marB="0" anchor="b">
                    <a:solidFill>
                      <a:schemeClr val="accent2">
                        <a:lumMod val="40000"/>
                        <a:lumOff val="60000"/>
                      </a:schemeClr>
                    </a:solidFill>
                  </a:tcPr>
                </a:tc>
                <a:tc>
                  <a:txBody>
                    <a:bodyPr/>
                    <a:lstStyle/>
                    <a:p>
                      <a:pPr algn="r" fontAlgn="b"/>
                      <a:r>
                        <a:rPr lang="en-US" sz="1050" u="none" strike="noStrike" dirty="0">
                          <a:effectLst/>
                        </a:rPr>
                        <a:t>-1</a:t>
                      </a:r>
                      <a:endParaRPr lang="en-US" sz="1050" b="0" i="0" u="none" strike="noStrike" dirty="0">
                        <a:solidFill>
                          <a:srgbClr val="000000"/>
                        </a:solidFill>
                        <a:effectLst/>
                        <a:latin typeface="Calibri" panose="020F0502020204030204" pitchFamily="34" charset="0"/>
                      </a:endParaRPr>
                    </a:p>
                  </a:txBody>
                  <a:tcPr marL="4763" marR="4763" marT="4763" marB="0" anchor="b">
                    <a:solidFill>
                      <a:schemeClr val="accent2">
                        <a:lumMod val="40000"/>
                        <a:lumOff val="60000"/>
                      </a:schemeClr>
                    </a:solidFill>
                  </a:tcPr>
                </a:tc>
                <a:tc>
                  <a:txBody>
                    <a:bodyPr/>
                    <a:lstStyle/>
                    <a:p>
                      <a:pPr algn="l" fontAlgn="b"/>
                      <a:r>
                        <a:rPr lang="en-US" sz="1050" u="none" strike="noStrike">
                          <a:effectLst/>
                        </a:rPr>
                        <a:t>&lt;=</a:t>
                      </a:r>
                      <a:endParaRPr lang="en-US" sz="1050" b="0" i="0" u="none" strike="noStrike">
                        <a:solidFill>
                          <a:srgbClr val="000000"/>
                        </a:solidFill>
                        <a:effectLst/>
                        <a:latin typeface="Calibri" panose="020F0502020204030204" pitchFamily="34" charset="0"/>
                      </a:endParaRPr>
                    </a:p>
                  </a:txBody>
                  <a:tcPr marL="4763" marR="4763" marT="4763" marB="0" anchor="b">
                    <a:solidFill>
                      <a:schemeClr val="accent2">
                        <a:lumMod val="40000"/>
                        <a:lumOff val="60000"/>
                      </a:schemeClr>
                    </a:solidFill>
                  </a:tcPr>
                </a:tc>
                <a:tc>
                  <a:txBody>
                    <a:bodyPr/>
                    <a:lstStyle/>
                    <a:p>
                      <a:pPr algn="r" fontAlgn="b"/>
                      <a:r>
                        <a:rPr lang="en-US" sz="1050" u="none" strike="noStrike">
                          <a:effectLst/>
                        </a:rPr>
                        <a:t>0</a:t>
                      </a:r>
                      <a:endParaRPr lang="en-US" sz="1050" b="0" i="0" u="none" strike="noStrike">
                        <a:solidFill>
                          <a:srgbClr val="000000"/>
                        </a:solidFill>
                        <a:effectLst/>
                        <a:latin typeface="Calibri" panose="020F0502020204030204" pitchFamily="34" charset="0"/>
                      </a:endParaRPr>
                    </a:p>
                  </a:txBody>
                  <a:tcPr marL="4763" marR="4763" marT="4763" marB="0" anchor="b">
                    <a:solidFill>
                      <a:schemeClr val="accent2">
                        <a:lumMod val="40000"/>
                        <a:lumOff val="60000"/>
                      </a:schemeClr>
                    </a:solidFill>
                  </a:tcPr>
                </a:tc>
                <a:extLst>
                  <a:ext uri="{0D108BD9-81ED-4DB2-BD59-A6C34878D82A}">
                    <a16:rowId xmlns:a16="http://schemas.microsoft.com/office/drawing/2014/main" val="1500812028"/>
                  </a:ext>
                </a:extLst>
              </a:tr>
              <a:tr h="281764">
                <a:tc>
                  <a:txBody>
                    <a:bodyPr/>
                    <a:lstStyle/>
                    <a:p>
                      <a:pPr algn="l" fontAlgn="b"/>
                      <a:r>
                        <a:rPr lang="en-US" sz="1050" u="none" strike="noStrike">
                          <a:effectLst/>
                        </a:rPr>
                        <a:t>M1 demand balance</a:t>
                      </a:r>
                      <a:endParaRPr lang="en-US" sz="1050" b="0" i="0" u="none" strike="noStrike">
                        <a:solidFill>
                          <a:srgbClr val="000000"/>
                        </a:solidFill>
                        <a:effectLst/>
                        <a:latin typeface="Calibri" panose="020F0502020204030204" pitchFamily="34" charset="0"/>
                      </a:endParaRPr>
                    </a:p>
                  </a:txBody>
                  <a:tcPr marL="4763" marR="4763" marT="4763" marB="0" anchor="b">
                    <a:solidFill>
                      <a:schemeClr val="accent2">
                        <a:lumMod val="40000"/>
                        <a:lumOff val="60000"/>
                      </a:schemeClr>
                    </a:solidFill>
                  </a:tcPr>
                </a:tc>
                <a:tc>
                  <a:txBody>
                    <a:bodyPr/>
                    <a:lstStyle/>
                    <a:p>
                      <a:pPr algn="r" fontAlgn="b"/>
                      <a:r>
                        <a:rPr lang="en-US" sz="1050" u="none" strike="noStrike">
                          <a:effectLst/>
                        </a:rPr>
                        <a:t>1</a:t>
                      </a:r>
                      <a:endParaRPr lang="en-US" sz="1050" b="0" i="0" u="none" strike="noStrike">
                        <a:solidFill>
                          <a:srgbClr val="000000"/>
                        </a:solidFill>
                        <a:effectLst/>
                        <a:latin typeface="Calibri" panose="020F0502020204030204" pitchFamily="34" charset="0"/>
                      </a:endParaRPr>
                    </a:p>
                  </a:txBody>
                  <a:tcPr marL="4763" marR="4763" marT="4763" marB="0" anchor="b">
                    <a:solidFill>
                      <a:schemeClr val="accent2">
                        <a:lumMod val="40000"/>
                        <a:lumOff val="60000"/>
                      </a:schemeClr>
                    </a:solidFill>
                  </a:tcPr>
                </a:tc>
                <a:tc>
                  <a:txBody>
                    <a:bodyPr/>
                    <a:lstStyle/>
                    <a:p>
                      <a:pPr algn="l" fontAlgn="b"/>
                      <a:endParaRPr lang="en-US" sz="1050" b="0" i="0" u="none" strike="noStrike" dirty="0">
                        <a:solidFill>
                          <a:srgbClr val="000000"/>
                        </a:solidFill>
                        <a:effectLst/>
                        <a:latin typeface="Calibri" panose="020F0502020204030204" pitchFamily="34" charset="0"/>
                      </a:endParaRPr>
                    </a:p>
                  </a:txBody>
                  <a:tcPr marL="4763" marR="4763" marT="4763" marB="0" anchor="b">
                    <a:solidFill>
                      <a:schemeClr val="accent2">
                        <a:lumMod val="40000"/>
                        <a:lumOff val="60000"/>
                      </a:schemeClr>
                    </a:solidFill>
                  </a:tcPr>
                </a:tc>
                <a:tc>
                  <a:txBody>
                    <a:bodyPr/>
                    <a:lstStyle/>
                    <a:p>
                      <a:pPr algn="r" fontAlgn="b"/>
                      <a:r>
                        <a:rPr lang="en-US" sz="1050" u="none" strike="noStrike" dirty="0">
                          <a:effectLst/>
                        </a:rPr>
                        <a:t>1</a:t>
                      </a:r>
                      <a:endParaRPr lang="en-US" sz="1050" b="0" i="0" u="none" strike="noStrike" dirty="0">
                        <a:solidFill>
                          <a:srgbClr val="000000"/>
                        </a:solidFill>
                        <a:effectLst/>
                        <a:latin typeface="Calibri" panose="020F0502020204030204" pitchFamily="34" charset="0"/>
                      </a:endParaRPr>
                    </a:p>
                  </a:txBody>
                  <a:tcPr marL="4763" marR="4763" marT="4763" marB="0" anchor="b">
                    <a:solidFill>
                      <a:schemeClr val="accent2">
                        <a:lumMod val="40000"/>
                        <a:lumOff val="60000"/>
                      </a:schemeClr>
                    </a:solidFill>
                  </a:tcPr>
                </a:tc>
                <a:tc>
                  <a:txBody>
                    <a:bodyPr/>
                    <a:lstStyle/>
                    <a:p>
                      <a:pPr algn="l" fontAlgn="b"/>
                      <a:endParaRPr lang="en-US" sz="1050" b="0" i="0" u="none" strike="noStrike">
                        <a:solidFill>
                          <a:srgbClr val="000000"/>
                        </a:solidFill>
                        <a:effectLst/>
                        <a:latin typeface="Calibri" panose="020F0502020204030204" pitchFamily="34" charset="0"/>
                      </a:endParaRPr>
                    </a:p>
                  </a:txBody>
                  <a:tcPr marL="4763" marR="4763" marT="4763" marB="0" anchor="b">
                    <a:solidFill>
                      <a:schemeClr val="accent2">
                        <a:lumMod val="40000"/>
                        <a:lumOff val="60000"/>
                      </a:schemeClr>
                    </a:solidFill>
                  </a:tcPr>
                </a:tc>
                <a:tc>
                  <a:txBody>
                    <a:bodyPr/>
                    <a:lstStyle/>
                    <a:p>
                      <a:pPr algn="l" fontAlgn="b"/>
                      <a:endParaRPr lang="en-US" sz="1050" b="0" i="0" u="none" strike="noStrike">
                        <a:solidFill>
                          <a:srgbClr val="000000"/>
                        </a:solidFill>
                        <a:effectLst/>
                        <a:latin typeface="Calibri" panose="020F0502020204030204" pitchFamily="34" charset="0"/>
                      </a:endParaRPr>
                    </a:p>
                  </a:txBody>
                  <a:tcPr marL="4763" marR="4763" marT="4763" marB="0" anchor="b">
                    <a:solidFill>
                      <a:schemeClr val="accent2">
                        <a:lumMod val="40000"/>
                        <a:lumOff val="60000"/>
                      </a:schemeClr>
                    </a:solidFill>
                  </a:tcPr>
                </a:tc>
                <a:tc>
                  <a:txBody>
                    <a:bodyPr/>
                    <a:lstStyle/>
                    <a:p>
                      <a:pPr algn="l" fontAlgn="b"/>
                      <a:endParaRPr lang="en-US" sz="1050" b="0" i="0" u="none" strike="noStrike" dirty="0">
                        <a:solidFill>
                          <a:srgbClr val="000000"/>
                        </a:solidFill>
                        <a:effectLst/>
                        <a:latin typeface="Calibri" panose="020F0502020204030204" pitchFamily="34" charset="0"/>
                      </a:endParaRPr>
                    </a:p>
                  </a:txBody>
                  <a:tcPr marL="4763" marR="4763" marT="4763" marB="0" anchor="b">
                    <a:solidFill>
                      <a:schemeClr val="accent2">
                        <a:lumMod val="40000"/>
                        <a:lumOff val="60000"/>
                      </a:schemeClr>
                    </a:solidFill>
                  </a:tcPr>
                </a:tc>
                <a:tc>
                  <a:txBody>
                    <a:bodyPr/>
                    <a:lstStyle/>
                    <a:p>
                      <a:pPr algn="l" fontAlgn="b"/>
                      <a:r>
                        <a:rPr lang="en-US" sz="1050" u="none" strike="noStrike">
                          <a:effectLst/>
                        </a:rPr>
                        <a:t>&gt;=</a:t>
                      </a:r>
                      <a:endParaRPr lang="en-US" sz="1050" b="0" i="0" u="none" strike="noStrike">
                        <a:solidFill>
                          <a:srgbClr val="000000"/>
                        </a:solidFill>
                        <a:effectLst/>
                        <a:latin typeface="Calibri" panose="020F0502020204030204" pitchFamily="34" charset="0"/>
                      </a:endParaRPr>
                    </a:p>
                  </a:txBody>
                  <a:tcPr marL="4763" marR="4763" marT="4763" marB="0" anchor="b">
                    <a:solidFill>
                      <a:schemeClr val="accent2">
                        <a:lumMod val="40000"/>
                        <a:lumOff val="60000"/>
                      </a:schemeClr>
                    </a:solidFill>
                  </a:tcPr>
                </a:tc>
                <a:tc>
                  <a:txBody>
                    <a:bodyPr/>
                    <a:lstStyle/>
                    <a:p>
                      <a:pPr algn="r" fontAlgn="b"/>
                      <a:r>
                        <a:rPr lang="en-US" sz="1050" u="none" strike="noStrike">
                          <a:effectLst/>
                        </a:rPr>
                        <a:t>1000</a:t>
                      </a:r>
                      <a:endParaRPr lang="en-US" sz="1050" b="0" i="0" u="none" strike="noStrike">
                        <a:solidFill>
                          <a:srgbClr val="000000"/>
                        </a:solidFill>
                        <a:effectLst/>
                        <a:latin typeface="Calibri" panose="020F0502020204030204" pitchFamily="34" charset="0"/>
                      </a:endParaRPr>
                    </a:p>
                  </a:txBody>
                  <a:tcPr marL="4763" marR="4763" marT="4763" marB="0" anchor="b">
                    <a:solidFill>
                      <a:schemeClr val="accent2">
                        <a:lumMod val="40000"/>
                        <a:lumOff val="60000"/>
                      </a:schemeClr>
                    </a:solidFill>
                  </a:tcPr>
                </a:tc>
                <a:extLst>
                  <a:ext uri="{0D108BD9-81ED-4DB2-BD59-A6C34878D82A}">
                    <a16:rowId xmlns:a16="http://schemas.microsoft.com/office/drawing/2014/main" val="3707864372"/>
                  </a:ext>
                </a:extLst>
              </a:tr>
              <a:tr h="281764">
                <a:tc>
                  <a:txBody>
                    <a:bodyPr/>
                    <a:lstStyle/>
                    <a:p>
                      <a:pPr algn="l" fontAlgn="b"/>
                      <a:r>
                        <a:rPr lang="en-US" sz="1050" u="none" strike="noStrike">
                          <a:effectLst/>
                        </a:rPr>
                        <a:t>M2 Demand balance</a:t>
                      </a:r>
                      <a:endParaRPr lang="en-US" sz="1050" b="0" i="0" u="none" strike="noStrike">
                        <a:solidFill>
                          <a:srgbClr val="000000"/>
                        </a:solidFill>
                        <a:effectLst/>
                        <a:latin typeface="Calibri" panose="020F0502020204030204" pitchFamily="34" charset="0"/>
                      </a:endParaRPr>
                    </a:p>
                  </a:txBody>
                  <a:tcPr marL="4763" marR="4763" marT="4763" marB="0" anchor="b">
                    <a:solidFill>
                      <a:schemeClr val="accent2">
                        <a:lumMod val="40000"/>
                        <a:lumOff val="60000"/>
                      </a:schemeClr>
                    </a:solidFill>
                  </a:tcPr>
                </a:tc>
                <a:tc>
                  <a:txBody>
                    <a:bodyPr/>
                    <a:lstStyle/>
                    <a:p>
                      <a:pPr algn="l" fontAlgn="b"/>
                      <a:endParaRPr lang="en-US" sz="1050" b="0" i="0" u="none" strike="noStrike">
                        <a:solidFill>
                          <a:srgbClr val="000000"/>
                        </a:solidFill>
                        <a:effectLst/>
                        <a:latin typeface="Calibri" panose="020F0502020204030204" pitchFamily="34" charset="0"/>
                      </a:endParaRPr>
                    </a:p>
                  </a:txBody>
                  <a:tcPr marL="4763" marR="4763" marT="4763" marB="0" anchor="b">
                    <a:solidFill>
                      <a:schemeClr val="accent2">
                        <a:lumMod val="40000"/>
                        <a:lumOff val="60000"/>
                      </a:schemeClr>
                    </a:solidFill>
                  </a:tcPr>
                </a:tc>
                <a:tc>
                  <a:txBody>
                    <a:bodyPr/>
                    <a:lstStyle/>
                    <a:p>
                      <a:pPr algn="r" fontAlgn="b"/>
                      <a:r>
                        <a:rPr lang="en-US" sz="1050" u="none" strike="noStrike">
                          <a:effectLst/>
                        </a:rPr>
                        <a:t>1</a:t>
                      </a:r>
                      <a:endParaRPr lang="en-US" sz="1050" b="0" i="0" u="none" strike="noStrike">
                        <a:solidFill>
                          <a:srgbClr val="000000"/>
                        </a:solidFill>
                        <a:effectLst/>
                        <a:latin typeface="Calibri" panose="020F0502020204030204" pitchFamily="34" charset="0"/>
                      </a:endParaRPr>
                    </a:p>
                  </a:txBody>
                  <a:tcPr marL="4763" marR="4763" marT="4763" marB="0" anchor="b">
                    <a:solidFill>
                      <a:schemeClr val="accent2">
                        <a:lumMod val="40000"/>
                        <a:lumOff val="60000"/>
                      </a:schemeClr>
                    </a:solidFill>
                  </a:tcPr>
                </a:tc>
                <a:tc>
                  <a:txBody>
                    <a:bodyPr/>
                    <a:lstStyle/>
                    <a:p>
                      <a:pPr algn="l" fontAlgn="b"/>
                      <a:endParaRPr lang="en-US" sz="1050" b="0" i="0" u="none" strike="noStrike">
                        <a:solidFill>
                          <a:srgbClr val="000000"/>
                        </a:solidFill>
                        <a:effectLst/>
                        <a:latin typeface="Calibri" panose="020F0502020204030204" pitchFamily="34" charset="0"/>
                      </a:endParaRPr>
                    </a:p>
                  </a:txBody>
                  <a:tcPr marL="4763" marR="4763" marT="4763" marB="0" anchor="b">
                    <a:solidFill>
                      <a:schemeClr val="accent2">
                        <a:lumMod val="40000"/>
                        <a:lumOff val="60000"/>
                      </a:schemeClr>
                    </a:solidFill>
                  </a:tcPr>
                </a:tc>
                <a:tc>
                  <a:txBody>
                    <a:bodyPr/>
                    <a:lstStyle/>
                    <a:p>
                      <a:pPr algn="r" fontAlgn="b"/>
                      <a:r>
                        <a:rPr lang="en-US" sz="1050" u="none" strike="noStrike">
                          <a:effectLst/>
                        </a:rPr>
                        <a:t>1</a:t>
                      </a:r>
                      <a:endParaRPr lang="en-US" sz="1050" b="0" i="0" u="none" strike="noStrike">
                        <a:solidFill>
                          <a:srgbClr val="000000"/>
                        </a:solidFill>
                        <a:effectLst/>
                        <a:latin typeface="Calibri" panose="020F0502020204030204" pitchFamily="34" charset="0"/>
                      </a:endParaRPr>
                    </a:p>
                  </a:txBody>
                  <a:tcPr marL="4763" marR="4763" marT="4763" marB="0" anchor="b">
                    <a:solidFill>
                      <a:schemeClr val="accent2">
                        <a:lumMod val="40000"/>
                        <a:lumOff val="60000"/>
                      </a:schemeClr>
                    </a:solidFill>
                  </a:tcPr>
                </a:tc>
                <a:tc>
                  <a:txBody>
                    <a:bodyPr/>
                    <a:lstStyle/>
                    <a:p>
                      <a:pPr algn="l" fontAlgn="b"/>
                      <a:endParaRPr lang="en-US" sz="1050" b="0" i="0" u="none" strike="noStrike">
                        <a:solidFill>
                          <a:srgbClr val="000000"/>
                        </a:solidFill>
                        <a:effectLst/>
                        <a:latin typeface="Calibri" panose="020F0502020204030204" pitchFamily="34" charset="0"/>
                      </a:endParaRPr>
                    </a:p>
                  </a:txBody>
                  <a:tcPr marL="4763" marR="4763" marT="4763" marB="0" anchor="b">
                    <a:solidFill>
                      <a:schemeClr val="accent2">
                        <a:lumMod val="40000"/>
                        <a:lumOff val="60000"/>
                      </a:schemeClr>
                    </a:solidFill>
                  </a:tcPr>
                </a:tc>
                <a:tc>
                  <a:txBody>
                    <a:bodyPr/>
                    <a:lstStyle/>
                    <a:p>
                      <a:pPr algn="l" fontAlgn="b"/>
                      <a:endParaRPr lang="en-US" sz="1050" b="0" i="0" u="none" strike="noStrike" dirty="0">
                        <a:solidFill>
                          <a:srgbClr val="000000"/>
                        </a:solidFill>
                        <a:effectLst/>
                        <a:latin typeface="Calibri" panose="020F0502020204030204" pitchFamily="34" charset="0"/>
                      </a:endParaRPr>
                    </a:p>
                  </a:txBody>
                  <a:tcPr marL="4763" marR="4763" marT="4763" marB="0" anchor="b">
                    <a:solidFill>
                      <a:schemeClr val="accent2">
                        <a:lumMod val="40000"/>
                        <a:lumOff val="60000"/>
                      </a:schemeClr>
                    </a:solidFill>
                  </a:tcPr>
                </a:tc>
                <a:tc>
                  <a:txBody>
                    <a:bodyPr/>
                    <a:lstStyle/>
                    <a:p>
                      <a:pPr algn="l" fontAlgn="b"/>
                      <a:r>
                        <a:rPr lang="en-US" sz="1050" u="none" strike="noStrike">
                          <a:effectLst/>
                        </a:rPr>
                        <a:t>&gt;=</a:t>
                      </a:r>
                      <a:endParaRPr lang="en-US" sz="1050" b="0" i="0" u="none" strike="noStrike">
                        <a:solidFill>
                          <a:srgbClr val="000000"/>
                        </a:solidFill>
                        <a:effectLst/>
                        <a:latin typeface="Calibri" panose="020F0502020204030204" pitchFamily="34" charset="0"/>
                      </a:endParaRPr>
                    </a:p>
                  </a:txBody>
                  <a:tcPr marL="4763" marR="4763" marT="4763" marB="0" anchor="b">
                    <a:solidFill>
                      <a:schemeClr val="accent2">
                        <a:lumMod val="40000"/>
                        <a:lumOff val="60000"/>
                      </a:schemeClr>
                    </a:solidFill>
                  </a:tcPr>
                </a:tc>
                <a:tc>
                  <a:txBody>
                    <a:bodyPr/>
                    <a:lstStyle/>
                    <a:p>
                      <a:pPr algn="r" fontAlgn="b"/>
                      <a:r>
                        <a:rPr lang="en-US" sz="1050" u="none" strike="noStrike" dirty="0">
                          <a:effectLst/>
                        </a:rPr>
                        <a:t>1200</a:t>
                      </a:r>
                      <a:endParaRPr lang="en-US" sz="1050" b="0" i="0" u="none" strike="noStrike" dirty="0">
                        <a:solidFill>
                          <a:srgbClr val="000000"/>
                        </a:solidFill>
                        <a:effectLst/>
                        <a:latin typeface="Calibri" panose="020F0502020204030204" pitchFamily="34" charset="0"/>
                      </a:endParaRPr>
                    </a:p>
                  </a:txBody>
                  <a:tcPr marL="4763" marR="4763" marT="4763" marB="0" anchor="b">
                    <a:solidFill>
                      <a:schemeClr val="accent2">
                        <a:lumMod val="40000"/>
                        <a:lumOff val="60000"/>
                      </a:schemeClr>
                    </a:solidFill>
                  </a:tcPr>
                </a:tc>
                <a:extLst>
                  <a:ext uri="{0D108BD9-81ED-4DB2-BD59-A6C34878D82A}">
                    <a16:rowId xmlns:a16="http://schemas.microsoft.com/office/drawing/2014/main" val="3713139762"/>
                  </a:ext>
                </a:extLst>
              </a:tr>
            </a:tbl>
          </a:graphicData>
        </a:graphic>
      </p:graphicFrame>
    </p:spTree>
    <p:extLst>
      <p:ext uri="{BB962C8B-B14F-4D97-AF65-F5344CB8AC3E}">
        <p14:creationId xmlns:p14="http://schemas.microsoft.com/office/powerpoint/2010/main" val="1323412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437299273"/>
              </p:ext>
            </p:extLst>
          </p:nvPr>
        </p:nvGraphicFramePr>
        <p:xfrm>
          <a:off x="152400" y="38101"/>
          <a:ext cx="8686806" cy="5306534"/>
        </p:xfrm>
        <a:graphic>
          <a:graphicData uri="http://schemas.openxmlformats.org/drawingml/2006/table">
            <a:tbl>
              <a:tblPr>
                <a:tableStyleId>{5C22544A-7EE6-4342-B048-85BDC9FD1C3A}</a:tableStyleId>
              </a:tblPr>
              <a:tblGrid>
                <a:gridCol w="1169066">
                  <a:extLst>
                    <a:ext uri="{9D8B030D-6E8A-4147-A177-3AD203B41FA5}">
                      <a16:colId xmlns:a16="http://schemas.microsoft.com/office/drawing/2014/main" val="2383475428"/>
                    </a:ext>
                  </a:extLst>
                </a:gridCol>
                <a:gridCol w="583534">
                  <a:extLst>
                    <a:ext uri="{9D8B030D-6E8A-4147-A177-3AD203B41FA5}">
                      <a16:colId xmlns:a16="http://schemas.microsoft.com/office/drawing/2014/main" val="3129493194"/>
                    </a:ext>
                  </a:extLst>
                </a:gridCol>
                <a:gridCol w="244554">
                  <a:extLst>
                    <a:ext uri="{9D8B030D-6E8A-4147-A177-3AD203B41FA5}">
                      <a16:colId xmlns:a16="http://schemas.microsoft.com/office/drawing/2014/main" val="2587868317"/>
                    </a:ext>
                  </a:extLst>
                </a:gridCol>
                <a:gridCol w="414044">
                  <a:extLst>
                    <a:ext uri="{9D8B030D-6E8A-4147-A177-3AD203B41FA5}">
                      <a16:colId xmlns:a16="http://schemas.microsoft.com/office/drawing/2014/main" val="3682533213"/>
                    </a:ext>
                  </a:extLst>
                </a:gridCol>
                <a:gridCol w="414044">
                  <a:extLst>
                    <a:ext uri="{9D8B030D-6E8A-4147-A177-3AD203B41FA5}">
                      <a16:colId xmlns:a16="http://schemas.microsoft.com/office/drawing/2014/main" val="2500898419"/>
                    </a:ext>
                  </a:extLst>
                </a:gridCol>
                <a:gridCol w="414044">
                  <a:extLst>
                    <a:ext uri="{9D8B030D-6E8A-4147-A177-3AD203B41FA5}">
                      <a16:colId xmlns:a16="http://schemas.microsoft.com/office/drawing/2014/main" val="2384763922"/>
                    </a:ext>
                  </a:extLst>
                </a:gridCol>
                <a:gridCol w="414044">
                  <a:extLst>
                    <a:ext uri="{9D8B030D-6E8A-4147-A177-3AD203B41FA5}">
                      <a16:colId xmlns:a16="http://schemas.microsoft.com/office/drawing/2014/main" val="2374181814"/>
                    </a:ext>
                  </a:extLst>
                </a:gridCol>
                <a:gridCol w="414044">
                  <a:extLst>
                    <a:ext uri="{9D8B030D-6E8A-4147-A177-3AD203B41FA5}">
                      <a16:colId xmlns:a16="http://schemas.microsoft.com/office/drawing/2014/main" val="1551259332"/>
                    </a:ext>
                  </a:extLst>
                </a:gridCol>
                <a:gridCol w="414044">
                  <a:extLst>
                    <a:ext uri="{9D8B030D-6E8A-4147-A177-3AD203B41FA5}">
                      <a16:colId xmlns:a16="http://schemas.microsoft.com/office/drawing/2014/main" val="930973643"/>
                    </a:ext>
                  </a:extLst>
                </a:gridCol>
                <a:gridCol w="414044">
                  <a:extLst>
                    <a:ext uri="{9D8B030D-6E8A-4147-A177-3AD203B41FA5}">
                      <a16:colId xmlns:a16="http://schemas.microsoft.com/office/drawing/2014/main" val="2062060488"/>
                    </a:ext>
                  </a:extLst>
                </a:gridCol>
                <a:gridCol w="478992">
                  <a:extLst>
                    <a:ext uri="{9D8B030D-6E8A-4147-A177-3AD203B41FA5}">
                      <a16:colId xmlns:a16="http://schemas.microsoft.com/office/drawing/2014/main" val="1382351982"/>
                    </a:ext>
                  </a:extLst>
                </a:gridCol>
                <a:gridCol w="414044">
                  <a:extLst>
                    <a:ext uri="{9D8B030D-6E8A-4147-A177-3AD203B41FA5}">
                      <a16:colId xmlns:a16="http://schemas.microsoft.com/office/drawing/2014/main" val="2754306652"/>
                    </a:ext>
                  </a:extLst>
                </a:gridCol>
                <a:gridCol w="414044">
                  <a:extLst>
                    <a:ext uri="{9D8B030D-6E8A-4147-A177-3AD203B41FA5}">
                      <a16:colId xmlns:a16="http://schemas.microsoft.com/office/drawing/2014/main" val="3246996737"/>
                    </a:ext>
                  </a:extLst>
                </a:gridCol>
                <a:gridCol w="414044">
                  <a:extLst>
                    <a:ext uri="{9D8B030D-6E8A-4147-A177-3AD203B41FA5}">
                      <a16:colId xmlns:a16="http://schemas.microsoft.com/office/drawing/2014/main" val="2346171817"/>
                    </a:ext>
                  </a:extLst>
                </a:gridCol>
                <a:gridCol w="414044">
                  <a:extLst>
                    <a:ext uri="{9D8B030D-6E8A-4147-A177-3AD203B41FA5}">
                      <a16:colId xmlns:a16="http://schemas.microsoft.com/office/drawing/2014/main" val="2597552784"/>
                    </a:ext>
                  </a:extLst>
                </a:gridCol>
                <a:gridCol w="414044">
                  <a:extLst>
                    <a:ext uri="{9D8B030D-6E8A-4147-A177-3AD203B41FA5}">
                      <a16:colId xmlns:a16="http://schemas.microsoft.com/office/drawing/2014/main" val="1140421615"/>
                    </a:ext>
                  </a:extLst>
                </a:gridCol>
                <a:gridCol w="414044">
                  <a:extLst>
                    <a:ext uri="{9D8B030D-6E8A-4147-A177-3AD203B41FA5}">
                      <a16:colId xmlns:a16="http://schemas.microsoft.com/office/drawing/2014/main" val="1491479461"/>
                    </a:ext>
                  </a:extLst>
                </a:gridCol>
                <a:gridCol w="414044">
                  <a:extLst>
                    <a:ext uri="{9D8B030D-6E8A-4147-A177-3AD203B41FA5}">
                      <a16:colId xmlns:a16="http://schemas.microsoft.com/office/drawing/2014/main" val="1564688701"/>
                    </a:ext>
                  </a:extLst>
                </a:gridCol>
                <a:gridCol w="414044">
                  <a:extLst>
                    <a:ext uri="{9D8B030D-6E8A-4147-A177-3AD203B41FA5}">
                      <a16:colId xmlns:a16="http://schemas.microsoft.com/office/drawing/2014/main" val="376316920"/>
                    </a:ext>
                  </a:extLst>
                </a:gridCol>
              </a:tblGrid>
              <a:tr h="457200">
                <a:tc>
                  <a:txBody>
                    <a:bodyPr/>
                    <a:lstStyle/>
                    <a:p>
                      <a:pPr algn="l" fontAlgn="b"/>
                      <a:endParaRPr lang="en-US" sz="1050" b="0" i="0" u="none" strike="noStrike" dirty="0">
                        <a:solidFill>
                          <a:srgbClr val="000000"/>
                        </a:solidFill>
                        <a:effectLst/>
                        <a:latin typeface="+mj-lt"/>
                      </a:endParaRPr>
                    </a:p>
                  </a:txBody>
                  <a:tcPr marL="2524" marR="2524" marT="2524" marB="0" anchor="b"/>
                </a:tc>
                <a:tc>
                  <a:txBody>
                    <a:bodyPr/>
                    <a:lstStyle/>
                    <a:p>
                      <a:pPr algn="l" fontAlgn="b"/>
                      <a:r>
                        <a:rPr lang="en-US" sz="1050" u="none" strike="noStrike" dirty="0">
                          <a:effectLst/>
                          <a:latin typeface="+mj-lt"/>
                        </a:rPr>
                        <a:t>Sales  </a:t>
                      </a:r>
                      <a:r>
                        <a:rPr lang="en-US" sz="1050" u="none" strike="noStrike" dirty="0" err="1">
                          <a:effectLst/>
                          <a:latin typeface="+mj-lt"/>
                        </a:rPr>
                        <a:t>FarmA</a:t>
                      </a:r>
                      <a:endParaRPr lang="en-US" sz="1050" b="0" i="0" u="none" strike="noStrike" dirty="0">
                        <a:solidFill>
                          <a:srgbClr val="000000"/>
                        </a:solidFill>
                        <a:effectLst/>
                        <a:latin typeface="+mj-lt"/>
                      </a:endParaRPr>
                    </a:p>
                  </a:txBody>
                  <a:tcPr marL="2524" marR="2524" marT="2524" marB="0" anchor="b"/>
                </a:tc>
                <a:tc>
                  <a:txBody>
                    <a:bodyPr/>
                    <a:lstStyle/>
                    <a:p>
                      <a:pPr algn="l" fontAlgn="b"/>
                      <a:r>
                        <a:rPr lang="en-US" sz="1050" u="none" strike="noStrike" dirty="0" smtClean="0">
                          <a:effectLst/>
                          <a:latin typeface="+mj-lt"/>
                        </a:rPr>
                        <a:t>mA</a:t>
                      </a:r>
                      <a:endParaRPr lang="en-US" sz="1050" b="0" i="0" u="none" strike="noStrike" dirty="0">
                        <a:solidFill>
                          <a:srgbClr val="000000"/>
                        </a:solidFill>
                        <a:effectLst/>
                        <a:latin typeface="+mj-lt"/>
                      </a:endParaRPr>
                    </a:p>
                  </a:txBody>
                  <a:tcPr marL="2524" marR="2524" marT="2524" marB="0" anchor="b"/>
                </a:tc>
                <a:tc>
                  <a:txBody>
                    <a:bodyPr/>
                    <a:lstStyle/>
                    <a:p>
                      <a:pPr algn="l" fontAlgn="b"/>
                      <a:r>
                        <a:rPr lang="en-US" sz="1050" u="none" strike="noStrike" dirty="0">
                          <a:effectLst/>
                          <a:latin typeface="+mj-lt"/>
                        </a:rPr>
                        <a:t>P2 </a:t>
                      </a:r>
                      <a:r>
                        <a:rPr lang="en-US" sz="1050" u="none" strike="noStrike" dirty="0" err="1">
                          <a:effectLst/>
                          <a:latin typeface="+mj-lt"/>
                        </a:rPr>
                        <a:t>FarmA</a:t>
                      </a:r>
                      <a:endParaRPr lang="en-US" sz="1050" b="0" i="0" u="none" strike="noStrike" dirty="0">
                        <a:solidFill>
                          <a:srgbClr val="000000"/>
                        </a:solidFill>
                        <a:effectLst/>
                        <a:latin typeface="+mj-lt"/>
                      </a:endParaRPr>
                    </a:p>
                  </a:txBody>
                  <a:tcPr marL="2524" marR="2524" marT="2524" marB="0" anchor="b"/>
                </a:tc>
                <a:tc>
                  <a:txBody>
                    <a:bodyPr/>
                    <a:lstStyle/>
                    <a:p>
                      <a:pPr algn="l" fontAlgn="b"/>
                      <a:r>
                        <a:rPr lang="en-US" sz="1050" u="none" strike="noStrike" dirty="0" smtClean="0">
                          <a:effectLst/>
                          <a:latin typeface="+mj-lt"/>
                        </a:rPr>
                        <a:t>Feed Mix </a:t>
                      </a:r>
                      <a:r>
                        <a:rPr lang="en-US" sz="1050" u="none" strike="noStrike" dirty="0" err="1">
                          <a:effectLst/>
                          <a:latin typeface="+mj-lt"/>
                        </a:rPr>
                        <a:t>FarmA</a:t>
                      </a:r>
                      <a:endParaRPr lang="en-US" sz="1050" b="0" i="0" u="none" strike="noStrike" dirty="0">
                        <a:solidFill>
                          <a:srgbClr val="000000"/>
                        </a:solidFill>
                        <a:effectLst/>
                        <a:latin typeface="+mj-lt"/>
                      </a:endParaRPr>
                    </a:p>
                  </a:txBody>
                  <a:tcPr marL="2524" marR="2524" marT="2524" marB="0" anchor="b"/>
                </a:tc>
                <a:tc>
                  <a:txBody>
                    <a:bodyPr/>
                    <a:lstStyle/>
                    <a:p>
                      <a:pPr algn="l" fontAlgn="b"/>
                      <a:r>
                        <a:rPr lang="en-US" sz="1050" u="none" strike="noStrike" dirty="0" err="1">
                          <a:effectLst/>
                          <a:latin typeface="+mj-lt"/>
                        </a:rPr>
                        <a:t>SoybeanMeal</a:t>
                      </a:r>
                      <a:r>
                        <a:rPr lang="en-US" sz="1050" u="none" strike="noStrike" dirty="0">
                          <a:effectLst/>
                          <a:latin typeface="+mj-lt"/>
                        </a:rPr>
                        <a:t> </a:t>
                      </a:r>
                      <a:r>
                        <a:rPr lang="en-US" sz="1050" u="none" strike="noStrike" dirty="0" err="1">
                          <a:effectLst/>
                          <a:latin typeface="+mj-lt"/>
                        </a:rPr>
                        <a:t>FarmA</a:t>
                      </a:r>
                      <a:endParaRPr lang="en-US" sz="1050" b="0" i="0" u="none" strike="noStrike" dirty="0">
                        <a:solidFill>
                          <a:srgbClr val="000000"/>
                        </a:solidFill>
                        <a:effectLst/>
                        <a:latin typeface="+mj-lt"/>
                      </a:endParaRPr>
                    </a:p>
                  </a:txBody>
                  <a:tcPr marL="2524" marR="2524" marT="2524" marB="0" anchor="b"/>
                </a:tc>
                <a:tc>
                  <a:txBody>
                    <a:bodyPr/>
                    <a:lstStyle/>
                    <a:p>
                      <a:pPr algn="l" fontAlgn="b"/>
                      <a:r>
                        <a:rPr lang="en-US" sz="1050" u="none" strike="noStrike" dirty="0">
                          <a:effectLst/>
                          <a:latin typeface="+mj-lt"/>
                        </a:rPr>
                        <a:t>Sales </a:t>
                      </a:r>
                      <a:r>
                        <a:rPr lang="en-US" sz="1050" u="none" strike="noStrike" dirty="0" err="1">
                          <a:effectLst/>
                          <a:latin typeface="+mj-lt"/>
                        </a:rPr>
                        <a:t>FarmB</a:t>
                      </a:r>
                      <a:endParaRPr lang="en-US" sz="1050" b="0" i="0" u="none" strike="noStrike" dirty="0">
                        <a:solidFill>
                          <a:srgbClr val="000000"/>
                        </a:solidFill>
                        <a:effectLst/>
                        <a:latin typeface="+mj-lt"/>
                      </a:endParaRPr>
                    </a:p>
                  </a:txBody>
                  <a:tcPr marL="2524" marR="2524" marT="2524" marB="0" anchor="b"/>
                </a:tc>
                <a:tc>
                  <a:txBody>
                    <a:bodyPr/>
                    <a:lstStyle/>
                    <a:p>
                      <a:pPr algn="l" fontAlgn="b"/>
                      <a:r>
                        <a:rPr lang="en-US" sz="1050" u="none" strike="noStrike" dirty="0">
                          <a:effectLst/>
                          <a:latin typeface="+mj-lt"/>
                        </a:rPr>
                        <a:t>P1 </a:t>
                      </a:r>
                      <a:r>
                        <a:rPr lang="en-US" sz="1050" u="none" strike="noStrike" dirty="0" err="1">
                          <a:effectLst/>
                          <a:latin typeface="+mj-lt"/>
                        </a:rPr>
                        <a:t>FarmB</a:t>
                      </a:r>
                      <a:endParaRPr lang="en-US" sz="1050" b="0" i="0" u="none" strike="noStrike" dirty="0">
                        <a:solidFill>
                          <a:srgbClr val="000000"/>
                        </a:solidFill>
                        <a:effectLst/>
                        <a:latin typeface="+mj-lt"/>
                      </a:endParaRPr>
                    </a:p>
                  </a:txBody>
                  <a:tcPr marL="2524" marR="2524" marT="2524" marB="0" anchor="b"/>
                </a:tc>
                <a:tc>
                  <a:txBody>
                    <a:bodyPr/>
                    <a:lstStyle/>
                    <a:p>
                      <a:pPr algn="l" fontAlgn="b"/>
                      <a:r>
                        <a:rPr lang="en-US" sz="1050" u="none" strike="noStrike" dirty="0">
                          <a:effectLst/>
                          <a:latin typeface="+mj-lt"/>
                        </a:rPr>
                        <a:t>P2 </a:t>
                      </a:r>
                      <a:r>
                        <a:rPr lang="en-US" sz="1050" u="none" strike="noStrike" dirty="0" err="1">
                          <a:effectLst/>
                          <a:latin typeface="+mj-lt"/>
                        </a:rPr>
                        <a:t>FarmB</a:t>
                      </a:r>
                      <a:endParaRPr lang="en-US" sz="1050" b="0" i="0" u="none" strike="noStrike" dirty="0">
                        <a:solidFill>
                          <a:srgbClr val="000000"/>
                        </a:solidFill>
                        <a:effectLst/>
                        <a:latin typeface="+mj-lt"/>
                      </a:endParaRPr>
                    </a:p>
                  </a:txBody>
                  <a:tcPr marL="2524" marR="2524" marT="2524" marB="0" anchor="b"/>
                </a:tc>
                <a:tc>
                  <a:txBody>
                    <a:bodyPr/>
                    <a:lstStyle/>
                    <a:p>
                      <a:pPr algn="l" fontAlgn="b"/>
                      <a:r>
                        <a:rPr lang="en-US" sz="1050" u="none" strike="noStrike" dirty="0" smtClean="0">
                          <a:effectLst/>
                          <a:latin typeface="+mj-lt"/>
                        </a:rPr>
                        <a:t>Feed Mix </a:t>
                      </a:r>
                      <a:r>
                        <a:rPr lang="en-US" sz="1050" u="none" strike="noStrike" dirty="0" err="1">
                          <a:effectLst/>
                          <a:latin typeface="+mj-lt"/>
                        </a:rPr>
                        <a:t>FarmB</a:t>
                      </a:r>
                      <a:endParaRPr lang="en-US" sz="1050" b="0" i="0" u="none" strike="noStrike" dirty="0">
                        <a:solidFill>
                          <a:srgbClr val="000000"/>
                        </a:solidFill>
                        <a:effectLst/>
                        <a:latin typeface="+mj-lt"/>
                      </a:endParaRPr>
                    </a:p>
                  </a:txBody>
                  <a:tcPr marL="2524" marR="2524" marT="2524" marB="0" anchor="b"/>
                </a:tc>
                <a:tc>
                  <a:txBody>
                    <a:bodyPr/>
                    <a:lstStyle/>
                    <a:p>
                      <a:pPr algn="l" fontAlgn="b"/>
                      <a:r>
                        <a:rPr lang="en-US" sz="1050" u="none" strike="noStrike" dirty="0" err="1">
                          <a:effectLst/>
                          <a:latin typeface="+mj-lt"/>
                        </a:rPr>
                        <a:t>SoybeanMeal</a:t>
                      </a:r>
                      <a:r>
                        <a:rPr lang="en-US" sz="1050" u="none" strike="noStrike" dirty="0">
                          <a:effectLst/>
                          <a:latin typeface="+mj-lt"/>
                        </a:rPr>
                        <a:t> </a:t>
                      </a:r>
                      <a:r>
                        <a:rPr lang="en-US" sz="1050" u="none" strike="noStrike" dirty="0" err="1">
                          <a:effectLst/>
                          <a:latin typeface="+mj-lt"/>
                        </a:rPr>
                        <a:t>FarmB</a:t>
                      </a:r>
                      <a:endParaRPr lang="en-US" sz="1050" b="0" i="0" u="none" strike="noStrike" dirty="0">
                        <a:solidFill>
                          <a:srgbClr val="000000"/>
                        </a:solidFill>
                        <a:effectLst/>
                        <a:latin typeface="+mj-lt"/>
                      </a:endParaRPr>
                    </a:p>
                  </a:txBody>
                  <a:tcPr marL="2524" marR="2524" marT="2524" marB="0" anchor="b"/>
                </a:tc>
                <a:tc>
                  <a:txBody>
                    <a:bodyPr/>
                    <a:lstStyle/>
                    <a:p>
                      <a:pPr algn="l" fontAlgn="b"/>
                      <a:r>
                        <a:rPr lang="en-US" sz="1050" u="none" strike="noStrike" dirty="0">
                          <a:effectLst/>
                          <a:latin typeface="+mj-lt"/>
                        </a:rPr>
                        <a:t>AM1</a:t>
                      </a:r>
                      <a:endParaRPr lang="en-US" sz="1050" b="0" i="0" u="none" strike="noStrike" dirty="0">
                        <a:solidFill>
                          <a:srgbClr val="000000"/>
                        </a:solidFill>
                        <a:effectLst/>
                        <a:latin typeface="+mj-lt"/>
                      </a:endParaRPr>
                    </a:p>
                  </a:txBody>
                  <a:tcPr marL="2524" marR="2524" marT="2524" marB="0" anchor="b"/>
                </a:tc>
                <a:tc>
                  <a:txBody>
                    <a:bodyPr/>
                    <a:lstStyle/>
                    <a:p>
                      <a:pPr algn="l" fontAlgn="b"/>
                      <a:r>
                        <a:rPr lang="en-US" sz="1050" u="none" strike="noStrike" dirty="0">
                          <a:effectLst/>
                          <a:latin typeface="+mj-lt"/>
                        </a:rPr>
                        <a:t>AM2</a:t>
                      </a:r>
                      <a:endParaRPr lang="en-US" sz="1050" b="0" i="0" u="none" strike="noStrike" dirty="0">
                        <a:solidFill>
                          <a:srgbClr val="000000"/>
                        </a:solidFill>
                        <a:effectLst/>
                        <a:latin typeface="+mj-lt"/>
                      </a:endParaRPr>
                    </a:p>
                  </a:txBody>
                  <a:tcPr marL="2524" marR="2524" marT="2524" marB="0" anchor="b"/>
                </a:tc>
                <a:tc>
                  <a:txBody>
                    <a:bodyPr/>
                    <a:lstStyle/>
                    <a:p>
                      <a:pPr algn="l" fontAlgn="b"/>
                      <a:r>
                        <a:rPr lang="en-US" sz="1050" u="none" strike="noStrike" dirty="0">
                          <a:effectLst/>
                          <a:latin typeface="+mj-lt"/>
                        </a:rPr>
                        <a:t>BM1</a:t>
                      </a:r>
                      <a:endParaRPr lang="en-US" sz="1050" b="0" i="0" u="none" strike="noStrike" dirty="0">
                        <a:solidFill>
                          <a:srgbClr val="000000"/>
                        </a:solidFill>
                        <a:effectLst/>
                        <a:latin typeface="+mj-lt"/>
                      </a:endParaRPr>
                    </a:p>
                  </a:txBody>
                  <a:tcPr marL="2524" marR="2524" marT="2524" marB="0" anchor="b"/>
                </a:tc>
                <a:tc>
                  <a:txBody>
                    <a:bodyPr/>
                    <a:lstStyle/>
                    <a:p>
                      <a:pPr algn="l" fontAlgn="b"/>
                      <a:r>
                        <a:rPr lang="en-US" sz="1050" u="none" strike="noStrike" dirty="0">
                          <a:effectLst/>
                          <a:latin typeface="+mj-lt"/>
                        </a:rPr>
                        <a:t>BM2</a:t>
                      </a:r>
                      <a:endParaRPr lang="en-US" sz="1050" b="0" i="0" u="none" strike="noStrike" dirty="0">
                        <a:solidFill>
                          <a:srgbClr val="000000"/>
                        </a:solidFill>
                        <a:effectLst/>
                        <a:latin typeface="+mj-lt"/>
                      </a:endParaRPr>
                    </a:p>
                  </a:txBody>
                  <a:tcPr marL="2524" marR="2524" marT="2524" marB="0" anchor="b"/>
                </a:tc>
                <a:tc>
                  <a:txBody>
                    <a:bodyPr/>
                    <a:lstStyle/>
                    <a:p>
                      <a:pPr algn="l" fontAlgn="b"/>
                      <a:r>
                        <a:rPr lang="en-US" sz="1050" u="none" strike="noStrike" dirty="0">
                          <a:effectLst/>
                          <a:latin typeface="+mj-lt"/>
                        </a:rPr>
                        <a:t>Supply A</a:t>
                      </a:r>
                      <a:endParaRPr lang="en-US" sz="1050" b="0" i="0" u="none" strike="noStrike" dirty="0">
                        <a:solidFill>
                          <a:srgbClr val="000000"/>
                        </a:solidFill>
                        <a:effectLst/>
                        <a:latin typeface="+mj-lt"/>
                      </a:endParaRPr>
                    </a:p>
                  </a:txBody>
                  <a:tcPr marL="2524" marR="2524" marT="2524" marB="0" anchor="b"/>
                </a:tc>
                <a:tc>
                  <a:txBody>
                    <a:bodyPr/>
                    <a:lstStyle/>
                    <a:p>
                      <a:pPr algn="l" fontAlgn="b"/>
                      <a:r>
                        <a:rPr lang="en-US" sz="1050" u="none" strike="noStrike" dirty="0">
                          <a:effectLst/>
                          <a:latin typeface="+mj-lt"/>
                        </a:rPr>
                        <a:t>Supply B</a:t>
                      </a:r>
                      <a:endParaRPr lang="en-US" sz="1050" b="0" i="0" u="none" strike="noStrike" dirty="0">
                        <a:solidFill>
                          <a:srgbClr val="000000"/>
                        </a:solidFill>
                        <a:effectLst/>
                        <a:latin typeface="+mj-lt"/>
                      </a:endParaRPr>
                    </a:p>
                  </a:txBody>
                  <a:tcPr marL="2524" marR="2524" marT="2524" marB="0" anchor="b"/>
                </a:tc>
                <a:tc>
                  <a:txBody>
                    <a:bodyPr/>
                    <a:lstStyle/>
                    <a:p>
                      <a:pPr algn="l" fontAlgn="b"/>
                      <a:endParaRPr lang="en-US" sz="1050" b="0" i="0" u="none" strike="noStrike" dirty="0">
                        <a:solidFill>
                          <a:srgbClr val="000000"/>
                        </a:solidFill>
                        <a:effectLst/>
                        <a:latin typeface="+mj-lt"/>
                      </a:endParaRPr>
                    </a:p>
                  </a:txBody>
                  <a:tcPr marL="2524" marR="2524" marT="2524" marB="0" anchor="b"/>
                </a:tc>
                <a:tc>
                  <a:txBody>
                    <a:bodyPr/>
                    <a:lstStyle/>
                    <a:p>
                      <a:pPr algn="l" fontAlgn="b"/>
                      <a:endParaRPr lang="en-US" sz="1050" b="0" i="0" u="none" strike="noStrike" dirty="0">
                        <a:solidFill>
                          <a:srgbClr val="000000"/>
                        </a:solidFill>
                        <a:effectLst/>
                        <a:latin typeface="+mj-lt"/>
                      </a:endParaRPr>
                    </a:p>
                  </a:txBody>
                  <a:tcPr marL="2524" marR="2524" marT="2524" marB="0" anchor="b"/>
                </a:tc>
                <a:extLst>
                  <a:ext uri="{0D108BD9-81ED-4DB2-BD59-A6C34878D82A}">
                    <a16:rowId xmlns:a16="http://schemas.microsoft.com/office/drawing/2014/main" val="638381720"/>
                  </a:ext>
                </a:extLst>
              </a:tr>
              <a:tr h="206230">
                <a:tc>
                  <a:txBody>
                    <a:bodyPr/>
                    <a:lstStyle/>
                    <a:p>
                      <a:pPr algn="l" fontAlgn="b"/>
                      <a:r>
                        <a:rPr lang="en-US" sz="1050" u="none" strike="noStrike">
                          <a:effectLst/>
                          <a:latin typeface="+mj-lt"/>
                        </a:rPr>
                        <a:t>obj</a:t>
                      </a:r>
                      <a:endParaRPr lang="en-US" sz="1050" b="0" i="0" u="none" strike="noStrike">
                        <a:solidFill>
                          <a:srgbClr val="000000"/>
                        </a:solidFill>
                        <a:effectLst/>
                        <a:latin typeface="+mj-lt"/>
                      </a:endParaRPr>
                    </a:p>
                  </a:txBody>
                  <a:tcPr marL="2524" marR="2524" marT="2524" marB="0" anchor="b"/>
                </a:tc>
                <a:tc>
                  <a:txBody>
                    <a:bodyPr/>
                    <a:lstStyle/>
                    <a:p>
                      <a:pPr algn="r" fontAlgn="b"/>
                      <a:r>
                        <a:rPr lang="en-US" sz="1050" b="1" u="none" strike="dblStrike" baseline="0" dirty="0">
                          <a:solidFill>
                            <a:srgbClr val="FF0000"/>
                          </a:solidFill>
                          <a:effectLst/>
                          <a:latin typeface="+mj-lt"/>
                        </a:rPr>
                        <a:t>3.5</a:t>
                      </a:r>
                      <a:endParaRPr lang="en-US" sz="1050" b="1" i="0" u="none" strike="dblStrike" baseline="0" dirty="0">
                        <a:solidFill>
                          <a:srgbClr val="FF0000"/>
                        </a:solidFill>
                        <a:effectLst/>
                        <a:latin typeface="+mj-lt"/>
                      </a:endParaRPr>
                    </a:p>
                  </a:txBody>
                  <a:tcPr marL="2524" marR="2524" marT="2524" marB="0" anchor="b">
                    <a:solidFill>
                      <a:schemeClr val="tx2">
                        <a:lumMod val="25000"/>
                        <a:lumOff val="75000"/>
                      </a:schemeClr>
                    </a:solidFill>
                  </a:tcPr>
                </a:tc>
                <a:tc>
                  <a:txBody>
                    <a:bodyPr/>
                    <a:lstStyle/>
                    <a:p>
                      <a:pPr algn="r" fontAlgn="b"/>
                      <a:r>
                        <a:rPr lang="en-US" sz="1050" u="none" strike="noStrike" dirty="0">
                          <a:effectLst/>
                          <a:latin typeface="+mj-lt"/>
                        </a:rPr>
                        <a:t>-4</a:t>
                      </a:r>
                      <a:endParaRPr lang="en-US" sz="1050" b="0" i="0" u="none" strike="noStrike" dirty="0">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r" fontAlgn="b"/>
                      <a:r>
                        <a:rPr lang="en-US" sz="1050" u="none" strike="noStrike">
                          <a:effectLst/>
                          <a:latin typeface="+mj-lt"/>
                        </a:rPr>
                        <a:t>-5</a:t>
                      </a:r>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r" fontAlgn="b"/>
                      <a:r>
                        <a:rPr lang="en-US" sz="1050" u="none" strike="noStrike">
                          <a:effectLst/>
                          <a:latin typeface="+mj-lt"/>
                        </a:rPr>
                        <a:t>-0.05</a:t>
                      </a:r>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r" fontAlgn="b"/>
                      <a:r>
                        <a:rPr lang="en-US" sz="1050" u="none" strike="noStrike">
                          <a:effectLst/>
                          <a:latin typeface="+mj-lt"/>
                        </a:rPr>
                        <a:t>-0.15</a:t>
                      </a:r>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r" fontAlgn="b"/>
                      <a:r>
                        <a:rPr lang="en-US" sz="1050" u="none" strike="dblStrike" baseline="0" dirty="0">
                          <a:solidFill>
                            <a:srgbClr val="FF0000"/>
                          </a:solidFill>
                          <a:effectLst/>
                          <a:latin typeface="+mj-lt"/>
                        </a:rPr>
                        <a:t>3.5</a:t>
                      </a:r>
                      <a:endParaRPr lang="en-US" sz="1050" b="0" i="0" u="none" strike="dblStrike" baseline="0" dirty="0">
                        <a:solidFill>
                          <a:srgbClr val="FF0000"/>
                        </a:solidFill>
                        <a:effectLst/>
                        <a:latin typeface="+mj-lt"/>
                      </a:endParaRPr>
                    </a:p>
                  </a:txBody>
                  <a:tcPr marL="2524" marR="2524" marT="2524" marB="0" anchor="b">
                    <a:solidFill>
                      <a:schemeClr val="tx2">
                        <a:lumMod val="25000"/>
                        <a:lumOff val="75000"/>
                      </a:schemeClr>
                    </a:solidFill>
                  </a:tcPr>
                </a:tc>
                <a:tc>
                  <a:txBody>
                    <a:bodyPr/>
                    <a:lstStyle/>
                    <a:p>
                      <a:pPr algn="r" fontAlgn="b"/>
                      <a:r>
                        <a:rPr lang="en-US" sz="1050" u="none" strike="noStrike">
                          <a:effectLst/>
                          <a:latin typeface="+mj-lt"/>
                        </a:rPr>
                        <a:t>-4</a:t>
                      </a:r>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r" fontAlgn="b"/>
                      <a:r>
                        <a:rPr lang="en-US" sz="1050" u="none" strike="noStrike">
                          <a:effectLst/>
                          <a:latin typeface="+mj-lt"/>
                        </a:rPr>
                        <a:t>-5</a:t>
                      </a:r>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r" fontAlgn="b"/>
                      <a:r>
                        <a:rPr lang="en-US" sz="1050" u="none" strike="noStrike">
                          <a:effectLst/>
                          <a:latin typeface="+mj-lt"/>
                        </a:rPr>
                        <a:t>-0.05</a:t>
                      </a:r>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r" fontAlgn="b"/>
                      <a:r>
                        <a:rPr lang="en-US" sz="1050" u="none" strike="noStrike">
                          <a:effectLst/>
                          <a:latin typeface="+mj-lt"/>
                        </a:rPr>
                        <a:t>-0.15</a:t>
                      </a:r>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r" fontAlgn="b"/>
                      <a:r>
                        <a:rPr lang="en-US" sz="1050" u="none" strike="noStrike" dirty="0">
                          <a:effectLst/>
                          <a:latin typeface="+mj-lt"/>
                        </a:rPr>
                        <a:t>3.2</a:t>
                      </a:r>
                      <a:endParaRPr lang="en-US" sz="1050" b="0" i="0" u="none" strike="noStrike" dirty="0">
                        <a:solidFill>
                          <a:srgbClr val="000000"/>
                        </a:solidFill>
                        <a:effectLst/>
                        <a:latin typeface="+mj-lt"/>
                      </a:endParaRPr>
                    </a:p>
                  </a:txBody>
                  <a:tcPr marL="2524" marR="2524" marT="2524" marB="0" anchor="b">
                    <a:solidFill>
                      <a:schemeClr val="accent2">
                        <a:lumMod val="40000"/>
                        <a:lumOff val="60000"/>
                      </a:schemeClr>
                    </a:solidFill>
                  </a:tcPr>
                </a:tc>
                <a:tc>
                  <a:txBody>
                    <a:bodyPr/>
                    <a:lstStyle/>
                    <a:p>
                      <a:pPr algn="r" fontAlgn="b"/>
                      <a:r>
                        <a:rPr lang="en-US" sz="1050" u="none" strike="noStrike" dirty="0">
                          <a:effectLst/>
                          <a:latin typeface="+mj-lt"/>
                        </a:rPr>
                        <a:t>2.9</a:t>
                      </a:r>
                      <a:endParaRPr lang="en-US" sz="1050" b="0" i="0" u="none" strike="noStrike" dirty="0">
                        <a:solidFill>
                          <a:srgbClr val="000000"/>
                        </a:solidFill>
                        <a:effectLst/>
                        <a:latin typeface="+mj-lt"/>
                      </a:endParaRPr>
                    </a:p>
                  </a:txBody>
                  <a:tcPr marL="2524" marR="2524" marT="2524" marB="0" anchor="b">
                    <a:solidFill>
                      <a:schemeClr val="accent2">
                        <a:lumMod val="40000"/>
                        <a:lumOff val="60000"/>
                      </a:schemeClr>
                    </a:solidFill>
                  </a:tcPr>
                </a:tc>
                <a:tc>
                  <a:txBody>
                    <a:bodyPr/>
                    <a:lstStyle/>
                    <a:p>
                      <a:pPr algn="r" fontAlgn="b"/>
                      <a:r>
                        <a:rPr lang="en-US" sz="1050" u="none" strike="noStrike" dirty="0">
                          <a:effectLst/>
                          <a:latin typeface="+mj-lt"/>
                        </a:rPr>
                        <a:t>3.3</a:t>
                      </a:r>
                      <a:endParaRPr lang="en-US" sz="1050" b="0" i="0" u="none" strike="noStrike" dirty="0">
                        <a:solidFill>
                          <a:srgbClr val="000000"/>
                        </a:solidFill>
                        <a:effectLst/>
                        <a:latin typeface="+mj-lt"/>
                      </a:endParaRPr>
                    </a:p>
                  </a:txBody>
                  <a:tcPr marL="2524" marR="2524" marT="2524" marB="0" anchor="b">
                    <a:solidFill>
                      <a:schemeClr val="accent2">
                        <a:lumMod val="40000"/>
                        <a:lumOff val="60000"/>
                      </a:schemeClr>
                    </a:solidFill>
                  </a:tcPr>
                </a:tc>
                <a:tc>
                  <a:txBody>
                    <a:bodyPr/>
                    <a:lstStyle/>
                    <a:p>
                      <a:pPr algn="r" fontAlgn="b"/>
                      <a:r>
                        <a:rPr lang="en-US" sz="1050" u="none" strike="noStrike" dirty="0">
                          <a:effectLst/>
                          <a:latin typeface="+mj-lt"/>
                        </a:rPr>
                        <a:t>3</a:t>
                      </a:r>
                      <a:endParaRPr lang="en-US" sz="1050" b="0" i="0" u="none" strike="noStrike" dirty="0">
                        <a:solidFill>
                          <a:srgbClr val="000000"/>
                        </a:solidFill>
                        <a:effectLst/>
                        <a:latin typeface="+mj-lt"/>
                      </a:endParaRPr>
                    </a:p>
                  </a:txBody>
                  <a:tcPr marL="2524" marR="2524" marT="2524" marB="0" anchor="b">
                    <a:solidFill>
                      <a:schemeClr val="accent2">
                        <a:lumMod val="40000"/>
                        <a:lumOff val="60000"/>
                      </a:schemeClr>
                    </a:solidFill>
                  </a:tcPr>
                </a:tc>
                <a:tc>
                  <a:txBody>
                    <a:bodyPr/>
                    <a:lstStyle/>
                    <a:p>
                      <a:pPr algn="l" fontAlgn="b"/>
                      <a:endParaRPr lang="en-US" sz="1050" b="0" i="0" u="none" strike="noStrike" dirty="0">
                        <a:solidFill>
                          <a:srgbClr val="000000"/>
                        </a:solidFill>
                        <a:effectLst/>
                        <a:latin typeface="+mj-lt"/>
                      </a:endParaRPr>
                    </a:p>
                  </a:txBody>
                  <a:tcPr marL="2524" marR="2524" marT="2524" marB="0" anchor="b">
                    <a:solidFill>
                      <a:schemeClr val="accent2">
                        <a:lumMod val="40000"/>
                        <a:lumOff val="60000"/>
                      </a:schemeClr>
                    </a:solidFill>
                  </a:tcPr>
                </a:tc>
                <a:tc>
                  <a:txBody>
                    <a:bodyPr/>
                    <a:lstStyle/>
                    <a:p>
                      <a:pPr algn="l" fontAlgn="b"/>
                      <a:endParaRPr lang="en-US" sz="1050" b="0" i="0" u="none" strike="noStrike" dirty="0">
                        <a:solidFill>
                          <a:srgbClr val="000000"/>
                        </a:solidFill>
                        <a:effectLst/>
                        <a:latin typeface="+mj-lt"/>
                      </a:endParaRPr>
                    </a:p>
                  </a:txBody>
                  <a:tcPr marL="2524" marR="2524" marT="2524" marB="0" anchor="b">
                    <a:solidFill>
                      <a:schemeClr val="accent2">
                        <a:lumMod val="40000"/>
                        <a:lumOff val="60000"/>
                      </a:schemeClr>
                    </a:solidFill>
                  </a:tcPr>
                </a:tc>
                <a:tc>
                  <a:txBody>
                    <a:bodyPr/>
                    <a:lstStyle/>
                    <a:p>
                      <a:pPr algn="l" fontAlgn="b"/>
                      <a:r>
                        <a:rPr lang="en-US" sz="1050" b="0" i="0" u="none" strike="noStrike" dirty="0" smtClean="0">
                          <a:solidFill>
                            <a:srgbClr val="000000"/>
                          </a:solidFill>
                          <a:effectLst/>
                          <a:latin typeface="+mj-lt"/>
                        </a:rPr>
                        <a:t>MAX</a:t>
                      </a:r>
                      <a:endParaRPr lang="en-US" sz="1050" b="0" i="0" u="none" strike="noStrike" dirty="0">
                        <a:solidFill>
                          <a:srgbClr val="000000"/>
                        </a:solidFill>
                        <a:effectLst/>
                        <a:latin typeface="+mj-lt"/>
                      </a:endParaRPr>
                    </a:p>
                  </a:txBody>
                  <a:tcPr marL="2524" marR="2524" marT="2524" marB="0" anchor="b"/>
                </a:tc>
                <a:tc>
                  <a:txBody>
                    <a:bodyPr/>
                    <a:lstStyle/>
                    <a:p>
                      <a:pPr algn="l" fontAlgn="b"/>
                      <a:endParaRPr lang="en-US" sz="1050" b="0" i="0" u="none" strike="noStrike">
                        <a:solidFill>
                          <a:srgbClr val="000000"/>
                        </a:solidFill>
                        <a:effectLst/>
                        <a:latin typeface="+mj-lt"/>
                      </a:endParaRPr>
                    </a:p>
                  </a:txBody>
                  <a:tcPr marL="2524" marR="2524" marT="2524" marB="0" anchor="b"/>
                </a:tc>
                <a:extLst>
                  <a:ext uri="{0D108BD9-81ED-4DB2-BD59-A6C34878D82A}">
                    <a16:rowId xmlns:a16="http://schemas.microsoft.com/office/drawing/2014/main" val="3521844520"/>
                  </a:ext>
                </a:extLst>
              </a:tr>
              <a:tr h="206230">
                <a:tc>
                  <a:txBody>
                    <a:bodyPr/>
                    <a:lstStyle/>
                    <a:p>
                      <a:pPr algn="l" fontAlgn="b"/>
                      <a:r>
                        <a:rPr lang="en-US" sz="1050" u="none" strike="noStrike">
                          <a:effectLst/>
                          <a:latin typeface="+mj-lt"/>
                        </a:rPr>
                        <a:t>Milk Balance FarmA</a:t>
                      </a:r>
                      <a:endParaRPr lang="en-US" sz="1050" b="0" i="0" u="none" strike="noStrike">
                        <a:solidFill>
                          <a:srgbClr val="000000"/>
                        </a:solidFill>
                        <a:effectLst/>
                        <a:latin typeface="+mj-lt"/>
                      </a:endParaRPr>
                    </a:p>
                  </a:txBody>
                  <a:tcPr marL="2524" marR="2524" marT="2524" marB="0" anchor="b"/>
                </a:tc>
                <a:tc>
                  <a:txBody>
                    <a:bodyPr/>
                    <a:lstStyle/>
                    <a:p>
                      <a:pPr algn="r" fontAlgn="b"/>
                      <a:r>
                        <a:rPr lang="en-US" sz="1050" u="none" strike="noStrike">
                          <a:effectLst/>
                          <a:latin typeface="+mj-lt"/>
                        </a:rPr>
                        <a:t>1</a:t>
                      </a:r>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r" fontAlgn="b"/>
                      <a:r>
                        <a:rPr lang="en-US" sz="1050" u="none" strike="noStrike">
                          <a:effectLst/>
                          <a:latin typeface="+mj-lt"/>
                        </a:rPr>
                        <a:t>-6</a:t>
                      </a:r>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r" fontAlgn="b"/>
                      <a:r>
                        <a:rPr lang="en-US" sz="1050" u="none" strike="noStrike">
                          <a:effectLst/>
                          <a:latin typeface="+mj-lt"/>
                        </a:rPr>
                        <a:t>-7</a:t>
                      </a:r>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l" fontAlgn="b"/>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l" fontAlgn="b"/>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l" fontAlgn="b"/>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l" fontAlgn="b"/>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l" fontAlgn="b"/>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l" fontAlgn="b"/>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l" fontAlgn="b"/>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l" fontAlgn="b"/>
                      <a:endParaRPr lang="en-US" sz="1050" b="0" i="0" u="none" strike="noStrike">
                        <a:solidFill>
                          <a:srgbClr val="000000"/>
                        </a:solidFill>
                        <a:effectLst/>
                        <a:latin typeface="+mj-lt"/>
                      </a:endParaRPr>
                    </a:p>
                  </a:txBody>
                  <a:tcPr marL="2524" marR="2524" marT="2524" marB="0" anchor="b"/>
                </a:tc>
                <a:tc>
                  <a:txBody>
                    <a:bodyPr/>
                    <a:lstStyle/>
                    <a:p>
                      <a:pPr algn="l" fontAlgn="b"/>
                      <a:endParaRPr lang="en-US" sz="1050" b="0" i="0" u="none" strike="noStrike">
                        <a:solidFill>
                          <a:srgbClr val="000000"/>
                        </a:solidFill>
                        <a:effectLst/>
                        <a:latin typeface="+mj-lt"/>
                      </a:endParaRPr>
                    </a:p>
                  </a:txBody>
                  <a:tcPr marL="2524" marR="2524" marT="2524" marB="0" anchor="b"/>
                </a:tc>
                <a:tc>
                  <a:txBody>
                    <a:bodyPr/>
                    <a:lstStyle/>
                    <a:p>
                      <a:pPr algn="l" fontAlgn="b"/>
                      <a:endParaRPr lang="en-US" sz="1050" b="0" i="0" u="none" strike="noStrike">
                        <a:solidFill>
                          <a:srgbClr val="000000"/>
                        </a:solidFill>
                        <a:effectLst/>
                        <a:latin typeface="+mj-lt"/>
                      </a:endParaRPr>
                    </a:p>
                  </a:txBody>
                  <a:tcPr marL="2524" marR="2524" marT="2524" marB="0" anchor="b"/>
                </a:tc>
                <a:tc>
                  <a:txBody>
                    <a:bodyPr/>
                    <a:lstStyle/>
                    <a:p>
                      <a:pPr algn="l" fontAlgn="b"/>
                      <a:endParaRPr lang="en-US" sz="1050" b="0" i="0" u="none" strike="noStrike">
                        <a:solidFill>
                          <a:srgbClr val="000000"/>
                        </a:solidFill>
                        <a:effectLst/>
                        <a:latin typeface="+mj-lt"/>
                      </a:endParaRPr>
                    </a:p>
                  </a:txBody>
                  <a:tcPr marL="2524" marR="2524" marT="2524" marB="0" anchor="b"/>
                </a:tc>
                <a:tc>
                  <a:txBody>
                    <a:bodyPr/>
                    <a:lstStyle/>
                    <a:p>
                      <a:pPr algn="l" fontAlgn="b"/>
                      <a:endParaRPr lang="en-US" sz="1050" b="0" i="0" u="none" strike="noStrike">
                        <a:solidFill>
                          <a:srgbClr val="000000"/>
                        </a:solidFill>
                        <a:effectLst/>
                        <a:latin typeface="+mj-lt"/>
                      </a:endParaRPr>
                    </a:p>
                  </a:txBody>
                  <a:tcPr marL="2524" marR="2524" marT="2524" marB="0" anchor="b"/>
                </a:tc>
                <a:tc>
                  <a:txBody>
                    <a:bodyPr/>
                    <a:lstStyle/>
                    <a:p>
                      <a:pPr algn="l" fontAlgn="b"/>
                      <a:endParaRPr lang="en-US" sz="1050" b="0" i="0" u="none" strike="noStrike">
                        <a:solidFill>
                          <a:srgbClr val="000000"/>
                        </a:solidFill>
                        <a:effectLst/>
                        <a:latin typeface="+mj-lt"/>
                      </a:endParaRPr>
                    </a:p>
                  </a:txBody>
                  <a:tcPr marL="2524" marR="2524" marT="2524" marB="0" anchor="b"/>
                </a:tc>
                <a:tc>
                  <a:txBody>
                    <a:bodyPr/>
                    <a:lstStyle/>
                    <a:p>
                      <a:pPr algn="l" fontAlgn="b"/>
                      <a:r>
                        <a:rPr lang="en-US" sz="1050" u="none" strike="noStrike" dirty="0">
                          <a:effectLst/>
                          <a:latin typeface="+mj-lt"/>
                        </a:rPr>
                        <a:t>&lt;=</a:t>
                      </a:r>
                      <a:endParaRPr lang="en-US" sz="1050" b="0" i="0" u="none" strike="noStrike" dirty="0">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r" fontAlgn="b"/>
                      <a:r>
                        <a:rPr lang="en-US" sz="1050" u="none" strike="noStrike">
                          <a:effectLst/>
                          <a:latin typeface="+mj-lt"/>
                        </a:rPr>
                        <a:t>0</a:t>
                      </a:r>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extLst>
                  <a:ext uri="{0D108BD9-81ED-4DB2-BD59-A6C34878D82A}">
                    <a16:rowId xmlns:a16="http://schemas.microsoft.com/office/drawing/2014/main" val="1194004648"/>
                  </a:ext>
                </a:extLst>
              </a:tr>
              <a:tr h="206230">
                <a:tc>
                  <a:txBody>
                    <a:bodyPr/>
                    <a:lstStyle/>
                    <a:p>
                      <a:pPr algn="l" fontAlgn="b"/>
                      <a:r>
                        <a:rPr lang="en-US" sz="1050" u="none" strike="noStrike">
                          <a:effectLst/>
                          <a:latin typeface="+mj-lt"/>
                        </a:rPr>
                        <a:t>Feed mix balance FarmA</a:t>
                      </a:r>
                      <a:endParaRPr lang="en-US" sz="1050" b="0" i="0" u="none" strike="noStrike">
                        <a:solidFill>
                          <a:srgbClr val="000000"/>
                        </a:solidFill>
                        <a:effectLst/>
                        <a:latin typeface="+mj-lt"/>
                      </a:endParaRPr>
                    </a:p>
                  </a:txBody>
                  <a:tcPr marL="2524" marR="2524" marT="2524" marB="0" anchor="b"/>
                </a:tc>
                <a:tc>
                  <a:txBody>
                    <a:bodyPr/>
                    <a:lstStyle/>
                    <a:p>
                      <a:pPr algn="l" fontAlgn="b"/>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r" fontAlgn="b"/>
                      <a:r>
                        <a:rPr lang="en-US" sz="1050" u="none" strike="noStrike">
                          <a:effectLst/>
                          <a:latin typeface="+mj-lt"/>
                        </a:rPr>
                        <a:t>100</a:t>
                      </a:r>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r" fontAlgn="b"/>
                      <a:r>
                        <a:rPr lang="en-US" sz="1050" u="none" strike="noStrike" dirty="0">
                          <a:effectLst/>
                          <a:latin typeface="+mj-lt"/>
                        </a:rPr>
                        <a:t>90</a:t>
                      </a:r>
                      <a:endParaRPr lang="en-US" sz="1050" b="0" i="0" u="none" strike="noStrike" dirty="0">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r" fontAlgn="b"/>
                      <a:r>
                        <a:rPr lang="en-US" sz="1050" u="none" strike="noStrike">
                          <a:effectLst/>
                          <a:latin typeface="+mj-lt"/>
                        </a:rPr>
                        <a:t>-1</a:t>
                      </a:r>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l" fontAlgn="b"/>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l" fontAlgn="b"/>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l" fontAlgn="b"/>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l" fontAlgn="b"/>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l" fontAlgn="b"/>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l" fontAlgn="b"/>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l" fontAlgn="b"/>
                      <a:endParaRPr lang="en-US" sz="1050" b="0" i="0" u="none" strike="noStrike">
                        <a:solidFill>
                          <a:srgbClr val="000000"/>
                        </a:solidFill>
                        <a:effectLst/>
                        <a:latin typeface="+mj-lt"/>
                      </a:endParaRPr>
                    </a:p>
                  </a:txBody>
                  <a:tcPr marL="2524" marR="2524" marT="2524" marB="0" anchor="b"/>
                </a:tc>
                <a:tc>
                  <a:txBody>
                    <a:bodyPr/>
                    <a:lstStyle/>
                    <a:p>
                      <a:pPr algn="l" fontAlgn="b"/>
                      <a:endParaRPr lang="en-US" sz="1050" b="0" i="0" u="none" strike="noStrike" dirty="0">
                        <a:solidFill>
                          <a:srgbClr val="000000"/>
                        </a:solidFill>
                        <a:effectLst/>
                        <a:latin typeface="+mj-lt"/>
                      </a:endParaRPr>
                    </a:p>
                  </a:txBody>
                  <a:tcPr marL="2524" marR="2524" marT="2524" marB="0" anchor="b"/>
                </a:tc>
                <a:tc>
                  <a:txBody>
                    <a:bodyPr/>
                    <a:lstStyle/>
                    <a:p>
                      <a:pPr algn="l" fontAlgn="b"/>
                      <a:endParaRPr lang="en-US" sz="1050" b="0" i="0" u="none" strike="noStrike">
                        <a:solidFill>
                          <a:srgbClr val="000000"/>
                        </a:solidFill>
                        <a:effectLst/>
                        <a:latin typeface="+mj-lt"/>
                      </a:endParaRPr>
                    </a:p>
                  </a:txBody>
                  <a:tcPr marL="2524" marR="2524" marT="2524" marB="0" anchor="b"/>
                </a:tc>
                <a:tc>
                  <a:txBody>
                    <a:bodyPr/>
                    <a:lstStyle/>
                    <a:p>
                      <a:pPr algn="l" fontAlgn="b"/>
                      <a:endParaRPr lang="en-US" sz="1050" b="0" i="0" u="none" strike="noStrike">
                        <a:solidFill>
                          <a:srgbClr val="000000"/>
                        </a:solidFill>
                        <a:effectLst/>
                        <a:latin typeface="+mj-lt"/>
                      </a:endParaRPr>
                    </a:p>
                  </a:txBody>
                  <a:tcPr marL="2524" marR="2524" marT="2524" marB="0" anchor="b"/>
                </a:tc>
                <a:tc>
                  <a:txBody>
                    <a:bodyPr/>
                    <a:lstStyle/>
                    <a:p>
                      <a:pPr algn="l" fontAlgn="b"/>
                      <a:endParaRPr lang="en-US" sz="1050" b="0" i="0" u="none" strike="noStrike">
                        <a:solidFill>
                          <a:srgbClr val="000000"/>
                        </a:solidFill>
                        <a:effectLst/>
                        <a:latin typeface="+mj-lt"/>
                      </a:endParaRPr>
                    </a:p>
                  </a:txBody>
                  <a:tcPr marL="2524" marR="2524" marT="2524" marB="0" anchor="b"/>
                </a:tc>
                <a:tc>
                  <a:txBody>
                    <a:bodyPr/>
                    <a:lstStyle/>
                    <a:p>
                      <a:pPr algn="l" fontAlgn="b"/>
                      <a:endParaRPr lang="en-US" sz="1050" b="0" i="0" u="none" strike="noStrike">
                        <a:solidFill>
                          <a:srgbClr val="000000"/>
                        </a:solidFill>
                        <a:effectLst/>
                        <a:latin typeface="+mj-lt"/>
                      </a:endParaRPr>
                    </a:p>
                  </a:txBody>
                  <a:tcPr marL="2524" marR="2524" marT="2524" marB="0" anchor="b"/>
                </a:tc>
                <a:tc>
                  <a:txBody>
                    <a:bodyPr/>
                    <a:lstStyle/>
                    <a:p>
                      <a:pPr algn="l" fontAlgn="b"/>
                      <a:r>
                        <a:rPr lang="en-US" sz="1050" u="none" strike="noStrike" dirty="0">
                          <a:effectLst/>
                          <a:latin typeface="+mj-lt"/>
                        </a:rPr>
                        <a:t>&lt;=</a:t>
                      </a:r>
                      <a:endParaRPr lang="en-US" sz="1050" b="0" i="0" u="none" strike="noStrike" dirty="0">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r" fontAlgn="b"/>
                      <a:r>
                        <a:rPr lang="en-US" sz="1050" u="none" strike="noStrike" dirty="0">
                          <a:effectLst/>
                          <a:latin typeface="+mj-lt"/>
                        </a:rPr>
                        <a:t>0</a:t>
                      </a:r>
                      <a:endParaRPr lang="en-US" sz="1050" b="0" i="0" u="none" strike="noStrike" dirty="0">
                        <a:solidFill>
                          <a:srgbClr val="000000"/>
                        </a:solidFill>
                        <a:effectLst/>
                        <a:latin typeface="+mj-lt"/>
                      </a:endParaRPr>
                    </a:p>
                  </a:txBody>
                  <a:tcPr marL="2524" marR="2524" marT="2524" marB="0" anchor="b">
                    <a:solidFill>
                      <a:schemeClr val="tx2">
                        <a:lumMod val="25000"/>
                        <a:lumOff val="75000"/>
                      </a:schemeClr>
                    </a:solidFill>
                  </a:tcPr>
                </a:tc>
                <a:extLst>
                  <a:ext uri="{0D108BD9-81ED-4DB2-BD59-A6C34878D82A}">
                    <a16:rowId xmlns:a16="http://schemas.microsoft.com/office/drawing/2014/main" val="623195320"/>
                  </a:ext>
                </a:extLst>
              </a:tr>
              <a:tr h="206230">
                <a:tc>
                  <a:txBody>
                    <a:bodyPr/>
                    <a:lstStyle/>
                    <a:p>
                      <a:pPr algn="l" fontAlgn="b"/>
                      <a:r>
                        <a:rPr lang="en-US" sz="1050" u="none" strike="noStrike">
                          <a:effectLst/>
                          <a:latin typeface="+mj-lt"/>
                        </a:rPr>
                        <a:t>soybean meal balance FarmA</a:t>
                      </a:r>
                      <a:endParaRPr lang="en-US" sz="1050" b="0" i="0" u="none" strike="noStrike">
                        <a:solidFill>
                          <a:srgbClr val="000000"/>
                        </a:solidFill>
                        <a:effectLst/>
                        <a:latin typeface="+mj-lt"/>
                      </a:endParaRPr>
                    </a:p>
                  </a:txBody>
                  <a:tcPr marL="2524" marR="2524" marT="2524" marB="0" anchor="b"/>
                </a:tc>
                <a:tc>
                  <a:txBody>
                    <a:bodyPr/>
                    <a:lstStyle/>
                    <a:p>
                      <a:pPr algn="l" fontAlgn="b"/>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l" fontAlgn="b"/>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r" fontAlgn="b"/>
                      <a:r>
                        <a:rPr lang="en-US" sz="1050" u="none" strike="noStrike">
                          <a:effectLst/>
                          <a:latin typeface="+mj-lt"/>
                        </a:rPr>
                        <a:t>10</a:t>
                      </a:r>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l" fontAlgn="b"/>
                      <a:endParaRPr lang="en-US" sz="1050" b="0" i="0" u="none" strike="noStrike" dirty="0">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r" fontAlgn="b"/>
                      <a:r>
                        <a:rPr lang="en-US" sz="1050" u="none" strike="noStrike">
                          <a:effectLst/>
                          <a:latin typeface="+mj-lt"/>
                        </a:rPr>
                        <a:t>-1</a:t>
                      </a:r>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l" fontAlgn="b"/>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l" fontAlgn="b"/>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l" fontAlgn="b"/>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l" fontAlgn="b"/>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l" fontAlgn="b"/>
                      <a:endParaRPr lang="en-US" sz="1050" b="0" i="0" u="none" strike="noStrike" dirty="0">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l" fontAlgn="b"/>
                      <a:endParaRPr lang="en-US" sz="1050" b="0" i="0" u="none" strike="noStrike">
                        <a:solidFill>
                          <a:srgbClr val="000000"/>
                        </a:solidFill>
                        <a:effectLst/>
                        <a:latin typeface="+mj-lt"/>
                      </a:endParaRPr>
                    </a:p>
                  </a:txBody>
                  <a:tcPr marL="2524" marR="2524" marT="2524" marB="0" anchor="b"/>
                </a:tc>
                <a:tc>
                  <a:txBody>
                    <a:bodyPr/>
                    <a:lstStyle/>
                    <a:p>
                      <a:pPr algn="l" fontAlgn="b"/>
                      <a:endParaRPr lang="en-US" sz="1050" b="0" i="0" u="none" strike="noStrike">
                        <a:solidFill>
                          <a:srgbClr val="000000"/>
                        </a:solidFill>
                        <a:effectLst/>
                        <a:latin typeface="+mj-lt"/>
                      </a:endParaRPr>
                    </a:p>
                  </a:txBody>
                  <a:tcPr marL="2524" marR="2524" marT="2524" marB="0" anchor="b"/>
                </a:tc>
                <a:tc>
                  <a:txBody>
                    <a:bodyPr/>
                    <a:lstStyle/>
                    <a:p>
                      <a:pPr algn="l" fontAlgn="b"/>
                      <a:endParaRPr lang="en-US" sz="1050" b="0" i="0" u="none" strike="noStrike">
                        <a:solidFill>
                          <a:srgbClr val="000000"/>
                        </a:solidFill>
                        <a:effectLst/>
                        <a:latin typeface="+mj-lt"/>
                      </a:endParaRPr>
                    </a:p>
                  </a:txBody>
                  <a:tcPr marL="2524" marR="2524" marT="2524" marB="0" anchor="b"/>
                </a:tc>
                <a:tc>
                  <a:txBody>
                    <a:bodyPr/>
                    <a:lstStyle/>
                    <a:p>
                      <a:pPr algn="l" fontAlgn="b"/>
                      <a:endParaRPr lang="en-US" sz="1050" b="0" i="0" u="none" strike="noStrike">
                        <a:solidFill>
                          <a:srgbClr val="000000"/>
                        </a:solidFill>
                        <a:effectLst/>
                        <a:latin typeface="+mj-lt"/>
                      </a:endParaRPr>
                    </a:p>
                  </a:txBody>
                  <a:tcPr marL="2524" marR="2524" marT="2524" marB="0" anchor="b"/>
                </a:tc>
                <a:tc>
                  <a:txBody>
                    <a:bodyPr/>
                    <a:lstStyle/>
                    <a:p>
                      <a:pPr algn="l" fontAlgn="b"/>
                      <a:endParaRPr lang="en-US" sz="1050" b="0" i="0" u="none" strike="noStrike">
                        <a:solidFill>
                          <a:srgbClr val="000000"/>
                        </a:solidFill>
                        <a:effectLst/>
                        <a:latin typeface="+mj-lt"/>
                      </a:endParaRPr>
                    </a:p>
                  </a:txBody>
                  <a:tcPr marL="2524" marR="2524" marT="2524" marB="0" anchor="b"/>
                </a:tc>
                <a:tc>
                  <a:txBody>
                    <a:bodyPr/>
                    <a:lstStyle/>
                    <a:p>
                      <a:pPr algn="l" fontAlgn="b"/>
                      <a:endParaRPr lang="en-US" sz="1050" b="0" i="0" u="none" strike="noStrike">
                        <a:solidFill>
                          <a:srgbClr val="000000"/>
                        </a:solidFill>
                        <a:effectLst/>
                        <a:latin typeface="+mj-lt"/>
                      </a:endParaRPr>
                    </a:p>
                  </a:txBody>
                  <a:tcPr marL="2524" marR="2524" marT="2524" marB="0" anchor="b"/>
                </a:tc>
                <a:tc>
                  <a:txBody>
                    <a:bodyPr/>
                    <a:lstStyle/>
                    <a:p>
                      <a:pPr algn="l" fontAlgn="b"/>
                      <a:r>
                        <a:rPr lang="en-US" sz="1050" u="none" strike="noStrike">
                          <a:effectLst/>
                          <a:latin typeface="+mj-lt"/>
                        </a:rPr>
                        <a:t>&lt;=</a:t>
                      </a:r>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r" fontAlgn="b"/>
                      <a:r>
                        <a:rPr lang="en-US" sz="1050" u="none" strike="noStrike">
                          <a:effectLst/>
                          <a:latin typeface="+mj-lt"/>
                        </a:rPr>
                        <a:t>0</a:t>
                      </a:r>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extLst>
                  <a:ext uri="{0D108BD9-81ED-4DB2-BD59-A6C34878D82A}">
                    <a16:rowId xmlns:a16="http://schemas.microsoft.com/office/drawing/2014/main" val="4137686683"/>
                  </a:ext>
                </a:extLst>
              </a:tr>
              <a:tr h="206230">
                <a:tc>
                  <a:txBody>
                    <a:bodyPr/>
                    <a:lstStyle/>
                    <a:p>
                      <a:pPr algn="l" fontAlgn="b"/>
                      <a:r>
                        <a:rPr lang="en-US" sz="1050" u="none" strike="noStrike">
                          <a:effectLst/>
                          <a:latin typeface="+mj-lt"/>
                        </a:rPr>
                        <a:t>labor  FarmA</a:t>
                      </a:r>
                      <a:endParaRPr lang="en-US" sz="1050" b="0" i="0" u="none" strike="noStrike">
                        <a:solidFill>
                          <a:srgbClr val="000000"/>
                        </a:solidFill>
                        <a:effectLst/>
                        <a:latin typeface="+mj-lt"/>
                      </a:endParaRPr>
                    </a:p>
                  </a:txBody>
                  <a:tcPr marL="2524" marR="2524" marT="2524" marB="0" anchor="b"/>
                </a:tc>
                <a:tc>
                  <a:txBody>
                    <a:bodyPr/>
                    <a:lstStyle/>
                    <a:p>
                      <a:pPr algn="l" fontAlgn="b"/>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r" fontAlgn="b"/>
                      <a:r>
                        <a:rPr lang="en-US" sz="1050" u="none" strike="noStrike">
                          <a:effectLst/>
                          <a:latin typeface="+mj-lt"/>
                        </a:rPr>
                        <a:t>0.3</a:t>
                      </a:r>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r" fontAlgn="b"/>
                      <a:r>
                        <a:rPr lang="en-US" sz="1050" u="none" strike="noStrike">
                          <a:effectLst/>
                          <a:latin typeface="+mj-lt"/>
                        </a:rPr>
                        <a:t>0.4</a:t>
                      </a:r>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l" fontAlgn="b"/>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l" fontAlgn="b"/>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l" fontAlgn="b"/>
                      <a:endParaRPr lang="en-US" sz="1050" b="0" i="0" u="none" strike="noStrike" dirty="0">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l" fontAlgn="b"/>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l" fontAlgn="b"/>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l" fontAlgn="b"/>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l" fontAlgn="b"/>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l" fontAlgn="b"/>
                      <a:endParaRPr lang="en-US" sz="1050" b="0" i="0" u="none" strike="noStrike">
                        <a:solidFill>
                          <a:srgbClr val="000000"/>
                        </a:solidFill>
                        <a:effectLst/>
                        <a:latin typeface="+mj-lt"/>
                      </a:endParaRPr>
                    </a:p>
                  </a:txBody>
                  <a:tcPr marL="2524" marR="2524" marT="2524" marB="0" anchor="b"/>
                </a:tc>
                <a:tc>
                  <a:txBody>
                    <a:bodyPr/>
                    <a:lstStyle/>
                    <a:p>
                      <a:pPr algn="l" fontAlgn="b"/>
                      <a:endParaRPr lang="en-US" sz="1050" b="0" i="0" u="none" strike="noStrike">
                        <a:solidFill>
                          <a:srgbClr val="000000"/>
                        </a:solidFill>
                        <a:effectLst/>
                        <a:latin typeface="+mj-lt"/>
                      </a:endParaRPr>
                    </a:p>
                  </a:txBody>
                  <a:tcPr marL="2524" marR="2524" marT="2524" marB="0" anchor="b"/>
                </a:tc>
                <a:tc>
                  <a:txBody>
                    <a:bodyPr/>
                    <a:lstStyle/>
                    <a:p>
                      <a:pPr algn="l" fontAlgn="b"/>
                      <a:endParaRPr lang="en-US" sz="1050" b="0" i="0" u="none" strike="noStrike">
                        <a:solidFill>
                          <a:srgbClr val="000000"/>
                        </a:solidFill>
                        <a:effectLst/>
                        <a:latin typeface="+mj-lt"/>
                      </a:endParaRPr>
                    </a:p>
                  </a:txBody>
                  <a:tcPr marL="2524" marR="2524" marT="2524" marB="0" anchor="b"/>
                </a:tc>
                <a:tc>
                  <a:txBody>
                    <a:bodyPr/>
                    <a:lstStyle/>
                    <a:p>
                      <a:pPr algn="l" fontAlgn="b"/>
                      <a:endParaRPr lang="en-US" sz="1050" b="0" i="0" u="none" strike="noStrike">
                        <a:solidFill>
                          <a:srgbClr val="000000"/>
                        </a:solidFill>
                        <a:effectLst/>
                        <a:latin typeface="+mj-lt"/>
                      </a:endParaRPr>
                    </a:p>
                  </a:txBody>
                  <a:tcPr marL="2524" marR="2524" marT="2524" marB="0" anchor="b"/>
                </a:tc>
                <a:tc>
                  <a:txBody>
                    <a:bodyPr/>
                    <a:lstStyle/>
                    <a:p>
                      <a:pPr algn="l" fontAlgn="b"/>
                      <a:endParaRPr lang="en-US" sz="1050" b="0" i="0" u="none" strike="noStrike">
                        <a:solidFill>
                          <a:srgbClr val="000000"/>
                        </a:solidFill>
                        <a:effectLst/>
                        <a:latin typeface="+mj-lt"/>
                      </a:endParaRPr>
                    </a:p>
                  </a:txBody>
                  <a:tcPr marL="2524" marR="2524" marT="2524" marB="0" anchor="b"/>
                </a:tc>
                <a:tc>
                  <a:txBody>
                    <a:bodyPr/>
                    <a:lstStyle/>
                    <a:p>
                      <a:pPr algn="l" fontAlgn="b"/>
                      <a:endParaRPr lang="en-US" sz="1050" b="0" i="0" u="none" strike="noStrike">
                        <a:solidFill>
                          <a:srgbClr val="000000"/>
                        </a:solidFill>
                        <a:effectLst/>
                        <a:latin typeface="+mj-lt"/>
                      </a:endParaRPr>
                    </a:p>
                  </a:txBody>
                  <a:tcPr marL="2524" marR="2524" marT="2524" marB="0" anchor="b"/>
                </a:tc>
                <a:tc>
                  <a:txBody>
                    <a:bodyPr/>
                    <a:lstStyle/>
                    <a:p>
                      <a:pPr algn="l" fontAlgn="b"/>
                      <a:r>
                        <a:rPr lang="en-US" sz="1050" u="none" strike="noStrike" dirty="0">
                          <a:effectLst/>
                          <a:latin typeface="+mj-lt"/>
                        </a:rPr>
                        <a:t>&lt;=</a:t>
                      </a:r>
                      <a:endParaRPr lang="en-US" sz="1050" b="0" i="0" u="none" strike="noStrike" dirty="0">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r" fontAlgn="b"/>
                      <a:r>
                        <a:rPr lang="en-US" sz="1050" u="none" strike="noStrike" dirty="0">
                          <a:effectLst/>
                          <a:latin typeface="+mj-lt"/>
                        </a:rPr>
                        <a:t>35</a:t>
                      </a:r>
                      <a:endParaRPr lang="en-US" sz="1050" b="0" i="0" u="none" strike="noStrike" dirty="0">
                        <a:solidFill>
                          <a:srgbClr val="000000"/>
                        </a:solidFill>
                        <a:effectLst/>
                        <a:latin typeface="+mj-lt"/>
                      </a:endParaRPr>
                    </a:p>
                  </a:txBody>
                  <a:tcPr marL="2524" marR="2524" marT="2524" marB="0" anchor="b">
                    <a:solidFill>
                      <a:schemeClr val="tx2">
                        <a:lumMod val="25000"/>
                        <a:lumOff val="75000"/>
                      </a:schemeClr>
                    </a:solidFill>
                  </a:tcPr>
                </a:tc>
                <a:extLst>
                  <a:ext uri="{0D108BD9-81ED-4DB2-BD59-A6C34878D82A}">
                    <a16:rowId xmlns:a16="http://schemas.microsoft.com/office/drawing/2014/main" val="35778689"/>
                  </a:ext>
                </a:extLst>
              </a:tr>
              <a:tr h="206230">
                <a:tc>
                  <a:txBody>
                    <a:bodyPr/>
                    <a:lstStyle/>
                    <a:p>
                      <a:pPr algn="l" fontAlgn="b"/>
                      <a:r>
                        <a:rPr lang="en-US" sz="1050" u="none" strike="noStrike">
                          <a:effectLst/>
                          <a:latin typeface="+mj-lt"/>
                        </a:rPr>
                        <a:t>cow FarmA</a:t>
                      </a:r>
                      <a:endParaRPr lang="en-US" sz="1050" b="0" i="0" u="none" strike="noStrike">
                        <a:solidFill>
                          <a:srgbClr val="000000"/>
                        </a:solidFill>
                        <a:effectLst/>
                        <a:latin typeface="+mj-lt"/>
                      </a:endParaRPr>
                    </a:p>
                  </a:txBody>
                  <a:tcPr marL="2524" marR="2524" marT="2524" marB="0" anchor="b"/>
                </a:tc>
                <a:tc>
                  <a:txBody>
                    <a:bodyPr/>
                    <a:lstStyle/>
                    <a:p>
                      <a:pPr algn="l" fontAlgn="b"/>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r" fontAlgn="b"/>
                      <a:r>
                        <a:rPr lang="en-US" sz="1050" u="none" strike="noStrike">
                          <a:effectLst/>
                          <a:latin typeface="+mj-lt"/>
                        </a:rPr>
                        <a:t>1</a:t>
                      </a:r>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r" fontAlgn="b"/>
                      <a:r>
                        <a:rPr lang="en-US" sz="1050" u="none" strike="noStrike">
                          <a:effectLst/>
                          <a:latin typeface="+mj-lt"/>
                        </a:rPr>
                        <a:t>1</a:t>
                      </a:r>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l" fontAlgn="b"/>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l" fontAlgn="b"/>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l" fontAlgn="b"/>
                      <a:endParaRPr lang="en-US" sz="1050" b="0" i="0" u="none" strike="noStrike" dirty="0">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l" fontAlgn="b"/>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l" fontAlgn="b"/>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l" fontAlgn="b"/>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l" fontAlgn="b"/>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l" fontAlgn="b"/>
                      <a:endParaRPr lang="en-US" sz="1050" b="0" i="0" u="none" strike="noStrike">
                        <a:solidFill>
                          <a:srgbClr val="000000"/>
                        </a:solidFill>
                        <a:effectLst/>
                        <a:latin typeface="+mj-lt"/>
                      </a:endParaRPr>
                    </a:p>
                  </a:txBody>
                  <a:tcPr marL="2524" marR="2524" marT="2524" marB="0" anchor="b"/>
                </a:tc>
                <a:tc>
                  <a:txBody>
                    <a:bodyPr/>
                    <a:lstStyle/>
                    <a:p>
                      <a:pPr algn="l" fontAlgn="b"/>
                      <a:endParaRPr lang="en-US" sz="1050" b="0" i="0" u="none" strike="noStrike">
                        <a:solidFill>
                          <a:srgbClr val="000000"/>
                        </a:solidFill>
                        <a:effectLst/>
                        <a:latin typeface="+mj-lt"/>
                      </a:endParaRPr>
                    </a:p>
                  </a:txBody>
                  <a:tcPr marL="2524" marR="2524" marT="2524" marB="0" anchor="b"/>
                </a:tc>
                <a:tc>
                  <a:txBody>
                    <a:bodyPr/>
                    <a:lstStyle/>
                    <a:p>
                      <a:pPr algn="l" fontAlgn="b"/>
                      <a:endParaRPr lang="en-US" sz="1050" b="0" i="0" u="none" strike="noStrike">
                        <a:solidFill>
                          <a:srgbClr val="000000"/>
                        </a:solidFill>
                        <a:effectLst/>
                        <a:latin typeface="+mj-lt"/>
                      </a:endParaRPr>
                    </a:p>
                  </a:txBody>
                  <a:tcPr marL="2524" marR="2524" marT="2524" marB="0" anchor="b"/>
                </a:tc>
                <a:tc>
                  <a:txBody>
                    <a:bodyPr/>
                    <a:lstStyle/>
                    <a:p>
                      <a:pPr algn="l" fontAlgn="b"/>
                      <a:endParaRPr lang="en-US" sz="1050" b="0" i="0" u="none" strike="noStrike">
                        <a:solidFill>
                          <a:srgbClr val="000000"/>
                        </a:solidFill>
                        <a:effectLst/>
                        <a:latin typeface="+mj-lt"/>
                      </a:endParaRPr>
                    </a:p>
                  </a:txBody>
                  <a:tcPr marL="2524" marR="2524" marT="2524" marB="0" anchor="b"/>
                </a:tc>
                <a:tc>
                  <a:txBody>
                    <a:bodyPr/>
                    <a:lstStyle/>
                    <a:p>
                      <a:pPr algn="l" fontAlgn="b"/>
                      <a:endParaRPr lang="en-US" sz="1050" b="0" i="0" u="none" strike="noStrike">
                        <a:solidFill>
                          <a:srgbClr val="000000"/>
                        </a:solidFill>
                        <a:effectLst/>
                        <a:latin typeface="+mj-lt"/>
                      </a:endParaRPr>
                    </a:p>
                  </a:txBody>
                  <a:tcPr marL="2524" marR="2524" marT="2524" marB="0" anchor="b"/>
                </a:tc>
                <a:tc>
                  <a:txBody>
                    <a:bodyPr/>
                    <a:lstStyle/>
                    <a:p>
                      <a:pPr algn="l" fontAlgn="b"/>
                      <a:endParaRPr lang="en-US" sz="1050" b="0" i="0" u="none" strike="noStrike">
                        <a:solidFill>
                          <a:srgbClr val="000000"/>
                        </a:solidFill>
                        <a:effectLst/>
                        <a:latin typeface="+mj-lt"/>
                      </a:endParaRPr>
                    </a:p>
                  </a:txBody>
                  <a:tcPr marL="2524" marR="2524" marT="2524" marB="0" anchor="b"/>
                </a:tc>
                <a:tc>
                  <a:txBody>
                    <a:bodyPr/>
                    <a:lstStyle/>
                    <a:p>
                      <a:pPr algn="l" fontAlgn="b"/>
                      <a:r>
                        <a:rPr lang="en-US" sz="1050" u="none" strike="noStrike">
                          <a:effectLst/>
                          <a:latin typeface="+mj-lt"/>
                        </a:rPr>
                        <a:t>&lt;=</a:t>
                      </a:r>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r" fontAlgn="b"/>
                      <a:r>
                        <a:rPr lang="en-US" sz="1050" u="none" strike="noStrike">
                          <a:effectLst/>
                          <a:latin typeface="+mj-lt"/>
                        </a:rPr>
                        <a:t>100</a:t>
                      </a:r>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extLst>
                  <a:ext uri="{0D108BD9-81ED-4DB2-BD59-A6C34878D82A}">
                    <a16:rowId xmlns:a16="http://schemas.microsoft.com/office/drawing/2014/main" val="3975523030"/>
                  </a:ext>
                </a:extLst>
              </a:tr>
              <a:tr h="206230">
                <a:tc>
                  <a:txBody>
                    <a:bodyPr/>
                    <a:lstStyle/>
                    <a:p>
                      <a:pPr algn="l" fontAlgn="b"/>
                      <a:r>
                        <a:rPr lang="en-US" sz="1050" u="none" strike="noStrike">
                          <a:effectLst/>
                          <a:latin typeface="+mj-lt"/>
                        </a:rPr>
                        <a:t>Milk Balance FarmB</a:t>
                      </a:r>
                      <a:endParaRPr lang="en-US" sz="1050" b="0" i="0" u="none" strike="noStrike">
                        <a:solidFill>
                          <a:srgbClr val="000000"/>
                        </a:solidFill>
                        <a:effectLst/>
                        <a:latin typeface="+mj-lt"/>
                      </a:endParaRPr>
                    </a:p>
                  </a:txBody>
                  <a:tcPr marL="2524" marR="2524" marT="2524" marB="0" anchor="b"/>
                </a:tc>
                <a:tc>
                  <a:txBody>
                    <a:bodyPr/>
                    <a:lstStyle/>
                    <a:p>
                      <a:pPr algn="l" fontAlgn="b"/>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l" fontAlgn="b"/>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l" fontAlgn="b"/>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l" fontAlgn="b"/>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l" fontAlgn="b"/>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r" fontAlgn="b"/>
                      <a:r>
                        <a:rPr lang="en-US" sz="1050" u="none" strike="noStrike">
                          <a:effectLst/>
                          <a:latin typeface="+mj-lt"/>
                        </a:rPr>
                        <a:t>1</a:t>
                      </a:r>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r" fontAlgn="b"/>
                      <a:r>
                        <a:rPr lang="en-US" sz="1050" u="none" strike="noStrike" dirty="0">
                          <a:effectLst/>
                          <a:latin typeface="+mj-lt"/>
                        </a:rPr>
                        <a:t>-6</a:t>
                      </a:r>
                      <a:endParaRPr lang="en-US" sz="1050" b="0" i="0" u="none" strike="noStrike" dirty="0">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r" fontAlgn="b"/>
                      <a:r>
                        <a:rPr lang="en-US" sz="1050" u="none" strike="noStrike">
                          <a:effectLst/>
                          <a:latin typeface="+mj-lt"/>
                        </a:rPr>
                        <a:t>-7</a:t>
                      </a:r>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l" fontAlgn="b"/>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l" fontAlgn="b"/>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l" fontAlgn="b"/>
                      <a:endParaRPr lang="en-US" sz="1050" b="0" i="0" u="none" strike="noStrike">
                        <a:solidFill>
                          <a:srgbClr val="000000"/>
                        </a:solidFill>
                        <a:effectLst/>
                        <a:latin typeface="+mj-lt"/>
                      </a:endParaRPr>
                    </a:p>
                  </a:txBody>
                  <a:tcPr marL="2524" marR="2524" marT="2524" marB="0" anchor="b"/>
                </a:tc>
                <a:tc>
                  <a:txBody>
                    <a:bodyPr/>
                    <a:lstStyle/>
                    <a:p>
                      <a:pPr algn="l" fontAlgn="b"/>
                      <a:endParaRPr lang="en-US" sz="1050" b="0" i="0" u="none" strike="noStrike">
                        <a:solidFill>
                          <a:srgbClr val="000000"/>
                        </a:solidFill>
                        <a:effectLst/>
                        <a:latin typeface="+mj-lt"/>
                      </a:endParaRPr>
                    </a:p>
                  </a:txBody>
                  <a:tcPr marL="2524" marR="2524" marT="2524" marB="0" anchor="b"/>
                </a:tc>
                <a:tc>
                  <a:txBody>
                    <a:bodyPr/>
                    <a:lstStyle/>
                    <a:p>
                      <a:pPr algn="l" fontAlgn="b"/>
                      <a:endParaRPr lang="en-US" sz="1050" b="0" i="0" u="none" strike="noStrike">
                        <a:solidFill>
                          <a:srgbClr val="000000"/>
                        </a:solidFill>
                        <a:effectLst/>
                        <a:latin typeface="+mj-lt"/>
                      </a:endParaRPr>
                    </a:p>
                  </a:txBody>
                  <a:tcPr marL="2524" marR="2524" marT="2524" marB="0" anchor="b"/>
                </a:tc>
                <a:tc>
                  <a:txBody>
                    <a:bodyPr/>
                    <a:lstStyle/>
                    <a:p>
                      <a:pPr algn="l" fontAlgn="b"/>
                      <a:endParaRPr lang="en-US" sz="1050" b="0" i="0" u="none" strike="noStrike">
                        <a:solidFill>
                          <a:srgbClr val="000000"/>
                        </a:solidFill>
                        <a:effectLst/>
                        <a:latin typeface="+mj-lt"/>
                      </a:endParaRPr>
                    </a:p>
                  </a:txBody>
                  <a:tcPr marL="2524" marR="2524" marT="2524" marB="0" anchor="b"/>
                </a:tc>
                <a:tc>
                  <a:txBody>
                    <a:bodyPr/>
                    <a:lstStyle/>
                    <a:p>
                      <a:pPr algn="l" fontAlgn="b"/>
                      <a:endParaRPr lang="en-US" sz="1050" b="0" i="0" u="none" strike="noStrike">
                        <a:solidFill>
                          <a:srgbClr val="000000"/>
                        </a:solidFill>
                        <a:effectLst/>
                        <a:latin typeface="+mj-lt"/>
                      </a:endParaRPr>
                    </a:p>
                  </a:txBody>
                  <a:tcPr marL="2524" marR="2524" marT="2524" marB="0" anchor="b"/>
                </a:tc>
                <a:tc>
                  <a:txBody>
                    <a:bodyPr/>
                    <a:lstStyle/>
                    <a:p>
                      <a:pPr algn="l" fontAlgn="b"/>
                      <a:endParaRPr lang="en-US" sz="1050" b="0" i="0" u="none" strike="noStrike">
                        <a:solidFill>
                          <a:srgbClr val="000000"/>
                        </a:solidFill>
                        <a:effectLst/>
                        <a:latin typeface="+mj-lt"/>
                      </a:endParaRPr>
                    </a:p>
                  </a:txBody>
                  <a:tcPr marL="2524" marR="2524" marT="2524" marB="0" anchor="b"/>
                </a:tc>
                <a:tc>
                  <a:txBody>
                    <a:bodyPr/>
                    <a:lstStyle/>
                    <a:p>
                      <a:pPr algn="l" fontAlgn="b"/>
                      <a:r>
                        <a:rPr lang="en-US" sz="1050" u="none" strike="noStrike">
                          <a:effectLst/>
                          <a:latin typeface="+mj-lt"/>
                        </a:rPr>
                        <a:t>&lt;=</a:t>
                      </a:r>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r" fontAlgn="b"/>
                      <a:r>
                        <a:rPr lang="en-US" sz="1050" u="none" strike="noStrike" dirty="0">
                          <a:effectLst/>
                          <a:latin typeface="+mj-lt"/>
                        </a:rPr>
                        <a:t>0</a:t>
                      </a:r>
                      <a:endParaRPr lang="en-US" sz="1050" b="0" i="0" u="none" strike="noStrike" dirty="0">
                        <a:solidFill>
                          <a:srgbClr val="000000"/>
                        </a:solidFill>
                        <a:effectLst/>
                        <a:latin typeface="+mj-lt"/>
                      </a:endParaRPr>
                    </a:p>
                  </a:txBody>
                  <a:tcPr marL="2524" marR="2524" marT="2524" marB="0" anchor="b">
                    <a:solidFill>
                      <a:schemeClr val="tx2">
                        <a:lumMod val="25000"/>
                        <a:lumOff val="75000"/>
                      </a:schemeClr>
                    </a:solidFill>
                  </a:tcPr>
                </a:tc>
                <a:extLst>
                  <a:ext uri="{0D108BD9-81ED-4DB2-BD59-A6C34878D82A}">
                    <a16:rowId xmlns:a16="http://schemas.microsoft.com/office/drawing/2014/main" val="2361313340"/>
                  </a:ext>
                </a:extLst>
              </a:tr>
              <a:tr h="206230">
                <a:tc>
                  <a:txBody>
                    <a:bodyPr/>
                    <a:lstStyle/>
                    <a:p>
                      <a:pPr algn="l" fontAlgn="b"/>
                      <a:r>
                        <a:rPr lang="en-US" sz="1050" u="none" strike="noStrike">
                          <a:effectLst/>
                          <a:latin typeface="+mj-lt"/>
                        </a:rPr>
                        <a:t>Feed mix balance FarmB</a:t>
                      </a:r>
                      <a:endParaRPr lang="en-US" sz="1050" b="0" i="0" u="none" strike="noStrike">
                        <a:solidFill>
                          <a:srgbClr val="000000"/>
                        </a:solidFill>
                        <a:effectLst/>
                        <a:latin typeface="+mj-lt"/>
                      </a:endParaRPr>
                    </a:p>
                  </a:txBody>
                  <a:tcPr marL="2524" marR="2524" marT="2524" marB="0" anchor="b"/>
                </a:tc>
                <a:tc>
                  <a:txBody>
                    <a:bodyPr/>
                    <a:lstStyle/>
                    <a:p>
                      <a:pPr algn="l" fontAlgn="b"/>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l" fontAlgn="b"/>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l" fontAlgn="b"/>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l" fontAlgn="b"/>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l" fontAlgn="b"/>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l" fontAlgn="b"/>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r" fontAlgn="b"/>
                      <a:r>
                        <a:rPr lang="en-US" sz="1050" u="none" strike="noStrike" dirty="0">
                          <a:effectLst/>
                          <a:latin typeface="+mj-lt"/>
                        </a:rPr>
                        <a:t>100</a:t>
                      </a:r>
                      <a:endParaRPr lang="en-US" sz="1050" b="0" i="0" u="none" strike="noStrike" dirty="0">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r" fontAlgn="b"/>
                      <a:r>
                        <a:rPr lang="en-US" sz="1050" u="none" strike="noStrike" dirty="0">
                          <a:effectLst/>
                          <a:latin typeface="+mj-lt"/>
                        </a:rPr>
                        <a:t>90</a:t>
                      </a:r>
                      <a:endParaRPr lang="en-US" sz="1050" b="0" i="0" u="none" strike="noStrike" dirty="0">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r" fontAlgn="b"/>
                      <a:r>
                        <a:rPr lang="en-US" sz="1050" u="none" strike="noStrike">
                          <a:effectLst/>
                          <a:latin typeface="+mj-lt"/>
                        </a:rPr>
                        <a:t>-1</a:t>
                      </a:r>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l" fontAlgn="b"/>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l" fontAlgn="b"/>
                      <a:endParaRPr lang="en-US" sz="1050" b="0" i="0" u="none" strike="noStrike">
                        <a:solidFill>
                          <a:srgbClr val="000000"/>
                        </a:solidFill>
                        <a:effectLst/>
                        <a:latin typeface="+mj-lt"/>
                      </a:endParaRPr>
                    </a:p>
                  </a:txBody>
                  <a:tcPr marL="2524" marR="2524" marT="2524" marB="0" anchor="b"/>
                </a:tc>
                <a:tc>
                  <a:txBody>
                    <a:bodyPr/>
                    <a:lstStyle/>
                    <a:p>
                      <a:pPr algn="l" fontAlgn="b"/>
                      <a:endParaRPr lang="en-US" sz="1050" b="0" i="0" u="none" strike="noStrike">
                        <a:solidFill>
                          <a:srgbClr val="000000"/>
                        </a:solidFill>
                        <a:effectLst/>
                        <a:latin typeface="+mj-lt"/>
                      </a:endParaRPr>
                    </a:p>
                  </a:txBody>
                  <a:tcPr marL="2524" marR="2524" marT="2524" marB="0" anchor="b"/>
                </a:tc>
                <a:tc>
                  <a:txBody>
                    <a:bodyPr/>
                    <a:lstStyle/>
                    <a:p>
                      <a:pPr algn="l" fontAlgn="b"/>
                      <a:endParaRPr lang="en-US" sz="1050" b="0" i="0" u="none" strike="noStrike">
                        <a:solidFill>
                          <a:srgbClr val="000000"/>
                        </a:solidFill>
                        <a:effectLst/>
                        <a:latin typeface="+mj-lt"/>
                      </a:endParaRPr>
                    </a:p>
                  </a:txBody>
                  <a:tcPr marL="2524" marR="2524" marT="2524" marB="0" anchor="b"/>
                </a:tc>
                <a:tc>
                  <a:txBody>
                    <a:bodyPr/>
                    <a:lstStyle/>
                    <a:p>
                      <a:pPr algn="l" fontAlgn="b"/>
                      <a:endParaRPr lang="en-US" sz="1050" b="0" i="0" u="none" strike="noStrike">
                        <a:solidFill>
                          <a:srgbClr val="000000"/>
                        </a:solidFill>
                        <a:effectLst/>
                        <a:latin typeface="+mj-lt"/>
                      </a:endParaRPr>
                    </a:p>
                  </a:txBody>
                  <a:tcPr marL="2524" marR="2524" marT="2524" marB="0" anchor="b"/>
                </a:tc>
                <a:tc>
                  <a:txBody>
                    <a:bodyPr/>
                    <a:lstStyle/>
                    <a:p>
                      <a:pPr algn="l" fontAlgn="b"/>
                      <a:endParaRPr lang="en-US" sz="1050" b="0" i="0" u="none" strike="noStrike">
                        <a:solidFill>
                          <a:srgbClr val="000000"/>
                        </a:solidFill>
                        <a:effectLst/>
                        <a:latin typeface="+mj-lt"/>
                      </a:endParaRPr>
                    </a:p>
                  </a:txBody>
                  <a:tcPr marL="2524" marR="2524" marT="2524" marB="0" anchor="b"/>
                </a:tc>
                <a:tc>
                  <a:txBody>
                    <a:bodyPr/>
                    <a:lstStyle/>
                    <a:p>
                      <a:pPr algn="l" fontAlgn="b"/>
                      <a:endParaRPr lang="en-US" sz="1050" b="0" i="0" u="none" strike="noStrike">
                        <a:solidFill>
                          <a:srgbClr val="000000"/>
                        </a:solidFill>
                        <a:effectLst/>
                        <a:latin typeface="+mj-lt"/>
                      </a:endParaRPr>
                    </a:p>
                  </a:txBody>
                  <a:tcPr marL="2524" marR="2524" marT="2524" marB="0" anchor="b"/>
                </a:tc>
                <a:tc>
                  <a:txBody>
                    <a:bodyPr/>
                    <a:lstStyle/>
                    <a:p>
                      <a:pPr algn="l" fontAlgn="b"/>
                      <a:r>
                        <a:rPr lang="en-US" sz="1050" u="none" strike="noStrike">
                          <a:effectLst/>
                          <a:latin typeface="+mj-lt"/>
                        </a:rPr>
                        <a:t>&lt;=</a:t>
                      </a:r>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r" fontAlgn="b"/>
                      <a:r>
                        <a:rPr lang="en-US" sz="1050" u="none" strike="noStrike" dirty="0">
                          <a:effectLst/>
                          <a:latin typeface="+mj-lt"/>
                        </a:rPr>
                        <a:t>0</a:t>
                      </a:r>
                      <a:endParaRPr lang="en-US" sz="1050" b="0" i="0" u="none" strike="noStrike" dirty="0">
                        <a:solidFill>
                          <a:srgbClr val="000000"/>
                        </a:solidFill>
                        <a:effectLst/>
                        <a:latin typeface="+mj-lt"/>
                      </a:endParaRPr>
                    </a:p>
                  </a:txBody>
                  <a:tcPr marL="2524" marR="2524" marT="2524" marB="0" anchor="b">
                    <a:solidFill>
                      <a:schemeClr val="tx2">
                        <a:lumMod val="25000"/>
                        <a:lumOff val="75000"/>
                      </a:schemeClr>
                    </a:solidFill>
                  </a:tcPr>
                </a:tc>
                <a:extLst>
                  <a:ext uri="{0D108BD9-81ED-4DB2-BD59-A6C34878D82A}">
                    <a16:rowId xmlns:a16="http://schemas.microsoft.com/office/drawing/2014/main" val="470974646"/>
                  </a:ext>
                </a:extLst>
              </a:tr>
              <a:tr h="206230">
                <a:tc>
                  <a:txBody>
                    <a:bodyPr/>
                    <a:lstStyle/>
                    <a:p>
                      <a:pPr algn="l" fontAlgn="b"/>
                      <a:r>
                        <a:rPr lang="en-US" sz="1050" u="none" strike="noStrike" dirty="0">
                          <a:effectLst/>
                          <a:latin typeface="+mj-lt"/>
                        </a:rPr>
                        <a:t>soybean meal balance </a:t>
                      </a:r>
                      <a:r>
                        <a:rPr lang="en-US" sz="1050" u="none" strike="noStrike" dirty="0" err="1">
                          <a:effectLst/>
                          <a:latin typeface="+mj-lt"/>
                        </a:rPr>
                        <a:t>FarmB</a:t>
                      </a:r>
                      <a:endParaRPr lang="en-US" sz="1050" b="0" i="0" u="none" strike="noStrike" dirty="0">
                        <a:solidFill>
                          <a:srgbClr val="000000"/>
                        </a:solidFill>
                        <a:effectLst/>
                        <a:latin typeface="+mj-lt"/>
                      </a:endParaRPr>
                    </a:p>
                  </a:txBody>
                  <a:tcPr marL="2524" marR="2524" marT="2524" marB="0" anchor="b"/>
                </a:tc>
                <a:tc>
                  <a:txBody>
                    <a:bodyPr/>
                    <a:lstStyle/>
                    <a:p>
                      <a:pPr algn="l" fontAlgn="b"/>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l" fontAlgn="b"/>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l" fontAlgn="b"/>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l" fontAlgn="b"/>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l" fontAlgn="b"/>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l" fontAlgn="b"/>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l" fontAlgn="b"/>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r" fontAlgn="b"/>
                      <a:r>
                        <a:rPr lang="en-US" sz="1050" u="none" strike="noStrike" dirty="0">
                          <a:effectLst/>
                          <a:latin typeface="+mj-lt"/>
                        </a:rPr>
                        <a:t>10</a:t>
                      </a:r>
                      <a:endParaRPr lang="en-US" sz="1050" b="0" i="0" u="none" strike="noStrike" dirty="0">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l" fontAlgn="b"/>
                      <a:endParaRPr lang="en-US" sz="1050" b="0" i="0" u="none" strike="noStrike" dirty="0">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r" fontAlgn="b"/>
                      <a:r>
                        <a:rPr lang="en-US" sz="1050" u="none" strike="noStrike">
                          <a:effectLst/>
                          <a:latin typeface="+mj-lt"/>
                        </a:rPr>
                        <a:t>-1</a:t>
                      </a:r>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l" fontAlgn="b"/>
                      <a:endParaRPr lang="en-US" sz="1050" b="0" i="0" u="none" strike="noStrike">
                        <a:solidFill>
                          <a:srgbClr val="000000"/>
                        </a:solidFill>
                        <a:effectLst/>
                        <a:latin typeface="+mj-lt"/>
                      </a:endParaRPr>
                    </a:p>
                  </a:txBody>
                  <a:tcPr marL="2524" marR="2524" marT="2524" marB="0" anchor="b"/>
                </a:tc>
                <a:tc>
                  <a:txBody>
                    <a:bodyPr/>
                    <a:lstStyle/>
                    <a:p>
                      <a:pPr algn="l" fontAlgn="b"/>
                      <a:endParaRPr lang="en-US" sz="1050" b="0" i="0" u="none" strike="noStrike">
                        <a:solidFill>
                          <a:srgbClr val="000000"/>
                        </a:solidFill>
                        <a:effectLst/>
                        <a:latin typeface="+mj-lt"/>
                      </a:endParaRPr>
                    </a:p>
                  </a:txBody>
                  <a:tcPr marL="2524" marR="2524" marT="2524" marB="0" anchor="b"/>
                </a:tc>
                <a:tc>
                  <a:txBody>
                    <a:bodyPr/>
                    <a:lstStyle/>
                    <a:p>
                      <a:pPr algn="l" fontAlgn="b"/>
                      <a:endParaRPr lang="en-US" sz="1050" b="0" i="0" u="none" strike="noStrike">
                        <a:solidFill>
                          <a:srgbClr val="000000"/>
                        </a:solidFill>
                        <a:effectLst/>
                        <a:latin typeface="+mj-lt"/>
                      </a:endParaRPr>
                    </a:p>
                  </a:txBody>
                  <a:tcPr marL="2524" marR="2524" marT="2524" marB="0" anchor="b"/>
                </a:tc>
                <a:tc>
                  <a:txBody>
                    <a:bodyPr/>
                    <a:lstStyle/>
                    <a:p>
                      <a:pPr algn="l" fontAlgn="b"/>
                      <a:endParaRPr lang="en-US" sz="1050" b="0" i="0" u="none" strike="noStrike">
                        <a:solidFill>
                          <a:srgbClr val="000000"/>
                        </a:solidFill>
                        <a:effectLst/>
                        <a:latin typeface="+mj-lt"/>
                      </a:endParaRPr>
                    </a:p>
                  </a:txBody>
                  <a:tcPr marL="2524" marR="2524" marT="2524" marB="0" anchor="b"/>
                </a:tc>
                <a:tc>
                  <a:txBody>
                    <a:bodyPr/>
                    <a:lstStyle/>
                    <a:p>
                      <a:pPr algn="l" fontAlgn="b"/>
                      <a:endParaRPr lang="en-US" sz="1050" b="0" i="0" u="none" strike="noStrike">
                        <a:solidFill>
                          <a:srgbClr val="000000"/>
                        </a:solidFill>
                        <a:effectLst/>
                        <a:latin typeface="+mj-lt"/>
                      </a:endParaRPr>
                    </a:p>
                  </a:txBody>
                  <a:tcPr marL="2524" marR="2524" marT="2524" marB="0" anchor="b"/>
                </a:tc>
                <a:tc>
                  <a:txBody>
                    <a:bodyPr/>
                    <a:lstStyle/>
                    <a:p>
                      <a:pPr algn="l" fontAlgn="b"/>
                      <a:endParaRPr lang="en-US" sz="1050" b="0" i="0" u="none" strike="noStrike">
                        <a:solidFill>
                          <a:srgbClr val="000000"/>
                        </a:solidFill>
                        <a:effectLst/>
                        <a:latin typeface="+mj-lt"/>
                      </a:endParaRPr>
                    </a:p>
                  </a:txBody>
                  <a:tcPr marL="2524" marR="2524" marT="2524" marB="0" anchor="b"/>
                </a:tc>
                <a:tc>
                  <a:txBody>
                    <a:bodyPr/>
                    <a:lstStyle/>
                    <a:p>
                      <a:pPr algn="l" fontAlgn="b"/>
                      <a:r>
                        <a:rPr lang="en-US" sz="1050" u="none" strike="noStrike">
                          <a:effectLst/>
                          <a:latin typeface="+mj-lt"/>
                        </a:rPr>
                        <a:t>&lt;=</a:t>
                      </a:r>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r" fontAlgn="b"/>
                      <a:r>
                        <a:rPr lang="en-US" sz="1050" u="none" strike="noStrike" dirty="0">
                          <a:effectLst/>
                          <a:latin typeface="+mj-lt"/>
                        </a:rPr>
                        <a:t>0</a:t>
                      </a:r>
                      <a:endParaRPr lang="en-US" sz="1050" b="0" i="0" u="none" strike="noStrike" dirty="0">
                        <a:solidFill>
                          <a:srgbClr val="000000"/>
                        </a:solidFill>
                        <a:effectLst/>
                        <a:latin typeface="+mj-lt"/>
                      </a:endParaRPr>
                    </a:p>
                  </a:txBody>
                  <a:tcPr marL="2524" marR="2524" marT="2524" marB="0" anchor="b">
                    <a:solidFill>
                      <a:schemeClr val="tx2">
                        <a:lumMod val="25000"/>
                        <a:lumOff val="75000"/>
                      </a:schemeClr>
                    </a:solidFill>
                  </a:tcPr>
                </a:tc>
                <a:extLst>
                  <a:ext uri="{0D108BD9-81ED-4DB2-BD59-A6C34878D82A}">
                    <a16:rowId xmlns:a16="http://schemas.microsoft.com/office/drawing/2014/main" val="3148183897"/>
                  </a:ext>
                </a:extLst>
              </a:tr>
              <a:tr h="206230">
                <a:tc>
                  <a:txBody>
                    <a:bodyPr/>
                    <a:lstStyle/>
                    <a:p>
                      <a:pPr algn="l" fontAlgn="b"/>
                      <a:r>
                        <a:rPr lang="en-US" sz="1050" u="none" strike="noStrike">
                          <a:effectLst/>
                          <a:latin typeface="+mj-lt"/>
                        </a:rPr>
                        <a:t>labor  FarmB</a:t>
                      </a:r>
                      <a:endParaRPr lang="en-US" sz="1050" b="0" i="0" u="none" strike="noStrike">
                        <a:solidFill>
                          <a:srgbClr val="000000"/>
                        </a:solidFill>
                        <a:effectLst/>
                        <a:latin typeface="+mj-lt"/>
                      </a:endParaRPr>
                    </a:p>
                  </a:txBody>
                  <a:tcPr marL="2524" marR="2524" marT="2524" marB="0" anchor="b"/>
                </a:tc>
                <a:tc>
                  <a:txBody>
                    <a:bodyPr/>
                    <a:lstStyle/>
                    <a:p>
                      <a:pPr algn="l" fontAlgn="b"/>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l" fontAlgn="b"/>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l" fontAlgn="b"/>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l" fontAlgn="b"/>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l" fontAlgn="b"/>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l" fontAlgn="b"/>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r" fontAlgn="b"/>
                      <a:r>
                        <a:rPr lang="en-US" sz="1050" u="none" strike="noStrike">
                          <a:effectLst/>
                          <a:latin typeface="+mj-lt"/>
                        </a:rPr>
                        <a:t>0.3</a:t>
                      </a:r>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r" fontAlgn="b"/>
                      <a:r>
                        <a:rPr lang="en-US" sz="1050" u="none" strike="noStrike">
                          <a:effectLst/>
                          <a:latin typeface="+mj-lt"/>
                        </a:rPr>
                        <a:t>0.4</a:t>
                      </a:r>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l" fontAlgn="b"/>
                      <a:endParaRPr lang="en-US" sz="1050" b="0" i="0" u="none" strike="noStrike" dirty="0">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l" fontAlgn="b"/>
                      <a:endParaRPr lang="en-US" sz="1050" b="0" i="0" u="none" strike="noStrike" dirty="0">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l" fontAlgn="b"/>
                      <a:endParaRPr lang="en-US" sz="1050" b="0" i="0" u="none" strike="noStrike">
                        <a:solidFill>
                          <a:srgbClr val="000000"/>
                        </a:solidFill>
                        <a:effectLst/>
                        <a:latin typeface="+mj-lt"/>
                      </a:endParaRPr>
                    </a:p>
                  </a:txBody>
                  <a:tcPr marL="2524" marR="2524" marT="2524" marB="0" anchor="b"/>
                </a:tc>
                <a:tc>
                  <a:txBody>
                    <a:bodyPr/>
                    <a:lstStyle/>
                    <a:p>
                      <a:pPr algn="l" fontAlgn="b"/>
                      <a:endParaRPr lang="en-US" sz="1050" b="0" i="0" u="none" strike="noStrike">
                        <a:solidFill>
                          <a:srgbClr val="000000"/>
                        </a:solidFill>
                        <a:effectLst/>
                        <a:latin typeface="+mj-lt"/>
                      </a:endParaRPr>
                    </a:p>
                  </a:txBody>
                  <a:tcPr marL="2524" marR="2524" marT="2524" marB="0" anchor="b"/>
                </a:tc>
                <a:tc>
                  <a:txBody>
                    <a:bodyPr/>
                    <a:lstStyle/>
                    <a:p>
                      <a:pPr algn="l" fontAlgn="b"/>
                      <a:endParaRPr lang="en-US" sz="1050" b="0" i="0" u="none" strike="noStrike">
                        <a:solidFill>
                          <a:srgbClr val="000000"/>
                        </a:solidFill>
                        <a:effectLst/>
                        <a:latin typeface="+mj-lt"/>
                      </a:endParaRPr>
                    </a:p>
                  </a:txBody>
                  <a:tcPr marL="2524" marR="2524" marT="2524" marB="0" anchor="b"/>
                </a:tc>
                <a:tc>
                  <a:txBody>
                    <a:bodyPr/>
                    <a:lstStyle/>
                    <a:p>
                      <a:pPr algn="l" fontAlgn="b"/>
                      <a:endParaRPr lang="en-US" sz="1050" b="0" i="0" u="none" strike="noStrike">
                        <a:solidFill>
                          <a:srgbClr val="000000"/>
                        </a:solidFill>
                        <a:effectLst/>
                        <a:latin typeface="+mj-lt"/>
                      </a:endParaRPr>
                    </a:p>
                  </a:txBody>
                  <a:tcPr marL="2524" marR="2524" marT="2524" marB="0" anchor="b"/>
                </a:tc>
                <a:tc>
                  <a:txBody>
                    <a:bodyPr/>
                    <a:lstStyle/>
                    <a:p>
                      <a:pPr algn="l" fontAlgn="b"/>
                      <a:endParaRPr lang="en-US" sz="1050" b="0" i="0" u="none" strike="noStrike">
                        <a:solidFill>
                          <a:srgbClr val="000000"/>
                        </a:solidFill>
                        <a:effectLst/>
                        <a:latin typeface="+mj-lt"/>
                      </a:endParaRPr>
                    </a:p>
                  </a:txBody>
                  <a:tcPr marL="2524" marR="2524" marT="2524" marB="0" anchor="b"/>
                </a:tc>
                <a:tc>
                  <a:txBody>
                    <a:bodyPr/>
                    <a:lstStyle/>
                    <a:p>
                      <a:pPr algn="l" fontAlgn="b"/>
                      <a:endParaRPr lang="en-US" sz="1050" b="0" i="0" u="none" strike="noStrike">
                        <a:solidFill>
                          <a:srgbClr val="000000"/>
                        </a:solidFill>
                        <a:effectLst/>
                        <a:latin typeface="+mj-lt"/>
                      </a:endParaRPr>
                    </a:p>
                  </a:txBody>
                  <a:tcPr marL="2524" marR="2524" marT="2524" marB="0" anchor="b"/>
                </a:tc>
                <a:tc>
                  <a:txBody>
                    <a:bodyPr/>
                    <a:lstStyle/>
                    <a:p>
                      <a:pPr algn="l" fontAlgn="b"/>
                      <a:r>
                        <a:rPr lang="en-US" sz="1050" u="none" strike="noStrike">
                          <a:effectLst/>
                          <a:latin typeface="+mj-lt"/>
                        </a:rPr>
                        <a:t>&lt;=</a:t>
                      </a:r>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r" fontAlgn="b"/>
                      <a:r>
                        <a:rPr lang="en-US" sz="1050" u="none" strike="noStrike" dirty="0">
                          <a:effectLst/>
                          <a:latin typeface="+mj-lt"/>
                        </a:rPr>
                        <a:t>80</a:t>
                      </a:r>
                      <a:endParaRPr lang="en-US" sz="1050" b="0" i="0" u="none" strike="noStrike" dirty="0">
                        <a:solidFill>
                          <a:srgbClr val="000000"/>
                        </a:solidFill>
                        <a:effectLst/>
                        <a:latin typeface="+mj-lt"/>
                      </a:endParaRPr>
                    </a:p>
                  </a:txBody>
                  <a:tcPr marL="2524" marR="2524" marT="2524" marB="0" anchor="b">
                    <a:solidFill>
                      <a:schemeClr val="tx2">
                        <a:lumMod val="25000"/>
                        <a:lumOff val="75000"/>
                      </a:schemeClr>
                    </a:solidFill>
                  </a:tcPr>
                </a:tc>
                <a:extLst>
                  <a:ext uri="{0D108BD9-81ED-4DB2-BD59-A6C34878D82A}">
                    <a16:rowId xmlns:a16="http://schemas.microsoft.com/office/drawing/2014/main" val="1338995660"/>
                  </a:ext>
                </a:extLst>
              </a:tr>
              <a:tr h="206230">
                <a:tc>
                  <a:txBody>
                    <a:bodyPr/>
                    <a:lstStyle/>
                    <a:p>
                      <a:pPr algn="l" fontAlgn="b"/>
                      <a:r>
                        <a:rPr lang="en-US" sz="1050" u="none" strike="noStrike">
                          <a:effectLst/>
                          <a:latin typeface="+mj-lt"/>
                        </a:rPr>
                        <a:t>cow FarmB</a:t>
                      </a:r>
                      <a:endParaRPr lang="en-US" sz="1050" b="0" i="0" u="none" strike="noStrike">
                        <a:solidFill>
                          <a:srgbClr val="000000"/>
                        </a:solidFill>
                        <a:effectLst/>
                        <a:latin typeface="+mj-lt"/>
                      </a:endParaRPr>
                    </a:p>
                  </a:txBody>
                  <a:tcPr marL="2524" marR="2524" marT="2524" marB="0" anchor="b"/>
                </a:tc>
                <a:tc>
                  <a:txBody>
                    <a:bodyPr/>
                    <a:lstStyle/>
                    <a:p>
                      <a:pPr algn="l" fontAlgn="b"/>
                      <a:endParaRPr lang="en-US" sz="1050" b="0" i="0" u="none" strike="noStrike" dirty="0">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l" fontAlgn="b"/>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l" fontAlgn="b"/>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l" fontAlgn="b"/>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l" fontAlgn="b"/>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l" fontAlgn="b"/>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r" fontAlgn="b"/>
                      <a:r>
                        <a:rPr lang="en-US" sz="1050" u="none" strike="noStrike">
                          <a:effectLst/>
                          <a:latin typeface="+mj-lt"/>
                        </a:rPr>
                        <a:t>1</a:t>
                      </a:r>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r" fontAlgn="b"/>
                      <a:r>
                        <a:rPr lang="en-US" sz="1050" u="none" strike="noStrike">
                          <a:effectLst/>
                          <a:latin typeface="+mj-lt"/>
                        </a:rPr>
                        <a:t>1</a:t>
                      </a:r>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l" fontAlgn="b"/>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l" fontAlgn="b"/>
                      <a:endParaRPr lang="en-US" sz="1050" b="0" i="0" u="none" strike="noStrike" dirty="0">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l" fontAlgn="b"/>
                      <a:endParaRPr lang="en-US" sz="1050" b="0" i="0" u="none" strike="noStrike" dirty="0">
                        <a:solidFill>
                          <a:srgbClr val="000000"/>
                        </a:solidFill>
                        <a:effectLst/>
                        <a:latin typeface="+mj-lt"/>
                      </a:endParaRPr>
                    </a:p>
                  </a:txBody>
                  <a:tcPr marL="2524" marR="2524" marT="2524" marB="0" anchor="b"/>
                </a:tc>
                <a:tc>
                  <a:txBody>
                    <a:bodyPr/>
                    <a:lstStyle/>
                    <a:p>
                      <a:pPr algn="l" fontAlgn="b"/>
                      <a:endParaRPr lang="en-US" sz="1050" b="0" i="0" u="none" strike="noStrike">
                        <a:solidFill>
                          <a:srgbClr val="000000"/>
                        </a:solidFill>
                        <a:effectLst/>
                        <a:latin typeface="+mj-lt"/>
                      </a:endParaRPr>
                    </a:p>
                  </a:txBody>
                  <a:tcPr marL="2524" marR="2524" marT="2524" marB="0" anchor="b"/>
                </a:tc>
                <a:tc>
                  <a:txBody>
                    <a:bodyPr/>
                    <a:lstStyle/>
                    <a:p>
                      <a:pPr algn="l" fontAlgn="b"/>
                      <a:endParaRPr lang="en-US" sz="1050" b="0" i="0" u="none" strike="noStrike">
                        <a:solidFill>
                          <a:srgbClr val="000000"/>
                        </a:solidFill>
                        <a:effectLst/>
                        <a:latin typeface="+mj-lt"/>
                      </a:endParaRPr>
                    </a:p>
                  </a:txBody>
                  <a:tcPr marL="2524" marR="2524" marT="2524" marB="0" anchor="b"/>
                </a:tc>
                <a:tc>
                  <a:txBody>
                    <a:bodyPr/>
                    <a:lstStyle/>
                    <a:p>
                      <a:pPr algn="l" fontAlgn="b"/>
                      <a:endParaRPr lang="en-US" sz="1050" b="0" i="0" u="none" strike="noStrike">
                        <a:solidFill>
                          <a:srgbClr val="000000"/>
                        </a:solidFill>
                        <a:effectLst/>
                        <a:latin typeface="+mj-lt"/>
                      </a:endParaRPr>
                    </a:p>
                  </a:txBody>
                  <a:tcPr marL="2524" marR="2524" marT="2524" marB="0" anchor="b"/>
                </a:tc>
                <a:tc>
                  <a:txBody>
                    <a:bodyPr/>
                    <a:lstStyle/>
                    <a:p>
                      <a:pPr algn="l" fontAlgn="b"/>
                      <a:endParaRPr lang="en-US" sz="1050" b="0" i="0" u="none" strike="noStrike">
                        <a:solidFill>
                          <a:srgbClr val="000000"/>
                        </a:solidFill>
                        <a:effectLst/>
                        <a:latin typeface="+mj-lt"/>
                      </a:endParaRPr>
                    </a:p>
                  </a:txBody>
                  <a:tcPr marL="2524" marR="2524" marT="2524" marB="0" anchor="b"/>
                </a:tc>
                <a:tc>
                  <a:txBody>
                    <a:bodyPr/>
                    <a:lstStyle/>
                    <a:p>
                      <a:pPr algn="l" fontAlgn="b"/>
                      <a:endParaRPr lang="en-US" sz="1050" b="0" i="0" u="none" strike="noStrike">
                        <a:solidFill>
                          <a:srgbClr val="000000"/>
                        </a:solidFill>
                        <a:effectLst/>
                        <a:latin typeface="+mj-lt"/>
                      </a:endParaRPr>
                    </a:p>
                  </a:txBody>
                  <a:tcPr marL="2524" marR="2524" marT="2524" marB="0" anchor="b"/>
                </a:tc>
                <a:tc>
                  <a:txBody>
                    <a:bodyPr/>
                    <a:lstStyle/>
                    <a:p>
                      <a:pPr algn="l" fontAlgn="b"/>
                      <a:r>
                        <a:rPr lang="en-US" sz="1050" u="none" strike="noStrike">
                          <a:effectLst/>
                          <a:latin typeface="+mj-lt"/>
                        </a:rPr>
                        <a:t>&lt;=</a:t>
                      </a:r>
                      <a:endParaRPr lang="en-US" sz="1050" b="0" i="0" u="none" strike="noStrike">
                        <a:solidFill>
                          <a:srgbClr val="000000"/>
                        </a:solidFill>
                        <a:effectLst/>
                        <a:latin typeface="+mj-lt"/>
                      </a:endParaRPr>
                    </a:p>
                  </a:txBody>
                  <a:tcPr marL="2524" marR="2524" marT="2524" marB="0" anchor="b">
                    <a:solidFill>
                      <a:schemeClr val="tx2">
                        <a:lumMod val="25000"/>
                        <a:lumOff val="75000"/>
                      </a:schemeClr>
                    </a:solidFill>
                  </a:tcPr>
                </a:tc>
                <a:tc>
                  <a:txBody>
                    <a:bodyPr/>
                    <a:lstStyle/>
                    <a:p>
                      <a:pPr algn="r" fontAlgn="b"/>
                      <a:r>
                        <a:rPr lang="en-US" sz="1050" u="none" strike="noStrike" dirty="0">
                          <a:effectLst/>
                          <a:latin typeface="+mj-lt"/>
                        </a:rPr>
                        <a:t>200</a:t>
                      </a:r>
                      <a:endParaRPr lang="en-US" sz="1050" b="0" i="0" u="none" strike="noStrike" dirty="0">
                        <a:solidFill>
                          <a:srgbClr val="000000"/>
                        </a:solidFill>
                        <a:effectLst/>
                        <a:latin typeface="+mj-lt"/>
                      </a:endParaRPr>
                    </a:p>
                  </a:txBody>
                  <a:tcPr marL="2524" marR="2524" marT="2524" marB="0" anchor="b">
                    <a:solidFill>
                      <a:schemeClr val="tx2">
                        <a:lumMod val="25000"/>
                        <a:lumOff val="75000"/>
                      </a:schemeClr>
                    </a:solidFill>
                  </a:tcPr>
                </a:tc>
                <a:extLst>
                  <a:ext uri="{0D108BD9-81ED-4DB2-BD59-A6C34878D82A}">
                    <a16:rowId xmlns:a16="http://schemas.microsoft.com/office/drawing/2014/main" val="3306124252"/>
                  </a:ext>
                </a:extLst>
              </a:tr>
              <a:tr h="206230">
                <a:tc>
                  <a:txBody>
                    <a:bodyPr/>
                    <a:lstStyle/>
                    <a:p>
                      <a:pPr algn="l" fontAlgn="b"/>
                      <a:r>
                        <a:rPr lang="en-US" sz="1050" u="none" strike="noStrike">
                          <a:effectLst/>
                          <a:latin typeface="+mj-lt"/>
                        </a:rPr>
                        <a:t>Farm A supply balance</a:t>
                      </a:r>
                      <a:endParaRPr lang="en-US" sz="1050" b="0" i="0" u="none" strike="noStrike">
                        <a:solidFill>
                          <a:srgbClr val="000000"/>
                        </a:solidFill>
                        <a:effectLst/>
                        <a:latin typeface="+mj-lt"/>
                      </a:endParaRPr>
                    </a:p>
                  </a:txBody>
                  <a:tcPr marL="2524" marR="2524" marT="2524" marB="0" anchor="b"/>
                </a:tc>
                <a:tc>
                  <a:txBody>
                    <a:bodyPr/>
                    <a:lstStyle/>
                    <a:p>
                      <a:pPr algn="l" fontAlgn="b"/>
                      <a:endParaRPr lang="en-US" sz="1050" b="0" i="0" u="none" strike="noStrike">
                        <a:solidFill>
                          <a:srgbClr val="000000"/>
                        </a:solidFill>
                        <a:effectLst/>
                        <a:latin typeface="+mj-lt"/>
                      </a:endParaRPr>
                    </a:p>
                  </a:txBody>
                  <a:tcPr marL="2524" marR="2524" marT="2524" marB="0" anchor="b"/>
                </a:tc>
                <a:tc>
                  <a:txBody>
                    <a:bodyPr/>
                    <a:lstStyle/>
                    <a:p>
                      <a:pPr algn="l" fontAlgn="b"/>
                      <a:endParaRPr lang="en-US" sz="1050" b="0" i="0" u="none" strike="noStrike">
                        <a:solidFill>
                          <a:srgbClr val="000000"/>
                        </a:solidFill>
                        <a:effectLst/>
                        <a:latin typeface="+mj-lt"/>
                      </a:endParaRPr>
                    </a:p>
                  </a:txBody>
                  <a:tcPr marL="2524" marR="2524" marT="2524" marB="0" anchor="b"/>
                </a:tc>
                <a:tc>
                  <a:txBody>
                    <a:bodyPr/>
                    <a:lstStyle/>
                    <a:p>
                      <a:pPr algn="l" fontAlgn="b"/>
                      <a:endParaRPr lang="en-US" sz="1050" b="0" i="0" u="none" strike="noStrike">
                        <a:solidFill>
                          <a:srgbClr val="000000"/>
                        </a:solidFill>
                        <a:effectLst/>
                        <a:latin typeface="+mj-lt"/>
                      </a:endParaRPr>
                    </a:p>
                  </a:txBody>
                  <a:tcPr marL="2524" marR="2524" marT="2524" marB="0" anchor="b"/>
                </a:tc>
                <a:tc>
                  <a:txBody>
                    <a:bodyPr/>
                    <a:lstStyle/>
                    <a:p>
                      <a:pPr algn="l" fontAlgn="b"/>
                      <a:endParaRPr lang="en-US" sz="1050" b="0" i="0" u="none" strike="noStrike">
                        <a:solidFill>
                          <a:srgbClr val="000000"/>
                        </a:solidFill>
                        <a:effectLst/>
                        <a:latin typeface="+mj-lt"/>
                      </a:endParaRPr>
                    </a:p>
                  </a:txBody>
                  <a:tcPr marL="2524" marR="2524" marT="2524" marB="0" anchor="b"/>
                </a:tc>
                <a:tc>
                  <a:txBody>
                    <a:bodyPr/>
                    <a:lstStyle/>
                    <a:p>
                      <a:pPr algn="l" fontAlgn="b"/>
                      <a:endParaRPr lang="en-US" sz="1050" b="0" i="0" u="none" strike="noStrike" dirty="0">
                        <a:solidFill>
                          <a:srgbClr val="000000"/>
                        </a:solidFill>
                        <a:effectLst/>
                        <a:latin typeface="+mj-lt"/>
                      </a:endParaRPr>
                    </a:p>
                  </a:txBody>
                  <a:tcPr marL="2524" marR="2524" marT="2524" marB="0" anchor="b"/>
                </a:tc>
                <a:tc>
                  <a:txBody>
                    <a:bodyPr/>
                    <a:lstStyle/>
                    <a:p>
                      <a:pPr algn="l" fontAlgn="b"/>
                      <a:endParaRPr lang="en-US" sz="1050" b="0" i="0" u="none" strike="noStrike">
                        <a:solidFill>
                          <a:srgbClr val="000000"/>
                        </a:solidFill>
                        <a:effectLst/>
                        <a:latin typeface="+mj-lt"/>
                      </a:endParaRPr>
                    </a:p>
                  </a:txBody>
                  <a:tcPr marL="2524" marR="2524" marT="2524" marB="0" anchor="b"/>
                </a:tc>
                <a:tc>
                  <a:txBody>
                    <a:bodyPr/>
                    <a:lstStyle/>
                    <a:p>
                      <a:pPr algn="l" fontAlgn="b"/>
                      <a:endParaRPr lang="en-US" sz="1050" b="0" i="0" u="none" strike="noStrike">
                        <a:solidFill>
                          <a:srgbClr val="000000"/>
                        </a:solidFill>
                        <a:effectLst/>
                        <a:latin typeface="+mj-lt"/>
                      </a:endParaRPr>
                    </a:p>
                  </a:txBody>
                  <a:tcPr marL="2524" marR="2524" marT="2524" marB="0" anchor="b"/>
                </a:tc>
                <a:tc>
                  <a:txBody>
                    <a:bodyPr/>
                    <a:lstStyle/>
                    <a:p>
                      <a:pPr algn="l" fontAlgn="b"/>
                      <a:endParaRPr lang="en-US" sz="1050" b="0" i="0" u="none" strike="noStrike">
                        <a:solidFill>
                          <a:srgbClr val="000000"/>
                        </a:solidFill>
                        <a:effectLst/>
                        <a:latin typeface="+mj-lt"/>
                      </a:endParaRPr>
                    </a:p>
                  </a:txBody>
                  <a:tcPr marL="2524" marR="2524" marT="2524" marB="0" anchor="b"/>
                </a:tc>
                <a:tc>
                  <a:txBody>
                    <a:bodyPr/>
                    <a:lstStyle/>
                    <a:p>
                      <a:pPr algn="l" fontAlgn="b"/>
                      <a:endParaRPr lang="en-US" sz="1050" b="0" i="0" u="none" strike="noStrike">
                        <a:solidFill>
                          <a:srgbClr val="000000"/>
                        </a:solidFill>
                        <a:effectLst/>
                        <a:latin typeface="+mj-lt"/>
                      </a:endParaRPr>
                    </a:p>
                  </a:txBody>
                  <a:tcPr marL="2524" marR="2524" marT="2524" marB="0" anchor="b"/>
                </a:tc>
                <a:tc>
                  <a:txBody>
                    <a:bodyPr/>
                    <a:lstStyle/>
                    <a:p>
                      <a:pPr algn="l" fontAlgn="b"/>
                      <a:endParaRPr lang="en-US" sz="1050" b="0" i="0" u="none" strike="noStrike">
                        <a:solidFill>
                          <a:srgbClr val="000000"/>
                        </a:solidFill>
                        <a:effectLst/>
                        <a:latin typeface="+mj-lt"/>
                      </a:endParaRPr>
                    </a:p>
                  </a:txBody>
                  <a:tcPr marL="2524" marR="2524" marT="2524" marB="0" anchor="b"/>
                </a:tc>
                <a:tc>
                  <a:txBody>
                    <a:bodyPr/>
                    <a:lstStyle/>
                    <a:p>
                      <a:pPr algn="r" fontAlgn="b"/>
                      <a:r>
                        <a:rPr lang="en-US" sz="1050" u="none" strike="noStrike" dirty="0">
                          <a:effectLst/>
                          <a:latin typeface="+mj-lt"/>
                        </a:rPr>
                        <a:t>1</a:t>
                      </a:r>
                      <a:endParaRPr lang="en-US" sz="1050" b="0" i="0" u="none" strike="noStrike" dirty="0">
                        <a:solidFill>
                          <a:srgbClr val="000000"/>
                        </a:solidFill>
                        <a:effectLst/>
                        <a:latin typeface="+mj-lt"/>
                      </a:endParaRPr>
                    </a:p>
                  </a:txBody>
                  <a:tcPr marL="2524" marR="2524" marT="2524" marB="0" anchor="b">
                    <a:solidFill>
                      <a:schemeClr val="accent2">
                        <a:lumMod val="40000"/>
                        <a:lumOff val="60000"/>
                      </a:schemeClr>
                    </a:solidFill>
                  </a:tcPr>
                </a:tc>
                <a:tc>
                  <a:txBody>
                    <a:bodyPr/>
                    <a:lstStyle/>
                    <a:p>
                      <a:pPr algn="r" fontAlgn="b"/>
                      <a:r>
                        <a:rPr lang="en-US" sz="1050" u="none" strike="noStrike">
                          <a:effectLst/>
                          <a:latin typeface="+mj-lt"/>
                        </a:rPr>
                        <a:t>1</a:t>
                      </a:r>
                      <a:endParaRPr lang="en-US" sz="1050" b="0" i="0" u="none" strike="noStrike">
                        <a:solidFill>
                          <a:srgbClr val="000000"/>
                        </a:solidFill>
                        <a:effectLst/>
                        <a:latin typeface="+mj-lt"/>
                      </a:endParaRPr>
                    </a:p>
                  </a:txBody>
                  <a:tcPr marL="2524" marR="2524" marT="2524" marB="0" anchor="b">
                    <a:solidFill>
                      <a:schemeClr val="accent2">
                        <a:lumMod val="40000"/>
                        <a:lumOff val="60000"/>
                      </a:schemeClr>
                    </a:solidFill>
                  </a:tcPr>
                </a:tc>
                <a:tc>
                  <a:txBody>
                    <a:bodyPr/>
                    <a:lstStyle/>
                    <a:p>
                      <a:pPr algn="l" fontAlgn="b"/>
                      <a:endParaRPr lang="en-US" sz="1050" b="0" i="0" u="none" strike="noStrike">
                        <a:solidFill>
                          <a:srgbClr val="000000"/>
                        </a:solidFill>
                        <a:effectLst/>
                        <a:latin typeface="+mj-lt"/>
                      </a:endParaRPr>
                    </a:p>
                  </a:txBody>
                  <a:tcPr marL="2524" marR="2524" marT="2524" marB="0" anchor="b">
                    <a:solidFill>
                      <a:schemeClr val="accent2">
                        <a:lumMod val="40000"/>
                        <a:lumOff val="60000"/>
                      </a:schemeClr>
                    </a:solidFill>
                  </a:tcPr>
                </a:tc>
                <a:tc>
                  <a:txBody>
                    <a:bodyPr/>
                    <a:lstStyle/>
                    <a:p>
                      <a:pPr algn="l" fontAlgn="b"/>
                      <a:endParaRPr lang="en-US" sz="1050" b="0" i="0" u="none" strike="noStrike">
                        <a:solidFill>
                          <a:srgbClr val="000000"/>
                        </a:solidFill>
                        <a:effectLst/>
                        <a:latin typeface="+mj-lt"/>
                      </a:endParaRPr>
                    </a:p>
                  </a:txBody>
                  <a:tcPr marL="2524" marR="2524" marT="2524" marB="0" anchor="b">
                    <a:solidFill>
                      <a:schemeClr val="accent2">
                        <a:lumMod val="40000"/>
                        <a:lumOff val="60000"/>
                      </a:schemeClr>
                    </a:solidFill>
                  </a:tcPr>
                </a:tc>
                <a:tc>
                  <a:txBody>
                    <a:bodyPr/>
                    <a:lstStyle/>
                    <a:p>
                      <a:pPr algn="r" fontAlgn="b"/>
                      <a:r>
                        <a:rPr lang="en-US" sz="1050" u="none" strike="noStrike">
                          <a:effectLst/>
                          <a:latin typeface="+mj-lt"/>
                        </a:rPr>
                        <a:t>-1</a:t>
                      </a:r>
                      <a:endParaRPr lang="en-US" sz="1050" b="0" i="0" u="none" strike="noStrike">
                        <a:solidFill>
                          <a:srgbClr val="000000"/>
                        </a:solidFill>
                        <a:effectLst/>
                        <a:latin typeface="+mj-lt"/>
                      </a:endParaRPr>
                    </a:p>
                  </a:txBody>
                  <a:tcPr marL="2524" marR="2524" marT="2524" marB="0" anchor="b">
                    <a:solidFill>
                      <a:schemeClr val="accent2">
                        <a:lumMod val="40000"/>
                        <a:lumOff val="60000"/>
                      </a:schemeClr>
                    </a:solidFill>
                  </a:tcPr>
                </a:tc>
                <a:tc>
                  <a:txBody>
                    <a:bodyPr/>
                    <a:lstStyle/>
                    <a:p>
                      <a:pPr algn="l" fontAlgn="b"/>
                      <a:endParaRPr lang="en-US" sz="1050" b="0" i="0" u="none" strike="noStrike">
                        <a:solidFill>
                          <a:srgbClr val="000000"/>
                        </a:solidFill>
                        <a:effectLst/>
                        <a:latin typeface="+mj-lt"/>
                      </a:endParaRPr>
                    </a:p>
                  </a:txBody>
                  <a:tcPr marL="2524" marR="2524" marT="2524" marB="0" anchor="b">
                    <a:solidFill>
                      <a:schemeClr val="accent2">
                        <a:lumMod val="40000"/>
                        <a:lumOff val="60000"/>
                      </a:schemeClr>
                    </a:solidFill>
                  </a:tcPr>
                </a:tc>
                <a:tc>
                  <a:txBody>
                    <a:bodyPr/>
                    <a:lstStyle/>
                    <a:p>
                      <a:pPr algn="l" fontAlgn="b"/>
                      <a:r>
                        <a:rPr lang="en-US" sz="1050" u="none" strike="noStrike" dirty="0">
                          <a:effectLst/>
                          <a:latin typeface="+mj-lt"/>
                        </a:rPr>
                        <a:t>&lt;=</a:t>
                      </a:r>
                      <a:endParaRPr lang="en-US" sz="1050" b="0" i="0" u="none" strike="noStrike" dirty="0">
                        <a:solidFill>
                          <a:srgbClr val="000000"/>
                        </a:solidFill>
                        <a:effectLst/>
                        <a:latin typeface="+mj-lt"/>
                      </a:endParaRPr>
                    </a:p>
                  </a:txBody>
                  <a:tcPr marL="2524" marR="2524" marT="2524" marB="0" anchor="b">
                    <a:solidFill>
                      <a:schemeClr val="accent2">
                        <a:lumMod val="40000"/>
                        <a:lumOff val="60000"/>
                      </a:schemeClr>
                    </a:solidFill>
                  </a:tcPr>
                </a:tc>
                <a:tc>
                  <a:txBody>
                    <a:bodyPr/>
                    <a:lstStyle/>
                    <a:p>
                      <a:pPr algn="r" fontAlgn="b"/>
                      <a:r>
                        <a:rPr lang="en-US" sz="1050" u="none" strike="noStrike" dirty="0">
                          <a:effectLst/>
                          <a:latin typeface="+mj-lt"/>
                        </a:rPr>
                        <a:t>0</a:t>
                      </a:r>
                      <a:endParaRPr lang="en-US" sz="1050" b="0" i="0" u="none" strike="noStrike" dirty="0">
                        <a:solidFill>
                          <a:srgbClr val="000000"/>
                        </a:solidFill>
                        <a:effectLst/>
                        <a:latin typeface="+mj-lt"/>
                      </a:endParaRPr>
                    </a:p>
                  </a:txBody>
                  <a:tcPr marL="2524" marR="2524" marT="2524" marB="0" anchor="b">
                    <a:solidFill>
                      <a:schemeClr val="accent2">
                        <a:lumMod val="40000"/>
                        <a:lumOff val="60000"/>
                      </a:schemeClr>
                    </a:solidFill>
                  </a:tcPr>
                </a:tc>
                <a:extLst>
                  <a:ext uri="{0D108BD9-81ED-4DB2-BD59-A6C34878D82A}">
                    <a16:rowId xmlns:a16="http://schemas.microsoft.com/office/drawing/2014/main" val="2105165400"/>
                  </a:ext>
                </a:extLst>
              </a:tr>
              <a:tr h="206230">
                <a:tc>
                  <a:txBody>
                    <a:bodyPr/>
                    <a:lstStyle/>
                    <a:p>
                      <a:pPr algn="l" fontAlgn="b"/>
                      <a:r>
                        <a:rPr lang="en-US" sz="1050" u="none" strike="noStrike">
                          <a:effectLst/>
                          <a:latin typeface="+mj-lt"/>
                        </a:rPr>
                        <a:t>farm B supply balance</a:t>
                      </a:r>
                      <a:endParaRPr lang="en-US" sz="1050" b="0" i="0" u="none" strike="noStrike">
                        <a:solidFill>
                          <a:srgbClr val="000000"/>
                        </a:solidFill>
                        <a:effectLst/>
                        <a:latin typeface="+mj-lt"/>
                      </a:endParaRPr>
                    </a:p>
                  </a:txBody>
                  <a:tcPr marL="2524" marR="2524" marT="2524" marB="0" anchor="b"/>
                </a:tc>
                <a:tc>
                  <a:txBody>
                    <a:bodyPr/>
                    <a:lstStyle/>
                    <a:p>
                      <a:pPr algn="l" fontAlgn="b"/>
                      <a:endParaRPr lang="en-US" sz="1050" b="0" i="0" u="none" strike="noStrike">
                        <a:solidFill>
                          <a:srgbClr val="000000"/>
                        </a:solidFill>
                        <a:effectLst/>
                        <a:latin typeface="+mj-lt"/>
                      </a:endParaRPr>
                    </a:p>
                  </a:txBody>
                  <a:tcPr marL="2524" marR="2524" marT="2524" marB="0" anchor="b"/>
                </a:tc>
                <a:tc>
                  <a:txBody>
                    <a:bodyPr/>
                    <a:lstStyle/>
                    <a:p>
                      <a:pPr algn="l" fontAlgn="b"/>
                      <a:endParaRPr lang="en-US" sz="1050" b="0" i="0" u="none" strike="noStrike">
                        <a:solidFill>
                          <a:srgbClr val="000000"/>
                        </a:solidFill>
                        <a:effectLst/>
                        <a:latin typeface="+mj-lt"/>
                      </a:endParaRPr>
                    </a:p>
                  </a:txBody>
                  <a:tcPr marL="2524" marR="2524" marT="2524" marB="0" anchor="b"/>
                </a:tc>
                <a:tc>
                  <a:txBody>
                    <a:bodyPr/>
                    <a:lstStyle/>
                    <a:p>
                      <a:pPr algn="l" fontAlgn="b"/>
                      <a:endParaRPr lang="en-US" sz="1050" b="0" i="0" u="none" strike="noStrike">
                        <a:solidFill>
                          <a:srgbClr val="000000"/>
                        </a:solidFill>
                        <a:effectLst/>
                        <a:latin typeface="+mj-lt"/>
                      </a:endParaRPr>
                    </a:p>
                  </a:txBody>
                  <a:tcPr marL="2524" marR="2524" marT="2524" marB="0" anchor="b"/>
                </a:tc>
                <a:tc>
                  <a:txBody>
                    <a:bodyPr/>
                    <a:lstStyle/>
                    <a:p>
                      <a:pPr algn="l" fontAlgn="b"/>
                      <a:endParaRPr lang="en-US" sz="1050" b="0" i="0" u="none" strike="noStrike">
                        <a:solidFill>
                          <a:srgbClr val="000000"/>
                        </a:solidFill>
                        <a:effectLst/>
                        <a:latin typeface="+mj-lt"/>
                      </a:endParaRPr>
                    </a:p>
                  </a:txBody>
                  <a:tcPr marL="2524" marR="2524" marT="2524" marB="0" anchor="b"/>
                </a:tc>
                <a:tc>
                  <a:txBody>
                    <a:bodyPr/>
                    <a:lstStyle/>
                    <a:p>
                      <a:pPr algn="l" fontAlgn="b"/>
                      <a:endParaRPr lang="en-US" sz="1050" b="0" i="0" u="none" strike="noStrike">
                        <a:solidFill>
                          <a:srgbClr val="000000"/>
                        </a:solidFill>
                        <a:effectLst/>
                        <a:latin typeface="+mj-lt"/>
                      </a:endParaRPr>
                    </a:p>
                  </a:txBody>
                  <a:tcPr marL="2524" marR="2524" marT="2524" marB="0" anchor="b"/>
                </a:tc>
                <a:tc>
                  <a:txBody>
                    <a:bodyPr/>
                    <a:lstStyle/>
                    <a:p>
                      <a:pPr algn="l" fontAlgn="b"/>
                      <a:endParaRPr lang="en-US" sz="1050" b="0" i="0" u="none" strike="noStrike">
                        <a:solidFill>
                          <a:srgbClr val="000000"/>
                        </a:solidFill>
                        <a:effectLst/>
                        <a:latin typeface="+mj-lt"/>
                      </a:endParaRPr>
                    </a:p>
                  </a:txBody>
                  <a:tcPr marL="2524" marR="2524" marT="2524" marB="0" anchor="b"/>
                </a:tc>
                <a:tc>
                  <a:txBody>
                    <a:bodyPr/>
                    <a:lstStyle/>
                    <a:p>
                      <a:pPr algn="l" fontAlgn="b"/>
                      <a:endParaRPr lang="en-US" sz="1050" b="0" i="0" u="none" strike="noStrike">
                        <a:solidFill>
                          <a:srgbClr val="000000"/>
                        </a:solidFill>
                        <a:effectLst/>
                        <a:latin typeface="+mj-lt"/>
                      </a:endParaRPr>
                    </a:p>
                  </a:txBody>
                  <a:tcPr marL="2524" marR="2524" marT="2524" marB="0" anchor="b"/>
                </a:tc>
                <a:tc>
                  <a:txBody>
                    <a:bodyPr/>
                    <a:lstStyle/>
                    <a:p>
                      <a:pPr algn="l" fontAlgn="b"/>
                      <a:endParaRPr lang="en-US" sz="1050" b="0" i="0" u="none" strike="noStrike">
                        <a:solidFill>
                          <a:srgbClr val="000000"/>
                        </a:solidFill>
                        <a:effectLst/>
                        <a:latin typeface="+mj-lt"/>
                      </a:endParaRPr>
                    </a:p>
                  </a:txBody>
                  <a:tcPr marL="2524" marR="2524" marT="2524" marB="0" anchor="b"/>
                </a:tc>
                <a:tc>
                  <a:txBody>
                    <a:bodyPr/>
                    <a:lstStyle/>
                    <a:p>
                      <a:pPr algn="l" fontAlgn="b"/>
                      <a:endParaRPr lang="en-US" sz="1050" b="0" i="0" u="none" strike="noStrike">
                        <a:solidFill>
                          <a:srgbClr val="000000"/>
                        </a:solidFill>
                        <a:effectLst/>
                        <a:latin typeface="+mj-lt"/>
                      </a:endParaRPr>
                    </a:p>
                  </a:txBody>
                  <a:tcPr marL="2524" marR="2524" marT="2524" marB="0" anchor="b"/>
                </a:tc>
                <a:tc>
                  <a:txBody>
                    <a:bodyPr/>
                    <a:lstStyle/>
                    <a:p>
                      <a:pPr algn="l" fontAlgn="b"/>
                      <a:endParaRPr lang="en-US" sz="1050" b="0" i="0" u="none" strike="noStrike">
                        <a:solidFill>
                          <a:srgbClr val="000000"/>
                        </a:solidFill>
                        <a:effectLst/>
                        <a:latin typeface="+mj-lt"/>
                      </a:endParaRPr>
                    </a:p>
                  </a:txBody>
                  <a:tcPr marL="2524" marR="2524" marT="2524" marB="0" anchor="b"/>
                </a:tc>
                <a:tc>
                  <a:txBody>
                    <a:bodyPr/>
                    <a:lstStyle/>
                    <a:p>
                      <a:pPr algn="l" fontAlgn="b"/>
                      <a:endParaRPr lang="en-US" sz="1050" b="0" i="0" u="none" strike="noStrike">
                        <a:solidFill>
                          <a:srgbClr val="000000"/>
                        </a:solidFill>
                        <a:effectLst/>
                        <a:latin typeface="+mj-lt"/>
                      </a:endParaRPr>
                    </a:p>
                  </a:txBody>
                  <a:tcPr marL="2524" marR="2524" marT="2524" marB="0" anchor="b">
                    <a:solidFill>
                      <a:schemeClr val="accent2">
                        <a:lumMod val="40000"/>
                        <a:lumOff val="60000"/>
                      </a:schemeClr>
                    </a:solidFill>
                  </a:tcPr>
                </a:tc>
                <a:tc>
                  <a:txBody>
                    <a:bodyPr/>
                    <a:lstStyle/>
                    <a:p>
                      <a:pPr algn="l" fontAlgn="b"/>
                      <a:endParaRPr lang="en-US" sz="1050" b="0" i="0" u="none" strike="noStrike" dirty="0">
                        <a:solidFill>
                          <a:srgbClr val="000000"/>
                        </a:solidFill>
                        <a:effectLst/>
                        <a:latin typeface="+mj-lt"/>
                      </a:endParaRPr>
                    </a:p>
                  </a:txBody>
                  <a:tcPr marL="2524" marR="2524" marT="2524" marB="0" anchor="b">
                    <a:solidFill>
                      <a:schemeClr val="accent2">
                        <a:lumMod val="40000"/>
                        <a:lumOff val="60000"/>
                      </a:schemeClr>
                    </a:solidFill>
                  </a:tcPr>
                </a:tc>
                <a:tc>
                  <a:txBody>
                    <a:bodyPr/>
                    <a:lstStyle/>
                    <a:p>
                      <a:pPr algn="r" fontAlgn="b"/>
                      <a:r>
                        <a:rPr lang="en-US" sz="1050" u="none" strike="noStrike" dirty="0">
                          <a:effectLst/>
                          <a:latin typeface="+mj-lt"/>
                        </a:rPr>
                        <a:t>1</a:t>
                      </a:r>
                      <a:endParaRPr lang="en-US" sz="1050" b="0" i="0" u="none" strike="noStrike" dirty="0">
                        <a:solidFill>
                          <a:srgbClr val="000000"/>
                        </a:solidFill>
                        <a:effectLst/>
                        <a:latin typeface="+mj-lt"/>
                      </a:endParaRPr>
                    </a:p>
                  </a:txBody>
                  <a:tcPr marL="2524" marR="2524" marT="2524" marB="0" anchor="b">
                    <a:solidFill>
                      <a:schemeClr val="accent2">
                        <a:lumMod val="40000"/>
                        <a:lumOff val="60000"/>
                      </a:schemeClr>
                    </a:solidFill>
                  </a:tcPr>
                </a:tc>
                <a:tc>
                  <a:txBody>
                    <a:bodyPr/>
                    <a:lstStyle/>
                    <a:p>
                      <a:pPr algn="r" fontAlgn="b"/>
                      <a:r>
                        <a:rPr lang="en-US" sz="1050" u="none" strike="noStrike">
                          <a:effectLst/>
                          <a:latin typeface="+mj-lt"/>
                        </a:rPr>
                        <a:t>1</a:t>
                      </a:r>
                      <a:endParaRPr lang="en-US" sz="1050" b="0" i="0" u="none" strike="noStrike">
                        <a:solidFill>
                          <a:srgbClr val="000000"/>
                        </a:solidFill>
                        <a:effectLst/>
                        <a:latin typeface="+mj-lt"/>
                      </a:endParaRPr>
                    </a:p>
                  </a:txBody>
                  <a:tcPr marL="2524" marR="2524" marT="2524" marB="0" anchor="b">
                    <a:solidFill>
                      <a:schemeClr val="accent2">
                        <a:lumMod val="40000"/>
                        <a:lumOff val="60000"/>
                      </a:schemeClr>
                    </a:solidFill>
                  </a:tcPr>
                </a:tc>
                <a:tc>
                  <a:txBody>
                    <a:bodyPr/>
                    <a:lstStyle/>
                    <a:p>
                      <a:pPr algn="l" fontAlgn="b"/>
                      <a:endParaRPr lang="en-US" sz="1050" b="0" i="0" u="none" strike="noStrike">
                        <a:solidFill>
                          <a:srgbClr val="000000"/>
                        </a:solidFill>
                        <a:effectLst/>
                        <a:latin typeface="+mj-lt"/>
                      </a:endParaRPr>
                    </a:p>
                  </a:txBody>
                  <a:tcPr marL="2524" marR="2524" marT="2524" marB="0" anchor="b">
                    <a:solidFill>
                      <a:schemeClr val="accent2">
                        <a:lumMod val="40000"/>
                        <a:lumOff val="60000"/>
                      </a:schemeClr>
                    </a:solidFill>
                  </a:tcPr>
                </a:tc>
                <a:tc>
                  <a:txBody>
                    <a:bodyPr/>
                    <a:lstStyle/>
                    <a:p>
                      <a:pPr algn="r" fontAlgn="b"/>
                      <a:r>
                        <a:rPr lang="en-US" sz="1050" u="none" strike="noStrike">
                          <a:effectLst/>
                          <a:latin typeface="+mj-lt"/>
                        </a:rPr>
                        <a:t>-1</a:t>
                      </a:r>
                      <a:endParaRPr lang="en-US" sz="1050" b="0" i="0" u="none" strike="noStrike">
                        <a:solidFill>
                          <a:srgbClr val="000000"/>
                        </a:solidFill>
                        <a:effectLst/>
                        <a:latin typeface="+mj-lt"/>
                      </a:endParaRPr>
                    </a:p>
                  </a:txBody>
                  <a:tcPr marL="2524" marR="2524" marT="2524" marB="0" anchor="b">
                    <a:solidFill>
                      <a:schemeClr val="accent2">
                        <a:lumMod val="40000"/>
                        <a:lumOff val="60000"/>
                      </a:schemeClr>
                    </a:solidFill>
                  </a:tcPr>
                </a:tc>
                <a:tc>
                  <a:txBody>
                    <a:bodyPr/>
                    <a:lstStyle/>
                    <a:p>
                      <a:pPr algn="l" fontAlgn="b"/>
                      <a:r>
                        <a:rPr lang="en-US" sz="1050" u="none" strike="noStrike">
                          <a:effectLst/>
                          <a:latin typeface="+mj-lt"/>
                        </a:rPr>
                        <a:t>&lt;=</a:t>
                      </a:r>
                      <a:endParaRPr lang="en-US" sz="1050" b="0" i="0" u="none" strike="noStrike">
                        <a:solidFill>
                          <a:srgbClr val="000000"/>
                        </a:solidFill>
                        <a:effectLst/>
                        <a:latin typeface="+mj-lt"/>
                      </a:endParaRPr>
                    </a:p>
                  </a:txBody>
                  <a:tcPr marL="2524" marR="2524" marT="2524" marB="0" anchor="b">
                    <a:solidFill>
                      <a:schemeClr val="accent2">
                        <a:lumMod val="40000"/>
                        <a:lumOff val="60000"/>
                      </a:schemeClr>
                    </a:solidFill>
                  </a:tcPr>
                </a:tc>
                <a:tc>
                  <a:txBody>
                    <a:bodyPr/>
                    <a:lstStyle/>
                    <a:p>
                      <a:pPr algn="r" fontAlgn="b"/>
                      <a:r>
                        <a:rPr lang="en-US" sz="1050" u="none" strike="noStrike" dirty="0">
                          <a:effectLst/>
                          <a:latin typeface="+mj-lt"/>
                        </a:rPr>
                        <a:t>0</a:t>
                      </a:r>
                      <a:endParaRPr lang="en-US" sz="1050" b="0" i="0" u="none" strike="noStrike" dirty="0">
                        <a:solidFill>
                          <a:srgbClr val="000000"/>
                        </a:solidFill>
                        <a:effectLst/>
                        <a:latin typeface="+mj-lt"/>
                      </a:endParaRPr>
                    </a:p>
                  </a:txBody>
                  <a:tcPr marL="2524" marR="2524" marT="2524" marB="0" anchor="b">
                    <a:solidFill>
                      <a:schemeClr val="accent2">
                        <a:lumMod val="40000"/>
                        <a:lumOff val="60000"/>
                      </a:schemeClr>
                    </a:solidFill>
                  </a:tcPr>
                </a:tc>
                <a:extLst>
                  <a:ext uri="{0D108BD9-81ED-4DB2-BD59-A6C34878D82A}">
                    <a16:rowId xmlns:a16="http://schemas.microsoft.com/office/drawing/2014/main" val="469528948"/>
                  </a:ext>
                </a:extLst>
              </a:tr>
              <a:tr h="206230">
                <a:tc>
                  <a:txBody>
                    <a:bodyPr/>
                    <a:lstStyle/>
                    <a:p>
                      <a:pPr algn="l" fontAlgn="b"/>
                      <a:r>
                        <a:rPr lang="en-US" sz="1050" u="none" strike="noStrike">
                          <a:effectLst/>
                          <a:latin typeface="+mj-lt"/>
                        </a:rPr>
                        <a:t>M1 demand balance</a:t>
                      </a:r>
                      <a:endParaRPr lang="en-US" sz="1050" b="0" i="0" u="none" strike="noStrike">
                        <a:solidFill>
                          <a:srgbClr val="000000"/>
                        </a:solidFill>
                        <a:effectLst/>
                        <a:latin typeface="+mj-lt"/>
                      </a:endParaRPr>
                    </a:p>
                  </a:txBody>
                  <a:tcPr marL="2524" marR="2524" marT="2524" marB="0" anchor="b"/>
                </a:tc>
                <a:tc>
                  <a:txBody>
                    <a:bodyPr/>
                    <a:lstStyle/>
                    <a:p>
                      <a:pPr algn="l" fontAlgn="b"/>
                      <a:endParaRPr lang="en-US" sz="1050" b="0" i="0" u="none" strike="noStrike">
                        <a:solidFill>
                          <a:srgbClr val="000000"/>
                        </a:solidFill>
                        <a:effectLst/>
                        <a:latin typeface="+mj-lt"/>
                      </a:endParaRPr>
                    </a:p>
                  </a:txBody>
                  <a:tcPr marL="2524" marR="2524" marT="2524" marB="0" anchor="b"/>
                </a:tc>
                <a:tc>
                  <a:txBody>
                    <a:bodyPr/>
                    <a:lstStyle/>
                    <a:p>
                      <a:pPr algn="l" fontAlgn="b"/>
                      <a:endParaRPr lang="en-US" sz="1050" b="0" i="0" u="none" strike="noStrike">
                        <a:solidFill>
                          <a:srgbClr val="000000"/>
                        </a:solidFill>
                        <a:effectLst/>
                        <a:latin typeface="+mj-lt"/>
                      </a:endParaRPr>
                    </a:p>
                  </a:txBody>
                  <a:tcPr marL="2524" marR="2524" marT="2524" marB="0" anchor="b"/>
                </a:tc>
                <a:tc>
                  <a:txBody>
                    <a:bodyPr/>
                    <a:lstStyle/>
                    <a:p>
                      <a:pPr algn="l" fontAlgn="b"/>
                      <a:endParaRPr lang="en-US" sz="1050" b="0" i="0" u="none" strike="noStrike">
                        <a:solidFill>
                          <a:srgbClr val="000000"/>
                        </a:solidFill>
                        <a:effectLst/>
                        <a:latin typeface="+mj-lt"/>
                      </a:endParaRPr>
                    </a:p>
                  </a:txBody>
                  <a:tcPr marL="2524" marR="2524" marT="2524" marB="0" anchor="b"/>
                </a:tc>
                <a:tc>
                  <a:txBody>
                    <a:bodyPr/>
                    <a:lstStyle/>
                    <a:p>
                      <a:pPr algn="l" fontAlgn="b"/>
                      <a:endParaRPr lang="en-US" sz="1050" b="0" i="0" u="none" strike="noStrike">
                        <a:solidFill>
                          <a:srgbClr val="000000"/>
                        </a:solidFill>
                        <a:effectLst/>
                        <a:latin typeface="+mj-lt"/>
                      </a:endParaRPr>
                    </a:p>
                  </a:txBody>
                  <a:tcPr marL="2524" marR="2524" marT="2524" marB="0" anchor="b"/>
                </a:tc>
                <a:tc>
                  <a:txBody>
                    <a:bodyPr/>
                    <a:lstStyle/>
                    <a:p>
                      <a:pPr algn="l" fontAlgn="b"/>
                      <a:endParaRPr lang="en-US" sz="1050" b="0" i="0" u="none" strike="noStrike">
                        <a:solidFill>
                          <a:srgbClr val="000000"/>
                        </a:solidFill>
                        <a:effectLst/>
                        <a:latin typeface="+mj-lt"/>
                      </a:endParaRPr>
                    </a:p>
                  </a:txBody>
                  <a:tcPr marL="2524" marR="2524" marT="2524" marB="0" anchor="b"/>
                </a:tc>
                <a:tc>
                  <a:txBody>
                    <a:bodyPr/>
                    <a:lstStyle/>
                    <a:p>
                      <a:pPr algn="l" fontAlgn="b"/>
                      <a:endParaRPr lang="en-US" sz="1050" b="0" i="0" u="none" strike="noStrike">
                        <a:solidFill>
                          <a:srgbClr val="000000"/>
                        </a:solidFill>
                        <a:effectLst/>
                        <a:latin typeface="+mj-lt"/>
                      </a:endParaRPr>
                    </a:p>
                  </a:txBody>
                  <a:tcPr marL="2524" marR="2524" marT="2524" marB="0" anchor="b"/>
                </a:tc>
                <a:tc>
                  <a:txBody>
                    <a:bodyPr/>
                    <a:lstStyle/>
                    <a:p>
                      <a:pPr algn="l" fontAlgn="b"/>
                      <a:endParaRPr lang="en-US" sz="1050" b="0" i="0" u="none" strike="noStrike">
                        <a:solidFill>
                          <a:srgbClr val="000000"/>
                        </a:solidFill>
                        <a:effectLst/>
                        <a:latin typeface="+mj-lt"/>
                      </a:endParaRPr>
                    </a:p>
                  </a:txBody>
                  <a:tcPr marL="2524" marR="2524" marT="2524" marB="0" anchor="b"/>
                </a:tc>
                <a:tc>
                  <a:txBody>
                    <a:bodyPr/>
                    <a:lstStyle/>
                    <a:p>
                      <a:pPr algn="l" fontAlgn="b"/>
                      <a:endParaRPr lang="en-US" sz="1050" b="0" i="0" u="none" strike="noStrike">
                        <a:solidFill>
                          <a:srgbClr val="000000"/>
                        </a:solidFill>
                        <a:effectLst/>
                        <a:latin typeface="+mj-lt"/>
                      </a:endParaRPr>
                    </a:p>
                  </a:txBody>
                  <a:tcPr marL="2524" marR="2524" marT="2524" marB="0" anchor="b"/>
                </a:tc>
                <a:tc>
                  <a:txBody>
                    <a:bodyPr/>
                    <a:lstStyle/>
                    <a:p>
                      <a:pPr algn="l" fontAlgn="b"/>
                      <a:endParaRPr lang="en-US" sz="1050" b="0" i="0" u="none" strike="noStrike">
                        <a:solidFill>
                          <a:srgbClr val="000000"/>
                        </a:solidFill>
                        <a:effectLst/>
                        <a:latin typeface="+mj-lt"/>
                      </a:endParaRPr>
                    </a:p>
                  </a:txBody>
                  <a:tcPr marL="2524" marR="2524" marT="2524" marB="0" anchor="b"/>
                </a:tc>
                <a:tc>
                  <a:txBody>
                    <a:bodyPr/>
                    <a:lstStyle/>
                    <a:p>
                      <a:pPr algn="l" fontAlgn="b"/>
                      <a:endParaRPr lang="en-US" sz="1050" b="0" i="0" u="none" strike="noStrike" dirty="0">
                        <a:solidFill>
                          <a:srgbClr val="000000"/>
                        </a:solidFill>
                        <a:effectLst/>
                        <a:latin typeface="+mj-lt"/>
                      </a:endParaRPr>
                    </a:p>
                  </a:txBody>
                  <a:tcPr marL="2524" marR="2524" marT="2524" marB="0" anchor="b"/>
                </a:tc>
                <a:tc>
                  <a:txBody>
                    <a:bodyPr/>
                    <a:lstStyle/>
                    <a:p>
                      <a:pPr algn="r" fontAlgn="b"/>
                      <a:r>
                        <a:rPr lang="en-US" sz="1050" u="none" strike="noStrike" dirty="0" smtClean="0">
                          <a:effectLst/>
                          <a:latin typeface="+mj-lt"/>
                        </a:rPr>
                        <a:t>-1</a:t>
                      </a:r>
                      <a:endParaRPr lang="en-US" sz="1050" b="0" i="0" u="none" strike="noStrike" dirty="0">
                        <a:solidFill>
                          <a:srgbClr val="000000"/>
                        </a:solidFill>
                        <a:effectLst/>
                        <a:latin typeface="+mj-lt"/>
                      </a:endParaRPr>
                    </a:p>
                  </a:txBody>
                  <a:tcPr marL="2524" marR="2524" marT="2524" marB="0" anchor="b">
                    <a:solidFill>
                      <a:schemeClr val="accent2">
                        <a:lumMod val="40000"/>
                        <a:lumOff val="60000"/>
                      </a:schemeClr>
                    </a:solidFill>
                  </a:tcPr>
                </a:tc>
                <a:tc>
                  <a:txBody>
                    <a:bodyPr/>
                    <a:lstStyle/>
                    <a:p>
                      <a:pPr algn="l" fontAlgn="b"/>
                      <a:endParaRPr lang="en-US" sz="1050" b="0" i="0" u="none" strike="noStrike" dirty="0">
                        <a:solidFill>
                          <a:srgbClr val="000000"/>
                        </a:solidFill>
                        <a:effectLst/>
                        <a:latin typeface="+mj-lt"/>
                      </a:endParaRPr>
                    </a:p>
                  </a:txBody>
                  <a:tcPr marL="2524" marR="2524" marT="2524" marB="0" anchor="b">
                    <a:solidFill>
                      <a:schemeClr val="accent2">
                        <a:lumMod val="40000"/>
                        <a:lumOff val="60000"/>
                      </a:schemeClr>
                    </a:solidFill>
                  </a:tcPr>
                </a:tc>
                <a:tc>
                  <a:txBody>
                    <a:bodyPr/>
                    <a:lstStyle/>
                    <a:p>
                      <a:pPr algn="r" fontAlgn="b"/>
                      <a:r>
                        <a:rPr lang="en-US" sz="1050" u="none" strike="noStrike" dirty="0" smtClean="0">
                          <a:effectLst/>
                          <a:latin typeface="+mj-lt"/>
                        </a:rPr>
                        <a:t>-1</a:t>
                      </a:r>
                      <a:endParaRPr lang="en-US" sz="1050" b="0" i="0" u="none" strike="noStrike" dirty="0">
                        <a:solidFill>
                          <a:srgbClr val="000000"/>
                        </a:solidFill>
                        <a:effectLst/>
                        <a:latin typeface="+mj-lt"/>
                      </a:endParaRPr>
                    </a:p>
                  </a:txBody>
                  <a:tcPr marL="2524" marR="2524" marT="2524" marB="0" anchor="b">
                    <a:solidFill>
                      <a:schemeClr val="accent2">
                        <a:lumMod val="40000"/>
                        <a:lumOff val="60000"/>
                      </a:schemeClr>
                    </a:solidFill>
                  </a:tcPr>
                </a:tc>
                <a:tc>
                  <a:txBody>
                    <a:bodyPr/>
                    <a:lstStyle/>
                    <a:p>
                      <a:pPr algn="l" fontAlgn="b"/>
                      <a:endParaRPr lang="en-US" sz="1050" b="0" i="0" u="none" strike="noStrike" dirty="0">
                        <a:solidFill>
                          <a:srgbClr val="000000"/>
                        </a:solidFill>
                        <a:effectLst/>
                        <a:latin typeface="+mj-lt"/>
                      </a:endParaRPr>
                    </a:p>
                  </a:txBody>
                  <a:tcPr marL="2524" marR="2524" marT="2524" marB="0" anchor="b">
                    <a:solidFill>
                      <a:schemeClr val="accent2">
                        <a:lumMod val="40000"/>
                        <a:lumOff val="60000"/>
                      </a:schemeClr>
                    </a:solidFill>
                  </a:tcPr>
                </a:tc>
                <a:tc>
                  <a:txBody>
                    <a:bodyPr/>
                    <a:lstStyle/>
                    <a:p>
                      <a:pPr algn="l" fontAlgn="b"/>
                      <a:endParaRPr lang="en-US" sz="1050" b="0" i="0" u="none" strike="noStrike" dirty="0">
                        <a:solidFill>
                          <a:srgbClr val="000000"/>
                        </a:solidFill>
                        <a:effectLst/>
                        <a:latin typeface="+mj-lt"/>
                      </a:endParaRPr>
                    </a:p>
                  </a:txBody>
                  <a:tcPr marL="2524" marR="2524" marT="2524" marB="0" anchor="b">
                    <a:solidFill>
                      <a:schemeClr val="accent2">
                        <a:lumMod val="40000"/>
                        <a:lumOff val="60000"/>
                      </a:schemeClr>
                    </a:solidFill>
                  </a:tcPr>
                </a:tc>
                <a:tc>
                  <a:txBody>
                    <a:bodyPr/>
                    <a:lstStyle/>
                    <a:p>
                      <a:pPr algn="l" fontAlgn="b"/>
                      <a:endParaRPr lang="en-US" sz="1050" b="0" i="0" u="none" strike="noStrike" dirty="0">
                        <a:solidFill>
                          <a:srgbClr val="000000"/>
                        </a:solidFill>
                        <a:effectLst/>
                        <a:latin typeface="+mj-lt"/>
                      </a:endParaRPr>
                    </a:p>
                  </a:txBody>
                  <a:tcPr marL="2524" marR="2524" marT="2524" marB="0" anchor="b">
                    <a:solidFill>
                      <a:schemeClr val="accent2">
                        <a:lumMod val="40000"/>
                        <a:lumOff val="60000"/>
                      </a:schemeClr>
                    </a:solidFill>
                  </a:tcPr>
                </a:tc>
                <a:tc>
                  <a:txBody>
                    <a:bodyPr/>
                    <a:lstStyle/>
                    <a:p>
                      <a:pPr algn="l" fontAlgn="b"/>
                      <a:r>
                        <a:rPr lang="en-US" sz="1050" u="none" strike="noStrike" dirty="0" smtClean="0">
                          <a:effectLst/>
                          <a:latin typeface="+mj-lt"/>
                        </a:rPr>
                        <a:t>&lt;=</a:t>
                      </a:r>
                      <a:endParaRPr lang="en-US" sz="1050" b="0" i="0" u="none" strike="noStrike" dirty="0">
                        <a:solidFill>
                          <a:srgbClr val="000000"/>
                        </a:solidFill>
                        <a:effectLst/>
                        <a:latin typeface="+mj-lt"/>
                      </a:endParaRPr>
                    </a:p>
                  </a:txBody>
                  <a:tcPr marL="2524" marR="2524" marT="2524" marB="0" anchor="b">
                    <a:solidFill>
                      <a:schemeClr val="accent2">
                        <a:lumMod val="40000"/>
                        <a:lumOff val="60000"/>
                      </a:schemeClr>
                    </a:solidFill>
                  </a:tcPr>
                </a:tc>
                <a:tc>
                  <a:txBody>
                    <a:bodyPr/>
                    <a:lstStyle/>
                    <a:p>
                      <a:pPr algn="r" fontAlgn="b"/>
                      <a:r>
                        <a:rPr lang="en-US" sz="1050" u="none" strike="noStrike" dirty="0" smtClean="0">
                          <a:effectLst/>
                          <a:latin typeface="+mj-lt"/>
                        </a:rPr>
                        <a:t>-1000</a:t>
                      </a:r>
                      <a:endParaRPr lang="en-US" sz="1050" b="0" i="0" u="none" strike="noStrike" dirty="0">
                        <a:solidFill>
                          <a:srgbClr val="000000"/>
                        </a:solidFill>
                        <a:effectLst/>
                        <a:latin typeface="+mj-lt"/>
                      </a:endParaRPr>
                    </a:p>
                  </a:txBody>
                  <a:tcPr marL="2524" marR="2524" marT="2524" marB="0" anchor="b">
                    <a:solidFill>
                      <a:schemeClr val="accent2">
                        <a:lumMod val="40000"/>
                        <a:lumOff val="60000"/>
                      </a:schemeClr>
                    </a:solidFill>
                  </a:tcPr>
                </a:tc>
                <a:extLst>
                  <a:ext uri="{0D108BD9-81ED-4DB2-BD59-A6C34878D82A}">
                    <a16:rowId xmlns:a16="http://schemas.microsoft.com/office/drawing/2014/main" val="1157814521"/>
                  </a:ext>
                </a:extLst>
              </a:tr>
              <a:tr h="206230">
                <a:tc>
                  <a:txBody>
                    <a:bodyPr/>
                    <a:lstStyle/>
                    <a:p>
                      <a:pPr algn="l" fontAlgn="b"/>
                      <a:r>
                        <a:rPr lang="en-US" sz="1050" u="none" strike="noStrike">
                          <a:effectLst/>
                          <a:latin typeface="+mj-lt"/>
                        </a:rPr>
                        <a:t>M2 Demand balance</a:t>
                      </a:r>
                      <a:endParaRPr lang="en-US" sz="1050" b="0" i="0" u="none" strike="noStrike">
                        <a:solidFill>
                          <a:srgbClr val="000000"/>
                        </a:solidFill>
                        <a:effectLst/>
                        <a:latin typeface="+mj-lt"/>
                      </a:endParaRPr>
                    </a:p>
                  </a:txBody>
                  <a:tcPr marL="2524" marR="2524" marT="2524" marB="0" anchor="b"/>
                </a:tc>
                <a:tc>
                  <a:txBody>
                    <a:bodyPr/>
                    <a:lstStyle/>
                    <a:p>
                      <a:pPr algn="l" fontAlgn="b"/>
                      <a:endParaRPr lang="en-US" sz="1050" b="0" i="0" u="none" strike="noStrike">
                        <a:solidFill>
                          <a:srgbClr val="000000"/>
                        </a:solidFill>
                        <a:effectLst/>
                        <a:latin typeface="+mj-lt"/>
                      </a:endParaRPr>
                    </a:p>
                  </a:txBody>
                  <a:tcPr marL="2524" marR="2524" marT="2524" marB="0" anchor="b"/>
                </a:tc>
                <a:tc>
                  <a:txBody>
                    <a:bodyPr/>
                    <a:lstStyle/>
                    <a:p>
                      <a:pPr algn="l" fontAlgn="b"/>
                      <a:endParaRPr lang="en-US" sz="1050" b="0" i="0" u="none" strike="noStrike">
                        <a:solidFill>
                          <a:srgbClr val="000000"/>
                        </a:solidFill>
                        <a:effectLst/>
                        <a:latin typeface="+mj-lt"/>
                      </a:endParaRPr>
                    </a:p>
                  </a:txBody>
                  <a:tcPr marL="2524" marR="2524" marT="2524" marB="0" anchor="b"/>
                </a:tc>
                <a:tc>
                  <a:txBody>
                    <a:bodyPr/>
                    <a:lstStyle/>
                    <a:p>
                      <a:pPr algn="l" fontAlgn="b"/>
                      <a:endParaRPr lang="en-US" sz="1050" b="0" i="0" u="none" strike="noStrike">
                        <a:solidFill>
                          <a:srgbClr val="000000"/>
                        </a:solidFill>
                        <a:effectLst/>
                        <a:latin typeface="+mj-lt"/>
                      </a:endParaRPr>
                    </a:p>
                  </a:txBody>
                  <a:tcPr marL="2524" marR="2524" marT="2524" marB="0" anchor="b"/>
                </a:tc>
                <a:tc>
                  <a:txBody>
                    <a:bodyPr/>
                    <a:lstStyle/>
                    <a:p>
                      <a:pPr algn="l" fontAlgn="b"/>
                      <a:endParaRPr lang="en-US" sz="1050" b="0" i="0" u="none" strike="noStrike">
                        <a:solidFill>
                          <a:srgbClr val="000000"/>
                        </a:solidFill>
                        <a:effectLst/>
                        <a:latin typeface="+mj-lt"/>
                      </a:endParaRPr>
                    </a:p>
                  </a:txBody>
                  <a:tcPr marL="2524" marR="2524" marT="2524" marB="0" anchor="b"/>
                </a:tc>
                <a:tc>
                  <a:txBody>
                    <a:bodyPr/>
                    <a:lstStyle/>
                    <a:p>
                      <a:pPr algn="l" fontAlgn="b"/>
                      <a:endParaRPr lang="en-US" sz="1050" b="0" i="0" u="none" strike="noStrike">
                        <a:solidFill>
                          <a:srgbClr val="000000"/>
                        </a:solidFill>
                        <a:effectLst/>
                        <a:latin typeface="+mj-lt"/>
                      </a:endParaRPr>
                    </a:p>
                  </a:txBody>
                  <a:tcPr marL="2524" marR="2524" marT="2524" marB="0" anchor="b"/>
                </a:tc>
                <a:tc>
                  <a:txBody>
                    <a:bodyPr/>
                    <a:lstStyle/>
                    <a:p>
                      <a:pPr algn="l" fontAlgn="b"/>
                      <a:endParaRPr lang="en-US" sz="1050" b="0" i="0" u="none" strike="noStrike">
                        <a:solidFill>
                          <a:srgbClr val="000000"/>
                        </a:solidFill>
                        <a:effectLst/>
                        <a:latin typeface="+mj-lt"/>
                      </a:endParaRPr>
                    </a:p>
                  </a:txBody>
                  <a:tcPr marL="2524" marR="2524" marT="2524" marB="0" anchor="b"/>
                </a:tc>
                <a:tc>
                  <a:txBody>
                    <a:bodyPr/>
                    <a:lstStyle/>
                    <a:p>
                      <a:pPr algn="l" fontAlgn="b"/>
                      <a:endParaRPr lang="en-US" sz="1050" b="0" i="0" u="none" strike="noStrike">
                        <a:solidFill>
                          <a:srgbClr val="000000"/>
                        </a:solidFill>
                        <a:effectLst/>
                        <a:latin typeface="+mj-lt"/>
                      </a:endParaRPr>
                    </a:p>
                  </a:txBody>
                  <a:tcPr marL="2524" marR="2524" marT="2524" marB="0" anchor="b"/>
                </a:tc>
                <a:tc>
                  <a:txBody>
                    <a:bodyPr/>
                    <a:lstStyle/>
                    <a:p>
                      <a:pPr algn="l" fontAlgn="b"/>
                      <a:endParaRPr lang="en-US" sz="1050" b="0" i="0" u="none" strike="noStrike">
                        <a:solidFill>
                          <a:srgbClr val="000000"/>
                        </a:solidFill>
                        <a:effectLst/>
                        <a:latin typeface="+mj-lt"/>
                      </a:endParaRPr>
                    </a:p>
                  </a:txBody>
                  <a:tcPr marL="2524" marR="2524" marT="2524" marB="0" anchor="b"/>
                </a:tc>
                <a:tc>
                  <a:txBody>
                    <a:bodyPr/>
                    <a:lstStyle/>
                    <a:p>
                      <a:pPr algn="l" fontAlgn="b"/>
                      <a:endParaRPr lang="en-US" sz="1050" b="0" i="0" u="none" strike="noStrike">
                        <a:solidFill>
                          <a:srgbClr val="000000"/>
                        </a:solidFill>
                        <a:effectLst/>
                        <a:latin typeface="+mj-lt"/>
                      </a:endParaRPr>
                    </a:p>
                  </a:txBody>
                  <a:tcPr marL="2524" marR="2524" marT="2524" marB="0" anchor="b"/>
                </a:tc>
                <a:tc>
                  <a:txBody>
                    <a:bodyPr/>
                    <a:lstStyle/>
                    <a:p>
                      <a:pPr algn="l" fontAlgn="b"/>
                      <a:endParaRPr lang="en-US" sz="1050" b="0" i="0" u="none" strike="noStrike">
                        <a:solidFill>
                          <a:srgbClr val="000000"/>
                        </a:solidFill>
                        <a:effectLst/>
                        <a:latin typeface="+mj-lt"/>
                      </a:endParaRPr>
                    </a:p>
                  </a:txBody>
                  <a:tcPr marL="2524" marR="2524" marT="2524" marB="0" anchor="b"/>
                </a:tc>
                <a:tc>
                  <a:txBody>
                    <a:bodyPr/>
                    <a:lstStyle/>
                    <a:p>
                      <a:pPr algn="l" fontAlgn="b"/>
                      <a:endParaRPr lang="en-US" sz="1050" b="0" i="0" u="none" strike="noStrike" dirty="0">
                        <a:solidFill>
                          <a:srgbClr val="000000"/>
                        </a:solidFill>
                        <a:effectLst/>
                        <a:latin typeface="+mj-lt"/>
                      </a:endParaRPr>
                    </a:p>
                  </a:txBody>
                  <a:tcPr marL="2524" marR="2524" marT="2524" marB="0" anchor="b">
                    <a:solidFill>
                      <a:schemeClr val="accent2">
                        <a:lumMod val="40000"/>
                        <a:lumOff val="60000"/>
                      </a:schemeClr>
                    </a:solidFill>
                  </a:tcPr>
                </a:tc>
                <a:tc>
                  <a:txBody>
                    <a:bodyPr/>
                    <a:lstStyle/>
                    <a:p>
                      <a:pPr algn="r" fontAlgn="b"/>
                      <a:r>
                        <a:rPr lang="en-US" sz="1050" u="none" strike="noStrike" dirty="0" smtClean="0">
                          <a:effectLst/>
                          <a:latin typeface="+mj-lt"/>
                        </a:rPr>
                        <a:t>-1</a:t>
                      </a:r>
                      <a:endParaRPr lang="en-US" sz="1050" b="0" i="0" u="none" strike="noStrike" dirty="0">
                        <a:solidFill>
                          <a:srgbClr val="000000"/>
                        </a:solidFill>
                        <a:effectLst/>
                        <a:latin typeface="+mj-lt"/>
                      </a:endParaRPr>
                    </a:p>
                  </a:txBody>
                  <a:tcPr marL="2524" marR="2524" marT="2524" marB="0" anchor="b">
                    <a:solidFill>
                      <a:schemeClr val="accent2">
                        <a:lumMod val="40000"/>
                        <a:lumOff val="60000"/>
                      </a:schemeClr>
                    </a:solidFill>
                  </a:tcPr>
                </a:tc>
                <a:tc>
                  <a:txBody>
                    <a:bodyPr/>
                    <a:lstStyle/>
                    <a:p>
                      <a:pPr algn="l" fontAlgn="b"/>
                      <a:endParaRPr lang="en-US" sz="1050" b="0" i="0" u="none" strike="noStrike" dirty="0">
                        <a:solidFill>
                          <a:srgbClr val="000000"/>
                        </a:solidFill>
                        <a:effectLst/>
                        <a:latin typeface="+mj-lt"/>
                      </a:endParaRPr>
                    </a:p>
                  </a:txBody>
                  <a:tcPr marL="2524" marR="2524" marT="2524" marB="0" anchor="b">
                    <a:solidFill>
                      <a:schemeClr val="accent2">
                        <a:lumMod val="40000"/>
                        <a:lumOff val="60000"/>
                      </a:schemeClr>
                    </a:solidFill>
                  </a:tcPr>
                </a:tc>
                <a:tc>
                  <a:txBody>
                    <a:bodyPr/>
                    <a:lstStyle/>
                    <a:p>
                      <a:pPr algn="r" fontAlgn="b"/>
                      <a:r>
                        <a:rPr lang="en-US" sz="1050" u="none" strike="noStrike" dirty="0" smtClean="0">
                          <a:effectLst/>
                          <a:latin typeface="+mj-lt"/>
                        </a:rPr>
                        <a:t>-1</a:t>
                      </a:r>
                      <a:endParaRPr lang="en-US" sz="1050" b="0" i="0" u="none" strike="noStrike" dirty="0">
                        <a:solidFill>
                          <a:srgbClr val="000000"/>
                        </a:solidFill>
                        <a:effectLst/>
                        <a:latin typeface="+mj-lt"/>
                      </a:endParaRPr>
                    </a:p>
                  </a:txBody>
                  <a:tcPr marL="2524" marR="2524" marT="2524" marB="0" anchor="b">
                    <a:solidFill>
                      <a:schemeClr val="accent2">
                        <a:lumMod val="40000"/>
                        <a:lumOff val="60000"/>
                      </a:schemeClr>
                    </a:solidFill>
                  </a:tcPr>
                </a:tc>
                <a:tc>
                  <a:txBody>
                    <a:bodyPr/>
                    <a:lstStyle/>
                    <a:p>
                      <a:pPr algn="l" fontAlgn="b"/>
                      <a:endParaRPr lang="en-US" sz="1050" b="0" i="0" u="none" strike="noStrike" dirty="0">
                        <a:solidFill>
                          <a:srgbClr val="000000"/>
                        </a:solidFill>
                        <a:effectLst/>
                        <a:latin typeface="+mj-lt"/>
                      </a:endParaRPr>
                    </a:p>
                  </a:txBody>
                  <a:tcPr marL="2524" marR="2524" marT="2524" marB="0" anchor="b">
                    <a:solidFill>
                      <a:schemeClr val="accent2">
                        <a:lumMod val="40000"/>
                        <a:lumOff val="60000"/>
                      </a:schemeClr>
                    </a:solidFill>
                  </a:tcPr>
                </a:tc>
                <a:tc>
                  <a:txBody>
                    <a:bodyPr/>
                    <a:lstStyle/>
                    <a:p>
                      <a:pPr algn="l" fontAlgn="b"/>
                      <a:endParaRPr lang="en-US" sz="1050" b="0" i="0" u="none" strike="noStrike" dirty="0">
                        <a:solidFill>
                          <a:srgbClr val="000000"/>
                        </a:solidFill>
                        <a:effectLst/>
                        <a:latin typeface="+mj-lt"/>
                      </a:endParaRPr>
                    </a:p>
                  </a:txBody>
                  <a:tcPr marL="2524" marR="2524" marT="2524" marB="0" anchor="b">
                    <a:solidFill>
                      <a:schemeClr val="accent2">
                        <a:lumMod val="40000"/>
                        <a:lumOff val="60000"/>
                      </a:schemeClr>
                    </a:solidFill>
                  </a:tcPr>
                </a:tc>
                <a:tc>
                  <a:txBody>
                    <a:bodyPr/>
                    <a:lstStyle/>
                    <a:p>
                      <a:pPr algn="l" fontAlgn="b"/>
                      <a:r>
                        <a:rPr lang="en-US" sz="1050" u="none" strike="noStrike" dirty="0" smtClean="0">
                          <a:effectLst/>
                          <a:latin typeface="+mj-lt"/>
                        </a:rPr>
                        <a:t>&lt;=</a:t>
                      </a:r>
                      <a:endParaRPr lang="en-US" sz="1050" b="0" i="0" u="none" strike="noStrike" dirty="0">
                        <a:solidFill>
                          <a:srgbClr val="000000"/>
                        </a:solidFill>
                        <a:effectLst/>
                        <a:latin typeface="+mj-lt"/>
                      </a:endParaRPr>
                    </a:p>
                  </a:txBody>
                  <a:tcPr marL="2524" marR="2524" marT="2524" marB="0" anchor="b">
                    <a:solidFill>
                      <a:schemeClr val="accent2">
                        <a:lumMod val="40000"/>
                        <a:lumOff val="60000"/>
                      </a:schemeClr>
                    </a:solidFill>
                  </a:tcPr>
                </a:tc>
                <a:tc>
                  <a:txBody>
                    <a:bodyPr/>
                    <a:lstStyle/>
                    <a:p>
                      <a:pPr algn="r" fontAlgn="b"/>
                      <a:r>
                        <a:rPr lang="en-US" sz="1050" u="none" strike="noStrike" dirty="0" smtClean="0">
                          <a:effectLst/>
                          <a:latin typeface="+mj-lt"/>
                        </a:rPr>
                        <a:t>-1200</a:t>
                      </a:r>
                      <a:endParaRPr lang="en-US" sz="1050" b="0" i="0" u="none" strike="noStrike" dirty="0">
                        <a:solidFill>
                          <a:srgbClr val="000000"/>
                        </a:solidFill>
                        <a:effectLst/>
                        <a:latin typeface="+mj-lt"/>
                      </a:endParaRPr>
                    </a:p>
                  </a:txBody>
                  <a:tcPr marL="2524" marR="2524" marT="2524" marB="0" anchor="b">
                    <a:solidFill>
                      <a:schemeClr val="accent2">
                        <a:lumMod val="40000"/>
                        <a:lumOff val="60000"/>
                      </a:schemeClr>
                    </a:solidFill>
                  </a:tcPr>
                </a:tc>
                <a:extLst>
                  <a:ext uri="{0D108BD9-81ED-4DB2-BD59-A6C34878D82A}">
                    <a16:rowId xmlns:a16="http://schemas.microsoft.com/office/drawing/2014/main" val="998659176"/>
                  </a:ext>
                </a:extLst>
              </a:tr>
              <a:tr h="336062">
                <a:tc>
                  <a:txBody>
                    <a:bodyPr/>
                    <a:lstStyle/>
                    <a:p>
                      <a:pPr algn="l" fontAlgn="b"/>
                      <a:r>
                        <a:rPr lang="en-US" sz="1050" u="none" strike="noStrike" dirty="0">
                          <a:effectLst/>
                          <a:latin typeface="+mj-lt"/>
                        </a:rPr>
                        <a:t>Farm A Supply demand balance</a:t>
                      </a:r>
                      <a:endParaRPr lang="en-US" sz="1050" b="0" i="0" u="none" strike="noStrike" dirty="0">
                        <a:solidFill>
                          <a:srgbClr val="000000"/>
                        </a:solidFill>
                        <a:effectLst/>
                        <a:latin typeface="+mj-lt"/>
                      </a:endParaRPr>
                    </a:p>
                  </a:txBody>
                  <a:tcPr marL="2524" marR="2524" marT="2524" marB="0" anchor="b"/>
                </a:tc>
                <a:tc>
                  <a:txBody>
                    <a:bodyPr/>
                    <a:lstStyle/>
                    <a:p>
                      <a:pPr algn="r" fontAlgn="b"/>
                      <a:r>
                        <a:rPr lang="en-US" sz="1600" b="1" u="none" strike="noStrike" dirty="0">
                          <a:solidFill>
                            <a:srgbClr val="7030A0"/>
                          </a:solidFill>
                          <a:effectLst/>
                          <a:latin typeface="+mj-lt"/>
                        </a:rPr>
                        <a:t>-1</a:t>
                      </a:r>
                      <a:endParaRPr lang="en-US" sz="1600" b="1" i="0" u="none" strike="noStrike" dirty="0">
                        <a:solidFill>
                          <a:srgbClr val="7030A0"/>
                        </a:solidFill>
                        <a:effectLst/>
                        <a:latin typeface="+mj-lt"/>
                      </a:endParaRPr>
                    </a:p>
                  </a:txBody>
                  <a:tcPr marL="2524" marR="2524" marT="2524" marB="0" anchor="b">
                    <a:solidFill>
                      <a:schemeClr val="bg2">
                        <a:alpha val="62000"/>
                      </a:schemeClr>
                    </a:solidFill>
                  </a:tcPr>
                </a:tc>
                <a:tc>
                  <a:txBody>
                    <a:bodyPr/>
                    <a:lstStyle/>
                    <a:p>
                      <a:pPr algn="l" fontAlgn="b"/>
                      <a:endParaRPr lang="en-US" sz="1600" b="1" i="0" u="none" strike="noStrike" dirty="0">
                        <a:solidFill>
                          <a:srgbClr val="7030A0"/>
                        </a:solidFill>
                        <a:effectLst/>
                        <a:latin typeface="+mj-lt"/>
                      </a:endParaRPr>
                    </a:p>
                  </a:txBody>
                  <a:tcPr marL="2524" marR="2524" marT="2524" marB="0" anchor="b">
                    <a:solidFill>
                      <a:schemeClr val="bg2">
                        <a:alpha val="62000"/>
                      </a:schemeClr>
                    </a:solidFill>
                  </a:tcPr>
                </a:tc>
                <a:tc>
                  <a:txBody>
                    <a:bodyPr/>
                    <a:lstStyle/>
                    <a:p>
                      <a:pPr algn="l" fontAlgn="b"/>
                      <a:endParaRPr lang="en-US" sz="1600" b="1" i="0" u="none" strike="noStrike" dirty="0">
                        <a:solidFill>
                          <a:srgbClr val="7030A0"/>
                        </a:solidFill>
                        <a:effectLst/>
                        <a:latin typeface="+mj-lt"/>
                      </a:endParaRPr>
                    </a:p>
                  </a:txBody>
                  <a:tcPr marL="2524" marR="2524" marT="2524" marB="0" anchor="b">
                    <a:solidFill>
                      <a:schemeClr val="bg2">
                        <a:alpha val="62000"/>
                      </a:schemeClr>
                    </a:solidFill>
                  </a:tcPr>
                </a:tc>
                <a:tc>
                  <a:txBody>
                    <a:bodyPr/>
                    <a:lstStyle/>
                    <a:p>
                      <a:pPr algn="l" fontAlgn="b"/>
                      <a:endParaRPr lang="en-US" sz="1600" b="1" i="0" u="none" strike="noStrike" dirty="0">
                        <a:solidFill>
                          <a:srgbClr val="7030A0"/>
                        </a:solidFill>
                        <a:effectLst/>
                        <a:latin typeface="+mj-lt"/>
                      </a:endParaRPr>
                    </a:p>
                  </a:txBody>
                  <a:tcPr marL="2524" marR="2524" marT="2524" marB="0" anchor="b">
                    <a:solidFill>
                      <a:schemeClr val="bg2">
                        <a:alpha val="62000"/>
                      </a:schemeClr>
                    </a:solidFill>
                  </a:tcPr>
                </a:tc>
                <a:tc>
                  <a:txBody>
                    <a:bodyPr/>
                    <a:lstStyle/>
                    <a:p>
                      <a:pPr algn="l" fontAlgn="b"/>
                      <a:endParaRPr lang="en-US" sz="1600" b="1" i="0" u="none" strike="noStrike" dirty="0">
                        <a:solidFill>
                          <a:srgbClr val="7030A0"/>
                        </a:solidFill>
                        <a:effectLst/>
                        <a:latin typeface="+mj-lt"/>
                      </a:endParaRPr>
                    </a:p>
                  </a:txBody>
                  <a:tcPr marL="2524" marR="2524" marT="2524" marB="0" anchor="b">
                    <a:solidFill>
                      <a:schemeClr val="bg2">
                        <a:alpha val="62000"/>
                      </a:schemeClr>
                    </a:solidFill>
                  </a:tcPr>
                </a:tc>
                <a:tc>
                  <a:txBody>
                    <a:bodyPr/>
                    <a:lstStyle/>
                    <a:p>
                      <a:pPr algn="r" fontAlgn="b"/>
                      <a:endParaRPr lang="en-US" sz="1600" b="1" i="0" u="none" strike="noStrike" dirty="0">
                        <a:solidFill>
                          <a:srgbClr val="7030A0"/>
                        </a:solidFill>
                        <a:effectLst/>
                        <a:latin typeface="+mj-lt"/>
                      </a:endParaRPr>
                    </a:p>
                  </a:txBody>
                  <a:tcPr marL="2524" marR="2524" marT="2524" marB="0" anchor="b">
                    <a:solidFill>
                      <a:schemeClr val="bg2">
                        <a:alpha val="62000"/>
                      </a:schemeClr>
                    </a:solidFill>
                  </a:tcPr>
                </a:tc>
                <a:tc>
                  <a:txBody>
                    <a:bodyPr/>
                    <a:lstStyle/>
                    <a:p>
                      <a:pPr algn="l" fontAlgn="b"/>
                      <a:endParaRPr lang="en-US" sz="1600" b="1" i="0" u="none" strike="noStrike" dirty="0">
                        <a:solidFill>
                          <a:srgbClr val="7030A0"/>
                        </a:solidFill>
                        <a:effectLst/>
                        <a:latin typeface="+mj-lt"/>
                      </a:endParaRPr>
                    </a:p>
                  </a:txBody>
                  <a:tcPr marL="2524" marR="2524" marT="2524" marB="0" anchor="b">
                    <a:solidFill>
                      <a:schemeClr val="bg2">
                        <a:alpha val="62000"/>
                      </a:schemeClr>
                    </a:solidFill>
                  </a:tcPr>
                </a:tc>
                <a:tc>
                  <a:txBody>
                    <a:bodyPr/>
                    <a:lstStyle/>
                    <a:p>
                      <a:pPr algn="l" fontAlgn="b"/>
                      <a:endParaRPr lang="en-US" sz="1600" b="1" i="0" u="none" strike="noStrike" dirty="0">
                        <a:solidFill>
                          <a:srgbClr val="7030A0"/>
                        </a:solidFill>
                        <a:effectLst/>
                        <a:latin typeface="+mj-lt"/>
                      </a:endParaRPr>
                    </a:p>
                  </a:txBody>
                  <a:tcPr marL="2524" marR="2524" marT="2524" marB="0" anchor="b">
                    <a:solidFill>
                      <a:schemeClr val="bg2">
                        <a:alpha val="62000"/>
                      </a:schemeClr>
                    </a:solidFill>
                  </a:tcPr>
                </a:tc>
                <a:tc>
                  <a:txBody>
                    <a:bodyPr/>
                    <a:lstStyle/>
                    <a:p>
                      <a:pPr algn="l" fontAlgn="b"/>
                      <a:endParaRPr lang="en-US" sz="1600" b="1" i="0" u="none" strike="noStrike" dirty="0">
                        <a:solidFill>
                          <a:srgbClr val="7030A0"/>
                        </a:solidFill>
                        <a:effectLst/>
                        <a:latin typeface="+mj-lt"/>
                      </a:endParaRPr>
                    </a:p>
                  </a:txBody>
                  <a:tcPr marL="2524" marR="2524" marT="2524" marB="0" anchor="b">
                    <a:solidFill>
                      <a:schemeClr val="bg2">
                        <a:alpha val="62000"/>
                      </a:schemeClr>
                    </a:solidFill>
                  </a:tcPr>
                </a:tc>
                <a:tc>
                  <a:txBody>
                    <a:bodyPr/>
                    <a:lstStyle/>
                    <a:p>
                      <a:pPr algn="l" fontAlgn="b"/>
                      <a:endParaRPr lang="en-US" sz="1600" b="1" i="0" u="none" strike="noStrike" dirty="0">
                        <a:solidFill>
                          <a:srgbClr val="7030A0"/>
                        </a:solidFill>
                        <a:effectLst/>
                        <a:latin typeface="+mj-lt"/>
                      </a:endParaRPr>
                    </a:p>
                  </a:txBody>
                  <a:tcPr marL="2524" marR="2524" marT="2524" marB="0" anchor="b">
                    <a:solidFill>
                      <a:schemeClr val="bg2">
                        <a:alpha val="62000"/>
                      </a:schemeClr>
                    </a:solidFill>
                  </a:tcPr>
                </a:tc>
                <a:tc>
                  <a:txBody>
                    <a:bodyPr/>
                    <a:lstStyle/>
                    <a:p>
                      <a:pPr algn="l" fontAlgn="b"/>
                      <a:endParaRPr lang="en-US" sz="1600" b="1" i="0" u="none" strike="noStrike" dirty="0">
                        <a:solidFill>
                          <a:srgbClr val="7030A0"/>
                        </a:solidFill>
                        <a:effectLst/>
                        <a:latin typeface="+mj-lt"/>
                      </a:endParaRPr>
                    </a:p>
                  </a:txBody>
                  <a:tcPr marL="2524" marR="2524" marT="2524" marB="0" anchor="b">
                    <a:solidFill>
                      <a:schemeClr val="bg2">
                        <a:alpha val="62000"/>
                      </a:schemeClr>
                    </a:solidFill>
                  </a:tcPr>
                </a:tc>
                <a:tc>
                  <a:txBody>
                    <a:bodyPr/>
                    <a:lstStyle/>
                    <a:p>
                      <a:pPr algn="l" fontAlgn="b"/>
                      <a:endParaRPr lang="en-US" sz="1600" b="1" i="0" u="none" strike="noStrike" dirty="0">
                        <a:solidFill>
                          <a:srgbClr val="7030A0"/>
                        </a:solidFill>
                        <a:effectLst/>
                        <a:latin typeface="+mj-lt"/>
                      </a:endParaRPr>
                    </a:p>
                  </a:txBody>
                  <a:tcPr marL="2524" marR="2524" marT="2524" marB="0" anchor="b">
                    <a:solidFill>
                      <a:schemeClr val="bg2">
                        <a:alpha val="62000"/>
                      </a:schemeClr>
                    </a:solidFill>
                  </a:tcPr>
                </a:tc>
                <a:tc>
                  <a:txBody>
                    <a:bodyPr/>
                    <a:lstStyle/>
                    <a:p>
                      <a:pPr algn="l" fontAlgn="b"/>
                      <a:endParaRPr lang="en-US" sz="1600" b="1" i="0" u="none" strike="noStrike" dirty="0">
                        <a:solidFill>
                          <a:srgbClr val="7030A0"/>
                        </a:solidFill>
                        <a:effectLst/>
                        <a:latin typeface="+mj-lt"/>
                      </a:endParaRPr>
                    </a:p>
                  </a:txBody>
                  <a:tcPr marL="2524" marR="2524" marT="2524" marB="0" anchor="b">
                    <a:solidFill>
                      <a:schemeClr val="bg2">
                        <a:alpha val="62000"/>
                      </a:schemeClr>
                    </a:solidFill>
                  </a:tcPr>
                </a:tc>
                <a:tc>
                  <a:txBody>
                    <a:bodyPr/>
                    <a:lstStyle/>
                    <a:p>
                      <a:pPr algn="l" fontAlgn="b"/>
                      <a:endParaRPr lang="en-US" sz="1600" b="1" i="0" u="none" strike="noStrike" dirty="0">
                        <a:solidFill>
                          <a:srgbClr val="7030A0"/>
                        </a:solidFill>
                        <a:effectLst/>
                        <a:latin typeface="+mj-lt"/>
                      </a:endParaRPr>
                    </a:p>
                  </a:txBody>
                  <a:tcPr marL="2524" marR="2524" marT="2524" marB="0" anchor="b">
                    <a:solidFill>
                      <a:schemeClr val="bg2">
                        <a:alpha val="62000"/>
                      </a:schemeClr>
                    </a:solidFill>
                  </a:tcPr>
                </a:tc>
                <a:tc>
                  <a:txBody>
                    <a:bodyPr/>
                    <a:lstStyle/>
                    <a:p>
                      <a:pPr algn="r" fontAlgn="b"/>
                      <a:r>
                        <a:rPr lang="en-US" sz="1600" b="1" u="none" strike="noStrike" dirty="0">
                          <a:solidFill>
                            <a:srgbClr val="7030A0"/>
                          </a:solidFill>
                          <a:effectLst/>
                          <a:latin typeface="+mj-lt"/>
                        </a:rPr>
                        <a:t>1</a:t>
                      </a:r>
                      <a:endParaRPr lang="en-US" sz="1600" b="1" i="0" u="none" strike="noStrike" dirty="0">
                        <a:solidFill>
                          <a:srgbClr val="7030A0"/>
                        </a:solidFill>
                        <a:effectLst/>
                        <a:latin typeface="+mj-lt"/>
                      </a:endParaRPr>
                    </a:p>
                  </a:txBody>
                  <a:tcPr marL="2524" marR="2524" marT="2524" marB="0" anchor="b">
                    <a:solidFill>
                      <a:schemeClr val="bg2">
                        <a:alpha val="62000"/>
                      </a:schemeClr>
                    </a:solidFill>
                  </a:tcPr>
                </a:tc>
                <a:tc>
                  <a:txBody>
                    <a:bodyPr/>
                    <a:lstStyle/>
                    <a:p>
                      <a:pPr algn="l" fontAlgn="b"/>
                      <a:endParaRPr lang="en-US" sz="1600" b="1" i="0" u="none" strike="noStrike" dirty="0">
                        <a:solidFill>
                          <a:srgbClr val="7030A0"/>
                        </a:solidFill>
                        <a:effectLst/>
                        <a:latin typeface="+mj-lt"/>
                      </a:endParaRPr>
                    </a:p>
                  </a:txBody>
                  <a:tcPr marL="2524" marR="2524" marT="2524" marB="0" anchor="b">
                    <a:solidFill>
                      <a:schemeClr val="bg2">
                        <a:alpha val="62000"/>
                      </a:schemeClr>
                    </a:solidFill>
                  </a:tcPr>
                </a:tc>
                <a:tc>
                  <a:txBody>
                    <a:bodyPr/>
                    <a:lstStyle/>
                    <a:p>
                      <a:pPr algn="l" fontAlgn="b"/>
                      <a:r>
                        <a:rPr lang="en-US" sz="1600" b="1" u="none" strike="noStrike" dirty="0">
                          <a:solidFill>
                            <a:srgbClr val="7030A0"/>
                          </a:solidFill>
                          <a:effectLst/>
                          <a:latin typeface="+mj-lt"/>
                        </a:rPr>
                        <a:t>&lt;=</a:t>
                      </a:r>
                      <a:endParaRPr lang="en-US" sz="1600" b="1" i="0" u="none" strike="noStrike" dirty="0">
                        <a:solidFill>
                          <a:srgbClr val="7030A0"/>
                        </a:solidFill>
                        <a:effectLst/>
                        <a:latin typeface="+mj-lt"/>
                      </a:endParaRPr>
                    </a:p>
                  </a:txBody>
                  <a:tcPr marL="2524" marR="2524" marT="2524" marB="0" anchor="b">
                    <a:solidFill>
                      <a:schemeClr val="bg2">
                        <a:alpha val="62000"/>
                      </a:schemeClr>
                    </a:solidFill>
                  </a:tcPr>
                </a:tc>
                <a:tc>
                  <a:txBody>
                    <a:bodyPr/>
                    <a:lstStyle/>
                    <a:p>
                      <a:pPr algn="r" fontAlgn="b"/>
                      <a:r>
                        <a:rPr lang="en-US" sz="1600" b="1" u="none" strike="noStrike" dirty="0">
                          <a:solidFill>
                            <a:srgbClr val="7030A0"/>
                          </a:solidFill>
                          <a:effectLst/>
                          <a:latin typeface="+mj-lt"/>
                        </a:rPr>
                        <a:t>0</a:t>
                      </a:r>
                      <a:endParaRPr lang="en-US" sz="1600" b="1" i="0" u="none" strike="noStrike" dirty="0">
                        <a:solidFill>
                          <a:srgbClr val="7030A0"/>
                        </a:solidFill>
                        <a:effectLst/>
                        <a:latin typeface="+mj-lt"/>
                      </a:endParaRPr>
                    </a:p>
                  </a:txBody>
                  <a:tcPr marL="2524" marR="2524" marT="2524" marB="0" anchor="b">
                    <a:solidFill>
                      <a:schemeClr val="bg2">
                        <a:alpha val="62000"/>
                      </a:schemeClr>
                    </a:solidFill>
                  </a:tcPr>
                </a:tc>
                <a:extLst>
                  <a:ext uri="{0D108BD9-81ED-4DB2-BD59-A6C34878D82A}">
                    <a16:rowId xmlns:a16="http://schemas.microsoft.com/office/drawing/2014/main" val="2051599332"/>
                  </a:ext>
                </a:extLst>
              </a:tr>
              <a:tr h="304800">
                <a:tc>
                  <a:txBody>
                    <a:bodyPr/>
                    <a:lstStyle/>
                    <a:p>
                      <a:pPr algn="l" fontAlgn="b"/>
                      <a:r>
                        <a:rPr lang="en-US" sz="1050" u="none" strike="noStrike">
                          <a:effectLst/>
                          <a:latin typeface="+mj-lt"/>
                        </a:rPr>
                        <a:t>Farm B supply demand balance</a:t>
                      </a:r>
                      <a:endParaRPr lang="en-US" sz="1050" b="0" i="0" u="none" strike="noStrike">
                        <a:solidFill>
                          <a:srgbClr val="000000"/>
                        </a:solidFill>
                        <a:effectLst/>
                        <a:latin typeface="+mj-lt"/>
                      </a:endParaRPr>
                    </a:p>
                  </a:txBody>
                  <a:tcPr marL="2524" marR="2524" marT="2524" marB="0" anchor="b"/>
                </a:tc>
                <a:tc>
                  <a:txBody>
                    <a:bodyPr/>
                    <a:lstStyle/>
                    <a:p>
                      <a:pPr algn="l" fontAlgn="b"/>
                      <a:endParaRPr lang="en-US" sz="1600" b="1" i="0" u="none" strike="noStrike">
                        <a:solidFill>
                          <a:srgbClr val="7030A0"/>
                        </a:solidFill>
                        <a:effectLst/>
                        <a:latin typeface="+mj-lt"/>
                      </a:endParaRPr>
                    </a:p>
                  </a:txBody>
                  <a:tcPr marL="2524" marR="2524" marT="2524" marB="0" anchor="b">
                    <a:solidFill>
                      <a:schemeClr val="bg2">
                        <a:alpha val="62000"/>
                      </a:schemeClr>
                    </a:solidFill>
                  </a:tcPr>
                </a:tc>
                <a:tc>
                  <a:txBody>
                    <a:bodyPr/>
                    <a:lstStyle/>
                    <a:p>
                      <a:pPr algn="l" fontAlgn="b"/>
                      <a:endParaRPr lang="en-US" sz="1600" b="1" i="0" u="none" strike="noStrike">
                        <a:solidFill>
                          <a:srgbClr val="7030A0"/>
                        </a:solidFill>
                        <a:effectLst/>
                        <a:latin typeface="+mj-lt"/>
                      </a:endParaRPr>
                    </a:p>
                  </a:txBody>
                  <a:tcPr marL="2524" marR="2524" marT="2524" marB="0" anchor="b">
                    <a:solidFill>
                      <a:schemeClr val="bg2">
                        <a:alpha val="62000"/>
                      </a:schemeClr>
                    </a:solidFill>
                  </a:tcPr>
                </a:tc>
                <a:tc>
                  <a:txBody>
                    <a:bodyPr/>
                    <a:lstStyle/>
                    <a:p>
                      <a:pPr algn="l" fontAlgn="b"/>
                      <a:endParaRPr lang="en-US" sz="1600" b="1" i="0" u="none" strike="noStrike" dirty="0">
                        <a:solidFill>
                          <a:srgbClr val="7030A0"/>
                        </a:solidFill>
                        <a:effectLst/>
                        <a:latin typeface="+mj-lt"/>
                      </a:endParaRPr>
                    </a:p>
                  </a:txBody>
                  <a:tcPr marL="2524" marR="2524" marT="2524" marB="0" anchor="b">
                    <a:solidFill>
                      <a:schemeClr val="bg2">
                        <a:alpha val="62000"/>
                      </a:schemeClr>
                    </a:solidFill>
                  </a:tcPr>
                </a:tc>
                <a:tc>
                  <a:txBody>
                    <a:bodyPr/>
                    <a:lstStyle/>
                    <a:p>
                      <a:pPr algn="l" fontAlgn="b"/>
                      <a:endParaRPr lang="en-US" sz="1600" b="1" i="0" u="none" strike="noStrike" dirty="0">
                        <a:solidFill>
                          <a:srgbClr val="7030A0"/>
                        </a:solidFill>
                        <a:effectLst/>
                        <a:latin typeface="+mj-lt"/>
                      </a:endParaRPr>
                    </a:p>
                  </a:txBody>
                  <a:tcPr marL="2524" marR="2524" marT="2524" marB="0" anchor="b">
                    <a:solidFill>
                      <a:schemeClr val="bg2">
                        <a:alpha val="62000"/>
                      </a:schemeClr>
                    </a:solidFill>
                  </a:tcPr>
                </a:tc>
                <a:tc>
                  <a:txBody>
                    <a:bodyPr/>
                    <a:lstStyle/>
                    <a:p>
                      <a:pPr algn="l" fontAlgn="b"/>
                      <a:endParaRPr lang="en-US" sz="1600" b="1" i="0" u="none" strike="noStrike" dirty="0">
                        <a:solidFill>
                          <a:srgbClr val="7030A0"/>
                        </a:solidFill>
                        <a:effectLst/>
                        <a:latin typeface="+mj-lt"/>
                      </a:endParaRPr>
                    </a:p>
                  </a:txBody>
                  <a:tcPr marL="2524" marR="2524" marT="2524" marB="0" anchor="b">
                    <a:solidFill>
                      <a:schemeClr val="bg2">
                        <a:alpha val="62000"/>
                      </a:schemeClr>
                    </a:solidFill>
                  </a:tcPr>
                </a:tc>
                <a:tc>
                  <a:txBody>
                    <a:bodyPr/>
                    <a:lstStyle/>
                    <a:p>
                      <a:pPr marL="0" marR="0" lvl="0" indent="0" algn="r" defTabSz="685891" rtl="0" eaLnBrk="1" fontAlgn="b" latinLnBrk="0" hangingPunct="1">
                        <a:lnSpc>
                          <a:spcPct val="100000"/>
                        </a:lnSpc>
                        <a:spcBef>
                          <a:spcPts val="0"/>
                        </a:spcBef>
                        <a:spcAft>
                          <a:spcPts val="0"/>
                        </a:spcAft>
                        <a:buClrTx/>
                        <a:buSzTx/>
                        <a:buFontTx/>
                        <a:buNone/>
                        <a:tabLst/>
                        <a:defRPr/>
                      </a:pPr>
                      <a:r>
                        <a:rPr lang="en-US" sz="1600" b="1" u="none" strike="noStrike" dirty="0" smtClean="0">
                          <a:solidFill>
                            <a:srgbClr val="7030A0"/>
                          </a:solidFill>
                          <a:effectLst/>
                          <a:latin typeface="+mj-lt"/>
                        </a:rPr>
                        <a:t>-1</a:t>
                      </a:r>
                      <a:endParaRPr lang="en-US" sz="1600" b="1" i="0" u="none" strike="noStrike" dirty="0" smtClean="0">
                        <a:solidFill>
                          <a:srgbClr val="7030A0"/>
                        </a:solidFill>
                        <a:effectLst/>
                        <a:latin typeface="+mj-lt"/>
                      </a:endParaRPr>
                    </a:p>
                    <a:p>
                      <a:pPr algn="l" fontAlgn="b"/>
                      <a:endParaRPr lang="en-US" sz="1600" b="1" i="0" u="none" strike="noStrike" dirty="0">
                        <a:solidFill>
                          <a:srgbClr val="7030A0"/>
                        </a:solidFill>
                        <a:effectLst/>
                        <a:latin typeface="+mj-lt"/>
                      </a:endParaRPr>
                    </a:p>
                  </a:txBody>
                  <a:tcPr marL="2524" marR="2524" marT="2524" marB="0" anchor="b">
                    <a:solidFill>
                      <a:schemeClr val="bg2">
                        <a:alpha val="62000"/>
                      </a:schemeClr>
                    </a:solidFill>
                  </a:tcPr>
                </a:tc>
                <a:tc>
                  <a:txBody>
                    <a:bodyPr/>
                    <a:lstStyle/>
                    <a:p>
                      <a:pPr algn="l" fontAlgn="b"/>
                      <a:endParaRPr lang="en-US" sz="1600" b="1" i="0" u="none" strike="noStrike" dirty="0">
                        <a:solidFill>
                          <a:srgbClr val="7030A0"/>
                        </a:solidFill>
                        <a:effectLst/>
                        <a:latin typeface="+mj-lt"/>
                      </a:endParaRPr>
                    </a:p>
                  </a:txBody>
                  <a:tcPr marL="2524" marR="2524" marT="2524" marB="0" anchor="b">
                    <a:solidFill>
                      <a:schemeClr val="bg2">
                        <a:alpha val="62000"/>
                      </a:schemeClr>
                    </a:solidFill>
                  </a:tcPr>
                </a:tc>
                <a:tc>
                  <a:txBody>
                    <a:bodyPr/>
                    <a:lstStyle/>
                    <a:p>
                      <a:pPr algn="l" fontAlgn="b"/>
                      <a:endParaRPr lang="en-US" sz="1600" b="1" i="0" u="none" strike="noStrike" dirty="0">
                        <a:solidFill>
                          <a:srgbClr val="7030A0"/>
                        </a:solidFill>
                        <a:effectLst/>
                        <a:latin typeface="+mj-lt"/>
                      </a:endParaRPr>
                    </a:p>
                  </a:txBody>
                  <a:tcPr marL="2524" marR="2524" marT="2524" marB="0" anchor="b">
                    <a:solidFill>
                      <a:schemeClr val="bg2">
                        <a:alpha val="62000"/>
                      </a:schemeClr>
                    </a:solidFill>
                  </a:tcPr>
                </a:tc>
                <a:tc>
                  <a:txBody>
                    <a:bodyPr/>
                    <a:lstStyle/>
                    <a:p>
                      <a:pPr algn="l" fontAlgn="b"/>
                      <a:endParaRPr lang="en-US" sz="1600" b="1" i="0" u="none" strike="noStrike" dirty="0">
                        <a:solidFill>
                          <a:srgbClr val="7030A0"/>
                        </a:solidFill>
                        <a:effectLst/>
                        <a:latin typeface="+mj-lt"/>
                      </a:endParaRPr>
                    </a:p>
                  </a:txBody>
                  <a:tcPr marL="2524" marR="2524" marT="2524" marB="0" anchor="b">
                    <a:solidFill>
                      <a:schemeClr val="bg2">
                        <a:alpha val="62000"/>
                      </a:schemeClr>
                    </a:solidFill>
                  </a:tcPr>
                </a:tc>
                <a:tc>
                  <a:txBody>
                    <a:bodyPr/>
                    <a:lstStyle/>
                    <a:p>
                      <a:pPr algn="l" fontAlgn="b"/>
                      <a:endParaRPr lang="en-US" sz="1600" b="1" i="0" u="none" strike="noStrike">
                        <a:solidFill>
                          <a:srgbClr val="7030A0"/>
                        </a:solidFill>
                        <a:effectLst/>
                        <a:latin typeface="+mj-lt"/>
                      </a:endParaRPr>
                    </a:p>
                  </a:txBody>
                  <a:tcPr marL="2524" marR="2524" marT="2524" marB="0" anchor="b">
                    <a:solidFill>
                      <a:schemeClr val="bg2">
                        <a:alpha val="62000"/>
                      </a:schemeClr>
                    </a:solidFill>
                  </a:tcPr>
                </a:tc>
                <a:tc>
                  <a:txBody>
                    <a:bodyPr/>
                    <a:lstStyle/>
                    <a:p>
                      <a:pPr algn="l" fontAlgn="b"/>
                      <a:endParaRPr lang="en-US" sz="1600" b="1" i="0" u="none" strike="noStrike" dirty="0">
                        <a:solidFill>
                          <a:srgbClr val="7030A0"/>
                        </a:solidFill>
                        <a:effectLst/>
                        <a:latin typeface="+mj-lt"/>
                      </a:endParaRPr>
                    </a:p>
                  </a:txBody>
                  <a:tcPr marL="2524" marR="2524" marT="2524" marB="0" anchor="b">
                    <a:solidFill>
                      <a:schemeClr val="bg2">
                        <a:alpha val="62000"/>
                      </a:schemeClr>
                    </a:solidFill>
                  </a:tcPr>
                </a:tc>
                <a:tc>
                  <a:txBody>
                    <a:bodyPr/>
                    <a:lstStyle/>
                    <a:p>
                      <a:pPr algn="l" fontAlgn="b"/>
                      <a:endParaRPr lang="en-US" sz="1600" b="1" i="0" u="none" strike="noStrike" dirty="0">
                        <a:solidFill>
                          <a:srgbClr val="7030A0"/>
                        </a:solidFill>
                        <a:effectLst/>
                        <a:latin typeface="+mj-lt"/>
                      </a:endParaRPr>
                    </a:p>
                  </a:txBody>
                  <a:tcPr marL="2524" marR="2524" marT="2524" marB="0" anchor="b">
                    <a:solidFill>
                      <a:schemeClr val="bg2">
                        <a:alpha val="62000"/>
                      </a:schemeClr>
                    </a:solidFill>
                  </a:tcPr>
                </a:tc>
                <a:tc>
                  <a:txBody>
                    <a:bodyPr/>
                    <a:lstStyle/>
                    <a:p>
                      <a:pPr algn="l" fontAlgn="b"/>
                      <a:endParaRPr lang="en-US" sz="1600" b="1" i="0" u="none" strike="noStrike" dirty="0">
                        <a:solidFill>
                          <a:srgbClr val="7030A0"/>
                        </a:solidFill>
                        <a:effectLst/>
                        <a:latin typeface="+mj-lt"/>
                      </a:endParaRPr>
                    </a:p>
                  </a:txBody>
                  <a:tcPr marL="2524" marR="2524" marT="2524" marB="0" anchor="b">
                    <a:solidFill>
                      <a:schemeClr val="bg2">
                        <a:alpha val="62000"/>
                      </a:schemeClr>
                    </a:solidFill>
                  </a:tcPr>
                </a:tc>
                <a:tc>
                  <a:txBody>
                    <a:bodyPr/>
                    <a:lstStyle/>
                    <a:p>
                      <a:pPr algn="l" fontAlgn="b"/>
                      <a:endParaRPr lang="en-US" sz="1600" b="1" i="0" u="none" strike="noStrike" dirty="0">
                        <a:solidFill>
                          <a:srgbClr val="7030A0"/>
                        </a:solidFill>
                        <a:effectLst/>
                        <a:latin typeface="+mj-lt"/>
                      </a:endParaRPr>
                    </a:p>
                  </a:txBody>
                  <a:tcPr marL="2524" marR="2524" marT="2524" marB="0" anchor="b">
                    <a:solidFill>
                      <a:schemeClr val="bg2">
                        <a:alpha val="62000"/>
                      </a:schemeClr>
                    </a:solidFill>
                  </a:tcPr>
                </a:tc>
                <a:tc>
                  <a:txBody>
                    <a:bodyPr/>
                    <a:lstStyle/>
                    <a:p>
                      <a:pPr algn="l" fontAlgn="b"/>
                      <a:endParaRPr lang="en-US" sz="1600" b="1" i="0" u="none" strike="noStrike" dirty="0">
                        <a:solidFill>
                          <a:srgbClr val="7030A0"/>
                        </a:solidFill>
                        <a:effectLst/>
                        <a:latin typeface="+mj-lt"/>
                      </a:endParaRPr>
                    </a:p>
                  </a:txBody>
                  <a:tcPr marL="2524" marR="2524" marT="2524" marB="0" anchor="b">
                    <a:solidFill>
                      <a:schemeClr val="bg2">
                        <a:alpha val="62000"/>
                      </a:schemeClr>
                    </a:solidFill>
                  </a:tcPr>
                </a:tc>
                <a:tc>
                  <a:txBody>
                    <a:bodyPr/>
                    <a:lstStyle/>
                    <a:p>
                      <a:pPr algn="r" fontAlgn="b"/>
                      <a:r>
                        <a:rPr lang="en-US" sz="1600" b="1" u="none" strike="noStrike" dirty="0">
                          <a:solidFill>
                            <a:srgbClr val="7030A0"/>
                          </a:solidFill>
                          <a:effectLst/>
                          <a:latin typeface="+mj-lt"/>
                        </a:rPr>
                        <a:t>1</a:t>
                      </a:r>
                      <a:endParaRPr lang="en-US" sz="1600" b="1" i="0" u="none" strike="noStrike" dirty="0">
                        <a:solidFill>
                          <a:srgbClr val="7030A0"/>
                        </a:solidFill>
                        <a:effectLst/>
                        <a:latin typeface="+mj-lt"/>
                      </a:endParaRPr>
                    </a:p>
                  </a:txBody>
                  <a:tcPr marL="2524" marR="2524" marT="2524" marB="0" anchor="b">
                    <a:solidFill>
                      <a:schemeClr val="bg2">
                        <a:alpha val="62000"/>
                      </a:schemeClr>
                    </a:solidFill>
                  </a:tcPr>
                </a:tc>
                <a:tc>
                  <a:txBody>
                    <a:bodyPr/>
                    <a:lstStyle/>
                    <a:p>
                      <a:pPr algn="l" fontAlgn="b"/>
                      <a:r>
                        <a:rPr lang="en-US" sz="1600" b="1" u="none" strike="noStrike" dirty="0">
                          <a:solidFill>
                            <a:srgbClr val="7030A0"/>
                          </a:solidFill>
                          <a:effectLst/>
                          <a:latin typeface="+mj-lt"/>
                        </a:rPr>
                        <a:t>&lt;=</a:t>
                      </a:r>
                      <a:endParaRPr lang="en-US" sz="1600" b="1" i="0" u="none" strike="noStrike" dirty="0">
                        <a:solidFill>
                          <a:srgbClr val="7030A0"/>
                        </a:solidFill>
                        <a:effectLst/>
                        <a:latin typeface="+mj-lt"/>
                      </a:endParaRPr>
                    </a:p>
                  </a:txBody>
                  <a:tcPr marL="2524" marR="2524" marT="2524" marB="0" anchor="b">
                    <a:solidFill>
                      <a:schemeClr val="bg2">
                        <a:alpha val="62000"/>
                      </a:schemeClr>
                    </a:solidFill>
                  </a:tcPr>
                </a:tc>
                <a:tc>
                  <a:txBody>
                    <a:bodyPr/>
                    <a:lstStyle/>
                    <a:p>
                      <a:pPr algn="r" fontAlgn="b"/>
                      <a:r>
                        <a:rPr lang="en-US" sz="1600" b="1" u="none" strike="noStrike" dirty="0">
                          <a:solidFill>
                            <a:srgbClr val="7030A0"/>
                          </a:solidFill>
                          <a:effectLst/>
                          <a:latin typeface="+mj-lt"/>
                        </a:rPr>
                        <a:t>0</a:t>
                      </a:r>
                      <a:endParaRPr lang="en-US" sz="1600" b="1" i="0" u="none" strike="noStrike" dirty="0">
                        <a:solidFill>
                          <a:srgbClr val="7030A0"/>
                        </a:solidFill>
                        <a:effectLst/>
                        <a:latin typeface="+mj-lt"/>
                      </a:endParaRPr>
                    </a:p>
                  </a:txBody>
                  <a:tcPr marL="2524" marR="2524" marT="2524" marB="0" anchor="b">
                    <a:solidFill>
                      <a:schemeClr val="bg2">
                        <a:alpha val="62000"/>
                      </a:schemeClr>
                    </a:solidFill>
                  </a:tcPr>
                </a:tc>
                <a:extLst>
                  <a:ext uri="{0D108BD9-81ED-4DB2-BD59-A6C34878D82A}">
                    <a16:rowId xmlns:a16="http://schemas.microsoft.com/office/drawing/2014/main" val="3702509071"/>
                  </a:ext>
                </a:extLst>
              </a:tr>
              <a:tr h="206230">
                <a:tc>
                  <a:txBody>
                    <a:bodyPr/>
                    <a:lstStyle/>
                    <a:p>
                      <a:pPr algn="l" fontAlgn="b"/>
                      <a:r>
                        <a:rPr lang="en-US" sz="1050" u="none" strike="noStrike" dirty="0">
                          <a:effectLst/>
                          <a:latin typeface="+mj-lt"/>
                        </a:rPr>
                        <a:t>non-negative</a:t>
                      </a:r>
                      <a:endParaRPr lang="en-US" sz="1050" b="0" i="0" u="none" strike="noStrike" dirty="0">
                        <a:solidFill>
                          <a:srgbClr val="000000"/>
                        </a:solidFill>
                        <a:effectLst/>
                        <a:latin typeface="+mj-lt"/>
                      </a:endParaRPr>
                    </a:p>
                  </a:txBody>
                  <a:tcPr marL="2524" marR="2524" marT="2524" marB="0" anchor="b"/>
                </a:tc>
                <a:tc>
                  <a:txBody>
                    <a:bodyPr/>
                    <a:lstStyle/>
                    <a:p>
                      <a:pPr algn="l" fontAlgn="b"/>
                      <a:r>
                        <a:rPr lang="en-US" sz="1050" u="none" strike="noStrike" dirty="0">
                          <a:effectLst/>
                          <a:latin typeface="+mj-lt"/>
                        </a:rPr>
                        <a:t>1,</a:t>
                      </a:r>
                      <a:endParaRPr lang="en-US" sz="1050" b="0" i="0" u="none" strike="noStrike" dirty="0">
                        <a:solidFill>
                          <a:srgbClr val="000000"/>
                        </a:solidFill>
                        <a:effectLst/>
                        <a:latin typeface="+mj-lt"/>
                      </a:endParaRPr>
                    </a:p>
                  </a:txBody>
                  <a:tcPr marL="2524" marR="2524" marT="2524" marB="0" anchor="b"/>
                </a:tc>
                <a:tc>
                  <a:txBody>
                    <a:bodyPr/>
                    <a:lstStyle/>
                    <a:p>
                      <a:pPr algn="l" fontAlgn="b"/>
                      <a:r>
                        <a:rPr lang="en-US" sz="1050" u="none" strike="noStrike">
                          <a:effectLst/>
                          <a:latin typeface="+mj-lt"/>
                        </a:rPr>
                        <a:t>1,</a:t>
                      </a:r>
                      <a:endParaRPr lang="en-US" sz="1050" b="0" i="0" u="none" strike="noStrike">
                        <a:solidFill>
                          <a:srgbClr val="000000"/>
                        </a:solidFill>
                        <a:effectLst/>
                        <a:latin typeface="+mj-lt"/>
                      </a:endParaRPr>
                    </a:p>
                  </a:txBody>
                  <a:tcPr marL="2524" marR="2524" marT="2524" marB="0" anchor="b"/>
                </a:tc>
                <a:tc>
                  <a:txBody>
                    <a:bodyPr/>
                    <a:lstStyle/>
                    <a:p>
                      <a:pPr algn="l" fontAlgn="b"/>
                      <a:r>
                        <a:rPr lang="en-US" sz="1050" u="none" strike="noStrike">
                          <a:effectLst/>
                          <a:latin typeface="+mj-lt"/>
                        </a:rPr>
                        <a:t>1,</a:t>
                      </a:r>
                      <a:endParaRPr lang="en-US" sz="1050" b="0" i="0" u="none" strike="noStrike">
                        <a:solidFill>
                          <a:srgbClr val="000000"/>
                        </a:solidFill>
                        <a:effectLst/>
                        <a:latin typeface="+mj-lt"/>
                      </a:endParaRPr>
                    </a:p>
                  </a:txBody>
                  <a:tcPr marL="2524" marR="2524" marT="2524" marB="0" anchor="b"/>
                </a:tc>
                <a:tc>
                  <a:txBody>
                    <a:bodyPr/>
                    <a:lstStyle/>
                    <a:p>
                      <a:pPr algn="l" fontAlgn="b"/>
                      <a:r>
                        <a:rPr lang="en-US" sz="1050" u="none" strike="noStrike">
                          <a:effectLst/>
                          <a:latin typeface="+mj-lt"/>
                        </a:rPr>
                        <a:t>1,</a:t>
                      </a:r>
                      <a:endParaRPr lang="en-US" sz="1050" b="0" i="0" u="none" strike="noStrike">
                        <a:solidFill>
                          <a:srgbClr val="000000"/>
                        </a:solidFill>
                        <a:effectLst/>
                        <a:latin typeface="+mj-lt"/>
                      </a:endParaRPr>
                    </a:p>
                  </a:txBody>
                  <a:tcPr marL="2524" marR="2524" marT="2524" marB="0" anchor="b"/>
                </a:tc>
                <a:tc>
                  <a:txBody>
                    <a:bodyPr/>
                    <a:lstStyle/>
                    <a:p>
                      <a:pPr algn="l" fontAlgn="b"/>
                      <a:r>
                        <a:rPr lang="en-US" sz="1050" u="none" strike="noStrike">
                          <a:effectLst/>
                          <a:latin typeface="+mj-lt"/>
                        </a:rPr>
                        <a:t>1,</a:t>
                      </a:r>
                      <a:endParaRPr lang="en-US" sz="1050" b="0" i="0" u="none" strike="noStrike">
                        <a:solidFill>
                          <a:srgbClr val="000000"/>
                        </a:solidFill>
                        <a:effectLst/>
                        <a:latin typeface="+mj-lt"/>
                      </a:endParaRPr>
                    </a:p>
                  </a:txBody>
                  <a:tcPr marL="2524" marR="2524" marT="2524" marB="0" anchor="b"/>
                </a:tc>
                <a:tc>
                  <a:txBody>
                    <a:bodyPr/>
                    <a:lstStyle/>
                    <a:p>
                      <a:pPr algn="l" fontAlgn="b"/>
                      <a:r>
                        <a:rPr lang="en-US" sz="1050" u="none" strike="noStrike">
                          <a:effectLst/>
                          <a:latin typeface="+mj-lt"/>
                        </a:rPr>
                        <a:t>1,</a:t>
                      </a:r>
                      <a:endParaRPr lang="en-US" sz="1050" b="0" i="0" u="none" strike="noStrike">
                        <a:solidFill>
                          <a:srgbClr val="000000"/>
                        </a:solidFill>
                        <a:effectLst/>
                        <a:latin typeface="+mj-lt"/>
                      </a:endParaRPr>
                    </a:p>
                  </a:txBody>
                  <a:tcPr marL="2524" marR="2524" marT="2524" marB="0" anchor="b"/>
                </a:tc>
                <a:tc>
                  <a:txBody>
                    <a:bodyPr/>
                    <a:lstStyle/>
                    <a:p>
                      <a:pPr algn="l" fontAlgn="b"/>
                      <a:r>
                        <a:rPr lang="en-US" sz="1050" u="none" strike="noStrike">
                          <a:effectLst/>
                          <a:latin typeface="+mj-lt"/>
                        </a:rPr>
                        <a:t>1,</a:t>
                      </a:r>
                      <a:endParaRPr lang="en-US" sz="1050" b="0" i="0" u="none" strike="noStrike">
                        <a:solidFill>
                          <a:srgbClr val="000000"/>
                        </a:solidFill>
                        <a:effectLst/>
                        <a:latin typeface="+mj-lt"/>
                      </a:endParaRPr>
                    </a:p>
                  </a:txBody>
                  <a:tcPr marL="2524" marR="2524" marT="2524" marB="0" anchor="b"/>
                </a:tc>
                <a:tc>
                  <a:txBody>
                    <a:bodyPr/>
                    <a:lstStyle/>
                    <a:p>
                      <a:pPr algn="l" fontAlgn="b"/>
                      <a:r>
                        <a:rPr lang="en-US" sz="1050" u="none" strike="noStrike">
                          <a:effectLst/>
                          <a:latin typeface="+mj-lt"/>
                        </a:rPr>
                        <a:t>1,</a:t>
                      </a:r>
                      <a:endParaRPr lang="en-US" sz="1050" b="0" i="0" u="none" strike="noStrike">
                        <a:solidFill>
                          <a:srgbClr val="000000"/>
                        </a:solidFill>
                        <a:effectLst/>
                        <a:latin typeface="+mj-lt"/>
                      </a:endParaRPr>
                    </a:p>
                  </a:txBody>
                  <a:tcPr marL="2524" marR="2524" marT="2524" marB="0" anchor="b"/>
                </a:tc>
                <a:tc>
                  <a:txBody>
                    <a:bodyPr/>
                    <a:lstStyle/>
                    <a:p>
                      <a:pPr algn="l" fontAlgn="b"/>
                      <a:r>
                        <a:rPr lang="en-US" sz="1050" u="none" strike="noStrike">
                          <a:effectLst/>
                          <a:latin typeface="+mj-lt"/>
                        </a:rPr>
                        <a:t>1,</a:t>
                      </a:r>
                      <a:endParaRPr lang="en-US" sz="1050" b="0" i="0" u="none" strike="noStrike">
                        <a:solidFill>
                          <a:srgbClr val="000000"/>
                        </a:solidFill>
                        <a:effectLst/>
                        <a:latin typeface="+mj-lt"/>
                      </a:endParaRPr>
                    </a:p>
                  </a:txBody>
                  <a:tcPr marL="2524" marR="2524" marT="2524" marB="0" anchor="b"/>
                </a:tc>
                <a:tc>
                  <a:txBody>
                    <a:bodyPr/>
                    <a:lstStyle/>
                    <a:p>
                      <a:pPr algn="l" fontAlgn="b"/>
                      <a:r>
                        <a:rPr lang="en-US" sz="1050" u="none" strike="noStrike">
                          <a:effectLst/>
                          <a:latin typeface="+mj-lt"/>
                        </a:rPr>
                        <a:t>1,</a:t>
                      </a:r>
                      <a:endParaRPr lang="en-US" sz="1050" b="0" i="0" u="none" strike="noStrike">
                        <a:solidFill>
                          <a:srgbClr val="000000"/>
                        </a:solidFill>
                        <a:effectLst/>
                        <a:latin typeface="+mj-lt"/>
                      </a:endParaRPr>
                    </a:p>
                  </a:txBody>
                  <a:tcPr marL="2524" marR="2524" marT="2524" marB="0" anchor="b"/>
                </a:tc>
                <a:tc>
                  <a:txBody>
                    <a:bodyPr/>
                    <a:lstStyle/>
                    <a:p>
                      <a:pPr algn="l" fontAlgn="b"/>
                      <a:r>
                        <a:rPr lang="en-US" sz="1050" u="none" strike="noStrike">
                          <a:effectLst/>
                          <a:latin typeface="+mj-lt"/>
                        </a:rPr>
                        <a:t>1,</a:t>
                      </a:r>
                      <a:endParaRPr lang="en-US" sz="1050" b="0" i="0" u="none" strike="noStrike">
                        <a:solidFill>
                          <a:srgbClr val="000000"/>
                        </a:solidFill>
                        <a:effectLst/>
                        <a:latin typeface="+mj-lt"/>
                      </a:endParaRPr>
                    </a:p>
                  </a:txBody>
                  <a:tcPr marL="2524" marR="2524" marT="2524" marB="0" anchor="b"/>
                </a:tc>
                <a:tc>
                  <a:txBody>
                    <a:bodyPr/>
                    <a:lstStyle/>
                    <a:p>
                      <a:pPr algn="l" fontAlgn="b"/>
                      <a:r>
                        <a:rPr lang="en-US" sz="1050" u="none" strike="noStrike">
                          <a:effectLst/>
                          <a:latin typeface="+mj-lt"/>
                        </a:rPr>
                        <a:t>1,</a:t>
                      </a:r>
                      <a:endParaRPr lang="en-US" sz="1050" b="0" i="0" u="none" strike="noStrike">
                        <a:solidFill>
                          <a:srgbClr val="000000"/>
                        </a:solidFill>
                        <a:effectLst/>
                        <a:latin typeface="+mj-lt"/>
                      </a:endParaRPr>
                    </a:p>
                  </a:txBody>
                  <a:tcPr marL="2524" marR="2524" marT="2524" marB="0" anchor="b"/>
                </a:tc>
                <a:tc>
                  <a:txBody>
                    <a:bodyPr/>
                    <a:lstStyle/>
                    <a:p>
                      <a:pPr algn="l" fontAlgn="b"/>
                      <a:r>
                        <a:rPr lang="en-US" sz="1050" u="none" strike="noStrike">
                          <a:effectLst/>
                          <a:latin typeface="+mj-lt"/>
                        </a:rPr>
                        <a:t>1,</a:t>
                      </a:r>
                      <a:endParaRPr lang="en-US" sz="1050" b="0" i="0" u="none" strike="noStrike">
                        <a:solidFill>
                          <a:srgbClr val="000000"/>
                        </a:solidFill>
                        <a:effectLst/>
                        <a:latin typeface="+mj-lt"/>
                      </a:endParaRPr>
                    </a:p>
                  </a:txBody>
                  <a:tcPr marL="2524" marR="2524" marT="2524" marB="0" anchor="b"/>
                </a:tc>
                <a:tc>
                  <a:txBody>
                    <a:bodyPr/>
                    <a:lstStyle/>
                    <a:p>
                      <a:pPr algn="l" fontAlgn="b"/>
                      <a:r>
                        <a:rPr lang="en-US" sz="1050" u="none" strike="noStrike">
                          <a:effectLst/>
                          <a:latin typeface="+mj-lt"/>
                        </a:rPr>
                        <a:t>1,</a:t>
                      </a:r>
                      <a:endParaRPr lang="en-US" sz="1050" b="0" i="0" u="none" strike="noStrike">
                        <a:solidFill>
                          <a:srgbClr val="000000"/>
                        </a:solidFill>
                        <a:effectLst/>
                        <a:latin typeface="+mj-lt"/>
                      </a:endParaRPr>
                    </a:p>
                  </a:txBody>
                  <a:tcPr marL="2524" marR="2524" marT="2524" marB="0" anchor="b"/>
                </a:tc>
                <a:tc>
                  <a:txBody>
                    <a:bodyPr/>
                    <a:lstStyle/>
                    <a:p>
                      <a:pPr algn="l" fontAlgn="b"/>
                      <a:r>
                        <a:rPr lang="en-US" sz="1050" u="none" strike="noStrike" dirty="0">
                          <a:effectLst/>
                          <a:latin typeface="+mj-lt"/>
                        </a:rPr>
                        <a:t>1,</a:t>
                      </a:r>
                      <a:endParaRPr lang="en-US" sz="1050" b="0" i="0" u="none" strike="noStrike" dirty="0">
                        <a:solidFill>
                          <a:srgbClr val="000000"/>
                        </a:solidFill>
                        <a:effectLst/>
                        <a:latin typeface="+mj-lt"/>
                      </a:endParaRPr>
                    </a:p>
                  </a:txBody>
                  <a:tcPr marL="2524" marR="2524" marT="2524" marB="0" anchor="b"/>
                </a:tc>
                <a:tc>
                  <a:txBody>
                    <a:bodyPr/>
                    <a:lstStyle/>
                    <a:p>
                      <a:pPr algn="l" fontAlgn="b"/>
                      <a:r>
                        <a:rPr lang="en-US" sz="1050" u="none" strike="noStrike" dirty="0">
                          <a:effectLst/>
                          <a:latin typeface="+mj-lt"/>
                        </a:rPr>
                        <a:t>1,</a:t>
                      </a:r>
                      <a:endParaRPr lang="en-US" sz="1050" b="0" i="0" u="none" strike="noStrike" dirty="0">
                        <a:solidFill>
                          <a:srgbClr val="000000"/>
                        </a:solidFill>
                        <a:effectLst/>
                        <a:latin typeface="+mj-lt"/>
                      </a:endParaRPr>
                    </a:p>
                  </a:txBody>
                  <a:tcPr marL="2524" marR="2524" marT="2524" marB="0" anchor="b"/>
                </a:tc>
                <a:tc>
                  <a:txBody>
                    <a:bodyPr/>
                    <a:lstStyle/>
                    <a:p>
                      <a:pPr algn="l" fontAlgn="b"/>
                      <a:r>
                        <a:rPr lang="en-US" sz="1050" u="none" strike="noStrike">
                          <a:effectLst/>
                          <a:latin typeface="+mj-lt"/>
                        </a:rPr>
                        <a:t>&gt;=</a:t>
                      </a:r>
                      <a:endParaRPr lang="en-US" sz="1050" b="0" i="0" u="none" strike="noStrike">
                        <a:solidFill>
                          <a:srgbClr val="000000"/>
                        </a:solidFill>
                        <a:effectLst/>
                        <a:latin typeface="+mj-lt"/>
                      </a:endParaRPr>
                    </a:p>
                  </a:txBody>
                  <a:tcPr marL="2524" marR="2524" marT="2524" marB="0" anchor="b"/>
                </a:tc>
                <a:tc>
                  <a:txBody>
                    <a:bodyPr/>
                    <a:lstStyle/>
                    <a:p>
                      <a:pPr algn="r" fontAlgn="b"/>
                      <a:r>
                        <a:rPr lang="en-US" sz="1050" u="none" strike="noStrike" dirty="0">
                          <a:effectLst/>
                          <a:latin typeface="+mj-lt"/>
                        </a:rPr>
                        <a:t>0</a:t>
                      </a:r>
                      <a:endParaRPr lang="en-US" sz="1050" b="0" i="0" u="none" strike="noStrike" dirty="0">
                        <a:solidFill>
                          <a:srgbClr val="000000"/>
                        </a:solidFill>
                        <a:effectLst/>
                        <a:latin typeface="+mj-lt"/>
                      </a:endParaRPr>
                    </a:p>
                  </a:txBody>
                  <a:tcPr marL="2524" marR="2524" marT="2524" marB="0" anchor="b"/>
                </a:tc>
                <a:extLst>
                  <a:ext uri="{0D108BD9-81ED-4DB2-BD59-A6C34878D82A}">
                    <a16:rowId xmlns:a16="http://schemas.microsoft.com/office/drawing/2014/main" val="2125205601"/>
                  </a:ext>
                </a:extLst>
              </a:tr>
            </a:tbl>
          </a:graphicData>
        </a:graphic>
      </p:graphicFrame>
      <p:sp>
        <p:nvSpPr>
          <p:cNvPr id="2" name="TextBox 1"/>
          <p:cNvSpPr txBox="1"/>
          <p:nvPr/>
        </p:nvSpPr>
        <p:spPr>
          <a:xfrm>
            <a:off x="838200" y="5329395"/>
            <a:ext cx="4310795" cy="307777"/>
          </a:xfrm>
          <a:prstGeom prst="rect">
            <a:avLst/>
          </a:prstGeom>
          <a:noFill/>
        </p:spPr>
        <p:txBody>
          <a:bodyPr wrap="none" rtlCol="0">
            <a:spAutoFit/>
          </a:bodyPr>
          <a:lstStyle/>
          <a:p>
            <a:r>
              <a:rPr lang="en-US" dirty="0" smtClean="0"/>
              <a:t>Note we have linked milk transport to milk production</a:t>
            </a:r>
            <a:endParaRPr lang="en-US" dirty="0"/>
          </a:p>
        </p:txBody>
      </p:sp>
    </p:spTree>
    <p:extLst>
      <p:ext uri="{BB962C8B-B14F-4D97-AF65-F5344CB8AC3E}">
        <p14:creationId xmlns:p14="http://schemas.microsoft.com/office/powerpoint/2010/main" val="21637975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90500"/>
            <a:ext cx="7200900" cy="533399"/>
          </a:xfrm>
        </p:spPr>
        <p:txBody>
          <a:bodyPr>
            <a:normAutofit/>
          </a:bodyPr>
          <a:lstStyle/>
          <a:p>
            <a:r>
              <a:rPr lang="en-US" sz="2000" dirty="0" smtClean="0"/>
              <a:t>We can simplify the model to be this format</a:t>
            </a:r>
            <a:endParaRPr lang="en-US" sz="2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94866711"/>
              </p:ext>
            </p:extLst>
          </p:nvPr>
        </p:nvGraphicFramePr>
        <p:xfrm>
          <a:off x="228588" y="685800"/>
          <a:ext cx="8915412" cy="4362178"/>
        </p:xfrm>
        <a:graphic>
          <a:graphicData uri="http://schemas.openxmlformats.org/drawingml/2006/table">
            <a:tbl>
              <a:tblPr>
                <a:tableStyleId>{5C22544A-7EE6-4342-B048-85BDC9FD1C3A}</a:tableStyleId>
              </a:tblPr>
              <a:tblGrid>
                <a:gridCol w="1257540">
                  <a:extLst>
                    <a:ext uri="{9D8B030D-6E8A-4147-A177-3AD203B41FA5}">
                      <a16:colId xmlns:a16="http://schemas.microsoft.com/office/drawing/2014/main" val="2458268177"/>
                    </a:ext>
                  </a:extLst>
                </a:gridCol>
                <a:gridCol w="478617">
                  <a:extLst>
                    <a:ext uri="{9D8B030D-6E8A-4147-A177-3AD203B41FA5}">
                      <a16:colId xmlns:a16="http://schemas.microsoft.com/office/drawing/2014/main" val="183888014"/>
                    </a:ext>
                  </a:extLst>
                </a:gridCol>
                <a:gridCol w="478617">
                  <a:extLst>
                    <a:ext uri="{9D8B030D-6E8A-4147-A177-3AD203B41FA5}">
                      <a16:colId xmlns:a16="http://schemas.microsoft.com/office/drawing/2014/main" val="1040524530"/>
                    </a:ext>
                  </a:extLst>
                </a:gridCol>
                <a:gridCol w="478617">
                  <a:extLst>
                    <a:ext uri="{9D8B030D-6E8A-4147-A177-3AD203B41FA5}">
                      <a16:colId xmlns:a16="http://schemas.microsoft.com/office/drawing/2014/main" val="241371628"/>
                    </a:ext>
                  </a:extLst>
                </a:gridCol>
                <a:gridCol w="478617">
                  <a:extLst>
                    <a:ext uri="{9D8B030D-6E8A-4147-A177-3AD203B41FA5}">
                      <a16:colId xmlns:a16="http://schemas.microsoft.com/office/drawing/2014/main" val="2991901205"/>
                    </a:ext>
                  </a:extLst>
                </a:gridCol>
                <a:gridCol w="478617">
                  <a:extLst>
                    <a:ext uri="{9D8B030D-6E8A-4147-A177-3AD203B41FA5}">
                      <a16:colId xmlns:a16="http://schemas.microsoft.com/office/drawing/2014/main" val="403240795"/>
                    </a:ext>
                  </a:extLst>
                </a:gridCol>
                <a:gridCol w="478617">
                  <a:extLst>
                    <a:ext uri="{9D8B030D-6E8A-4147-A177-3AD203B41FA5}">
                      <a16:colId xmlns:a16="http://schemas.microsoft.com/office/drawing/2014/main" val="1218684282"/>
                    </a:ext>
                  </a:extLst>
                </a:gridCol>
                <a:gridCol w="478617">
                  <a:extLst>
                    <a:ext uri="{9D8B030D-6E8A-4147-A177-3AD203B41FA5}">
                      <a16:colId xmlns:a16="http://schemas.microsoft.com/office/drawing/2014/main" val="4143891889"/>
                    </a:ext>
                  </a:extLst>
                </a:gridCol>
                <a:gridCol w="478617">
                  <a:extLst>
                    <a:ext uri="{9D8B030D-6E8A-4147-A177-3AD203B41FA5}">
                      <a16:colId xmlns:a16="http://schemas.microsoft.com/office/drawing/2014/main" val="2245910057"/>
                    </a:ext>
                  </a:extLst>
                </a:gridCol>
                <a:gridCol w="478617">
                  <a:extLst>
                    <a:ext uri="{9D8B030D-6E8A-4147-A177-3AD203B41FA5}">
                      <a16:colId xmlns:a16="http://schemas.microsoft.com/office/drawing/2014/main" val="2543776608"/>
                    </a:ext>
                  </a:extLst>
                </a:gridCol>
                <a:gridCol w="478617">
                  <a:extLst>
                    <a:ext uri="{9D8B030D-6E8A-4147-A177-3AD203B41FA5}">
                      <a16:colId xmlns:a16="http://schemas.microsoft.com/office/drawing/2014/main" val="1503659135"/>
                    </a:ext>
                  </a:extLst>
                </a:gridCol>
                <a:gridCol w="478617">
                  <a:extLst>
                    <a:ext uri="{9D8B030D-6E8A-4147-A177-3AD203B41FA5}">
                      <a16:colId xmlns:a16="http://schemas.microsoft.com/office/drawing/2014/main" val="1126809918"/>
                    </a:ext>
                  </a:extLst>
                </a:gridCol>
                <a:gridCol w="478617">
                  <a:extLst>
                    <a:ext uri="{9D8B030D-6E8A-4147-A177-3AD203B41FA5}">
                      <a16:colId xmlns:a16="http://schemas.microsoft.com/office/drawing/2014/main" val="2976017027"/>
                    </a:ext>
                  </a:extLst>
                </a:gridCol>
                <a:gridCol w="478617">
                  <a:extLst>
                    <a:ext uri="{9D8B030D-6E8A-4147-A177-3AD203B41FA5}">
                      <a16:colId xmlns:a16="http://schemas.microsoft.com/office/drawing/2014/main" val="3266683004"/>
                    </a:ext>
                  </a:extLst>
                </a:gridCol>
                <a:gridCol w="478617">
                  <a:extLst>
                    <a:ext uri="{9D8B030D-6E8A-4147-A177-3AD203B41FA5}">
                      <a16:colId xmlns:a16="http://schemas.microsoft.com/office/drawing/2014/main" val="586880299"/>
                    </a:ext>
                  </a:extLst>
                </a:gridCol>
                <a:gridCol w="478617">
                  <a:extLst>
                    <a:ext uri="{9D8B030D-6E8A-4147-A177-3AD203B41FA5}">
                      <a16:colId xmlns:a16="http://schemas.microsoft.com/office/drawing/2014/main" val="2739519323"/>
                    </a:ext>
                  </a:extLst>
                </a:gridCol>
                <a:gridCol w="478617">
                  <a:extLst>
                    <a:ext uri="{9D8B030D-6E8A-4147-A177-3AD203B41FA5}">
                      <a16:colId xmlns:a16="http://schemas.microsoft.com/office/drawing/2014/main" val="771091953"/>
                    </a:ext>
                  </a:extLst>
                </a:gridCol>
              </a:tblGrid>
              <a:tr h="559026">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r>
                        <a:rPr lang="en-US" sz="1050" u="none" strike="noStrike">
                          <a:effectLst/>
                        </a:rPr>
                        <a:t>Sales  FarmA</a:t>
                      </a:r>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r>
                        <a:rPr lang="en-US" sz="1050" u="none" strike="noStrike">
                          <a:effectLst/>
                        </a:rPr>
                        <a:t>P1 FarmA</a:t>
                      </a:r>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r>
                        <a:rPr lang="en-US" sz="1050" u="none" strike="noStrike">
                          <a:effectLst/>
                        </a:rPr>
                        <a:t>P2 FarmA</a:t>
                      </a:r>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r>
                        <a:rPr lang="en-US" sz="1050" u="none" strike="noStrike" dirty="0" smtClean="0">
                          <a:effectLst/>
                        </a:rPr>
                        <a:t>Feed Mix </a:t>
                      </a:r>
                      <a:r>
                        <a:rPr lang="en-US" sz="1050" u="none" strike="noStrike" dirty="0" err="1">
                          <a:effectLst/>
                        </a:rPr>
                        <a:t>FarmA</a:t>
                      </a:r>
                      <a:endParaRPr lang="en-US" sz="1050" b="0" i="0" u="none" strike="noStrike" dirty="0">
                        <a:solidFill>
                          <a:srgbClr val="000000"/>
                        </a:solidFill>
                        <a:effectLst/>
                        <a:latin typeface="Calibri" panose="020F0502020204030204" pitchFamily="34" charset="0"/>
                      </a:endParaRPr>
                    </a:p>
                  </a:txBody>
                  <a:tcPr marL="2843" marR="2843" marT="2843" marB="0" anchor="b"/>
                </a:tc>
                <a:tc>
                  <a:txBody>
                    <a:bodyPr/>
                    <a:lstStyle/>
                    <a:p>
                      <a:pPr algn="l" fontAlgn="b"/>
                      <a:r>
                        <a:rPr lang="en-US" sz="1050" u="none" strike="noStrike" dirty="0" smtClean="0">
                          <a:effectLst/>
                        </a:rPr>
                        <a:t>Soybean Meal </a:t>
                      </a:r>
                      <a:r>
                        <a:rPr lang="en-US" sz="1050" u="none" strike="noStrike" dirty="0" err="1">
                          <a:effectLst/>
                        </a:rPr>
                        <a:t>FarmA</a:t>
                      </a:r>
                      <a:endParaRPr lang="en-US" sz="1050" b="0" i="0" u="none" strike="noStrike" dirty="0">
                        <a:solidFill>
                          <a:srgbClr val="000000"/>
                        </a:solidFill>
                        <a:effectLst/>
                        <a:latin typeface="Calibri" panose="020F0502020204030204" pitchFamily="34" charset="0"/>
                      </a:endParaRPr>
                    </a:p>
                  </a:txBody>
                  <a:tcPr marL="2843" marR="2843" marT="2843" marB="0" anchor="b"/>
                </a:tc>
                <a:tc>
                  <a:txBody>
                    <a:bodyPr/>
                    <a:lstStyle/>
                    <a:p>
                      <a:pPr algn="l" fontAlgn="b"/>
                      <a:r>
                        <a:rPr lang="en-US" sz="1050" u="none" strike="noStrike">
                          <a:effectLst/>
                        </a:rPr>
                        <a:t>Sales FarmB</a:t>
                      </a:r>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r>
                        <a:rPr lang="en-US" sz="1050" u="none" strike="noStrike">
                          <a:effectLst/>
                        </a:rPr>
                        <a:t>P1 FarmB</a:t>
                      </a:r>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r>
                        <a:rPr lang="en-US" sz="1050" u="none" strike="noStrike">
                          <a:effectLst/>
                        </a:rPr>
                        <a:t>P2 FarmB</a:t>
                      </a:r>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r>
                        <a:rPr lang="en-US" sz="1050" u="none" strike="noStrike" dirty="0" smtClean="0">
                          <a:effectLst/>
                        </a:rPr>
                        <a:t>Feed Mix </a:t>
                      </a:r>
                      <a:r>
                        <a:rPr lang="en-US" sz="1050" u="none" strike="noStrike" dirty="0" err="1">
                          <a:effectLst/>
                        </a:rPr>
                        <a:t>FarmB</a:t>
                      </a:r>
                      <a:endParaRPr lang="en-US" sz="1050" b="0" i="0" u="none" strike="noStrike" dirty="0">
                        <a:solidFill>
                          <a:srgbClr val="000000"/>
                        </a:solidFill>
                        <a:effectLst/>
                        <a:latin typeface="Calibri" panose="020F0502020204030204" pitchFamily="34" charset="0"/>
                      </a:endParaRPr>
                    </a:p>
                  </a:txBody>
                  <a:tcPr marL="2843" marR="2843" marT="2843" marB="0" anchor="b"/>
                </a:tc>
                <a:tc>
                  <a:txBody>
                    <a:bodyPr/>
                    <a:lstStyle/>
                    <a:p>
                      <a:pPr algn="l" fontAlgn="b"/>
                      <a:r>
                        <a:rPr lang="en-US" sz="1050" u="none" strike="noStrike" dirty="0" smtClean="0">
                          <a:effectLst/>
                        </a:rPr>
                        <a:t>Soybean Meal </a:t>
                      </a:r>
                      <a:r>
                        <a:rPr lang="en-US" sz="1050" u="none" strike="noStrike" dirty="0" err="1">
                          <a:effectLst/>
                        </a:rPr>
                        <a:t>FarmB</a:t>
                      </a:r>
                      <a:endParaRPr lang="en-US" sz="1050" b="0" i="0" u="none" strike="noStrike" dirty="0">
                        <a:solidFill>
                          <a:srgbClr val="000000"/>
                        </a:solidFill>
                        <a:effectLst/>
                        <a:latin typeface="Calibri" panose="020F0502020204030204" pitchFamily="34" charset="0"/>
                      </a:endParaRPr>
                    </a:p>
                  </a:txBody>
                  <a:tcPr marL="2843" marR="2843" marT="2843" marB="0" anchor="b"/>
                </a:tc>
                <a:tc>
                  <a:txBody>
                    <a:bodyPr/>
                    <a:lstStyle/>
                    <a:p>
                      <a:pPr algn="l" fontAlgn="b"/>
                      <a:r>
                        <a:rPr lang="en-US" sz="1050" u="none" strike="noStrike">
                          <a:effectLst/>
                        </a:rPr>
                        <a:t>AM1</a:t>
                      </a:r>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r>
                        <a:rPr lang="en-US" sz="1050" u="none" strike="noStrike">
                          <a:effectLst/>
                        </a:rPr>
                        <a:t>AM2</a:t>
                      </a:r>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r>
                        <a:rPr lang="en-US" sz="1050" u="none" strike="noStrike">
                          <a:effectLst/>
                        </a:rPr>
                        <a:t>BM1</a:t>
                      </a:r>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r>
                        <a:rPr lang="en-US" sz="1050" u="none" strike="noStrike">
                          <a:effectLst/>
                        </a:rPr>
                        <a:t>BM2</a:t>
                      </a:r>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extLst>
                  <a:ext uri="{0D108BD9-81ED-4DB2-BD59-A6C34878D82A}">
                    <a16:rowId xmlns:a16="http://schemas.microsoft.com/office/drawing/2014/main" val="3029358392"/>
                  </a:ext>
                </a:extLst>
              </a:tr>
              <a:tr h="189623">
                <a:tc>
                  <a:txBody>
                    <a:bodyPr/>
                    <a:lstStyle/>
                    <a:p>
                      <a:pPr algn="l" fontAlgn="b"/>
                      <a:r>
                        <a:rPr lang="en-US" sz="1050" u="none" strike="noStrike">
                          <a:effectLst/>
                        </a:rPr>
                        <a:t>obj</a:t>
                      </a:r>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r" fontAlgn="b"/>
                      <a:r>
                        <a:rPr lang="en-US" sz="1050" u="none" strike="noStrike">
                          <a:effectLst/>
                        </a:rPr>
                        <a:t>-4</a:t>
                      </a:r>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r" fontAlgn="b"/>
                      <a:r>
                        <a:rPr lang="en-US" sz="1050" u="none" strike="noStrike">
                          <a:effectLst/>
                        </a:rPr>
                        <a:t>-5</a:t>
                      </a:r>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r" fontAlgn="b"/>
                      <a:r>
                        <a:rPr lang="en-US" sz="1050" u="none" strike="noStrike">
                          <a:effectLst/>
                        </a:rPr>
                        <a:t>-0.05</a:t>
                      </a:r>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r" fontAlgn="b"/>
                      <a:r>
                        <a:rPr lang="en-US" sz="1050" u="none" strike="noStrike">
                          <a:effectLst/>
                        </a:rPr>
                        <a:t>-0.15</a:t>
                      </a:r>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r" fontAlgn="b"/>
                      <a:r>
                        <a:rPr lang="en-US" sz="1050" u="none" strike="noStrike">
                          <a:effectLst/>
                        </a:rPr>
                        <a:t>-4</a:t>
                      </a:r>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r" fontAlgn="b"/>
                      <a:r>
                        <a:rPr lang="en-US" sz="1050" u="none" strike="noStrike">
                          <a:effectLst/>
                        </a:rPr>
                        <a:t>-5</a:t>
                      </a:r>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r" fontAlgn="b"/>
                      <a:r>
                        <a:rPr lang="en-US" sz="1050" u="none" strike="noStrike">
                          <a:effectLst/>
                        </a:rPr>
                        <a:t>-0.05</a:t>
                      </a:r>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r" fontAlgn="b"/>
                      <a:r>
                        <a:rPr lang="en-US" sz="1050" u="none" strike="noStrike">
                          <a:effectLst/>
                        </a:rPr>
                        <a:t>-0.15</a:t>
                      </a:r>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r" fontAlgn="b"/>
                      <a:r>
                        <a:rPr lang="en-US" sz="1050" u="none" strike="noStrike">
                          <a:effectLst/>
                        </a:rPr>
                        <a:t>3.2</a:t>
                      </a:r>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r" fontAlgn="b"/>
                      <a:r>
                        <a:rPr lang="en-US" sz="1050" u="none" strike="noStrike">
                          <a:effectLst/>
                        </a:rPr>
                        <a:t>2.9</a:t>
                      </a:r>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r" fontAlgn="b"/>
                      <a:r>
                        <a:rPr lang="en-US" sz="1050" u="none" strike="noStrike">
                          <a:effectLst/>
                        </a:rPr>
                        <a:t>3.3</a:t>
                      </a:r>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r" fontAlgn="b"/>
                      <a:r>
                        <a:rPr lang="en-US" sz="1050" u="none" strike="noStrike">
                          <a:effectLst/>
                        </a:rPr>
                        <a:t>3</a:t>
                      </a:r>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extLst>
                  <a:ext uri="{0D108BD9-81ED-4DB2-BD59-A6C34878D82A}">
                    <a16:rowId xmlns:a16="http://schemas.microsoft.com/office/drawing/2014/main" val="963696751"/>
                  </a:ext>
                </a:extLst>
              </a:tr>
              <a:tr h="189623">
                <a:tc>
                  <a:txBody>
                    <a:bodyPr/>
                    <a:lstStyle/>
                    <a:p>
                      <a:pPr algn="l" fontAlgn="b"/>
                      <a:r>
                        <a:rPr lang="en-US" sz="1050" u="none" strike="noStrike">
                          <a:effectLst/>
                        </a:rPr>
                        <a:t>Milk Balance FarmA</a:t>
                      </a:r>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r" fontAlgn="b"/>
                      <a:r>
                        <a:rPr lang="en-US" sz="1050" u="none" strike="noStrike">
                          <a:effectLst/>
                        </a:rPr>
                        <a:t>1</a:t>
                      </a:r>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r" fontAlgn="b"/>
                      <a:r>
                        <a:rPr lang="en-US" sz="1050" u="none" strike="noStrike">
                          <a:effectLst/>
                        </a:rPr>
                        <a:t>-6</a:t>
                      </a:r>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r" fontAlgn="b"/>
                      <a:r>
                        <a:rPr lang="en-US" sz="1050" u="none" strike="noStrike" dirty="0">
                          <a:effectLst/>
                        </a:rPr>
                        <a:t>-7</a:t>
                      </a:r>
                      <a:endParaRPr lang="en-US" sz="1050" b="0" i="0" u="none" strike="noStrike" dirty="0">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r>
                        <a:rPr lang="en-US" sz="1050" u="none" strike="noStrike">
                          <a:effectLst/>
                        </a:rPr>
                        <a:t>&lt;=</a:t>
                      </a:r>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r" fontAlgn="b"/>
                      <a:r>
                        <a:rPr lang="en-US" sz="1050" u="none" strike="noStrike">
                          <a:effectLst/>
                        </a:rPr>
                        <a:t>0</a:t>
                      </a:r>
                      <a:endParaRPr lang="en-US" sz="1050" b="0" i="0" u="none" strike="noStrike">
                        <a:solidFill>
                          <a:srgbClr val="000000"/>
                        </a:solidFill>
                        <a:effectLst/>
                        <a:latin typeface="Calibri" panose="020F0502020204030204" pitchFamily="34" charset="0"/>
                      </a:endParaRPr>
                    </a:p>
                  </a:txBody>
                  <a:tcPr marL="2843" marR="2843" marT="2843" marB="0" anchor="b"/>
                </a:tc>
                <a:extLst>
                  <a:ext uri="{0D108BD9-81ED-4DB2-BD59-A6C34878D82A}">
                    <a16:rowId xmlns:a16="http://schemas.microsoft.com/office/drawing/2014/main" val="3448407499"/>
                  </a:ext>
                </a:extLst>
              </a:tr>
              <a:tr h="189623">
                <a:tc>
                  <a:txBody>
                    <a:bodyPr/>
                    <a:lstStyle/>
                    <a:p>
                      <a:pPr algn="l" fontAlgn="b"/>
                      <a:r>
                        <a:rPr lang="en-US" sz="1050" u="none" strike="noStrike">
                          <a:effectLst/>
                        </a:rPr>
                        <a:t>Feed mix balance FarmA</a:t>
                      </a:r>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r" fontAlgn="b"/>
                      <a:r>
                        <a:rPr lang="en-US" sz="1050" u="none" strike="noStrike">
                          <a:effectLst/>
                        </a:rPr>
                        <a:t>100</a:t>
                      </a:r>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r" fontAlgn="b"/>
                      <a:r>
                        <a:rPr lang="en-US" sz="1050" u="none" strike="noStrike">
                          <a:effectLst/>
                        </a:rPr>
                        <a:t>90</a:t>
                      </a:r>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r" fontAlgn="b"/>
                      <a:r>
                        <a:rPr lang="en-US" sz="1050" u="none" strike="noStrike">
                          <a:effectLst/>
                        </a:rPr>
                        <a:t>-1</a:t>
                      </a:r>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r>
                        <a:rPr lang="en-US" sz="1050" u="none" strike="noStrike">
                          <a:effectLst/>
                        </a:rPr>
                        <a:t>&lt;=</a:t>
                      </a:r>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r" fontAlgn="b"/>
                      <a:r>
                        <a:rPr lang="en-US" sz="1050" u="none" strike="noStrike">
                          <a:effectLst/>
                        </a:rPr>
                        <a:t>0</a:t>
                      </a:r>
                      <a:endParaRPr lang="en-US" sz="1050" b="0" i="0" u="none" strike="noStrike">
                        <a:solidFill>
                          <a:srgbClr val="000000"/>
                        </a:solidFill>
                        <a:effectLst/>
                        <a:latin typeface="Calibri" panose="020F0502020204030204" pitchFamily="34" charset="0"/>
                      </a:endParaRPr>
                    </a:p>
                  </a:txBody>
                  <a:tcPr marL="2843" marR="2843" marT="2843" marB="0" anchor="b"/>
                </a:tc>
                <a:extLst>
                  <a:ext uri="{0D108BD9-81ED-4DB2-BD59-A6C34878D82A}">
                    <a16:rowId xmlns:a16="http://schemas.microsoft.com/office/drawing/2014/main" val="1779875213"/>
                  </a:ext>
                </a:extLst>
              </a:tr>
              <a:tr h="374325">
                <a:tc>
                  <a:txBody>
                    <a:bodyPr/>
                    <a:lstStyle/>
                    <a:p>
                      <a:pPr algn="l" fontAlgn="b"/>
                      <a:r>
                        <a:rPr lang="en-US" sz="1050" u="none" strike="noStrike">
                          <a:effectLst/>
                        </a:rPr>
                        <a:t>soybean meal balance FarmA</a:t>
                      </a:r>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r" fontAlgn="b"/>
                      <a:r>
                        <a:rPr lang="en-US" sz="1050" u="none" strike="noStrike">
                          <a:effectLst/>
                        </a:rPr>
                        <a:t>10</a:t>
                      </a:r>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r" fontAlgn="b"/>
                      <a:r>
                        <a:rPr lang="en-US" sz="1050" u="none" strike="noStrike">
                          <a:effectLst/>
                        </a:rPr>
                        <a:t>-1</a:t>
                      </a:r>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dirty="0">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r>
                        <a:rPr lang="en-US" sz="1050" u="none" strike="noStrike">
                          <a:effectLst/>
                        </a:rPr>
                        <a:t>&lt;=</a:t>
                      </a:r>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r" fontAlgn="b"/>
                      <a:r>
                        <a:rPr lang="en-US" sz="1050" u="none" strike="noStrike">
                          <a:effectLst/>
                        </a:rPr>
                        <a:t>0</a:t>
                      </a:r>
                      <a:endParaRPr lang="en-US" sz="1050" b="0" i="0" u="none" strike="noStrike">
                        <a:solidFill>
                          <a:srgbClr val="000000"/>
                        </a:solidFill>
                        <a:effectLst/>
                        <a:latin typeface="Calibri" panose="020F0502020204030204" pitchFamily="34" charset="0"/>
                      </a:endParaRPr>
                    </a:p>
                  </a:txBody>
                  <a:tcPr marL="2843" marR="2843" marT="2843" marB="0" anchor="b"/>
                </a:tc>
                <a:extLst>
                  <a:ext uri="{0D108BD9-81ED-4DB2-BD59-A6C34878D82A}">
                    <a16:rowId xmlns:a16="http://schemas.microsoft.com/office/drawing/2014/main" val="1040043822"/>
                  </a:ext>
                </a:extLst>
              </a:tr>
              <a:tr h="189623">
                <a:tc>
                  <a:txBody>
                    <a:bodyPr/>
                    <a:lstStyle/>
                    <a:p>
                      <a:pPr algn="l" fontAlgn="b"/>
                      <a:r>
                        <a:rPr lang="en-US" sz="1050" u="none" strike="noStrike">
                          <a:effectLst/>
                        </a:rPr>
                        <a:t>labor  FarmA</a:t>
                      </a:r>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r" fontAlgn="b"/>
                      <a:r>
                        <a:rPr lang="en-US" sz="1050" u="none" strike="noStrike">
                          <a:effectLst/>
                        </a:rPr>
                        <a:t>0.3</a:t>
                      </a:r>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r" fontAlgn="b"/>
                      <a:r>
                        <a:rPr lang="en-US" sz="1050" u="none" strike="noStrike">
                          <a:effectLst/>
                        </a:rPr>
                        <a:t>0.4</a:t>
                      </a:r>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r>
                        <a:rPr lang="en-US" sz="1050" u="none" strike="noStrike">
                          <a:effectLst/>
                        </a:rPr>
                        <a:t>&lt;=</a:t>
                      </a:r>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r" fontAlgn="b"/>
                      <a:r>
                        <a:rPr lang="en-US" sz="1050" u="none" strike="noStrike">
                          <a:effectLst/>
                        </a:rPr>
                        <a:t>35</a:t>
                      </a:r>
                      <a:endParaRPr lang="en-US" sz="1050" b="0" i="0" u="none" strike="noStrike">
                        <a:solidFill>
                          <a:srgbClr val="000000"/>
                        </a:solidFill>
                        <a:effectLst/>
                        <a:latin typeface="Calibri" panose="020F0502020204030204" pitchFamily="34" charset="0"/>
                      </a:endParaRPr>
                    </a:p>
                  </a:txBody>
                  <a:tcPr marL="2843" marR="2843" marT="2843" marB="0" anchor="b"/>
                </a:tc>
                <a:extLst>
                  <a:ext uri="{0D108BD9-81ED-4DB2-BD59-A6C34878D82A}">
                    <a16:rowId xmlns:a16="http://schemas.microsoft.com/office/drawing/2014/main" val="636277848"/>
                  </a:ext>
                </a:extLst>
              </a:tr>
              <a:tr h="189623">
                <a:tc>
                  <a:txBody>
                    <a:bodyPr/>
                    <a:lstStyle/>
                    <a:p>
                      <a:pPr algn="l" fontAlgn="b"/>
                      <a:r>
                        <a:rPr lang="en-US" sz="1050" u="none" strike="noStrike">
                          <a:effectLst/>
                        </a:rPr>
                        <a:t>cow FarmA</a:t>
                      </a:r>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r" fontAlgn="b"/>
                      <a:r>
                        <a:rPr lang="en-US" sz="1050" u="none" strike="noStrike">
                          <a:effectLst/>
                        </a:rPr>
                        <a:t>1</a:t>
                      </a:r>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r" fontAlgn="b"/>
                      <a:r>
                        <a:rPr lang="en-US" sz="1050" u="none" strike="noStrike">
                          <a:effectLst/>
                        </a:rPr>
                        <a:t>1</a:t>
                      </a:r>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r>
                        <a:rPr lang="en-US" sz="1050" u="none" strike="noStrike">
                          <a:effectLst/>
                        </a:rPr>
                        <a:t>&lt;=</a:t>
                      </a:r>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r" fontAlgn="b"/>
                      <a:r>
                        <a:rPr lang="en-US" sz="1050" u="none" strike="noStrike">
                          <a:effectLst/>
                        </a:rPr>
                        <a:t>100</a:t>
                      </a:r>
                      <a:endParaRPr lang="en-US" sz="1050" b="0" i="0" u="none" strike="noStrike">
                        <a:solidFill>
                          <a:srgbClr val="000000"/>
                        </a:solidFill>
                        <a:effectLst/>
                        <a:latin typeface="Calibri" panose="020F0502020204030204" pitchFamily="34" charset="0"/>
                      </a:endParaRPr>
                    </a:p>
                  </a:txBody>
                  <a:tcPr marL="2843" marR="2843" marT="2843" marB="0" anchor="b"/>
                </a:tc>
                <a:extLst>
                  <a:ext uri="{0D108BD9-81ED-4DB2-BD59-A6C34878D82A}">
                    <a16:rowId xmlns:a16="http://schemas.microsoft.com/office/drawing/2014/main" val="3261039397"/>
                  </a:ext>
                </a:extLst>
              </a:tr>
              <a:tr h="189623">
                <a:tc>
                  <a:txBody>
                    <a:bodyPr/>
                    <a:lstStyle/>
                    <a:p>
                      <a:pPr algn="l" fontAlgn="b"/>
                      <a:r>
                        <a:rPr lang="en-US" sz="1050" u="none" strike="noStrike">
                          <a:effectLst/>
                        </a:rPr>
                        <a:t>Milk Balance FarmB</a:t>
                      </a:r>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r" fontAlgn="b"/>
                      <a:r>
                        <a:rPr lang="en-US" sz="1050" u="none" strike="noStrike">
                          <a:effectLst/>
                        </a:rPr>
                        <a:t>1</a:t>
                      </a:r>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r" fontAlgn="b"/>
                      <a:r>
                        <a:rPr lang="en-US" sz="1050" u="none" strike="noStrike">
                          <a:effectLst/>
                        </a:rPr>
                        <a:t>-6</a:t>
                      </a:r>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r" fontAlgn="b"/>
                      <a:r>
                        <a:rPr lang="en-US" sz="1050" u="none" strike="noStrike">
                          <a:effectLst/>
                        </a:rPr>
                        <a:t>-7</a:t>
                      </a:r>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r>
                        <a:rPr lang="en-US" sz="1050" u="none" strike="noStrike">
                          <a:effectLst/>
                        </a:rPr>
                        <a:t>&lt;=</a:t>
                      </a:r>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r" fontAlgn="b"/>
                      <a:r>
                        <a:rPr lang="en-US" sz="1050" u="none" strike="noStrike">
                          <a:effectLst/>
                        </a:rPr>
                        <a:t>0</a:t>
                      </a:r>
                      <a:endParaRPr lang="en-US" sz="1050" b="0" i="0" u="none" strike="noStrike">
                        <a:solidFill>
                          <a:srgbClr val="000000"/>
                        </a:solidFill>
                        <a:effectLst/>
                        <a:latin typeface="Calibri" panose="020F0502020204030204" pitchFamily="34" charset="0"/>
                      </a:endParaRPr>
                    </a:p>
                  </a:txBody>
                  <a:tcPr marL="2843" marR="2843" marT="2843" marB="0" anchor="b"/>
                </a:tc>
                <a:extLst>
                  <a:ext uri="{0D108BD9-81ED-4DB2-BD59-A6C34878D82A}">
                    <a16:rowId xmlns:a16="http://schemas.microsoft.com/office/drawing/2014/main" val="85542526"/>
                  </a:ext>
                </a:extLst>
              </a:tr>
              <a:tr h="189623">
                <a:tc>
                  <a:txBody>
                    <a:bodyPr/>
                    <a:lstStyle/>
                    <a:p>
                      <a:pPr algn="l" fontAlgn="b"/>
                      <a:r>
                        <a:rPr lang="en-US" sz="1050" u="none" strike="noStrike">
                          <a:effectLst/>
                        </a:rPr>
                        <a:t>Feed mix balance FarmB</a:t>
                      </a:r>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dirty="0">
                        <a:solidFill>
                          <a:srgbClr val="000000"/>
                        </a:solidFill>
                        <a:effectLst/>
                        <a:latin typeface="Calibri" panose="020F0502020204030204" pitchFamily="34" charset="0"/>
                      </a:endParaRPr>
                    </a:p>
                  </a:txBody>
                  <a:tcPr marL="2843" marR="2843" marT="2843" marB="0" anchor="b"/>
                </a:tc>
                <a:tc>
                  <a:txBody>
                    <a:bodyPr/>
                    <a:lstStyle/>
                    <a:p>
                      <a:pPr algn="r" fontAlgn="b"/>
                      <a:r>
                        <a:rPr lang="en-US" sz="1050" u="none" strike="noStrike" dirty="0">
                          <a:effectLst/>
                        </a:rPr>
                        <a:t>100</a:t>
                      </a:r>
                      <a:endParaRPr lang="en-US" sz="1050" b="0" i="0" u="none" strike="noStrike" dirty="0">
                        <a:solidFill>
                          <a:srgbClr val="000000"/>
                        </a:solidFill>
                        <a:effectLst/>
                        <a:latin typeface="Calibri" panose="020F0502020204030204" pitchFamily="34" charset="0"/>
                      </a:endParaRPr>
                    </a:p>
                  </a:txBody>
                  <a:tcPr marL="2843" marR="2843" marT="2843" marB="0" anchor="b"/>
                </a:tc>
                <a:tc>
                  <a:txBody>
                    <a:bodyPr/>
                    <a:lstStyle/>
                    <a:p>
                      <a:pPr algn="r" fontAlgn="b"/>
                      <a:r>
                        <a:rPr lang="en-US" sz="1050" u="none" strike="noStrike">
                          <a:effectLst/>
                        </a:rPr>
                        <a:t>90</a:t>
                      </a:r>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r" fontAlgn="b"/>
                      <a:r>
                        <a:rPr lang="en-US" sz="1050" u="none" strike="noStrike">
                          <a:effectLst/>
                        </a:rPr>
                        <a:t>-1</a:t>
                      </a:r>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r>
                        <a:rPr lang="en-US" sz="1050" u="none" strike="noStrike">
                          <a:effectLst/>
                        </a:rPr>
                        <a:t>&lt;=</a:t>
                      </a:r>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r" fontAlgn="b"/>
                      <a:r>
                        <a:rPr lang="en-US" sz="1050" u="none" strike="noStrike">
                          <a:effectLst/>
                        </a:rPr>
                        <a:t>0</a:t>
                      </a:r>
                      <a:endParaRPr lang="en-US" sz="1050" b="0" i="0" u="none" strike="noStrike">
                        <a:solidFill>
                          <a:srgbClr val="000000"/>
                        </a:solidFill>
                        <a:effectLst/>
                        <a:latin typeface="Calibri" panose="020F0502020204030204" pitchFamily="34" charset="0"/>
                      </a:endParaRPr>
                    </a:p>
                  </a:txBody>
                  <a:tcPr marL="2843" marR="2843" marT="2843" marB="0" anchor="b"/>
                </a:tc>
                <a:extLst>
                  <a:ext uri="{0D108BD9-81ED-4DB2-BD59-A6C34878D82A}">
                    <a16:rowId xmlns:a16="http://schemas.microsoft.com/office/drawing/2014/main" val="3255392171"/>
                  </a:ext>
                </a:extLst>
              </a:tr>
              <a:tr h="374325">
                <a:tc>
                  <a:txBody>
                    <a:bodyPr/>
                    <a:lstStyle/>
                    <a:p>
                      <a:pPr algn="l" fontAlgn="b"/>
                      <a:r>
                        <a:rPr lang="en-US" sz="1050" u="none" strike="noStrike">
                          <a:effectLst/>
                        </a:rPr>
                        <a:t>soybean meal balance FarmB</a:t>
                      </a:r>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r" fontAlgn="b"/>
                      <a:r>
                        <a:rPr lang="en-US" sz="1050" u="none" strike="noStrike">
                          <a:effectLst/>
                        </a:rPr>
                        <a:t>10</a:t>
                      </a:r>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r" fontAlgn="b"/>
                      <a:r>
                        <a:rPr lang="en-US" sz="1050" u="none" strike="noStrike">
                          <a:effectLst/>
                        </a:rPr>
                        <a:t>-1</a:t>
                      </a:r>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r>
                        <a:rPr lang="en-US" sz="1050" u="none" strike="noStrike">
                          <a:effectLst/>
                        </a:rPr>
                        <a:t>&lt;=</a:t>
                      </a:r>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r" fontAlgn="b"/>
                      <a:r>
                        <a:rPr lang="en-US" sz="1050" u="none" strike="noStrike">
                          <a:effectLst/>
                        </a:rPr>
                        <a:t>0</a:t>
                      </a:r>
                      <a:endParaRPr lang="en-US" sz="1050" b="0" i="0" u="none" strike="noStrike">
                        <a:solidFill>
                          <a:srgbClr val="000000"/>
                        </a:solidFill>
                        <a:effectLst/>
                        <a:latin typeface="Calibri" panose="020F0502020204030204" pitchFamily="34" charset="0"/>
                      </a:endParaRPr>
                    </a:p>
                  </a:txBody>
                  <a:tcPr marL="2843" marR="2843" marT="2843" marB="0" anchor="b"/>
                </a:tc>
                <a:extLst>
                  <a:ext uri="{0D108BD9-81ED-4DB2-BD59-A6C34878D82A}">
                    <a16:rowId xmlns:a16="http://schemas.microsoft.com/office/drawing/2014/main" val="302305416"/>
                  </a:ext>
                </a:extLst>
              </a:tr>
              <a:tr h="189623">
                <a:tc>
                  <a:txBody>
                    <a:bodyPr/>
                    <a:lstStyle/>
                    <a:p>
                      <a:pPr algn="l" fontAlgn="b"/>
                      <a:r>
                        <a:rPr lang="en-US" sz="1050" u="none" strike="noStrike">
                          <a:effectLst/>
                        </a:rPr>
                        <a:t>labor  FarmB</a:t>
                      </a:r>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r" fontAlgn="b"/>
                      <a:r>
                        <a:rPr lang="en-US" sz="1050" u="none" strike="noStrike">
                          <a:effectLst/>
                        </a:rPr>
                        <a:t>0.3</a:t>
                      </a:r>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r" fontAlgn="b"/>
                      <a:r>
                        <a:rPr lang="en-US" sz="1050" u="none" strike="noStrike">
                          <a:effectLst/>
                        </a:rPr>
                        <a:t>0.4</a:t>
                      </a:r>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r>
                        <a:rPr lang="en-US" sz="1050" u="none" strike="noStrike">
                          <a:effectLst/>
                        </a:rPr>
                        <a:t>&lt;=</a:t>
                      </a:r>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r" fontAlgn="b"/>
                      <a:r>
                        <a:rPr lang="en-US" sz="1050" u="none" strike="noStrike">
                          <a:effectLst/>
                        </a:rPr>
                        <a:t>80</a:t>
                      </a:r>
                      <a:endParaRPr lang="en-US" sz="1050" b="0" i="0" u="none" strike="noStrike">
                        <a:solidFill>
                          <a:srgbClr val="000000"/>
                        </a:solidFill>
                        <a:effectLst/>
                        <a:latin typeface="Calibri" panose="020F0502020204030204" pitchFamily="34" charset="0"/>
                      </a:endParaRPr>
                    </a:p>
                  </a:txBody>
                  <a:tcPr marL="2843" marR="2843" marT="2843" marB="0" anchor="b"/>
                </a:tc>
                <a:extLst>
                  <a:ext uri="{0D108BD9-81ED-4DB2-BD59-A6C34878D82A}">
                    <a16:rowId xmlns:a16="http://schemas.microsoft.com/office/drawing/2014/main" val="1390188927"/>
                  </a:ext>
                </a:extLst>
              </a:tr>
              <a:tr h="189623">
                <a:tc>
                  <a:txBody>
                    <a:bodyPr/>
                    <a:lstStyle/>
                    <a:p>
                      <a:pPr algn="l" fontAlgn="b"/>
                      <a:r>
                        <a:rPr lang="en-US" sz="1050" u="none" strike="noStrike">
                          <a:effectLst/>
                        </a:rPr>
                        <a:t>cow FarmB</a:t>
                      </a:r>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r" fontAlgn="b"/>
                      <a:r>
                        <a:rPr lang="en-US" sz="1050" u="none" strike="noStrike">
                          <a:effectLst/>
                        </a:rPr>
                        <a:t>1</a:t>
                      </a:r>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r" fontAlgn="b"/>
                      <a:r>
                        <a:rPr lang="en-US" sz="1050" u="none" strike="noStrike">
                          <a:effectLst/>
                        </a:rPr>
                        <a:t>1</a:t>
                      </a:r>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r>
                        <a:rPr lang="en-US" sz="1050" u="none" strike="noStrike">
                          <a:effectLst/>
                        </a:rPr>
                        <a:t>&lt;=</a:t>
                      </a:r>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r" fontAlgn="b"/>
                      <a:r>
                        <a:rPr lang="en-US" sz="1050" u="none" strike="noStrike">
                          <a:effectLst/>
                        </a:rPr>
                        <a:t>200</a:t>
                      </a:r>
                      <a:endParaRPr lang="en-US" sz="1050" b="0" i="0" u="none" strike="noStrike">
                        <a:solidFill>
                          <a:srgbClr val="000000"/>
                        </a:solidFill>
                        <a:effectLst/>
                        <a:latin typeface="Calibri" panose="020F0502020204030204" pitchFamily="34" charset="0"/>
                      </a:endParaRPr>
                    </a:p>
                  </a:txBody>
                  <a:tcPr marL="2843" marR="2843" marT="2843" marB="0" anchor="b"/>
                </a:tc>
                <a:extLst>
                  <a:ext uri="{0D108BD9-81ED-4DB2-BD59-A6C34878D82A}">
                    <a16:rowId xmlns:a16="http://schemas.microsoft.com/office/drawing/2014/main" val="1961503847"/>
                  </a:ext>
                </a:extLst>
              </a:tr>
              <a:tr h="189623">
                <a:tc>
                  <a:txBody>
                    <a:bodyPr/>
                    <a:lstStyle/>
                    <a:p>
                      <a:pPr algn="l" fontAlgn="b"/>
                      <a:r>
                        <a:rPr lang="en-US" sz="1050" u="none" strike="noStrike" dirty="0">
                          <a:solidFill>
                            <a:srgbClr val="FF0000"/>
                          </a:solidFill>
                          <a:effectLst/>
                        </a:rPr>
                        <a:t>Farm A supply balance</a:t>
                      </a:r>
                      <a:endParaRPr lang="en-US" sz="1050" b="0" i="0" u="none" strike="noStrike" dirty="0">
                        <a:solidFill>
                          <a:srgbClr val="FF0000"/>
                        </a:solidFill>
                        <a:effectLst/>
                        <a:latin typeface="Calibri" panose="020F0502020204030204" pitchFamily="34" charset="0"/>
                      </a:endParaRPr>
                    </a:p>
                  </a:txBody>
                  <a:tcPr marL="2843" marR="2843" marT="2843" marB="0" anchor="b">
                    <a:solidFill>
                      <a:schemeClr val="accent6">
                        <a:lumMod val="60000"/>
                        <a:lumOff val="40000"/>
                      </a:schemeClr>
                    </a:solidFill>
                  </a:tcPr>
                </a:tc>
                <a:tc>
                  <a:txBody>
                    <a:bodyPr/>
                    <a:lstStyle/>
                    <a:p>
                      <a:pPr algn="r" fontAlgn="b"/>
                      <a:r>
                        <a:rPr lang="en-US" sz="1050" u="none" strike="noStrike" dirty="0">
                          <a:solidFill>
                            <a:srgbClr val="FF0000"/>
                          </a:solidFill>
                          <a:effectLst/>
                        </a:rPr>
                        <a:t>-1</a:t>
                      </a:r>
                      <a:endParaRPr lang="en-US" sz="1050" b="0" i="0" u="none" strike="noStrike" dirty="0">
                        <a:solidFill>
                          <a:srgbClr val="FF0000"/>
                        </a:solidFill>
                        <a:effectLst/>
                        <a:latin typeface="Calibri" panose="020F0502020204030204" pitchFamily="34" charset="0"/>
                      </a:endParaRPr>
                    </a:p>
                  </a:txBody>
                  <a:tcPr marL="2843" marR="2843" marT="2843" marB="0" anchor="b">
                    <a:solidFill>
                      <a:schemeClr val="accent6">
                        <a:lumMod val="60000"/>
                        <a:lumOff val="40000"/>
                      </a:schemeClr>
                    </a:solidFill>
                  </a:tcPr>
                </a:tc>
                <a:tc>
                  <a:txBody>
                    <a:bodyPr/>
                    <a:lstStyle/>
                    <a:p>
                      <a:pPr algn="l" fontAlgn="b"/>
                      <a:endParaRPr lang="en-US" sz="1050" b="0" i="0" u="none" strike="noStrike" dirty="0">
                        <a:solidFill>
                          <a:srgbClr val="FF0000"/>
                        </a:solidFill>
                        <a:effectLst/>
                        <a:latin typeface="Calibri" panose="020F0502020204030204" pitchFamily="34" charset="0"/>
                      </a:endParaRPr>
                    </a:p>
                  </a:txBody>
                  <a:tcPr marL="2843" marR="2843" marT="2843" marB="0" anchor="b">
                    <a:solidFill>
                      <a:schemeClr val="accent6">
                        <a:lumMod val="60000"/>
                        <a:lumOff val="40000"/>
                      </a:schemeClr>
                    </a:solidFill>
                  </a:tcPr>
                </a:tc>
                <a:tc>
                  <a:txBody>
                    <a:bodyPr/>
                    <a:lstStyle/>
                    <a:p>
                      <a:pPr algn="l" fontAlgn="b"/>
                      <a:endParaRPr lang="en-US" sz="1050" b="0" i="0" u="none" strike="noStrike">
                        <a:solidFill>
                          <a:srgbClr val="FF0000"/>
                        </a:solidFill>
                        <a:effectLst/>
                        <a:latin typeface="Calibri" panose="020F0502020204030204" pitchFamily="34" charset="0"/>
                      </a:endParaRPr>
                    </a:p>
                  </a:txBody>
                  <a:tcPr marL="2843" marR="2843" marT="2843" marB="0" anchor="b">
                    <a:solidFill>
                      <a:schemeClr val="accent6">
                        <a:lumMod val="60000"/>
                        <a:lumOff val="40000"/>
                      </a:schemeClr>
                    </a:solidFill>
                  </a:tcPr>
                </a:tc>
                <a:tc>
                  <a:txBody>
                    <a:bodyPr/>
                    <a:lstStyle/>
                    <a:p>
                      <a:pPr algn="l" fontAlgn="b"/>
                      <a:endParaRPr lang="en-US" sz="1050" b="0" i="0" u="none" strike="noStrike">
                        <a:solidFill>
                          <a:srgbClr val="FF0000"/>
                        </a:solidFill>
                        <a:effectLst/>
                        <a:latin typeface="Calibri" panose="020F0502020204030204" pitchFamily="34" charset="0"/>
                      </a:endParaRPr>
                    </a:p>
                  </a:txBody>
                  <a:tcPr marL="2843" marR="2843" marT="2843" marB="0" anchor="b">
                    <a:solidFill>
                      <a:schemeClr val="accent6">
                        <a:lumMod val="60000"/>
                        <a:lumOff val="40000"/>
                      </a:schemeClr>
                    </a:solidFill>
                  </a:tcPr>
                </a:tc>
                <a:tc>
                  <a:txBody>
                    <a:bodyPr/>
                    <a:lstStyle/>
                    <a:p>
                      <a:pPr algn="l" fontAlgn="b"/>
                      <a:endParaRPr lang="en-US" sz="1050" b="0" i="0" u="none" strike="noStrike" dirty="0">
                        <a:solidFill>
                          <a:srgbClr val="FF0000"/>
                        </a:solidFill>
                        <a:effectLst/>
                        <a:latin typeface="Calibri" panose="020F0502020204030204" pitchFamily="34" charset="0"/>
                      </a:endParaRPr>
                    </a:p>
                  </a:txBody>
                  <a:tcPr marL="2843" marR="2843" marT="2843" marB="0" anchor="b">
                    <a:solidFill>
                      <a:schemeClr val="accent6">
                        <a:lumMod val="60000"/>
                        <a:lumOff val="40000"/>
                      </a:schemeClr>
                    </a:solidFill>
                  </a:tcPr>
                </a:tc>
                <a:tc>
                  <a:txBody>
                    <a:bodyPr/>
                    <a:lstStyle/>
                    <a:p>
                      <a:pPr algn="l" fontAlgn="b"/>
                      <a:endParaRPr lang="en-US" sz="1050" b="0" i="0" u="none" strike="noStrike" dirty="0">
                        <a:solidFill>
                          <a:srgbClr val="FF0000"/>
                        </a:solidFill>
                        <a:effectLst/>
                        <a:latin typeface="Calibri" panose="020F0502020204030204" pitchFamily="34" charset="0"/>
                      </a:endParaRPr>
                    </a:p>
                  </a:txBody>
                  <a:tcPr marL="2843" marR="2843" marT="2843" marB="0" anchor="b">
                    <a:solidFill>
                      <a:schemeClr val="accent6">
                        <a:lumMod val="60000"/>
                        <a:lumOff val="40000"/>
                      </a:schemeClr>
                    </a:solidFill>
                  </a:tcPr>
                </a:tc>
                <a:tc>
                  <a:txBody>
                    <a:bodyPr/>
                    <a:lstStyle/>
                    <a:p>
                      <a:pPr algn="l" fontAlgn="b"/>
                      <a:endParaRPr lang="en-US" sz="1050" b="0" i="0" u="none" strike="noStrike">
                        <a:solidFill>
                          <a:srgbClr val="FF0000"/>
                        </a:solidFill>
                        <a:effectLst/>
                        <a:latin typeface="Calibri" panose="020F0502020204030204" pitchFamily="34" charset="0"/>
                      </a:endParaRPr>
                    </a:p>
                  </a:txBody>
                  <a:tcPr marL="2843" marR="2843" marT="2843" marB="0" anchor="b">
                    <a:solidFill>
                      <a:schemeClr val="accent6">
                        <a:lumMod val="60000"/>
                        <a:lumOff val="40000"/>
                      </a:schemeClr>
                    </a:solidFill>
                  </a:tcPr>
                </a:tc>
                <a:tc>
                  <a:txBody>
                    <a:bodyPr/>
                    <a:lstStyle/>
                    <a:p>
                      <a:pPr algn="l" fontAlgn="b"/>
                      <a:endParaRPr lang="en-US" sz="1050" b="0" i="0" u="none" strike="noStrike" dirty="0">
                        <a:solidFill>
                          <a:srgbClr val="FF0000"/>
                        </a:solidFill>
                        <a:effectLst/>
                        <a:latin typeface="Calibri" panose="020F0502020204030204" pitchFamily="34" charset="0"/>
                      </a:endParaRPr>
                    </a:p>
                  </a:txBody>
                  <a:tcPr marL="2843" marR="2843" marT="2843" marB="0" anchor="b">
                    <a:solidFill>
                      <a:schemeClr val="accent6">
                        <a:lumMod val="60000"/>
                        <a:lumOff val="40000"/>
                      </a:schemeClr>
                    </a:solidFill>
                  </a:tcPr>
                </a:tc>
                <a:tc>
                  <a:txBody>
                    <a:bodyPr/>
                    <a:lstStyle/>
                    <a:p>
                      <a:pPr algn="l" fontAlgn="b"/>
                      <a:endParaRPr lang="en-US" sz="1050" b="0" i="0" u="none" strike="noStrike" dirty="0">
                        <a:solidFill>
                          <a:srgbClr val="FF0000"/>
                        </a:solidFill>
                        <a:effectLst/>
                        <a:latin typeface="Calibri" panose="020F0502020204030204" pitchFamily="34" charset="0"/>
                      </a:endParaRPr>
                    </a:p>
                  </a:txBody>
                  <a:tcPr marL="2843" marR="2843" marT="2843" marB="0" anchor="b">
                    <a:solidFill>
                      <a:schemeClr val="accent6">
                        <a:lumMod val="60000"/>
                        <a:lumOff val="40000"/>
                      </a:schemeClr>
                    </a:solidFill>
                  </a:tcPr>
                </a:tc>
                <a:tc>
                  <a:txBody>
                    <a:bodyPr/>
                    <a:lstStyle/>
                    <a:p>
                      <a:pPr algn="l" fontAlgn="b"/>
                      <a:endParaRPr lang="en-US" sz="1050" b="0" i="0" u="none" strike="noStrike" dirty="0">
                        <a:solidFill>
                          <a:srgbClr val="FF0000"/>
                        </a:solidFill>
                        <a:effectLst/>
                        <a:latin typeface="Calibri" panose="020F0502020204030204" pitchFamily="34" charset="0"/>
                      </a:endParaRPr>
                    </a:p>
                  </a:txBody>
                  <a:tcPr marL="2843" marR="2843" marT="2843" marB="0" anchor="b">
                    <a:solidFill>
                      <a:schemeClr val="accent6">
                        <a:lumMod val="60000"/>
                        <a:lumOff val="40000"/>
                      </a:schemeClr>
                    </a:solidFill>
                  </a:tcPr>
                </a:tc>
                <a:tc>
                  <a:txBody>
                    <a:bodyPr/>
                    <a:lstStyle/>
                    <a:p>
                      <a:pPr algn="r" fontAlgn="b"/>
                      <a:r>
                        <a:rPr lang="en-US" sz="1050" u="none" strike="noStrike">
                          <a:solidFill>
                            <a:srgbClr val="FF0000"/>
                          </a:solidFill>
                          <a:effectLst/>
                        </a:rPr>
                        <a:t>1</a:t>
                      </a:r>
                      <a:endParaRPr lang="en-US" sz="1050" b="0" i="0" u="none" strike="noStrike">
                        <a:solidFill>
                          <a:srgbClr val="FF0000"/>
                        </a:solidFill>
                        <a:effectLst/>
                        <a:latin typeface="Calibri" panose="020F0502020204030204" pitchFamily="34" charset="0"/>
                      </a:endParaRPr>
                    </a:p>
                  </a:txBody>
                  <a:tcPr marL="2843" marR="2843" marT="2843" marB="0" anchor="b">
                    <a:solidFill>
                      <a:schemeClr val="accent6">
                        <a:lumMod val="60000"/>
                        <a:lumOff val="40000"/>
                      </a:schemeClr>
                    </a:solidFill>
                  </a:tcPr>
                </a:tc>
                <a:tc>
                  <a:txBody>
                    <a:bodyPr/>
                    <a:lstStyle/>
                    <a:p>
                      <a:pPr algn="r" fontAlgn="b"/>
                      <a:r>
                        <a:rPr lang="en-US" sz="1050" u="none" strike="noStrike" dirty="0">
                          <a:solidFill>
                            <a:srgbClr val="FF0000"/>
                          </a:solidFill>
                          <a:effectLst/>
                        </a:rPr>
                        <a:t>1</a:t>
                      </a:r>
                      <a:endParaRPr lang="en-US" sz="1050" b="0" i="0" u="none" strike="noStrike" dirty="0">
                        <a:solidFill>
                          <a:srgbClr val="FF0000"/>
                        </a:solidFill>
                        <a:effectLst/>
                        <a:latin typeface="Calibri" panose="020F0502020204030204" pitchFamily="34" charset="0"/>
                      </a:endParaRPr>
                    </a:p>
                  </a:txBody>
                  <a:tcPr marL="2843" marR="2843" marT="2843" marB="0" anchor="b">
                    <a:solidFill>
                      <a:schemeClr val="accent6">
                        <a:lumMod val="60000"/>
                        <a:lumOff val="40000"/>
                      </a:schemeClr>
                    </a:solidFill>
                  </a:tcPr>
                </a:tc>
                <a:tc>
                  <a:txBody>
                    <a:bodyPr/>
                    <a:lstStyle/>
                    <a:p>
                      <a:pPr algn="l" fontAlgn="b"/>
                      <a:endParaRPr lang="en-US" sz="1050" b="0" i="0" u="none" strike="noStrike" dirty="0">
                        <a:solidFill>
                          <a:srgbClr val="FF0000"/>
                        </a:solidFill>
                        <a:effectLst/>
                        <a:latin typeface="Calibri" panose="020F0502020204030204" pitchFamily="34" charset="0"/>
                      </a:endParaRPr>
                    </a:p>
                  </a:txBody>
                  <a:tcPr marL="2843" marR="2843" marT="2843" marB="0" anchor="b">
                    <a:solidFill>
                      <a:schemeClr val="accent6">
                        <a:lumMod val="60000"/>
                        <a:lumOff val="40000"/>
                      </a:schemeClr>
                    </a:solidFill>
                  </a:tcPr>
                </a:tc>
                <a:tc>
                  <a:txBody>
                    <a:bodyPr/>
                    <a:lstStyle/>
                    <a:p>
                      <a:pPr algn="l" fontAlgn="b"/>
                      <a:endParaRPr lang="en-US" sz="1050" b="0" i="0" u="none" strike="noStrike" dirty="0">
                        <a:solidFill>
                          <a:srgbClr val="FF0000"/>
                        </a:solidFill>
                        <a:effectLst/>
                        <a:latin typeface="Calibri" panose="020F0502020204030204" pitchFamily="34" charset="0"/>
                      </a:endParaRPr>
                    </a:p>
                  </a:txBody>
                  <a:tcPr marL="2843" marR="2843" marT="2843" marB="0" anchor="b">
                    <a:solidFill>
                      <a:schemeClr val="accent6">
                        <a:lumMod val="60000"/>
                        <a:lumOff val="40000"/>
                      </a:schemeClr>
                    </a:solidFill>
                  </a:tcPr>
                </a:tc>
                <a:tc>
                  <a:txBody>
                    <a:bodyPr/>
                    <a:lstStyle/>
                    <a:p>
                      <a:pPr algn="l" fontAlgn="b"/>
                      <a:r>
                        <a:rPr lang="en-US" sz="1050" u="none" strike="noStrike">
                          <a:solidFill>
                            <a:srgbClr val="FF0000"/>
                          </a:solidFill>
                          <a:effectLst/>
                        </a:rPr>
                        <a:t>&lt;=</a:t>
                      </a:r>
                      <a:endParaRPr lang="en-US" sz="1050" b="0" i="0" u="none" strike="noStrike">
                        <a:solidFill>
                          <a:srgbClr val="FF0000"/>
                        </a:solidFill>
                        <a:effectLst/>
                        <a:latin typeface="Calibri" panose="020F0502020204030204" pitchFamily="34" charset="0"/>
                      </a:endParaRPr>
                    </a:p>
                  </a:txBody>
                  <a:tcPr marL="2843" marR="2843" marT="2843" marB="0" anchor="b">
                    <a:solidFill>
                      <a:schemeClr val="accent6">
                        <a:lumMod val="60000"/>
                        <a:lumOff val="40000"/>
                      </a:schemeClr>
                    </a:solidFill>
                  </a:tcPr>
                </a:tc>
                <a:tc>
                  <a:txBody>
                    <a:bodyPr/>
                    <a:lstStyle/>
                    <a:p>
                      <a:pPr algn="r" fontAlgn="b"/>
                      <a:r>
                        <a:rPr lang="en-US" sz="1050" u="none" strike="noStrike">
                          <a:solidFill>
                            <a:srgbClr val="FF0000"/>
                          </a:solidFill>
                          <a:effectLst/>
                        </a:rPr>
                        <a:t>0</a:t>
                      </a:r>
                      <a:endParaRPr lang="en-US" sz="1050" b="0" i="0" u="none" strike="noStrike">
                        <a:solidFill>
                          <a:srgbClr val="FF0000"/>
                        </a:solidFill>
                        <a:effectLst/>
                        <a:latin typeface="Calibri" panose="020F0502020204030204" pitchFamily="34" charset="0"/>
                      </a:endParaRPr>
                    </a:p>
                  </a:txBody>
                  <a:tcPr marL="2843" marR="2843" marT="2843" marB="0" anchor="b">
                    <a:solidFill>
                      <a:schemeClr val="accent6">
                        <a:lumMod val="60000"/>
                        <a:lumOff val="40000"/>
                      </a:schemeClr>
                    </a:solidFill>
                  </a:tcPr>
                </a:tc>
                <a:extLst>
                  <a:ext uri="{0D108BD9-81ED-4DB2-BD59-A6C34878D82A}">
                    <a16:rowId xmlns:a16="http://schemas.microsoft.com/office/drawing/2014/main" val="2253724496"/>
                  </a:ext>
                </a:extLst>
              </a:tr>
              <a:tr h="189623">
                <a:tc>
                  <a:txBody>
                    <a:bodyPr/>
                    <a:lstStyle/>
                    <a:p>
                      <a:pPr algn="l" fontAlgn="b"/>
                      <a:r>
                        <a:rPr lang="en-US" sz="1050" u="none" strike="noStrike" dirty="0">
                          <a:solidFill>
                            <a:srgbClr val="FF0000"/>
                          </a:solidFill>
                          <a:effectLst/>
                        </a:rPr>
                        <a:t>farm B supply balance</a:t>
                      </a:r>
                      <a:endParaRPr lang="en-US" sz="1050" b="0" i="0" u="none" strike="noStrike" dirty="0">
                        <a:solidFill>
                          <a:srgbClr val="FF0000"/>
                        </a:solidFill>
                        <a:effectLst/>
                        <a:latin typeface="Calibri" panose="020F0502020204030204" pitchFamily="34" charset="0"/>
                      </a:endParaRPr>
                    </a:p>
                  </a:txBody>
                  <a:tcPr marL="2843" marR="2843" marT="2843" marB="0" anchor="b">
                    <a:solidFill>
                      <a:schemeClr val="accent6">
                        <a:lumMod val="60000"/>
                        <a:lumOff val="40000"/>
                      </a:schemeClr>
                    </a:solidFill>
                  </a:tcPr>
                </a:tc>
                <a:tc>
                  <a:txBody>
                    <a:bodyPr/>
                    <a:lstStyle/>
                    <a:p>
                      <a:pPr algn="l" fontAlgn="b"/>
                      <a:endParaRPr lang="en-US" sz="1050" b="0" i="0" u="none" strike="noStrike" dirty="0">
                        <a:solidFill>
                          <a:srgbClr val="FF0000"/>
                        </a:solidFill>
                        <a:effectLst/>
                        <a:latin typeface="Calibri" panose="020F0502020204030204" pitchFamily="34" charset="0"/>
                      </a:endParaRPr>
                    </a:p>
                  </a:txBody>
                  <a:tcPr marL="2843" marR="2843" marT="2843" marB="0" anchor="b">
                    <a:solidFill>
                      <a:schemeClr val="accent6">
                        <a:lumMod val="60000"/>
                        <a:lumOff val="40000"/>
                      </a:schemeClr>
                    </a:solidFill>
                  </a:tcPr>
                </a:tc>
                <a:tc>
                  <a:txBody>
                    <a:bodyPr/>
                    <a:lstStyle/>
                    <a:p>
                      <a:pPr algn="l" fontAlgn="b"/>
                      <a:endParaRPr lang="en-US" sz="1050" b="0" i="0" u="none" strike="noStrike" dirty="0">
                        <a:solidFill>
                          <a:srgbClr val="FF0000"/>
                        </a:solidFill>
                        <a:effectLst/>
                        <a:latin typeface="Calibri" panose="020F0502020204030204" pitchFamily="34" charset="0"/>
                      </a:endParaRPr>
                    </a:p>
                  </a:txBody>
                  <a:tcPr marL="2843" marR="2843" marT="2843" marB="0" anchor="b">
                    <a:solidFill>
                      <a:schemeClr val="accent6">
                        <a:lumMod val="60000"/>
                        <a:lumOff val="40000"/>
                      </a:schemeClr>
                    </a:solidFill>
                  </a:tcPr>
                </a:tc>
                <a:tc>
                  <a:txBody>
                    <a:bodyPr/>
                    <a:lstStyle/>
                    <a:p>
                      <a:pPr algn="l" fontAlgn="b"/>
                      <a:endParaRPr lang="en-US" sz="1050" b="0" i="0" u="none" strike="noStrike" dirty="0">
                        <a:solidFill>
                          <a:srgbClr val="FF0000"/>
                        </a:solidFill>
                        <a:effectLst/>
                        <a:latin typeface="Calibri" panose="020F0502020204030204" pitchFamily="34" charset="0"/>
                      </a:endParaRPr>
                    </a:p>
                  </a:txBody>
                  <a:tcPr marL="2843" marR="2843" marT="2843" marB="0" anchor="b">
                    <a:solidFill>
                      <a:schemeClr val="accent6">
                        <a:lumMod val="60000"/>
                        <a:lumOff val="40000"/>
                      </a:schemeClr>
                    </a:solidFill>
                  </a:tcPr>
                </a:tc>
                <a:tc>
                  <a:txBody>
                    <a:bodyPr/>
                    <a:lstStyle/>
                    <a:p>
                      <a:pPr algn="l" fontAlgn="b"/>
                      <a:endParaRPr lang="en-US" sz="1050" b="0" i="0" u="none" strike="noStrike" dirty="0">
                        <a:solidFill>
                          <a:srgbClr val="FF0000"/>
                        </a:solidFill>
                        <a:effectLst/>
                        <a:latin typeface="Calibri" panose="020F0502020204030204" pitchFamily="34" charset="0"/>
                      </a:endParaRPr>
                    </a:p>
                  </a:txBody>
                  <a:tcPr marL="2843" marR="2843" marT="2843" marB="0" anchor="b">
                    <a:solidFill>
                      <a:schemeClr val="accent6">
                        <a:lumMod val="60000"/>
                        <a:lumOff val="40000"/>
                      </a:schemeClr>
                    </a:solidFill>
                  </a:tcPr>
                </a:tc>
                <a:tc>
                  <a:txBody>
                    <a:bodyPr/>
                    <a:lstStyle/>
                    <a:p>
                      <a:pPr algn="l" fontAlgn="b"/>
                      <a:endParaRPr lang="en-US" sz="1050" b="0" i="0" u="none" strike="noStrike" dirty="0">
                        <a:solidFill>
                          <a:srgbClr val="FF0000"/>
                        </a:solidFill>
                        <a:effectLst/>
                        <a:latin typeface="Calibri" panose="020F0502020204030204" pitchFamily="34" charset="0"/>
                      </a:endParaRPr>
                    </a:p>
                  </a:txBody>
                  <a:tcPr marL="2843" marR="2843" marT="2843" marB="0" anchor="b">
                    <a:solidFill>
                      <a:schemeClr val="accent6">
                        <a:lumMod val="60000"/>
                        <a:lumOff val="40000"/>
                      </a:schemeClr>
                    </a:solidFill>
                  </a:tcPr>
                </a:tc>
                <a:tc>
                  <a:txBody>
                    <a:bodyPr/>
                    <a:lstStyle/>
                    <a:p>
                      <a:pPr algn="r" fontAlgn="b"/>
                      <a:r>
                        <a:rPr lang="en-US" sz="1050" u="none" strike="noStrike" dirty="0">
                          <a:solidFill>
                            <a:srgbClr val="FF0000"/>
                          </a:solidFill>
                          <a:effectLst/>
                        </a:rPr>
                        <a:t>-1</a:t>
                      </a:r>
                      <a:endParaRPr lang="en-US" sz="1050" b="0" i="0" u="none" strike="noStrike" dirty="0">
                        <a:solidFill>
                          <a:srgbClr val="FF0000"/>
                        </a:solidFill>
                        <a:effectLst/>
                        <a:latin typeface="Calibri" panose="020F0502020204030204" pitchFamily="34" charset="0"/>
                      </a:endParaRPr>
                    </a:p>
                  </a:txBody>
                  <a:tcPr marL="2843" marR="2843" marT="2843" marB="0" anchor="b">
                    <a:solidFill>
                      <a:schemeClr val="accent6">
                        <a:lumMod val="60000"/>
                        <a:lumOff val="40000"/>
                      </a:schemeClr>
                    </a:solidFill>
                  </a:tcPr>
                </a:tc>
                <a:tc>
                  <a:txBody>
                    <a:bodyPr/>
                    <a:lstStyle/>
                    <a:p>
                      <a:pPr algn="l" fontAlgn="b"/>
                      <a:endParaRPr lang="en-US" sz="1050" b="0" i="0" u="none" strike="noStrike" dirty="0">
                        <a:solidFill>
                          <a:srgbClr val="FF0000"/>
                        </a:solidFill>
                        <a:effectLst/>
                        <a:latin typeface="Calibri" panose="020F0502020204030204" pitchFamily="34" charset="0"/>
                      </a:endParaRPr>
                    </a:p>
                  </a:txBody>
                  <a:tcPr marL="2843" marR="2843" marT="2843" marB="0" anchor="b">
                    <a:solidFill>
                      <a:schemeClr val="accent6">
                        <a:lumMod val="60000"/>
                        <a:lumOff val="40000"/>
                      </a:schemeClr>
                    </a:solidFill>
                  </a:tcPr>
                </a:tc>
                <a:tc>
                  <a:txBody>
                    <a:bodyPr/>
                    <a:lstStyle/>
                    <a:p>
                      <a:pPr algn="l" fontAlgn="b"/>
                      <a:endParaRPr lang="en-US" sz="1050" b="0" i="0" u="none" strike="noStrike" dirty="0">
                        <a:solidFill>
                          <a:srgbClr val="FF0000"/>
                        </a:solidFill>
                        <a:effectLst/>
                        <a:latin typeface="Calibri" panose="020F0502020204030204" pitchFamily="34" charset="0"/>
                      </a:endParaRPr>
                    </a:p>
                  </a:txBody>
                  <a:tcPr marL="2843" marR="2843" marT="2843" marB="0" anchor="b">
                    <a:solidFill>
                      <a:schemeClr val="accent6">
                        <a:lumMod val="60000"/>
                        <a:lumOff val="40000"/>
                      </a:schemeClr>
                    </a:solidFill>
                  </a:tcPr>
                </a:tc>
                <a:tc>
                  <a:txBody>
                    <a:bodyPr/>
                    <a:lstStyle/>
                    <a:p>
                      <a:pPr algn="l" fontAlgn="b"/>
                      <a:endParaRPr lang="en-US" sz="1050" b="0" i="0" u="none" strike="noStrike" dirty="0">
                        <a:solidFill>
                          <a:srgbClr val="FF0000"/>
                        </a:solidFill>
                        <a:effectLst/>
                        <a:latin typeface="Calibri" panose="020F0502020204030204" pitchFamily="34" charset="0"/>
                      </a:endParaRPr>
                    </a:p>
                  </a:txBody>
                  <a:tcPr marL="2843" marR="2843" marT="2843" marB="0" anchor="b">
                    <a:solidFill>
                      <a:schemeClr val="accent6">
                        <a:lumMod val="60000"/>
                        <a:lumOff val="40000"/>
                      </a:schemeClr>
                    </a:solidFill>
                  </a:tcPr>
                </a:tc>
                <a:tc>
                  <a:txBody>
                    <a:bodyPr/>
                    <a:lstStyle/>
                    <a:p>
                      <a:pPr algn="l" fontAlgn="b"/>
                      <a:endParaRPr lang="en-US" sz="1050" b="0" i="0" u="none" strike="noStrike" dirty="0">
                        <a:solidFill>
                          <a:srgbClr val="FF0000"/>
                        </a:solidFill>
                        <a:effectLst/>
                        <a:latin typeface="Calibri" panose="020F0502020204030204" pitchFamily="34" charset="0"/>
                      </a:endParaRPr>
                    </a:p>
                  </a:txBody>
                  <a:tcPr marL="2843" marR="2843" marT="2843" marB="0" anchor="b">
                    <a:solidFill>
                      <a:schemeClr val="accent6">
                        <a:lumMod val="60000"/>
                        <a:lumOff val="40000"/>
                      </a:schemeClr>
                    </a:solidFill>
                  </a:tcPr>
                </a:tc>
                <a:tc>
                  <a:txBody>
                    <a:bodyPr/>
                    <a:lstStyle/>
                    <a:p>
                      <a:pPr algn="l" fontAlgn="b"/>
                      <a:endParaRPr lang="en-US" sz="1050" b="0" i="0" u="none" strike="noStrike" dirty="0">
                        <a:solidFill>
                          <a:srgbClr val="FF0000"/>
                        </a:solidFill>
                        <a:effectLst/>
                        <a:latin typeface="Calibri" panose="020F0502020204030204" pitchFamily="34" charset="0"/>
                      </a:endParaRPr>
                    </a:p>
                  </a:txBody>
                  <a:tcPr marL="2843" marR="2843" marT="2843" marB="0" anchor="b">
                    <a:solidFill>
                      <a:schemeClr val="accent6">
                        <a:lumMod val="60000"/>
                        <a:lumOff val="40000"/>
                      </a:schemeClr>
                    </a:solidFill>
                  </a:tcPr>
                </a:tc>
                <a:tc>
                  <a:txBody>
                    <a:bodyPr/>
                    <a:lstStyle/>
                    <a:p>
                      <a:pPr algn="l" fontAlgn="b"/>
                      <a:endParaRPr lang="en-US" sz="1050" b="0" i="0" u="none" strike="noStrike" dirty="0">
                        <a:solidFill>
                          <a:srgbClr val="FF0000"/>
                        </a:solidFill>
                        <a:effectLst/>
                        <a:latin typeface="Calibri" panose="020F0502020204030204" pitchFamily="34" charset="0"/>
                      </a:endParaRPr>
                    </a:p>
                  </a:txBody>
                  <a:tcPr marL="2843" marR="2843" marT="2843" marB="0" anchor="b">
                    <a:solidFill>
                      <a:schemeClr val="accent6">
                        <a:lumMod val="60000"/>
                        <a:lumOff val="40000"/>
                      </a:schemeClr>
                    </a:solidFill>
                  </a:tcPr>
                </a:tc>
                <a:tc>
                  <a:txBody>
                    <a:bodyPr/>
                    <a:lstStyle/>
                    <a:p>
                      <a:pPr algn="r" fontAlgn="b"/>
                      <a:r>
                        <a:rPr lang="en-US" sz="1050" u="none" strike="noStrike" dirty="0">
                          <a:solidFill>
                            <a:srgbClr val="FF0000"/>
                          </a:solidFill>
                          <a:effectLst/>
                        </a:rPr>
                        <a:t>1</a:t>
                      </a:r>
                      <a:endParaRPr lang="en-US" sz="1050" b="0" i="0" u="none" strike="noStrike" dirty="0">
                        <a:solidFill>
                          <a:srgbClr val="FF0000"/>
                        </a:solidFill>
                        <a:effectLst/>
                        <a:latin typeface="Calibri" panose="020F0502020204030204" pitchFamily="34" charset="0"/>
                      </a:endParaRPr>
                    </a:p>
                  </a:txBody>
                  <a:tcPr marL="2843" marR="2843" marT="2843" marB="0" anchor="b">
                    <a:solidFill>
                      <a:schemeClr val="accent6">
                        <a:lumMod val="60000"/>
                        <a:lumOff val="40000"/>
                      </a:schemeClr>
                    </a:solidFill>
                  </a:tcPr>
                </a:tc>
                <a:tc>
                  <a:txBody>
                    <a:bodyPr/>
                    <a:lstStyle/>
                    <a:p>
                      <a:pPr algn="r" fontAlgn="b"/>
                      <a:r>
                        <a:rPr lang="en-US" sz="1050" u="none" strike="noStrike" dirty="0">
                          <a:solidFill>
                            <a:srgbClr val="FF0000"/>
                          </a:solidFill>
                          <a:effectLst/>
                        </a:rPr>
                        <a:t>1</a:t>
                      </a:r>
                      <a:endParaRPr lang="en-US" sz="1050" b="0" i="0" u="none" strike="noStrike" dirty="0">
                        <a:solidFill>
                          <a:srgbClr val="FF0000"/>
                        </a:solidFill>
                        <a:effectLst/>
                        <a:latin typeface="Calibri" panose="020F0502020204030204" pitchFamily="34" charset="0"/>
                      </a:endParaRPr>
                    </a:p>
                  </a:txBody>
                  <a:tcPr marL="2843" marR="2843" marT="2843" marB="0" anchor="b">
                    <a:solidFill>
                      <a:schemeClr val="accent6">
                        <a:lumMod val="60000"/>
                        <a:lumOff val="40000"/>
                      </a:schemeClr>
                    </a:solidFill>
                  </a:tcPr>
                </a:tc>
                <a:tc>
                  <a:txBody>
                    <a:bodyPr/>
                    <a:lstStyle/>
                    <a:p>
                      <a:pPr algn="l" fontAlgn="b"/>
                      <a:r>
                        <a:rPr lang="en-US" sz="1050" u="none" strike="noStrike" dirty="0">
                          <a:solidFill>
                            <a:srgbClr val="FF0000"/>
                          </a:solidFill>
                          <a:effectLst/>
                        </a:rPr>
                        <a:t>&lt;=</a:t>
                      </a:r>
                      <a:endParaRPr lang="en-US" sz="1050" b="0" i="0" u="none" strike="noStrike" dirty="0">
                        <a:solidFill>
                          <a:srgbClr val="FF0000"/>
                        </a:solidFill>
                        <a:effectLst/>
                        <a:latin typeface="Calibri" panose="020F0502020204030204" pitchFamily="34" charset="0"/>
                      </a:endParaRPr>
                    </a:p>
                  </a:txBody>
                  <a:tcPr marL="2843" marR="2843" marT="2843" marB="0" anchor="b">
                    <a:solidFill>
                      <a:schemeClr val="accent6">
                        <a:lumMod val="60000"/>
                        <a:lumOff val="40000"/>
                      </a:schemeClr>
                    </a:solidFill>
                  </a:tcPr>
                </a:tc>
                <a:tc>
                  <a:txBody>
                    <a:bodyPr/>
                    <a:lstStyle/>
                    <a:p>
                      <a:pPr algn="r" fontAlgn="b"/>
                      <a:r>
                        <a:rPr lang="en-US" sz="1050" u="none" strike="noStrike" dirty="0">
                          <a:solidFill>
                            <a:srgbClr val="FF0000"/>
                          </a:solidFill>
                          <a:effectLst/>
                        </a:rPr>
                        <a:t>0</a:t>
                      </a:r>
                      <a:endParaRPr lang="en-US" sz="1050" b="0" i="0" u="none" strike="noStrike" dirty="0">
                        <a:solidFill>
                          <a:srgbClr val="FF0000"/>
                        </a:solidFill>
                        <a:effectLst/>
                        <a:latin typeface="Calibri" panose="020F0502020204030204" pitchFamily="34" charset="0"/>
                      </a:endParaRPr>
                    </a:p>
                  </a:txBody>
                  <a:tcPr marL="2843" marR="2843" marT="2843" marB="0" anchor="b">
                    <a:solidFill>
                      <a:schemeClr val="accent6">
                        <a:lumMod val="60000"/>
                        <a:lumOff val="40000"/>
                      </a:schemeClr>
                    </a:solidFill>
                  </a:tcPr>
                </a:tc>
                <a:extLst>
                  <a:ext uri="{0D108BD9-81ED-4DB2-BD59-A6C34878D82A}">
                    <a16:rowId xmlns:a16="http://schemas.microsoft.com/office/drawing/2014/main" val="432969753"/>
                  </a:ext>
                </a:extLst>
              </a:tr>
              <a:tr h="189623">
                <a:tc>
                  <a:txBody>
                    <a:bodyPr/>
                    <a:lstStyle/>
                    <a:p>
                      <a:pPr algn="l" fontAlgn="b"/>
                      <a:r>
                        <a:rPr lang="en-US" sz="1050" u="none" strike="noStrike">
                          <a:effectLst/>
                        </a:rPr>
                        <a:t>M1 demand balance</a:t>
                      </a:r>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r" fontAlgn="b"/>
                      <a:r>
                        <a:rPr lang="en-US" sz="1050" u="none" strike="noStrike">
                          <a:effectLst/>
                        </a:rPr>
                        <a:t>1</a:t>
                      </a:r>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r" fontAlgn="b"/>
                      <a:r>
                        <a:rPr lang="en-US" sz="1050" u="none" strike="noStrike">
                          <a:effectLst/>
                        </a:rPr>
                        <a:t>1</a:t>
                      </a:r>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r>
                        <a:rPr lang="en-US" sz="1050" u="none" strike="noStrike">
                          <a:effectLst/>
                        </a:rPr>
                        <a:t>&gt;=</a:t>
                      </a:r>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r" fontAlgn="b"/>
                      <a:r>
                        <a:rPr lang="en-US" sz="1050" u="none" strike="noStrike">
                          <a:effectLst/>
                        </a:rPr>
                        <a:t>1000</a:t>
                      </a:r>
                      <a:endParaRPr lang="en-US" sz="1050" b="0" i="0" u="none" strike="noStrike">
                        <a:solidFill>
                          <a:srgbClr val="000000"/>
                        </a:solidFill>
                        <a:effectLst/>
                        <a:latin typeface="Calibri" panose="020F0502020204030204" pitchFamily="34" charset="0"/>
                      </a:endParaRPr>
                    </a:p>
                  </a:txBody>
                  <a:tcPr marL="2843" marR="2843" marT="2843" marB="0" anchor="b"/>
                </a:tc>
                <a:extLst>
                  <a:ext uri="{0D108BD9-81ED-4DB2-BD59-A6C34878D82A}">
                    <a16:rowId xmlns:a16="http://schemas.microsoft.com/office/drawing/2014/main" val="535128697"/>
                  </a:ext>
                </a:extLst>
              </a:tr>
              <a:tr h="189623">
                <a:tc>
                  <a:txBody>
                    <a:bodyPr/>
                    <a:lstStyle/>
                    <a:p>
                      <a:pPr algn="l" fontAlgn="b"/>
                      <a:r>
                        <a:rPr lang="en-US" sz="1050" u="none" strike="noStrike">
                          <a:effectLst/>
                        </a:rPr>
                        <a:t>M2 Demand balance</a:t>
                      </a:r>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r" fontAlgn="b"/>
                      <a:r>
                        <a:rPr lang="en-US" sz="1050" u="none" strike="noStrike">
                          <a:effectLst/>
                        </a:rPr>
                        <a:t>1</a:t>
                      </a:r>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r" fontAlgn="b"/>
                      <a:r>
                        <a:rPr lang="en-US" sz="1050" u="none" strike="noStrike">
                          <a:effectLst/>
                        </a:rPr>
                        <a:t>1</a:t>
                      </a:r>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r>
                        <a:rPr lang="en-US" sz="1050" u="none" strike="noStrike">
                          <a:effectLst/>
                        </a:rPr>
                        <a:t>&gt;=</a:t>
                      </a:r>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r" fontAlgn="b"/>
                      <a:r>
                        <a:rPr lang="en-US" sz="1050" u="none" strike="noStrike">
                          <a:effectLst/>
                        </a:rPr>
                        <a:t>1200</a:t>
                      </a:r>
                      <a:endParaRPr lang="en-US" sz="1050" b="0" i="0" u="none" strike="noStrike">
                        <a:solidFill>
                          <a:srgbClr val="000000"/>
                        </a:solidFill>
                        <a:effectLst/>
                        <a:latin typeface="Calibri" panose="020F0502020204030204" pitchFamily="34" charset="0"/>
                      </a:endParaRPr>
                    </a:p>
                  </a:txBody>
                  <a:tcPr marL="2843" marR="2843" marT="2843" marB="0" anchor="b"/>
                </a:tc>
                <a:extLst>
                  <a:ext uri="{0D108BD9-81ED-4DB2-BD59-A6C34878D82A}">
                    <a16:rowId xmlns:a16="http://schemas.microsoft.com/office/drawing/2014/main" val="225355901"/>
                  </a:ext>
                </a:extLst>
              </a:tr>
              <a:tr h="189623">
                <a:tc>
                  <a:txBody>
                    <a:bodyPr/>
                    <a:lstStyle/>
                    <a:p>
                      <a:pPr algn="l" fontAlgn="b"/>
                      <a:r>
                        <a:rPr lang="en-US" sz="1050" u="none" strike="noStrike">
                          <a:effectLst/>
                        </a:rPr>
                        <a:t>non-negative</a:t>
                      </a:r>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r>
                        <a:rPr lang="en-US" sz="1050" u="none" strike="noStrike">
                          <a:effectLst/>
                        </a:rPr>
                        <a:t>1,</a:t>
                      </a:r>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r>
                        <a:rPr lang="en-US" sz="1050" u="none" strike="noStrike">
                          <a:effectLst/>
                        </a:rPr>
                        <a:t>1,</a:t>
                      </a:r>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r>
                        <a:rPr lang="en-US" sz="1050" u="none" strike="noStrike">
                          <a:effectLst/>
                        </a:rPr>
                        <a:t>1,</a:t>
                      </a:r>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r>
                        <a:rPr lang="en-US" sz="1050" u="none" strike="noStrike">
                          <a:effectLst/>
                        </a:rPr>
                        <a:t>1,</a:t>
                      </a:r>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r>
                        <a:rPr lang="en-US" sz="1050" u="none" strike="noStrike">
                          <a:effectLst/>
                        </a:rPr>
                        <a:t>1,</a:t>
                      </a:r>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r>
                        <a:rPr lang="en-US" sz="1050" u="none" strike="noStrike">
                          <a:effectLst/>
                        </a:rPr>
                        <a:t>1,</a:t>
                      </a:r>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r>
                        <a:rPr lang="en-US" sz="1050" u="none" strike="noStrike">
                          <a:effectLst/>
                        </a:rPr>
                        <a:t>1,</a:t>
                      </a:r>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r>
                        <a:rPr lang="en-US" sz="1050" u="none" strike="noStrike">
                          <a:effectLst/>
                        </a:rPr>
                        <a:t>1,</a:t>
                      </a:r>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r>
                        <a:rPr lang="en-US" sz="1050" u="none" strike="noStrike">
                          <a:effectLst/>
                        </a:rPr>
                        <a:t>1,</a:t>
                      </a:r>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r>
                        <a:rPr lang="en-US" sz="1050" u="none" strike="noStrike">
                          <a:effectLst/>
                        </a:rPr>
                        <a:t>1,</a:t>
                      </a:r>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r>
                        <a:rPr lang="en-US" sz="1050" u="none" strike="noStrike">
                          <a:effectLst/>
                        </a:rPr>
                        <a:t>1,</a:t>
                      </a:r>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r>
                        <a:rPr lang="en-US" sz="1050" u="none" strike="noStrike">
                          <a:effectLst/>
                        </a:rPr>
                        <a:t>1,</a:t>
                      </a:r>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r>
                        <a:rPr lang="en-US" sz="1050" u="none" strike="noStrike">
                          <a:effectLst/>
                        </a:rPr>
                        <a:t>1,</a:t>
                      </a:r>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r>
                        <a:rPr lang="en-US" sz="1050" u="none" strike="noStrike">
                          <a:effectLst/>
                        </a:rPr>
                        <a:t>1,</a:t>
                      </a:r>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l" fontAlgn="b"/>
                      <a:r>
                        <a:rPr lang="en-US" sz="1050" u="none" strike="noStrike">
                          <a:effectLst/>
                        </a:rPr>
                        <a:t>&gt;=</a:t>
                      </a:r>
                      <a:endParaRPr lang="en-US" sz="1050" b="0" i="0" u="none" strike="noStrike">
                        <a:solidFill>
                          <a:srgbClr val="000000"/>
                        </a:solidFill>
                        <a:effectLst/>
                        <a:latin typeface="Calibri" panose="020F0502020204030204" pitchFamily="34" charset="0"/>
                      </a:endParaRPr>
                    </a:p>
                  </a:txBody>
                  <a:tcPr marL="2843" marR="2843" marT="2843" marB="0" anchor="b"/>
                </a:tc>
                <a:tc>
                  <a:txBody>
                    <a:bodyPr/>
                    <a:lstStyle/>
                    <a:p>
                      <a:pPr algn="r" fontAlgn="b"/>
                      <a:r>
                        <a:rPr lang="en-US" sz="1050" u="none" strike="noStrike" dirty="0">
                          <a:effectLst/>
                        </a:rPr>
                        <a:t>0</a:t>
                      </a:r>
                      <a:endParaRPr lang="en-US" sz="1050" b="0" i="0" u="none" strike="noStrike" dirty="0">
                        <a:solidFill>
                          <a:srgbClr val="000000"/>
                        </a:solidFill>
                        <a:effectLst/>
                        <a:latin typeface="Calibri" panose="020F0502020204030204" pitchFamily="34" charset="0"/>
                      </a:endParaRPr>
                    </a:p>
                  </a:txBody>
                  <a:tcPr marL="2843" marR="2843" marT="2843" marB="0" anchor="b"/>
                </a:tc>
                <a:extLst>
                  <a:ext uri="{0D108BD9-81ED-4DB2-BD59-A6C34878D82A}">
                    <a16:rowId xmlns:a16="http://schemas.microsoft.com/office/drawing/2014/main" val="664270353"/>
                  </a:ext>
                </a:extLst>
              </a:tr>
            </a:tbl>
          </a:graphicData>
        </a:graphic>
      </p:graphicFrame>
    </p:spTree>
    <p:extLst>
      <p:ext uri="{BB962C8B-B14F-4D97-AF65-F5344CB8AC3E}">
        <p14:creationId xmlns:p14="http://schemas.microsoft.com/office/powerpoint/2010/main" val="23622137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Toward more Gluing—Tableau </a:t>
            </a:r>
            <a:endParaRPr lang="en-US" dirty="0"/>
          </a:p>
        </p:txBody>
      </p:sp>
      <p:sp>
        <p:nvSpPr>
          <p:cNvPr id="5" name="Content Placeholder 4"/>
          <p:cNvSpPr>
            <a:spLocks noGrp="1"/>
          </p:cNvSpPr>
          <p:nvPr>
            <p:ph sz="half" idx="2"/>
          </p:nvPr>
        </p:nvSpPr>
        <p:spPr>
          <a:xfrm>
            <a:off x="609600" y="1190626"/>
            <a:ext cx="8534400" cy="4524374"/>
          </a:xfrm>
        </p:spPr>
        <p:txBody>
          <a:bodyPr>
            <a:normAutofit/>
          </a:bodyPr>
          <a:lstStyle/>
          <a:p>
            <a:r>
              <a:rPr lang="en-US" sz="2600" dirty="0" smtClean="0">
                <a:latin typeface="+mj-lt"/>
                <a:cs typeface="Times New Roman" panose="02020603050405020304" pitchFamily="18" charset="0"/>
              </a:rPr>
              <a:t>As the example in the mathematical notation part</a:t>
            </a:r>
          </a:p>
          <a:p>
            <a:pPr lvl="1"/>
            <a:r>
              <a:rPr lang="en-US" sz="2500" i="0" dirty="0" smtClean="0">
                <a:latin typeface="+mj-lt"/>
                <a:cs typeface="Times New Roman" panose="02020603050405020304" pitchFamily="18" charset="0"/>
              </a:rPr>
              <a:t>If the farms have multiple products </a:t>
            </a:r>
          </a:p>
          <a:p>
            <a:pPr lvl="2"/>
            <a:r>
              <a:rPr lang="en-US" sz="2400" dirty="0" smtClean="0">
                <a:latin typeface="+mj-lt"/>
                <a:cs typeface="Times New Roman" panose="02020603050405020304" pitchFamily="18" charset="0"/>
              </a:rPr>
              <a:t>We built the joint model tableau with multiple output</a:t>
            </a:r>
            <a:endParaRPr lang="en-US" sz="2400" dirty="0">
              <a:latin typeface="+mj-lt"/>
              <a:cs typeface="Times New Roman" panose="02020603050405020304" pitchFamily="18" charset="0"/>
            </a:endParaRPr>
          </a:p>
          <a:p>
            <a:pPr lvl="2"/>
            <a:r>
              <a:rPr lang="en-US" sz="2400" i="0" dirty="0" smtClean="0">
                <a:latin typeface="+mj-lt"/>
                <a:cs typeface="Times New Roman" panose="02020603050405020304" pitchFamily="18" charset="0"/>
              </a:rPr>
              <a:t>We then built multiple transportation models to ship products</a:t>
            </a:r>
          </a:p>
          <a:p>
            <a:pPr lvl="2"/>
            <a:r>
              <a:rPr lang="en-US" sz="2400" dirty="0" smtClean="0">
                <a:latin typeface="+mj-lt"/>
                <a:cs typeface="Times New Roman" panose="02020603050405020304" pitchFamily="18" charset="0"/>
              </a:rPr>
              <a:t>Gluing the joint models with transportation models by adding supply demand balance between the SALES variable in joint models and SUPPLY variables in transportation models</a:t>
            </a:r>
            <a:endParaRPr lang="en-US" sz="2400" i="0" dirty="0" smtClean="0">
              <a:latin typeface="+mj-lt"/>
              <a:cs typeface="Times New Roman" panose="02020603050405020304" pitchFamily="18" charset="0"/>
            </a:endParaRPr>
          </a:p>
        </p:txBody>
      </p:sp>
    </p:spTree>
    <p:extLst>
      <p:ext uri="{BB962C8B-B14F-4D97-AF65-F5344CB8AC3E}">
        <p14:creationId xmlns:p14="http://schemas.microsoft.com/office/powerpoint/2010/main" val="33621162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Toward more </a:t>
            </a:r>
            <a:r>
              <a:rPr lang="en-US" dirty="0" smtClean="0"/>
              <a:t>Gluing– tablea</a:t>
            </a:r>
            <a:r>
              <a:rPr lang="en-US" dirty="0"/>
              <a:t>u</a:t>
            </a:r>
          </a:p>
        </p:txBody>
      </p:sp>
      <p:sp>
        <p:nvSpPr>
          <p:cNvPr id="6" name="Content Placeholder 5"/>
          <p:cNvSpPr>
            <a:spLocks noGrp="1"/>
          </p:cNvSpPr>
          <p:nvPr>
            <p:ph idx="1"/>
          </p:nvPr>
        </p:nvSpPr>
        <p:spPr>
          <a:xfrm>
            <a:off x="609600" y="1333500"/>
            <a:ext cx="8153400" cy="3556000"/>
          </a:xfrm>
        </p:spPr>
        <p:txBody>
          <a:bodyPr>
            <a:noAutofit/>
          </a:bodyPr>
          <a:lstStyle/>
          <a:p>
            <a:r>
              <a:rPr lang="en-US" sz="2000" dirty="0">
                <a:latin typeface="+mj-lt"/>
                <a:cs typeface="Times New Roman" panose="02020603050405020304" pitchFamily="18" charset="0"/>
              </a:rPr>
              <a:t>Possibly disassemble an input like milk into </a:t>
            </a:r>
            <a:r>
              <a:rPr lang="en-US" sz="2000" dirty="0" smtClean="0">
                <a:latin typeface="+mj-lt"/>
                <a:cs typeface="Times New Roman" panose="02020603050405020304" pitchFamily="18" charset="0"/>
              </a:rPr>
              <a:t>component </a:t>
            </a:r>
            <a:r>
              <a:rPr lang="en-US" sz="2000" dirty="0">
                <a:latin typeface="+mj-lt"/>
                <a:cs typeface="Times New Roman" panose="02020603050405020304" pitchFamily="18" charset="0"/>
              </a:rPr>
              <a:t>parts like skim milk and </a:t>
            </a:r>
            <a:r>
              <a:rPr lang="en-US" sz="2000" dirty="0" smtClean="0">
                <a:latin typeface="+mj-lt"/>
                <a:cs typeface="Times New Roman" panose="02020603050405020304" pitchFamily="18" charset="0"/>
              </a:rPr>
              <a:t>cream, then ship to customers</a:t>
            </a:r>
          </a:p>
          <a:p>
            <a:pPr lvl="1"/>
            <a:r>
              <a:rPr lang="en-US" sz="2000" dirty="0" smtClean="0">
                <a:latin typeface="+mj-lt"/>
                <a:cs typeface="Times New Roman" panose="02020603050405020304" pitchFamily="18" charset="0"/>
              </a:rPr>
              <a:t>Setup disassembly model Tableau to disassemble milk to skim milk and cream</a:t>
            </a:r>
          </a:p>
          <a:p>
            <a:pPr lvl="1"/>
            <a:r>
              <a:rPr lang="en-US" sz="2000" dirty="0" smtClean="0">
                <a:latin typeface="+mj-lt"/>
                <a:cs typeface="Times New Roman" panose="02020603050405020304" pitchFamily="18" charset="0"/>
              </a:rPr>
              <a:t>Multiple disassembly models are need if you have more than one disassembling facilities</a:t>
            </a:r>
          </a:p>
          <a:p>
            <a:pPr lvl="1"/>
            <a:r>
              <a:rPr lang="en-US" sz="2000" dirty="0" smtClean="0">
                <a:latin typeface="+mj-lt"/>
                <a:cs typeface="Times New Roman" panose="02020603050405020304" pitchFamily="18" charset="0"/>
              </a:rPr>
              <a:t>Build more transportation model, not only for different locations, but also for different products</a:t>
            </a:r>
          </a:p>
          <a:p>
            <a:pPr lvl="1"/>
            <a:r>
              <a:rPr lang="en-US" sz="2000" dirty="0" smtClean="0">
                <a:latin typeface="+mj-lt"/>
                <a:cs typeface="Times New Roman" panose="02020603050405020304" pitchFamily="18" charset="0"/>
              </a:rPr>
              <a:t>Gluing joint model with disassembly model(s). The SALES variables in joint models are equivalent to INPUT variables in disassembly models. </a:t>
            </a:r>
          </a:p>
          <a:p>
            <a:pPr lvl="1"/>
            <a:r>
              <a:rPr lang="en-US" sz="2000" dirty="0" smtClean="0">
                <a:latin typeface="+mj-lt"/>
                <a:cs typeface="Times New Roman" panose="02020603050405020304" pitchFamily="18" charset="0"/>
              </a:rPr>
              <a:t>Gluing the big model with transportation models. The OUTPUT variables in disassembly model are equivalent to Supply variable in Transportation model </a:t>
            </a:r>
          </a:p>
        </p:txBody>
      </p:sp>
    </p:spTree>
    <p:extLst>
      <p:ext uri="{BB962C8B-B14F-4D97-AF65-F5344CB8AC3E}">
        <p14:creationId xmlns:p14="http://schemas.microsoft.com/office/powerpoint/2010/main" val="414455262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Toward more Gluing– tableau</a:t>
            </a:r>
          </a:p>
        </p:txBody>
      </p:sp>
      <p:sp>
        <p:nvSpPr>
          <p:cNvPr id="3" name="Content Placeholder 2"/>
          <p:cNvSpPr>
            <a:spLocks noGrp="1"/>
          </p:cNvSpPr>
          <p:nvPr>
            <p:ph idx="1"/>
          </p:nvPr>
        </p:nvSpPr>
        <p:spPr>
          <a:xfrm>
            <a:off x="971550" y="1485900"/>
            <a:ext cx="7200900" cy="2984500"/>
          </a:xfrm>
        </p:spPr>
        <p:txBody>
          <a:bodyPr>
            <a:noAutofit/>
          </a:bodyPr>
          <a:lstStyle/>
          <a:p>
            <a:r>
              <a:rPr lang="en-US" sz="2400" dirty="0">
                <a:latin typeface="+mj-lt"/>
                <a:cs typeface="Times New Roman" panose="02020603050405020304" pitchFamily="18" charset="0"/>
              </a:rPr>
              <a:t>Further, the skim milk, cream and butter disassembled from the raw milk can be </a:t>
            </a:r>
            <a:r>
              <a:rPr lang="en-US" sz="2400" dirty="0" smtClean="0">
                <a:latin typeface="+mj-lt"/>
                <a:cs typeface="Times New Roman" panose="02020603050405020304" pitchFamily="18" charset="0"/>
              </a:rPr>
              <a:t>processed </a:t>
            </a:r>
            <a:r>
              <a:rPr lang="en-US" sz="2400" dirty="0">
                <a:latin typeface="+mj-lt"/>
                <a:cs typeface="Times New Roman" panose="02020603050405020304" pitchFamily="18" charset="0"/>
              </a:rPr>
              <a:t>to diary </a:t>
            </a:r>
            <a:r>
              <a:rPr lang="en-US" sz="2400" dirty="0" smtClean="0">
                <a:latin typeface="+mj-lt"/>
                <a:cs typeface="Times New Roman" panose="02020603050405020304" pitchFamily="18" charset="0"/>
              </a:rPr>
              <a:t>products, </a:t>
            </a:r>
            <a:r>
              <a:rPr lang="en-US" sz="2400" dirty="0" err="1">
                <a:latin typeface="+mj-lt"/>
                <a:cs typeface="Times New Roman" panose="02020603050405020304" pitchFamily="18" charset="0"/>
              </a:rPr>
              <a:t>e.g</a:t>
            </a:r>
            <a:r>
              <a:rPr lang="en-US" sz="2400" dirty="0">
                <a:latin typeface="+mj-lt"/>
                <a:cs typeface="Times New Roman" panose="02020603050405020304" pitchFamily="18" charset="0"/>
              </a:rPr>
              <a:t> ice cream, yogurt, sour cream, and different types of cheeses. </a:t>
            </a:r>
            <a:endParaRPr lang="en-US" sz="2400" dirty="0" smtClean="0">
              <a:latin typeface="+mj-lt"/>
              <a:cs typeface="Times New Roman" panose="02020603050405020304" pitchFamily="18" charset="0"/>
            </a:endParaRPr>
          </a:p>
          <a:p>
            <a:pPr lvl="1"/>
            <a:r>
              <a:rPr lang="en-US" sz="2400" dirty="0" smtClean="0">
                <a:latin typeface="+mj-lt"/>
                <a:cs typeface="Times New Roman" panose="02020603050405020304" pitchFamily="18" charset="0"/>
              </a:rPr>
              <a:t>Build assembly model tableau </a:t>
            </a:r>
          </a:p>
          <a:p>
            <a:pPr lvl="1"/>
            <a:r>
              <a:rPr lang="en-US" sz="2400" dirty="0" smtClean="0">
                <a:latin typeface="+mj-lt"/>
                <a:cs typeface="Times New Roman" panose="02020603050405020304" pitchFamily="18" charset="0"/>
              </a:rPr>
              <a:t>Then </a:t>
            </a:r>
            <a:r>
              <a:rPr lang="en-US" sz="2400" dirty="0">
                <a:latin typeface="+mj-lt"/>
                <a:cs typeface="Times New Roman" panose="02020603050405020304" pitchFamily="18" charset="0"/>
              </a:rPr>
              <a:t>we can glue one assembly model after gluing disassembly model</a:t>
            </a:r>
            <a:r>
              <a:rPr lang="en-US" sz="2000" dirty="0">
                <a:latin typeface="+mj-lt"/>
                <a:cs typeface="Times New Roman" panose="02020603050405020304" pitchFamily="18" charset="0"/>
              </a:rPr>
              <a:t> and change the transportation model to ship the final products. The output variables in disassembly model will be the input variables in assembly model and the output variables in assembly model will replace the supply availability parameters in </a:t>
            </a:r>
            <a:r>
              <a:rPr lang="en-US" sz="2000" dirty="0" smtClean="0">
                <a:latin typeface="+mj-lt"/>
                <a:cs typeface="Times New Roman" panose="02020603050405020304" pitchFamily="18" charset="0"/>
              </a:rPr>
              <a:t>transportation </a:t>
            </a:r>
            <a:r>
              <a:rPr lang="en-US" sz="2000" dirty="0">
                <a:latin typeface="+mj-lt"/>
                <a:cs typeface="Times New Roman" panose="02020603050405020304" pitchFamily="18" charset="0"/>
              </a:rPr>
              <a:t>model </a:t>
            </a:r>
            <a:endParaRPr lang="en-US" sz="2400" dirty="0">
              <a:latin typeface="+mj-lt"/>
              <a:cs typeface="Times New Roman" panose="02020603050405020304" pitchFamily="18" charset="0"/>
            </a:endParaRPr>
          </a:p>
          <a:p>
            <a:endParaRPr lang="en-US" sz="2000" dirty="0">
              <a:latin typeface="+mj-lt"/>
            </a:endParaRPr>
          </a:p>
        </p:txBody>
      </p:sp>
    </p:spTree>
    <p:extLst>
      <p:ext uri="{BB962C8B-B14F-4D97-AF65-F5344CB8AC3E}">
        <p14:creationId xmlns:p14="http://schemas.microsoft.com/office/powerpoint/2010/main" val="27261574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571500"/>
            <a:ext cx="7200900" cy="762000"/>
          </a:xfrm>
        </p:spPr>
        <p:txBody>
          <a:bodyPr/>
          <a:lstStyle/>
          <a:p>
            <a:r>
              <a:rPr lang="en-US" dirty="0" smtClean="0"/>
              <a:t>Motivation (continued)</a:t>
            </a:r>
            <a:endParaRPr lang="en-US" dirty="0"/>
          </a:p>
        </p:txBody>
      </p:sp>
      <p:sp>
        <p:nvSpPr>
          <p:cNvPr id="3" name="Content Placeholder 2"/>
          <p:cNvSpPr>
            <a:spLocks noGrp="1"/>
          </p:cNvSpPr>
          <p:nvPr>
            <p:ph idx="1"/>
          </p:nvPr>
        </p:nvSpPr>
        <p:spPr>
          <a:xfrm>
            <a:off x="1028700" y="1143000"/>
            <a:ext cx="7200900" cy="4572000"/>
          </a:xfrm>
        </p:spPr>
        <p:txBody>
          <a:bodyPr>
            <a:noAutofit/>
          </a:bodyPr>
          <a:lstStyle/>
          <a:p>
            <a:r>
              <a:rPr lang="en-US" sz="2000" dirty="0">
                <a:latin typeface="+mj-lt"/>
              </a:rPr>
              <a:t>Consider </a:t>
            </a:r>
            <a:r>
              <a:rPr lang="en-US" sz="2000" dirty="0" smtClean="0">
                <a:latin typeface="+mj-lt"/>
              </a:rPr>
              <a:t>an example from the US milk industry.  </a:t>
            </a:r>
          </a:p>
          <a:p>
            <a:r>
              <a:rPr lang="en-US" sz="2000" dirty="0" smtClean="0">
                <a:latin typeface="+mj-lt"/>
              </a:rPr>
              <a:t>We might have </a:t>
            </a:r>
          </a:p>
          <a:p>
            <a:pPr lvl="1"/>
            <a:r>
              <a:rPr lang="en-US" sz="2000" dirty="0" smtClean="0">
                <a:latin typeface="+mj-lt"/>
              </a:rPr>
              <a:t>a representation of dairy farms that produce raw milk  in the form of a resource allocation model </a:t>
            </a:r>
          </a:p>
          <a:p>
            <a:pPr lvl="1"/>
            <a:r>
              <a:rPr lang="en-US" sz="2000" dirty="0" smtClean="0">
                <a:latin typeface="+mj-lt"/>
              </a:rPr>
              <a:t>movement of raw milk to several processing locations  via a transport model</a:t>
            </a:r>
          </a:p>
          <a:p>
            <a:pPr lvl="1"/>
            <a:r>
              <a:rPr lang="en-US" sz="2000" dirty="0" smtClean="0">
                <a:latin typeface="+mj-lt"/>
              </a:rPr>
              <a:t>Processing of milk into  fluid and cream plus ice cream, butter, yogurt </a:t>
            </a:r>
            <a:r>
              <a:rPr lang="en-US" sz="2000" dirty="0" err="1" smtClean="0">
                <a:latin typeface="+mj-lt"/>
              </a:rPr>
              <a:t>etc</a:t>
            </a:r>
            <a:r>
              <a:rPr lang="en-US" sz="2000" dirty="0" smtClean="0">
                <a:latin typeface="+mj-lt"/>
              </a:rPr>
              <a:t> in the form of both disassembly and assembly models</a:t>
            </a:r>
          </a:p>
          <a:p>
            <a:pPr lvl="1"/>
            <a:r>
              <a:rPr lang="en-US" sz="2000" dirty="0" smtClean="0">
                <a:latin typeface="+mj-lt"/>
              </a:rPr>
              <a:t>Movement of final products to consumption locations using  multiple transportation models</a:t>
            </a:r>
          </a:p>
          <a:p>
            <a:r>
              <a:rPr lang="en-US" sz="2000" dirty="0" smtClean="0">
                <a:latin typeface="+mj-lt"/>
              </a:rPr>
              <a:t>This basically means we need to glue these three model types to represent either the industry as a whole or a vertically integrated firm in that industry</a:t>
            </a:r>
            <a:endParaRPr lang="en-US" sz="2000" dirty="0">
              <a:latin typeface="+mj-lt"/>
            </a:endParaRPr>
          </a:p>
        </p:txBody>
      </p:sp>
    </p:spTree>
    <p:extLst>
      <p:ext uri="{BB962C8B-B14F-4D97-AF65-F5344CB8AC3E}">
        <p14:creationId xmlns:p14="http://schemas.microsoft.com/office/powerpoint/2010/main" val="12419138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190500"/>
            <a:ext cx="7200900" cy="1238250"/>
          </a:xfrm>
        </p:spPr>
        <p:txBody>
          <a:bodyPr/>
          <a:lstStyle/>
          <a:p>
            <a:r>
              <a:rPr lang="en-US" dirty="0" smtClean="0"/>
              <a:t>Basics of Model Gluing</a:t>
            </a:r>
            <a:endParaRPr lang="en-US" dirty="0"/>
          </a:p>
        </p:txBody>
      </p:sp>
      <p:sp>
        <p:nvSpPr>
          <p:cNvPr id="5" name="Content Placeholder 4"/>
          <p:cNvSpPr>
            <a:spLocks noGrp="1"/>
          </p:cNvSpPr>
          <p:nvPr>
            <p:ph sz="half" idx="2"/>
          </p:nvPr>
        </p:nvSpPr>
        <p:spPr>
          <a:xfrm>
            <a:off x="685800" y="766763"/>
            <a:ext cx="8305800" cy="4181474"/>
          </a:xfrm>
        </p:spPr>
        <p:txBody>
          <a:bodyPr>
            <a:noAutofit/>
          </a:bodyPr>
          <a:lstStyle/>
          <a:p>
            <a:r>
              <a:rPr lang="en-US" sz="2400" dirty="0" smtClean="0">
                <a:latin typeface="+mj-lt"/>
              </a:rPr>
              <a:t>When gluing models we typically have to take things that were assumed to be </a:t>
            </a:r>
          </a:p>
          <a:p>
            <a:pPr lvl="1"/>
            <a:r>
              <a:rPr lang="en-US" sz="2400" dirty="0" smtClean="0">
                <a:latin typeface="+mj-lt"/>
              </a:rPr>
              <a:t>fixed  in availability like available supply</a:t>
            </a:r>
          </a:p>
          <a:p>
            <a:pPr marL="397817" lvl="1" indent="0">
              <a:buNone/>
            </a:pPr>
            <a:r>
              <a:rPr lang="en-US" sz="2400" dirty="0" smtClean="0">
                <a:latin typeface="+mj-lt"/>
              </a:rPr>
              <a:t>or</a:t>
            </a:r>
          </a:p>
          <a:p>
            <a:pPr lvl="1"/>
            <a:r>
              <a:rPr lang="en-US" sz="2400" dirty="0" smtClean="0">
                <a:latin typeface="+mj-lt"/>
              </a:rPr>
              <a:t>reflective of a single possible decision (like an items disposed of in one and only way - no choice)</a:t>
            </a:r>
          </a:p>
          <a:p>
            <a:pPr marL="397817" lvl="1" indent="0">
              <a:buNone/>
            </a:pPr>
            <a:r>
              <a:rPr lang="en-US" sz="2400" dirty="0" smtClean="0">
                <a:latin typeface="+mj-lt"/>
              </a:rPr>
              <a:t>and </a:t>
            </a:r>
          </a:p>
          <a:p>
            <a:pPr lvl="1"/>
            <a:r>
              <a:rPr lang="en-US" sz="2400" dirty="0" smtClean="0">
                <a:latin typeface="+mj-lt"/>
              </a:rPr>
              <a:t>Make them a consequence of choices involving variables</a:t>
            </a:r>
          </a:p>
          <a:p>
            <a:pPr lvl="1"/>
            <a:endParaRPr lang="en-US" sz="2400" dirty="0">
              <a:latin typeface="+mj-lt"/>
            </a:endParaRPr>
          </a:p>
          <a:p>
            <a:r>
              <a:rPr lang="en-US" sz="2400" dirty="0" smtClean="0">
                <a:latin typeface="+mj-lt"/>
              </a:rPr>
              <a:t>Suppose we consider this in the case of integrating a resource allocation – production model and a transport model</a:t>
            </a:r>
          </a:p>
          <a:p>
            <a:endParaRPr lang="en-US" sz="1600" dirty="0" smtClean="0">
              <a:latin typeface="+mj-lt"/>
            </a:endParaRPr>
          </a:p>
        </p:txBody>
      </p:sp>
    </p:spTree>
    <p:extLst>
      <p:ext uri="{BB962C8B-B14F-4D97-AF65-F5344CB8AC3E}">
        <p14:creationId xmlns:p14="http://schemas.microsoft.com/office/powerpoint/2010/main" val="5837753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Basics of Model Gluing</a:t>
            </a:r>
            <a:endParaRPr lang="en-US" dirty="0"/>
          </a:p>
        </p:txBody>
      </p:sp>
      <mc:AlternateContent xmlns:mc="http://schemas.openxmlformats.org/markup-compatibility/2006" xmlns:a14="http://schemas.microsoft.com/office/drawing/2010/main">
        <mc:Choice Requires="a14">
          <p:sp>
            <p:nvSpPr>
              <p:cNvPr id="5" name="Content Placeholder 4"/>
              <p:cNvSpPr>
                <a:spLocks noGrp="1"/>
              </p:cNvSpPr>
              <p:nvPr>
                <p:ph sz="half" idx="2"/>
              </p:nvPr>
            </p:nvSpPr>
            <p:spPr>
              <a:xfrm>
                <a:off x="609600" y="1190626"/>
                <a:ext cx="8534400" cy="4524374"/>
              </a:xfrm>
            </p:spPr>
            <p:txBody>
              <a:bodyPr>
                <a:normAutofit/>
              </a:bodyPr>
              <a:lstStyle/>
              <a:p>
                <a:r>
                  <a:rPr lang="en-US" sz="2000" dirty="0" smtClean="0">
                    <a:latin typeface="+mj-lt"/>
                    <a:cs typeface="Times New Roman" panose="02020603050405020304" pitchFamily="18" charset="0"/>
                  </a:rPr>
                  <a:t>Let us prepare the transportation model. for integration with another model  The basic transport model is</a:t>
                </a:r>
                <a:endParaRPr lang="en-US" sz="2000" dirty="0">
                  <a:latin typeface="+mj-lt"/>
                </a:endParaRPr>
              </a:p>
              <a:p>
                <a:pPr marL="0" indent="0">
                  <a:buNone/>
                </a:pPr>
                <a:r>
                  <a:rPr lang="en-US" sz="1800" dirty="0" smtClean="0">
                    <a:latin typeface="+mj-lt"/>
                  </a:rPr>
                  <a:t>     </a:t>
                </a:r>
                <a14:m>
                  <m:oMath xmlns:m="http://schemas.openxmlformats.org/officeDocument/2006/math">
                    <m:r>
                      <a:rPr lang="en-US" sz="1800" i="1">
                        <a:latin typeface="Cambria Math" panose="02040503050406030204" pitchFamily="18" charset="0"/>
                      </a:rPr>
                      <m:t>𝑀𝑖𝑛𝑖𝑚𝑖𝑧𝑒</m:t>
                    </m:r>
                    <m:r>
                      <a:rPr lang="en-US" sz="1800" i="1">
                        <a:latin typeface="Cambria Math" panose="02040503050406030204" pitchFamily="18" charset="0"/>
                      </a:rPr>
                      <m:t>       </m:t>
                    </m:r>
                    <m:nary>
                      <m:naryPr>
                        <m:chr m:val="∑"/>
                        <m:supHide m:val="on"/>
                        <m:ctrlPr>
                          <a:rPr lang="en-US" sz="1800" i="1" smtClean="0">
                            <a:solidFill>
                              <a:schemeClr val="tx1"/>
                            </a:solidFill>
                            <a:latin typeface="Cambria Math" panose="02040503050406030204" pitchFamily="18" charset="0"/>
                          </a:rPr>
                        </m:ctrlPr>
                      </m:naryPr>
                      <m:sub>
                        <m:r>
                          <m:rPr>
                            <m:brk m:alnAt="7"/>
                          </m:rPr>
                          <a:rPr lang="en-US" sz="1800" i="1">
                            <a:solidFill>
                              <a:schemeClr val="tx1"/>
                            </a:solidFill>
                            <a:latin typeface="Cambria Math" panose="02040503050406030204" pitchFamily="18" charset="0"/>
                          </a:rPr>
                          <m:t>𝑠</m:t>
                        </m:r>
                      </m:sub>
                      <m:sup/>
                      <m:e>
                        <m:nary>
                          <m:naryPr>
                            <m:chr m:val="∑"/>
                            <m:supHide m:val="on"/>
                            <m:ctrlPr>
                              <a:rPr lang="en-US" sz="1800" i="1">
                                <a:solidFill>
                                  <a:schemeClr val="tx1"/>
                                </a:solidFill>
                                <a:latin typeface="Cambria Math" panose="02040503050406030204" pitchFamily="18" charset="0"/>
                              </a:rPr>
                            </m:ctrlPr>
                          </m:naryPr>
                          <m:sub>
                            <m:r>
                              <m:rPr>
                                <m:brk m:alnAt="7"/>
                              </m:rPr>
                              <a:rPr lang="en-US" sz="1800" i="1">
                                <a:solidFill>
                                  <a:schemeClr val="tx1"/>
                                </a:solidFill>
                                <a:latin typeface="Cambria Math" panose="02040503050406030204" pitchFamily="18" charset="0"/>
                              </a:rPr>
                              <m:t>𝑑</m:t>
                            </m:r>
                          </m:sub>
                          <m:sup/>
                          <m:e>
                            <m:sSub>
                              <m:sSubPr>
                                <m:ctrlPr>
                                  <a:rPr lang="en-US" sz="1800" i="1">
                                    <a:solidFill>
                                      <a:schemeClr val="tx1"/>
                                    </a:solidFill>
                                    <a:latin typeface="Cambria Math" panose="02040503050406030204" pitchFamily="18" charset="0"/>
                                  </a:rPr>
                                </m:ctrlPr>
                              </m:sSubPr>
                              <m:e>
                                <m:r>
                                  <a:rPr lang="en-US" sz="1800" b="0" i="1" smtClean="0">
                                    <a:solidFill>
                                      <a:schemeClr val="tx1"/>
                                    </a:solidFill>
                                    <a:latin typeface="Cambria Math" panose="02040503050406030204" pitchFamily="18" charset="0"/>
                                  </a:rPr>
                                  <m:t>𝑡</m:t>
                                </m:r>
                                <m:r>
                                  <a:rPr lang="en-US" sz="1800" i="1">
                                    <a:solidFill>
                                      <a:schemeClr val="tx1"/>
                                    </a:solidFill>
                                    <a:latin typeface="Cambria Math" panose="02040503050406030204" pitchFamily="18" charset="0"/>
                                  </a:rPr>
                                  <m:t>𝑐</m:t>
                                </m:r>
                              </m:e>
                              <m:sub>
                                <m:r>
                                  <a:rPr lang="en-US" sz="1800" i="1">
                                    <a:solidFill>
                                      <a:schemeClr val="tx1"/>
                                    </a:solidFill>
                                    <a:latin typeface="Cambria Math" panose="02040503050406030204" pitchFamily="18" charset="0"/>
                                  </a:rPr>
                                  <m:t>𝑠</m:t>
                                </m:r>
                                <m:r>
                                  <a:rPr lang="en-US" sz="1800" b="0" i="1" smtClean="0">
                                    <a:solidFill>
                                      <a:schemeClr val="tx1"/>
                                    </a:solidFill>
                                    <a:latin typeface="Cambria Math" panose="02040503050406030204" pitchFamily="18" charset="0"/>
                                  </a:rPr>
                                  <m:t>,</m:t>
                                </m:r>
                                <m:r>
                                  <a:rPr lang="en-US" sz="1800" b="0" i="1" smtClean="0">
                                    <a:solidFill>
                                      <a:schemeClr val="tx1"/>
                                    </a:solidFill>
                                    <a:latin typeface="Cambria Math" panose="02040503050406030204" pitchFamily="18" charset="0"/>
                                  </a:rPr>
                                  <m:t>𝑑</m:t>
                                </m:r>
                              </m:sub>
                            </m:sSub>
                            <m:sSub>
                              <m:sSubPr>
                                <m:ctrlPr>
                                  <a:rPr lang="en-US" sz="1800" i="1">
                                    <a:solidFill>
                                      <a:schemeClr val="tx1"/>
                                    </a:solidFill>
                                    <a:latin typeface="Cambria Math" panose="02040503050406030204" pitchFamily="18" charset="0"/>
                                  </a:rPr>
                                </m:ctrlPr>
                              </m:sSubPr>
                              <m:e>
                                <m:r>
                                  <a:rPr lang="en-US" sz="1800" i="1">
                                    <a:solidFill>
                                      <a:schemeClr val="tx1"/>
                                    </a:solidFill>
                                    <a:latin typeface="Cambria Math" panose="02040503050406030204" pitchFamily="18" charset="0"/>
                                  </a:rPr>
                                  <m:t>𝑀</m:t>
                                </m:r>
                                <m:r>
                                  <a:rPr lang="en-US" sz="1800" b="0" i="1" smtClean="0">
                                    <a:solidFill>
                                      <a:schemeClr val="tx1"/>
                                    </a:solidFill>
                                    <a:latin typeface="Cambria Math" panose="02040503050406030204" pitchFamily="18" charset="0"/>
                                  </a:rPr>
                                  <m:t>𝑉𝐸</m:t>
                                </m:r>
                              </m:e>
                              <m:sub>
                                <m:r>
                                  <a:rPr lang="en-US" sz="1800" i="1">
                                    <a:solidFill>
                                      <a:schemeClr val="tx1"/>
                                    </a:solidFill>
                                    <a:latin typeface="Cambria Math" panose="02040503050406030204" pitchFamily="18" charset="0"/>
                                  </a:rPr>
                                  <m:t>𝑠</m:t>
                                </m:r>
                                <m:r>
                                  <a:rPr lang="en-US" sz="1800" b="0" i="1" smtClean="0">
                                    <a:solidFill>
                                      <a:schemeClr val="tx1"/>
                                    </a:solidFill>
                                    <a:latin typeface="Cambria Math" panose="02040503050406030204" pitchFamily="18" charset="0"/>
                                  </a:rPr>
                                  <m:t>,</m:t>
                                </m:r>
                                <m:r>
                                  <a:rPr lang="en-US" sz="1800" b="0" i="1" smtClean="0">
                                    <a:solidFill>
                                      <a:schemeClr val="tx1"/>
                                    </a:solidFill>
                                    <a:latin typeface="Cambria Math" panose="02040503050406030204" pitchFamily="18" charset="0"/>
                                  </a:rPr>
                                  <m:t>𝑑</m:t>
                                </m:r>
                              </m:sub>
                            </m:sSub>
                          </m:e>
                        </m:nary>
                      </m:e>
                    </m:nary>
                  </m:oMath>
                </a14:m>
                <a:endParaRPr lang="en-US" sz="1800" dirty="0">
                  <a:solidFill>
                    <a:schemeClr val="tx1"/>
                  </a:solidFill>
                  <a:latin typeface="+mj-lt"/>
                </a:endParaRPr>
              </a:p>
              <a:p>
                <a:pPr marL="0" indent="0">
                  <a:buNone/>
                </a:pPr>
                <a:r>
                  <a:rPr lang="en-US" sz="1800" b="0" dirty="0" smtClean="0">
                    <a:solidFill>
                      <a:schemeClr val="tx1"/>
                    </a:solidFill>
                    <a:latin typeface="+mj-lt"/>
                  </a:rPr>
                  <a:t>                </a:t>
                </a:r>
                <a14:m>
                  <m:oMath xmlns:m="http://schemas.openxmlformats.org/officeDocument/2006/math">
                    <m:r>
                      <a:rPr lang="en-US" sz="1800" b="0" i="1" smtClean="0">
                        <a:solidFill>
                          <a:schemeClr val="tx1"/>
                        </a:solidFill>
                        <a:latin typeface="Cambria Math" panose="02040503050406030204" pitchFamily="18" charset="0"/>
                      </a:rPr>
                      <m:t> </m:t>
                    </m:r>
                    <m:r>
                      <a:rPr lang="en-US" sz="1800" i="1">
                        <a:solidFill>
                          <a:schemeClr val="tx1"/>
                        </a:solidFill>
                        <a:latin typeface="Cambria Math" panose="02040503050406030204" pitchFamily="18" charset="0"/>
                      </a:rPr>
                      <m:t>𝑠</m:t>
                    </m:r>
                    <m:r>
                      <a:rPr lang="en-US" sz="1800" i="1">
                        <a:solidFill>
                          <a:schemeClr val="tx1"/>
                        </a:solidFill>
                        <a:latin typeface="Cambria Math" panose="02040503050406030204" pitchFamily="18" charset="0"/>
                      </a:rPr>
                      <m:t>.</m:t>
                    </m:r>
                    <m:r>
                      <a:rPr lang="en-US" sz="1800" i="1">
                        <a:solidFill>
                          <a:schemeClr val="tx1"/>
                        </a:solidFill>
                        <a:latin typeface="Cambria Math" panose="02040503050406030204" pitchFamily="18" charset="0"/>
                      </a:rPr>
                      <m:t>𝑡</m:t>
                    </m:r>
                    <m:r>
                      <a:rPr lang="en-US" sz="1800" i="1">
                        <a:solidFill>
                          <a:schemeClr val="tx1"/>
                        </a:solidFill>
                        <a:latin typeface="Cambria Math" panose="02040503050406030204" pitchFamily="18" charset="0"/>
                      </a:rPr>
                      <m:t>.             </m:t>
                    </m:r>
                    <m:nary>
                      <m:naryPr>
                        <m:chr m:val="∑"/>
                        <m:supHide m:val="on"/>
                        <m:ctrlPr>
                          <a:rPr lang="en-US" sz="1800" i="1">
                            <a:solidFill>
                              <a:schemeClr val="tx1"/>
                            </a:solidFill>
                            <a:latin typeface="Cambria Math" panose="02040503050406030204" pitchFamily="18" charset="0"/>
                          </a:rPr>
                        </m:ctrlPr>
                      </m:naryPr>
                      <m:sub>
                        <m:r>
                          <m:rPr>
                            <m:brk m:alnAt="7"/>
                          </m:rPr>
                          <a:rPr lang="en-US" sz="1800" i="1">
                            <a:solidFill>
                              <a:schemeClr val="tx1"/>
                            </a:solidFill>
                            <a:latin typeface="Cambria Math" panose="02040503050406030204" pitchFamily="18" charset="0"/>
                          </a:rPr>
                          <m:t>𝑑</m:t>
                        </m:r>
                      </m:sub>
                      <m:sup/>
                      <m:e>
                        <m:sSub>
                          <m:sSubPr>
                            <m:ctrlPr>
                              <a:rPr lang="en-US" sz="1800" i="1">
                                <a:solidFill>
                                  <a:schemeClr val="tx1"/>
                                </a:solidFill>
                                <a:latin typeface="Cambria Math" panose="02040503050406030204" pitchFamily="18" charset="0"/>
                              </a:rPr>
                            </m:ctrlPr>
                          </m:sSubPr>
                          <m:e>
                            <m:r>
                              <a:rPr lang="en-US" sz="1800" b="0" i="1" smtClean="0">
                                <a:solidFill>
                                  <a:schemeClr val="tx1"/>
                                </a:solidFill>
                                <a:latin typeface="Cambria Math" panose="02040503050406030204" pitchFamily="18" charset="0"/>
                              </a:rPr>
                              <m:t>         </m:t>
                            </m:r>
                            <m:r>
                              <a:rPr lang="en-US" sz="1800" b="0" i="1" smtClean="0">
                                <a:solidFill>
                                  <a:schemeClr val="tx1"/>
                                </a:solidFill>
                                <a:latin typeface="Cambria Math" panose="02040503050406030204" pitchFamily="18" charset="0"/>
                              </a:rPr>
                              <m:t>𝑀𝑉𝐸</m:t>
                            </m:r>
                          </m:e>
                          <m:sub>
                            <m:r>
                              <a:rPr lang="en-US" sz="1800" i="1">
                                <a:solidFill>
                                  <a:schemeClr val="tx1"/>
                                </a:solidFill>
                                <a:latin typeface="Cambria Math" panose="02040503050406030204" pitchFamily="18" charset="0"/>
                              </a:rPr>
                              <m:t>𝑠</m:t>
                            </m:r>
                            <m:r>
                              <a:rPr lang="en-US" sz="1800" i="1">
                                <a:solidFill>
                                  <a:schemeClr val="tx1"/>
                                </a:solidFill>
                                <a:latin typeface="Cambria Math" panose="02040503050406030204" pitchFamily="18" charset="0"/>
                              </a:rPr>
                              <m:t>,</m:t>
                            </m:r>
                            <m:r>
                              <a:rPr lang="en-US" sz="1800" i="1">
                                <a:solidFill>
                                  <a:schemeClr val="tx1"/>
                                </a:solidFill>
                                <a:latin typeface="Cambria Math" panose="02040503050406030204" pitchFamily="18" charset="0"/>
                              </a:rPr>
                              <m:t>𝑑</m:t>
                            </m:r>
                          </m:sub>
                        </m:sSub>
                        <m:r>
                          <a:rPr lang="en-US" sz="1800" b="0" i="1" smtClean="0">
                            <a:solidFill>
                              <a:schemeClr val="tx1"/>
                            </a:solidFill>
                            <a:latin typeface="Cambria Math" panose="02040503050406030204" pitchFamily="18" charset="0"/>
                          </a:rPr>
                          <m:t>     </m:t>
                        </m:r>
                        <m:r>
                          <a:rPr lang="en-US" sz="1800" i="1">
                            <a:solidFill>
                              <a:schemeClr val="tx1"/>
                            </a:solidFill>
                            <a:latin typeface="Cambria Math" panose="02040503050406030204" pitchFamily="18" charset="0"/>
                            <a:ea typeface="Cambria Math"/>
                          </a:rPr>
                          <m:t>≤</m:t>
                        </m:r>
                        <m:sSub>
                          <m:sSubPr>
                            <m:ctrlPr>
                              <a:rPr lang="en-US" sz="1800" i="1">
                                <a:solidFill>
                                  <a:schemeClr val="tx1"/>
                                </a:solidFill>
                                <a:latin typeface="Cambria Math" panose="02040503050406030204" pitchFamily="18" charset="0"/>
                                <a:ea typeface="Cambria Math"/>
                              </a:rPr>
                            </m:ctrlPr>
                          </m:sSubPr>
                          <m:e>
                            <m:r>
                              <a:rPr lang="en-US" sz="1800" b="0" i="1" smtClean="0">
                                <a:solidFill>
                                  <a:schemeClr val="tx1"/>
                                </a:solidFill>
                                <a:latin typeface="Cambria Math" panose="02040503050406030204" pitchFamily="18" charset="0"/>
                                <a:ea typeface="Cambria Math"/>
                              </a:rPr>
                              <m:t>  </m:t>
                            </m:r>
                            <m:r>
                              <a:rPr lang="en-US" sz="1800" b="0" i="1" smtClean="0">
                                <a:solidFill>
                                  <a:schemeClr val="tx1"/>
                                </a:solidFill>
                                <a:latin typeface="Cambria Math" panose="02040503050406030204" pitchFamily="18" charset="0"/>
                                <a:ea typeface="Cambria Math"/>
                              </a:rPr>
                              <m:t>𝑠𝑢𝑝</m:t>
                            </m:r>
                          </m:e>
                          <m:sub>
                            <m:r>
                              <a:rPr lang="en-US" sz="1800" i="1">
                                <a:solidFill>
                                  <a:schemeClr val="tx1"/>
                                </a:solidFill>
                                <a:latin typeface="Cambria Math" panose="02040503050406030204" pitchFamily="18" charset="0"/>
                                <a:ea typeface="Cambria Math"/>
                              </a:rPr>
                              <m:t>𝑠</m:t>
                            </m:r>
                          </m:sub>
                        </m:sSub>
                        <m:r>
                          <a:rPr lang="en-US" sz="1800" b="0" i="1" smtClean="0">
                            <a:solidFill>
                              <a:schemeClr val="tx1"/>
                            </a:solidFill>
                            <a:latin typeface="Cambria Math" panose="02040503050406030204" pitchFamily="18" charset="0"/>
                            <a:ea typeface="Cambria Math"/>
                          </a:rPr>
                          <m:t>    </m:t>
                        </m:r>
                      </m:e>
                    </m:nary>
                    <m:r>
                      <a:rPr lang="en-US" sz="1800" i="0">
                        <a:solidFill>
                          <a:schemeClr val="tx1"/>
                        </a:solidFill>
                        <a:latin typeface="Cambria Math" panose="02040503050406030204" pitchFamily="18" charset="0"/>
                      </a:rPr>
                      <m:t> </m:t>
                    </m:r>
                    <m:r>
                      <a:rPr lang="en-US" sz="1800" b="0" i="0" smtClean="0">
                        <a:solidFill>
                          <a:schemeClr val="tx1"/>
                        </a:solidFill>
                        <a:latin typeface="Cambria Math" panose="02040503050406030204" pitchFamily="18" charset="0"/>
                      </a:rPr>
                      <m:t>  </m:t>
                    </m:r>
                    <m:r>
                      <m:rPr>
                        <m:sty m:val="p"/>
                      </m:rPr>
                      <a:rPr lang="en-US" sz="1800" i="0">
                        <a:solidFill>
                          <a:schemeClr val="tx1"/>
                        </a:solidFill>
                        <a:latin typeface="Cambria Math" panose="02040503050406030204" pitchFamily="18" charset="0"/>
                      </a:rPr>
                      <m:t>for</m:t>
                    </m:r>
                    <m:r>
                      <a:rPr lang="en-US" sz="1800" i="0">
                        <a:solidFill>
                          <a:schemeClr val="tx1"/>
                        </a:solidFill>
                        <a:latin typeface="Cambria Math" panose="02040503050406030204" pitchFamily="18" charset="0"/>
                      </a:rPr>
                      <m:t> </m:t>
                    </m:r>
                    <m:r>
                      <m:rPr>
                        <m:sty m:val="p"/>
                      </m:rPr>
                      <a:rPr lang="en-US" sz="1800" i="0">
                        <a:solidFill>
                          <a:schemeClr val="tx1"/>
                        </a:solidFill>
                        <a:latin typeface="Cambria Math" panose="02040503050406030204" pitchFamily="18" charset="0"/>
                      </a:rPr>
                      <m:t>all</m:t>
                    </m:r>
                    <m:r>
                      <a:rPr lang="en-US" sz="1800" i="1">
                        <a:solidFill>
                          <a:schemeClr val="tx1"/>
                        </a:solidFill>
                        <a:latin typeface="Cambria Math" panose="02040503050406030204" pitchFamily="18" charset="0"/>
                      </a:rPr>
                      <m:t> </m:t>
                    </m:r>
                    <m:r>
                      <a:rPr lang="en-US" sz="1800" i="1">
                        <a:solidFill>
                          <a:schemeClr val="tx1"/>
                        </a:solidFill>
                        <a:latin typeface="Cambria Math" panose="02040503050406030204" pitchFamily="18" charset="0"/>
                      </a:rPr>
                      <m:t>𝑠</m:t>
                    </m:r>
                  </m:oMath>
                </a14:m>
                <a:endParaRPr lang="en-US" sz="1800" dirty="0" smtClean="0">
                  <a:solidFill>
                    <a:schemeClr val="tx1"/>
                  </a:solidFill>
                  <a:latin typeface="+mj-lt"/>
                </a:endParaRPr>
              </a:p>
              <a:p>
                <a:pPr marL="0" indent="0">
                  <a:buNone/>
                </a:pPr>
                <a14:m>
                  <m:oMathPara xmlns:m="http://schemas.openxmlformats.org/officeDocument/2006/math">
                    <m:oMathParaPr>
                      <m:jc m:val="left"/>
                    </m:oMathParaPr>
                    <m:oMath xmlns:m="http://schemas.openxmlformats.org/officeDocument/2006/math">
                      <m:r>
                        <a:rPr lang="en-US" sz="1800" b="0" i="1" smtClean="0">
                          <a:solidFill>
                            <a:schemeClr val="tx1"/>
                          </a:solidFill>
                          <a:latin typeface="Cambria Math" panose="02040503050406030204" pitchFamily="18" charset="0"/>
                        </a:rPr>
                        <m:t>                                      </m:t>
                      </m:r>
                      <m:nary>
                        <m:naryPr>
                          <m:chr m:val="∑"/>
                          <m:supHide m:val="on"/>
                          <m:ctrlPr>
                            <a:rPr lang="en-US" sz="1800" i="1">
                              <a:solidFill>
                                <a:schemeClr val="tx1"/>
                              </a:solidFill>
                              <a:latin typeface="Cambria Math" panose="02040503050406030204" pitchFamily="18" charset="0"/>
                            </a:rPr>
                          </m:ctrlPr>
                        </m:naryPr>
                        <m:sub>
                          <m:r>
                            <a:rPr lang="en-US" sz="1800" b="0" i="1" smtClean="0">
                              <a:solidFill>
                                <a:schemeClr val="tx1"/>
                              </a:solidFill>
                              <a:latin typeface="Cambria Math" panose="02040503050406030204" pitchFamily="18" charset="0"/>
                            </a:rPr>
                            <m:t>𝑠</m:t>
                          </m:r>
                        </m:sub>
                        <m:sup/>
                        <m:e>
                          <m:sSub>
                            <m:sSubPr>
                              <m:ctrlPr>
                                <a:rPr lang="en-US" sz="1800" i="1">
                                  <a:solidFill>
                                    <a:schemeClr val="tx1"/>
                                  </a:solidFill>
                                  <a:latin typeface="Cambria Math" panose="02040503050406030204" pitchFamily="18" charset="0"/>
                                </a:rPr>
                              </m:ctrlPr>
                            </m:sSubPr>
                            <m:e>
                              <m:r>
                                <a:rPr lang="en-US" sz="1800" i="1">
                                  <a:solidFill>
                                    <a:schemeClr val="tx1"/>
                                  </a:solidFill>
                                  <a:latin typeface="Cambria Math" panose="02040503050406030204" pitchFamily="18" charset="0"/>
                                </a:rPr>
                                <m:t>         </m:t>
                              </m:r>
                              <m:r>
                                <a:rPr lang="en-US" sz="1800" i="1">
                                  <a:solidFill>
                                    <a:schemeClr val="tx1"/>
                                  </a:solidFill>
                                  <a:latin typeface="Cambria Math" panose="02040503050406030204" pitchFamily="18" charset="0"/>
                                </a:rPr>
                                <m:t>𝑀𝑉𝐸</m:t>
                              </m:r>
                            </m:e>
                            <m:sub>
                              <m:r>
                                <a:rPr lang="en-US" sz="1800" i="1">
                                  <a:solidFill>
                                    <a:schemeClr val="tx1"/>
                                  </a:solidFill>
                                  <a:latin typeface="Cambria Math" panose="02040503050406030204" pitchFamily="18" charset="0"/>
                                </a:rPr>
                                <m:t>𝑠</m:t>
                              </m:r>
                              <m:r>
                                <a:rPr lang="en-US" sz="1800" i="1">
                                  <a:solidFill>
                                    <a:schemeClr val="tx1"/>
                                  </a:solidFill>
                                  <a:latin typeface="Cambria Math" panose="02040503050406030204" pitchFamily="18" charset="0"/>
                                </a:rPr>
                                <m:t>,</m:t>
                              </m:r>
                              <m:r>
                                <a:rPr lang="en-US" sz="1800" i="1">
                                  <a:solidFill>
                                    <a:schemeClr val="tx1"/>
                                  </a:solidFill>
                                  <a:latin typeface="Cambria Math" panose="02040503050406030204" pitchFamily="18" charset="0"/>
                                </a:rPr>
                                <m:t>𝑑</m:t>
                              </m:r>
                            </m:sub>
                          </m:sSub>
                          <m:r>
                            <a:rPr lang="en-US" sz="1800" b="0" i="1" smtClean="0">
                              <a:solidFill>
                                <a:schemeClr val="tx1"/>
                              </a:solidFill>
                              <a:latin typeface="Cambria Math" panose="02040503050406030204" pitchFamily="18" charset="0"/>
                            </a:rPr>
                            <m:t>     </m:t>
                          </m:r>
                          <m:r>
                            <a:rPr lang="en-US" sz="1800" i="1">
                              <a:solidFill>
                                <a:schemeClr val="tx1"/>
                              </a:solidFill>
                              <a:latin typeface="Cambria Math" panose="02040503050406030204" pitchFamily="18" charset="0"/>
                              <a:ea typeface="Cambria Math"/>
                            </a:rPr>
                            <m:t>≥</m:t>
                          </m:r>
                          <m:sSub>
                            <m:sSubPr>
                              <m:ctrlPr>
                                <a:rPr lang="en-US" sz="1800" i="1">
                                  <a:solidFill>
                                    <a:schemeClr val="tx1"/>
                                  </a:solidFill>
                                  <a:latin typeface="Cambria Math" panose="02040503050406030204" pitchFamily="18" charset="0"/>
                                  <a:ea typeface="Cambria Math"/>
                                </a:rPr>
                              </m:ctrlPr>
                            </m:sSubPr>
                            <m:e>
                              <m:r>
                                <a:rPr lang="en-US" sz="1800" i="1">
                                  <a:solidFill>
                                    <a:schemeClr val="tx1"/>
                                  </a:solidFill>
                                  <a:latin typeface="Cambria Math" panose="02040503050406030204" pitchFamily="18" charset="0"/>
                                  <a:ea typeface="Cambria Math"/>
                                </a:rPr>
                                <m:t>  </m:t>
                              </m:r>
                              <m:r>
                                <a:rPr lang="en-US" sz="1800" b="0" i="1" smtClean="0">
                                  <a:solidFill>
                                    <a:schemeClr val="tx1"/>
                                  </a:solidFill>
                                  <a:latin typeface="Cambria Math" panose="02040503050406030204" pitchFamily="18" charset="0"/>
                                  <a:ea typeface="Cambria Math"/>
                                </a:rPr>
                                <m:t>𝑑𝑒𝑚</m:t>
                              </m:r>
                            </m:e>
                            <m:sub>
                              <m:r>
                                <a:rPr lang="en-US" sz="1800" b="0" i="1" smtClean="0">
                                  <a:solidFill>
                                    <a:schemeClr val="tx1"/>
                                  </a:solidFill>
                                  <a:latin typeface="Cambria Math" panose="02040503050406030204" pitchFamily="18" charset="0"/>
                                  <a:ea typeface="Cambria Math"/>
                                </a:rPr>
                                <m:t>𝑑</m:t>
                              </m:r>
                            </m:sub>
                          </m:sSub>
                          <m:r>
                            <a:rPr lang="en-US" sz="1800" i="1">
                              <a:solidFill>
                                <a:schemeClr val="tx1"/>
                              </a:solidFill>
                              <a:latin typeface="Cambria Math" panose="02040503050406030204" pitchFamily="18" charset="0"/>
                              <a:ea typeface="Cambria Math"/>
                            </a:rPr>
                            <m:t>    </m:t>
                          </m:r>
                        </m:e>
                      </m:nary>
                      <m:r>
                        <m:rPr>
                          <m:sty m:val="p"/>
                        </m:rPr>
                        <a:rPr lang="en-US" sz="1800">
                          <a:solidFill>
                            <a:schemeClr val="tx1"/>
                          </a:solidFill>
                          <a:latin typeface="Cambria Math" panose="02040503050406030204" pitchFamily="18" charset="0"/>
                        </a:rPr>
                        <m:t>for</m:t>
                      </m:r>
                      <m:r>
                        <a:rPr lang="en-US" sz="1800">
                          <a:solidFill>
                            <a:schemeClr val="tx1"/>
                          </a:solidFill>
                          <a:latin typeface="Cambria Math" panose="02040503050406030204" pitchFamily="18" charset="0"/>
                        </a:rPr>
                        <m:t> </m:t>
                      </m:r>
                      <m:r>
                        <m:rPr>
                          <m:sty m:val="p"/>
                        </m:rPr>
                        <a:rPr lang="en-US" sz="1800">
                          <a:solidFill>
                            <a:schemeClr val="tx1"/>
                          </a:solidFill>
                          <a:latin typeface="Cambria Math" panose="02040503050406030204" pitchFamily="18" charset="0"/>
                        </a:rPr>
                        <m:t>all</m:t>
                      </m:r>
                      <m:r>
                        <a:rPr lang="en-US" sz="1800" i="1">
                          <a:solidFill>
                            <a:schemeClr val="tx1"/>
                          </a:solidFill>
                          <a:latin typeface="Cambria Math" panose="02040503050406030204" pitchFamily="18" charset="0"/>
                        </a:rPr>
                        <m:t> </m:t>
                      </m:r>
                      <m:r>
                        <a:rPr lang="en-US" sz="1800" b="0" i="1" smtClean="0">
                          <a:solidFill>
                            <a:schemeClr val="tx1"/>
                          </a:solidFill>
                          <a:latin typeface="Cambria Math" panose="02040503050406030204" pitchFamily="18" charset="0"/>
                        </a:rPr>
                        <m:t>𝑑</m:t>
                      </m:r>
                    </m:oMath>
                  </m:oMathPara>
                </a14:m>
                <a:endParaRPr lang="en-US" sz="1800" dirty="0">
                  <a:latin typeface="+mj-lt"/>
                </a:endParaRPr>
              </a:p>
              <a:p>
                <a:pPr marL="0" indent="0">
                  <a:buNone/>
                </a:pPr>
                <a14:m>
                  <m:oMathPara xmlns:m="http://schemas.openxmlformats.org/officeDocument/2006/math">
                    <m:oMathParaPr>
                      <m:jc m:val="left"/>
                    </m:oMathParaPr>
                    <m:oMath xmlns:m="http://schemas.openxmlformats.org/officeDocument/2006/math">
                      <m:sSub>
                        <m:sSubPr>
                          <m:ctrlPr>
                            <a:rPr lang="en-US" sz="1800" i="1">
                              <a:solidFill>
                                <a:schemeClr val="tx1"/>
                              </a:solidFill>
                              <a:latin typeface="Cambria Math" panose="02040503050406030204" pitchFamily="18" charset="0"/>
                            </a:rPr>
                          </m:ctrlPr>
                        </m:sSubPr>
                        <m:e>
                          <m:r>
                            <a:rPr lang="en-US" sz="1800" i="1">
                              <a:solidFill>
                                <a:schemeClr val="tx1"/>
                              </a:solidFill>
                              <a:latin typeface="Cambria Math" panose="02040503050406030204" pitchFamily="18" charset="0"/>
                            </a:rPr>
                            <m:t>     </m:t>
                          </m:r>
                          <m:r>
                            <a:rPr lang="en-US" sz="1800" b="0" i="1" smtClean="0">
                              <a:solidFill>
                                <a:schemeClr val="tx1"/>
                              </a:solidFill>
                              <a:latin typeface="Cambria Math" panose="02040503050406030204" pitchFamily="18" charset="0"/>
                            </a:rPr>
                            <m:t>                                                 </m:t>
                          </m:r>
                          <m:r>
                            <a:rPr lang="en-US" sz="1800" b="0" i="1" smtClean="0">
                              <a:solidFill>
                                <a:schemeClr val="tx1"/>
                              </a:solidFill>
                              <a:latin typeface="Cambria Math" panose="02040503050406030204" pitchFamily="18" charset="0"/>
                            </a:rPr>
                            <m:t>𝑀𝑉𝐸</m:t>
                          </m:r>
                        </m:e>
                        <m:sub>
                          <m:r>
                            <a:rPr lang="en-US" sz="1800" i="1">
                              <a:solidFill>
                                <a:schemeClr val="tx1"/>
                              </a:solidFill>
                              <a:latin typeface="Cambria Math" panose="02040503050406030204" pitchFamily="18" charset="0"/>
                            </a:rPr>
                            <m:t>𝑠</m:t>
                          </m:r>
                          <m:r>
                            <a:rPr lang="en-US" sz="1800" i="1">
                              <a:solidFill>
                                <a:schemeClr val="tx1"/>
                              </a:solidFill>
                              <a:latin typeface="Cambria Math" panose="02040503050406030204" pitchFamily="18" charset="0"/>
                            </a:rPr>
                            <m:t>,</m:t>
                          </m:r>
                          <m:r>
                            <a:rPr lang="en-US" sz="1800" i="1">
                              <a:solidFill>
                                <a:schemeClr val="tx1"/>
                              </a:solidFill>
                              <a:latin typeface="Cambria Math" panose="02040503050406030204" pitchFamily="18" charset="0"/>
                            </a:rPr>
                            <m:t>𝑑</m:t>
                          </m:r>
                        </m:sub>
                      </m:sSub>
                      <m:r>
                        <a:rPr lang="en-US" sz="1800" b="0" i="1" smtClean="0">
                          <a:solidFill>
                            <a:schemeClr val="tx1"/>
                          </a:solidFill>
                          <a:latin typeface="Cambria Math" panose="02040503050406030204" pitchFamily="18" charset="0"/>
                        </a:rPr>
                        <m:t>    </m:t>
                      </m:r>
                      <m:r>
                        <a:rPr lang="en-US" sz="1800" i="1">
                          <a:solidFill>
                            <a:schemeClr val="tx1"/>
                          </a:solidFill>
                          <a:latin typeface="Cambria Math" panose="02040503050406030204" pitchFamily="18" charset="0"/>
                          <a:ea typeface="Cambria Math"/>
                        </a:rPr>
                        <m:t>≥0 </m:t>
                      </m:r>
                      <m:r>
                        <a:rPr lang="en-US" sz="1800" b="0" i="0" smtClean="0">
                          <a:solidFill>
                            <a:schemeClr val="tx1"/>
                          </a:solidFill>
                          <a:latin typeface="Cambria Math" panose="02040503050406030204" pitchFamily="18" charset="0"/>
                          <a:ea typeface="Cambria Math"/>
                        </a:rPr>
                        <m:t>              </m:t>
                      </m:r>
                      <m:r>
                        <m:rPr>
                          <m:sty m:val="p"/>
                        </m:rPr>
                        <a:rPr lang="en-US" sz="1800" b="0" i="0" smtClean="0">
                          <a:solidFill>
                            <a:schemeClr val="tx1"/>
                          </a:solidFill>
                          <a:latin typeface="Cambria Math" panose="02040503050406030204" pitchFamily="18" charset="0"/>
                          <a:ea typeface="Cambria Math"/>
                        </a:rPr>
                        <m:t>for</m:t>
                      </m:r>
                      <m:r>
                        <a:rPr lang="en-US" sz="1800">
                          <a:solidFill>
                            <a:schemeClr val="tx1"/>
                          </a:solidFill>
                          <a:latin typeface="Cambria Math" panose="02040503050406030204" pitchFamily="18" charset="0"/>
                          <a:ea typeface="Cambria Math"/>
                        </a:rPr>
                        <m:t> </m:t>
                      </m:r>
                      <m:r>
                        <m:rPr>
                          <m:sty m:val="p"/>
                        </m:rPr>
                        <a:rPr lang="en-US" sz="1800">
                          <a:solidFill>
                            <a:schemeClr val="tx1"/>
                          </a:solidFill>
                          <a:latin typeface="Cambria Math" panose="02040503050406030204" pitchFamily="18" charset="0"/>
                          <a:ea typeface="Cambria Math"/>
                        </a:rPr>
                        <m:t>all</m:t>
                      </m:r>
                      <m:r>
                        <a:rPr lang="en-US" sz="1800" i="1">
                          <a:solidFill>
                            <a:schemeClr val="tx1"/>
                          </a:solidFill>
                          <a:latin typeface="Cambria Math" panose="02040503050406030204" pitchFamily="18" charset="0"/>
                          <a:ea typeface="Cambria Math"/>
                        </a:rPr>
                        <m:t> </m:t>
                      </m:r>
                      <m:r>
                        <a:rPr lang="en-US" sz="1800" i="1">
                          <a:solidFill>
                            <a:schemeClr val="tx1"/>
                          </a:solidFill>
                          <a:latin typeface="Cambria Math" panose="02040503050406030204" pitchFamily="18" charset="0"/>
                          <a:ea typeface="Cambria Math"/>
                        </a:rPr>
                        <m:t>𝑠</m:t>
                      </m:r>
                      <m:r>
                        <a:rPr lang="en-US" sz="1800" i="1">
                          <a:solidFill>
                            <a:schemeClr val="tx1"/>
                          </a:solidFill>
                          <a:latin typeface="Cambria Math" panose="02040503050406030204" pitchFamily="18" charset="0"/>
                          <a:ea typeface="Cambria Math"/>
                        </a:rPr>
                        <m:t> </m:t>
                      </m:r>
                      <m:r>
                        <m:rPr>
                          <m:sty m:val="p"/>
                        </m:rPr>
                        <a:rPr lang="en-US" sz="1800">
                          <a:solidFill>
                            <a:schemeClr val="tx1"/>
                          </a:solidFill>
                          <a:latin typeface="Cambria Math" panose="02040503050406030204" pitchFamily="18" charset="0"/>
                          <a:ea typeface="Cambria Math"/>
                        </a:rPr>
                        <m:t>and</m:t>
                      </m:r>
                      <m:r>
                        <a:rPr lang="en-US" sz="1800">
                          <a:solidFill>
                            <a:schemeClr val="tx1"/>
                          </a:solidFill>
                          <a:latin typeface="Cambria Math" panose="02040503050406030204" pitchFamily="18" charset="0"/>
                          <a:ea typeface="Cambria Math"/>
                        </a:rPr>
                        <m:t> </m:t>
                      </m:r>
                      <m:r>
                        <a:rPr lang="en-US" sz="1800" i="1">
                          <a:solidFill>
                            <a:schemeClr val="tx1"/>
                          </a:solidFill>
                          <a:latin typeface="Cambria Math" panose="02040503050406030204" pitchFamily="18" charset="0"/>
                          <a:ea typeface="Cambria Math"/>
                        </a:rPr>
                        <m:t>𝑑</m:t>
                      </m:r>
                    </m:oMath>
                  </m:oMathPara>
                </a14:m>
                <a:endParaRPr lang="en-US" sz="1800" i="1" dirty="0" smtClean="0">
                  <a:solidFill>
                    <a:schemeClr val="tx1"/>
                  </a:solidFill>
                  <a:latin typeface="+mj-lt"/>
                  <a:ea typeface="Cambria Math"/>
                </a:endParaRPr>
              </a:p>
              <a:p>
                <a14:m>
                  <m:oMath xmlns:m="http://schemas.openxmlformats.org/officeDocument/2006/math">
                    <m:sSub>
                      <m:sSubPr>
                        <m:ctrlPr>
                          <a:rPr lang="en-US" sz="2000" i="1">
                            <a:latin typeface="Cambria Math" panose="02040503050406030204" pitchFamily="18" charset="0"/>
                          </a:rPr>
                        </m:ctrlPr>
                      </m:sSubPr>
                      <m:e>
                        <m:r>
                          <a:rPr lang="en-US" sz="2000" b="0" i="1" smtClean="0">
                            <a:latin typeface="Cambria Math" panose="02040503050406030204" pitchFamily="18" charset="0"/>
                          </a:rPr>
                          <m:t>𝑀𝑉𝐸</m:t>
                        </m:r>
                      </m:e>
                      <m:sub>
                        <m:r>
                          <a:rPr lang="en-US" sz="2000" i="1">
                            <a:latin typeface="Cambria Math" panose="02040503050406030204" pitchFamily="18" charset="0"/>
                          </a:rPr>
                          <m:t>𝑠</m:t>
                        </m:r>
                        <m:r>
                          <a:rPr lang="en-US" sz="2000" i="1" smtClean="0">
                            <a:latin typeface="Cambria Math" panose="02040503050406030204" pitchFamily="18" charset="0"/>
                          </a:rPr>
                          <m:t>,</m:t>
                        </m:r>
                        <m:r>
                          <a:rPr lang="en-US" sz="2000" b="0" i="1" smtClean="0">
                            <a:latin typeface="Cambria Math" panose="02040503050406030204" pitchFamily="18" charset="0"/>
                          </a:rPr>
                          <m:t>𝑑</m:t>
                        </m:r>
                      </m:sub>
                    </m:sSub>
                    <m:r>
                      <a:rPr lang="en-US" sz="2000" b="0" i="0" smtClean="0">
                        <a:latin typeface="Cambria Math" panose="02040503050406030204" pitchFamily="18" charset="0"/>
                      </a:rPr>
                      <m:t> </m:t>
                    </m:r>
                    <m:r>
                      <m:rPr>
                        <m:sty m:val="p"/>
                      </m:rPr>
                      <a:rPr lang="en-US" sz="2000" b="0" i="0" smtClean="0">
                        <a:latin typeface="Cambria Math" panose="02040503050406030204" pitchFamily="18" charset="0"/>
                      </a:rPr>
                      <m:t>i</m:t>
                    </m:r>
                  </m:oMath>
                </a14:m>
                <a:r>
                  <a:rPr lang="en-US" sz="2000" dirty="0" smtClean="0">
                    <a:latin typeface="+mj-lt"/>
                    <a:cs typeface="Times New Roman" panose="02020603050405020304" pitchFamily="18" charset="0"/>
                  </a:rPr>
                  <a:t>s our transport variable telling how much is moved from each supply location (s) to each demand location (d)</a:t>
                </a:r>
              </a:p>
              <a:p>
                <a:r>
                  <a:rPr lang="en-US" sz="2000" dirty="0" smtClean="0">
                    <a:latin typeface="+mj-lt"/>
                    <a:cs typeface="Times New Roman" panose="02020603050405020304" pitchFamily="18" charset="0"/>
                  </a:rPr>
                  <a:t>The first constraint limits outgoing shipments to available exogenous supply by supply location  (s) </a:t>
                </a:r>
              </a:p>
              <a:p>
                <a:r>
                  <a:rPr lang="en-US" sz="2000" dirty="0" smtClean="0">
                    <a:latin typeface="+mj-lt"/>
                    <a:cs typeface="Times New Roman" panose="02020603050405020304" pitchFamily="18" charset="0"/>
                  </a:rPr>
                  <a:t>The second insures incoming shipments are at least equal to exogenous demand by demand location (d)</a:t>
                </a:r>
                <a:endParaRPr lang="en-US" sz="2000" dirty="0">
                  <a:latin typeface="+mj-lt"/>
                  <a:cs typeface="Times New Roman" panose="02020603050405020304" pitchFamily="18" charset="0"/>
                </a:endParaRPr>
              </a:p>
            </p:txBody>
          </p:sp>
        </mc:Choice>
        <mc:Fallback xmlns="">
          <p:sp>
            <p:nvSpPr>
              <p:cNvPr id="5" name="Content Placeholder 4"/>
              <p:cNvSpPr>
                <a:spLocks noGrp="1" noRot="1" noChangeAspect="1" noMove="1" noResize="1" noEditPoints="1" noAdjustHandles="1" noChangeArrowheads="1" noChangeShapeType="1" noTextEdit="1"/>
              </p:cNvSpPr>
              <p:nvPr>
                <p:ph sz="half" idx="2"/>
              </p:nvPr>
            </p:nvSpPr>
            <p:spPr>
              <a:xfrm>
                <a:off x="609600" y="1190626"/>
                <a:ext cx="8534400" cy="4524374"/>
              </a:xfrm>
              <a:blipFill>
                <a:blip r:embed="rId2"/>
                <a:stretch>
                  <a:fillRect l="-929" t="-1346" r="-1571" b="-1884"/>
                </a:stretch>
              </a:blipFill>
            </p:spPr>
            <p:txBody>
              <a:bodyPr/>
              <a:lstStyle/>
              <a:p>
                <a:r>
                  <a:rPr lang="en-US">
                    <a:noFill/>
                  </a:rPr>
                  <a:t> </a:t>
                </a:r>
              </a:p>
            </p:txBody>
          </p:sp>
        </mc:Fallback>
      </mc:AlternateContent>
    </p:spTree>
    <p:extLst>
      <p:ext uri="{BB962C8B-B14F-4D97-AF65-F5344CB8AC3E}">
        <p14:creationId xmlns:p14="http://schemas.microsoft.com/office/powerpoint/2010/main" val="18597862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66675"/>
            <a:ext cx="7048500" cy="504825"/>
          </a:xfrm>
        </p:spPr>
        <p:txBody>
          <a:bodyPr>
            <a:normAutofit fontScale="90000"/>
          </a:bodyPr>
          <a:lstStyle/>
          <a:p>
            <a:r>
              <a:rPr lang="en-US" dirty="0" smtClean="0"/>
              <a:t>Basics of Model Gluing</a:t>
            </a:r>
            <a:endParaRPr lang="en-US" dirty="0"/>
          </a:p>
        </p:txBody>
      </p:sp>
      <mc:AlternateContent xmlns:mc="http://schemas.openxmlformats.org/markup-compatibility/2006">
        <mc:Choice xmlns:a14="http://schemas.microsoft.com/office/drawing/2010/main" Requires="a14">
          <p:sp>
            <p:nvSpPr>
              <p:cNvPr id="5" name="Content Placeholder 4"/>
              <p:cNvSpPr>
                <a:spLocks noGrp="1"/>
              </p:cNvSpPr>
              <p:nvPr>
                <p:ph sz="half" idx="2"/>
              </p:nvPr>
            </p:nvSpPr>
            <p:spPr>
              <a:xfrm>
                <a:off x="609600" y="593912"/>
                <a:ext cx="8534400" cy="4905374"/>
              </a:xfrm>
            </p:spPr>
            <p:txBody>
              <a:bodyPr>
                <a:normAutofit lnSpcReduction="10000"/>
              </a:bodyPr>
              <a:lstStyle/>
              <a:p>
                <a:pPr>
                  <a:lnSpc>
                    <a:spcPct val="120000"/>
                  </a:lnSpc>
                </a:pPr>
                <a:r>
                  <a:rPr lang="en-US" sz="2200" dirty="0" smtClean="0">
                    <a:latin typeface="+mj-lt"/>
                    <a:cs typeface="Times New Roman" panose="02020603050405020304" pitchFamily="18" charset="0"/>
                  </a:rPr>
                  <a:t>First we will change the model to a maximization model with less than or equal to constraints.  The resultant model is</a:t>
                </a:r>
                <a:endParaRPr lang="en-US" sz="2200" dirty="0">
                  <a:latin typeface="+mj-lt"/>
                </a:endParaRPr>
              </a:p>
              <a:p>
                <a:pPr marL="0" indent="0">
                  <a:buNone/>
                </a:pPr>
                <a:r>
                  <a:rPr lang="en-US" sz="1800" dirty="0" smtClean="0">
                    <a:latin typeface="+mj-lt"/>
                  </a:rPr>
                  <a:t>     </a:t>
                </a:r>
                <a14:m>
                  <m:oMath xmlns:m="http://schemas.openxmlformats.org/officeDocument/2006/math">
                    <m:r>
                      <a:rPr lang="en-US" sz="1400" i="1">
                        <a:latin typeface="Cambria Math" panose="02040503050406030204" pitchFamily="18" charset="0"/>
                      </a:rPr>
                      <m:t>𝑀</m:t>
                    </m:r>
                    <m:r>
                      <a:rPr lang="en-US" sz="1400" b="0" i="1" smtClean="0">
                        <a:latin typeface="Cambria Math" panose="02040503050406030204" pitchFamily="18" charset="0"/>
                      </a:rPr>
                      <m:t>𝑎𝑥</m:t>
                    </m:r>
                    <m:r>
                      <a:rPr lang="en-US" sz="1400" i="1">
                        <a:latin typeface="Cambria Math" panose="02040503050406030204" pitchFamily="18" charset="0"/>
                      </a:rPr>
                      <m:t>𝑖𝑚𝑖𝑧𝑒</m:t>
                    </m:r>
                    <m:r>
                      <a:rPr lang="en-US" sz="1400" i="1">
                        <a:latin typeface="Cambria Math" panose="02040503050406030204" pitchFamily="18" charset="0"/>
                      </a:rPr>
                      <m:t>        − </m:t>
                    </m:r>
                    <m:nary>
                      <m:naryPr>
                        <m:chr m:val="∑"/>
                        <m:supHide m:val="on"/>
                        <m:ctrlPr>
                          <a:rPr lang="en-US" sz="1400" i="1" smtClean="0">
                            <a:solidFill>
                              <a:schemeClr val="tx1"/>
                            </a:solidFill>
                            <a:latin typeface="Cambria Math" panose="02040503050406030204" pitchFamily="18" charset="0"/>
                          </a:rPr>
                        </m:ctrlPr>
                      </m:naryPr>
                      <m:sub>
                        <m:r>
                          <m:rPr>
                            <m:brk m:alnAt="7"/>
                          </m:rPr>
                          <a:rPr lang="en-US" sz="1400" i="1">
                            <a:solidFill>
                              <a:schemeClr val="tx1"/>
                            </a:solidFill>
                            <a:latin typeface="Cambria Math" panose="02040503050406030204" pitchFamily="18" charset="0"/>
                          </a:rPr>
                          <m:t>𝑠</m:t>
                        </m:r>
                      </m:sub>
                      <m:sup/>
                      <m:e>
                        <m:nary>
                          <m:naryPr>
                            <m:chr m:val="∑"/>
                            <m:supHide m:val="on"/>
                            <m:ctrlPr>
                              <a:rPr lang="en-US" sz="1400" i="1">
                                <a:solidFill>
                                  <a:schemeClr val="tx1"/>
                                </a:solidFill>
                                <a:latin typeface="Cambria Math" panose="02040503050406030204" pitchFamily="18" charset="0"/>
                              </a:rPr>
                            </m:ctrlPr>
                          </m:naryPr>
                          <m:sub>
                            <m:r>
                              <m:rPr>
                                <m:brk m:alnAt="7"/>
                              </m:rPr>
                              <a:rPr lang="en-US" sz="1400" i="1">
                                <a:solidFill>
                                  <a:schemeClr val="tx1"/>
                                </a:solidFill>
                                <a:latin typeface="Cambria Math" panose="02040503050406030204" pitchFamily="18" charset="0"/>
                              </a:rPr>
                              <m:t>𝑑</m:t>
                            </m:r>
                          </m:sub>
                          <m:sup/>
                          <m:e>
                            <m:sSub>
                              <m:sSubPr>
                                <m:ctrlPr>
                                  <a:rPr lang="en-US" sz="1400" i="1">
                                    <a:solidFill>
                                      <a:schemeClr val="tx1"/>
                                    </a:solidFill>
                                    <a:latin typeface="Cambria Math" panose="02040503050406030204" pitchFamily="18" charset="0"/>
                                  </a:rPr>
                                </m:ctrlPr>
                              </m:sSubPr>
                              <m:e>
                                <m:r>
                                  <a:rPr lang="en-US" sz="1400" b="0" i="1" smtClean="0">
                                    <a:solidFill>
                                      <a:schemeClr val="tx1"/>
                                    </a:solidFill>
                                    <a:latin typeface="Cambria Math" panose="02040503050406030204" pitchFamily="18" charset="0"/>
                                  </a:rPr>
                                  <m:t>𝑡𝑐</m:t>
                                </m:r>
                              </m:e>
                              <m:sub>
                                <m:r>
                                  <a:rPr lang="en-US" sz="1400" i="1">
                                    <a:solidFill>
                                      <a:schemeClr val="tx1"/>
                                    </a:solidFill>
                                    <a:latin typeface="Cambria Math" panose="02040503050406030204" pitchFamily="18" charset="0"/>
                                  </a:rPr>
                                  <m:t>𝑠</m:t>
                                </m:r>
                                <m:r>
                                  <a:rPr lang="en-US" sz="1400" b="0" i="1" smtClean="0">
                                    <a:solidFill>
                                      <a:schemeClr val="tx1"/>
                                    </a:solidFill>
                                    <a:latin typeface="Cambria Math" panose="02040503050406030204" pitchFamily="18" charset="0"/>
                                  </a:rPr>
                                  <m:t>,</m:t>
                                </m:r>
                                <m:r>
                                  <a:rPr lang="en-US" sz="1400" b="0" i="1" smtClean="0">
                                    <a:solidFill>
                                      <a:schemeClr val="tx1"/>
                                    </a:solidFill>
                                    <a:latin typeface="Cambria Math" panose="02040503050406030204" pitchFamily="18" charset="0"/>
                                  </a:rPr>
                                  <m:t>𝑑</m:t>
                                </m:r>
                              </m:sub>
                            </m:sSub>
                            <m:sSub>
                              <m:sSubPr>
                                <m:ctrlPr>
                                  <a:rPr lang="en-US" sz="1400" i="1">
                                    <a:solidFill>
                                      <a:schemeClr val="tx1"/>
                                    </a:solidFill>
                                    <a:latin typeface="Cambria Math" panose="02040503050406030204" pitchFamily="18" charset="0"/>
                                  </a:rPr>
                                </m:ctrlPr>
                              </m:sSubPr>
                              <m:e>
                                <m:r>
                                  <a:rPr lang="en-US" sz="1400" b="0" i="1" smtClean="0">
                                    <a:solidFill>
                                      <a:schemeClr val="tx1"/>
                                    </a:solidFill>
                                    <a:latin typeface="Cambria Math" panose="02040503050406030204" pitchFamily="18" charset="0"/>
                                  </a:rPr>
                                  <m:t> ∗ </m:t>
                                </m:r>
                                <m:r>
                                  <a:rPr lang="en-US" sz="1400" i="1">
                                    <a:solidFill>
                                      <a:schemeClr val="tx1"/>
                                    </a:solidFill>
                                    <a:latin typeface="Cambria Math" panose="02040503050406030204" pitchFamily="18" charset="0"/>
                                  </a:rPr>
                                  <m:t>𝑀</m:t>
                                </m:r>
                                <m:r>
                                  <a:rPr lang="en-US" sz="1400" b="0" i="1" smtClean="0">
                                    <a:solidFill>
                                      <a:schemeClr val="tx1"/>
                                    </a:solidFill>
                                    <a:latin typeface="Cambria Math" panose="02040503050406030204" pitchFamily="18" charset="0"/>
                                  </a:rPr>
                                  <m:t>𝑉𝐸</m:t>
                                </m:r>
                              </m:e>
                              <m:sub>
                                <m:r>
                                  <a:rPr lang="en-US" sz="1400" i="1">
                                    <a:solidFill>
                                      <a:schemeClr val="tx1"/>
                                    </a:solidFill>
                                    <a:latin typeface="Cambria Math" panose="02040503050406030204" pitchFamily="18" charset="0"/>
                                  </a:rPr>
                                  <m:t>𝑠</m:t>
                                </m:r>
                                <m:r>
                                  <a:rPr lang="en-US" sz="1400" b="0" i="1" smtClean="0">
                                    <a:solidFill>
                                      <a:schemeClr val="tx1"/>
                                    </a:solidFill>
                                    <a:latin typeface="Cambria Math" panose="02040503050406030204" pitchFamily="18" charset="0"/>
                                  </a:rPr>
                                  <m:t>,</m:t>
                                </m:r>
                                <m:r>
                                  <a:rPr lang="en-US" sz="1400" b="0" i="1" smtClean="0">
                                    <a:solidFill>
                                      <a:schemeClr val="tx1"/>
                                    </a:solidFill>
                                    <a:latin typeface="Cambria Math" panose="02040503050406030204" pitchFamily="18" charset="0"/>
                                  </a:rPr>
                                  <m:t>𝑑</m:t>
                                </m:r>
                              </m:sub>
                            </m:sSub>
                          </m:e>
                        </m:nary>
                      </m:e>
                    </m:nary>
                  </m:oMath>
                </a14:m>
                <a:endParaRPr lang="en-US" sz="1400" dirty="0">
                  <a:solidFill>
                    <a:schemeClr val="tx1"/>
                  </a:solidFill>
                  <a:latin typeface="+mj-lt"/>
                </a:endParaRPr>
              </a:p>
              <a:p>
                <a:pPr marL="0" indent="0">
                  <a:buNone/>
                </a:pPr>
                <a:r>
                  <a:rPr lang="en-US" sz="1400" b="0" dirty="0" smtClean="0">
                    <a:solidFill>
                      <a:schemeClr val="tx1"/>
                    </a:solidFill>
                    <a:latin typeface="+mj-lt"/>
                  </a:rPr>
                  <a:t>                </a:t>
                </a:r>
                <a14:m>
                  <m:oMath xmlns:m="http://schemas.openxmlformats.org/officeDocument/2006/math">
                    <m:r>
                      <a:rPr lang="en-US" sz="1400" b="0" i="1" smtClean="0">
                        <a:solidFill>
                          <a:schemeClr val="tx1"/>
                        </a:solidFill>
                        <a:latin typeface="Cambria Math" panose="02040503050406030204" pitchFamily="18" charset="0"/>
                      </a:rPr>
                      <m:t> </m:t>
                    </m:r>
                    <m:r>
                      <a:rPr lang="en-US" sz="1400" i="1">
                        <a:solidFill>
                          <a:schemeClr val="tx1"/>
                        </a:solidFill>
                        <a:latin typeface="Cambria Math" panose="02040503050406030204" pitchFamily="18" charset="0"/>
                      </a:rPr>
                      <m:t>𝑠</m:t>
                    </m:r>
                    <m:r>
                      <a:rPr lang="en-US" sz="1400" i="1">
                        <a:solidFill>
                          <a:schemeClr val="tx1"/>
                        </a:solidFill>
                        <a:latin typeface="Cambria Math" panose="02040503050406030204" pitchFamily="18" charset="0"/>
                      </a:rPr>
                      <m:t>.</m:t>
                    </m:r>
                    <m:r>
                      <a:rPr lang="en-US" sz="1400" i="1">
                        <a:solidFill>
                          <a:schemeClr val="tx1"/>
                        </a:solidFill>
                        <a:latin typeface="Cambria Math" panose="02040503050406030204" pitchFamily="18" charset="0"/>
                      </a:rPr>
                      <m:t>𝑡</m:t>
                    </m:r>
                    <m:r>
                      <a:rPr lang="en-US" sz="1400" i="1">
                        <a:solidFill>
                          <a:schemeClr val="tx1"/>
                        </a:solidFill>
                        <a:latin typeface="Cambria Math" panose="02040503050406030204" pitchFamily="18" charset="0"/>
                      </a:rPr>
                      <m:t>.                </m:t>
                    </m:r>
                    <m:nary>
                      <m:naryPr>
                        <m:chr m:val="∑"/>
                        <m:supHide m:val="on"/>
                        <m:ctrlPr>
                          <a:rPr lang="en-US" sz="1400" i="1">
                            <a:solidFill>
                              <a:schemeClr val="tx1"/>
                            </a:solidFill>
                            <a:latin typeface="Cambria Math" panose="02040503050406030204" pitchFamily="18" charset="0"/>
                          </a:rPr>
                        </m:ctrlPr>
                      </m:naryPr>
                      <m:sub>
                        <m:r>
                          <m:rPr>
                            <m:brk m:alnAt="7"/>
                          </m:rPr>
                          <a:rPr lang="en-US" sz="1400" i="1">
                            <a:solidFill>
                              <a:schemeClr val="tx1"/>
                            </a:solidFill>
                            <a:latin typeface="Cambria Math" panose="02040503050406030204" pitchFamily="18" charset="0"/>
                          </a:rPr>
                          <m:t>𝑑</m:t>
                        </m:r>
                      </m:sub>
                      <m:sup/>
                      <m:e>
                        <m:sSub>
                          <m:sSubPr>
                            <m:ctrlPr>
                              <a:rPr lang="en-US" sz="1400" i="1">
                                <a:solidFill>
                                  <a:schemeClr val="tx1"/>
                                </a:solidFill>
                                <a:latin typeface="Cambria Math" panose="02040503050406030204" pitchFamily="18" charset="0"/>
                              </a:rPr>
                            </m:ctrlPr>
                          </m:sSubPr>
                          <m:e>
                            <m:r>
                              <a:rPr lang="en-US" sz="1400" b="0" i="1" smtClean="0">
                                <a:solidFill>
                                  <a:schemeClr val="tx1"/>
                                </a:solidFill>
                                <a:latin typeface="Cambria Math" panose="02040503050406030204" pitchFamily="18" charset="0"/>
                              </a:rPr>
                              <m:t>                   </m:t>
                            </m:r>
                            <m:r>
                              <a:rPr lang="en-US" sz="1400" i="1">
                                <a:solidFill>
                                  <a:schemeClr val="tx1"/>
                                </a:solidFill>
                                <a:latin typeface="Cambria Math" panose="02040503050406030204" pitchFamily="18" charset="0"/>
                              </a:rPr>
                              <m:t>𝑀𝑉𝐸</m:t>
                            </m:r>
                          </m:e>
                          <m:sub>
                            <m:r>
                              <a:rPr lang="en-US" sz="1400" i="1">
                                <a:solidFill>
                                  <a:schemeClr val="tx1"/>
                                </a:solidFill>
                                <a:latin typeface="Cambria Math" panose="02040503050406030204" pitchFamily="18" charset="0"/>
                              </a:rPr>
                              <m:t>𝑠</m:t>
                            </m:r>
                            <m:r>
                              <a:rPr lang="en-US" sz="1400" i="1">
                                <a:solidFill>
                                  <a:schemeClr val="tx1"/>
                                </a:solidFill>
                                <a:latin typeface="Cambria Math" panose="02040503050406030204" pitchFamily="18" charset="0"/>
                              </a:rPr>
                              <m:t>,</m:t>
                            </m:r>
                            <m:r>
                              <a:rPr lang="en-US" sz="1400" i="1">
                                <a:solidFill>
                                  <a:schemeClr val="tx1"/>
                                </a:solidFill>
                                <a:latin typeface="Cambria Math" panose="02040503050406030204" pitchFamily="18" charset="0"/>
                              </a:rPr>
                              <m:t>𝑑</m:t>
                            </m:r>
                          </m:sub>
                        </m:sSub>
                        <m:r>
                          <a:rPr lang="en-US" sz="1400" b="0" i="1" smtClean="0">
                            <a:solidFill>
                              <a:schemeClr val="tx1"/>
                            </a:solidFill>
                            <a:latin typeface="Cambria Math" panose="02040503050406030204" pitchFamily="18" charset="0"/>
                          </a:rPr>
                          <m:t>     </m:t>
                        </m:r>
                        <m:r>
                          <a:rPr lang="en-US" sz="1400" i="1">
                            <a:solidFill>
                              <a:schemeClr val="tx1"/>
                            </a:solidFill>
                            <a:latin typeface="Cambria Math" panose="02040503050406030204" pitchFamily="18" charset="0"/>
                            <a:ea typeface="Cambria Math"/>
                          </a:rPr>
                          <m:t>≤</m:t>
                        </m:r>
                        <m:sSub>
                          <m:sSubPr>
                            <m:ctrlPr>
                              <a:rPr lang="en-US" sz="1400" i="1">
                                <a:solidFill>
                                  <a:schemeClr val="tx1"/>
                                </a:solidFill>
                                <a:latin typeface="Cambria Math" panose="02040503050406030204" pitchFamily="18" charset="0"/>
                                <a:ea typeface="Cambria Math"/>
                              </a:rPr>
                            </m:ctrlPr>
                          </m:sSubPr>
                          <m:e>
                            <m:r>
                              <a:rPr lang="en-US" sz="1400" b="0" i="1" smtClean="0">
                                <a:solidFill>
                                  <a:schemeClr val="tx1"/>
                                </a:solidFill>
                                <a:latin typeface="Cambria Math" panose="02040503050406030204" pitchFamily="18" charset="0"/>
                                <a:ea typeface="Cambria Math"/>
                              </a:rPr>
                              <m:t>  </m:t>
                            </m:r>
                            <m:r>
                              <a:rPr lang="en-US" sz="1400" b="0" i="1" smtClean="0">
                                <a:solidFill>
                                  <a:schemeClr val="tx1"/>
                                </a:solidFill>
                                <a:latin typeface="Cambria Math" panose="02040503050406030204" pitchFamily="18" charset="0"/>
                                <a:ea typeface="Cambria Math"/>
                              </a:rPr>
                              <m:t>𝑠𝑢𝑝</m:t>
                            </m:r>
                          </m:e>
                          <m:sub>
                            <m:r>
                              <a:rPr lang="en-US" sz="1400" i="1">
                                <a:solidFill>
                                  <a:schemeClr val="tx1"/>
                                </a:solidFill>
                                <a:latin typeface="Cambria Math" panose="02040503050406030204" pitchFamily="18" charset="0"/>
                                <a:ea typeface="Cambria Math"/>
                              </a:rPr>
                              <m:t>𝑠</m:t>
                            </m:r>
                          </m:sub>
                        </m:sSub>
                        <m:r>
                          <a:rPr lang="en-US" sz="1400" b="0" i="1" smtClean="0">
                            <a:solidFill>
                              <a:schemeClr val="tx1"/>
                            </a:solidFill>
                            <a:latin typeface="Cambria Math" panose="02040503050406030204" pitchFamily="18" charset="0"/>
                            <a:ea typeface="Cambria Math"/>
                          </a:rPr>
                          <m:t>    </m:t>
                        </m:r>
                      </m:e>
                    </m:nary>
                    <m:r>
                      <a:rPr lang="en-US" sz="1400" i="0">
                        <a:solidFill>
                          <a:schemeClr val="tx1"/>
                        </a:solidFill>
                        <a:latin typeface="Cambria Math" panose="02040503050406030204" pitchFamily="18" charset="0"/>
                      </a:rPr>
                      <m:t> </m:t>
                    </m:r>
                    <m:r>
                      <a:rPr lang="en-US" sz="1400" b="0" i="0" smtClean="0">
                        <a:solidFill>
                          <a:schemeClr val="tx1"/>
                        </a:solidFill>
                        <a:latin typeface="Cambria Math" panose="02040503050406030204" pitchFamily="18" charset="0"/>
                      </a:rPr>
                      <m:t>      </m:t>
                    </m:r>
                    <m:r>
                      <m:rPr>
                        <m:sty m:val="p"/>
                      </m:rPr>
                      <a:rPr lang="en-US" sz="1400" i="0">
                        <a:solidFill>
                          <a:schemeClr val="tx1"/>
                        </a:solidFill>
                        <a:latin typeface="Cambria Math" panose="02040503050406030204" pitchFamily="18" charset="0"/>
                      </a:rPr>
                      <m:t>for</m:t>
                    </m:r>
                    <m:r>
                      <a:rPr lang="en-US" sz="1400" i="0">
                        <a:solidFill>
                          <a:schemeClr val="tx1"/>
                        </a:solidFill>
                        <a:latin typeface="Cambria Math" panose="02040503050406030204" pitchFamily="18" charset="0"/>
                      </a:rPr>
                      <m:t> </m:t>
                    </m:r>
                    <m:r>
                      <m:rPr>
                        <m:sty m:val="p"/>
                      </m:rPr>
                      <a:rPr lang="en-US" sz="1400" i="0">
                        <a:solidFill>
                          <a:schemeClr val="tx1"/>
                        </a:solidFill>
                        <a:latin typeface="Cambria Math" panose="02040503050406030204" pitchFamily="18" charset="0"/>
                      </a:rPr>
                      <m:t>all</m:t>
                    </m:r>
                    <m:r>
                      <a:rPr lang="en-US" sz="1400" i="1">
                        <a:solidFill>
                          <a:schemeClr val="tx1"/>
                        </a:solidFill>
                        <a:latin typeface="Cambria Math" panose="02040503050406030204" pitchFamily="18" charset="0"/>
                      </a:rPr>
                      <m:t> </m:t>
                    </m:r>
                    <m:r>
                      <a:rPr lang="en-US" sz="1400" i="1">
                        <a:solidFill>
                          <a:schemeClr val="tx1"/>
                        </a:solidFill>
                        <a:latin typeface="Cambria Math" panose="02040503050406030204" pitchFamily="18" charset="0"/>
                      </a:rPr>
                      <m:t>𝑠</m:t>
                    </m:r>
                  </m:oMath>
                </a14:m>
                <a:endParaRPr lang="en-US" sz="1400" dirty="0" smtClean="0">
                  <a:solidFill>
                    <a:schemeClr val="tx1"/>
                  </a:solidFill>
                  <a:latin typeface="+mj-lt"/>
                </a:endParaRPr>
              </a:p>
              <a:p>
                <a:pPr marL="0" indent="0">
                  <a:buNone/>
                </a:pPr>
                <a14:m>
                  <m:oMathPara xmlns:m="http://schemas.openxmlformats.org/officeDocument/2006/math">
                    <m:oMathParaPr>
                      <m:jc m:val="left"/>
                    </m:oMathParaPr>
                    <m:oMath xmlns:m="http://schemas.openxmlformats.org/officeDocument/2006/math">
                      <m:r>
                        <a:rPr lang="en-US" sz="1400" b="0" i="1" smtClean="0">
                          <a:solidFill>
                            <a:schemeClr val="tx1"/>
                          </a:solidFill>
                          <a:latin typeface="Cambria Math" panose="02040503050406030204" pitchFamily="18" charset="0"/>
                        </a:rPr>
                        <m:t>                                   − </m:t>
                      </m:r>
                      <m:nary>
                        <m:naryPr>
                          <m:chr m:val="∑"/>
                          <m:supHide m:val="on"/>
                          <m:ctrlPr>
                            <a:rPr lang="en-US" sz="1400" i="1">
                              <a:solidFill>
                                <a:schemeClr val="tx1"/>
                              </a:solidFill>
                              <a:latin typeface="Cambria Math" panose="02040503050406030204" pitchFamily="18" charset="0"/>
                            </a:rPr>
                          </m:ctrlPr>
                        </m:naryPr>
                        <m:sub>
                          <m:r>
                            <a:rPr lang="en-US" sz="1400" b="0" i="1" smtClean="0">
                              <a:solidFill>
                                <a:schemeClr val="tx1"/>
                              </a:solidFill>
                              <a:latin typeface="Cambria Math" panose="02040503050406030204" pitchFamily="18" charset="0"/>
                            </a:rPr>
                            <m:t>𝑠</m:t>
                          </m:r>
                        </m:sub>
                        <m:sup/>
                        <m:e>
                          <m:sSub>
                            <m:sSubPr>
                              <m:ctrlPr>
                                <a:rPr lang="en-US" sz="1400" i="1">
                                  <a:solidFill>
                                    <a:schemeClr val="tx1"/>
                                  </a:solidFill>
                                  <a:latin typeface="Cambria Math" panose="02040503050406030204" pitchFamily="18" charset="0"/>
                                </a:rPr>
                              </m:ctrlPr>
                            </m:sSubPr>
                            <m:e>
                              <m:r>
                                <a:rPr lang="en-US" sz="1400" i="1">
                                  <a:solidFill>
                                    <a:schemeClr val="tx1"/>
                                  </a:solidFill>
                                  <a:latin typeface="Cambria Math" panose="02040503050406030204" pitchFamily="18" charset="0"/>
                                </a:rPr>
                                <m:t>               </m:t>
                              </m:r>
                              <m:r>
                                <a:rPr lang="en-US" sz="1400" b="0" i="1" smtClean="0">
                                  <a:solidFill>
                                    <a:schemeClr val="tx1"/>
                                  </a:solidFill>
                                  <a:latin typeface="Cambria Math" panose="02040503050406030204" pitchFamily="18" charset="0"/>
                                </a:rPr>
                                <m:t>     </m:t>
                              </m:r>
                              <m:r>
                                <a:rPr lang="en-US" sz="1400" i="1">
                                  <a:solidFill>
                                    <a:schemeClr val="tx1"/>
                                  </a:solidFill>
                                  <a:latin typeface="Cambria Math" panose="02040503050406030204" pitchFamily="18" charset="0"/>
                                </a:rPr>
                                <m:t>𝑀𝑉𝐸</m:t>
                              </m:r>
                            </m:e>
                            <m:sub>
                              <m:r>
                                <a:rPr lang="en-US" sz="1400" i="1">
                                  <a:solidFill>
                                    <a:schemeClr val="tx1"/>
                                  </a:solidFill>
                                  <a:latin typeface="Cambria Math" panose="02040503050406030204" pitchFamily="18" charset="0"/>
                                </a:rPr>
                                <m:t>𝑠</m:t>
                              </m:r>
                              <m:r>
                                <a:rPr lang="en-US" sz="1400" i="1">
                                  <a:solidFill>
                                    <a:schemeClr val="tx1"/>
                                  </a:solidFill>
                                  <a:latin typeface="Cambria Math" panose="02040503050406030204" pitchFamily="18" charset="0"/>
                                </a:rPr>
                                <m:t>,</m:t>
                              </m:r>
                              <m:r>
                                <a:rPr lang="en-US" sz="1400" i="1">
                                  <a:solidFill>
                                    <a:schemeClr val="tx1"/>
                                  </a:solidFill>
                                  <a:latin typeface="Cambria Math" panose="02040503050406030204" pitchFamily="18" charset="0"/>
                                </a:rPr>
                                <m:t>𝑑</m:t>
                              </m:r>
                            </m:sub>
                          </m:sSub>
                          <m:r>
                            <a:rPr lang="en-US" sz="1400" b="0" i="1" smtClean="0">
                              <a:solidFill>
                                <a:schemeClr val="tx1"/>
                              </a:solidFill>
                              <a:latin typeface="Cambria Math" panose="02040503050406030204" pitchFamily="18" charset="0"/>
                            </a:rPr>
                            <m:t>   &lt;</m:t>
                          </m:r>
                          <m:sSub>
                            <m:sSubPr>
                              <m:ctrlPr>
                                <a:rPr lang="en-US" sz="1400" i="1">
                                  <a:solidFill>
                                    <a:schemeClr val="tx1"/>
                                  </a:solidFill>
                                  <a:latin typeface="Cambria Math" panose="02040503050406030204" pitchFamily="18" charset="0"/>
                                  <a:ea typeface="Cambria Math"/>
                                </a:rPr>
                              </m:ctrlPr>
                            </m:sSubPr>
                            <m:e>
                              <m:r>
                                <a:rPr lang="en-US" sz="1400" i="1">
                                  <a:solidFill>
                                    <a:schemeClr val="tx1"/>
                                  </a:solidFill>
                                  <a:latin typeface="Cambria Math" panose="02040503050406030204" pitchFamily="18" charset="0"/>
                                  <a:ea typeface="Cambria Math"/>
                                </a:rPr>
                                <m:t>  </m:t>
                              </m:r>
                              <m:r>
                                <a:rPr lang="en-US" sz="1400" b="0" i="1" smtClean="0">
                                  <a:solidFill>
                                    <a:schemeClr val="tx1"/>
                                  </a:solidFill>
                                  <a:latin typeface="Cambria Math" panose="02040503050406030204" pitchFamily="18" charset="0"/>
                                  <a:ea typeface="Cambria Math"/>
                                </a:rPr>
                                <m:t>− </m:t>
                              </m:r>
                              <m:r>
                                <a:rPr lang="en-US" sz="1400" b="0" i="1" smtClean="0">
                                  <a:solidFill>
                                    <a:schemeClr val="tx1"/>
                                  </a:solidFill>
                                  <a:latin typeface="Cambria Math" panose="02040503050406030204" pitchFamily="18" charset="0"/>
                                  <a:ea typeface="Cambria Math"/>
                                </a:rPr>
                                <m:t>𝑑𝑒𝑚</m:t>
                              </m:r>
                            </m:e>
                            <m:sub>
                              <m:r>
                                <a:rPr lang="en-US" sz="1400" b="0" i="1" smtClean="0">
                                  <a:solidFill>
                                    <a:schemeClr val="tx1"/>
                                  </a:solidFill>
                                  <a:latin typeface="Cambria Math" panose="02040503050406030204" pitchFamily="18" charset="0"/>
                                  <a:ea typeface="Cambria Math"/>
                                </a:rPr>
                                <m:t>𝑑</m:t>
                              </m:r>
                            </m:sub>
                          </m:sSub>
                          <m:r>
                            <a:rPr lang="en-US" sz="1400" i="1">
                              <a:solidFill>
                                <a:schemeClr val="tx1"/>
                              </a:solidFill>
                              <a:latin typeface="Cambria Math" panose="02040503050406030204" pitchFamily="18" charset="0"/>
                              <a:ea typeface="Cambria Math"/>
                            </a:rPr>
                            <m:t>    </m:t>
                          </m:r>
                        </m:e>
                      </m:nary>
                      <m:r>
                        <m:rPr>
                          <m:sty m:val="p"/>
                        </m:rPr>
                        <a:rPr lang="en-US" sz="1400">
                          <a:solidFill>
                            <a:schemeClr val="tx1"/>
                          </a:solidFill>
                          <a:latin typeface="Cambria Math" panose="02040503050406030204" pitchFamily="18" charset="0"/>
                        </a:rPr>
                        <m:t>for</m:t>
                      </m:r>
                      <m:r>
                        <a:rPr lang="en-US" sz="1400">
                          <a:solidFill>
                            <a:schemeClr val="tx1"/>
                          </a:solidFill>
                          <a:latin typeface="Cambria Math" panose="02040503050406030204" pitchFamily="18" charset="0"/>
                        </a:rPr>
                        <m:t> </m:t>
                      </m:r>
                      <m:r>
                        <m:rPr>
                          <m:sty m:val="p"/>
                        </m:rPr>
                        <a:rPr lang="en-US" sz="1400">
                          <a:solidFill>
                            <a:schemeClr val="tx1"/>
                          </a:solidFill>
                          <a:latin typeface="Cambria Math" panose="02040503050406030204" pitchFamily="18" charset="0"/>
                        </a:rPr>
                        <m:t>all</m:t>
                      </m:r>
                      <m:r>
                        <a:rPr lang="en-US" sz="1400" i="1">
                          <a:solidFill>
                            <a:schemeClr val="tx1"/>
                          </a:solidFill>
                          <a:latin typeface="Cambria Math" panose="02040503050406030204" pitchFamily="18" charset="0"/>
                        </a:rPr>
                        <m:t> </m:t>
                      </m:r>
                      <m:r>
                        <a:rPr lang="en-US" sz="1400" b="0" i="1" smtClean="0">
                          <a:solidFill>
                            <a:schemeClr val="tx1"/>
                          </a:solidFill>
                          <a:latin typeface="Cambria Math" panose="02040503050406030204" pitchFamily="18" charset="0"/>
                        </a:rPr>
                        <m:t>𝑑</m:t>
                      </m:r>
                    </m:oMath>
                  </m:oMathPara>
                </a14:m>
                <a:endParaRPr lang="en-US" sz="1400" dirty="0">
                  <a:latin typeface="+mj-lt"/>
                </a:endParaRPr>
              </a:p>
              <a:p>
                <a:pPr marL="0" indent="0">
                  <a:buNone/>
                </a:pPr>
                <a14:m>
                  <m:oMathPara xmlns:m="http://schemas.openxmlformats.org/officeDocument/2006/math">
                    <m:oMathParaPr>
                      <m:jc m:val="left"/>
                    </m:oMathParaPr>
                    <m:oMath xmlns:m="http://schemas.openxmlformats.org/officeDocument/2006/math">
                      <m:sSub>
                        <m:sSubPr>
                          <m:ctrlPr>
                            <a:rPr lang="en-US" sz="1400" i="1">
                              <a:solidFill>
                                <a:schemeClr val="tx1"/>
                              </a:solidFill>
                              <a:latin typeface="Cambria Math" panose="02040503050406030204" pitchFamily="18" charset="0"/>
                            </a:rPr>
                          </m:ctrlPr>
                        </m:sSubPr>
                        <m:e>
                          <m:r>
                            <a:rPr lang="en-US" sz="1400" i="1">
                              <a:solidFill>
                                <a:schemeClr val="tx1"/>
                              </a:solidFill>
                              <a:latin typeface="Cambria Math" panose="02040503050406030204" pitchFamily="18" charset="0"/>
                            </a:rPr>
                            <m:t>     </m:t>
                          </m:r>
                          <m:r>
                            <a:rPr lang="en-US" sz="1400" b="0" i="1" smtClean="0">
                              <a:solidFill>
                                <a:schemeClr val="tx1"/>
                              </a:solidFill>
                              <a:latin typeface="Cambria Math" panose="02040503050406030204" pitchFamily="18" charset="0"/>
                            </a:rPr>
                            <m:t>                                                             </m:t>
                          </m:r>
                          <m:r>
                            <a:rPr lang="en-US" sz="1400" i="1">
                              <a:solidFill>
                                <a:schemeClr val="tx1"/>
                              </a:solidFill>
                              <a:latin typeface="Cambria Math" panose="02040503050406030204" pitchFamily="18" charset="0"/>
                            </a:rPr>
                            <m:t>𝑀𝑉𝐸</m:t>
                          </m:r>
                        </m:e>
                        <m:sub>
                          <m:r>
                            <a:rPr lang="en-US" sz="1400" i="1">
                              <a:solidFill>
                                <a:schemeClr val="tx1"/>
                              </a:solidFill>
                              <a:latin typeface="Cambria Math" panose="02040503050406030204" pitchFamily="18" charset="0"/>
                            </a:rPr>
                            <m:t>𝑠</m:t>
                          </m:r>
                          <m:r>
                            <a:rPr lang="en-US" sz="1400" i="1">
                              <a:solidFill>
                                <a:schemeClr val="tx1"/>
                              </a:solidFill>
                              <a:latin typeface="Cambria Math" panose="02040503050406030204" pitchFamily="18" charset="0"/>
                            </a:rPr>
                            <m:t>,</m:t>
                          </m:r>
                          <m:r>
                            <a:rPr lang="en-US" sz="1400" i="1">
                              <a:solidFill>
                                <a:schemeClr val="tx1"/>
                              </a:solidFill>
                              <a:latin typeface="Cambria Math" panose="02040503050406030204" pitchFamily="18" charset="0"/>
                            </a:rPr>
                            <m:t>𝑑</m:t>
                          </m:r>
                        </m:sub>
                      </m:sSub>
                      <m:r>
                        <a:rPr lang="en-US" sz="1400" b="0" i="1" smtClean="0">
                          <a:solidFill>
                            <a:schemeClr val="tx1"/>
                          </a:solidFill>
                          <a:latin typeface="Cambria Math" panose="02040503050406030204" pitchFamily="18" charset="0"/>
                        </a:rPr>
                        <m:t>     </m:t>
                      </m:r>
                      <m:r>
                        <a:rPr lang="en-US" sz="1400" i="1">
                          <a:solidFill>
                            <a:schemeClr val="tx1"/>
                          </a:solidFill>
                          <a:latin typeface="Cambria Math" panose="02040503050406030204" pitchFamily="18" charset="0"/>
                          <a:ea typeface="Cambria Math"/>
                        </a:rPr>
                        <m:t>≥0 </m:t>
                      </m:r>
                      <m:r>
                        <a:rPr lang="en-US" sz="1400" b="0" i="0" smtClean="0">
                          <a:solidFill>
                            <a:schemeClr val="tx1"/>
                          </a:solidFill>
                          <a:latin typeface="Cambria Math" panose="02040503050406030204" pitchFamily="18" charset="0"/>
                          <a:ea typeface="Cambria Math"/>
                        </a:rPr>
                        <m:t>                   </m:t>
                      </m:r>
                      <m:r>
                        <m:rPr>
                          <m:sty m:val="p"/>
                        </m:rPr>
                        <a:rPr lang="en-US" sz="1400" b="0" i="0" smtClean="0">
                          <a:solidFill>
                            <a:schemeClr val="tx1"/>
                          </a:solidFill>
                          <a:latin typeface="Cambria Math" panose="02040503050406030204" pitchFamily="18" charset="0"/>
                          <a:ea typeface="Cambria Math"/>
                        </a:rPr>
                        <m:t>for</m:t>
                      </m:r>
                      <m:r>
                        <a:rPr lang="en-US" sz="1400">
                          <a:solidFill>
                            <a:schemeClr val="tx1"/>
                          </a:solidFill>
                          <a:latin typeface="Cambria Math" panose="02040503050406030204" pitchFamily="18" charset="0"/>
                          <a:ea typeface="Cambria Math"/>
                        </a:rPr>
                        <m:t> </m:t>
                      </m:r>
                      <m:r>
                        <m:rPr>
                          <m:sty m:val="p"/>
                        </m:rPr>
                        <a:rPr lang="en-US" sz="1400">
                          <a:solidFill>
                            <a:schemeClr val="tx1"/>
                          </a:solidFill>
                          <a:latin typeface="Cambria Math" panose="02040503050406030204" pitchFamily="18" charset="0"/>
                          <a:ea typeface="Cambria Math"/>
                        </a:rPr>
                        <m:t>all</m:t>
                      </m:r>
                      <m:r>
                        <a:rPr lang="en-US" sz="1400" i="1">
                          <a:solidFill>
                            <a:schemeClr val="tx1"/>
                          </a:solidFill>
                          <a:latin typeface="Cambria Math" panose="02040503050406030204" pitchFamily="18" charset="0"/>
                          <a:ea typeface="Cambria Math"/>
                        </a:rPr>
                        <m:t> </m:t>
                      </m:r>
                      <m:r>
                        <a:rPr lang="en-US" sz="1400" i="1">
                          <a:solidFill>
                            <a:schemeClr val="tx1"/>
                          </a:solidFill>
                          <a:latin typeface="Cambria Math" panose="02040503050406030204" pitchFamily="18" charset="0"/>
                          <a:ea typeface="Cambria Math"/>
                        </a:rPr>
                        <m:t>𝑠</m:t>
                      </m:r>
                      <m:r>
                        <a:rPr lang="en-US" sz="1400" i="1">
                          <a:solidFill>
                            <a:schemeClr val="tx1"/>
                          </a:solidFill>
                          <a:latin typeface="Cambria Math" panose="02040503050406030204" pitchFamily="18" charset="0"/>
                          <a:ea typeface="Cambria Math"/>
                        </a:rPr>
                        <m:t> </m:t>
                      </m:r>
                      <m:r>
                        <m:rPr>
                          <m:sty m:val="p"/>
                        </m:rPr>
                        <a:rPr lang="en-US" sz="1400">
                          <a:solidFill>
                            <a:schemeClr val="tx1"/>
                          </a:solidFill>
                          <a:latin typeface="Cambria Math" panose="02040503050406030204" pitchFamily="18" charset="0"/>
                          <a:ea typeface="Cambria Math"/>
                        </a:rPr>
                        <m:t>and</m:t>
                      </m:r>
                      <m:r>
                        <a:rPr lang="en-US" sz="1400">
                          <a:solidFill>
                            <a:schemeClr val="tx1"/>
                          </a:solidFill>
                          <a:latin typeface="Cambria Math" panose="02040503050406030204" pitchFamily="18" charset="0"/>
                          <a:ea typeface="Cambria Math"/>
                        </a:rPr>
                        <m:t> </m:t>
                      </m:r>
                      <m:r>
                        <a:rPr lang="en-US" sz="1400" i="1">
                          <a:solidFill>
                            <a:schemeClr val="tx1"/>
                          </a:solidFill>
                          <a:latin typeface="Cambria Math" panose="02040503050406030204" pitchFamily="18" charset="0"/>
                          <a:ea typeface="Cambria Math"/>
                        </a:rPr>
                        <m:t>𝑑</m:t>
                      </m:r>
                    </m:oMath>
                  </m:oMathPara>
                </a14:m>
                <a:endParaRPr lang="en-US" sz="1800" dirty="0" smtClean="0">
                  <a:cs typeface="Times New Roman" panose="02020603050405020304" pitchFamily="18" charset="0"/>
                </a:endParaRPr>
              </a:p>
              <a:p>
                <a:pPr>
                  <a:lnSpc>
                    <a:spcPct val="120000"/>
                  </a:lnSpc>
                </a:pPr>
                <a:r>
                  <a:rPr lang="en-US" sz="2200" dirty="0" smtClean="0">
                    <a:latin typeface="+mj-lt"/>
                    <a:cs typeface="Times New Roman" panose="02020603050405020304" pitchFamily="18" charset="0"/>
                  </a:rPr>
                  <a:t>Next instead of supply being exogenous lets make it an </a:t>
                </a:r>
                <a:r>
                  <a:rPr lang="en-US" sz="2200" dirty="0" smtClean="0">
                    <a:solidFill>
                      <a:srgbClr val="FF0000"/>
                    </a:solidFill>
                    <a:latin typeface="+mj-lt"/>
                    <a:cs typeface="Times New Roman" panose="02020603050405020304" pitchFamily="18" charset="0"/>
                  </a:rPr>
                  <a:t>endogenous variable</a:t>
                </a:r>
                <a:r>
                  <a:rPr lang="en-US" sz="2200" dirty="0" smtClean="0">
                    <a:solidFill>
                      <a:srgbClr val="0070C0"/>
                    </a:solidFill>
                    <a:latin typeface="+mj-lt"/>
                    <a:cs typeface="Times New Roman" panose="02020603050405020304" pitchFamily="18" charset="0"/>
                  </a:rPr>
                  <a:t>.  </a:t>
                </a:r>
                <a:r>
                  <a:rPr lang="en-US" sz="2200" dirty="0" smtClean="0">
                    <a:solidFill>
                      <a:schemeClr val="tx1"/>
                    </a:solidFill>
                    <a:latin typeface="+mj-lt"/>
                    <a:cs typeface="Times New Roman" panose="02020603050405020304" pitchFamily="18" charset="0"/>
                  </a:rPr>
                  <a:t>We also</a:t>
                </a:r>
                <a:r>
                  <a:rPr lang="en-US" sz="2200" dirty="0" smtClean="0">
                    <a:latin typeface="+mj-lt"/>
                    <a:cs typeface="Times New Roman" panose="02020603050405020304" pitchFamily="18" charset="0"/>
                  </a:rPr>
                  <a:t> move the </a:t>
                </a:r>
                <a:r>
                  <a:rPr lang="en-US" sz="2200" dirty="0" smtClean="0">
                    <a:solidFill>
                      <a:srgbClr val="FF0000"/>
                    </a:solidFill>
                    <a:latin typeface="+mj-lt"/>
                    <a:cs typeface="Times New Roman" panose="02020603050405020304" pitchFamily="18" charset="0"/>
                  </a:rPr>
                  <a:t>supply variable to the left hand side</a:t>
                </a:r>
                <a:r>
                  <a:rPr lang="en-US" sz="2200" dirty="0" smtClean="0">
                    <a:latin typeface="+mj-lt"/>
                    <a:cs typeface="Times New Roman" panose="02020603050405020304" pitchFamily="18" charset="0"/>
                  </a:rPr>
                  <a:t>.  </a:t>
                </a:r>
                <a:r>
                  <a:rPr lang="en-US" sz="2200" dirty="0">
                    <a:latin typeface="+mj-lt"/>
                    <a:cs typeface="Times New Roman" panose="02020603050405020304" pitchFamily="18" charset="0"/>
                  </a:rPr>
                  <a:t>The resultant model is</a:t>
                </a:r>
                <a:endParaRPr lang="en-US" sz="2200" dirty="0">
                  <a:latin typeface="+mj-lt"/>
                </a:endParaRPr>
              </a:p>
              <a:p>
                <a:pPr marL="0" indent="0">
                  <a:buNone/>
                </a:pPr>
                <a:r>
                  <a:rPr lang="en-US" sz="1400" dirty="0"/>
                  <a:t>     </a:t>
                </a:r>
                <a14:m>
                  <m:oMath xmlns:m="http://schemas.openxmlformats.org/officeDocument/2006/math">
                    <m:r>
                      <a:rPr lang="en-US" sz="1400" i="1">
                        <a:latin typeface="Cambria Math" panose="02040503050406030204" pitchFamily="18" charset="0"/>
                      </a:rPr>
                      <m:t>𝑀𝑎𝑥𝑖𝑚𝑖𝑧𝑒</m:t>
                    </m:r>
                    <m:r>
                      <a:rPr lang="en-US" sz="1400" i="1">
                        <a:latin typeface="Cambria Math" panose="02040503050406030204" pitchFamily="18" charset="0"/>
                      </a:rPr>
                      <m:t>      − </m:t>
                    </m:r>
                    <m:nary>
                      <m:naryPr>
                        <m:chr m:val="∑"/>
                        <m:supHide m:val="on"/>
                        <m:ctrlPr>
                          <a:rPr lang="en-US" sz="1400" i="1">
                            <a:solidFill>
                              <a:schemeClr val="tx1"/>
                            </a:solidFill>
                            <a:latin typeface="Cambria Math" panose="02040503050406030204" pitchFamily="18" charset="0"/>
                          </a:rPr>
                        </m:ctrlPr>
                      </m:naryPr>
                      <m:sub>
                        <m:r>
                          <m:rPr>
                            <m:brk m:alnAt="7"/>
                          </m:rPr>
                          <a:rPr lang="en-US" sz="1400" i="1">
                            <a:solidFill>
                              <a:schemeClr val="tx1"/>
                            </a:solidFill>
                            <a:latin typeface="Cambria Math" panose="02040503050406030204" pitchFamily="18" charset="0"/>
                          </a:rPr>
                          <m:t>𝑠</m:t>
                        </m:r>
                      </m:sub>
                      <m:sup/>
                      <m:e>
                        <m:nary>
                          <m:naryPr>
                            <m:chr m:val="∑"/>
                            <m:supHide m:val="on"/>
                            <m:ctrlPr>
                              <a:rPr lang="en-US" sz="1400" i="1">
                                <a:solidFill>
                                  <a:schemeClr val="tx1"/>
                                </a:solidFill>
                                <a:latin typeface="Cambria Math" panose="02040503050406030204" pitchFamily="18" charset="0"/>
                              </a:rPr>
                            </m:ctrlPr>
                          </m:naryPr>
                          <m:sub>
                            <m:r>
                              <m:rPr>
                                <m:brk m:alnAt="7"/>
                              </m:rPr>
                              <a:rPr lang="en-US" sz="1400" i="1">
                                <a:solidFill>
                                  <a:schemeClr val="tx1"/>
                                </a:solidFill>
                                <a:latin typeface="Cambria Math" panose="02040503050406030204" pitchFamily="18" charset="0"/>
                              </a:rPr>
                              <m:t>𝑑</m:t>
                            </m:r>
                          </m:sub>
                          <m:sup/>
                          <m:e>
                            <m:sSub>
                              <m:sSubPr>
                                <m:ctrlPr>
                                  <a:rPr lang="en-US" sz="1400" i="1">
                                    <a:solidFill>
                                      <a:schemeClr val="tx1"/>
                                    </a:solidFill>
                                    <a:latin typeface="Cambria Math" panose="02040503050406030204" pitchFamily="18" charset="0"/>
                                  </a:rPr>
                                </m:ctrlPr>
                              </m:sSubPr>
                              <m:e>
                                <m:r>
                                  <a:rPr lang="en-US" sz="1400" i="1">
                                    <a:solidFill>
                                      <a:schemeClr val="tx1"/>
                                    </a:solidFill>
                                    <a:latin typeface="Cambria Math" panose="02040503050406030204" pitchFamily="18" charset="0"/>
                                  </a:rPr>
                                  <m:t>𝑡𝑐</m:t>
                                </m:r>
                              </m:e>
                              <m:sub>
                                <m:r>
                                  <a:rPr lang="en-US" sz="1400" i="1">
                                    <a:solidFill>
                                      <a:schemeClr val="tx1"/>
                                    </a:solidFill>
                                    <a:latin typeface="Cambria Math" panose="02040503050406030204" pitchFamily="18" charset="0"/>
                                  </a:rPr>
                                  <m:t>𝑠</m:t>
                                </m:r>
                                <m:r>
                                  <a:rPr lang="en-US" sz="1400" i="1">
                                    <a:solidFill>
                                      <a:schemeClr val="tx1"/>
                                    </a:solidFill>
                                    <a:latin typeface="Cambria Math" panose="02040503050406030204" pitchFamily="18" charset="0"/>
                                  </a:rPr>
                                  <m:t>,</m:t>
                                </m:r>
                                <m:r>
                                  <a:rPr lang="en-US" sz="1400" i="1">
                                    <a:solidFill>
                                      <a:schemeClr val="tx1"/>
                                    </a:solidFill>
                                    <a:latin typeface="Cambria Math" panose="02040503050406030204" pitchFamily="18" charset="0"/>
                                  </a:rPr>
                                  <m:t>𝑑</m:t>
                                </m:r>
                              </m:sub>
                            </m:sSub>
                            <m:sSub>
                              <m:sSubPr>
                                <m:ctrlPr>
                                  <a:rPr lang="en-US" sz="1400" i="1">
                                    <a:solidFill>
                                      <a:schemeClr val="tx1"/>
                                    </a:solidFill>
                                    <a:latin typeface="Cambria Math" panose="02040503050406030204" pitchFamily="18" charset="0"/>
                                  </a:rPr>
                                </m:ctrlPr>
                              </m:sSubPr>
                              <m:e>
                                <m:r>
                                  <a:rPr lang="en-US" sz="1400" i="1">
                                    <a:solidFill>
                                      <a:schemeClr val="tx1"/>
                                    </a:solidFill>
                                    <a:latin typeface="Cambria Math" panose="02040503050406030204" pitchFamily="18" charset="0"/>
                                  </a:rPr>
                                  <m:t> ∗ </m:t>
                                </m:r>
                                <m:r>
                                  <a:rPr lang="en-US" sz="1400" i="1">
                                    <a:solidFill>
                                      <a:schemeClr val="tx1"/>
                                    </a:solidFill>
                                    <a:latin typeface="Cambria Math" panose="02040503050406030204" pitchFamily="18" charset="0"/>
                                  </a:rPr>
                                  <m:t>𝑀𝑉𝐸</m:t>
                                </m:r>
                              </m:e>
                              <m:sub>
                                <m:r>
                                  <a:rPr lang="en-US" sz="1400" i="1">
                                    <a:solidFill>
                                      <a:schemeClr val="tx1"/>
                                    </a:solidFill>
                                    <a:latin typeface="Cambria Math" panose="02040503050406030204" pitchFamily="18" charset="0"/>
                                  </a:rPr>
                                  <m:t>𝑠</m:t>
                                </m:r>
                                <m:r>
                                  <a:rPr lang="en-US" sz="1400" i="1">
                                    <a:solidFill>
                                      <a:schemeClr val="tx1"/>
                                    </a:solidFill>
                                    <a:latin typeface="Cambria Math" panose="02040503050406030204" pitchFamily="18" charset="0"/>
                                  </a:rPr>
                                  <m:t>,</m:t>
                                </m:r>
                                <m:r>
                                  <a:rPr lang="en-US" sz="1400" i="1">
                                    <a:solidFill>
                                      <a:schemeClr val="tx1"/>
                                    </a:solidFill>
                                    <a:latin typeface="Cambria Math" panose="02040503050406030204" pitchFamily="18" charset="0"/>
                                  </a:rPr>
                                  <m:t>𝑑</m:t>
                                </m:r>
                              </m:sub>
                            </m:sSub>
                          </m:e>
                        </m:nary>
                      </m:e>
                    </m:nary>
                    <m:r>
                      <a:rPr lang="en-US" sz="1400" b="0" i="1" smtClean="0">
                        <a:solidFill>
                          <a:schemeClr val="tx1"/>
                        </a:solidFill>
                        <a:latin typeface="Cambria Math" panose="02040503050406030204" pitchFamily="18" charset="0"/>
                      </a:rPr>
                      <m:t>  </m:t>
                    </m:r>
                  </m:oMath>
                </a14:m>
                <a:r>
                  <a:rPr lang="en-US" sz="1400" dirty="0">
                    <a:solidFill>
                      <a:schemeClr val="tx1"/>
                    </a:solidFill>
                  </a:rPr>
                  <a:t>               </a:t>
                </a:r>
                <a14:m>
                  <m:oMath xmlns:m="http://schemas.openxmlformats.org/officeDocument/2006/math">
                    <m:r>
                      <a:rPr lang="en-US" sz="1400" i="1">
                        <a:solidFill>
                          <a:schemeClr val="tx1"/>
                        </a:solidFill>
                        <a:latin typeface="Cambria Math" panose="02040503050406030204" pitchFamily="18" charset="0"/>
                      </a:rPr>
                      <m:t> </m:t>
                    </m:r>
                  </m:oMath>
                </a14:m>
                <a:endParaRPr lang="en-US" sz="1400" i="1" dirty="0" smtClean="0">
                  <a:solidFill>
                    <a:schemeClr val="tx1"/>
                  </a:solidFill>
                  <a:latin typeface="Cambria Math" panose="02040503050406030204" pitchFamily="18" charset="0"/>
                </a:endParaRPr>
              </a:p>
              <a:p>
                <a:pPr marL="0" indent="0">
                  <a:buNone/>
                </a:pPr>
                <a:r>
                  <a:rPr lang="en-US" sz="1400" dirty="0" smtClean="0">
                    <a:solidFill>
                      <a:schemeClr val="tx1"/>
                    </a:solidFill>
                  </a:rPr>
                  <a:t>        </a:t>
                </a:r>
                <a14:m>
                  <m:oMath xmlns:m="http://schemas.openxmlformats.org/officeDocument/2006/math">
                    <m:r>
                      <a:rPr lang="en-US" sz="1400" i="1">
                        <a:solidFill>
                          <a:schemeClr val="tx1"/>
                        </a:solidFill>
                        <a:latin typeface="Cambria Math" panose="02040503050406030204" pitchFamily="18" charset="0"/>
                      </a:rPr>
                      <m:t>𝑠</m:t>
                    </m:r>
                    <m:r>
                      <a:rPr lang="en-US" sz="1400" i="1">
                        <a:solidFill>
                          <a:schemeClr val="tx1"/>
                        </a:solidFill>
                        <a:latin typeface="Cambria Math" panose="02040503050406030204" pitchFamily="18" charset="0"/>
                      </a:rPr>
                      <m:t>.</m:t>
                    </m:r>
                    <m:r>
                      <a:rPr lang="en-US" sz="1400" i="1">
                        <a:solidFill>
                          <a:schemeClr val="tx1"/>
                        </a:solidFill>
                        <a:latin typeface="Cambria Math" panose="02040503050406030204" pitchFamily="18" charset="0"/>
                      </a:rPr>
                      <m:t>𝑡</m:t>
                    </m:r>
                    <m:r>
                      <a:rPr lang="en-US" sz="1400" i="1">
                        <a:solidFill>
                          <a:schemeClr val="tx1"/>
                        </a:solidFill>
                        <a:latin typeface="Cambria Math" panose="02040503050406030204" pitchFamily="18" charset="0"/>
                      </a:rPr>
                      <m:t>.                       </m:t>
                    </m:r>
                    <m:nary>
                      <m:naryPr>
                        <m:chr m:val="∑"/>
                        <m:supHide m:val="on"/>
                        <m:ctrlPr>
                          <a:rPr lang="en-US" sz="1400" i="1">
                            <a:solidFill>
                              <a:schemeClr val="tx1"/>
                            </a:solidFill>
                            <a:latin typeface="Cambria Math" panose="02040503050406030204" pitchFamily="18" charset="0"/>
                          </a:rPr>
                        </m:ctrlPr>
                      </m:naryPr>
                      <m:sub>
                        <m:r>
                          <m:rPr>
                            <m:brk m:alnAt="7"/>
                          </m:rPr>
                          <a:rPr lang="en-US" sz="1400" i="1">
                            <a:solidFill>
                              <a:schemeClr val="tx1"/>
                            </a:solidFill>
                            <a:latin typeface="Cambria Math" panose="02040503050406030204" pitchFamily="18" charset="0"/>
                          </a:rPr>
                          <m:t>𝑑</m:t>
                        </m:r>
                      </m:sub>
                      <m:sup/>
                      <m:e>
                        <m:sSub>
                          <m:sSubPr>
                            <m:ctrlPr>
                              <a:rPr lang="en-US" sz="1400" i="1">
                                <a:solidFill>
                                  <a:schemeClr val="tx1"/>
                                </a:solidFill>
                                <a:latin typeface="Cambria Math" panose="02040503050406030204" pitchFamily="18" charset="0"/>
                              </a:rPr>
                            </m:ctrlPr>
                          </m:sSubPr>
                          <m:e>
                            <m:r>
                              <a:rPr lang="en-US" sz="1400" i="1">
                                <a:solidFill>
                                  <a:schemeClr val="tx1"/>
                                </a:solidFill>
                                <a:latin typeface="Cambria Math" panose="02040503050406030204" pitchFamily="18" charset="0"/>
                              </a:rPr>
                              <m:t>                   </m:t>
                            </m:r>
                            <m:r>
                              <a:rPr lang="en-US" sz="1400" i="1">
                                <a:solidFill>
                                  <a:schemeClr val="tx1"/>
                                </a:solidFill>
                                <a:latin typeface="Cambria Math" panose="02040503050406030204" pitchFamily="18" charset="0"/>
                              </a:rPr>
                              <m:t>𝑀𝑉𝐸</m:t>
                            </m:r>
                          </m:e>
                          <m:sub>
                            <m:r>
                              <a:rPr lang="en-US" sz="1400" i="1">
                                <a:solidFill>
                                  <a:schemeClr val="tx1"/>
                                </a:solidFill>
                                <a:latin typeface="Cambria Math" panose="02040503050406030204" pitchFamily="18" charset="0"/>
                              </a:rPr>
                              <m:t>𝑠</m:t>
                            </m:r>
                            <m:r>
                              <a:rPr lang="en-US" sz="1400" i="1">
                                <a:solidFill>
                                  <a:schemeClr val="tx1"/>
                                </a:solidFill>
                                <a:latin typeface="Cambria Math" panose="02040503050406030204" pitchFamily="18" charset="0"/>
                              </a:rPr>
                              <m:t>,</m:t>
                            </m:r>
                            <m:r>
                              <a:rPr lang="en-US" sz="1400" i="1">
                                <a:solidFill>
                                  <a:schemeClr val="tx1"/>
                                </a:solidFill>
                                <a:latin typeface="Cambria Math" panose="02040503050406030204" pitchFamily="18" charset="0"/>
                              </a:rPr>
                              <m:t>𝑑</m:t>
                            </m:r>
                          </m:sub>
                        </m:sSub>
                        <m:sSub>
                          <m:sSubPr>
                            <m:ctrlPr>
                              <a:rPr lang="en-US" sz="1400" i="1" smtClean="0">
                                <a:solidFill>
                                  <a:srgbClr val="FF0000"/>
                                </a:solidFill>
                                <a:latin typeface="Cambria Math" panose="02040503050406030204" pitchFamily="18" charset="0"/>
                                <a:ea typeface="Cambria Math"/>
                              </a:rPr>
                            </m:ctrlPr>
                          </m:sSubPr>
                          <m:e>
                            <m:r>
                              <a:rPr lang="en-US" sz="1400" i="1">
                                <a:solidFill>
                                  <a:srgbClr val="FF0000"/>
                                </a:solidFill>
                                <a:latin typeface="Cambria Math" panose="02040503050406030204" pitchFamily="18" charset="0"/>
                                <a:ea typeface="Cambria Math"/>
                              </a:rPr>
                              <m:t>  </m:t>
                            </m:r>
                            <m:r>
                              <a:rPr lang="en-US" sz="1400" b="0" i="1" smtClean="0">
                                <a:solidFill>
                                  <a:srgbClr val="FF0000"/>
                                </a:solidFill>
                                <a:latin typeface="Cambria Math" panose="02040503050406030204" pitchFamily="18" charset="0"/>
                                <a:ea typeface="Cambria Math"/>
                              </a:rPr>
                              <m:t>   −                  </m:t>
                            </m:r>
                            <m:r>
                              <a:rPr lang="en-US" sz="1400" i="1">
                                <a:solidFill>
                                  <a:srgbClr val="FF0000"/>
                                </a:solidFill>
                                <a:latin typeface="Cambria Math" panose="02040503050406030204" pitchFamily="18" charset="0"/>
                                <a:ea typeface="Cambria Math"/>
                              </a:rPr>
                              <m:t>𝑠𝑢𝑝</m:t>
                            </m:r>
                          </m:e>
                          <m:sub>
                            <m:r>
                              <a:rPr lang="en-US" sz="1400" i="1">
                                <a:solidFill>
                                  <a:srgbClr val="FF0000"/>
                                </a:solidFill>
                                <a:latin typeface="Cambria Math" panose="02040503050406030204" pitchFamily="18" charset="0"/>
                                <a:ea typeface="Cambria Math"/>
                              </a:rPr>
                              <m:t>𝑠</m:t>
                            </m:r>
                          </m:sub>
                        </m:sSub>
                        <m:r>
                          <a:rPr lang="en-US" sz="1400" b="0" i="1" smtClean="0">
                            <a:solidFill>
                              <a:srgbClr val="FF0000"/>
                            </a:solidFill>
                            <a:latin typeface="Cambria Math" panose="02040503050406030204" pitchFamily="18" charset="0"/>
                            <a:ea typeface="Cambria Math"/>
                          </a:rPr>
                          <m:t>       </m:t>
                        </m:r>
                        <m:r>
                          <a:rPr lang="en-US" sz="1400" i="1">
                            <a:solidFill>
                              <a:schemeClr val="tx1"/>
                            </a:solidFill>
                            <a:latin typeface="Cambria Math" panose="02040503050406030204" pitchFamily="18" charset="0"/>
                            <a:ea typeface="Cambria Math"/>
                          </a:rPr>
                          <m:t>≤  </m:t>
                        </m:r>
                        <m:r>
                          <a:rPr lang="en-US" sz="1400" b="0" i="1" smtClean="0">
                            <a:solidFill>
                              <a:schemeClr val="tx1"/>
                            </a:solidFill>
                            <a:latin typeface="Cambria Math" panose="02040503050406030204" pitchFamily="18" charset="0"/>
                            <a:ea typeface="Cambria Math"/>
                          </a:rPr>
                          <m:t>0</m:t>
                        </m:r>
                        <m:r>
                          <a:rPr lang="en-US" sz="1400" i="1">
                            <a:solidFill>
                              <a:schemeClr val="tx1"/>
                            </a:solidFill>
                            <a:latin typeface="Cambria Math" panose="02040503050406030204" pitchFamily="18" charset="0"/>
                            <a:ea typeface="Cambria Math"/>
                          </a:rPr>
                          <m:t> </m:t>
                        </m:r>
                      </m:e>
                    </m:nary>
                    <m:r>
                      <a:rPr lang="en-US" sz="1400">
                        <a:solidFill>
                          <a:schemeClr val="tx1"/>
                        </a:solidFill>
                        <a:latin typeface="Cambria Math" panose="02040503050406030204" pitchFamily="18" charset="0"/>
                      </a:rPr>
                      <m:t>   </m:t>
                    </m:r>
                    <m:r>
                      <a:rPr lang="en-US" sz="1400" b="0" i="0" smtClean="0">
                        <a:solidFill>
                          <a:schemeClr val="tx1"/>
                        </a:solidFill>
                        <a:latin typeface="Cambria Math" panose="02040503050406030204" pitchFamily="18" charset="0"/>
                      </a:rPr>
                      <m:t>                   </m:t>
                    </m:r>
                    <m:r>
                      <m:rPr>
                        <m:sty m:val="p"/>
                      </m:rPr>
                      <a:rPr lang="en-US" sz="1400">
                        <a:solidFill>
                          <a:schemeClr val="tx1"/>
                        </a:solidFill>
                        <a:latin typeface="Cambria Math" panose="02040503050406030204" pitchFamily="18" charset="0"/>
                      </a:rPr>
                      <m:t>for</m:t>
                    </m:r>
                    <m:r>
                      <a:rPr lang="en-US" sz="1400">
                        <a:solidFill>
                          <a:schemeClr val="tx1"/>
                        </a:solidFill>
                        <a:latin typeface="Cambria Math" panose="02040503050406030204" pitchFamily="18" charset="0"/>
                      </a:rPr>
                      <m:t> </m:t>
                    </m:r>
                    <m:r>
                      <m:rPr>
                        <m:sty m:val="p"/>
                      </m:rPr>
                      <a:rPr lang="en-US" sz="1400">
                        <a:solidFill>
                          <a:schemeClr val="tx1"/>
                        </a:solidFill>
                        <a:latin typeface="Cambria Math" panose="02040503050406030204" pitchFamily="18" charset="0"/>
                      </a:rPr>
                      <m:t>all</m:t>
                    </m:r>
                    <m:r>
                      <a:rPr lang="en-US" sz="1400" i="1">
                        <a:solidFill>
                          <a:schemeClr val="tx1"/>
                        </a:solidFill>
                        <a:latin typeface="Cambria Math" panose="02040503050406030204" pitchFamily="18" charset="0"/>
                      </a:rPr>
                      <m:t> </m:t>
                    </m:r>
                    <m:r>
                      <a:rPr lang="en-US" sz="1400" i="1">
                        <a:solidFill>
                          <a:schemeClr val="tx1"/>
                        </a:solidFill>
                        <a:latin typeface="Cambria Math" panose="02040503050406030204" pitchFamily="18" charset="0"/>
                      </a:rPr>
                      <m:t>𝑠</m:t>
                    </m:r>
                  </m:oMath>
                </a14:m>
                <a:endParaRPr lang="en-US" sz="1400" dirty="0">
                  <a:solidFill>
                    <a:schemeClr val="tx1"/>
                  </a:solidFill>
                </a:endParaRPr>
              </a:p>
              <a:p>
                <a:pPr marL="0" indent="0">
                  <a:buNone/>
                </a:pPr>
                <a14:m>
                  <m:oMathPara xmlns:m="http://schemas.openxmlformats.org/officeDocument/2006/math">
                    <m:oMathParaPr>
                      <m:jc m:val="left"/>
                    </m:oMathParaPr>
                    <m:oMath xmlns:m="http://schemas.openxmlformats.org/officeDocument/2006/math">
                      <m:r>
                        <a:rPr lang="en-US" sz="1400" i="1">
                          <a:solidFill>
                            <a:schemeClr val="tx1"/>
                          </a:solidFill>
                          <a:latin typeface="Cambria Math" panose="02040503050406030204" pitchFamily="18" charset="0"/>
                        </a:rPr>
                        <m:t>                                    </m:t>
                      </m:r>
                      <m:r>
                        <a:rPr lang="en-US" sz="1400" b="0" i="1" smtClean="0">
                          <a:solidFill>
                            <a:schemeClr val="tx1"/>
                          </a:solidFill>
                          <a:latin typeface="Cambria Math" panose="02040503050406030204" pitchFamily="18" charset="0"/>
                        </a:rPr>
                        <m:t>−</m:t>
                      </m:r>
                      <m:nary>
                        <m:naryPr>
                          <m:chr m:val="∑"/>
                          <m:supHide m:val="on"/>
                          <m:ctrlPr>
                            <a:rPr lang="en-US" sz="1400" i="1">
                              <a:solidFill>
                                <a:schemeClr val="tx1"/>
                              </a:solidFill>
                              <a:latin typeface="Cambria Math" panose="02040503050406030204" pitchFamily="18" charset="0"/>
                            </a:rPr>
                          </m:ctrlPr>
                        </m:naryPr>
                        <m:sub>
                          <m:r>
                            <a:rPr lang="en-US" sz="1400" i="1">
                              <a:solidFill>
                                <a:schemeClr val="tx1"/>
                              </a:solidFill>
                              <a:latin typeface="Cambria Math" panose="02040503050406030204" pitchFamily="18" charset="0"/>
                            </a:rPr>
                            <m:t>𝑠</m:t>
                          </m:r>
                        </m:sub>
                        <m:sup/>
                        <m:e>
                          <m:sSub>
                            <m:sSubPr>
                              <m:ctrlPr>
                                <a:rPr lang="en-US" sz="1400" i="1">
                                  <a:solidFill>
                                    <a:schemeClr val="tx1"/>
                                  </a:solidFill>
                                  <a:latin typeface="Cambria Math" panose="02040503050406030204" pitchFamily="18" charset="0"/>
                                </a:rPr>
                              </m:ctrlPr>
                            </m:sSubPr>
                            <m:e>
                              <m:r>
                                <a:rPr lang="en-US" sz="1400" i="1">
                                  <a:solidFill>
                                    <a:schemeClr val="tx1"/>
                                  </a:solidFill>
                                  <a:latin typeface="Cambria Math" panose="02040503050406030204" pitchFamily="18" charset="0"/>
                                </a:rPr>
                                <m:t>                 </m:t>
                              </m:r>
                              <m:r>
                                <a:rPr lang="en-US" sz="1400" i="1">
                                  <a:solidFill>
                                    <a:schemeClr val="tx1"/>
                                  </a:solidFill>
                                  <a:latin typeface="Cambria Math" panose="02040503050406030204" pitchFamily="18" charset="0"/>
                                </a:rPr>
                                <m:t>𝑀𝑉𝐸</m:t>
                              </m:r>
                            </m:e>
                            <m:sub>
                              <m:r>
                                <a:rPr lang="en-US" sz="1400" i="1">
                                  <a:solidFill>
                                    <a:schemeClr val="tx1"/>
                                  </a:solidFill>
                                  <a:latin typeface="Cambria Math" panose="02040503050406030204" pitchFamily="18" charset="0"/>
                                </a:rPr>
                                <m:t>𝑠</m:t>
                              </m:r>
                              <m:r>
                                <a:rPr lang="en-US" sz="1400" i="1">
                                  <a:solidFill>
                                    <a:schemeClr val="tx1"/>
                                  </a:solidFill>
                                  <a:latin typeface="Cambria Math" panose="02040503050406030204" pitchFamily="18" charset="0"/>
                                </a:rPr>
                                <m:t>,</m:t>
                              </m:r>
                              <m:r>
                                <a:rPr lang="en-US" sz="1400" i="1">
                                  <a:solidFill>
                                    <a:schemeClr val="tx1"/>
                                  </a:solidFill>
                                  <a:latin typeface="Cambria Math" panose="02040503050406030204" pitchFamily="18" charset="0"/>
                                </a:rPr>
                                <m:t>𝑑</m:t>
                              </m:r>
                            </m:sub>
                          </m:sSub>
                          <m:r>
                            <a:rPr lang="en-US" sz="1400" i="1">
                              <a:solidFill>
                                <a:schemeClr val="tx1"/>
                              </a:solidFill>
                              <a:latin typeface="Cambria Math" panose="02040503050406030204" pitchFamily="18" charset="0"/>
                            </a:rPr>
                            <m:t>   </m:t>
                          </m:r>
                          <m:r>
                            <a:rPr lang="en-US" sz="1400" b="0" i="1" smtClean="0">
                              <a:solidFill>
                                <a:schemeClr val="tx1"/>
                              </a:solidFill>
                              <a:latin typeface="Cambria Math" panose="02040503050406030204" pitchFamily="18" charset="0"/>
                            </a:rPr>
                            <m:t>                                       </m:t>
                          </m:r>
                          <m:r>
                            <a:rPr lang="en-US" sz="1400" i="1">
                              <a:solidFill>
                                <a:schemeClr val="tx1"/>
                              </a:solidFill>
                              <a:latin typeface="Cambria Math" panose="02040503050406030204" pitchFamily="18" charset="0"/>
                              <a:ea typeface="Cambria Math"/>
                            </a:rPr>
                            <m:t>≤</m:t>
                          </m:r>
                          <m:r>
                            <a:rPr lang="en-US" sz="1400" b="0" i="1" smtClean="0">
                              <a:solidFill>
                                <a:schemeClr val="tx1"/>
                              </a:solidFill>
                              <a:latin typeface="Cambria Math" panose="02040503050406030204" pitchFamily="18" charset="0"/>
                            </a:rPr>
                            <m:t>−</m:t>
                          </m:r>
                          <m:sSub>
                            <m:sSubPr>
                              <m:ctrlPr>
                                <a:rPr lang="en-US" sz="1400" i="1">
                                  <a:solidFill>
                                    <a:schemeClr val="tx1"/>
                                  </a:solidFill>
                                  <a:latin typeface="Cambria Math" panose="02040503050406030204" pitchFamily="18" charset="0"/>
                                  <a:ea typeface="Cambria Math"/>
                                </a:rPr>
                              </m:ctrlPr>
                            </m:sSubPr>
                            <m:e>
                              <m:r>
                                <a:rPr lang="en-US" sz="1400" i="1">
                                  <a:solidFill>
                                    <a:schemeClr val="tx1"/>
                                  </a:solidFill>
                                  <a:latin typeface="Cambria Math" panose="02040503050406030204" pitchFamily="18" charset="0"/>
                                  <a:ea typeface="Cambria Math"/>
                                </a:rPr>
                                <m:t>𝑑𝑒𝑚</m:t>
                              </m:r>
                            </m:e>
                            <m:sub>
                              <m:r>
                                <a:rPr lang="en-US" sz="1400" i="1">
                                  <a:solidFill>
                                    <a:schemeClr val="tx1"/>
                                  </a:solidFill>
                                  <a:latin typeface="Cambria Math" panose="02040503050406030204" pitchFamily="18" charset="0"/>
                                  <a:ea typeface="Cambria Math"/>
                                </a:rPr>
                                <m:t>𝑑</m:t>
                              </m:r>
                              <m:r>
                                <a:rPr lang="en-US" sz="1400" i="1">
                                  <a:solidFill>
                                    <a:schemeClr val="tx1"/>
                                  </a:solidFill>
                                  <a:latin typeface="Cambria Math" panose="02040503050406030204" pitchFamily="18" charset="0"/>
                                  <a:ea typeface="Cambria Math"/>
                                </a:rPr>
                                <m:t>     </m:t>
                              </m:r>
                            </m:sub>
                          </m:sSub>
                        </m:e>
                      </m:nary>
                      <m:r>
                        <a:rPr lang="en-US" sz="1400" b="0" i="0" smtClean="0">
                          <a:solidFill>
                            <a:schemeClr val="tx1"/>
                          </a:solidFill>
                          <a:latin typeface="Cambria Math" panose="02040503050406030204" pitchFamily="18" charset="0"/>
                          <a:ea typeface="Cambria Math"/>
                        </a:rPr>
                        <m:t>          </m:t>
                      </m:r>
                      <m:r>
                        <m:rPr>
                          <m:sty m:val="p"/>
                        </m:rPr>
                        <a:rPr lang="en-US" sz="1400">
                          <a:solidFill>
                            <a:schemeClr val="tx1"/>
                          </a:solidFill>
                          <a:latin typeface="Cambria Math" panose="02040503050406030204" pitchFamily="18" charset="0"/>
                        </a:rPr>
                        <m:t>f</m:t>
                      </m:r>
                      <m:r>
                        <m:rPr>
                          <m:sty m:val="p"/>
                        </m:rPr>
                        <a:rPr lang="en-US" sz="1400" b="0" i="0" smtClean="0">
                          <a:solidFill>
                            <a:schemeClr val="tx1"/>
                          </a:solidFill>
                          <a:latin typeface="Cambria Math" panose="02040503050406030204" pitchFamily="18" charset="0"/>
                        </a:rPr>
                        <m:t>or</m:t>
                      </m:r>
                      <m:r>
                        <a:rPr lang="en-US" sz="1400">
                          <a:solidFill>
                            <a:schemeClr val="tx1"/>
                          </a:solidFill>
                          <a:latin typeface="Cambria Math" panose="02040503050406030204" pitchFamily="18" charset="0"/>
                        </a:rPr>
                        <m:t> </m:t>
                      </m:r>
                      <m:r>
                        <m:rPr>
                          <m:sty m:val="p"/>
                        </m:rPr>
                        <a:rPr lang="en-US" sz="1400">
                          <a:solidFill>
                            <a:schemeClr val="tx1"/>
                          </a:solidFill>
                          <a:latin typeface="Cambria Math" panose="02040503050406030204" pitchFamily="18" charset="0"/>
                        </a:rPr>
                        <m:t>all</m:t>
                      </m:r>
                      <m:r>
                        <a:rPr lang="en-US" sz="1400" i="1">
                          <a:solidFill>
                            <a:schemeClr val="tx1"/>
                          </a:solidFill>
                          <a:latin typeface="Cambria Math" panose="02040503050406030204" pitchFamily="18" charset="0"/>
                        </a:rPr>
                        <m:t> </m:t>
                      </m:r>
                      <m:r>
                        <a:rPr lang="en-US" sz="1400" i="1">
                          <a:solidFill>
                            <a:schemeClr val="tx1"/>
                          </a:solidFill>
                          <a:latin typeface="Cambria Math" panose="02040503050406030204" pitchFamily="18" charset="0"/>
                        </a:rPr>
                        <m:t>𝑑</m:t>
                      </m:r>
                    </m:oMath>
                  </m:oMathPara>
                </a14:m>
                <a:endParaRPr lang="en-US" sz="1400" dirty="0"/>
              </a:p>
              <a:p>
                <a:pPr marL="0" indent="0">
                  <a:buNone/>
                </a:pPr>
                <a14:m>
                  <m:oMathPara xmlns:m="http://schemas.openxmlformats.org/officeDocument/2006/math">
                    <m:oMathParaPr>
                      <m:jc m:val="left"/>
                    </m:oMathParaPr>
                    <m:oMath xmlns:m="http://schemas.openxmlformats.org/officeDocument/2006/math">
                      <m:sSub>
                        <m:sSubPr>
                          <m:ctrlPr>
                            <a:rPr lang="en-US" sz="1400" i="1">
                              <a:solidFill>
                                <a:schemeClr val="tx1"/>
                              </a:solidFill>
                              <a:latin typeface="Cambria Math" panose="02040503050406030204" pitchFamily="18" charset="0"/>
                            </a:rPr>
                          </m:ctrlPr>
                        </m:sSubPr>
                        <m:e>
                          <m:r>
                            <a:rPr lang="en-US" sz="1400" i="1">
                              <a:solidFill>
                                <a:schemeClr val="tx1"/>
                              </a:solidFill>
                              <a:latin typeface="Cambria Math" panose="02040503050406030204" pitchFamily="18" charset="0"/>
                            </a:rPr>
                            <m:t>                                                                </m:t>
                          </m:r>
                          <m:r>
                            <a:rPr lang="en-US" sz="1400" i="1">
                              <a:solidFill>
                                <a:schemeClr val="tx1"/>
                              </a:solidFill>
                              <a:latin typeface="Cambria Math" panose="02040503050406030204" pitchFamily="18" charset="0"/>
                            </a:rPr>
                            <m:t>𝑀𝑉𝐸</m:t>
                          </m:r>
                        </m:e>
                        <m:sub>
                          <m:r>
                            <a:rPr lang="en-US" sz="1400" i="1">
                              <a:solidFill>
                                <a:schemeClr val="tx1"/>
                              </a:solidFill>
                              <a:latin typeface="Cambria Math" panose="02040503050406030204" pitchFamily="18" charset="0"/>
                            </a:rPr>
                            <m:t>𝑠</m:t>
                          </m:r>
                          <m:r>
                            <a:rPr lang="en-US" sz="1400" i="1">
                              <a:solidFill>
                                <a:schemeClr val="tx1"/>
                              </a:solidFill>
                              <a:latin typeface="Cambria Math" panose="02040503050406030204" pitchFamily="18" charset="0"/>
                            </a:rPr>
                            <m:t>,</m:t>
                          </m:r>
                          <m:r>
                            <a:rPr lang="en-US" sz="1400" i="1">
                              <a:solidFill>
                                <a:schemeClr val="tx1"/>
                              </a:solidFill>
                              <a:latin typeface="Cambria Math" panose="02040503050406030204" pitchFamily="18" charset="0"/>
                            </a:rPr>
                            <m:t>𝑑</m:t>
                          </m:r>
                        </m:sub>
                      </m:sSub>
                      <m:r>
                        <a:rPr lang="en-US" sz="1400" i="1">
                          <a:solidFill>
                            <a:schemeClr val="tx1"/>
                          </a:solidFill>
                          <a:latin typeface="Cambria Math" panose="02040503050406030204" pitchFamily="18" charset="0"/>
                        </a:rPr>
                        <m:t>    </m:t>
                      </m:r>
                      <m:r>
                        <a:rPr lang="en-US" sz="1400" b="0" i="1">
                          <a:solidFill>
                            <a:schemeClr val="tx1"/>
                          </a:solidFill>
                          <a:latin typeface="Cambria Math" panose="02040503050406030204" pitchFamily="18" charset="0"/>
                        </a:rPr>
                        <m:t>  </m:t>
                      </m:r>
                      <m:r>
                        <a:rPr lang="en-US" sz="1400" i="1" smtClean="0">
                          <a:solidFill>
                            <a:srgbClr val="FF0000"/>
                          </a:solidFill>
                          <a:latin typeface="Cambria Math" panose="02040503050406030204" pitchFamily="18" charset="0"/>
                        </a:rPr>
                        <m:t> </m:t>
                      </m:r>
                      <m:r>
                        <a:rPr lang="en-US" sz="1400" b="0" i="1" smtClean="0">
                          <a:solidFill>
                            <a:srgbClr val="FF0000"/>
                          </a:solidFill>
                          <a:latin typeface="Cambria Math" panose="02040503050406030204" pitchFamily="18" charset="0"/>
                        </a:rPr>
                        <m:t>,</m:t>
                      </m:r>
                      <m:sSub>
                        <m:sSubPr>
                          <m:ctrlPr>
                            <a:rPr lang="en-US" sz="1400" i="1" smtClean="0">
                              <a:solidFill>
                                <a:srgbClr val="FF0000"/>
                              </a:solidFill>
                              <a:latin typeface="Cambria Math" panose="02040503050406030204" pitchFamily="18" charset="0"/>
                              <a:ea typeface="Cambria Math"/>
                            </a:rPr>
                          </m:ctrlPr>
                        </m:sSubPr>
                        <m:e>
                          <m:r>
                            <a:rPr lang="en-US" sz="1400" i="1">
                              <a:solidFill>
                                <a:srgbClr val="FF0000"/>
                              </a:solidFill>
                              <a:latin typeface="Cambria Math" panose="02040503050406030204" pitchFamily="18" charset="0"/>
                              <a:ea typeface="Cambria Math"/>
                            </a:rPr>
                            <m:t>                  </m:t>
                          </m:r>
                          <m:r>
                            <a:rPr lang="en-US" sz="1400" i="1">
                              <a:solidFill>
                                <a:srgbClr val="FF0000"/>
                              </a:solidFill>
                              <a:latin typeface="Cambria Math" panose="02040503050406030204" pitchFamily="18" charset="0"/>
                              <a:ea typeface="Cambria Math"/>
                            </a:rPr>
                            <m:t>𝑠𝑢𝑝</m:t>
                          </m:r>
                        </m:e>
                        <m:sub>
                          <m:r>
                            <a:rPr lang="en-US" sz="1400" i="1">
                              <a:solidFill>
                                <a:srgbClr val="FF0000"/>
                              </a:solidFill>
                              <a:latin typeface="Cambria Math" panose="02040503050406030204" pitchFamily="18" charset="0"/>
                              <a:ea typeface="Cambria Math"/>
                            </a:rPr>
                            <m:t>𝑠</m:t>
                          </m:r>
                        </m:sub>
                      </m:sSub>
                      <m:r>
                        <a:rPr lang="en-US" sz="1400" b="0" i="1" smtClean="0">
                          <a:solidFill>
                            <a:srgbClr val="FF0000"/>
                          </a:solidFill>
                          <a:latin typeface="Cambria Math" panose="02040503050406030204" pitchFamily="18" charset="0"/>
                          <a:ea typeface="Cambria Math"/>
                        </a:rPr>
                        <m:t>  </m:t>
                      </m:r>
                      <m:r>
                        <a:rPr lang="en-US" sz="1400" b="0" i="1" smtClean="0">
                          <a:solidFill>
                            <a:schemeClr val="tx1"/>
                          </a:solidFill>
                          <a:latin typeface="Cambria Math" panose="02040503050406030204" pitchFamily="18" charset="0"/>
                          <a:ea typeface="Cambria Math"/>
                        </a:rPr>
                        <m:t>      </m:t>
                      </m:r>
                      <m:r>
                        <a:rPr lang="en-US" sz="1400" i="1">
                          <a:solidFill>
                            <a:schemeClr val="tx1"/>
                          </a:solidFill>
                          <a:latin typeface="Cambria Math" panose="02040503050406030204" pitchFamily="18" charset="0"/>
                          <a:ea typeface="Cambria Math"/>
                        </a:rPr>
                        <m:t>≥</m:t>
                      </m:r>
                      <m:r>
                        <a:rPr lang="en-US" sz="1400" b="0" i="1" smtClean="0">
                          <a:solidFill>
                            <a:schemeClr val="tx1"/>
                          </a:solidFill>
                          <a:latin typeface="Cambria Math" panose="02040503050406030204" pitchFamily="18" charset="0"/>
                          <a:ea typeface="Cambria Math"/>
                        </a:rPr>
                        <m:t>  </m:t>
                      </m:r>
                      <m:r>
                        <a:rPr lang="en-US" sz="1400" i="1">
                          <a:solidFill>
                            <a:schemeClr val="tx1"/>
                          </a:solidFill>
                          <a:latin typeface="Cambria Math" panose="02040503050406030204" pitchFamily="18" charset="0"/>
                          <a:ea typeface="Cambria Math"/>
                        </a:rPr>
                        <m:t>0 </m:t>
                      </m:r>
                      <m:r>
                        <a:rPr lang="en-US" sz="1400">
                          <a:solidFill>
                            <a:schemeClr val="tx1"/>
                          </a:solidFill>
                          <a:latin typeface="Cambria Math" panose="02040503050406030204" pitchFamily="18" charset="0"/>
                          <a:ea typeface="Cambria Math"/>
                        </a:rPr>
                        <m:t>         </m:t>
                      </m:r>
                      <m:r>
                        <a:rPr lang="en-US" sz="1400" b="0" i="0" smtClean="0">
                          <a:solidFill>
                            <a:schemeClr val="tx1"/>
                          </a:solidFill>
                          <a:latin typeface="Cambria Math" panose="02040503050406030204" pitchFamily="18" charset="0"/>
                          <a:ea typeface="Cambria Math"/>
                        </a:rPr>
                        <m:t>            </m:t>
                      </m:r>
                      <m:r>
                        <a:rPr lang="en-US" sz="1400">
                          <a:solidFill>
                            <a:schemeClr val="tx1"/>
                          </a:solidFill>
                          <a:latin typeface="Cambria Math" panose="02040503050406030204" pitchFamily="18" charset="0"/>
                          <a:ea typeface="Cambria Math"/>
                        </a:rPr>
                        <m:t> </m:t>
                      </m:r>
                      <m:r>
                        <m:rPr>
                          <m:sty m:val="p"/>
                        </m:rPr>
                        <a:rPr lang="en-US" sz="1400">
                          <a:solidFill>
                            <a:schemeClr val="tx1"/>
                          </a:solidFill>
                          <a:latin typeface="Cambria Math" panose="02040503050406030204" pitchFamily="18" charset="0"/>
                          <a:ea typeface="Cambria Math"/>
                        </a:rPr>
                        <m:t>for</m:t>
                      </m:r>
                      <m:r>
                        <a:rPr lang="en-US" sz="1400">
                          <a:solidFill>
                            <a:schemeClr val="tx1"/>
                          </a:solidFill>
                          <a:latin typeface="Cambria Math" panose="02040503050406030204" pitchFamily="18" charset="0"/>
                          <a:ea typeface="Cambria Math"/>
                        </a:rPr>
                        <m:t> </m:t>
                      </m:r>
                      <m:r>
                        <m:rPr>
                          <m:sty m:val="p"/>
                        </m:rPr>
                        <a:rPr lang="en-US" sz="1400">
                          <a:solidFill>
                            <a:schemeClr val="tx1"/>
                          </a:solidFill>
                          <a:latin typeface="Cambria Math" panose="02040503050406030204" pitchFamily="18" charset="0"/>
                          <a:ea typeface="Cambria Math"/>
                        </a:rPr>
                        <m:t>all</m:t>
                      </m:r>
                      <m:r>
                        <a:rPr lang="en-US" sz="1400" i="1">
                          <a:solidFill>
                            <a:schemeClr val="tx1"/>
                          </a:solidFill>
                          <a:latin typeface="Cambria Math" panose="02040503050406030204" pitchFamily="18" charset="0"/>
                          <a:ea typeface="Cambria Math"/>
                        </a:rPr>
                        <m:t> </m:t>
                      </m:r>
                      <m:r>
                        <a:rPr lang="en-US" sz="1400" i="1">
                          <a:solidFill>
                            <a:schemeClr val="tx1"/>
                          </a:solidFill>
                          <a:latin typeface="Cambria Math" panose="02040503050406030204" pitchFamily="18" charset="0"/>
                          <a:ea typeface="Cambria Math"/>
                        </a:rPr>
                        <m:t>𝑠</m:t>
                      </m:r>
                      <m:r>
                        <a:rPr lang="en-US" sz="1400" i="1">
                          <a:solidFill>
                            <a:schemeClr val="tx1"/>
                          </a:solidFill>
                          <a:latin typeface="Cambria Math" panose="02040503050406030204" pitchFamily="18" charset="0"/>
                          <a:ea typeface="Cambria Math"/>
                        </a:rPr>
                        <m:t> </m:t>
                      </m:r>
                      <m:r>
                        <m:rPr>
                          <m:sty m:val="p"/>
                        </m:rPr>
                        <a:rPr lang="en-US" sz="1400">
                          <a:solidFill>
                            <a:schemeClr val="tx1"/>
                          </a:solidFill>
                          <a:latin typeface="Cambria Math" panose="02040503050406030204" pitchFamily="18" charset="0"/>
                          <a:ea typeface="Cambria Math"/>
                        </a:rPr>
                        <m:t>and</m:t>
                      </m:r>
                      <m:r>
                        <a:rPr lang="en-US" sz="1400">
                          <a:solidFill>
                            <a:schemeClr val="tx1"/>
                          </a:solidFill>
                          <a:latin typeface="Cambria Math" panose="02040503050406030204" pitchFamily="18" charset="0"/>
                          <a:ea typeface="Cambria Math"/>
                        </a:rPr>
                        <m:t> </m:t>
                      </m:r>
                      <m:r>
                        <a:rPr lang="en-US" sz="1400" i="1">
                          <a:solidFill>
                            <a:schemeClr val="tx1"/>
                          </a:solidFill>
                          <a:latin typeface="Cambria Math" panose="02040503050406030204" pitchFamily="18" charset="0"/>
                          <a:ea typeface="Cambria Math"/>
                        </a:rPr>
                        <m:t>𝑑</m:t>
                      </m:r>
                    </m:oMath>
                  </m:oMathPara>
                </a14:m>
                <a:endParaRPr lang="en-US" sz="1400" i="1" dirty="0">
                  <a:solidFill>
                    <a:schemeClr val="tx1"/>
                  </a:solidFill>
                  <a:ea typeface="Cambria Math"/>
                </a:endParaRPr>
              </a:p>
              <a:p>
                <a:pPr marL="0" indent="0">
                  <a:buNone/>
                </a:pPr>
                <a:endParaRPr lang="en-US" sz="1800" i="1" dirty="0" smtClean="0">
                  <a:solidFill>
                    <a:schemeClr val="tx1"/>
                  </a:solidFill>
                  <a:latin typeface="+mj-lt"/>
                  <a:ea typeface="Cambria Math"/>
                </a:endParaRPr>
              </a:p>
            </p:txBody>
          </p:sp>
        </mc:Choice>
        <mc:Fallback>
          <p:sp>
            <p:nvSpPr>
              <p:cNvPr id="5" name="Content Placeholder 4"/>
              <p:cNvSpPr>
                <a:spLocks noGrp="1" noRot="1" noChangeAspect="1" noMove="1" noResize="1" noEditPoints="1" noAdjustHandles="1" noChangeArrowheads="1" noChangeShapeType="1" noTextEdit="1"/>
              </p:cNvSpPr>
              <p:nvPr>
                <p:ph sz="half" idx="2"/>
              </p:nvPr>
            </p:nvSpPr>
            <p:spPr>
              <a:xfrm>
                <a:off x="609600" y="593912"/>
                <a:ext cx="8534400" cy="4905374"/>
              </a:xfrm>
              <a:blipFill>
                <a:blip r:embed="rId2"/>
                <a:stretch>
                  <a:fillRect l="-1071" t="-870" b="-15155"/>
                </a:stretch>
              </a:blipFill>
            </p:spPr>
            <p:txBody>
              <a:bodyPr/>
              <a:lstStyle/>
              <a:p>
                <a:r>
                  <a:rPr lang="en-US">
                    <a:noFill/>
                  </a:rPr>
                  <a:t> </a:t>
                </a:r>
              </a:p>
            </p:txBody>
          </p:sp>
        </mc:Fallback>
      </mc:AlternateContent>
    </p:spTree>
    <p:extLst>
      <p:ext uri="{BB962C8B-B14F-4D97-AF65-F5344CB8AC3E}">
        <p14:creationId xmlns:p14="http://schemas.microsoft.com/office/powerpoint/2010/main" val="39234436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66675"/>
            <a:ext cx="7048500" cy="504825"/>
          </a:xfrm>
        </p:spPr>
        <p:txBody>
          <a:bodyPr>
            <a:normAutofit fontScale="90000"/>
          </a:bodyPr>
          <a:lstStyle/>
          <a:p>
            <a:r>
              <a:rPr lang="en-US" dirty="0" smtClean="0"/>
              <a:t>Basics of Model Gluing</a:t>
            </a:r>
            <a:endParaRPr lang="en-US" dirty="0"/>
          </a:p>
        </p:txBody>
      </p:sp>
      <mc:AlternateContent xmlns:mc="http://schemas.openxmlformats.org/markup-compatibility/2006">
        <mc:Choice xmlns:a14="http://schemas.microsoft.com/office/drawing/2010/main" Requires="a14">
          <p:sp>
            <p:nvSpPr>
              <p:cNvPr id="5" name="Content Placeholder 4"/>
              <p:cNvSpPr>
                <a:spLocks noGrp="1"/>
              </p:cNvSpPr>
              <p:nvPr>
                <p:ph sz="half" idx="2"/>
              </p:nvPr>
            </p:nvSpPr>
            <p:spPr>
              <a:xfrm>
                <a:off x="609600" y="593912"/>
                <a:ext cx="8534400" cy="4778188"/>
              </a:xfrm>
            </p:spPr>
            <p:txBody>
              <a:bodyPr>
                <a:normAutofit/>
              </a:bodyPr>
              <a:lstStyle/>
              <a:p>
                <a:pPr>
                  <a:lnSpc>
                    <a:spcPct val="120000"/>
                  </a:lnSpc>
                </a:pPr>
                <a:r>
                  <a:rPr lang="en-US" sz="2200" dirty="0" smtClean="0">
                    <a:latin typeface="+mj-lt"/>
                    <a:cs typeface="Times New Roman" panose="02020603050405020304" pitchFamily="18" charset="0"/>
                  </a:rPr>
                  <a:t>And going one step further instead of demand being exogenous lets also make it an </a:t>
                </a:r>
                <a:r>
                  <a:rPr lang="en-US" sz="2200" dirty="0" smtClean="0">
                    <a:solidFill>
                      <a:srgbClr val="FF33CC"/>
                    </a:solidFill>
                    <a:latin typeface="+mj-lt"/>
                    <a:cs typeface="Times New Roman" panose="02020603050405020304" pitchFamily="18" charset="0"/>
                  </a:rPr>
                  <a:t>endogenous variable</a:t>
                </a:r>
                <a:r>
                  <a:rPr lang="en-US" sz="2200" dirty="0" smtClean="0">
                    <a:solidFill>
                      <a:srgbClr val="0070C0"/>
                    </a:solidFill>
                    <a:latin typeface="+mj-lt"/>
                    <a:cs typeface="Times New Roman" panose="02020603050405020304" pitchFamily="18" charset="0"/>
                  </a:rPr>
                  <a:t>.  </a:t>
                </a:r>
                <a:r>
                  <a:rPr lang="en-US" sz="2200" dirty="0" smtClean="0">
                    <a:solidFill>
                      <a:schemeClr val="tx1"/>
                    </a:solidFill>
                    <a:latin typeface="+mj-lt"/>
                    <a:cs typeface="Times New Roman" panose="02020603050405020304" pitchFamily="18" charset="0"/>
                  </a:rPr>
                  <a:t>We also</a:t>
                </a:r>
                <a:r>
                  <a:rPr lang="en-US" sz="2200" dirty="0" smtClean="0">
                    <a:latin typeface="+mj-lt"/>
                    <a:cs typeface="Times New Roman" panose="02020603050405020304" pitchFamily="18" charset="0"/>
                  </a:rPr>
                  <a:t> move the </a:t>
                </a:r>
                <a:r>
                  <a:rPr lang="en-US" sz="2200" dirty="0">
                    <a:solidFill>
                      <a:srgbClr val="FF33CC"/>
                    </a:solidFill>
                    <a:latin typeface="+mj-lt"/>
                    <a:cs typeface="Times New Roman" panose="02020603050405020304" pitchFamily="18" charset="0"/>
                  </a:rPr>
                  <a:t>demand variable to the left hand side</a:t>
                </a:r>
                <a:r>
                  <a:rPr lang="en-US" sz="2200" dirty="0">
                    <a:latin typeface="+mj-lt"/>
                    <a:cs typeface="Times New Roman" panose="02020603050405020304" pitchFamily="18" charset="0"/>
                  </a:rPr>
                  <a:t> </a:t>
                </a:r>
                <a:r>
                  <a:rPr lang="en-US" sz="2200" dirty="0" smtClean="0">
                    <a:latin typeface="+mj-lt"/>
                    <a:cs typeface="Times New Roman" panose="02020603050405020304" pitchFamily="18" charset="0"/>
                  </a:rPr>
                  <a:t>and add a sale price.  </a:t>
                </a:r>
                <a:r>
                  <a:rPr lang="en-US" sz="2200" dirty="0">
                    <a:latin typeface="+mj-lt"/>
                    <a:cs typeface="Times New Roman" panose="02020603050405020304" pitchFamily="18" charset="0"/>
                  </a:rPr>
                  <a:t>The resultant model is</a:t>
                </a:r>
                <a:endParaRPr lang="en-US" sz="2200" dirty="0">
                  <a:latin typeface="+mj-lt"/>
                </a:endParaRPr>
              </a:p>
              <a:p>
                <a:pPr marL="0" indent="0">
                  <a:buNone/>
                </a:pPr>
                <a:r>
                  <a:rPr lang="en-US" sz="1600" dirty="0"/>
                  <a:t>     </a:t>
                </a:r>
                <a14:m>
                  <m:oMath xmlns:m="http://schemas.openxmlformats.org/officeDocument/2006/math">
                    <m:r>
                      <a:rPr lang="en-US" sz="1600" i="1">
                        <a:latin typeface="Cambria Math" panose="02040503050406030204" pitchFamily="18" charset="0"/>
                      </a:rPr>
                      <m:t>𝑀𝑎𝑥𝑖𝑚𝑖𝑧𝑒</m:t>
                    </m:r>
                    <m:r>
                      <a:rPr lang="en-US" sz="1600" b="0" i="1" smtClean="0">
                        <a:latin typeface="Cambria Math" panose="02040503050406030204" pitchFamily="18" charset="0"/>
                      </a:rPr>
                      <m:t>    </m:t>
                    </m:r>
                    <m:sSub>
                      <m:sSubPr>
                        <m:ctrlPr>
                          <a:rPr lang="en-US" sz="1600" i="1">
                            <a:solidFill>
                              <a:schemeClr val="tx1"/>
                            </a:solidFill>
                            <a:latin typeface="Cambria Math" panose="02040503050406030204" pitchFamily="18" charset="0"/>
                            <a:ea typeface="Cambria Math"/>
                          </a:rPr>
                        </m:ctrlPr>
                      </m:sSubPr>
                      <m:e>
                        <m:nary>
                          <m:naryPr>
                            <m:chr m:val="∑"/>
                            <m:supHide m:val="on"/>
                            <m:ctrlPr>
                              <a:rPr lang="en-US" sz="1600" i="1">
                                <a:solidFill>
                                  <a:schemeClr val="tx1"/>
                                </a:solidFill>
                                <a:latin typeface="Cambria Math" panose="02040503050406030204" pitchFamily="18" charset="0"/>
                              </a:rPr>
                            </m:ctrlPr>
                          </m:naryPr>
                          <m:sub>
                            <m:r>
                              <m:rPr>
                                <m:brk m:alnAt="7"/>
                              </m:rPr>
                              <a:rPr lang="en-US" sz="1600" i="1">
                                <a:solidFill>
                                  <a:schemeClr val="tx1"/>
                                </a:solidFill>
                                <a:latin typeface="Cambria Math" panose="02040503050406030204" pitchFamily="18" charset="0"/>
                              </a:rPr>
                              <m:t>𝑑</m:t>
                            </m:r>
                          </m:sub>
                          <m:sup/>
                          <m:e>
                            <m:sSub>
                              <m:sSubPr>
                                <m:ctrlPr>
                                  <a:rPr lang="en-US" sz="1600" i="1" smtClean="0">
                                    <a:solidFill>
                                      <a:srgbClr val="0070C0"/>
                                    </a:solidFill>
                                    <a:latin typeface="Cambria Math" panose="02040503050406030204" pitchFamily="18" charset="0"/>
                                  </a:rPr>
                                </m:ctrlPr>
                              </m:sSubPr>
                              <m:e>
                                <m:r>
                                  <a:rPr lang="en-US" sz="1600" b="0" i="1" smtClean="0">
                                    <a:solidFill>
                                      <a:srgbClr val="0070C0"/>
                                    </a:solidFill>
                                    <a:latin typeface="Cambria Math" panose="02040503050406030204" pitchFamily="18" charset="0"/>
                                  </a:rPr>
                                  <m:t>𝑠𝑝</m:t>
                                </m:r>
                              </m:e>
                              <m:sub>
                                <m:r>
                                  <a:rPr lang="en-US" sz="1600" i="1">
                                    <a:solidFill>
                                      <a:srgbClr val="0070C0"/>
                                    </a:solidFill>
                                    <a:latin typeface="Cambria Math" panose="02040503050406030204" pitchFamily="18" charset="0"/>
                                  </a:rPr>
                                  <m:t>𝑑</m:t>
                                </m:r>
                              </m:sub>
                            </m:sSub>
                            <m:sSub>
                              <m:sSubPr>
                                <m:ctrlPr>
                                  <a:rPr lang="en-US" sz="1600" i="1" smtClean="0">
                                    <a:solidFill>
                                      <a:srgbClr val="FF33CC"/>
                                    </a:solidFill>
                                    <a:latin typeface="Cambria Math" panose="02040503050406030204" pitchFamily="18" charset="0"/>
                                  </a:rPr>
                                </m:ctrlPr>
                              </m:sSubPr>
                              <m:e>
                                <m:r>
                                  <a:rPr lang="en-US" sz="1600" i="1">
                                    <a:solidFill>
                                      <a:srgbClr val="FF33CC"/>
                                    </a:solidFill>
                                    <a:latin typeface="Cambria Math" panose="02040503050406030204" pitchFamily="18" charset="0"/>
                                  </a:rPr>
                                  <m:t> ∗</m:t>
                                </m:r>
                                <m:r>
                                  <a:rPr lang="en-US" sz="1600" b="0" i="1" smtClean="0">
                                    <a:solidFill>
                                      <a:srgbClr val="FF33CC"/>
                                    </a:solidFill>
                                    <a:latin typeface="Cambria Math" panose="02040503050406030204" pitchFamily="18" charset="0"/>
                                  </a:rPr>
                                  <m:t>𝑑𝑒𝑚</m:t>
                                </m:r>
                              </m:e>
                              <m:sub>
                                <m:r>
                                  <a:rPr lang="en-US" sz="1600" i="1">
                                    <a:solidFill>
                                      <a:srgbClr val="FF33CC"/>
                                    </a:solidFill>
                                    <a:latin typeface="Cambria Math" panose="02040503050406030204" pitchFamily="18" charset="0"/>
                                  </a:rPr>
                                  <m:t>𝑑</m:t>
                                </m:r>
                              </m:sub>
                            </m:sSub>
                          </m:e>
                        </m:nary>
                      </m:e>
                      <m:sub>
                        <m:r>
                          <a:rPr lang="en-US" sz="1600" i="1">
                            <a:solidFill>
                              <a:schemeClr val="tx1"/>
                            </a:solidFill>
                            <a:latin typeface="Cambria Math" panose="02040503050406030204" pitchFamily="18" charset="0"/>
                            <a:ea typeface="Cambria Math"/>
                          </a:rPr>
                          <m:t>     </m:t>
                        </m:r>
                      </m:sub>
                    </m:sSub>
                    <m:r>
                      <a:rPr lang="en-US" sz="1600" i="1">
                        <a:latin typeface="Cambria Math" panose="02040503050406030204" pitchFamily="18" charset="0"/>
                      </a:rPr>
                      <m:t>− </m:t>
                    </m:r>
                    <m:nary>
                      <m:naryPr>
                        <m:chr m:val="∑"/>
                        <m:supHide m:val="on"/>
                        <m:ctrlPr>
                          <a:rPr lang="en-US" sz="1600" i="1">
                            <a:solidFill>
                              <a:schemeClr val="tx1"/>
                            </a:solidFill>
                            <a:latin typeface="Cambria Math" panose="02040503050406030204" pitchFamily="18" charset="0"/>
                          </a:rPr>
                        </m:ctrlPr>
                      </m:naryPr>
                      <m:sub>
                        <m:r>
                          <m:rPr>
                            <m:brk m:alnAt="7"/>
                          </m:rPr>
                          <a:rPr lang="en-US" sz="1600" i="1">
                            <a:solidFill>
                              <a:schemeClr val="tx1"/>
                            </a:solidFill>
                            <a:latin typeface="Cambria Math" panose="02040503050406030204" pitchFamily="18" charset="0"/>
                          </a:rPr>
                          <m:t>𝑠</m:t>
                        </m:r>
                      </m:sub>
                      <m:sup/>
                      <m:e>
                        <m:nary>
                          <m:naryPr>
                            <m:chr m:val="∑"/>
                            <m:supHide m:val="on"/>
                            <m:ctrlPr>
                              <a:rPr lang="en-US" sz="1600" i="1">
                                <a:solidFill>
                                  <a:schemeClr val="tx1"/>
                                </a:solidFill>
                                <a:latin typeface="Cambria Math" panose="02040503050406030204" pitchFamily="18" charset="0"/>
                              </a:rPr>
                            </m:ctrlPr>
                          </m:naryPr>
                          <m:sub>
                            <m:r>
                              <m:rPr>
                                <m:brk m:alnAt="7"/>
                              </m:rPr>
                              <a:rPr lang="en-US" sz="1600" i="1">
                                <a:solidFill>
                                  <a:schemeClr val="tx1"/>
                                </a:solidFill>
                                <a:latin typeface="Cambria Math" panose="02040503050406030204" pitchFamily="18" charset="0"/>
                              </a:rPr>
                              <m:t>𝑑</m:t>
                            </m:r>
                          </m:sub>
                          <m:sup/>
                          <m:e>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panose="02040503050406030204" pitchFamily="18" charset="0"/>
                                  </a:rPr>
                                  <m:t>𝑡𝑐</m:t>
                                </m:r>
                              </m:e>
                              <m:sub>
                                <m:r>
                                  <a:rPr lang="en-US" sz="1600" i="1">
                                    <a:solidFill>
                                      <a:schemeClr val="tx1"/>
                                    </a:solidFill>
                                    <a:latin typeface="Cambria Math" panose="02040503050406030204" pitchFamily="18" charset="0"/>
                                  </a:rPr>
                                  <m:t>𝑠</m:t>
                                </m:r>
                                <m:r>
                                  <a:rPr lang="en-US" sz="1600" i="1">
                                    <a:solidFill>
                                      <a:schemeClr val="tx1"/>
                                    </a:solidFill>
                                    <a:latin typeface="Cambria Math" panose="02040503050406030204" pitchFamily="18" charset="0"/>
                                  </a:rPr>
                                  <m:t>,</m:t>
                                </m:r>
                                <m:r>
                                  <a:rPr lang="en-US" sz="1600" i="1">
                                    <a:solidFill>
                                      <a:schemeClr val="tx1"/>
                                    </a:solidFill>
                                    <a:latin typeface="Cambria Math" panose="02040503050406030204" pitchFamily="18" charset="0"/>
                                  </a:rPr>
                                  <m:t>𝑑</m:t>
                                </m:r>
                              </m:sub>
                            </m:sSub>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panose="02040503050406030204" pitchFamily="18" charset="0"/>
                                  </a:rPr>
                                  <m:t> ∗ </m:t>
                                </m:r>
                                <m:r>
                                  <a:rPr lang="en-US" sz="1600" i="1">
                                    <a:solidFill>
                                      <a:schemeClr val="tx1"/>
                                    </a:solidFill>
                                    <a:latin typeface="Cambria Math" panose="02040503050406030204" pitchFamily="18" charset="0"/>
                                  </a:rPr>
                                  <m:t>𝑀𝑉𝐸</m:t>
                                </m:r>
                              </m:e>
                              <m:sub>
                                <m:r>
                                  <a:rPr lang="en-US" sz="1600" i="1">
                                    <a:solidFill>
                                      <a:schemeClr val="tx1"/>
                                    </a:solidFill>
                                    <a:latin typeface="Cambria Math" panose="02040503050406030204" pitchFamily="18" charset="0"/>
                                  </a:rPr>
                                  <m:t>𝑠</m:t>
                                </m:r>
                                <m:r>
                                  <a:rPr lang="en-US" sz="1600" i="1">
                                    <a:solidFill>
                                      <a:schemeClr val="tx1"/>
                                    </a:solidFill>
                                    <a:latin typeface="Cambria Math" panose="02040503050406030204" pitchFamily="18" charset="0"/>
                                  </a:rPr>
                                  <m:t>,</m:t>
                                </m:r>
                                <m:r>
                                  <a:rPr lang="en-US" sz="1600" i="1">
                                    <a:solidFill>
                                      <a:schemeClr val="tx1"/>
                                    </a:solidFill>
                                    <a:latin typeface="Cambria Math" panose="02040503050406030204" pitchFamily="18" charset="0"/>
                                  </a:rPr>
                                  <m:t>𝑑</m:t>
                                </m:r>
                              </m:sub>
                            </m:sSub>
                          </m:e>
                        </m:nary>
                      </m:e>
                    </m:nary>
                    <m:r>
                      <a:rPr lang="en-US" sz="1600" b="0" i="1" smtClean="0">
                        <a:solidFill>
                          <a:schemeClr val="tx1"/>
                        </a:solidFill>
                        <a:latin typeface="Cambria Math" panose="02040503050406030204" pitchFamily="18" charset="0"/>
                      </a:rPr>
                      <m:t>  </m:t>
                    </m:r>
                  </m:oMath>
                </a14:m>
                <a:r>
                  <a:rPr lang="en-US" sz="1600" dirty="0">
                    <a:solidFill>
                      <a:schemeClr val="tx1"/>
                    </a:solidFill>
                  </a:rPr>
                  <a:t>               </a:t>
                </a:r>
                <a14:m>
                  <m:oMath xmlns:m="http://schemas.openxmlformats.org/officeDocument/2006/math">
                    <m:r>
                      <a:rPr lang="en-US" sz="1600" i="1">
                        <a:solidFill>
                          <a:schemeClr val="tx1"/>
                        </a:solidFill>
                        <a:latin typeface="Cambria Math" panose="02040503050406030204" pitchFamily="18" charset="0"/>
                      </a:rPr>
                      <m:t> </m:t>
                    </m:r>
                  </m:oMath>
                </a14:m>
                <a:endParaRPr lang="en-US" sz="1600" i="1" dirty="0" smtClean="0">
                  <a:solidFill>
                    <a:schemeClr val="tx1"/>
                  </a:solidFill>
                  <a:latin typeface="Cambria Math" panose="02040503050406030204" pitchFamily="18" charset="0"/>
                </a:endParaRPr>
              </a:p>
              <a:p>
                <a:pPr marL="0" indent="0">
                  <a:buNone/>
                </a:pPr>
                <a:r>
                  <a:rPr lang="en-US" sz="1600" dirty="0" smtClean="0">
                    <a:solidFill>
                      <a:schemeClr val="tx1"/>
                    </a:solidFill>
                  </a:rPr>
                  <a:t>        </a:t>
                </a:r>
                <a14:m>
                  <m:oMath xmlns:m="http://schemas.openxmlformats.org/officeDocument/2006/math">
                    <m:r>
                      <a:rPr lang="en-US" sz="1600" i="1">
                        <a:solidFill>
                          <a:schemeClr val="tx1"/>
                        </a:solidFill>
                        <a:latin typeface="Cambria Math" panose="02040503050406030204" pitchFamily="18" charset="0"/>
                      </a:rPr>
                      <m:t>𝑠</m:t>
                    </m:r>
                    <m:r>
                      <a:rPr lang="en-US" sz="1600" i="1">
                        <a:solidFill>
                          <a:schemeClr val="tx1"/>
                        </a:solidFill>
                        <a:latin typeface="Cambria Math" panose="02040503050406030204" pitchFamily="18" charset="0"/>
                      </a:rPr>
                      <m:t>.</m:t>
                    </m:r>
                    <m:r>
                      <a:rPr lang="en-US" sz="1600" i="1">
                        <a:solidFill>
                          <a:schemeClr val="tx1"/>
                        </a:solidFill>
                        <a:latin typeface="Cambria Math" panose="02040503050406030204" pitchFamily="18" charset="0"/>
                      </a:rPr>
                      <m:t>𝑡</m:t>
                    </m:r>
                    <m:r>
                      <a:rPr lang="en-US" sz="1600" i="1">
                        <a:solidFill>
                          <a:schemeClr val="tx1"/>
                        </a:solidFill>
                        <a:latin typeface="Cambria Math" panose="02040503050406030204" pitchFamily="18" charset="0"/>
                      </a:rPr>
                      <m:t>.                                </m:t>
                    </m:r>
                    <m:r>
                      <a:rPr lang="en-US" sz="1600" b="0" i="1" smtClean="0">
                        <a:solidFill>
                          <a:schemeClr val="tx1"/>
                        </a:solidFill>
                        <a:latin typeface="Cambria Math" panose="02040503050406030204" pitchFamily="18" charset="0"/>
                      </a:rPr>
                      <m:t>                      </m:t>
                    </m:r>
                    <m:nary>
                      <m:naryPr>
                        <m:chr m:val="∑"/>
                        <m:supHide m:val="on"/>
                        <m:ctrlPr>
                          <a:rPr lang="en-US" sz="1600" i="1" smtClean="0">
                            <a:solidFill>
                              <a:schemeClr val="tx1"/>
                            </a:solidFill>
                            <a:latin typeface="Cambria Math" panose="02040503050406030204" pitchFamily="18" charset="0"/>
                          </a:rPr>
                        </m:ctrlPr>
                      </m:naryPr>
                      <m:sub>
                        <m:r>
                          <m:rPr>
                            <m:brk m:alnAt="7"/>
                          </m:rPr>
                          <a:rPr lang="en-US" sz="1600" i="1">
                            <a:solidFill>
                              <a:schemeClr val="tx1"/>
                            </a:solidFill>
                            <a:latin typeface="Cambria Math" panose="02040503050406030204" pitchFamily="18" charset="0"/>
                          </a:rPr>
                          <m:t>𝑑</m:t>
                        </m:r>
                      </m:sub>
                      <m:sup/>
                      <m:e>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panose="02040503050406030204" pitchFamily="18" charset="0"/>
                              </a:rPr>
                              <m:t>                   </m:t>
                            </m:r>
                            <m:r>
                              <a:rPr lang="en-US" sz="1600" i="1">
                                <a:solidFill>
                                  <a:schemeClr val="tx1"/>
                                </a:solidFill>
                                <a:latin typeface="Cambria Math" panose="02040503050406030204" pitchFamily="18" charset="0"/>
                              </a:rPr>
                              <m:t>𝑀𝑉𝐸</m:t>
                            </m:r>
                          </m:e>
                          <m:sub>
                            <m:r>
                              <a:rPr lang="en-US" sz="1600" i="1">
                                <a:solidFill>
                                  <a:schemeClr val="tx1"/>
                                </a:solidFill>
                                <a:latin typeface="Cambria Math" panose="02040503050406030204" pitchFamily="18" charset="0"/>
                              </a:rPr>
                              <m:t>𝑠</m:t>
                            </m:r>
                            <m:r>
                              <a:rPr lang="en-US" sz="1600" i="1">
                                <a:solidFill>
                                  <a:schemeClr val="tx1"/>
                                </a:solidFill>
                                <a:latin typeface="Cambria Math" panose="02040503050406030204" pitchFamily="18" charset="0"/>
                              </a:rPr>
                              <m:t>,</m:t>
                            </m:r>
                            <m:r>
                              <a:rPr lang="en-US" sz="1600" i="1">
                                <a:solidFill>
                                  <a:schemeClr val="tx1"/>
                                </a:solidFill>
                                <a:latin typeface="Cambria Math" panose="02040503050406030204" pitchFamily="18" charset="0"/>
                              </a:rPr>
                              <m:t>𝑑</m:t>
                            </m:r>
                          </m:sub>
                        </m:sSub>
                        <m:sSub>
                          <m:sSubPr>
                            <m:ctrlPr>
                              <a:rPr lang="en-US" sz="1600" i="1" smtClean="0">
                                <a:solidFill>
                                  <a:schemeClr val="tx1"/>
                                </a:solidFill>
                                <a:latin typeface="Cambria Math" panose="02040503050406030204" pitchFamily="18" charset="0"/>
                                <a:ea typeface="Cambria Math"/>
                              </a:rPr>
                            </m:ctrlPr>
                          </m:sSubPr>
                          <m:e>
                            <m:r>
                              <a:rPr lang="en-US" sz="1600" i="1">
                                <a:solidFill>
                                  <a:schemeClr val="tx1"/>
                                </a:solidFill>
                                <a:latin typeface="Cambria Math" panose="02040503050406030204" pitchFamily="18" charset="0"/>
                                <a:ea typeface="Cambria Math"/>
                              </a:rPr>
                              <m:t>  </m:t>
                            </m:r>
                            <m:r>
                              <a:rPr lang="en-US" sz="1600" b="0" i="1" smtClean="0">
                                <a:solidFill>
                                  <a:schemeClr val="tx1"/>
                                </a:solidFill>
                                <a:latin typeface="Cambria Math" panose="02040503050406030204" pitchFamily="18" charset="0"/>
                                <a:ea typeface="Cambria Math"/>
                              </a:rPr>
                              <m:t>   −    </m:t>
                            </m:r>
                            <m:r>
                              <a:rPr lang="en-US" sz="1600" i="1">
                                <a:solidFill>
                                  <a:schemeClr val="tx1"/>
                                </a:solidFill>
                                <a:latin typeface="Cambria Math" panose="02040503050406030204" pitchFamily="18" charset="0"/>
                                <a:ea typeface="Cambria Math"/>
                              </a:rPr>
                              <m:t>𝑠𝑢𝑝</m:t>
                            </m:r>
                          </m:e>
                          <m:sub>
                            <m:r>
                              <a:rPr lang="en-US" sz="1600" i="1">
                                <a:solidFill>
                                  <a:schemeClr val="tx1"/>
                                </a:solidFill>
                                <a:latin typeface="Cambria Math" panose="02040503050406030204" pitchFamily="18" charset="0"/>
                                <a:ea typeface="Cambria Math"/>
                              </a:rPr>
                              <m:t>𝑠</m:t>
                            </m:r>
                          </m:sub>
                        </m:sSub>
                        <m:r>
                          <a:rPr lang="en-US" sz="1600" b="0" i="1" smtClean="0">
                            <a:solidFill>
                              <a:schemeClr val="tx1"/>
                            </a:solidFill>
                            <a:latin typeface="Cambria Math" panose="02040503050406030204" pitchFamily="18" charset="0"/>
                            <a:ea typeface="Cambria Math"/>
                          </a:rPr>
                          <m:t>       </m:t>
                        </m:r>
                        <m:r>
                          <a:rPr lang="en-US" sz="1600" i="1">
                            <a:solidFill>
                              <a:schemeClr val="tx1"/>
                            </a:solidFill>
                            <a:latin typeface="Cambria Math" panose="02040503050406030204" pitchFamily="18" charset="0"/>
                            <a:ea typeface="Cambria Math"/>
                          </a:rPr>
                          <m:t>≤  </m:t>
                        </m:r>
                        <m:r>
                          <a:rPr lang="en-US" sz="1600" b="0" i="1" smtClean="0">
                            <a:solidFill>
                              <a:schemeClr val="tx1"/>
                            </a:solidFill>
                            <a:latin typeface="Cambria Math" panose="02040503050406030204" pitchFamily="18" charset="0"/>
                            <a:ea typeface="Cambria Math"/>
                          </a:rPr>
                          <m:t>0</m:t>
                        </m:r>
                        <m:r>
                          <a:rPr lang="en-US" sz="1600" i="1">
                            <a:solidFill>
                              <a:schemeClr val="tx1"/>
                            </a:solidFill>
                            <a:latin typeface="Cambria Math" panose="02040503050406030204" pitchFamily="18" charset="0"/>
                            <a:ea typeface="Cambria Math"/>
                          </a:rPr>
                          <m:t> </m:t>
                        </m:r>
                      </m:e>
                    </m:nary>
                    <m:r>
                      <a:rPr lang="en-US" sz="1600">
                        <a:solidFill>
                          <a:schemeClr val="tx1"/>
                        </a:solidFill>
                        <a:latin typeface="Cambria Math" panose="02040503050406030204" pitchFamily="18" charset="0"/>
                      </a:rPr>
                      <m:t>   </m:t>
                    </m:r>
                    <m:r>
                      <m:rPr>
                        <m:sty m:val="p"/>
                      </m:rPr>
                      <a:rPr lang="en-US" sz="1600">
                        <a:solidFill>
                          <a:schemeClr val="tx1"/>
                        </a:solidFill>
                        <a:latin typeface="Cambria Math" panose="02040503050406030204" pitchFamily="18" charset="0"/>
                      </a:rPr>
                      <m:t>for</m:t>
                    </m:r>
                    <m:r>
                      <a:rPr lang="en-US" sz="1600">
                        <a:solidFill>
                          <a:schemeClr val="tx1"/>
                        </a:solidFill>
                        <a:latin typeface="Cambria Math" panose="02040503050406030204" pitchFamily="18" charset="0"/>
                      </a:rPr>
                      <m:t> </m:t>
                    </m:r>
                    <m:r>
                      <m:rPr>
                        <m:sty m:val="p"/>
                      </m:rPr>
                      <a:rPr lang="en-US" sz="1600">
                        <a:solidFill>
                          <a:schemeClr val="tx1"/>
                        </a:solidFill>
                        <a:latin typeface="Cambria Math" panose="02040503050406030204" pitchFamily="18" charset="0"/>
                      </a:rPr>
                      <m:t>all</m:t>
                    </m:r>
                    <m:r>
                      <a:rPr lang="en-US" sz="1600" i="1">
                        <a:solidFill>
                          <a:schemeClr val="tx1"/>
                        </a:solidFill>
                        <a:latin typeface="Cambria Math" panose="02040503050406030204" pitchFamily="18" charset="0"/>
                      </a:rPr>
                      <m:t> </m:t>
                    </m:r>
                    <m:r>
                      <a:rPr lang="en-US" sz="1600" i="1">
                        <a:solidFill>
                          <a:schemeClr val="tx1"/>
                        </a:solidFill>
                        <a:latin typeface="Cambria Math" panose="02040503050406030204" pitchFamily="18" charset="0"/>
                      </a:rPr>
                      <m:t>𝑠</m:t>
                    </m:r>
                  </m:oMath>
                </a14:m>
                <a:endParaRPr lang="en-US" sz="1600" dirty="0">
                  <a:solidFill>
                    <a:schemeClr val="tx1"/>
                  </a:solidFill>
                </a:endParaRPr>
              </a:p>
              <a:p>
                <a:pPr marL="0" indent="0">
                  <a:buNone/>
                </a:pPr>
                <a14:m>
                  <m:oMathPara xmlns:m="http://schemas.openxmlformats.org/officeDocument/2006/math">
                    <m:oMathParaPr>
                      <m:jc m:val="left"/>
                    </m:oMathParaPr>
                    <m:oMath xmlns:m="http://schemas.openxmlformats.org/officeDocument/2006/math">
                      <m:r>
                        <a:rPr lang="en-US" sz="1600" b="0" i="1" smtClean="0">
                          <a:solidFill>
                            <a:schemeClr val="tx1"/>
                          </a:solidFill>
                          <a:latin typeface="Cambria Math" panose="02040503050406030204" pitchFamily="18" charset="0"/>
                        </a:rPr>
                        <m:t>                                                 </m:t>
                      </m:r>
                      <m:sSub>
                        <m:sSubPr>
                          <m:ctrlPr>
                            <a:rPr lang="en-US" sz="1600" i="1" smtClean="0">
                              <a:solidFill>
                                <a:srgbClr val="FF33CC"/>
                              </a:solidFill>
                              <a:latin typeface="Cambria Math" panose="02040503050406030204" pitchFamily="18" charset="0"/>
                              <a:ea typeface="Cambria Math"/>
                            </a:rPr>
                          </m:ctrlPr>
                        </m:sSubPr>
                        <m:e>
                          <m:r>
                            <a:rPr lang="en-US" sz="1600" i="1">
                              <a:solidFill>
                                <a:srgbClr val="FF33CC"/>
                              </a:solidFill>
                              <a:latin typeface="Cambria Math" panose="02040503050406030204" pitchFamily="18" charset="0"/>
                              <a:ea typeface="Cambria Math"/>
                            </a:rPr>
                            <m:t>𝑑𝑒𝑚</m:t>
                          </m:r>
                        </m:e>
                        <m:sub>
                          <m:r>
                            <a:rPr lang="en-US" sz="1600" i="1">
                              <a:solidFill>
                                <a:srgbClr val="FF33CC"/>
                              </a:solidFill>
                              <a:latin typeface="Cambria Math" panose="02040503050406030204" pitchFamily="18" charset="0"/>
                              <a:ea typeface="Cambria Math"/>
                            </a:rPr>
                            <m:t>𝑑</m:t>
                          </m:r>
                          <m:r>
                            <a:rPr lang="en-US" sz="1600" i="1">
                              <a:solidFill>
                                <a:srgbClr val="FF33CC"/>
                              </a:solidFill>
                              <a:latin typeface="Cambria Math" panose="02040503050406030204" pitchFamily="18" charset="0"/>
                              <a:ea typeface="Cambria Math"/>
                            </a:rPr>
                            <m:t>     </m:t>
                          </m:r>
                        </m:sub>
                      </m:sSub>
                      <m:r>
                        <a:rPr lang="en-US" sz="1600" b="0" i="1" smtClean="0">
                          <a:solidFill>
                            <a:schemeClr val="tx1"/>
                          </a:solidFill>
                          <a:latin typeface="Cambria Math" panose="02040503050406030204" pitchFamily="18" charset="0"/>
                        </a:rPr>
                        <m:t>−</m:t>
                      </m:r>
                      <m:nary>
                        <m:naryPr>
                          <m:chr m:val="∑"/>
                          <m:supHide m:val="on"/>
                          <m:ctrlPr>
                            <a:rPr lang="en-US" sz="1600" i="1">
                              <a:solidFill>
                                <a:schemeClr val="tx1"/>
                              </a:solidFill>
                              <a:latin typeface="Cambria Math" panose="02040503050406030204" pitchFamily="18" charset="0"/>
                            </a:rPr>
                          </m:ctrlPr>
                        </m:naryPr>
                        <m:sub>
                          <m:r>
                            <a:rPr lang="en-US" sz="1600" i="1">
                              <a:solidFill>
                                <a:schemeClr val="tx1"/>
                              </a:solidFill>
                              <a:latin typeface="Cambria Math" panose="02040503050406030204" pitchFamily="18" charset="0"/>
                            </a:rPr>
                            <m:t>𝑠</m:t>
                          </m:r>
                        </m:sub>
                        <m:sup/>
                        <m:e>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panose="02040503050406030204" pitchFamily="18" charset="0"/>
                                </a:rPr>
                                <m:t>                 </m:t>
                              </m:r>
                              <m:r>
                                <a:rPr lang="en-US" sz="1600" b="0" i="1" smtClean="0">
                                  <a:solidFill>
                                    <a:schemeClr val="tx1"/>
                                  </a:solidFill>
                                  <a:latin typeface="Cambria Math" panose="02040503050406030204" pitchFamily="18" charset="0"/>
                                </a:rPr>
                                <m:t>  </m:t>
                              </m:r>
                              <m:r>
                                <a:rPr lang="en-US" sz="1600" i="1">
                                  <a:solidFill>
                                    <a:schemeClr val="tx1"/>
                                  </a:solidFill>
                                  <a:latin typeface="Cambria Math" panose="02040503050406030204" pitchFamily="18" charset="0"/>
                                </a:rPr>
                                <m:t>𝑀𝑉𝐸</m:t>
                              </m:r>
                            </m:e>
                            <m:sub>
                              <m:r>
                                <a:rPr lang="en-US" sz="1600" i="1">
                                  <a:solidFill>
                                    <a:schemeClr val="tx1"/>
                                  </a:solidFill>
                                  <a:latin typeface="Cambria Math" panose="02040503050406030204" pitchFamily="18" charset="0"/>
                                </a:rPr>
                                <m:t>𝑠</m:t>
                              </m:r>
                              <m:r>
                                <a:rPr lang="en-US" sz="1600" i="1">
                                  <a:solidFill>
                                    <a:schemeClr val="tx1"/>
                                  </a:solidFill>
                                  <a:latin typeface="Cambria Math" panose="02040503050406030204" pitchFamily="18" charset="0"/>
                                </a:rPr>
                                <m:t>,</m:t>
                              </m:r>
                              <m:r>
                                <a:rPr lang="en-US" sz="1600" i="1">
                                  <a:solidFill>
                                    <a:schemeClr val="tx1"/>
                                  </a:solidFill>
                                  <a:latin typeface="Cambria Math" panose="02040503050406030204" pitchFamily="18" charset="0"/>
                                </a:rPr>
                                <m:t>𝑑</m:t>
                              </m:r>
                            </m:sub>
                          </m:sSub>
                          <m:r>
                            <a:rPr lang="en-US" sz="1600" i="1">
                              <a:solidFill>
                                <a:schemeClr val="tx1"/>
                              </a:solidFill>
                              <a:latin typeface="Cambria Math" panose="02040503050406030204" pitchFamily="18" charset="0"/>
                            </a:rPr>
                            <m:t>   </m:t>
                          </m:r>
                          <m:r>
                            <a:rPr lang="en-US" sz="1600" b="0" i="1" smtClean="0">
                              <a:solidFill>
                                <a:schemeClr val="tx1"/>
                              </a:solidFill>
                              <a:latin typeface="Cambria Math" panose="02040503050406030204" pitchFamily="18" charset="0"/>
                            </a:rPr>
                            <m:t>                         </m:t>
                          </m:r>
                          <m:r>
                            <a:rPr lang="en-US" sz="1600" i="1">
                              <a:solidFill>
                                <a:schemeClr val="tx1"/>
                              </a:solidFill>
                              <a:latin typeface="Cambria Math" panose="02040503050406030204" pitchFamily="18" charset="0"/>
                              <a:ea typeface="Cambria Math"/>
                            </a:rPr>
                            <m:t>≤</m:t>
                          </m:r>
                        </m:e>
                      </m:nary>
                      <m:r>
                        <a:rPr lang="en-US" sz="1600" b="0" i="0" smtClean="0">
                          <a:solidFill>
                            <a:schemeClr val="tx1"/>
                          </a:solidFill>
                          <a:latin typeface="Cambria Math" panose="02040503050406030204" pitchFamily="18" charset="0"/>
                          <a:ea typeface="Cambria Math"/>
                        </a:rPr>
                        <m:t>   0       </m:t>
                      </m:r>
                      <m:r>
                        <m:rPr>
                          <m:sty m:val="p"/>
                        </m:rPr>
                        <a:rPr lang="en-US" sz="1600">
                          <a:solidFill>
                            <a:schemeClr val="tx1"/>
                          </a:solidFill>
                          <a:latin typeface="Cambria Math" panose="02040503050406030204" pitchFamily="18" charset="0"/>
                        </a:rPr>
                        <m:t>f</m:t>
                      </m:r>
                      <m:r>
                        <m:rPr>
                          <m:sty m:val="p"/>
                        </m:rPr>
                        <a:rPr lang="en-US" sz="1600" b="0" i="0" smtClean="0">
                          <a:solidFill>
                            <a:schemeClr val="tx1"/>
                          </a:solidFill>
                          <a:latin typeface="Cambria Math" panose="02040503050406030204" pitchFamily="18" charset="0"/>
                        </a:rPr>
                        <m:t>or</m:t>
                      </m:r>
                      <m:r>
                        <a:rPr lang="en-US" sz="1600">
                          <a:solidFill>
                            <a:schemeClr val="tx1"/>
                          </a:solidFill>
                          <a:latin typeface="Cambria Math" panose="02040503050406030204" pitchFamily="18" charset="0"/>
                        </a:rPr>
                        <m:t> </m:t>
                      </m:r>
                      <m:r>
                        <m:rPr>
                          <m:sty m:val="p"/>
                        </m:rPr>
                        <a:rPr lang="en-US" sz="1600">
                          <a:solidFill>
                            <a:schemeClr val="tx1"/>
                          </a:solidFill>
                          <a:latin typeface="Cambria Math" panose="02040503050406030204" pitchFamily="18" charset="0"/>
                        </a:rPr>
                        <m:t>all</m:t>
                      </m:r>
                      <m:r>
                        <a:rPr lang="en-US" sz="1600" i="1">
                          <a:solidFill>
                            <a:schemeClr val="tx1"/>
                          </a:solidFill>
                          <a:latin typeface="Cambria Math" panose="02040503050406030204" pitchFamily="18" charset="0"/>
                        </a:rPr>
                        <m:t> </m:t>
                      </m:r>
                      <m:r>
                        <a:rPr lang="en-US" sz="1600" i="1">
                          <a:solidFill>
                            <a:schemeClr val="tx1"/>
                          </a:solidFill>
                          <a:latin typeface="Cambria Math" panose="02040503050406030204" pitchFamily="18" charset="0"/>
                        </a:rPr>
                        <m:t>𝑑</m:t>
                      </m:r>
                    </m:oMath>
                  </m:oMathPara>
                </a14:m>
                <a:endParaRPr lang="en-US" sz="1600" dirty="0">
                  <a:solidFill>
                    <a:schemeClr val="tx1"/>
                  </a:solidFill>
                </a:endParaRPr>
              </a:p>
              <a:p>
                <a:pPr marL="0" indent="0">
                  <a:buNone/>
                </a:pPr>
                <a14:m>
                  <m:oMathPara xmlns:m="http://schemas.openxmlformats.org/officeDocument/2006/math">
                    <m:oMathParaPr>
                      <m:jc m:val="left"/>
                    </m:oMathParaPr>
                    <m:oMath xmlns:m="http://schemas.openxmlformats.org/officeDocument/2006/math">
                      <m:sSub>
                        <m:sSubPr>
                          <m:ctrlPr>
                            <a:rPr lang="en-US" sz="1600" i="1">
                              <a:solidFill>
                                <a:schemeClr val="tx1"/>
                              </a:solidFill>
                              <a:latin typeface="Cambria Math" panose="02040503050406030204" pitchFamily="18" charset="0"/>
                            </a:rPr>
                          </m:ctrlPr>
                        </m:sSubPr>
                        <m:e>
                          <m:sSub>
                            <m:sSubPr>
                              <m:ctrlPr>
                                <a:rPr lang="en-US" sz="1600" i="1" smtClean="0">
                                  <a:solidFill>
                                    <a:srgbClr val="FF33CC"/>
                                  </a:solidFill>
                                  <a:latin typeface="Cambria Math" panose="02040503050406030204" pitchFamily="18" charset="0"/>
                                  <a:ea typeface="Cambria Math"/>
                                </a:rPr>
                              </m:ctrlPr>
                            </m:sSubPr>
                            <m:e>
                              <m:r>
                                <a:rPr lang="en-US" sz="1600" b="0" i="1" smtClean="0">
                                  <a:solidFill>
                                    <a:srgbClr val="FF33CC"/>
                                  </a:solidFill>
                                  <a:latin typeface="Cambria Math" panose="02040503050406030204" pitchFamily="18" charset="0"/>
                                  <a:ea typeface="Cambria Math"/>
                                </a:rPr>
                                <m:t>                                                 </m:t>
                              </m:r>
                              <m:r>
                                <a:rPr lang="en-US" sz="1600" i="1">
                                  <a:solidFill>
                                    <a:srgbClr val="FF33CC"/>
                                  </a:solidFill>
                                  <a:latin typeface="Cambria Math" panose="02040503050406030204" pitchFamily="18" charset="0"/>
                                  <a:ea typeface="Cambria Math"/>
                                </a:rPr>
                                <m:t>𝑑𝑒𝑚</m:t>
                              </m:r>
                            </m:e>
                            <m:sub>
                              <m:r>
                                <a:rPr lang="en-US" sz="1600" i="1">
                                  <a:solidFill>
                                    <a:srgbClr val="FF33CC"/>
                                  </a:solidFill>
                                  <a:latin typeface="Cambria Math" panose="02040503050406030204" pitchFamily="18" charset="0"/>
                                  <a:ea typeface="Cambria Math"/>
                                </a:rPr>
                                <m:t>𝑑</m:t>
                              </m:r>
                              <m:r>
                                <a:rPr lang="en-US" sz="1600" i="1">
                                  <a:solidFill>
                                    <a:srgbClr val="FF33CC"/>
                                  </a:solidFill>
                                  <a:latin typeface="Cambria Math" panose="02040503050406030204" pitchFamily="18" charset="0"/>
                                  <a:ea typeface="Cambria Math"/>
                                </a:rPr>
                                <m:t>     </m:t>
                              </m:r>
                            </m:sub>
                          </m:sSub>
                          <m:r>
                            <a:rPr lang="en-US" sz="1600" b="0" i="1" smtClean="0">
                              <a:solidFill>
                                <a:schemeClr val="tx1"/>
                              </a:solidFill>
                              <a:latin typeface="Cambria Math" panose="02040503050406030204" pitchFamily="18" charset="0"/>
                              <a:ea typeface="Cambria Math"/>
                            </a:rPr>
                            <m:t>,                       </m:t>
                          </m:r>
                          <m:r>
                            <a:rPr lang="en-US" sz="1600" i="1">
                              <a:solidFill>
                                <a:schemeClr val="tx1"/>
                              </a:solidFill>
                              <a:latin typeface="Cambria Math" panose="02040503050406030204" pitchFamily="18" charset="0"/>
                            </a:rPr>
                            <m:t>𝑀𝑉𝐸</m:t>
                          </m:r>
                        </m:e>
                        <m:sub>
                          <m:r>
                            <a:rPr lang="en-US" sz="1600" i="1">
                              <a:solidFill>
                                <a:schemeClr val="tx1"/>
                              </a:solidFill>
                              <a:latin typeface="Cambria Math" panose="02040503050406030204" pitchFamily="18" charset="0"/>
                            </a:rPr>
                            <m:t>𝑠</m:t>
                          </m:r>
                          <m:r>
                            <a:rPr lang="en-US" sz="1600" i="1">
                              <a:solidFill>
                                <a:schemeClr val="tx1"/>
                              </a:solidFill>
                              <a:latin typeface="Cambria Math" panose="02040503050406030204" pitchFamily="18" charset="0"/>
                            </a:rPr>
                            <m:t>,</m:t>
                          </m:r>
                          <m:r>
                            <a:rPr lang="en-US" sz="1600" i="1">
                              <a:solidFill>
                                <a:schemeClr val="tx1"/>
                              </a:solidFill>
                              <a:latin typeface="Cambria Math" panose="02040503050406030204" pitchFamily="18" charset="0"/>
                            </a:rPr>
                            <m:t>𝑑</m:t>
                          </m:r>
                        </m:sub>
                      </m:sSub>
                      <m:r>
                        <a:rPr lang="en-US" sz="1600" i="1">
                          <a:solidFill>
                            <a:schemeClr val="tx1"/>
                          </a:solidFill>
                          <a:latin typeface="Cambria Math" panose="02040503050406030204" pitchFamily="18" charset="0"/>
                        </a:rPr>
                        <m:t>    </m:t>
                      </m:r>
                      <m:r>
                        <a:rPr lang="en-US" sz="1600" b="0" i="1">
                          <a:solidFill>
                            <a:schemeClr val="tx1"/>
                          </a:solidFill>
                          <a:latin typeface="Cambria Math" panose="02040503050406030204" pitchFamily="18" charset="0"/>
                        </a:rPr>
                        <m:t>  </m:t>
                      </m:r>
                      <m:r>
                        <a:rPr lang="en-US" sz="1600" i="1" smtClean="0">
                          <a:solidFill>
                            <a:schemeClr val="tx1"/>
                          </a:solidFill>
                          <a:latin typeface="Cambria Math" panose="02040503050406030204" pitchFamily="18" charset="0"/>
                        </a:rPr>
                        <m:t> </m:t>
                      </m:r>
                      <m:r>
                        <a:rPr lang="en-US" sz="1600" b="0" i="1" smtClean="0">
                          <a:solidFill>
                            <a:schemeClr val="tx1"/>
                          </a:solidFill>
                          <a:latin typeface="Cambria Math" panose="02040503050406030204" pitchFamily="18" charset="0"/>
                        </a:rPr>
                        <m:t>,</m:t>
                      </m:r>
                      <m:sSub>
                        <m:sSubPr>
                          <m:ctrlPr>
                            <a:rPr lang="en-US" sz="1600" i="1" smtClean="0">
                              <a:solidFill>
                                <a:schemeClr val="tx1"/>
                              </a:solidFill>
                              <a:latin typeface="Cambria Math" panose="02040503050406030204" pitchFamily="18" charset="0"/>
                              <a:ea typeface="Cambria Math"/>
                            </a:rPr>
                          </m:ctrlPr>
                        </m:sSubPr>
                        <m:e>
                          <m:r>
                            <a:rPr lang="en-US" sz="1600" i="1">
                              <a:solidFill>
                                <a:schemeClr val="tx1"/>
                              </a:solidFill>
                              <a:latin typeface="Cambria Math" panose="02040503050406030204" pitchFamily="18" charset="0"/>
                              <a:ea typeface="Cambria Math"/>
                            </a:rPr>
                            <m:t>     </m:t>
                          </m:r>
                          <m:r>
                            <a:rPr lang="en-US" sz="1600" i="1">
                              <a:solidFill>
                                <a:schemeClr val="tx1"/>
                              </a:solidFill>
                              <a:latin typeface="Cambria Math" panose="02040503050406030204" pitchFamily="18" charset="0"/>
                              <a:ea typeface="Cambria Math"/>
                            </a:rPr>
                            <m:t>𝑠𝑢𝑝</m:t>
                          </m:r>
                        </m:e>
                        <m:sub>
                          <m:r>
                            <a:rPr lang="en-US" sz="1600" i="1">
                              <a:solidFill>
                                <a:schemeClr val="tx1"/>
                              </a:solidFill>
                              <a:latin typeface="Cambria Math" panose="02040503050406030204" pitchFamily="18" charset="0"/>
                              <a:ea typeface="Cambria Math"/>
                            </a:rPr>
                            <m:t>𝑠</m:t>
                          </m:r>
                        </m:sub>
                      </m:sSub>
                      <m:r>
                        <a:rPr lang="en-US" sz="1600" b="0" i="1" smtClean="0">
                          <a:solidFill>
                            <a:schemeClr val="tx1"/>
                          </a:solidFill>
                          <a:latin typeface="Cambria Math" panose="02040503050406030204" pitchFamily="18" charset="0"/>
                          <a:ea typeface="Cambria Math"/>
                        </a:rPr>
                        <m:t>     </m:t>
                      </m:r>
                      <m:r>
                        <a:rPr lang="en-US" sz="1600" i="1">
                          <a:solidFill>
                            <a:schemeClr val="tx1"/>
                          </a:solidFill>
                          <a:latin typeface="Cambria Math" panose="02040503050406030204" pitchFamily="18" charset="0"/>
                          <a:ea typeface="Cambria Math"/>
                        </a:rPr>
                        <m:t>≥</m:t>
                      </m:r>
                      <m:r>
                        <a:rPr lang="en-US" sz="1600" b="0" i="1" smtClean="0">
                          <a:solidFill>
                            <a:schemeClr val="tx1"/>
                          </a:solidFill>
                          <a:latin typeface="Cambria Math" panose="02040503050406030204" pitchFamily="18" charset="0"/>
                          <a:ea typeface="Cambria Math"/>
                        </a:rPr>
                        <m:t>  </m:t>
                      </m:r>
                      <m:r>
                        <a:rPr lang="en-US" sz="1600" i="1">
                          <a:solidFill>
                            <a:schemeClr val="tx1"/>
                          </a:solidFill>
                          <a:latin typeface="Cambria Math" panose="02040503050406030204" pitchFamily="18" charset="0"/>
                          <a:ea typeface="Cambria Math"/>
                        </a:rPr>
                        <m:t>0 </m:t>
                      </m:r>
                      <m:r>
                        <a:rPr lang="en-US" sz="1600">
                          <a:solidFill>
                            <a:schemeClr val="tx1"/>
                          </a:solidFill>
                          <a:latin typeface="Cambria Math" panose="02040503050406030204" pitchFamily="18" charset="0"/>
                          <a:ea typeface="Cambria Math"/>
                        </a:rPr>
                        <m:t>     </m:t>
                      </m:r>
                      <m:r>
                        <m:rPr>
                          <m:sty m:val="p"/>
                        </m:rPr>
                        <a:rPr lang="en-US" sz="1600">
                          <a:solidFill>
                            <a:schemeClr val="tx1"/>
                          </a:solidFill>
                          <a:latin typeface="Cambria Math" panose="02040503050406030204" pitchFamily="18" charset="0"/>
                          <a:ea typeface="Cambria Math"/>
                        </a:rPr>
                        <m:t>for</m:t>
                      </m:r>
                      <m:r>
                        <a:rPr lang="en-US" sz="1600">
                          <a:solidFill>
                            <a:schemeClr val="tx1"/>
                          </a:solidFill>
                          <a:latin typeface="Cambria Math" panose="02040503050406030204" pitchFamily="18" charset="0"/>
                          <a:ea typeface="Cambria Math"/>
                        </a:rPr>
                        <m:t> </m:t>
                      </m:r>
                      <m:r>
                        <m:rPr>
                          <m:sty m:val="p"/>
                        </m:rPr>
                        <a:rPr lang="en-US" sz="1600">
                          <a:solidFill>
                            <a:schemeClr val="tx1"/>
                          </a:solidFill>
                          <a:latin typeface="Cambria Math" panose="02040503050406030204" pitchFamily="18" charset="0"/>
                          <a:ea typeface="Cambria Math"/>
                        </a:rPr>
                        <m:t>all</m:t>
                      </m:r>
                      <m:r>
                        <a:rPr lang="en-US" sz="1600" i="1">
                          <a:solidFill>
                            <a:schemeClr val="tx1"/>
                          </a:solidFill>
                          <a:latin typeface="Cambria Math" panose="02040503050406030204" pitchFamily="18" charset="0"/>
                          <a:ea typeface="Cambria Math"/>
                        </a:rPr>
                        <m:t> </m:t>
                      </m:r>
                      <m:r>
                        <a:rPr lang="en-US" sz="1600" i="1">
                          <a:solidFill>
                            <a:schemeClr val="tx1"/>
                          </a:solidFill>
                          <a:latin typeface="Cambria Math" panose="02040503050406030204" pitchFamily="18" charset="0"/>
                          <a:ea typeface="Cambria Math"/>
                        </a:rPr>
                        <m:t>𝑠</m:t>
                      </m:r>
                      <m:r>
                        <a:rPr lang="en-US" sz="1600" i="1">
                          <a:solidFill>
                            <a:schemeClr val="tx1"/>
                          </a:solidFill>
                          <a:latin typeface="Cambria Math" panose="02040503050406030204" pitchFamily="18" charset="0"/>
                          <a:ea typeface="Cambria Math"/>
                        </a:rPr>
                        <m:t> </m:t>
                      </m:r>
                      <m:r>
                        <m:rPr>
                          <m:sty m:val="p"/>
                        </m:rPr>
                        <a:rPr lang="en-US" sz="1600">
                          <a:solidFill>
                            <a:schemeClr val="tx1"/>
                          </a:solidFill>
                          <a:latin typeface="Cambria Math" panose="02040503050406030204" pitchFamily="18" charset="0"/>
                          <a:ea typeface="Cambria Math"/>
                        </a:rPr>
                        <m:t>and</m:t>
                      </m:r>
                      <m:r>
                        <a:rPr lang="en-US" sz="1600">
                          <a:solidFill>
                            <a:schemeClr val="tx1"/>
                          </a:solidFill>
                          <a:latin typeface="Cambria Math" panose="02040503050406030204" pitchFamily="18" charset="0"/>
                          <a:ea typeface="Cambria Math"/>
                        </a:rPr>
                        <m:t> </m:t>
                      </m:r>
                      <m:r>
                        <a:rPr lang="en-US" sz="1600" i="1">
                          <a:solidFill>
                            <a:schemeClr val="tx1"/>
                          </a:solidFill>
                          <a:latin typeface="Cambria Math" panose="02040503050406030204" pitchFamily="18" charset="0"/>
                          <a:ea typeface="Cambria Math"/>
                        </a:rPr>
                        <m:t>𝑑</m:t>
                      </m:r>
                    </m:oMath>
                  </m:oMathPara>
                </a14:m>
                <a:endParaRPr lang="en-US" sz="1600" i="1" dirty="0">
                  <a:solidFill>
                    <a:schemeClr val="tx1"/>
                  </a:solidFill>
                  <a:ea typeface="Cambria Math"/>
                </a:endParaRPr>
              </a:p>
              <a:p>
                <a:pPr marL="0" indent="0">
                  <a:buNone/>
                </a:pPr>
                <a:endParaRPr lang="en-US" sz="2000" i="1" dirty="0" smtClean="0">
                  <a:solidFill>
                    <a:schemeClr val="tx1"/>
                  </a:solidFill>
                  <a:latin typeface="+mj-lt"/>
                  <a:ea typeface="Cambria Math"/>
                </a:endParaRPr>
              </a:p>
            </p:txBody>
          </p:sp>
        </mc:Choice>
        <mc:Fallback>
          <p:sp>
            <p:nvSpPr>
              <p:cNvPr id="5" name="Content Placeholder 4"/>
              <p:cNvSpPr>
                <a:spLocks noGrp="1" noRot="1" noChangeAspect="1" noMove="1" noResize="1" noEditPoints="1" noAdjustHandles="1" noChangeArrowheads="1" noChangeShapeType="1" noTextEdit="1"/>
              </p:cNvSpPr>
              <p:nvPr>
                <p:ph sz="half" idx="2"/>
              </p:nvPr>
            </p:nvSpPr>
            <p:spPr>
              <a:xfrm>
                <a:off x="609600" y="593912"/>
                <a:ext cx="8534400" cy="4778188"/>
              </a:xfrm>
              <a:blipFill>
                <a:blip r:embed="rId2"/>
                <a:stretch>
                  <a:fillRect l="-1071" t="-255" r="-1429"/>
                </a:stretch>
              </a:blipFill>
            </p:spPr>
            <p:txBody>
              <a:bodyPr/>
              <a:lstStyle/>
              <a:p>
                <a:r>
                  <a:rPr lang="en-US">
                    <a:noFill/>
                  </a:rPr>
                  <a:t> </a:t>
                </a:r>
              </a:p>
            </p:txBody>
          </p:sp>
        </mc:Fallback>
      </mc:AlternateContent>
      <p:sp>
        <p:nvSpPr>
          <p:cNvPr id="3" name="Rectangle 2"/>
          <p:cNvSpPr/>
          <p:nvPr/>
        </p:nvSpPr>
        <p:spPr>
          <a:xfrm>
            <a:off x="645459" y="3696887"/>
            <a:ext cx="7772400" cy="2100575"/>
          </a:xfrm>
          <a:prstGeom prst="rect">
            <a:avLst/>
          </a:prstGeom>
        </p:spPr>
        <p:txBody>
          <a:bodyPr wrap="square">
            <a:spAutoFit/>
          </a:bodyPr>
          <a:lstStyle/>
          <a:p>
            <a:pPr marL="342900" indent="-342900">
              <a:buFont typeface="Wingdings" panose="05000000000000000000" pitchFamily="2" charset="2"/>
              <a:buChar char="§"/>
            </a:pPr>
            <a:r>
              <a:rPr lang="en-US" sz="2400" dirty="0">
                <a:solidFill>
                  <a:schemeClr val="tx2"/>
                </a:solidFill>
                <a:latin typeface="+mj-lt"/>
                <a:cs typeface="Times New Roman" panose="02020603050405020304" pitchFamily="18" charset="0"/>
              </a:rPr>
              <a:t>Now we have a model ready for gluing</a:t>
            </a:r>
          </a:p>
          <a:p>
            <a:pPr marL="342900" indent="-342900">
              <a:buFont typeface="Wingdings" panose="05000000000000000000" pitchFamily="2" charset="2"/>
              <a:buChar char="§"/>
            </a:pPr>
            <a:r>
              <a:rPr lang="en-US" sz="2400" dirty="0">
                <a:solidFill>
                  <a:schemeClr val="tx2"/>
                </a:solidFill>
                <a:latin typeface="+mj-lt"/>
                <a:cs typeface="Times New Roman" panose="02020603050405020304" pitchFamily="18" charset="0"/>
              </a:rPr>
              <a:t>If this was to be our final model we would likely add some cost for supply and perhaps some constraints </a:t>
            </a:r>
            <a:r>
              <a:rPr lang="en-US" sz="2400" dirty="0" smtClean="0">
                <a:solidFill>
                  <a:schemeClr val="tx2"/>
                </a:solidFill>
                <a:latin typeface="+mj-lt"/>
                <a:cs typeface="Times New Roman" panose="02020603050405020304" pitchFamily="18" charset="0"/>
              </a:rPr>
              <a:t>on supply and demand. </a:t>
            </a:r>
            <a:r>
              <a:rPr lang="en-US" sz="2400" dirty="0">
                <a:solidFill>
                  <a:schemeClr val="tx2"/>
                </a:solidFill>
                <a:latin typeface="+mj-lt"/>
                <a:cs typeface="Times New Roman" panose="02020603050405020304" pitchFamily="18" charset="0"/>
              </a:rPr>
              <a:t>We do not do that as we will gain those terms </a:t>
            </a:r>
            <a:r>
              <a:rPr lang="en-US" sz="2400" dirty="0" smtClean="0">
                <a:solidFill>
                  <a:schemeClr val="tx2"/>
                </a:solidFill>
                <a:latin typeface="+mj-lt"/>
                <a:cs typeface="Times New Roman" panose="02020603050405020304" pitchFamily="18" charset="0"/>
              </a:rPr>
              <a:t>on the supply side when </a:t>
            </a:r>
            <a:r>
              <a:rPr lang="en-US" sz="2400" dirty="0">
                <a:solidFill>
                  <a:schemeClr val="tx2"/>
                </a:solidFill>
                <a:latin typeface="+mj-lt"/>
                <a:cs typeface="Times New Roman" panose="02020603050405020304" pitchFamily="18" charset="0"/>
              </a:rPr>
              <a:t>gluing</a:t>
            </a:r>
          </a:p>
          <a:p>
            <a:endParaRPr lang="en-US" sz="1050" i="1" dirty="0">
              <a:ea typeface="Cambria Math"/>
            </a:endParaRPr>
          </a:p>
        </p:txBody>
      </p:sp>
    </p:spTree>
    <p:extLst>
      <p:ext uri="{BB962C8B-B14F-4D97-AF65-F5344CB8AC3E}">
        <p14:creationId xmlns:p14="http://schemas.microsoft.com/office/powerpoint/2010/main" val="32035614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4300"/>
            <a:ext cx="7200900" cy="1219200"/>
          </a:xfrm>
        </p:spPr>
        <p:txBody>
          <a:bodyPr/>
          <a:lstStyle/>
          <a:p>
            <a:r>
              <a:rPr lang="en-US" dirty="0" smtClean="0"/>
              <a:t>Basics of Model Gluing</a:t>
            </a:r>
            <a:endParaRPr lang="en-US" dirty="0"/>
          </a:p>
        </p:txBody>
      </p:sp>
      <mc:AlternateContent xmlns:mc="http://schemas.openxmlformats.org/markup-compatibility/2006">
        <mc:Choice xmlns:a14="http://schemas.microsoft.com/office/drawing/2010/main" Requires="a14">
          <p:sp>
            <p:nvSpPr>
              <p:cNvPr id="5" name="Content Placeholder 4"/>
              <p:cNvSpPr>
                <a:spLocks noGrp="1"/>
              </p:cNvSpPr>
              <p:nvPr>
                <p:ph sz="half" idx="2"/>
              </p:nvPr>
            </p:nvSpPr>
            <p:spPr>
              <a:xfrm>
                <a:off x="762000" y="571500"/>
                <a:ext cx="8153400" cy="4953000"/>
              </a:xfrm>
            </p:spPr>
            <p:txBody>
              <a:bodyPr>
                <a:normAutofit fontScale="85000" lnSpcReduction="10000"/>
              </a:bodyPr>
              <a:lstStyle/>
              <a:p>
                <a:r>
                  <a:rPr lang="en-US" sz="2200" dirty="0" smtClean="0">
                    <a:latin typeface="+mj-lt"/>
                    <a:cs typeface="Times New Roman" panose="02020603050405020304" pitchFamily="18" charset="0"/>
                  </a:rPr>
                  <a:t>Now lets set up a joint products model so it is ready for gluing</a:t>
                </a:r>
                <a:endParaRPr lang="en-US" sz="1000" dirty="0" smtClean="0">
                  <a:latin typeface="+mj-lt"/>
                  <a:cs typeface="Times New Roman" panose="02020603050405020304" pitchFamily="18" charset="0"/>
                </a:endParaRPr>
              </a:p>
              <a:p>
                <a:r>
                  <a:rPr lang="en-US" sz="2200" dirty="0" smtClean="0">
                    <a:latin typeface="+mj-lt"/>
                    <a:cs typeface="Times New Roman" panose="02020603050405020304" pitchFamily="18" charset="0"/>
                  </a:rPr>
                  <a:t>Suppose we have a model that purchases inputs (</a:t>
                </a:r>
                <a:r>
                  <a:rPr lang="en-US" sz="2200" dirty="0" err="1" smtClean="0">
                    <a:latin typeface="+mj-lt"/>
                    <a:cs typeface="Times New Roman" panose="02020603050405020304" pitchFamily="18" charset="0"/>
                  </a:rPr>
                  <a:t>inp</a:t>
                </a:r>
                <a:r>
                  <a:rPr lang="en-US" sz="2200" dirty="0" smtClean="0">
                    <a:latin typeface="+mj-lt"/>
                    <a:cs typeface="Times New Roman" panose="02020603050405020304" pitchFamily="18" charset="0"/>
                  </a:rPr>
                  <a:t>) from the market and employs a number of processes (</a:t>
                </a:r>
                <a:r>
                  <a:rPr lang="en-US" sz="2200" dirty="0" err="1" smtClean="0">
                    <a:latin typeface="+mj-lt"/>
                    <a:cs typeface="Times New Roman" panose="02020603050405020304" pitchFamily="18" charset="0"/>
                  </a:rPr>
                  <a:t>prc</a:t>
                </a:r>
                <a:r>
                  <a:rPr lang="en-US" sz="2200" dirty="0" smtClean="0">
                    <a:latin typeface="+mj-lt"/>
                    <a:cs typeface="Times New Roman" panose="02020603050405020304" pitchFamily="18" charset="0"/>
                  </a:rPr>
                  <a:t>) to produce a single good and that good sells at a predetermined price. </a:t>
                </a:r>
              </a:p>
              <a:p>
                <a:r>
                  <a:rPr lang="en-US" sz="2200" dirty="0" smtClean="0">
                    <a:latin typeface="+mj-lt"/>
                    <a:cs typeface="Times New Roman" panose="02020603050405020304" pitchFamily="18" charset="0"/>
                  </a:rPr>
                  <a:t>Our basic model is</a:t>
                </a:r>
                <a:endParaRPr lang="en-US" sz="1900" dirty="0" smtClean="0">
                  <a:latin typeface="+mj-lt"/>
                  <a:cs typeface="Times New Roman" panose="02020603050405020304" pitchFamily="18" charset="0"/>
                </a:endParaRPr>
              </a:p>
              <a:p>
                <a:pPr marL="0" indent="0">
                  <a:lnSpc>
                    <a:spcPct val="130000"/>
                  </a:lnSpc>
                  <a:buNone/>
                </a:pPr>
                <a14:m>
                  <m:oMath xmlns:m="http://schemas.openxmlformats.org/officeDocument/2006/math">
                    <m:r>
                      <a:rPr lang="en-US" sz="1700" b="0" i="1" smtClean="0">
                        <a:latin typeface="Cambria Math" panose="02040503050406030204" pitchFamily="18" charset="0"/>
                      </a:rPr>
                      <m:t>       </m:t>
                    </m:r>
                    <m:func>
                      <m:funcPr>
                        <m:ctrlPr>
                          <a:rPr lang="en-US" sz="1700" i="1">
                            <a:latin typeface="Cambria Math" panose="02040503050406030204" pitchFamily="18" charset="0"/>
                          </a:rPr>
                        </m:ctrlPr>
                      </m:funcPr>
                      <m:fName>
                        <m:r>
                          <m:rPr>
                            <m:sty m:val="p"/>
                          </m:rPr>
                          <a:rPr lang="en-US" sz="1700">
                            <a:latin typeface="Cambria Math" panose="02040503050406030204" pitchFamily="18" charset="0"/>
                          </a:rPr>
                          <m:t>Max</m:t>
                        </m:r>
                        <m:r>
                          <a:rPr lang="en-US" sz="1700">
                            <a:latin typeface="Cambria Math" panose="02040503050406030204" pitchFamily="18" charset="0"/>
                          </a:rPr>
                          <m:t>  </m:t>
                        </m:r>
                        <m:r>
                          <a:rPr lang="en-US" sz="1700" b="0" i="1" smtClean="0">
                            <a:latin typeface="Cambria Math" panose="02040503050406030204" pitchFamily="18" charset="0"/>
                          </a:rPr>
                          <m:t> </m:t>
                        </m:r>
                      </m:fName>
                      <m:e>
                        <m:r>
                          <a:rPr lang="en-US" sz="1700" b="0" i="1" smtClean="0">
                            <a:latin typeface="Cambria Math" panose="02040503050406030204" pitchFamily="18" charset="0"/>
                          </a:rPr>
                          <m:t>𝑠𝑝𝑟</m:t>
                        </m:r>
                        <m:r>
                          <a:rPr lang="en-US" sz="1700" b="0" i="1" smtClean="0">
                            <a:latin typeface="Cambria Math" panose="02040503050406030204" pitchFamily="18" charset="0"/>
                          </a:rPr>
                          <m:t>∗</m:t>
                        </m:r>
                        <m:r>
                          <a:rPr lang="en-US" sz="1700" b="0" i="1" smtClean="0">
                            <a:latin typeface="Cambria Math" panose="02040503050406030204" pitchFamily="18" charset="0"/>
                          </a:rPr>
                          <m:t>𝑆𝐴𝐿𝐸</m:t>
                        </m:r>
                        <m:r>
                          <a:rPr lang="en-US" sz="1700" i="1">
                            <a:latin typeface="Cambria Math" panose="02040503050406030204" pitchFamily="18" charset="0"/>
                          </a:rPr>
                          <m:t> −</m:t>
                        </m:r>
                        <m:nary>
                          <m:naryPr>
                            <m:chr m:val="∑"/>
                            <m:supHide m:val="on"/>
                            <m:ctrlPr>
                              <a:rPr lang="en-US" sz="1700" i="1">
                                <a:latin typeface="Cambria Math" panose="02040503050406030204" pitchFamily="18" charset="0"/>
                              </a:rPr>
                            </m:ctrlPr>
                          </m:naryPr>
                          <m:sub>
                            <m:r>
                              <a:rPr lang="en-US" sz="1700">
                                <a:latin typeface="Cambria Math" panose="02040503050406030204" pitchFamily="18" charset="0"/>
                              </a:rPr>
                              <m:t>𝑝𝑟𝑐</m:t>
                            </m:r>
                          </m:sub>
                          <m:sup/>
                          <m:e>
                            <m:sSub>
                              <m:sSubPr>
                                <m:ctrlPr>
                                  <a:rPr lang="en-US" sz="1700" i="1">
                                    <a:latin typeface="Cambria Math" panose="02040503050406030204" pitchFamily="18" charset="0"/>
                                  </a:rPr>
                                </m:ctrlPr>
                              </m:sSubPr>
                              <m:e>
                                <m:r>
                                  <a:rPr lang="en-US" sz="1700">
                                    <a:latin typeface="Cambria Math" panose="02040503050406030204" pitchFamily="18" charset="0"/>
                                  </a:rPr>
                                  <m:t>  </m:t>
                                </m:r>
                                <m:r>
                                  <a:rPr lang="en-US" sz="1700" b="0" i="0" smtClean="0">
                                    <a:latin typeface="Cambria Math" panose="02040503050406030204" pitchFamily="18" charset="0"/>
                                  </a:rPr>
                                  <m:t>  </m:t>
                                </m:r>
                                <m:r>
                                  <a:rPr lang="en-US" sz="1700">
                                    <a:latin typeface="Cambria Math" panose="02040503050406030204" pitchFamily="18" charset="0"/>
                                  </a:rPr>
                                  <m:t>𝑐𝑠𝑡</m:t>
                                </m:r>
                              </m:e>
                              <m:sub>
                                <m:r>
                                  <a:rPr lang="en-US" sz="1700">
                                    <a:latin typeface="Cambria Math" panose="02040503050406030204" pitchFamily="18" charset="0"/>
                                  </a:rPr>
                                  <m:t>𝑝𝑟𝑐</m:t>
                                </m:r>
                              </m:sub>
                            </m:sSub>
                          </m:e>
                        </m:nary>
                      </m:e>
                    </m:func>
                    <m:sSub>
                      <m:sSubPr>
                        <m:ctrlPr>
                          <a:rPr lang="en-US" sz="1700" i="1">
                            <a:latin typeface="Cambria Math" panose="02040503050406030204" pitchFamily="18" charset="0"/>
                          </a:rPr>
                        </m:ctrlPr>
                      </m:sSubPr>
                      <m:e>
                        <m:r>
                          <a:rPr lang="en-US" sz="1700">
                            <a:latin typeface="Cambria Math" panose="02040503050406030204" pitchFamily="18" charset="0"/>
                          </a:rPr>
                          <m:t>∗</m:t>
                        </m:r>
                        <m:r>
                          <a:rPr lang="en-US" sz="1700">
                            <a:latin typeface="Cambria Math" panose="02040503050406030204" pitchFamily="18" charset="0"/>
                          </a:rPr>
                          <m:t>𝑃𝑅𝐷</m:t>
                        </m:r>
                      </m:e>
                      <m:sub>
                        <m:r>
                          <a:rPr lang="en-US" sz="1700">
                            <a:latin typeface="Cambria Math" panose="02040503050406030204" pitchFamily="18" charset="0"/>
                          </a:rPr>
                          <m:t>𝑝𝑟𝑐</m:t>
                        </m:r>
                      </m:sub>
                    </m:sSub>
                    <m:r>
                      <a:rPr lang="en-US" sz="1700">
                        <a:latin typeface="Cambria Math" panose="02040503050406030204" pitchFamily="18" charset="0"/>
                      </a:rPr>
                      <m:t> −</m:t>
                    </m:r>
                    <m:nary>
                      <m:naryPr>
                        <m:chr m:val="∑"/>
                        <m:supHide m:val="on"/>
                        <m:ctrlPr>
                          <a:rPr lang="en-US" sz="1700" i="1">
                            <a:latin typeface="Cambria Math" panose="02040503050406030204" pitchFamily="18" charset="0"/>
                          </a:rPr>
                        </m:ctrlPr>
                      </m:naryPr>
                      <m:sub>
                        <m:r>
                          <a:rPr lang="en-US" sz="1700" i="1">
                            <a:latin typeface="Cambria Math" panose="02040503050406030204" pitchFamily="18" charset="0"/>
                          </a:rPr>
                          <m:t>𝑖𝑛𝑝</m:t>
                        </m:r>
                      </m:sub>
                      <m:sup/>
                      <m:e>
                        <m:r>
                          <a:rPr lang="en-US" sz="1700" b="0" i="1" smtClean="0">
                            <a:latin typeface="Cambria Math" panose="02040503050406030204" pitchFamily="18" charset="0"/>
                          </a:rPr>
                          <m:t>𝑖𝑐</m:t>
                        </m:r>
                        <m:r>
                          <a:rPr lang="en-US" sz="1700" i="1">
                            <a:latin typeface="Cambria Math" panose="02040503050406030204" pitchFamily="18" charset="0"/>
                          </a:rPr>
                          <m:t>𝑠</m:t>
                        </m:r>
                        <m:sSub>
                          <m:sSubPr>
                            <m:ctrlPr>
                              <a:rPr lang="en-US" sz="1700" i="1">
                                <a:latin typeface="Cambria Math" panose="02040503050406030204" pitchFamily="18" charset="0"/>
                              </a:rPr>
                            </m:ctrlPr>
                          </m:sSubPr>
                          <m:e>
                            <m:r>
                              <a:rPr lang="en-US" sz="1700" i="1">
                                <a:latin typeface="Cambria Math" panose="02040503050406030204" pitchFamily="18" charset="0"/>
                              </a:rPr>
                              <m:t>𝑡</m:t>
                            </m:r>
                          </m:e>
                          <m:sub>
                            <m:r>
                              <a:rPr lang="en-US" sz="1700" i="1">
                                <a:latin typeface="Cambria Math" panose="02040503050406030204" pitchFamily="18" charset="0"/>
                              </a:rPr>
                              <m:t>𝑖𝑛𝑝</m:t>
                            </m:r>
                          </m:sub>
                        </m:sSub>
                        <m:r>
                          <a:rPr lang="en-US" sz="1700" i="1">
                            <a:latin typeface="Cambria Math" panose="02040503050406030204" pitchFamily="18" charset="0"/>
                          </a:rPr>
                          <m:t>∗</m:t>
                        </m:r>
                        <m:sSub>
                          <m:sSubPr>
                            <m:ctrlPr>
                              <a:rPr lang="en-US" sz="1700" i="1" smtClean="0">
                                <a:latin typeface="Cambria Math" panose="02040503050406030204" pitchFamily="18" charset="0"/>
                              </a:rPr>
                            </m:ctrlPr>
                          </m:sSubPr>
                          <m:e>
                            <m:r>
                              <a:rPr lang="en-US" sz="1700" b="0" i="1" smtClean="0">
                                <a:latin typeface="Cambria Math" panose="02040503050406030204" pitchFamily="18" charset="0"/>
                              </a:rPr>
                              <m:t>𝐵𝑈𝑌</m:t>
                            </m:r>
                          </m:e>
                          <m:sub>
                            <m:r>
                              <a:rPr lang="en-US" sz="1700" i="1">
                                <a:latin typeface="Cambria Math" panose="02040503050406030204" pitchFamily="18" charset="0"/>
                              </a:rPr>
                              <m:t>𝑖𝑛𝑝</m:t>
                            </m:r>
                          </m:sub>
                        </m:sSub>
                        <m:r>
                          <a:rPr lang="en-US" sz="1700" i="1">
                            <a:latin typeface="Cambria Math" panose="02040503050406030204" pitchFamily="18" charset="0"/>
                          </a:rPr>
                          <m:t> </m:t>
                        </m:r>
                      </m:e>
                    </m:nary>
                  </m:oMath>
                </a14:m>
                <a:r>
                  <a:rPr lang="en-US" sz="1700" dirty="0">
                    <a:latin typeface="+mj-lt"/>
                    <a:cs typeface="Times New Roman" panose="02020603050405020304" pitchFamily="18" charset="0"/>
                  </a:rPr>
                  <a:t> </a:t>
                </a:r>
              </a:p>
              <a:p>
                <a:pPr marL="0" indent="0">
                  <a:lnSpc>
                    <a:spcPct val="130000"/>
                  </a:lnSpc>
                  <a:buNone/>
                </a:pPr>
                <a:r>
                  <a:rPr lang="en-US" sz="1700" dirty="0">
                    <a:latin typeface="+mj-lt"/>
                    <a:cs typeface="Times New Roman" panose="02020603050405020304" pitchFamily="18" charset="0"/>
                  </a:rPr>
                  <a:t>     </a:t>
                </a:r>
                <a14:m>
                  <m:oMath xmlns:m="http://schemas.openxmlformats.org/officeDocument/2006/math">
                    <m:func>
                      <m:funcPr>
                        <m:ctrlPr>
                          <a:rPr lang="en-US" sz="1700" i="1">
                            <a:latin typeface="Cambria Math" panose="02040503050406030204" pitchFamily="18" charset="0"/>
                          </a:rPr>
                        </m:ctrlPr>
                      </m:funcPr>
                      <m:fName>
                        <m:r>
                          <m:rPr>
                            <m:sty m:val="p"/>
                          </m:rPr>
                          <a:rPr lang="en-US" sz="1700">
                            <a:latin typeface="Cambria Math" panose="02040503050406030204" pitchFamily="18" charset="0"/>
                          </a:rPr>
                          <m:t>S</m:t>
                        </m:r>
                        <m:r>
                          <a:rPr lang="en-US" sz="1700">
                            <a:latin typeface="Cambria Math" panose="02040503050406030204" pitchFamily="18" charset="0"/>
                          </a:rPr>
                          <m:t>.</m:t>
                        </m:r>
                        <m:r>
                          <m:rPr>
                            <m:sty m:val="p"/>
                          </m:rPr>
                          <a:rPr lang="en-US" sz="1700">
                            <a:latin typeface="Cambria Math" panose="02040503050406030204" pitchFamily="18" charset="0"/>
                          </a:rPr>
                          <m:t>t</m:t>
                        </m:r>
                        <m:r>
                          <a:rPr lang="en-US" sz="1700">
                            <a:latin typeface="Cambria Math" panose="02040503050406030204" pitchFamily="18" charset="0"/>
                          </a:rPr>
                          <m:t>.  </m:t>
                        </m:r>
                      </m:fName>
                      <m:e>
                        <m:r>
                          <a:rPr lang="en-US" sz="1700" i="1">
                            <a:latin typeface="Cambria Math" panose="02040503050406030204" pitchFamily="18" charset="0"/>
                          </a:rPr>
                          <m:t>    </m:t>
                        </m:r>
                        <m:r>
                          <a:rPr lang="en-US" sz="1700" b="0" i="1">
                            <a:latin typeface="Cambria Math" panose="02040503050406030204" pitchFamily="18" charset="0"/>
                          </a:rPr>
                          <m:t>           </m:t>
                        </m:r>
                        <m:r>
                          <a:rPr lang="en-US" sz="1700" i="1">
                            <a:latin typeface="Cambria Math" panose="02040503050406030204" pitchFamily="18" charset="0"/>
                          </a:rPr>
                          <m:t> </m:t>
                        </m:r>
                        <m:r>
                          <a:rPr lang="en-US" sz="1700" b="0" i="1" smtClean="0">
                            <a:latin typeface="Cambria Math" panose="02040503050406030204" pitchFamily="18" charset="0"/>
                          </a:rPr>
                          <m:t>𝑆𝐴𝐿𝐸</m:t>
                        </m:r>
                        <m:r>
                          <a:rPr lang="en-US" sz="1700" i="1">
                            <a:latin typeface="Cambria Math" panose="02040503050406030204" pitchFamily="18" charset="0"/>
                          </a:rPr>
                          <m:t>−</m:t>
                        </m:r>
                        <m:nary>
                          <m:naryPr>
                            <m:chr m:val="∑"/>
                            <m:supHide m:val="on"/>
                            <m:ctrlPr>
                              <a:rPr lang="en-US" sz="1700" i="1">
                                <a:latin typeface="Cambria Math" panose="02040503050406030204" pitchFamily="18" charset="0"/>
                              </a:rPr>
                            </m:ctrlPr>
                          </m:naryPr>
                          <m:sub>
                            <m:r>
                              <a:rPr lang="en-US" sz="1700">
                                <a:latin typeface="Cambria Math" panose="02040503050406030204" pitchFamily="18" charset="0"/>
                              </a:rPr>
                              <m:t>𝑝𝑟</m:t>
                            </m:r>
                            <m:r>
                              <m:rPr>
                                <m:sty m:val="p"/>
                              </m:rPr>
                              <a:rPr lang="en-US" sz="1700">
                                <a:latin typeface="Cambria Math" panose="02040503050406030204" pitchFamily="18" charset="0"/>
                              </a:rPr>
                              <m:t>c</m:t>
                            </m:r>
                          </m:sub>
                          <m:sup/>
                          <m:e>
                            <m:sSub>
                              <m:sSubPr>
                                <m:ctrlPr>
                                  <a:rPr lang="en-US" sz="1700" i="1">
                                    <a:latin typeface="Cambria Math" panose="02040503050406030204" pitchFamily="18" charset="0"/>
                                  </a:rPr>
                                </m:ctrlPr>
                              </m:sSubPr>
                              <m:e>
                                <m:r>
                                  <a:rPr lang="en-US" sz="1700" b="0" i="0" smtClean="0">
                                    <a:latin typeface="Cambria Math" panose="02040503050406030204" pitchFamily="18" charset="0"/>
                                  </a:rPr>
                                  <m:t>   </m:t>
                                </m:r>
                                <m:r>
                                  <a:rPr lang="en-US" sz="1700">
                                    <a:latin typeface="Cambria Math" panose="02040503050406030204" pitchFamily="18" charset="0"/>
                                  </a:rPr>
                                  <m:t>𝑦</m:t>
                                </m:r>
                                <m:r>
                                  <m:rPr>
                                    <m:sty m:val="p"/>
                                  </m:rPr>
                                  <a:rPr lang="en-US" sz="1700">
                                    <a:latin typeface="Cambria Math" panose="02040503050406030204" pitchFamily="18" charset="0"/>
                                  </a:rPr>
                                  <m:t>l</m:t>
                                </m:r>
                                <m:r>
                                  <a:rPr lang="en-US" sz="1700">
                                    <a:latin typeface="Cambria Math" panose="02040503050406030204" pitchFamily="18" charset="0"/>
                                  </a:rPr>
                                  <m:t>𝑑</m:t>
                                </m:r>
                              </m:e>
                              <m:sub>
                                <m:r>
                                  <a:rPr lang="en-US" sz="1700">
                                    <a:latin typeface="Cambria Math" panose="02040503050406030204" pitchFamily="18" charset="0"/>
                                  </a:rPr>
                                  <m:t>𝑝𝑟𝑐</m:t>
                                </m:r>
                                <m:r>
                                  <a:rPr lang="en-US" sz="1700" i="1" smtClean="0">
                                    <a:latin typeface="Cambria Math" panose="02040503050406030204" pitchFamily="18" charset="0"/>
                                  </a:rPr>
                                  <m:t> </m:t>
                                </m:r>
                              </m:sub>
                            </m:sSub>
                          </m:e>
                        </m:nary>
                        <m:r>
                          <a:rPr lang="en-US" sz="1700" i="1">
                            <a:latin typeface="Cambria Math" panose="02040503050406030204" pitchFamily="18" charset="0"/>
                          </a:rPr>
                          <m:t> </m:t>
                        </m:r>
                      </m:e>
                    </m:func>
                    <m:sSub>
                      <m:sSubPr>
                        <m:ctrlPr>
                          <a:rPr lang="en-US" sz="1700" i="1">
                            <a:latin typeface="Cambria Math" panose="02040503050406030204" pitchFamily="18" charset="0"/>
                          </a:rPr>
                        </m:ctrlPr>
                      </m:sSubPr>
                      <m:e>
                        <m:r>
                          <a:rPr lang="en-US" sz="1700">
                            <a:latin typeface="Cambria Math" panose="02040503050406030204" pitchFamily="18" charset="0"/>
                          </a:rPr>
                          <m:t>∗</m:t>
                        </m:r>
                        <m:r>
                          <a:rPr lang="en-US" sz="1700">
                            <a:latin typeface="Cambria Math" panose="02040503050406030204" pitchFamily="18" charset="0"/>
                          </a:rPr>
                          <m:t>𝑃𝑅𝐷</m:t>
                        </m:r>
                      </m:e>
                      <m:sub>
                        <m:r>
                          <a:rPr lang="en-US" sz="1700">
                            <a:latin typeface="Cambria Math" panose="02040503050406030204" pitchFamily="18" charset="0"/>
                          </a:rPr>
                          <m:t>𝑝𝑟𝑐</m:t>
                        </m:r>
                      </m:sub>
                    </m:sSub>
                    <m:r>
                      <a:rPr lang="en-US" sz="1700" b="0" i="0" smtClean="0">
                        <a:latin typeface="Cambria Math" panose="02040503050406030204" pitchFamily="18" charset="0"/>
                      </a:rPr>
                      <m:t>                                                  </m:t>
                    </m:r>
                    <m:r>
                      <a:rPr lang="en-US" sz="1700">
                        <a:latin typeface="Cambria Math" panose="02040503050406030204" pitchFamily="18" charset="0"/>
                      </a:rPr>
                      <m:t>≤</m:t>
                    </m:r>
                    <m:r>
                      <a:rPr lang="en-US" sz="1700" i="1">
                        <a:latin typeface="Cambria Math" panose="02040503050406030204" pitchFamily="18" charset="0"/>
                      </a:rPr>
                      <m:t>0</m:t>
                    </m:r>
                    <m:r>
                      <m:rPr>
                        <m:nor/>
                      </m:rPr>
                      <a:rPr lang="en-US" sz="1700" dirty="0">
                        <a:latin typeface="+mj-lt"/>
                        <a:cs typeface="Times New Roman" panose="02020603050405020304" pitchFamily="18" charset="0"/>
                      </a:rPr>
                      <m:t>         </m:t>
                    </m:r>
                  </m:oMath>
                </a14:m>
                <a:r>
                  <a:rPr lang="en-US" sz="1700" dirty="0" smtClean="0">
                    <a:latin typeface="+mj-lt"/>
                  </a:rPr>
                  <a:t>		      </a:t>
                </a:r>
                <a14:m>
                  <m:oMath xmlns:m="http://schemas.openxmlformats.org/officeDocument/2006/math">
                    <m:r>
                      <a:rPr lang="en-US" sz="1700" b="0" i="0" smtClean="0">
                        <a:latin typeface="Cambria Math" panose="02040503050406030204" pitchFamily="18" charset="0"/>
                      </a:rPr>
                      <m:t>                                              </m:t>
                    </m:r>
                    <m:nary>
                      <m:naryPr>
                        <m:chr m:val="∑"/>
                        <m:supHide m:val="on"/>
                        <m:ctrlPr>
                          <a:rPr lang="en-US" sz="1700" i="1">
                            <a:latin typeface="Cambria Math" panose="02040503050406030204" pitchFamily="18" charset="0"/>
                          </a:rPr>
                        </m:ctrlPr>
                      </m:naryPr>
                      <m:sub>
                        <m:r>
                          <a:rPr lang="en-US" sz="1700">
                            <a:latin typeface="Cambria Math" panose="02040503050406030204" pitchFamily="18" charset="0"/>
                          </a:rPr>
                          <m:t>𝑝𝑟𝑐</m:t>
                        </m:r>
                      </m:sub>
                      <m:sup/>
                      <m:e>
                        <m:sSub>
                          <m:sSubPr>
                            <m:ctrlPr>
                              <a:rPr lang="en-US" sz="1700" i="1">
                                <a:latin typeface="Cambria Math" panose="02040503050406030204" pitchFamily="18" charset="0"/>
                              </a:rPr>
                            </m:ctrlPr>
                          </m:sSubPr>
                          <m:e>
                            <m:r>
                              <a:rPr lang="en-US" sz="1700">
                                <a:latin typeface="Cambria Math" panose="02040503050406030204" pitchFamily="18" charset="0"/>
                              </a:rPr>
                              <m:t> </m:t>
                            </m:r>
                            <m:r>
                              <a:rPr lang="en-US" sz="1700">
                                <a:latin typeface="Cambria Math" panose="02040503050406030204" pitchFamily="18" charset="0"/>
                              </a:rPr>
                              <m:t>𝑢</m:t>
                            </m:r>
                            <m:r>
                              <m:rPr>
                                <m:sty m:val="p"/>
                              </m:rPr>
                              <a:rPr lang="en-US" sz="1700">
                                <a:latin typeface="Cambria Math" panose="02040503050406030204" pitchFamily="18" charset="0"/>
                              </a:rPr>
                              <m:t>s</m:t>
                            </m:r>
                            <m:r>
                              <a:rPr lang="en-US" sz="1700">
                                <a:latin typeface="Cambria Math" panose="02040503050406030204" pitchFamily="18" charset="0"/>
                              </a:rPr>
                              <m:t>𝑒</m:t>
                            </m:r>
                          </m:e>
                          <m:sub>
                            <m:r>
                              <a:rPr lang="en-US" sz="1700">
                                <a:latin typeface="Cambria Math" panose="02040503050406030204" pitchFamily="18" charset="0"/>
                              </a:rPr>
                              <m:t>𝑟𝑒𝑠</m:t>
                            </m:r>
                            <m:r>
                              <a:rPr lang="en-US" sz="1700">
                                <a:latin typeface="Cambria Math" panose="02040503050406030204" pitchFamily="18" charset="0"/>
                              </a:rPr>
                              <m:t>, </m:t>
                            </m:r>
                            <m:r>
                              <a:rPr lang="en-US" sz="1700">
                                <a:latin typeface="Cambria Math" panose="02040503050406030204" pitchFamily="18" charset="0"/>
                              </a:rPr>
                              <m:t>𝑝𝑟𝑐</m:t>
                            </m:r>
                          </m:sub>
                        </m:sSub>
                        <m:sSub>
                          <m:sSubPr>
                            <m:ctrlPr>
                              <a:rPr lang="en-US" sz="1700" i="1">
                                <a:latin typeface="Cambria Math" panose="02040503050406030204" pitchFamily="18" charset="0"/>
                              </a:rPr>
                            </m:ctrlPr>
                          </m:sSubPr>
                          <m:e>
                            <m:r>
                              <a:rPr lang="en-US" sz="1700">
                                <a:latin typeface="Cambria Math" panose="02040503050406030204" pitchFamily="18" charset="0"/>
                              </a:rPr>
                              <m:t>∗</m:t>
                            </m:r>
                            <m:r>
                              <a:rPr lang="en-US" sz="1700">
                                <a:latin typeface="Cambria Math" panose="02040503050406030204" pitchFamily="18" charset="0"/>
                              </a:rPr>
                              <m:t>𝑃𝑅𝐷</m:t>
                            </m:r>
                          </m:e>
                          <m:sub>
                            <m:r>
                              <a:rPr lang="en-US" sz="1700">
                                <a:latin typeface="Cambria Math" panose="02040503050406030204" pitchFamily="18" charset="0"/>
                              </a:rPr>
                              <m:t>𝑝𝑟𝑐</m:t>
                            </m:r>
                          </m:sub>
                        </m:sSub>
                      </m:e>
                    </m:nary>
                    <m:r>
                      <a:rPr lang="en-US" sz="1700" b="0" i="1" smtClean="0">
                        <a:latin typeface="Cambria Math" panose="02040503050406030204" pitchFamily="18" charset="0"/>
                      </a:rPr>
                      <m:t>                                               </m:t>
                    </m:r>
                    <m:r>
                      <a:rPr lang="en-US" sz="1700" smtClean="0">
                        <a:latin typeface="Cambria Math" panose="02040503050406030204" pitchFamily="18" charset="0"/>
                      </a:rPr>
                      <m:t>≤</m:t>
                    </m:r>
                    <m:sSub>
                      <m:sSubPr>
                        <m:ctrlPr>
                          <a:rPr lang="en-US" sz="1700" i="1">
                            <a:latin typeface="Cambria Math" panose="02040503050406030204" pitchFamily="18" charset="0"/>
                          </a:rPr>
                        </m:ctrlPr>
                      </m:sSubPr>
                      <m:e>
                        <m:r>
                          <a:rPr lang="en-US" sz="1700">
                            <a:latin typeface="Cambria Math" panose="02040503050406030204" pitchFamily="18" charset="0"/>
                          </a:rPr>
                          <m:t>𝑎𝑣𝑙</m:t>
                        </m:r>
                      </m:e>
                      <m:sub>
                        <m:r>
                          <a:rPr lang="en-US" sz="1700">
                            <a:latin typeface="Cambria Math" panose="02040503050406030204" pitchFamily="18" charset="0"/>
                          </a:rPr>
                          <m:t>𝑟𝑒𝑠</m:t>
                        </m:r>
                      </m:sub>
                    </m:sSub>
                  </m:oMath>
                </a14:m>
                <a:r>
                  <a:rPr lang="en-US" sz="1700" dirty="0">
                    <a:latin typeface="+mj-lt"/>
                    <a:cs typeface="Times New Roman" panose="02020603050405020304" pitchFamily="18" charset="0"/>
                  </a:rPr>
                  <a:t> for all res</a:t>
                </a:r>
              </a:p>
              <a:p>
                <a:pPr marL="0" indent="0">
                  <a:lnSpc>
                    <a:spcPct val="130000"/>
                  </a:lnSpc>
                  <a:buNone/>
                </a:pPr>
                <a:r>
                  <a:rPr lang="en-US" sz="1700" dirty="0">
                    <a:latin typeface="+mj-lt"/>
                    <a:cs typeface="Times New Roman" panose="02020603050405020304" pitchFamily="18" charset="0"/>
                  </a:rPr>
                  <a:t>		</a:t>
                </a:r>
                <a14:m>
                  <m:oMath xmlns:m="http://schemas.openxmlformats.org/officeDocument/2006/math">
                    <m:sSub>
                      <m:sSubPr>
                        <m:ctrlPr>
                          <a:rPr lang="en-US" sz="1700" i="1">
                            <a:latin typeface="Cambria Math" panose="02040503050406030204" pitchFamily="18" charset="0"/>
                          </a:rPr>
                        </m:ctrlPr>
                      </m:sSubPr>
                      <m:e>
                        <m:r>
                          <a:rPr lang="en-US" sz="1700" b="0" i="1" smtClean="0">
                            <a:latin typeface="Cambria Math" panose="02040503050406030204" pitchFamily="18" charset="0"/>
                          </a:rPr>
                          <m:t>            </m:t>
                        </m:r>
                        <m:nary>
                          <m:naryPr>
                            <m:chr m:val="∑"/>
                            <m:supHide m:val="on"/>
                            <m:ctrlPr>
                              <a:rPr lang="en-US" sz="1700" i="1">
                                <a:latin typeface="Cambria Math" panose="02040503050406030204" pitchFamily="18" charset="0"/>
                              </a:rPr>
                            </m:ctrlPr>
                          </m:naryPr>
                          <m:sub>
                            <m:r>
                              <a:rPr lang="en-US" sz="1700">
                                <a:latin typeface="Cambria Math" panose="02040503050406030204" pitchFamily="18" charset="0"/>
                              </a:rPr>
                              <m:t>𝑝𝑟</m:t>
                            </m:r>
                            <m:r>
                              <m:rPr>
                                <m:sty m:val="p"/>
                              </m:rPr>
                              <a:rPr lang="en-US" sz="1700">
                                <a:latin typeface="Cambria Math" panose="02040503050406030204" pitchFamily="18" charset="0"/>
                              </a:rPr>
                              <m:t>c</m:t>
                            </m:r>
                          </m:sub>
                          <m:sup/>
                          <m:e>
                            <m:r>
                              <a:rPr lang="en-US" sz="1700" b="0" i="1" smtClean="0">
                                <a:latin typeface="Cambria Math" panose="02040503050406030204" pitchFamily="18" charset="0"/>
                              </a:rPr>
                              <m:t>    </m:t>
                            </m:r>
                            <m:sSub>
                              <m:sSubPr>
                                <m:ctrlPr>
                                  <a:rPr lang="en-US" sz="1700" i="1">
                                    <a:latin typeface="Cambria Math" panose="02040503050406030204" pitchFamily="18" charset="0"/>
                                  </a:rPr>
                                </m:ctrlPr>
                              </m:sSubPr>
                              <m:e>
                                <m:r>
                                  <a:rPr lang="en-US" sz="1700" i="1">
                                    <a:latin typeface="Cambria Math" panose="02040503050406030204" pitchFamily="18" charset="0"/>
                                  </a:rPr>
                                  <m:t>𝑟</m:t>
                                </m:r>
                              </m:e>
                              <m:sub>
                                <m:r>
                                  <a:rPr lang="en-US" sz="1700">
                                    <a:latin typeface="Cambria Math" panose="02040503050406030204" pitchFamily="18" charset="0"/>
                                  </a:rPr>
                                  <m:t>𝑝𝑟𝑐</m:t>
                                </m:r>
                                <m:r>
                                  <a:rPr lang="en-US" sz="1700" i="1">
                                    <a:latin typeface="Cambria Math" panose="02040503050406030204" pitchFamily="18" charset="0"/>
                                  </a:rPr>
                                  <m:t>,</m:t>
                                </m:r>
                                <m:r>
                                  <a:rPr lang="en-US" sz="1700" i="1">
                                    <a:latin typeface="Cambria Math" panose="02040503050406030204" pitchFamily="18" charset="0"/>
                                  </a:rPr>
                                  <m:t>𝑖𝑛𝑝</m:t>
                                </m:r>
                              </m:sub>
                            </m:sSub>
                          </m:e>
                        </m:nary>
                        <m:r>
                          <a:rPr lang="en-US" sz="1700">
                            <a:latin typeface="Cambria Math" panose="02040503050406030204" pitchFamily="18" charset="0"/>
                          </a:rPr>
                          <m:t>∗</m:t>
                        </m:r>
                        <m:r>
                          <a:rPr lang="en-US" sz="1700">
                            <a:latin typeface="Cambria Math" panose="02040503050406030204" pitchFamily="18" charset="0"/>
                          </a:rPr>
                          <m:t>𝑃𝑅𝐷</m:t>
                        </m:r>
                      </m:e>
                      <m:sub>
                        <m:r>
                          <a:rPr lang="en-US" sz="1700">
                            <a:latin typeface="Cambria Math" panose="02040503050406030204" pitchFamily="18" charset="0"/>
                          </a:rPr>
                          <m:t>𝑝𝑟𝑐</m:t>
                        </m:r>
                      </m:sub>
                    </m:sSub>
                    <m:r>
                      <a:rPr lang="en-US" sz="1700" b="0" i="1" smtClean="0">
                        <a:latin typeface="Cambria Math" panose="02040503050406030204" pitchFamily="18" charset="0"/>
                      </a:rPr>
                      <m:t>                               </m:t>
                    </m:r>
                    <m:r>
                      <a:rPr lang="en-US" sz="1700">
                        <a:latin typeface="Cambria Math" panose="02040503050406030204" pitchFamily="18" charset="0"/>
                      </a:rPr>
                      <m:t>−</m:t>
                    </m:r>
                    <m:sSub>
                      <m:sSubPr>
                        <m:ctrlPr>
                          <a:rPr lang="en-US" sz="1700" i="1">
                            <a:latin typeface="Cambria Math" panose="02040503050406030204" pitchFamily="18" charset="0"/>
                          </a:rPr>
                        </m:ctrlPr>
                      </m:sSubPr>
                      <m:e>
                        <m:r>
                          <a:rPr lang="en-US" sz="1700" b="0" i="1" smtClean="0">
                            <a:latin typeface="Cambria Math" panose="02040503050406030204" pitchFamily="18" charset="0"/>
                          </a:rPr>
                          <m:t>𝐵𝑈𝑌</m:t>
                        </m:r>
                      </m:e>
                      <m:sub>
                        <m:r>
                          <a:rPr lang="en-US" sz="1700" i="1">
                            <a:latin typeface="Cambria Math" panose="02040503050406030204" pitchFamily="18" charset="0"/>
                          </a:rPr>
                          <m:t>𝑖𝑛𝑝</m:t>
                        </m:r>
                      </m:sub>
                    </m:sSub>
                    <m:r>
                      <a:rPr lang="en-US" sz="1700" b="0" i="0" smtClean="0">
                        <a:latin typeface="Cambria Math" panose="02040503050406030204" pitchFamily="18" charset="0"/>
                      </a:rPr>
                      <m:t> </m:t>
                    </m:r>
                    <m:r>
                      <a:rPr lang="en-US" sz="1700">
                        <a:latin typeface="Cambria Math" panose="02040503050406030204" pitchFamily="18" charset="0"/>
                      </a:rPr>
                      <m:t>≤</m:t>
                    </m:r>
                    <m:r>
                      <a:rPr lang="en-US" sz="1700" i="1" smtClean="0">
                        <a:latin typeface="Cambria Math" panose="02040503050406030204" pitchFamily="18" charset="0"/>
                      </a:rPr>
                      <m:t>0</m:t>
                    </m:r>
                    <m:r>
                      <m:rPr>
                        <m:nor/>
                      </m:rPr>
                      <a:rPr lang="en-US" sz="1700">
                        <a:latin typeface="+mj-lt"/>
                      </a:rPr>
                      <m:t> </m:t>
                    </m:r>
                    <m:r>
                      <m:rPr>
                        <m:nor/>
                      </m:rPr>
                      <a:rPr lang="en-US" sz="1700" b="0" i="0">
                        <a:latin typeface="+mj-lt"/>
                      </a:rPr>
                      <m:t>   </m:t>
                    </m:r>
                    <m:r>
                      <m:rPr>
                        <m:nor/>
                      </m:rPr>
                      <a:rPr lang="en-US" sz="1700">
                        <a:latin typeface="+mj-lt"/>
                      </a:rPr>
                      <m:t> </m:t>
                    </m:r>
                    <m:r>
                      <m:rPr>
                        <m:nor/>
                      </m:rPr>
                      <a:rPr lang="en-US" sz="1700" dirty="0">
                        <a:latin typeface="+mj-lt"/>
                        <a:cs typeface="Times New Roman" panose="02020603050405020304" pitchFamily="18" charset="0"/>
                      </a:rPr>
                      <m:t>for</m:t>
                    </m:r>
                    <m:r>
                      <m:rPr>
                        <m:nor/>
                      </m:rPr>
                      <a:rPr lang="en-US" sz="1700" dirty="0">
                        <a:latin typeface="+mj-lt"/>
                        <a:cs typeface="Times New Roman" panose="02020603050405020304" pitchFamily="18" charset="0"/>
                      </a:rPr>
                      <m:t> </m:t>
                    </m:r>
                    <m:r>
                      <m:rPr>
                        <m:nor/>
                      </m:rPr>
                      <a:rPr lang="en-US" sz="1700" dirty="0">
                        <a:latin typeface="+mj-lt"/>
                        <a:cs typeface="Times New Roman" panose="02020603050405020304" pitchFamily="18" charset="0"/>
                      </a:rPr>
                      <m:t>all</m:t>
                    </m:r>
                    <m:r>
                      <m:rPr>
                        <m:nor/>
                      </m:rPr>
                      <a:rPr lang="en-US" sz="1700" dirty="0">
                        <a:latin typeface="+mj-lt"/>
                        <a:cs typeface="Times New Roman" panose="02020603050405020304" pitchFamily="18" charset="0"/>
                      </a:rPr>
                      <m:t> </m:t>
                    </m:r>
                    <m:r>
                      <m:rPr>
                        <m:nor/>
                      </m:rPr>
                      <a:rPr lang="en-US" sz="1700" dirty="0">
                        <a:latin typeface="+mj-lt"/>
                        <a:cs typeface="Times New Roman" panose="02020603050405020304" pitchFamily="18" charset="0"/>
                      </a:rPr>
                      <m:t>inp</m:t>
                    </m:r>
                  </m:oMath>
                </a14:m>
                <a:endParaRPr lang="en-US" sz="1700" dirty="0">
                  <a:latin typeface="+mj-lt"/>
                  <a:cs typeface="Times New Roman" panose="02020603050405020304" pitchFamily="18" charset="0"/>
                </a:endParaRPr>
              </a:p>
              <a:p>
                <a:pPr marL="0" indent="0">
                  <a:lnSpc>
                    <a:spcPct val="130000"/>
                  </a:lnSpc>
                  <a:buNone/>
                </a:pPr>
                <a:r>
                  <a:rPr lang="en-US" sz="1700" dirty="0">
                    <a:latin typeface="+mj-lt"/>
                    <a:cs typeface="Times New Roman" panose="02020603050405020304" pitchFamily="18" charset="0"/>
                  </a:rPr>
                  <a:t>                            </a:t>
                </a:r>
                <a14:m>
                  <m:oMath xmlns:m="http://schemas.openxmlformats.org/officeDocument/2006/math">
                    <m:sSub>
                      <m:sSubPr>
                        <m:ctrlPr>
                          <a:rPr lang="en-US" sz="1700" i="1">
                            <a:latin typeface="Cambria Math" panose="02040503050406030204" pitchFamily="18" charset="0"/>
                          </a:rPr>
                        </m:ctrlPr>
                      </m:sSubPr>
                      <m:e>
                        <m:r>
                          <a:rPr lang="en-US" sz="1700" i="1">
                            <a:latin typeface="Cambria Math" panose="02040503050406030204" pitchFamily="18" charset="0"/>
                          </a:rPr>
                          <m:t> </m:t>
                        </m:r>
                        <m:r>
                          <a:rPr lang="en-US" sz="1700" b="0" i="1" smtClean="0">
                            <a:latin typeface="Cambria Math" panose="02040503050406030204" pitchFamily="18" charset="0"/>
                          </a:rPr>
                          <m:t>𝑆𝐴𝐿𝐸</m:t>
                        </m:r>
                        <m:r>
                          <a:rPr lang="en-US" sz="1700" i="1">
                            <a:latin typeface="Cambria Math" panose="02040503050406030204" pitchFamily="18" charset="0"/>
                          </a:rPr>
                          <m:t> ,       </m:t>
                        </m:r>
                        <m:r>
                          <a:rPr lang="en-US" sz="1700" b="0" i="1" smtClean="0">
                            <a:latin typeface="Cambria Math" panose="02040503050406030204" pitchFamily="18" charset="0"/>
                          </a:rPr>
                          <m:t>                        </m:t>
                        </m:r>
                        <m:r>
                          <a:rPr lang="en-US" sz="1700" i="1">
                            <a:latin typeface="Cambria Math" panose="02040503050406030204" pitchFamily="18" charset="0"/>
                          </a:rPr>
                          <m:t> </m:t>
                        </m:r>
                        <m:r>
                          <a:rPr lang="en-US" sz="1700">
                            <a:latin typeface="Cambria Math" panose="02040503050406030204" pitchFamily="18" charset="0"/>
                          </a:rPr>
                          <m:t>𝑃𝑅𝐷</m:t>
                        </m:r>
                      </m:e>
                      <m:sub>
                        <m:r>
                          <a:rPr lang="en-US" sz="1700">
                            <a:latin typeface="Cambria Math" panose="02040503050406030204" pitchFamily="18" charset="0"/>
                          </a:rPr>
                          <m:t>𝑝𝑟𝑐</m:t>
                        </m:r>
                      </m:sub>
                    </m:sSub>
                    <m:r>
                      <a:rPr lang="en-US" sz="1700" i="1">
                        <a:latin typeface="Cambria Math" panose="02040503050406030204" pitchFamily="18" charset="0"/>
                      </a:rPr>
                      <m:t>, </m:t>
                    </m:r>
                    <m:sSub>
                      <m:sSubPr>
                        <m:ctrlPr>
                          <a:rPr lang="en-US" sz="1700" i="1">
                            <a:latin typeface="Cambria Math" panose="02040503050406030204" pitchFamily="18" charset="0"/>
                          </a:rPr>
                        </m:ctrlPr>
                      </m:sSubPr>
                      <m:e>
                        <m:r>
                          <a:rPr lang="en-US" sz="1700" b="0" i="1" smtClean="0">
                            <a:latin typeface="Cambria Math" panose="02040503050406030204" pitchFamily="18" charset="0"/>
                          </a:rPr>
                          <m:t>                                </m:t>
                        </m:r>
                        <m:r>
                          <a:rPr lang="en-US" sz="1700" b="0" i="1" smtClean="0">
                            <a:latin typeface="Cambria Math" panose="02040503050406030204" pitchFamily="18" charset="0"/>
                          </a:rPr>
                          <m:t>𝐵𝑈𝑌</m:t>
                        </m:r>
                      </m:e>
                      <m:sub>
                        <m:r>
                          <a:rPr lang="en-US" sz="1700" i="1">
                            <a:latin typeface="Cambria Math" panose="02040503050406030204" pitchFamily="18" charset="0"/>
                          </a:rPr>
                          <m:t>𝑖𝑛𝑝</m:t>
                        </m:r>
                      </m:sub>
                    </m:sSub>
                    <m:r>
                      <a:rPr lang="en-US" sz="1700" b="0" i="0" smtClean="0">
                        <a:latin typeface="Cambria Math" panose="02040503050406030204" pitchFamily="18" charset="0"/>
                      </a:rPr>
                      <m:t> </m:t>
                    </m:r>
                    <m:r>
                      <a:rPr lang="en-US" sz="1700">
                        <a:latin typeface="Cambria Math" panose="02040503050406030204" pitchFamily="18" charset="0"/>
                      </a:rPr>
                      <m:t>≥0</m:t>
                    </m:r>
                  </m:oMath>
                </a14:m>
                <a:r>
                  <a:rPr lang="en-US" sz="1700" dirty="0">
                    <a:latin typeface="+mj-lt"/>
                    <a:cs typeface="Times New Roman" panose="02020603050405020304" pitchFamily="18" charset="0"/>
                  </a:rPr>
                  <a:t>   for all </a:t>
                </a:r>
                <a:r>
                  <a:rPr lang="en-US" sz="1700" dirty="0" err="1" smtClean="0">
                    <a:latin typeface="+mj-lt"/>
                    <a:cs typeface="Times New Roman" panose="02020603050405020304" pitchFamily="18" charset="0"/>
                  </a:rPr>
                  <a:t>prc,pos</a:t>
                </a:r>
                <a:r>
                  <a:rPr lang="en-US" sz="1700" dirty="0">
                    <a:latin typeface="+mj-lt"/>
                    <a:cs typeface="Times New Roman" panose="02020603050405020304" pitchFamily="18" charset="0"/>
                  </a:rPr>
                  <a:t>, </a:t>
                </a:r>
                <a:r>
                  <a:rPr lang="en-US" sz="1700" dirty="0" err="1" smtClean="0">
                    <a:latin typeface="+mj-lt"/>
                    <a:cs typeface="Times New Roman" panose="02020603050405020304" pitchFamily="18" charset="0"/>
                  </a:rPr>
                  <a:t>inp</a:t>
                </a:r>
                <a:endParaRPr lang="en-US" sz="1700" dirty="0" smtClean="0">
                  <a:latin typeface="+mj-lt"/>
                  <a:cs typeface="Times New Roman" panose="02020603050405020304" pitchFamily="18" charset="0"/>
                </a:endParaRPr>
              </a:p>
              <a:p>
                <a:pPr marL="0" indent="0">
                  <a:buNone/>
                </a:pPr>
                <a:r>
                  <a:rPr lang="en-US" sz="2600" dirty="0" smtClean="0">
                    <a:latin typeface="+mj-lt"/>
                    <a:cs typeface="Times New Roman" panose="02020603050405020304" pitchFamily="18" charset="0"/>
                  </a:rPr>
                  <a:t>H</a:t>
                </a:r>
                <a:r>
                  <a:rPr lang="en-US" sz="2200" dirty="0" smtClean="0">
                    <a:latin typeface="+mj-lt"/>
                    <a:cs typeface="Times New Roman" panose="02020603050405020304" pitchFamily="18" charset="0"/>
                  </a:rPr>
                  <a:t>ere </a:t>
                </a:r>
                <a:r>
                  <a:rPr lang="en-US" sz="2200" dirty="0">
                    <a:latin typeface="+mj-lt"/>
                    <a:cs typeface="Times New Roman" panose="02020603050405020304" pitchFamily="18" charset="0"/>
                  </a:rPr>
                  <a:t>we do not have alternatives for selling </a:t>
                </a:r>
                <a:r>
                  <a:rPr lang="en-US" sz="2200" dirty="0" smtClean="0">
                    <a:latin typeface="+mj-lt"/>
                    <a:cs typeface="Times New Roman" panose="02020603050405020304" pitchFamily="18" charset="0"/>
                  </a:rPr>
                  <a:t>our </a:t>
                </a:r>
                <a:r>
                  <a:rPr lang="en-US" sz="2200" dirty="0">
                    <a:latin typeface="+mj-lt"/>
                    <a:cs typeface="Times New Roman" panose="02020603050405020304" pitchFamily="18" charset="0"/>
                  </a:rPr>
                  <a:t>good </a:t>
                </a:r>
              </a:p>
              <a:p>
                <a:pPr lvl="1"/>
                <a:r>
                  <a:rPr lang="en-US" sz="2200" dirty="0">
                    <a:latin typeface="+mj-lt"/>
                    <a:cs typeface="Times New Roman" panose="02020603050405020304" pitchFamily="18" charset="0"/>
                  </a:rPr>
                  <a:t>this we will alter as </a:t>
                </a:r>
                <a:r>
                  <a:rPr lang="en-US" sz="2200" dirty="0" smtClean="0">
                    <a:latin typeface="+mj-lt"/>
                    <a:cs typeface="Times New Roman" panose="02020603050405020304" pitchFamily="18" charset="0"/>
                  </a:rPr>
                  <a:t>when we add </a:t>
                </a:r>
                <a:r>
                  <a:rPr lang="en-US" sz="2200" dirty="0">
                    <a:latin typeface="+mj-lt"/>
                    <a:cs typeface="Times New Roman" panose="02020603050405020304" pitchFamily="18" charset="0"/>
                  </a:rPr>
                  <a:t>transport </a:t>
                </a:r>
                <a:r>
                  <a:rPr lang="en-US" sz="2200" dirty="0" smtClean="0">
                    <a:latin typeface="+mj-lt"/>
                    <a:cs typeface="Times New Roman" panose="02020603050405020304" pitchFamily="18" charset="0"/>
                  </a:rPr>
                  <a:t>we do not </a:t>
                </a:r>
                <a:r>
                  <a:rPr lang="en-US" sz="2200" dirty="0">
                    <a:latin typeface="+mj-lt"/>
                    <a:cs typeface="Times New Roman" panose="02020603050405020304" pitchFamily="18" charset="0"/>
                  </a:rPr>
                  <a:t>know exactly where to send the good so will thus need </a:t>
                </a:r>
                <a:r>
                  <a:rPr lang="en-US" sz="2200" dirty="0" smtClean="0">
                    <a:latin typeface="+mj-lt"/>
                    <a:cs typeface="Times New Roman" panose="02020603050405020304" pitchFamily="18" charset="0"/>
                  </a:rPr>
                  <a:t>alternative variables</a:t>
                </a:r>
                <a:endParaRPr lang="en-US" sz="2200" dirty="0">
                  <a:latin typeface="+mj-lt"/>
                  <a:cs typeface="Times New Roman" panose="02020603050405020304" pitchFamily="18" charset="0"/>
                </a:endParaRPr>
              </a:p>
              <a:p>
                <a:pPr lvl="1"/>
                <a:r>
                  <a:rPr lang="en-US" sz="2200" dirty="0">
                    <a:latin typeface="+mj-lt"/>
                    <a:cs typeface="Times New Roman" panose="02020603050405020304" pitchFamily="18" charset="0"/>
                  </a:rPr>
                  <a:t>We will also need to add a balance between supply and </a:t>
                </a:r>
                <a:r>
                  <a:rPr lang="en-US" sz="2200" dirty="0" smtClean="0">
                    <a:latin typeface="+mj-lt"/>
                    <a:cs typeface="Times New Roman" panose="02020603050405020304" pitchFamily="18" charset="0"/>
                  </a:rPr>
                  <a:t>demand</a:t>
                </a:r>
                <a:endParaRPr lang="en-US" sz="1000" dirty="0">
                  <a:latin typeface="+mj-lt"/>
                  <a:cs typeface="Times New Roman" panose="02020603050405020304" pitchFamily="18" charset="0"/>
                </a:endParaRPr>
              </a:p>
              <a:p>
                <a:pPr marL="0" indent="0" algn="ctr">
                  <a:buNone/>
                </a:pPr>
                <a:endParaRPr lang="en-US" sz="1400" dirty="0">
                  <a:latin typeface="+mj-lt"/>
                </a:endParaRPr>
              </a:p>
            </p:txBody>
          </p:sp>
        </mc:Choice>
        <mc:Fallback>
          <p:sp>
            <p:nvSpPr>
              <p:cNvPr id="5" name="Content Placeholder 4"/>
              <p:cNvSpPr>
                <a:spLocks noGrp="1" noRot="1" noChangeAspect="1" noMove="1" noResize="1" noEditPoints="1" noAdjustHandles="1" noChangeArrowheads="1" noChangeShapeType="1" noTextEdit="1"/>
              </p:cNvSpPr>
              <p:nvPr>
                <p:ph sz="half" idx="2"/>
              </p:nvPr>
            </p:nvSpPr>
            <p:spPr>
              <a:xfrm>
                <a:off x="762000" y="571500"/>
                <a:ext cx="8153400" cy="4953000"/>
              </a:xfrm>
              <a:blipFill>
                <a:blip r:embed="rId2"/>
                <a:stretch>
                  <a:fillRect l="-1271" t="-1724"/>
                </a:stretch>
              </a:blipFill>
            </p:spPr>
            <p:txBody>
              <a:bodyPr/>
              <a:lstStyle/>
              <a:p>
                <a:r>
                  <a:rPr lang="en-US">
                    <a:noFill/>
                  </a:rPr>
                  <a:t> </a:t>
                </a:r>
              </a:p>
            </p:txBody>
          </p:sp>
        </mc:Fallback>
      </mc:AlternateContent>
    </p:spTree>
    <p:extLst>
      <p:ext uri="{BB962C8B-B14F-4D97-AF65-F5344CB8AC3E}">
        <p14:creationId xmlns:p14="http://schemas.microsoft.com/office/powerpoint/2010/main" val="4309799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6700"/>
            <a:ext cx="7200900" cy="1238250"/>
          </a:xfrm>
        </p:spPr>
        <p:txBody>
          <a:bodyPr/>
          <a:lstStyle/>
          <a:p>
            <a:r>
              <a:rPr lang="en-US" dirty="0" smtClean="0">
                <a:cs typeface="Times New Roman" panose="02020603050405020304" pitchFamily="18" charset="0"/>
              </a:rPr>
              <a:t>Basics of Model Gluing</a:t>
            </a:r>
            <a:endParaRPr lang="en-US" dirty="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5" name="Content Placeholder 4"/>
              <p:cNvSpPr>
                <a:spLocks noGrp="1"/>
              </p:cNvSpPr>
              <p:nvPr>
                <p:ph sz="half" idx="2"/>
              </p:nvPr>
            </p:nvSpPr>
            <p:spPr>
              <a:xfrm>
                <a:off x="762000" y="800100"/>
                <a:ext cx="8229600" cy="4914900"/>
              </a:xfrm>
            </p:spPr>
            <p:txBody>
              <a:bodyPr>
                <a:normAutofit fontScale="92500"/>
              </a:bodyPr>
              <a:lstStyle/>
              <a:p>
                <a:r>
                  <a:rPr lang="en-US" sz="2000" dirty="0" smtClean="0">
                    <a:latin typeface="+mj-lt"/>
                    <a:cs typeface="Times New Roman" panose="02020603050405020304" pitchFamily="18" charset="0"/>
                  </a:rPr>
                  <a:t>Now we add a dimension to the </a:t>
                </a:r>
                <a:r>
                  <a:rPr lang="en-US" sz="2000" i="1" dirty="0" smtClean="0">
                    <a:latin typeface="+mj-lt"/>
                    <a:cs typeface="Times New Roman" panose="02020603050405020304" pitchFamily="18" charset="0"/>
                  </a:rPr>
                  <a:t>SALE</a:t>
                </a:r>
                <a:r>
                  <a:rPr lang="en-US" sz="2000" dirty="0" smtClean="0">
                    <a:latin typeface="+mj-lt"/>
                    <a:cs typeface="Times New Roman" panose="02020603050405020304" pitchFamily="18" charset="0"/>
                  </a:rPr>
                  <a:t> , PRD  and BUY variables that tells the location of activity by supply region (s) and the associated data for prices, cost, resource usage, resource endowment and yield</a:t>
                </a:r>
                <a:endParaRPr lang="en-US" sz="2400" dirty="0" smtClean="0">
                  <a:latin typeface="+mj-lt"/>
                  <a:cs typeface="Times New Roman" panose="02020603050405020304" pitchFamily="18" charset="0"/>
                </a:endParaRPr>
              </a:p>
              <a:p>
                <a:pPr marL="0" indent="0">
                  <a:buNone/>
                </a:pPr>
                <a14:m>
                  <m:oMath xmlns:m="http://schemas.openxmlformats.org/officeDocument/2006/math">
                    <m:func>
                      <m:funcPr>
                        <m:ctrlPr>
                          <a:rPr lang="en-US" sz="1400" i="1">
                            <a:latin typeface="Cambria Math" panose="02040503050406030204" pitchFamily="18" charset="0"/>
                          </a:rPr>
                        </m:ctrlPr>
                      </m:funcPr>
                      <m:fName>
                        <m:r>
                          <m:rPr>
                            <m:sty m:val="p"/>
                          </m:rPr>
                          <a:rPr lang="en-US" sz="1400">
                            <a:latin typeface="Cambria Math" panose="02040503050406030204" pitchFamily="18" charset="0"/>
                          </a:rPr>
                          <m:t>Max</m:t>
                        </m:r>
                        <m:r>
                          <a:rPr lang="en-US" sz="1400">
                            <a:latin typeface="Cambria Math" panose="02040503050406030204" pitchFamily="18" charset="0"/>
                          </a:rPr>
                          <m:t>     </m:t>
                        </m:r>
                      </m:fName>
                      <m:e>
                        <m:nary>
                          <m:naryPr>
                            <m:chr m:val="∑"/>
                            <m:supHide m:val="on"/>
                            <m:ctrlPr>
                              <a:rPr lang="en-US" sz="1400" i="1">
                                <a:latin typeface="Cambria Math" panose="02040503050406030204" pitchFamily="18" charset="0"/>
                              </a:rPr>
                            </m:ctrlPr>
                          </m:naryPr>
                          <m:sub>
                            <m:r>
                              <a:rPr lang="en-US" sz="1400" b="0" i="1" smtClean="0">
                                <a:latin typeface="Cambria Math" panose="02040503050406030204" pitchFamily="18" charset="0"/>
                              </a:rPr>
                              <m:t>𝑠</m:t>
                            </m:r>
                          </m:sub>
                          <m:sup/>
                          <m:e>
                            <m:sSub>
                              <m:sSubPr>
                                <m:ctrlPr>
                                  <a:rPr lang="en-US" sz="1400" i="1" smtClean="0">
                                    <a:latin typeface="Cambria Math" panose="02040503050406030204" pitchFamily="18" charset="0"/>
                                  </a:rPr>
                                </m:ctrlPr>
                              </m:sSubPr>
                              <m:e>
                                <m:r>
                                  <a:rPr lang="en-US" sz="1400" b="0" i="1" smtClean="0">
                                    <a:latin typeface="Cambria Math" panose="02040503050406030204" pitchFamily="18" charset="0"/>
                                  </a:rPr>
                                  <m:t>𝑠𝑝𝑟</m:t>
                                </m:r>
                              </m:e>
                              <m:sub>
                                <m:r>
                                  <a:rPr lang="en-US" sz="1400" b="0" i="1" smtClean="0">
                                    <a:latin typeface="Cambria Math" panose="02040503050406030204" pitchFamily="18" charset="0"/>
                                  </a:rPr>
                                  <m:t>𝑠</m:t>
                                </m:r>
                              </m:sub>
                            </m:sSub>
                          </m:e>
                        </m:nary>
                        <m:r>
                          <a:rPr lang="en-US" sz="1400" i="1">
                            <a:latin typeface="Cambria Math" panose="02040503050406030204" pitchFamily="18" charset="0"/>
                          </a:rPr>
                          <m:t> ∗</m:t>
                        </m:r>
                        <m:sSub>
                          <m:sSubPr>
                            <m:ctrlPr>
                              <a:rPr lang="en-US" sz="1400" i="1">
                                <a:latin typeface="Cambria Math" panose="02040503050406030204" pitchFamily="18" charset="0"/>
                              </a:rPr>
                            </m:ctrlPr>
                          </m:sSubPr>
                          <m:e>
                            <m:r>
                              <a:rPr lang="en-US" sz="1400" b="0" i="1" smtClean="0">
                                <a:latin typeface="Cambria Math" panose="02040503050406030204" pitchFamily="18" charset="0"/>
                              </a:rPr>
                              <m:t>𝑆𝐴𝐿𝐸</m:t>
                            </m:r>
                          </m:e>
                          <m:sub>
                            <m:r>
                              <a:rPr lang="en-US" sz="1400" b="0" i="1" smtClean="0">
                                <a:latin typeface="Cambria Math" panose="02040503050406030204" pitchFamily="18" charset="0"/>
                              </a:rPr>
                              <m:t>𝑠</m:t>
                            </m:r>
                          </m:sub>
                        </m:sSub>
                        <m:r>
                          <a:rPr lang="en-US" sz="1400" b="0" i="1" smtClean="0">
                            <a:latin typeface="Cambria Math" panose="02040503050406030204" pitchFamily="18" charset="0"/>
                          </a:rPr>
                          <m:t> − </m:t>
                        </m:r>
                        <m:nary>
                          <m:naryPr>
                            <m:chr m:val="∑"/>
                            <m:supHide m:val="on"/>
                            <m:ctrlPr>
                              <a:rPr lang="en-US" sz="1400" i="1">
                                <a:latin typeface="Cambria Math" panose="02040503050406030204" pitchFamily="18" charset="0"/>
                              </a:rPr>
                            </m:ctrlPr>
                          </m:naryPr>
                          <m:sub>
                            <m:r>
                              <a:rPr lang="en-US" sz="1400" i="1">
                                <a:latin typeface="Cambria Math" panose="02040503050406030204" pitchFamily="18" charset="0"/>
                              </a:rPr>
                              <m:t>𝑝𝑟𝑐</m:t>
                            </m:r>
                            <m:r>
                              <a:rPr lang="en-US" sz="1400" b="0" i="1" smtClean="0">
                                <a:latin typeface="Cambria Math" panose="02040503050406030204" pitchFamily="18" charset="0"/>
                              </a:rPr>
                              <m:t>,</m:t>
                            </m:r>
                            <m:r>
                              <a:rPr lang="en-US" sz="1400" b="0" i="1" smtClean="0">
                                <a:latin typeface="Cambria Math" panose="02040503050406030204" pitchFamily="18" charset="0"/>
                              </a:rPr>
                              <m:t>𝑠</m:t>
                            </m:r>
                          </m:sub>
                          <m:sup/>
                          <m:e>
                            <m:r>
                              <a:rPr lang="en-US" sz="1400" b="0" i="1" smtClean="0">
                                <a:latin typeface="Cambria Math" panose="02040503050406030204" pitchFamily="18" charset="0"/>
                              </a:rPr>
                              <m:t>      </m:t>
                            </m:r>
                            <m:sSub>
                              <m:sSubPr>
                                <m:ctrlPr>
                                  <a:rPr lang="en-US" sz="1400" i="1">
                                    <a:latin typeface="Cambria Math" panose="02040503050406030204" pitchFamily="18" charset="0"/>
                                  </a:rPr>
                                </m:ctrlPr>
                              </m:sSubPr>
                              <m:e>
                                <m:r>
                                  <a:rPr lang="en-US" sz="1400" i="1">
                                    <a:latin typeface="Cambria Math" panose="02040503050406030204" pitchFamily="18" charset="0"/>
                                  </a:rPr>
                                  <m:t>𝑐𝑠𝑡</m:t>
                                </m:r>
                              </m:e>
                              <m:sub>
                                <m:r>
                                  <a:rPr lang="en-US" sz="1400" i="1">
                                    <a:latin typeface="Cambria Math" panose="02040503050406030204" pitchFamily="18" charset="0"/>
                                  </a:rPr>
                                  <m:t>𝑝𝑟𝑐</m:t>
                                </m:r>
                                <m:r>
                                  <a:rPr lang="en-US" sz="1400" b="0" i="1" smtClean="0">
                                    <a:latin typeface="Cambria Math" panose="02040503050406030204" pitchFamily="18" charset="0"/>
                                  </a:rPr>
                                  <m:t>,</m:t>
                                </m:r>
                                <m:r>
                                  <a:rPr lang="en-US" sz="1400" b="0" i="1" smtClean="0">
                                    <a:latin typeface="Cambria Math" panose="02040503050406030204" pitchFamily="18" charset="0"/>
                                  </a:rPr>
                                  <m:t>𝑠</m:t>
                                </m:r>
                              </m:sub>
                            </m:sSub>
                          </m:e>
                        </m:nary>
                      </m:e>
                    </m:func>
                    <m:sSub>
                      <m:sSubPr>
                        <m:ctrlPr>
                          <a:rPr lang="en-US" sz="1400" i="1">
                            <a:latin typeface="Cambria Math" panose="02040503050406030204" pitchFamily="18" charset="0"/>
                          </a:rPr>
                        </m:ctrlPr>
                      </m:sSubPr>
                      <m:e>
                        <m:r>
                          <a:rPr lang="en-US" sz="1400" i="1">
                            <a:latin typeface="Cambria Math" panose="02040503050406030204" pitchFamily="18" charset="0"/>
                          </a:rPr>
                          <m:t>∗</m:t>
                        </m:r>
                        <m:r>
                          <a:rPr lang="en-US" sz="1400" b="0" i="1" smtClean="0">
                            <a:latin typeface="Cambria Math" panose="02040503050406030204" pitchFamily="18" charset="0"/>
                          </a:rPr>
                          <m:t>𝑃</m:t>
                        </m:r>
                        <m:r>
                          <a:rPr lang="en-US" sz="1400" i="1">
                            <a:latin typeface="Cambria Math" panose="02040503050406030204" pitchFamily="18" charset="0"/>
                          </a:rPr>
                          <m:t>𝑅𝐷</m:t>
                        </m:r>
                      </m:e>
                      <m:sub>
                        <m:r>
                          <a:rPr lang="en-US" sz="1400" i="1">
                            <a:latin typeface="Cambria Math" panose="02040503050406030204" pitchFamily="18" charset="0"/>
                          </a:rPr>
                          <m:t>𝑝𝑟𝑐</m:t>
                        </m:r>
                        <m:r>
                          <a:rPr lang="en-US" sz="1400" b="0" i="1" smtClean="0">
                            <a:latin typeface="Cambria Math" panose="02040503050406030204" pitchFamily="18" charset="0"/>
                          </a:rPr>
                          <m:t>,</m:t>
                        </m:r>
                        <m:r>
                          <a:rPr lang="en-US" sz="1400" b="0" i="1" smtClean="0">
                            <a:latin typeface="Cambria Math" panose="02040503050406030204" pitchFamily="18" charset="0"/>
                          </a:rPr>
                          <m:t>𝑠</m:t>
                        </m:r>
                      </m:sub>
                    </m:sSub>
                    <m:r>
                      <a:rPr lang="en-US" sz="1400">
                        <a:latin typeface="Cambria Math" panose="02040503050406030204" pitchFamily="18" charset="0"/>
                      </a:rPr>
                      <m:t>−</m:t>
                    </m:r>
                    <m:nary>
                      <m:naryPr>
                        <m:chr m:val="∑"/>
                        <m:supHide m:val="on"/>
                        <m:ctrlPr>
                          <a:rPr lang="en-US" sz="1400" i="1">
                            <a:latin typeface="Cambria Math" panose="02040503050406030204" pitchFamily="18" charset="0"/>
                          </a:rPr>
                        </m:ctrlPr>
                      </m:naryPr>
                      <m:sub>
                        <m:r>
                          <a:rPr lang="en-US" sz="1400" i="1">
                            <a:latin typeface="Cambria Math" panose="02040503050406030204" pitchFamily="18" charset="0"/>
                          </a:rPr>
                          <m:t>𝑖𝑛𝑝</m:t>
                        </m:r>
                        <m:r>
                          <a:rPr lang="en-US" sz="1400" b="0" i="1" smtClean="0">
                            <a:latin typeface="Cambria Math" panose="02040503050406030204" pitchFamily="18" charset="0"/>
                          </a:rPr>
                          <m:t>,</m:t>
                        </m:r>
                        <m:r>
                          <a:rPr lang="en-US" sz="1400" b="0" i="1" smtClean="0">
                            <a:latin typeface="Cambria Math" panose="02040503050406030204" pitchFamily="18" charset="0"/>
                          </a:rPr>
                          <m:t>𝑠</m:t>
                        </m:r>
                      </m:sub>
                      <m:sup/>
                      <m:e>
                        <m:r>
                          <a:rPr lang="en-US" sz="1400" b="0" i="1" smtClean="0">
                            <a:latin typeface="Cambria Math" panose="02040503050406030204" pitchFamily="18" charset="0"/>
                          </a:rPr>
                          <m:t>𝑖𝑐</m:t>
                        </m:r>
                        <m:r>
                          <a:rPr lang="en-US" sz="1400" i="1">
                            <a:latin typeface="Cambria Math" panose="02040503050406030204" pitchFamily="18" charset="0"/>
                          </a:rPr>
                          <m:t>𝑠</m:t>
                        </m:r>
                        <m:sSub>
                          <m:sSubPr>
                            <m:ctrlPr>
                              <a:rPr lang="en-US" sz="1400" i="1">
                                <a:latin typeface="Cambria Math" panose="02040503050406030204" pitchFamily="18" charset="0"/>
                              </a:rPr>
                            </m:ctrlPr>
                          </m:sSubPr>
                          <m:e>
                            <m:r>
                              <a:rPr lang="en-US" sz="1400" i="1">
                                <a:latin typeface="Cambria Math" panose="02040503050406030204" pitchFamily="18" charset="0"/>
                              </a:rPr>
                              <m:t>𝑡</m:t>
                            </m:r>
                          </m:e>
                          <m:sub>
                            <m:r>
                              <a:rPr lang="en-US" sz="1400" i="1">
                                <a:latin typeface="Cambria Math" panose="02040503050406030204" pitchFamily="18" charset="0"/>
                              </a:rPr>
                              <m:t>𝑖𝑛𝑝</m:t>
                            </m:r>
                            <m:r>
                              <a:rPr lang="en-US" sz="1400" b="0" i="1" smtClean="0">
                                <a:latin typeface="Cambria Math" panose="02040503050406030204" pitchFamily="18" charset="0"/>
                              </a:rPr>
                              <m:t>,</m:t>
                            </m:r>
                            <m:r>
                              <a:rPr lang="en-US" sz="1400" b="0" i="1" smtClean="0">
                                <a:latin typeface="Cambria Math" panose="02040503050406030204" pitchFamily="18" charset="0"/>
                              </a:rPr>
                              <m:t>𝑠</m:t>
                            </m:r>
                          </m:sub>
                        </m:sSub>
                        <m:r>
                          <a:rPr lang="en-US" sz="1400" i="1">
                            <a:latin typeface="Cambria Math" panose="02040503050406030204" pitchFamily="18" charset="0"/>
                          </a:rPr>
                          <m:t>∗</m:t>
                        </m:r>
                        <m:sSub>
                          <m:sSubPr>
                            <m:ctrlPr>
                              <a:rPr lang="en-US" sz="1400" i="1">
                                <a:latin typeface="Cambria Math" panose="02040503050406030204" pitchFamily="18" charset="0"/>
                              </a:rPr>
                            </m:ctrlPr>
                          </m:sSubPr>
                          <m:e>
                            <m:r>
                              <a:rPr lang="en-US" sz="1400" b="0" i="1" smtClean="0">
                                <a:latin typeface="Cambria Math" panose="02040503050406030204" pitchFamily="18" charset="0"/>
                              </a:rPr>
                              <m:t>𝐵𝑈𝑌</m:t>
                            </m:r>
                          </m:e>
                          <m:sub>
                            <m:r>
                              <a:rPr lang="en-US" sz="1400" i="1">
                                <a:latin typeface="Cambria Math" panose="02040503050406030204" pitchFamily="18" charset="0"/>
                              </a:rPr>
                              <m:t>𝑖𝑛𝑝</m:t>
                            </m:r>
                            <m:r>
                              <a:rPr lang="en-US" sz="1400" b="0" i="1" smtClean="0">
                                <a:latin typeface="Cambria Math" panose="02040503050406030204" pitchFamily="18" charset="0"/>
                              </a:rPr>
                              <m:t>,</m:t>
                            </m:r>
                            <m:r>
                              <a:rPr lang="en-US" sz="1400" b="0" i="1" smtClean="0">
                                <a:latin typeface="Cambria Math" panose="02040503050406030204" pitchFamily="18" charset="0"/>
                              </a:rPr>
                              <m:t>𝑠</m:t>
                            </m:r>
                          </m:sub>
                        </m:sSub>
                        <m:r>
                          <a:rPr lang="en-US" sz="1400" i="1">
                            <a:latin typeface="Cambria Math" panose="02040503050406030204" pitchFamily="18" charset="0"/>
                          </a:rPr>
                          <m:t> </m:t>
                        </m:r>
                      </m:e>
                    </m:nary>
                  </m:oMath>
                </a14:m>
                <a:r>
                  <a:rPr lang="en-US" sz="1400" dirty="0">
                    <a:latin typeface="+mj-lt"/>
                    <a:cs typeface="Times New Roman" panose="02020603050405020304" pitchFamily="18" charset="0"/>
                  </a:rPr>
                  <a:t> </a:t>
                </a:r>
              </a:p>
              <a:p>
                <a:pPr marL="0" indent="0">
                  <a:buNone/>
                </a:pPr>
                <a:r>
                  <a:rPr lang="en-US" sz="1400" dirty="0" err="1" smtClean="0">
                    <a:latin typeface="+mj-lt"/>
                    <a:cs typeface="Times New Roman" panose="02020603050405020304" pitchFamily="18" charset="0"/>
                  </a:rPr>
                  <a:t>S.t</a:t>
                </a:r>
                <a:r>
                  <a:rPr lang="en-US" sz="1400" dirty="0" err="1">
                    <a:latin typeface="+mj-lt"/>
                    <a:cs typeface="Times New Roman" panose="02020603050405020304" pitchFamily="18" charset="0"/>
                  </a:rPr>
                  <a:t>.</a:t>
                </a:r>
                <a:r>
                  <a:rPr lang="en-US" sz="1400" dirty="0">
                    <a:latin typeface="+mj-lt"/>
                    <a:cs typeface="Times New Roman" panose="02020603050405020304" pitchFamily="18" charset="0"/>
                  </a:rPr>
                  <a:t> </a:t>
                </a:r>
                <a:r>
                  <a:rPr lang="en-US" sz="1400" dirty="0" smtClean="0">
                    <a:latin typeface="+mj-lt"/>
                    <a:cs typeface="Times New Roman" panose="02020603050405020304" pitchFamily="18" charset="0"/>
                  </a:rPr>
                  <a:t>                                         </a:t>
                </a:r>
                <a14:m>
                  <m:oMath xmlns:m="http://schemas.openxmlformats.org/officeDocument/2006/math">
                    <m:nary>
                      <m:naryPr>
                        <m:chr m:val="∑"/>
                        <m:supHide m:val="on"/>
                        <m:ctrlPr>
                          <a:rPr lang="en-US" sz="1400" i="1">
                            <a:latin typeface="Cambria Math" panose="02040503050406030204" pitchFamily="18" charset="0"/>
                          </a:rPr>
                        </m:ctrlPr>
                      </m:naryPr>
                      <m:sub>
                        <m:r>
                          <a:rPr lang="en-US" sz="1400" i="1">
                            <a:latin typeface="Cambria Math" panose="02040503050406030204" pitchFamily="18" charset="0"/>
                          </a:rPr>
                          <m:t>𝑝𝑟𝑐</m:t>
                        </m:r>
                      </m:sub>
                      <m:sup/>
                      <m:e>
                        <m:sSub>
                          <m:sSubPr>
                            <m:ctrlPr>
                              <a:rPr lang="en-US" sz="1400" i="1">
                                <a:latin typeface="Cambria Math" panose="02040503050406030204" pitchFamily="18" charset="0"/>
                              </a:rPr>
                            </m:ctrlPr>
                          </m:sSubPr>
                          <m:e>
                            <m:r>
                              <a:rPr lang="en-US" sz="1400" i="1">
                                <a:latin typeface="Cambria Math" panose="02040503050406030204" pitchFamily="18" charset="0"/>
                              </a:rPr>
                              <m:t> </m:t>
                            </m:r>
                            <m:r>
                              <a:rPr lang="en-US" sz="1400" i="1">
                                <a:latin typeface="Cambria Math" panose="02040503050406030204" pitchFamily="18" charset="0"/>
                              </a:rPr>
                              <m:t>𝑢𝑠𝑒</m:t>
                            </m:r>
                          </m:e>
                          <m:sub>
                            <m:r>
                              <a:rPr lang="en-US" sz="1400" i="1">
                                <a:latin typeface="Cambria Math" panose="02040503050406030204" pitchFamily="18" charset="0"/>
                              </a:rPr>
                              <m:t>𝑟𝑒𝑠</m:t>
                            </m:r>
                            <m:r>
                              <a:rPr lang="en-US" sz="1400" i="1">
                                <a:latin typeface="Cambria Math" panose="02040503050406030204" pitchFamily="18" charset="0"/>
                              </a:rPr>
                              <m:t>, </m:t>
                            </m:r>
                            <m:r>
                              <a:rPr lang="en-US" sz="1400" i="1">
                                <a:latin typeface="Cambria Math" panose="02040503050406030204" pitchFamily="18" charset="0"/>
                              </a:rPr>
                              <m:t>𝑝𝑟𝑐</m:t>
                            </m:r>
                            <m:r>
                              <a:rPr lang="en-US" sz="1400" b="0" i="1" smtClean="0">
                                <a:latin typeface="Cambria Math" panose="02040503050406030204" pitchFamily="18" charset="0"/>
                              </a:rPr>
                              <m:t>,</m:t>
                            </m:r>
                            <m:r>
                              <a:rPr lang="en-US" sz="1400" b="0" i="1" smtClean="0">
                                <a:latin typeface="Cambria Math" panose="02040503050406030204" pitchFamily="18" charset="0"/>
                              </a:rPr>
                              <m:t>𝑠</m:t>
                            </m:r>
                          </m:sub>
                        </m:sSub>
                        <m:sSub>
                          <m:sSubPr>
                            <m:ctrlPr>
                              <a:rPr lang="en-US" sz="1400" i="1">
                                <a:latin typeface="Cambria Math" panose="02040503050406030204" pitchFamily="18" charset="0"/>
                              </a:rPr>
                            </m:ctrlPr>
                          </m:sSubPr>
                          <m:e>
                            <m:r>
                              <a:rPr lang="en-US" sz="1400" i="1">
                                <a:latin typeface="Cambria Math" panose="02040503050406030204" pitchFamily="18" charset="0"/>
                              </a:rPr>
                              <m:t>∗</m:t>
                            </m:r>
                            <m:r>
                              <a:rPr lang="en-US" sz="1400" i="1">
                                <a:latin typeface="Cambria Math" panose="02040503050406030204" pitchFamily="18" charset="0"/>
                              </a:rPr>
                              <m:t>𝑃𝑅𝐷</m:t>
                            </m:r>
                          </m:e>
                          <m:sub>
                            <m:r>
                              <a:rPr lang="en-US" sz="1400" i="1">
                                <a:latin typeface="Cambria Math" panose="02040503050406030204" pitchFamily="18" charset="0"/>
                              </a:rPr>
                              <m:t>𝑝𝑟𝑐</m:t>
                            </m:r>
                            <m:r>
                              <a:rPr lang="en-US" sz="1400" b="0" i="1" smtClean="0">
                                <a:latin typeface="Cambria Math" panose="02040503050406030204" pitchFamily="18" charset="0"/>
                              </a:rPr>
                              <m:t>,</m:t>
                            </m:r>
                            <m:r>
                              <a:rPr lang="en-US" sz="1400" b="0" i="1" smtClean="0">
                                <a:latin typeface="Cambria Math" panose="02040503050406030204" pitchFamily="18" charset="0"/>
                              </a:rPr>
                              <m:t>𝑠</m:t>
                            </m:r>
                          </m:sub>
                        </m:sSub>
                      </m:e>
                    </m:nary>
                    <m:r>
                      <a:rPr lang="en-US" sz="1400" b="0" i="1" smtClean="0">
                        <a:latin typeface="Cambria Math" panose="02040503050406030204" pitchFamily="18" charset="0"/>
                      </a:rPr>
                      <m:t>                                                   </m:t>
                    </m:r>
                    <m:r>
                      <a:rPr lang="en-US" sz="1400" i="1">
                        <a:latin typeface="Cambria Math" panose="02040503050406030204" pitchFamily="18" charset="0"/>
                      </a:rPr>
                      <m:t>≤</m:t>
                    </m:r>
                    <m:sSub>
                      <m:sSubPr>
                        <m:ctrlPr>
                          <a:rPr lang="en-US" sz="1400" i="1">
                            <a:latin typeface="Cambria Math" panose="02040503050406030204" pitchFamily="18" charset="0"/>
                          </a:rPr>
                        </m:ctrlPr>
                      </m:sSubPr>
                      <m:e>
                        <m:r>
                          <a:rPr lang="en-US" sz="1400" i="1">
                            <a:latin typeface="Cambria Math" panose="02040503050406030204" pitchFamily="18" charset="0"/>
                          </a:rPr>
                          <m:t>𝑎𝑣</m:t>
                        </m:r>
                        <m:r>
                          <a:rPr lang="en-US" sz="1400" b="0" i="1" smtClean="0">
                            <a:latin typeface="Cambria Math" panose="02040503050406030204" pitchFamily="18" charset="0"/>
                          </a:rPr>
                          <m:t>𝑙</m:t>
                        </m:r>
                      </m:e>
                      <m:sub>
                        <m:r>
                          <a:rPr lang="en-US" sz="1400" i="1">
                            <a:latin typeface="Cambria Math" panose="02040503050406030204" pitchFamily="18" charset="0"/>
                          </a:rPr>
                          <m:t>𝑟𝑒𝑠</m:t>
                        </m:r>
                        <m:r>
                          <a:rPr lang="en-US" sz="1400" b="0" i="1" smtClean="0">
                            <a:latin typeface="Cambria Math" panose="02040503050406030204" pitchFamily="18" charset="0"/>
                          </a:rPr>
                          <m:t>,</m:t>
                        </m:r>
                        <m:r>
                          <a:rPr lang="en-US" sz="1400" b="0" i="1" smtClean="0">
                            <a:latin typeface="Cambria Math" panose="02040503050406030204" pitchFamily="18" charset="0"/>
                          </a:rPr>
                          <m:t>𝑠</m:t>
                        </m:r>
                      </m:sub>
                    </m:sSub>
                  </m:oMath>
                </a14:m>
                <a:r>
                  <a:rPr lang="en-US" sz="1400" dirty="0" smtClean="0">
                    <a:latin typeface="+mj-lt"/>
                    <a:cs typeface="Times New Roman" panose="02020603050405020304" pitchFamily="18" charset="0"/>
                  </a:rPr>
                  <a:t> </a:t>
                </a:r>
                <a:r>
                  <a:rPr lang="en-US" sz="1400" dirty="0">
                    <a:latin typeface="+mj-lt"/>
                    <a:cs typeface="Times New Roman" panose="02020603050405020304" pitchFamily="18" charset="0"/>
                  </a:rPr>
                  <a:t>for all </a:t>
                </a:r>
                <a:r>
                  <a:rPr lang="en-US" sz="1400" i="1" dirty="0" smtClean="0">
                    <a:latin typeface="+mj-lt"/>
                    <a:cs typeface="Times New Roman" panose="02020603050405020304" pitchFamily="18" charset="0"/>
                  </a:rPr>
                  <a:t>res and s</a:t>
                </a:r>
              </a:p>
              <a:p>
                <a:pPr marL="0" indent="0">
                  <a:buNone/>
                </a:pPr>
                <a:r>
                  <a:rPr lang="en-US" sz="1400" dirty="0" smtClean="0">
                    <a:latin typeface="+mj-lt"/>
                    <a:cs typeface="Times New Roman" panose="02020603050405020304" pitchFamily="18" charset="0"/>
                  </a:rPr>
                  <a:t>                          </a:t>
                </a:r>
                <a14:m>
                  <m:oMath xmlns:m="http://schemas.openxmlformats.org/officeDocument/2006/math">
                    <m:sSub>
                      <m:sSubPr>
                        <m:ctrlPr>
                          <a:rPr lang="en-US" sz="1400" i="1">
                            <a:latin typeface="Cambria Math" panose="02040503050406030204" pitchFamily="18" charset="0"/>
                          </a:rPr>
                        </m:ctrlPr>
                      </m:sSubPr>
                      <m:e>
                        <m:r>
                          <a:rPr lang="en-US" sz="1400" i="1">
                            <a:latin typeface="Cambria Math" panose="02040503050406030204" pitchFamily="18" charset="0"/>
                          </a:rPr>
                          <m:t>  </m:t>
                        </m:r>
                        <m:r>
                          <a:rPr lang="en-US" sz="1400" b="0" i="1" smtClean="0">
                            <a:latin typeface="Cambria Math" panose="02040503050406030204" pitchFamily="18" charset="0"/>
                          </a:rPr>
                          <m:t>𝑆</m:t>
                        </m:r>
                        <m:r>
                          <a:rPr lang="en-US" sz="1400" i="1">
                            <a:latin typeface="Cambria Math" panose="02040503050406030204" pitchFamily="18" charset="0"/>
                          </a:rPr>
                          <m:t>𝐴𝐿𝐸</m:t>
                        </m:r>
                      </m:e>
                      <m:sub>
                        <m:r>
                          <a:rPr lang="en-US" sz="1400" i="1">
                            <a:latin typeface="Cambria Math" panose="02040503050406030204" pitchFamily="18" charset="0"/>
                          </a:rPr>
                          <m:t>𝑠</m:t>
                        </m:r>
                      </m:sub>
                    </m:sSub>
                    <m:r>
                      <a:rPr lang="en-US" sz="1400" b="0" i="1" smtClean="0">
                        <a:latin typeface="Cambria Math" panose="02040503050406030204" pitchFamily="18" charset="0"/>
                      </a:rPr>
                      <m:t>   −   </m:t>
                    </m:r>
                    <m:nary>
                      <m:naryPr>
                        <m:chr m:val="∑"/>
                        <m:supHide m:val="on"/>
                        <m:ctrlPr>
                          <a:rPr lang="en-US" sz="1400" i="1">
                            <a:latin typeface="Cambria Math" panose="02040503050406030204" pitchFamily="18" charset="0"/>
                          </a:rPr>
                        </m:ctrlPr>
                      </m:naryPr>
                      <m:sub>
                        <m:r>
                          <a:rPr lang="en-US" sz="1400" i="1">
                            <a:latin typeface="Cambria Math" panose="02040503050406030204" pitchFamily="18" charset="0"/>
                          </a:rPr>
                          <m:t>𝑝𝑟𝑐</m:t>
                        </m:r>
                      </m:sub>
                      <m:sup/>
                      <m:e>
                        <m:sSub>
                          <m:sSubPr>
                            <m:ctrlPr>
                              <a:rPr lang="en-US" sz="1400" i="1">
                                <a:latin typeface="Cambria Math" panose="02040503050406030204" pitchFamily="18" charset="0"/>
                              </a:rPr>
                            </m:ctrlPr>
                          </m:sSubPr>
                          <m:e>
                            <m:r>
                              <a:rPr lang="en-US" sz="1400" b="0" i="1" smtClean="0">
                                <a:latin typeface="Cambria Math" panose="02040503050406030204" pitchFamily="18" charset="0"/>
                              </a:rPr>
                              <m:t>      </m:t>
                            </m:r>
                            <m:r>
                              <a:rPr lang="en-US" sz="1400" b="0" i="1" smtClean="0">
                                <a:latin typeface="Cambria Math" panose="02040503050406030204" pitchFamily="18" charset="0"/>
                              </a:rPr>
                              <m:t>𝑦𝑙𝑑</m:t>
                            </m:r>
                          </m:e>
                          <m:sub>
                            <m:r>
                              <a:rPr lang="en-US" sz="1400" i="1">
                                <a:latin typeface="Cambria Math" panose="02040503050406030204" pitchFamily="18" charset="0"/>
                              </a:rPr>
                              <m:t> </m:t>
                            </m:r>
                            <m:r>
                              <a:rPr lang="en-US" sz="1400" i="1">
                                <a:latin typeface="Cambria Math" panose="02040503050406030204" pitchFamily="18" charset="0"/>
                              </a:rPr>
                              <m:t>𝑝𝑟𝑐</m:t>
                            </m:r>
                            <m:r>
                              <a:rPr lang="en-US" sz="1400" b="0" i="1" smtClean="0">
                                <a:latin typeface="Cambria Math" panose="02040503050406030204" pitchFamily="18" charset="0"/>
                              </a:rPr>
                              <m:t>,</m:t>
                            </m:r>
                            <m:r>
                              <a:rPr lang="en-US" sz="1400" b="0" i="1" smtClean="0">
                                <a:latin typeface="Cambria Math" panose="02040503050406030204" pitchFamily="18" charset="0"/>
                              </a:rPr>
                              <m:t>𝑠</m:t>
                            </m:r>
                          </m:sub>
                        </m:sSub>
                        <m:sSub>
                          <m:sSubPr>
                            <m:ctrlPr>
                              <a:rPr lang="en-US" sz="1400" i="1">
                                <a:latin typeface="Cambria Math" panose="02040503050406030204" pitchFamily="18" charset="0"/>
                              </a:rPr>
                            </m:ctrlPr>
                          </m:sSubPr>
                          <m:e>
                            <m:r>
                              <a:rPr lang="en-US" sz="1400" i="1">
                                <a:latin typeface="Cambria Math" panose="02040503050406030204" pitchFamily="18" charset="0"/>
                              </a:rPr>
                              <m:t>∗</m:t>
                            </m:r>
                            <m:r>
                              <a:rPr lang="en-US" sz="1400" i="1">
                                <a:latin typeface="Cambria Math" panose="02040503050406030204" pitchFamily="18" charset="0"/>
                              </a:rPr>
                              <m:t>𝑃𝑅𝐷</m:t>
                            </m:r>
                          </m:e>
                          <m:sub>
                            <m:r>
                              <a:rPr lang="en-US" sz="1400" i="1">
                                <a:latin typeface="Cambria Math" panose="02040503050406030204" pitchFamily="18" charset="0"/>
                              </a:rPr>
                              <m:t>𝑝𝑟𝑐</m:t>
                            </m:r>
                            <m:r>
                              <a:rPr lang="en-US" sz="1400" b="0" i="1" smtClean="0">
                                <a:latin typeface="Cambria Math" panose="02040503050406030204" pitchFamily="18" charset="0"/>
                              </a:rPr>
                              <m:t>,</m:t>
                            </m:r>
                            <m:r>
                              <a:rPr lang="en-US" sz="1400" b="0" i="1" smtClean="0">
                                <a:latin typeface="Cambria Math" panose="02040503050406030204" pitchFamily="18" charset="0"/>
                              </a:rPr>
                              <m:t>𝑠</m:t>
                            </m:r>
                          </m:sub>
                        </m:sSub>
                      </m:e>
                    </m:nary>
                    <m:r>
                      <a:rPr lang="en-US" sz="1400" b="0" i="1" smtClean="0">
                        <a:latin typeface="Cambria Math" panose="02040503050406030204" pitchFamily="18" charset="0"/>
                      </a:rPr>
                      <m:t>                                                   </m:t>
                    </m:r>
                    <m:r>
                      <a:rPr lang="en-US" sz="1400" i="1">
                        <a:latin typeface="Cambria Math" panose="02040503050406030204" pitchFamily="18" charset="0"/>
                      </a:rPr>
                      <m:t>≤</m:t>
                    </m:r>
                    <m:r>
                      <a:rPr lang="en-US" sz="1400" b="0" i="1" smtClean="0">
                        <a:latin typeface="Cambria Math" panose="02040503050406030204" pitchFamily="18" charset="0"/>
                      </a:rPr>
                      <m:t>0</m:t>
                    </m:r>
                  </m:oMath>
                </a14:m>
                <a:r>
                  <a:rPr lang="en-US" sz="1400" i="1" dirty="0" smtClean="0">
                    <a:latin typeface="+mj-lt"/>
                    <a:cs typeface="Times New Roman" panose="02020603050405020304" pitchFamily="18" charset="0"/>
                  </a:rPr>
                  <a:t>                </a:t>
                </a:r>
                <a:r>
                  <a:rPr lang="en-US" sz="1400" dirty="0" smtClean="0">
                    <a:latin typeface="+mj-lt"/>
                    <a:cs typeface="Times New Roman" panose="02020603050405020304" pitchFamily="18" charset="0"/>
                  </a:rPr>
                  <a:t>for all s</a:t>
                </a:r>
              </a:p>
              <a:p>
                <a:pPr marL="0" indent="0">
                  <a:buNone/>
                </a:pPr>
                <a:r>
                  <a:rPr lang="en-US" sz="1400" dirty="0" smtClean="0">
                    <a:latin typeface="+mj-lt"/>
                  </a:rPr>
                  <a:t> 			</a:t>
                </a:r>
                <a14:m>
                  <m:oMath xmlns:m="http://schemas.openxmlformats.org/officeDocument/2006/math">
                    <m:sSub>
                      <m:sSubPr>
                        <m:ctrlPr>
                          <a:rPr lang="en-US" sz="1400" i="1">
                            <a:latin typeface="Cambria Math" panose="02040503050406030204" pitchFamily="18" charset="0"/>
                          </a:rPr>
                        </m:ctrlPr>
                      </m:sSubPr>
                      <m:e>
                        <m:r>
                          <a:rPr lang="en-US" sz="1400" b="0" i="1" smtClean="0">
                            <a:latin typeface="Cambria Math" panose="02040503050406030204" pitchFamily="18" charset="0"/>
                          </a:rPr>
                          <m:t> </m:t>
                        </m:r>
                        <m:r>
                          <a:rPr lang="en-US" sz="1400" i="1" smtClean="0">
                            <a:latin typeface="Cambria Math" panose="02040503050406030204" pitchFamily="18" charset="0"/>
                          </a:rPr>
                          <m:t> </m:t>
                        </m:r>
                        <m:nary>
                          <m:naryPr>
                            <m:chr m:val="∑"/>
                            <m:supHide m:val="on"/>
                            <m:ctrlPr>
                              <a:rPr lang="en-US" sz="1400" i="1" smtClean="0">
                                <a:latin typeface="Cambria Math" panose="02040503050406030204" pitchFamily="18" charset="0"/>
                              </a:rPr>
                            </m:ctrlPr>
                          </m:naryPr>
                          <m:sub>
                            <m:r>
                              <a:rPr lang="en-US" sz="1400">
                                <a:latin typeface="Cambria Math" panose="02040503050406030204" pitchFamily="18" charset="0"/>
                              </a:rPr>
                              <m:t>𝑝𝑟</m:t>
                            </m:r>
                            <m:r>
                              <m:rPr>
                                <m:sty m:val="p"/>
                              </m:rPr>
                              <a:rPr lang="en-US" sz="1400">
                                <a:latin typeface="Cambria Math" panose="02040503050406030204" pitchFamily="18" charset="0"/>
                              </a:rPr>
                              <m:t>c</m:t>
                            </m:r>
                          </m:sub>
                          <m:sup/>
                          <m:e>
                            <m:sSub>
                              <m:sSubPr>
                                <m:ctrlPr>
                                  <a:rPr lang="en-US" sz="1400" i="1" smtClean="0">
                                    <a:latin typeface="Cambria Math" panose="02040503050406030204" pitchFamily="18" charset="0"/>
                                  </a:rPr>
                                </m:ctrlPr>
                              </m:sSubPr>
                              <m:e>
                                <m:r>
                                  <a:rPr lang="en-US" sz="1400" b="0" i="1" smtClean="0">
                                    <a:latin typeface="Cambria Math" panose="02040503050406030204" pitchFamily="18" charset="0"/>
                                  </a:rPr>
                                  <m:t>    </m:t>
                                </m:r>
                                <m:r>
                                  <a:rPr lang="en-US" sz="1400" i="1">
                                    <a:latin typeface="Cambria Math" panose="02040503050406030204" pitchFamily="18" charset="0"/>
                                  </a:rPr>
                                  <m:t>𝑟</m:t>
                                </m:r>
                              </m:e>
                              <m:sub>
                                <m:r>
                                  <a:rPr lang="en-US" sz="1400">
                                    <a:latin typeface="Cambria Math" panose="02040503050406030204" pitchFamily="18" charset="0"/>
                                  </a:rPr>
                                  <m:t>𝑝𝑟𝑐</m:t>
                                </m:r>
                                <m:r>
                                  <a:rPr lang="en-US" sz="1400" i="1">
                                    <a:latin typeface="Cambria Math" panose="02040503050406030204" pitchFamily="18" charset="0"/>
                                  </a:rPr>
                                  <m:t>,</m:t>
                                </m:r>
                                <m:r>
                                  <a:rPr lang="en-US" sz="1400" i="1">
                                    <a:latin typeface="Cambria Math" panose="02040503050406030204" pitchFamily="18" charset="0"/>
                                  </a:rPr>
                                  <m:t>𝑖𝑛𝑝</m:t>
                                </m:r>
                              </m:sub>
                            </m:sSub>
                          </m:e>
                        </m:nary>
                        <m:r>
                          <a:rPr lang="en-US" sz="1400">
                            <a:latin typeface="Cambria Math" panose="02040503050406030204" pitchFamily="18" charset="0"/>
                          </a:rPr>
                          <m:t>∗</m:t>
                        </m:r>
                        <m:r>
                          <a:rPr lang="en-US" sz="1400">
                            <a:latin typeface="Cambria Math" panose="02040503050406030204" pitchFamily="18" charset="0"/>
                          </a:rPr>
                          <m:t>𝑃𝑅𝐷</m:t>
                        </m:r>
                      </m:e>
                      <m:sub>
                        <m:r>
                          <a:rPr lang="en-US" sz="1400">
                            <a:latin typeface="Cambria Math" panose="02040503050406030204" pitchFamily="18" charset="0"/>
                          </a:rPr>
                          <m:t>𝑝𝑟𝑐</m:t>
                        </m:r>
                        <m:r>
                          <a:rPr lang="en-US" sz="1400" b="0" i="0" smtClean="0">
                            <a:latin typeface="Cambria Math" panose="02040503050406030204" pitchFamily="18" charset="0"/>
                          </a:rPr>
                          <m:t>,</m:t>
                        </m:r>
                        <m:r>
                          <m:rPr>
                            <m:sty m:val="p"/>
                          </m:rPr>
                          <a:rPr lang="en-US" sz="1400" b="0" i="0" smtClean="0">
                            <a:latin typeface="Cambria Math" panose="02040503050406030204" pitchFamily="18" charset="0"/>
                          </a:rPr>
                          <m:t>s</m:t>
                        </m:r>
                      </m:sub>
                    </m:sSub>
                    <m:r>
                      <a:rPr lang="en-US" sz="1400" i="1">
                        <a:latin typeface="Cambria Math" panose="02040503050406030204" pitchFamily="18" charset="0"/>
                      </a:rPr>
                      <m:t>                  </m:t>
                    </m:r>
                    <m:r>
                      <a:rPr lang="en-US" sz="1400" b="0" i="1">
                        <a:latin typeface="Cambria Math" panose="02040503050406030204" pitchFamily="18" charset="0"/>
                      </a:rPr>
                      <m:t>            </m:t>
                    </m:r>
                    <m:r>
                      <a:rPr lang="en-US" sz="1400" i="1">
                        <a:latin typeface="Cambria Math" panose="02040503050406030204" pitchFamily="18" charset="0"/>
                      </a:rPr>
                      <m:t> </m:t>
                    </m:r>
                    <m:r>
                      <a:rPr lang="en-US" sz="1400">
                        <a:latin typeface="Cambria Math" panose="02040503050406030204" pitchFamily="18" charset="0"/>
                      </a:rPr>
                      <m:t>−</m:t>
                    </m:r>
                    <m:sSub>
                      <m:sSubPr>
                        <m:ctrlPr>
                          <a:rPr lang="en-US" sz="1400" i="1">
                            <a:latin typeface="Cambria Math" panose="02040503050406030204" pitchFamily="18" charset="0"/>
                          </a:rPr>
                        </m:ctrlPr>
                      </m:sSubPr>
                      <m:e>
                        <m:r>
                          <a:rPr lang="en-US" sz="1400" b="0" i="1" smtClean="0">
                            <a:latin typeface="Cambria Math" panose="02040503050406030204" pitchFamily="18" charset="0"/>
                          </a:rPr>
                          <m:t>𝐵𝑈𝑌</m:t>
                        </m:r>
                      </m:e>
                      <m:sub>
                        <m:r>
                          <a:rPr lang="en-US" sz="1400" i="1">
                            <a:latin typeface="Cambria Math" panose="02040503050406030204" pitchFamily="18" charset="0"/>
                          </a:rPr>
                          <m:t>𝑖𝑛𝑝</m:t>
                        </m:r>
                        <m:r>
                          <a:rPr lang="en-US" sz="1400" b="0" i="1" smtClean="0">
                            <a:latin typeface="Cambria Math" panose="02040503050406030204" pitchFamily="18" charset="0"/>
                          </a:rPr>
                          <m:t>,</m:t>
                        </m:r>
                        <m:r>
                          <a:rPr lang="en-US" sz="1400" b="0" i="1" smtClean="0">
                            <a:latin typeface="Cambria Math" panose="02040503050406030204" pitchFamily="18" charset="0"/>
                          </a:rPr>
                          <m:t>𝑠</m:t>
                        </m:r>
                      </m:sub>
                    </m:sSub>
                    <m:r>
                      <a:rPr lang="en-US" sz="1400">
                        <a:latin typeface="Cambria Math" panose="02040503050406030204" pitchFamily="18" charset="0"/>
                      </a:rPr>
                      <m:t>≤</m:t>
                    </m:r>
                    <m:r>
                      <a:rPr lang="en-US" sz="1400" i="1" smtClean="0">
                        <a:latin typeface="Cambria Math" panose="02040503050406030204" pitchFamily="18" charset="0"/>
                      </a:rPr>
                      <m:t>0</m:t>
                    </m:r>
                    <m:r>
                      <m:rPr>
                        <m:nor/>
                      </m:rPr>
                      <a:rPr lang="en-US" sz="1400">
                        <a:latin typeface="+mj-lt"/>
                      </a:rPr>
                      <m:t>  </m:t>
                    </m:r>
                    <m:r>
                      <m:rPr>
                        <m:nor/>
                      </m:rPr>
                      <a:rPr lang="en-US" sz="1400" b="0" i="0" smtClean="0">
                        <a:latin typeface="+mj-lt"/>
                      </a:rPr>
                      <m:t>           </m:t>
                    </m:r>
                    <m:r>
                      <m:rPr>
                        <m:nor/>
                      </m:rPr>
                      <a:rPr lang="en-US" sz="1400" dirty="0">
                        <a:latin typeface="+mj-lt"/>
                        <a:cs typeface="Times New Roman" panose="02020603050405020304" pitchFamily="18" charset="0"/>
                      </a:rPr>
                      <m:t>f</m:t>
                    </m:r>
                    <m:r>
                      <m:rPr>
                        <m:nor/>
                      </m:rPr>
                      <a:rPr lang="en-US" sz="1400" b="0" i="0" dirty="0" smtClean="0">
                        <a:latin typeface="+mj-lt"/>
                        <a:cs typeface="Times New Roman" panose="02020603050405020304" pitchFamily="18" charset="0"/>
                      </a:rPr>
                      <m:t>o</m:t>
                    </m:r>
                    <m:r>
                      <m:rPr>
                        <m:nor/>
                      </m:rPr>
                      <a:rPr lang="en-US" sz="1400" dirty="0">
                        <a:latin typeface="+mj-lt"/>
                        <a:cs typeface="Times New Roman" panose="02020603050405020304" pitchFamily="18" charset="0"/>
                      </a:rPr>
                      <m:t>r</m:t>
                    </m:r>
                    <m:r>
                      <m:rPr>
                        <m:nor/>
                      </m:rPr>
                      <a:rPr lang="en-US" sz="1400" dirty="0">
                        <a:latin typeface="+mj-lt"/>
                        <a:cs typeface="Times New Roman" panose="02020603050405020304" pitchFamily="18" charset="0"/>
                      </a:rPr>
                      <m:t> </m:t>
                    </m:r>
                    <m:r>
                      <m:rPr>
                        <m:nor/>
                      </m:rPr>
                      <a:rPr lang="en-US" sz="1400" dirty="0">
                        <a:latin typeface="+mj-lt"/>
                        <a:cs typeface="Times New Roman" panose="02020603050405020304" pitchFamily="18" charset="0"/>
                      </a:rPr>
                      <m:t>all</m:t>
                    </m:r>
                    <m:r>
                      <m:rPr>
                        <m:nor/>
                      </m:rPr>
                      <a:rPr lang="en-US" sz="1400" dirty="0">
                        <a:latin typeface="+mj-lt"/>
                        <a:cs typeface="Times New Roman" panose="02020603050405020304" pitchFamily="18" charset="0"/>
                      </a:rPr>
                      <m:t> </m:t>
                    </m:r>
                    <m:r>
                      <m:rPr>
                        <m:nor/>
                      </m:rPr>
                      <a:rPr lang="en-US" sz="1400" dirty="0">
                        <a:latin typeface="+mj-lt"/>
                        <a:cs typeface="Times New Roman" panose="02020603050405020304" pitchFamily="18" charset="0"/>
                      </a:rPr>
                      <m:t>inp</m:t>
                    </m:r>
                  </m:oMath>
                </a14:m>
                <a:r>
                  <a:rPr lang="en-US" sz="1400" dirty="0" smtClean="0">
                    <a:latin typeface="+mj-lt"/>
                    <a:cs typeface="Times New Roman" panose="02020603050405020304" pitchFamily="18" charset="0"/>
                  </a:rPr>
                  <a:t> and s</a:t>
                </a:r>
                <a:endParaRPr lang="en-US" sz="1400" dirty="0">
                  <a:latin typeface="+mj-lt"/>
                  <a:cs typeface="Times New Roman" panose="02020603050405020304" pitchFamily="18" charset="0"/>
                </a:endParaRPr>
              </a:p>
              <a:p>
                <a:pPr marL="0" indent="0">
                  <a:buNone/>
                </a:pPr>
                <a:r>
                  <a:rPr lang="en-US" sz="1400" dirty="0">
                    <a:latin typeface="+mj-lt"/>
                    <a:cs typeface="Times New Roman" panose="02020603050405020304" pitchFamily="18" charset="0"/>
                  </a:rPr>
                  <a:t> </a:t>
                </a:r>
                <a:r>
                  <a:rPr lang="en-US" sz="1400" dirty="0" smtClean="0">
                    <a:latin typeface="+mj-lt"/>
                    <a:cs typeface="Times New Roman" panose="02020603050405020304" pitchFamily="18" charset="0"/>
                  </a:rPr>
                  <a:t>                     </a:t>
                </a:r>
                <a14:m>
                  <m:oMath xmlns:m="http://schemas.openxmlformats.org/officeDocument/2006/math">
                    <m:sSub>
                      <m:sSubPr>
                        <m:ctrlPr>
                          <a:rPr lang="en-US" sz="1400" i="1">
                            <a:latin typeface="Cambria Math" panose="02040503050406030204" pitchFamily="18" charset="0"/>
                          </a:rPr>
                        </m:ctrlPr>
                      </m:sSubPr>
                      <m:e>
                        <m:r>
                          <a:rPr lang="en-US" sz="1400" b="0" i="1">
                            <a:latin typeface="Cambria Math" panose="02040503050406030204" pitchFamily="18" charset="0"/>
                          </a:rPr>
                          <m:t>      </m:t>
                        </m:r>
                        <m:r>
                          <a:rPr lang="en-US" sz="1400" b="0" i="1" smtClean="0">
                            <a:latin typeface="Cambria Math" panose="02040503050406030204" pitchFamily="18" charset="0"/>
                          </a:rPr>
                          <m:t> </m:t>
                        </m:r>
                        <m:r>
                          <a:rPr lang="en-US" sz="1400" i="1">
                            <a:latin typeface="Cambria Math" panose="02040503050406030204" pitchFamily="18" charset="0"/>
                          </a:rPr>
                          <m:t>𝑆𝐴𝐿𝐸</m:t>
                        </m:r>
                      </m:e>
                      <m:sub>
                        <m:r>
                          <a:rPr lang="en-US" sz="1400" i="1">
                            <a:latin typeface="Cambria Math" panose="02040503050406030204" pitchFamily="18" charset="0"/>
                          </a:rPr>
                          <m:t>𝑠</m:t>
                        </m:r>
                      </m:sub>
                    </m:sSub>
                    <m:r>
                      <a:rPr lang="en-US" sz="1400" b="0" i="1">
                        <a:latin typeface="Cambria Math" panose="02040503050406030204" pitchFamily="18" charset="0"/>
                      </a:rPr>
                      <m:t>   </m:t>
                    </m:r>
                  </m:oMath>
                </a14:m>
                <a:r>
                  <a:rPr lang="en-US" sz="1400" dirty="0" smtClean="0">
                    <a:latin typeface="+mj-lt"/>
                    <a:cs typeface="Times New Roman" panose="02020603050405020304" pitchFamily="18" charset="0"/>
                  </a:rPr>
                  <a:t> ,                                  </a:t>
                </a:r>
                <a14:m>
                  <m:oMath xmlns:m="http://schemas.openxmlformats.org/officeDocument/2006/math">
                    <m:sSub>
                      <m:sSubPr>
                        <m:ctrlPr>
                          <a:rPr lang="en-US" sz="1400" i="1">
                            <a:latin typeface="Cambria Math" panose="02040503050406030204" pitchFamily="18" charset="0"/>
                          </a:rPr>
                        </m:ctrlPr>
                      </m:sSubPr>
                      <m:e>
                        <m:r>
                          <a:rPr lang="en-US" sz="1400" i="1">
                            <a:latin typeface="Cambria Math" panose="02040503050406030204" pitchFamily="18" charset="0"/>
                          </a:rPr>
                          <m:t>𝑃𝑅𝐷</m:t>
                        </m:r>
                      </m:e>
                      <m:sub>
                        <m:r>
                          <a:rPr lang="en-US" sz="1400" i="1">
                            <a:latin typeface="Cambria Math" panose="02040503050406030204" pitchFamily="18" charset="0"/>
                          </a:rPr>
                          <m:t>𝑝𝑟𝑐</m:t>
                        </m:r>
                        <m:r>
                          <a:rPr lang="en-US" sz="1400" b="0" i="1" smtClean="0">
                            <a:latin typeface="Cambria Math" panose="02040503050406030204" pitchFamily="18" charset="0"/>
                          </a:rPr>
                          <m:t>,</m:t>
                        </m:r>
                        <m:r>
                          <a:rPr lang="en-US" sz="1400" b="0" i="1" smtClean="0">
                            <a:latin typeface="Cambria Math" panose="02040503050406030204" pitchFamily="18" charset="0"/>
                          </a:rPr>
                          <m:t>𝑠</m:t>
                        </m:r>
                      </m:sub>
                    </m:sSub>
                    <m:r>
                      <a:rPr lang="en-US" sz="1400" b="0" i="1" smtClean="0">
                        <a:latin typeface="Cambria Math" panose="02040503050406030204" pitchFamily="18" charset="0"/>
                      </a:rPr>
                      <m:t>,</m:t>
                    </m:r>
                    <m:sSub>
                      <m:sSubPr>
                        <m:ctrlPr>
                          <a:rPr lang="en-US" sz="1400" i="1">
                            <a:latin typeface="Cambria Math" panose="02040503050406030204" pitchFamily="18" charset="0"/>
                          </a:rPr>
                        </m:ctrlPr>
                      </m:sSubPr>
                      <m:e>
                        <m:r>
                          <a:rPr lang="en-US" sz="1400" b="0" i="1" smtClean="0">
                            <a:latin typeface="Cambria Math" panose="02040503050406030204" pitchFamily="18" charset="0"/>
                          </a:rPr>
                          <m:t>                                 </m:t>
                        </m:r>
                        <m:r>
                          <a:rPr lang="en-US" sz="1400" i="1">
                            <a:latin typeface="Cambria Math" panose="02040503050406030204" pitchFamily="18" charset="0"/>
                          </a:rPr>
                          <m:t>𝐵𝑈𝑌</m:t>
                        </m:r>
                      </m:e>
                      <m:sub>
                        <m:r>
                          <a:rPr lang="en-US" sz="1400" i="1">
                            <a:latin typeface="Cambria Math" panose="02040503050406030204" pitchFamily="18" charset="0"/>
                          </a:rPr>
                          <m:t>𝑖𝑛𝑝</m:t>
                        </m:r>
                        <m:r>
                          <a:rPr lang="en-US" sz="1400" i="1">
                            <a:latin typeface="Cambria Math" panose="02040503050406030204" pitchFamily="18" charset="0"/>
                          </a:rPr>
                          <m:t>,</m:t>
                        </m:r>
                        <m:r>
                          <a:rPr lang="en-US" sz="1400" i="1">
                            <a:latin typeface="Cambria Math" panose="02040503050406030204" pitchFamily="18" charset="0"/>
                          </a:rPr>
                          <m:t>𝑠</m:t>
                        </m:r>
                      </m:sub>
                    </m:sSub>
                    <m:r>
                      <a:rPr lang="en-US" sz="1400" i="1">
                        <a:latin typeface="Cambria Math" panose="02040503050406030204" pitchFamily="18" charset="0"/>
                      </a:rPr>
                      <m:t>≥0</m:t>
                    </m:r>
                  </m:oMath>
                </a14:m>
                <a:r>
                  <a:rPr lang="en-US" sz="1400" dirty="0">
                    <a:latin typeface="+mj-lt"/>
                    <a:cs typeface="Times New Roman" panose="02020603050405020304" pitchFamily="18" charset="0"/>
                  </a:rPr>
                  <a:t>      </a:t>
                </a:r>
                <a:r>
                  <a:rPr lang="en-US" sz="1400" dirty="0" smtClean="0">
                    <a:latin typeface="+mj-lt"/>
                    <a:cs typeface="Times New Roman" panose="02020603050405020304" pitchFamily="18" charset="0"/>
                  </a:rPr>
                  <a:t>         for </a:t>
                </a:r>
                <a:r>
                  <a:rPr lang="en-US" sz="1400" dirty="0">
                    <a:latin typeface="+mj-lt"/>
                    <a:cs typeface="Times New Roman" panose="02020603050405020304" pitchFamily="18" charset="0"/>
                  </a:rPr>
                  <a:t>all </a:t>
                </a:r>
                <a:r>
                  <a:rPr lang="en-US" sz="1400" dirty="0" smtClean="0">
                    <a:latin typeface="+mj-lt"/>
                    <a:cs typeface="Times New Roman" panose="02020603050405020304" pitchFamily="18" charset="0"/>
                  </a:rPr>
                  <a:t>s and </a:t>
                </a:r>
                <a:r>
                  <a:rPr lang="en-US" sz="1400" dirty="0" err="1" smtClean="0">
                    <a:latin typeface="+mj-lt"/>
                    <a:cs typeface="Times New Roman" panose="02020603050405020304" pitchFamily="18" charset="0"/>
                  </a:rPr>
                  <a:t>prc</a:t>
                </a:r>
                <a:r>
                  <a:rPr lang="en-US" sz="1400" dirty="0" smtClean="0">
                    <a:latin typeface="+mj-lt"/>
                    <a:cs typeface="Times New Roman" panose="02020603050405020304" pitchFamily="18" charset="0"/>
                  </a:rPr>
                  <a:t> </a:t>
                </a:r>
              </a:p>
              <a:p>
                <a:pPr marL="0" indent="0">
                  <a:buNone/>
                </a:pPr>
                <a:r>
                  <a:rPr lang="en-US" sz="2000" dirty="0" smtClean="0">
                    <a:latin typeface="+mj-lt"/>
                    <a:cs typeface="Times New Roman" panose="02020603050405020304" pitchFamily="18" charset="0"/>
                  </a:rPr>
                  <a:t>Here </a:t>
                </a:r>
                <a14:m>
                  <m:oMath xmlns:m="http://schemas.openxmlformats.org/officeDocument/2006/math">
                    <m:sSub>
                      <m:sSubPr>
                        <m:ctrlPr>
                          <a:rPr lang="en-US" sz="2000" i="1">
                            <a:latin typeface="Cambria Math" panose="02040503050406030204" pitchFamily="18" charset="0"/>
                          </a:rPr>
                        </m:ctrlPr>
                      </m:sSubPr>
                      <m:e>
                        <m:r>
                          <a:rPr lang="en-US" sz="2000" i="1">
                            <a:latin typeface="Cambria Math" panose="02040503050406030204" pitchFamily="18" charset="0"/>
                          </a:rPr>
                          <m:t>𝑆𝐴𝐿𝐸</m:t>
                        </m:r>
                      </m:e>
                      <m:sub>
                        <m:r>
                          <a:rPr lang="en-US" sz="2000" i="1">
                            <a:latin typeface="Cambria Math" panose="02040503050406030204" pitchFamily="18" charset="0"/>
                          </a:rPr>
                          <m:t>𝑠</m:t>
                        </m:r>
                      </m:sub>
                    </m:sSub>
                  </m:oMath>
                </a14:m>
                <a:r>
                  <a:rPr lang="en-US" sz="2000" dirty="0" smtClean="0">
                    <a:latin typeface="+mj-lt"/>
                    <a:cs typeface="Times New Roman" panose="02020603050405020304" pitchFamily="18" charset="0"/>
                  </a:rPr>
                  <a:t>tells how much is how much is sold at each production location (s</a:t>
                </a:r>
                <a:r>
                  <a:rPr lang="en-US" sz="2000" dirty="0">
                    <a:latin typeface="+mj-lt"/>
                    <a:cs typeface="Times New Roman" panose="02020603050405020304" pitchFamily="18" charset="0"/>
                  </a:rPr>
                  <a:t>), </a:t>
                </a:r>
                <a:r>
                  <a:rPr lang="en-US" sz="2000" dirty="0" err="1" smtClean="0">
                    <a:latin typeface="+mj-lt"/>
                    <a:cs typeface="Times New Roman" panose="02020603050405020304" pitchFamily="18" charset="0"/>
                  </a:rPr>
                  <a:t>PRD</a:t>
                </a:r>
                <a:r>
                  <a:rPr lang="en-US" sz="2000" baseline="-25000" dirty="0" err="1" smtClean="0">
                    <a:latin typeface="+mj-lt"/>
                    <a:cs typeface="Times New Roman" panose="02020603050405020304" pitchFamily="18" charset="0"/>
                  </a:rPr>
                  <a:t>prc,s</a:t>
                </a:r>
                <a:r>
                  <a:rPr lang="en-US" sz="2000" dirty="0" smtClean="0">
                    <a:latin typeface="+mj-lt"/>
                    <a:cs typeface="Times New Roman" panose="02020603050405020304" pitchFamily="18" charset="0"/>
                  </a:rPr>
                  <a:t> tells the amount of each process (</a:t>
                </a:r>
                <a:r>
                  <a:rPr lang="en-US" sz="2000" dirty="0" err="1" smtClean="0">
                    <a:latin typeface="+mj-lt"/>
                    <a:cs typeface="Times New Roman" panose="02020603050405020304" pitchFamily="18" charset="0"/>
                  </a:rPr>
                  <a:t>prc</a:t>
                </a:r>
                <a:r>
                  <a:rPr lang="en-US" sz="2000" dirty="0" smtClean="0">
                    <a:latin typeface="+mj-lt"/>
                    <a:cs typeface="Times New Roman" panose="02020603050405020304" pitchFamily="18" charset="0"/>
                  </a:rPr>
                  <a:t>) employed at each location s and the second constraint balances </a:t>
                </a:r>
                <a14:m>
                  <m:oMath xmlns:m="http://schemas.openxmlformats.org/officeDocument/2006/math">
                    <m:sSub>
                      <m:sSubPr>
                        <m:ctrlPr>
                          <a:rPr lang="en-US" sz="2000" i="1">
                            <a:latin typeface="Cambria Math" panose="02040503050406030204" pitchFamily="18" charset="0"/>
                          </a:rPr>
                        </m:ctrlPr>
                      </m:sSubPr>
                      <m:e>
                        <m:r>
                          <a:rPr lang="en-US" sz="2000" i="1">
                            <a:latin typeface="Cambria Math" panose="02040503050406030204" pitchFamily="18" charset="0"/>
                          </a:rPr>
                          <m:t>𝑆𝐴𝐿𝐸</m:t>
                        </m:r>
                      </m:e>
                      <m:sub>
                        <m:r>
                          <a:rPr lang="en-US" sz="2000" i="1">
                            <a:latin typeface="Cambria Math" panose="02040503050406030204" pitchFamily="18" charset="0"/>
                          </a:rPr>
                          <m:t>𝑠</m:t>
                        </m:r>
                      </m:sub>
                    </m:sSub>
                  </m:oMath>
                </a14:m>
                <a:r>
                  <a:rPr lang="en-US" sz="2000" dirty="0" smtClean="0">
                    <a:latin typeface="+mj-lt"/>
                    <a:cs typeface="Times New Roman" panose="02020603050405020304" pitchFamily="18" charset="0"/>
                  </a:rPr>
                  <a:t> at each production location so it is less then or equal to  production at that location and that is the amount produced by each process summed over all processes. The 3</a:t>
                </a:r>
                <a:r>
                  <a:rPr lang="en-US" sz="2000" baseline="30000" dirty="0" smtClean="0">
                    <a:latin typeface="+mj-lt"/>
                    <a:cs typeface="Times New Roman" panose="02020603050405020304" pitchFamily="18" charset="0"/>
                  </a:rPr>
                  <a:t>trd</a:t>
                </a:r>
                <a:r>
                  <a:rPr lang="en-US" sz="2000" dirty="0" smtClean="0">
                    <a:latin typeface="+mj-lt"/>
                    <a:cs typeface="Times New Roman" panose="02020603050405020304" pitchFamily="18" charset="0"/>
                  </a:rPr>
                  <a:t>constraint on </a:t>
                </a:r>
                <a:r>
                  <a:rPr lang="en-US" sz="2000" dirty="0" err="1" smtClean="0">
                    <a:latin typeface="+mj-lt"/>
                    <a:cs typeface="Times New Roman" panose="02020603050405020304" pitchFamily="18" charset="0"/>
                  </a:rPr>
                  <a:t>inp</a:t>
                </a:r>
                <a:r>
                  <a:rPr lang="en-US" sz="2000" dirty="0" smtClean="0">
                    <a:latin typeface="+mj-lt"/>
                    <a:cs typeface="Times New Roman" panose="02020603050405020304" pitchFamily="18" charset="0"/>
                  </a:rPr>
                  <a:t> requires </a:t>
                </a:r>
                <a:r>
                  <a:rPr lang="en-US" sz="2000" dirty="0">
                    <a:latin typeface="+mj-lt"/>
                    <a:cs typeface="Times New Roman" panose="02020603050405020304" pitchFamily="18" charset="0"/>
                  </a:rPr>
                  <a:t>the input </a:t>
                </a:r>
                <a:r>
                  <a:rPr lang="en-US" sz="2000" dirty="0" smtClean="0">
                    <a:latin typeface="+mj-lt"/>
                    <a:cs typeface="Times New Roman" panose="02020603050405020304" pitchFamily="18" charset="0"/>
                  </a:rPr>
                  <a:t>consumed at production location s summed over all processes be less than the purchased inputs at that location  (</a:t>
                </a:r>
                <a14:m>
                  <m:oMath xmlns:m="http://schemas.openxmlformats.org/officeDocument/2006/math">
                    <m:sSub>
                      <m:sSubPr>
                        <m:ctrlPr>
                          <a:rPr lang="en-US" sz="2000" i="1">
                            <a:latin typeface="Cambria Math" panose="02040503050406030204" pitchFamily="18" charset="0"/>
                          </a:rPr>
                        </m:ctrlPr>
                      </m:sSubPr>
                      <m:e>
                        <m:r>
                          <a:rPr lang="en-US" sz="2000" b="0" i="1" smtClean="0">
                            <a:latin typeface="Cambria Math" panose="02040503050406030204" pitchFamily="18" charset="0"/>
                          </a:rPr>
                          <m:t>𝐵𝑈𝑌</m:t>
                        </m:r>
                      </m:e>
                      <m:sub>
                        <m:r>
                          <a:rPr lang="en-US" sz="2000" i="1">
                            <a:latin typeface="Cambria Math" panose="02040503050406030204" pitchFamily="18" charset="0"/>
                          </a:rPr>
                          <m:t>𝑖𝑛𝑝</m:t>
                        </m:r>
                        <m:r>
                          <a:rPr lang="en-US" sz="2000" i="1">
                            <a:latin typeface="Cambria Math" panose="02040503050406030204" pitchFamily="18" charset="0"/>
                          </a:rPr>
                          <m:t>,</m:t>
                        </m:r>
                        <m:r>
                          <a:rPr lang="en-US" sz="2000" i="1">
                            <a:latin typeface="Cambria Math" panose="02040503050406030204" pitchFamily="18" charset="0"/>
                          </a:rPr>
                          <m:t>𝑠</m:t>
                        </m:r>
                      </m:sub>
                    </m:sSub>
                    <m:r>
                      <a:rPr lang="en-US" sz="2000" b="0" i="0" smtClean="0">
                        <a:latin typeface="Cambria Math" panose="02040503050406030204" pitchFamily="18" charset="0"/>
                      </a:rPr>
                      <m:t>)</m:t>
                    </m:r>
                  </m:oMath>
                </a14:m>
                <a:r>
                  <a:rPr lang="en-US" sz="2000" dirty="0" smtClean="0">
                    <a:latin typeface="+mj-lt"/>
                    <a:cs typeface="Times New Roman" panose="02020603050405020304" pitchFamily="18" charset="0"/>
                  </a:rPr>
                  <a:t>.  Note all of the constraints  and </a:t>
                </a:r>
                <a:r>
                  <a:rPr lang="en-US" sz="2000" dirty="0" err="1" smtClean="0">
                    <a:latin typeface="+mj-lt"/>
                    <a:cs typeface="Times New Roman" panose="02020603050405020304" pitchFamily="18" charset="0"/>
                  </a:rPr>
                  <a:t>variablesnow</a:t>
                </a:r>
                <a:r>
                  <a:rPr lang="en-US" sz="2000" dirty="0" smtClean="0">
                    <a:latin typeface="+mj-lt"/>
                    <a:cs typeface="Times New Roman" panose="02020603050405020304" pitchFamily="18" charset="0"/>
                  </a:rPr>
                  <a:t> have an added dimension for the production location</a:t>
                </a:r>
                <a:endParaRPr lang="en-US" sz="2000" dirty="0">
                  <a:latin typeface="+mj-lt"/>
                  <a:cs typeface="Times New Roman" panose="02020603050405020304" pitchFamily="18" charset="0"/>
                </a:endParaRPr>
              </a:p>
            </p:txBody>
          </p:sp>
        </mc:Choice>
        <mc:Fallback xmlns="">
          <p:sp>
            <p:nvSpPr>
              <p:cNvPr id="5" name="Content Placeholder 4"/>
              <p:cNvSpPr>
                <a:spLocks noGrp="1" noRot="1" noChangeAspect="1" noMove="1" noResize="1" noEditPoints="1" noAdjustHandles="1" noChangeArrowheads="1" noChangeShapeType="1" noTextEdit="1"/>
              </p:cNvSpPr>
              <p:nvPr>
                <p:ph sz="half" idx="2"/>
              </p:nvPr>
            </p:nvSpPr>
            <p:spPr>
              <a:xfrm>
                <a:off x="762000" y="800100"/>
                <a:ext cx="8229600" cy="4914900"/>
              </a:xfrm>
              <a:blipFill>
                <a:blip r:embed="rId2"/>
                <a:stretch>
                  <a:fillRect l="-963" t="-1239" b="-1115"/>
                </a:stretch>
              </a:blipFill>
            </p:spPr>
            <p:txBody>
              <a:bodyPr/>
              <a:lstStyle/>
              <a:p>
                <a:r>
                  <a:rPr lang="en-US">
                    <a:noFill/>
                  </a:rPr>
                  <a:t> </a:t>
                </a:r>
              </a:p>
            </p:txBody>
          </p:sp>
        </mc:Fallback>
      </mc:AlternateContent>
    </p:spTree>
    <p:extLst>
      <p:ext uri="{BB962C8B-B14F-4D97-AF65-F5344CB8AC3E}">
        <p14:creationId xmlns:p14="http://schemas.microsoft.com/office/powerpoint/2010/main" val="4059217467"/>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ustom 1">
      <a:majorFont>
        <a:latin typeface="Times New Roman"/>
        <a:ea typeface=""/>
        <a:cs typeface=""/>
      </a:majorFont>
      <a:minorFont>
        <a:latin typeface="Franklin Gothic Book"/>
        <a:ea typeface=""/>
        <a:cs typeface=""/>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2462</TotalTime>
  <Words>7354</Words>
  <Application>Microsoft Office PowerPoint</Application>
  <PresentationFormat>On-screen Show (16:10)</PresentationFormat>
  <Paragraphs>849</Paragraphs>
  <Slides>27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Calibri</vt:lpstr>
      <vt:lpstr>Cambria Math</vt:lpstr>
      <vt:lpstr>Franklin Gothic Book</vt:lpstr>
      <vt:lpstr>Times New Roman</vt:lpstr>
      <vt:lpstr>Wingdings</vt:lpstr>
      <vt:lpstr>Crop</vt:lpstr>
      <vt:lpstr>Building composite  models</vt:lpstr>
      <vt:lpstr>Motivation</vt:lpstr>
      <vt:lpstr>Motivation (continued)</vt:lpstr>
      <vt:lpstr>Basics of Model Gluing</vt:lpstr>
      <vt:lpstr>Basics of Model Gluing</vt:lpstr>
      <vt:lpstr>Basics of Model Gluing</vt:lpstr>
      <vt:lpstr>Basics of Model Gluing</vt:lpstr>
      <vt:lpstr>Basics of Model Gluing</vt:lpstr>
      <vt:lpstr>Basics of Model Gluing</vt:lpstr>
      <vt:lpstr>Basics of Model Gluing</vt:lpstr>
      <vt:lpstr>Basics of Model Gluing</vt:lpstr>
      <vt:lpstr>Basics of Model Gluing</vt:lpstr>
      <vt:lpstr>Toward more Gluing</vt:lpstr>
      <vt:lpstr>Gluing Tableau Models</vt:lpstr>
      <vt:lpstr>Gluing Tableau Models</vt:lpstr>
      <vt:lpstr>Gluing Tableau Models</vt:lpstr>
      <vt:lpstr>Gluing Tableau Models</vt:lpstr>
      <vt:lpstr>PowerPoint Presentation</vt:lpstr>
      <vt:lpstr>Gluing Tableau Models</vt:lpstr>
      <vt:lpstr>Gluing Tableau Models</vt:lpstr>
      <vt:lpstr>Gluing Tableau Models</vt:lpstr>
      <vt:lpstr>Gluing Tableau Models</vt:lpstr>
      <vt:lpstr>PowerPoint Presentation</vt:lpstr>
      <vt:lpstr>We can simplify the model to be this format</vt:lpstr>
      <vt:lpstr>Toward more Gluing—Tableau </vt:lpstr>
      <vt:lpstr>Toward more Gluing– tableau</vt:lpstr>
      <vt:lpstr>Toward more Gluing– tableau</vt:lpstr>
    </vt:vector>
  </TitlesOfParts>
  <Company>Agricultural Economics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Gluing models</dc:title>
  <dc:creator>Fei, Chengcheng</dc:creator>
  <cp:lastModifiedBy>Bruce A McCarl</cp:lastModifiedBy>
  <cp:revision>214</cp:revision>
  <dcterms:created xsi:type="dcterms:W3CDTF">2020-01-15T20:35:22Z</dcterms:created>
  <dcterms:modified xsi:type="dcterms:W3CDTF">2021-02-24T00:28:04Z</dcterms:modified>
</cp:coreProperties>
</file>