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294" r:id="rId3"/>
    <p:sldId id="293" r:id="rId4"/>
    <p:sldId id="287" r:id="rId5"/>
    <p:sldId id="296" r:id="rId6"/>
    <p:sldId id="322" r:id="rId7"/>
    <p:sldId id="326" r:id="rId8"/>
    <p:sldId id="325" r:id="rId9"/>
    <p:sldId id="310" r:id="rId10"/>
    <p:sldId id="323" r:id="rId11"/>
    <p:sldId id="324" r:id="rId12"/>
    <p:sldId id="327" r:id="rId13"/>
  </p:sldIdLst>
  <p:sldSz cx="9144000" cy="5715000" type="screen16x10"/>
  <p:notesSz cx="6858000" cy="9144000"/>
  <p:defaultTextStyle>
    <a:defPPr>
      <a:defRPr lang="en-US"/>
    </a:defPPr>
    <a:lvl1pPr marL="0" algn="l" defTabSz="685891" rtl="0" eaLnBrk="1" latinLnBrk="0" hangingPunct="1">
      <a:defRPr sz="1400" kern="1200">
        <a:solidFill>
          <a:schemeClr val="tx1"/>
        </a:solidFill>
        <a:latin typeface="+mn-lt"/>
        <a:ea typeface="+mn-ea"/>
        <a:cs typeface="+mn-cs"/>
      </a:defRPr>
    </a:lvl1pPr>
    <a:lvl2pPr marL="342946" algn="l" defTabSz="685891" rtl="0" eaLnBrk="1" latinLnBrk="0" hangingPunct="1">
      <a:defRPr sz="1400" kern="1200">
        <a:solidFill>
          <a:schemeClr val="tx1"/>
        </a:solidFill>
        <a:latin typeface="+mn-lt"/>
        <a:ea typeface="+mn-ea"/>
        <a:cs typeface="+mn-cs"/>
      </a:defRPr>
    </a:lvl2pPr>
    <a:lvl3pPr marL="685891" algn="l" defTabSz="685891" rtl="0" eaLnBrk="1" latinLnBrk="0" hangingPunct="1">
      <a:defRPr sz="1400" kern="1200">
        <a:solidFill>
          <a:schemeClr val="tx1"/>
        </a:solidFill>
        <a:latin typeface="+mn-lt"/>
        <a:ea typeface="+mn-ea"/>
        <a:cs typeface="+mn-cs"/>
      </a:defRPr>
    </a:lvl3pPr>
    <a:lvl4pPr marL="1028837" algn="l" defTabSz="685891" rtl="0" eaLnBrk="1" latinLnBrk="0" hangingPunct="1">
      <a:defRPr sz="1400" kern="1200">
        <a:solidFill>
          <a:schemeClr val="tx1"/>
        </a:solidFill>
        <a:latin typeface="+mn-lt"/>
        <a:ea typeface="+mn-ea"/>
        <a:cs typeface="+mn-cs"/>
      </a:defRPr>
    </a:lvl4pPr>
    <a:lvl5pPr marL="1371783" algn="l" defTabSz="685891" rtl="0" eaLnBrk="1" latinLnBrk="0" hangingPunct="1">
      <a:defRPr sz="1400" kern="1200">
        <a:solidFill>
          <a:schemeClr val="tx1"/>
        </a:solidFill>
        <a:latin typeface="+mn-lt"/>
        <a:ea typeface="+mn-ea"/>
        <a:cs typeface="+mn-cs"/>
      </a:defRPr>
    </a:lvl5pPr>
    <a:lvl6pPr marL="1714729" algn="l" defTabSz="685891" rtl="0" eaLnBrk="1" latinLnBrk="0" hangingPunct="1">
      <a:defRPr sz="1400" kern="1200">
        <a:solidFill>
          <a:schemeClr val="tx1"/>
        </a:solidFill>
        <a:latin typeface="+mn-lt"/>
        <a:ea typeface="+mn-ea"/>
        <a:cs typeface="+mn-cs"/>
      </a:defRPr>
    </a:lvl6pPr>
    <a:lvl7pPr marL="2057674" algn="l" defTabSz="685891" rtl="0" eaLnBrk="1" latinLnBrk="0" hangingPunct="1">
      <a:defRPr sz="1400" kern="1200">
        <a:solidFill>
          <a:schemeClr val="tx1"/>
        </a:solidFill>
        <a:latin typeface="+mn-lt"/>
        <a:ea typeface="+mn-ea"/>
        <a:cs typeface="+mn-cs"/>
      </a:defRPr>
    </a:lvl7pPr>
    <a:lvl8pPr marL="2400620" algn="l" defTabSz="685891" rtl="0" eaLnBrk="1" latinLnBrk="0" hangingPunct="1">
      <a:defRPr sz="1400" kern="1200">
        <a:solidFill>
          <a:schemeClr val="tx1"/>
        </a:solidFill>
        <a:latin typeface="+mn-lt"/>
        <a:ea typeface="+mn-ea"/>
        <a:cs typeface="+mn-cs"/>
      </a:defRPr>
    </a:lvl8pPr>
    <a:lvl9pPr marL="2743566" algn="l" defTabSz="685891"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guide id="3" orient="horz" pos="1800">
          <p15:clr>
            <a:srgbClr val="A4A3A4"/>
          </p15:clr>
        </p15:guide>
        <p15:guide id="4"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12" autoAdjust="0"/>
    <p:restoredTop sz="94660"/>
  </p:normalViewPr>
  <p:slideViewPr>
    <p:cSldViewPr>
      <p:cViewPr varScale="1">
        <p:scale>
          <a:sx n="75" d="100"/>
          <a:sy n="75" d="100"/>
        </p:scale>
        <p:origin x="964" y="40"/>
      </p:cViewPr>
      <p:guideLst>
        <p:guide orient="horz" pos="2160"/>
        <p:guide pos="3839"/>
        <p:guide orient="horz" pos="1800"/>
        <p:guide pos="2880"/>
      </p:guideLst>
    </p:cSldViewPr>
  </p:slideViewPr>
  <p:notesTextViewPr>
    <p:cViewPr>
      <p:scale>
        <a:sx n="1" d="1"/>
        <a:sy n="1" d="1"/>
      </p:scale>
      <p:origin x="0" y="0"/>
    </p:cViewPr>
  </p:notesTextViewPr>
  <p:sorterViewPr>
    <p:cViewPr>
      <p:scale>
        <a:sx n="100" d="100"/>
        <a:sy n="100" d="100"/>
      </p:scale>
      <p:origin x="0" y="-10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2C284C-F8C7-4EDB-82D2-C4E40AC3036C}" type="datetimeFigureOut">
              <a:rPr lang="en-US" smtClean="0"/>
              <a:t>1/16/2021</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3C9BF6-F4A5-4AA9-B259-F46E7122860F}" type="slidenum">
              <a:rPr lang="en-US" smtClean="0"/>
              <a:t>‹#›</a:t>
            </a:fld>
            <a:endParaRPr lang="en-US"/>
          </a:p>
        </p:txBody>
      </p:sp>
    </p:spTree>
    <p:extLst>
      <p:ext uri="{BB962C8B-B14F-4D97-AF65-F5344CB8AC3E}">
        <p14:creationId xmlns:p14="http://schemas.microsoft.com/office/powerpoint/2010/main" val="1671111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7" y="1490378"/>
            <a:ext cx="6270922" cy="1748522"/>
          </a:xfrm>
        </p:spPr>
        <p:txBody>
          <a:bodyPr anchor="b">
            <a:noAutofit/>
          </a:bodyPr>
          <a:lstStyle>
            <a:lvl1pPr algn="ctr">
              <a:defRPr sz="54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09931" y="3296900"/>
            <a:ext cx="5123755" cy="905198"/>
          </a:xfrm>
        </p:spPr>
        <p:txBody>
          <a:bodyPr>
            <a:normAutofit/>
          </a:bodyPr>
          <a:lstStyle>
            <a:lvl1pPr marL="0" indent="0" algn="ctr">
              <a:lnSpc>
                <a:spcPct val="112000"/>
              </a:lnSpc>
              <a:spcBef>
                <a:spcPts val="0"/>
              </a:spcBef>
              <a:spcAft>
                <a:spcPts val="0"/>
              </a:spcAft>
              <a:buNone/>
              <a:defRPr sz="1700"/>
            </a:lvl1pPr>
            <a:lvl2pPr marL="342946" indent="0" algn="ctr">
              <a:buNone/>
              <a:defRPr sz="1500"/>
            </a:lvl2pPr>
            <a:lvl3pPr marL="685891" indent="0" algn="ctr">
              <a:buNone/>
              <a:defRPr sz="1400"/>
            </a:lvl3pPr>
            <a:lvl4pPr marL="1028837" indent="0" algn="ctr">
              <a:buNone/>
              <a:defRPr sz="1200"/>
            </a:lvl4pPr>
            <a:lvl5pPr marL="1371783" indent="0" algn="ctr">
              <a:buNone/>
              <a:defRPr sz="1200"/>
            </a:lvl5pPr>
            <a:lvl6pPr marL="1714729" indent="0" algn="ctr">
              <a:buNone/>
              <a:defRPr sz="1200"/>
            </a:lvl6pPr>
            <a:lvl7pPr marL="2057674" indent="0" algn="ctr">
              <a:buNone/>
              <a:defRPr sz="1200"/>
            </a:lvl7pPr>
            <a:lvl8pPr marL="2400620" indent="0" algn="ctr">
              <a:buNone/>
              <a:defRPr sz="1200"/>
            </a:lvl8pPr>
            <a:lvl9pPr marL="2743566"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4644" y="5377822"/>
            <a:ext cx="1205958" cy="337179"/>
          </a:xfrm>
        </p:spPr>
        <p:txBody>
          <a:bodyPr/>
          <a:lstStyle>
            <a:lvl1pPr>
              <a:defRPr baseline="0">
                <a:solidFill>
                  <a:schemeClr val="tx2"/>
                </a:solidFill>
              </a:defRPr>
            </a:lvl1pPr>
          </a:lstStyle>
          <a:p>
            <a:fld id="{552FFCE7-B508-481C-BF00-4DEC2A14998A}" type="datetimeFigureOut">
              <a:rPr lang="en-US" smtClean="0">
                <a:solidFill>
                  <a:srgbClr val="191B0E"/>
                </a:solidFill>
              </a:rPr>
              <a:pPr/>
              <a:t>1/16/2021</a:t>
            </a:fld>
            <a:endParaRPr lang="en-US">
              <a:solidFill>
                <a:srgbClr val="191B0E"/>
              </a:solidFill>
            </a:endParaRPr>
          </a:p>
        </p:txBody>
      </p:sp>
      <p:sp>
        <p:nvSpPr>
          <p:cNvPr id="5" name="Footer Placeholder 4"/>
          <p:cNvSpPr>
            <a:spLocks noGrp="1"/>
          </p:cNvSpPr>
          <p:nvPr>
            <p:ph type="ftr" sz="quarter" idx="11"/>
          </p:nvPr>
        </p:nvSpPr>
        <p:spPr>
          <a:xfrm>
            <a:off x="1938042" y="5377822"/>
            <a:ext cx="5267533" cy="337179"/>
          </a:xfrm>
        </p:spPr>
        <p:txBody>
          <a:bodyPr/>
          <a:lstStyle>
            <a:lvl1pPr algn="ctr">
              <a:defRPr baseline="0">
                <a:solidFill>
                  <a:schemeClr val="tx2"/>
                </a:solidFill>
              </a:defRPr>
            </a:lvl1pPr>
          </a:lstStyle>
          <a:p>
            <a:endParaRPr lang="en-US">
              <a:solidFill>
                <a:srgbClr val="191B0E"/>
              </a:solidFill>
            </a:endParaRPr>
          </a:p>
        </p:txBody>
      </p:sp>
      <p:sp>
        <p:nvSpPr>
          <p:cNvPr id="6" name="Slide Number Placeholder 5"/>
          <p:cNvSpPr>
            <a:spLocks noGrp="1"/>
          </p:cNvSpPr>
          <p:nvPr>
            <p:ph type="sldNum" sz="quarter" idx="12"/>
          </p:nvPr>
        </p:nvSpPr>
        <p:spPr>
          <a:xfrm>
            <a:off x="7373013" y="5377822"/>
            <a:ext cx="1197219" cy="337179"/>
          </a:xfrm>
        </p:spPr>
        <p:txBody>
          <a:bodyPr/>
          <a:lstStyle>
            <a:lvl1pPr>
              <a:defRPr baseline="0">
                <a:solidFill>
                  <a:schemeClr val="tx2"/>
                </a:solidFill>
              </a:defRPr>
            </a:lvl1pPr>
          </a:lstStyle>
          <a:p>
            <a:fld id="{EF0183EB-1BDA-4F95-B575-6ADB6D2CA26C}" type="slidenum">
              <a:rPr lang="en-US" smtClean="0">
                <a:solidFill>
                  <a:srgbClr val="191B0E"/>
                </a:solidFill>
              </a:rPr>
              <a:pPr/>
              <a:t>‹#›</a:t>
            </a:fld>
            <a:endParaRPr lang="en-US">
              <a:solidFill>
                <a:srgbClr val="191B0E"/>
              </a:solidFill>
            </a:endParaRPr>
          </a:p>
        </p:txBody>
      </p:sp>
      <p:grpSp>
        <p:nvGrpSpPr>
          <p:cNvPr id="7" name="Group 6"/>
          <p:cNvGrpSpPr/>
          <p:nvPr/>
        </p:nvGrpSpPr>
        <p:grpSpPr>
          <a:xfrm>
            <a:off x="564644" y="620392"/>
            <a:ext cx="8005588" cy="4458059"/>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27405959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1912939"/>
            <a:ext cx="7200900" cy="2976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2FFCE7-B508-481C-BF00-4DEC2A14998A}" type="datetimeFigureOut">
              <a:rPr lang="en-US" smtClean="0">
                <a:solidFill>
                  <a:srgbClr val="191B0E"/>
                </a:solidFill>
              </a:rPr>
              <a:pPr/>
              <a:t>1/16/2021</a:t>
            </a:fld>
            <a:endParaRPr lang="en-US">
              <a:solidFill>
                <a:srgbClr val="191B0E"/>
              </a:solidFill>
            </a:endParaRPr>
          </a:p>
        </p:txBody>
      </p:sp>
      <p:sp>
        <p:nvSpPr>
          <p:cNvPr id="5" name="Footer Placeholder 4"/>
          <p:cNvSpPr>
            <a:spLocks noGrp="1"/>
          </p:cNvSpPr>
          <p:nvPr>
            <p:ph type="ftr" sz="quarter" idx="11"/>
          </p:nvPr>
        </p:nvSpPr>
        <p:spPr/>
        <p:txBody>
          <a:bodyPr/>
          <a:lstStyle/>
          <a:p>
            <a:endParaRPr lang="en-US">
              <a:solidFill>
                <a:srgbClr val="191B0E"/>
              </a:solidFill>
            </a:endParaRPr>
          </a:p>
        </p:txBody>
      </p:sp>
      <p:sp>
        <p:nvSpPr>
          <p:cNvPr id="6" name="Slide Number Placeholder 5"/>
          <p:cNvSpPr>
            <a:spLocks noGrp="1"/>
          </p:cNvSpPr>
          <p:nvPr>
            <p:ph type="sldNum" sz="quarter" idx="12"/>
          </p:nvPr>
        </p:nvSpPr>
        <p:spPr/>
        <p:txBody>
          <a:bodyPr/>
          <a:lstStyle/>
          <a:p>
            <a:fld id="{EF0183EB-1BDA-4F95-B575-6ADB6D2CA26C}" type="slidenum">
              <a:rPr lang="en-US" smtClean="0">
                <a:solidFill>
                  <a:srgbClr val="191B0E"/>
                </a:solidFill>
              </a:rPr>
              <a:pPr/>
              <a:t>‹#›</a:t>
            </a:fld>
            <a:endParaRPr lang="en-US">
              <a:solidFill>
                <a:srgbClr val="191B0E"/>
              </a:solidFill>
            </a:endParaRPr>
          </a:p>
        </p:txBody>
      </p:sp>
    </p:spTree>
    <p:extLst>
      <p:ext uri="{BB962C8B-B14F-4D97-AF65-F5344CB8AC3E}">
        <p14:creationId xmlns:p14="http://schemas.microsoft.com/office/powerpoint/2010/main" val="15110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7421" y="520131"/>
            <a:ext cx="1174324" cy="436937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1" y="520131"/>
            <a:ext cx="6134731" cy="436937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2FFCE7-B508-481C-BF00-4DEC2A14998A}" type="datetimeFigureOut">
              <a:rPr lang="en-US" smtClean="0">
                <a:solidFill>
                  <a:srgbClr val="191B0E"/>
                </a:solidFill>
              </a:rPr>
              <a:pPr/>
              <a:t>1/16/2021</a:t>
            </a:fld>
            <a:endParaRPr lang="en-US">
              <a:solidFill>
                <a:srgbClr val="191B0E"/>
              </a:solidFill>
            </a:endParaRPr>
          </a:p>
        </p:txBody>
      </p:sp>
      <p:sp>
        <p:nvSpPr>
          <p:cNvPr id="5" name="Footer Placeholder 4"/>
          <p:cNvSpPr>
            <a:spLocks noGrp="1"/>
          </p:cNvSpPr>
          <p:nvPr>
            <p:ph type="ftr" sz="quarter" idx="11"/>
          </p:nvPr>
        </p:nvSpPr>
        <p:spPr/>
        <p:txBody>
          <a:bodyPr/>
          <a:lstStyle/>
          <a:p>
            <a:endParaRPr lang="en-US">
              <a:solidFill>
                <a:srgbClr val="191B0E"/>
              </a:solidFill>
            </a:endParaRPr>
          </a:p>
        </p:txBody>
      </p:sp>
      <p:sp>
        <p:nvSpPr>
          <p:cNvPr id="6" name="Slide Number Placeholder 5"/>
          <p:cNvSpPr>
            <a:spLocks noGrp="1"/>
          </p:cNvSpPr>
          <p:nvPr>
            <p:ph type="sldNum" sz="quarter" idx="12"/>
          </p:nvPr>
        </p:nvSpPr>
        <p:spPr/>
        <p:txBody>
          <a:bodyPr/>
          <a:lstStyle/>
          <a:p>
            <a:fld id="{EF0183EB-1BDA-4F95-B575-6ADB6D2CA26C}" type="slidenum">
              <a:rPr lang="en-US" smtClean="0">
                <a:solidFill>
                  <a:srgbClr val="191B0E"/>
                </a:solidFill>
              </a:rPr>
              <a:pPr/>
              <a:t>‹#›</a:t>
            </a:fld>
            <a:endParaRPr lang="en-US">
              <a:solidFill>
                <a:srgbClr val="191B0E"/>
              </a:solidFill>
            </a:endParaRPr>
          </a:p>
        </p:txBody>
      </p:sp>
    </p:spTree>
    <p:extLst>
      <p:ext uri="{BB962C8B-B14F-4D97-AF65-F5344CB8AC3E}">
        <p14:creationId xmlns:p14="http://schemas.microsoft.com/office/powerpoint/2010/main" val="1001813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2FFCE7-B508-481C-BF00-4DEC2A14998A}" type="datetimeFigureOut">
              <a:rPr lang="en-US" smtClean="0">
                <a:solidFill>
                  <a:srgbClr val="191B0E"/>
                </a:solidFill>
              </a:rPr>
              <a:pPr/>
              <a:t>1/16/2021</a:t>
            </a:fld>
            <a:endParaRPr lang="en-US">
              <a:solidFill>
                <a:srgbClr val="191B0E"/>
              </a:solidFill>
            </a:endParaRPr>
          </a:p>
        </p:txBody>
      </p:sp>
      <p:sp>
        <p:nvSpPr>
          <p:cNvPr id="5" name="Footer Placeholder 4"/>
          <p:cNvSpPr>
            <a:spLocks noGrp="1"/>
          </p:cNvSpPr>
          <p:nvPr>
            <p:ph type="ftr" sz="quarter" idx="11"/>
          </p:nvPr>
        </p:nvSpPr>
        <p:spPr/>
        <p:txBody>
          <a:bodyPr/>
          <a:lstStyle/>
          <a:p>
            <a:endParaRPr lang="en-US">
              <a:solidFill>
                <a:srgbClr val="191B0E"/>
              </a:solidFill>
            </a:endParaRPr>
          </a:p>
        </p:txBody>
      </p:sp>
      <p:sp>
        <p:nvSpPr>
          <p:cNvPr id="6" name="Slide Number Placeholder 5"/>
          <p:cNvSpPr>
            <a:spLocks noGrp="1"/>
          </p:cNvSpPr>
          <p:nvPr>
            <p:ph type="sldNum" sz="quarter" idx="12"/>
          </p:nvPr>
        </p:nvSpPr>
        <p:spPr/>
        <p:txBody>
          <a:bodyPr/>
          <a:lstStyle/>
          <a:p>
            <a:fld id="{EF0183EB-1BDA-4F95-B575-6ADB6D2CA26C}" type="slidenum">
              <a:rPr lang="en-US" smtClean="0">
                <a:solidFill>
                  <a:srgbClr val="191B0E"/>
                </a:solidFill>
              </a:rPr>
              <a:pPr/>
              <a:t>‹#›</a:t>
            </a:fld>
            <a:endParaRPr lang="en-US">
              <a:solidFill>
                <a:srgbClr val="191B0E"/>
              </a:solidFill>
            </a:endParaRPr>
          </a:p>
        </p:txBody>
      </p:sp>
    </p:spTree>
    <p:extLst>
      <p:ext uri="{BB962C8B-B14F-4D97-AF65-F5344CB8AC3E}">
        <p14:creationId xmlns:p14="http://schemas.microsoft.com/office/powerpoint/2010/main" val="1934317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70" y="1084468"/>
            <a:ext cx="7209729" cy="2377281"/>
          </a:xfrm>
        </p:spPr>
        <p:txBody>
          <a:bodyPr anchor="b">
            <a:normAutofit/>
          </a:bodyPr>
          <a:lstStyle>
            <a:lvl1pPr algn="r">
              <a:defRPr sz="54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73770" y="3513607"/>
            <a:ext cx="7209729" cy="952770"/>
          </a:xfrm>
        </p:spPr>
        <p:txBody>
          <a:bodyPr/>
          <a:lstStyle>
            <a:lvl1pPr marL="0" indent="0" algn="r">
              <a:lnSpc>
                <a:spcPct val="112000"/>
              </a:lnSpc>
              <a:spcBef>
                <a:spcPts val="0"/>
              </a:spcBef>
              <a:spcAft>
                <a:spcPts val="0"/>
              </a:spcAft>
              <a:buNone/>
              <a:defRPr sz="1800">
                <a:solidFill>
                  <a:schemeClr val="tx2"/>
                </a:solidFill>
              </a:defRPr>
            </a:lvl1pPr>
            <a:lvl2pPr marL="342946" indent="0">
              <a:buNone/>
              <a:defRPr sz="1500">
                <a:solidFill>
                  <a:schemeClr val="tx1">
                    <a:tint val="75000"/>
                  </a:schemeClr>
                </a:solidFill>
              </a:defRPr>
            </a:lvl2pPr>
            <a:lvl3pPr marL="685891" indent="0">
              <a:buNone/>
              <a:defRPr sz="1400">
                <a:solidFill>
                  <a:schemeClr val="tx1">
                    <a:tint val="75000"/>
                  </a:schemeClr>
                </a:solidFill>
              </a:defRPr>
            </a:lvl3pPr>
            <a:lvl4pPr marL="1028837" indent="0">
              <a:buNone/>
              <a:defRPr sz="1200">
                <a:solidFill>
                  <a:schemeClr val="tx1">
                    <a:tint val="75000"/>
                  </a:schemeClr>
                </a:solidFill>
              </a:defRPr>
            </a:lvl4pPr>
            <a:lvl5pPr marL="1371783" indent="0">
              <a:buNone/>
              <a:defRPr sz="1200">
                <a:solidFill>
                  <a:schemeClr val="tx1">
                    <a:tint val="75000"/>
                  </a:schemeClr>
                </a:solidFill>
              </a:defRPr>
            </a:lvl5pPr>
            <a:lvl6pPr marL="1714729" indent="0">
              <a:buNone/>
              <a:defRPr sz="1200">
                <a:solidFill>
                  <a:schemeClr val="tx1">
                    <a:tint val="75000"/>
                  </a:schemeClr>
                </a:solidFill>
              </a:defRPr>
            </a:lvl6pPr>
            <a:lvl7pPr marL="2057674" indent="0">
              <a:buNone/>
              <a:defRPr sz="1200">
                <a:solidFill>
                  <a:schemeClr val="tx1">
                    <a:tint val="75000"/>
                  </a:schemeClr>
                </a:solidFill>
              </a:defRPr>
            </a:lvl7pPr>
            <a:lvl8pPr marL="2400620" indent="0">
              <a:buNone/>
              <a:defRPr sz="1200">
                <a:solidFill>
                  <a:schemeClr val="tx1">
                    <a:tint val="75000"/>
                  </a:schemeClr>
                </a:solidFill>
              </a:defRPr>
            </a:lvl8pPr>
            <a:lvl9pPr marL="2743566"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54182" y="5377822"/>
            <a:ext cx="1216806" cy="337179"/>
          </a:xfrm>
        </p:spPr>
        <p:txBody>
          <a:bodyPr/>
          <a:lstStyle>
            <a:lvl1pPr>
              <a:defRPr>
                <a:solidFill>
                  <a:schemeClr val="tx2"/>
                </a:solidFill>
              </a:defRPr>
            </a:lvl1pPr>
          </a:lstStyle>
          <a:p>
            <a:fld id="{552FFCE7-B508-481C-BF00-4DEC2A14998A}" type="datetimeFigureOut">
              <a:rPr lang="en-US" smtClean="0">
                <a:solidFill>
                  <a:srgbClr val="EFEDE3"/>
                </a:solidFill>
              </a:rPr>
              <a:pPr/>
              <a:t>1/16/2021</a:t>
            </a:fld>
            <a:endParaRPr lang="en-US">
              <a:solidFill>
                <a:srgbClr val="EFEDE3"/>
              </a:solidFill>
            </a:endParaRPr>
          </a:p>
        </p:txBody>
      </p:sp>
      <p:sp>
        <p:nvSpPr>
          <p:cNvPr id="5" name="Footer Placeholder 4"/>
          <p:cNvSpPr>
            <a:spLocks noGrp="1"/>
          </p:cNvSpPr>
          <p:nvPr>
            <p:ph type="ftr" sz="quarter" idx="11"/>
          </p:nvPr>
        </p:nvSpPr>
        <p:spPr>
          <a:xfrm>
            <a:off x="1938235" y="5377822"/>
            <a:ext cx="5267533" cy="337179"/>
          </a:xfrm>
        </p:spPr>
        <p:txBody>
          <a:bodyPr/>
          <a:lstStyle>
            <a:lvl1pPr algn="ctr">
              <a:defRPr>
                <a:solidFill>
                  <a:schemeClr val="tx2"/>
                </a:solidFill>
              </a:defRPr>
            </a:lvl1pPr>
          </a:lstStyle>
          <a:p>
            <a:endParaRPr lang="en-US">
              <a:solidFill>
                <a:srgbClr val="EFEDE3"/>
              </a:solidFill>
            </a:endParaRPr>
          </a:p>
        </p:txBody>
      </p:sp>
      <p:sp>
        <p:nvSpPr>
          <p:cNvPr id="6" name="Slide Number Placeholder 5"/>
          <p:cNvSpPr>
            <a:spLocks noGrp="1"/>
          </p:cNvSpPr>
          <p:nvPr>
            <p:ph type="sldNum" sz="quarter" idx="12"/>
          </p:nvPr>
        </p:nvSpPr>
        <p:spPr>
          <a:xfrm>
            <a:off x="7373013" y="5377822"/>
            <a:ext cx="1197219" cy="337179"/>
          </a:xfrm>
        </p:spPr>
        <p:txBody>
          <a:bodyPr/>
          <a:lstStyle>
            <a:lvl1pPr>
              <a:defRPr>
                <a:solidFill>
                  <a:schemeClr val="tx2"/>
                </a:solidFill>
              </a:defRPr>
            </a:lvl1pPr>
          </a:lstStyle>
          <a:p>
            <a:fld id="{EF0183EB-1BDA-4F95-B575-6ADB6D2CA26C}" type="slidenum">
              <a:rPr lang="en-US" smtClean="0">
                <a:solidFill>
                  <a:srgbClr val="EFEDE3"/>
                </a:solidFill>
              </a:rPr>
              <a:pPr/>
              <a:t>‹#›</a:t>
            </a:fld>
            <a:endParaRPr lang="en-US">
              <a:solidFill>
                <a:srgbClr val="EFEDE3"/>
              </a:solidFill>
            </a:endParaRPr>
          </a:p>
        </p:txBody>
      </p:sp>
      <p:sp>
        <p:nvSpPr>
          <p:cNvPr id="7" name="Freeform 6" title="Crop Mark"/>
          <p:cNvSpPr/>
          <p:nvPr/>
        </p:nvSpPr>
        <p:spPr bwMode="auto">
          <a:xfrm>
            <a:off x="6113972" y="1404710"/>
            <a:ext cx="2456260" cy="3673740"/>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1400452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028700" y="1905001"/>
            <a:ext cx="3335840" cy="29845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94052" y="1905001"/>
            <a:ext cx="3335840" cy="29845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2FFCE7-B508-481C-BF00-4DEC2A14998A}" type="datetimeFigureOut">
              <a:rPr lang="en-US" smtClean="0">
                <a:solidFill>
                  <a:srgbClr val="191B0E"/>
                </a:solidFill>
              </a:rPr>
              <a:pPr/>
              <a:t>1/16/2021</a:t>
            </a:fld>
            <a:endParaRPr lang="en-US">
              <a:solidFill>
                <a:srgbClr val="191B0E"/>
              </a:solidFill>
            </a:endParaRPr>
          </a:p>
        </p:txBody>
      </p:sp>
      <p:sp>
        <p:nvSpPr>
          <p:cNvPr id="6" name="Footer Placeholder 5"/>
          <p:cNvSpPr>
            <a:spLocks noGrp="1"/>
          </p:cNvSpPr>
          <p:nvPr>
            <p:ph type="ftr" sz="quarter" idx="11"/>
          </p:nvPr>
        </p:nvSpPr>
        <p:spPr/>
        <p:txBody>
          <a:bodyPr/>
          <a:lstStyle/>
          <a:p>
            <a:endParaRPr lang="en-US">
              <a:solidFill>
                <a:srgbClr val="191B0E"/>
              </a:solidFill>
            </a:endParaRPr>
          </a:p>
        </p:txBody>
      </p:sp>
      <p:sp>
        <p:nvSpPr>
          <p:cNvPr id="7" name="Slide Number Placeholder 6"/>
          <p:cNvSpPr>
            <a:spLocks noGrp="1"/>
          </p:cNvSpPr>
          <p:nvPr>
            <p:ph type="sldNum" sz="quarter" idx="12"/>
          </p:nvPr>
        </p:nvSpPr>
        <p:spPr/>
        <p:txBody>
          <a:bodyPr/>
          <a:lstStyle/>
          <a:p>
            <a:fld id="{EF0183EB-1BDA-4F95-B575-6ADB6D2CA26C}" type="slidenum">
              <a:rPr lang="en-US" smtClean="0">
                <a:solidFill>
                  <a:srgbClr val="191B0E"/>
                </a:solidFill>
              </a:rPr>
              <a:pPr/>
              <a:t>‹#›</a:t>
            </a:fld>
            <a:endParaRPr lang="en-US">
              <a:solidFill>
                <a:srgbClr val="191B0E"/>
              </a:solidFill>
            </a:endParaRPr>
          </a:p>
        </p:txBody>
      </p:sp>
    </p:spTree>
    <p:extLst>
      <p:ext uri="{BB962C8B-B14F-4D97-AF65-F5344CB8AC3E}">
        <p14:creationId xmlns:p14="http://schemas.microsoft.com/office/powerpoint/2010/main" val="3720297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571501"/>
            <a:ext cx="7200900" cy="123825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28701" y="1950720"/>
            <a:ext cx="3332988" cy="686593"/>
          </a:xfrm>
        </p:spPr>
        <p:txBody>
          <a:bodyPr anchor="b">
            <a:noAutofit/>
          </a:bodyPr>
          <a:lstStyle>
            <a:lvl1pPr marL="0" indent="0">
              <a:lnSpc>
                <a:spcPct val="84000"/>
              </a:lnSpc>
              <a:spcBef>
                <a:spcPts val="0"/>
              </a:spcBef>
              <a:spcAft>
                <a:spcPts val="0"/>
              </a:spcAft>
              <a:buNone/>
              <a:defRPr sz="2300" b="0" baseline="0">
                <a:solidFill>
                  <a:schemeClr val="tx2"/>
                </a:solidFill>
              </a:defRPr>
            </a:lvl1pPr>
            <a:lvl2pPr marL="342946" indent="0">
              <a:buNone/>
              <a:defRPr sz="1500" b="1"/>
            </a:lvl2pPr>
            <a:lvl3pPr marL="685891" indent="0">
              <a:buNone/>
              <a:defRPr sz="1400" b="1"/>
            </a:lvl3pPr>
            <a:lvl4pPr marL="1028837" indent="0">
              <a:buNone/>
              <a:defRPr sz="1200" b="1"/>
            </a:lvl4pPr>
            <a:lvl5pPr marL="1371783" indent="0">
              <a:buNone/>
              <a:defRPr sz="1200" b="1"/>
            </a:lvl5pPr>
            <a:lvl6pPr marL="1714729" indent="0">
              <a:buNone/>
              <a:defRPr sz="1200" b="1"/>
            </a:lvl6pPr>
            <a:lvl7pPr marL="2057674" indent="0">
              <a:buNone/>
              <a:defRPr sz="1200" b="1"/>
            </a:lvl7pPr>
            <a:lvl8pPr marL="2400620" indent="0">
              <a:buNone/>
              <a:defRPr sz="1200" b="1"/>
            </a:lvl8pPr>
            <a:lvl9pPr marL="2743566" indent="0">
              <a:buNone/>
              <a:defRPr sz="1200" b="1"/>
            </a:lvl9pPr>
          </a:lstStyle>
          <a:p>
            <a:pPr lvl="0"/>
            <a:r>
              <a:rPr lang="en-US" smtClean="0"/>
              <a:t>Edit Master text styles</a:t>
            </a:r>
          </a:p>
        </p:txBody>
      </p:sp>
      <p:sp>
        <p:nvSpPr>
          <p:cNvPr id="4" name="Content Placeholder 3"/>
          <p:cNvSpPr>
            <a:spLocks noGrp="1"/>
          </p:cNvSpPr>
          <p:nvPr>
            <p:ph sz="half" idx="2"/>
          </p:nvPr>
        </p:nvSpPr>
        <p:spPr>
          <a:xfrm>
            <a:off x="1028701" y="2754341"/>
            <a:ext cx="3332988" cy="213516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93761" y="1950720"/>
            <a:ext cx="3332988" cy="686593"/>
          </a:xfrm>
        </p:spPr>
        <p:txBody>
          <a:bodyPr anchor="b">
            <a:noAutofit/>
          </a:bodyPr>
          <a:lstStyle>
            <a:lvl1pPr marL="0" indent="0">
              <a:lnSpc>
                <a:spcPct val="84000"/>
              </a:lnSpc>
              <a:spcBef>
                <a:spcPts val="0"/>
              </a:spcBef>
              <a:spcAft>
                <a:spcPts val="0"/>
              </a:spcAft>
              <a:buNone/>
              <a:defRPr sz="2300" b="0" baseline="0">
                <a:solidFill>
                  <a:schemeClr val="tx2"/>
                </a:solidFill>
              </a:defRPr>
            </a:lvl1pPr>
            <a:lvl2pPr marL="342946" indent="0">
              <a:buNone/>
              <a:defRPr sz="1500" b="1"/>
            </a:lvl2pPr>
            <a:lvl3pPr marL="685891" indent="0">
              <a:buNone/>
              <a:defRPr sz="1400" b="1"/>
            </a:lvl3pPr>
            <a:lvl4pPr marL="1028837" indent="0">
              <a:buNone/>
              <a:defRPr sz="1200" b="1"/>
            </a:lvl4pPr>
            <a:lvl5pPr marL="1371783" indent="0">
              <a:buNone/>
              <a:defRPr sz="1200" b="1"/>
            </a:lvl5pPr>
            <a:lvl6pPr marL="1714729" indent="0">
              <a:buNone/>
              <a:defRPr sz="1200" b="1"/>
            </a:lvl6pPr>
            <a:lvl7pPr marL="2057674" indent="0">
              <a:buNone/>
              <a:defRPr sz="1200" b="1"/>
            </a:lvl7pPr>
            <a:lvl8pPr marL="2400620" indent="0">
              <a:buNone/>
              <a:defRPr sz="1200" b="1"/>
            </a:lvl8pPr>
            <a:lvl9pPr marL="2743566"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893761" y="2754341"/>
            <a:ext cx="3332988" cy="213516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2FFCE7-B508-481C-BF00-4DEC2A14998A}" type="datetimeFigureOut">
              <a:rPr lang="en-US" smtClean="0">
                <a:solidFill>
                  <a:srgbClr val="191B0E"/>
                </a:solidFill>
              </a:rPr>
              <a:pPr/>
              <a:t>1/16/2021</a:t>
            </a:fld>
            <a:endParaRPr lang="en-US">
              <a:solidFill>
                <a:srgbClr val="191B0E"/>
              </a:solidFill>
            </a:endParaRPr>
          </a:p>
        </p:txBody>
      </p:sp>
      <p:sp>
        <p:nvSpPr>
          <p:cNvPr id="8" name="Footer Placeholder 7"/>
          <p:cNvSpPr>
            <a:spLocks noGrp="1"/>
          </p:cNvSpPr>
          <p:nvPr>
            <p:ph type="ftr" sz="quarter" idx="11"/>
          </p:nvPr>
        </p:nvSpPr>
        <p:spPr/>
        <p:txBody>
          <a:bodyPr/>
          <a:lstStyle/>
          <a:p>
            <a:endParaRPr lang="en-US">
              <a:solidFill>
                <a:srgbClr val="191B0E"/>
              </a:solidFill>
            </a:endParaRPr>
          </a:p>
        </p:txBody>
      </p:sp>
      <p:sp>
        <p:nvSpPr>
          <p:cNvPr id="9" name="Slide Number Placeholder 8"/>
          <p:cNvSpPr>
            <a:spLocks noGrp="1"/>
          </p:cNvSpPr>
          <p:nvPr>
            <p:ph type="sldNum" sz="quarter" idx="12"/>
          </p:nvPr>
        </p:nvSpPr>
        <p:spPr/>
        <p:txBody>
          <a:bodyPr/>
          <a:lstStyle/>
          <a:p>
            <a:fld id="{EF0183EB-1BDA-4F95-B575-6ADB6D2CA26C}" type="slidenum">
              <a:rPr lang="en-US" smtClean="0">
                <a:solidFill>
                  <a:srgbClr val="191B0E"/>
                </a:solidFill>
              </a:rPr>
              <a:pPr/>
              <a:t>‹#›</a:t>
            </a:fld>
            <a:endParaRPr lang="en-US">
              <a:solidFill>
                <a:srgbClr val="191B0E"/>
              </a:solidFill>
            </a:endParaRPr>
          </a:p>
        </p:txBody>
      </p:sp>
    </p:spTree>
    <p:extLst>
      <p:ext uri="{BB962C8B-B14F-4D97-AF65-F5344CB8AC3E}">
        <p14:creationId xmlns:p14="http://schemas.microsoft.com/office/powerpoint/2010/main" val="3920036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2FFCE7-B508-481C-BF00-4DEC2A14998A}" type="datetimeFigureOut">
              <a:rPr lang="en-US" smtClean="0">
                <a:solidFill>
                  <a:srgbClr val="191B0E"/>
                </a:solidFill>
              </a:rPr>
              <a:pPr/>
              <a:t>1/16/2021</a:t>
            </a:fld>
            <a:endParaRPr lang="en-US">
              <a:solidFill>
                <a:srgbClr val="191B0E"/>
              </a:solidFill>
            </a:endParaRPr>
          </a:p>
        </p:txBody>
      </p:sp>
      <p:sp>
        <p:nvSpPr>
          <p:cNvPr id="4" name="Footer Placeholder 3"/>
          <p:cNvSpPr>
            <a:spLocks noGrp="1"/>
          </p:cNvSpPr>
          <p:nvPr>
            <p:ph type="ftr" sz="quarter" idx="11"/>
          </p:nvPr>
        </p:nvSpPr>
        <p:spPr/>
        <p:txBody>
          <a:bodyPr/>
          <a:lstStyle/>
          <a:p>
            <a:endParaRPr lang="en-US">
              <a:solidFill>
                <a:srgbClr val="191B0E"/>
              </a:solidFill>
            </a:endParaRPr>
          </a:p>
        </p:txBody>
      </p:sp>
      <p:sp>
        <p:nvSpPr>
          <p:cNvPr id="5" name="Slide Number Placeholder 4"/>
          <p:cNvSpPr>
            <a:spLocks noGrp="1"/>
          </p:cNvSpPr>
          <p:nvPr>
            <p:ph type="sldNum" sz="quarter" idx="12"/>
          </p:nvPr>
        </p:nvSpPr>
        <p:spPr/>
        <p:txBody>
          <a:bodyPr/>
          <a:lstStyle/>
          <a:p>
            <a:fld id="{EF0183EB-1BDA-4F95-B575-6ADB6D2CA26C}" type="slidenum">
              <a:rPr lang="en-US" smtClean="0">
                <a:solidFill>
                  <a:srgbClr val="191B0E"/>
                </a:solidFill>
              </a:rPr>
              <a:pPr/>
              <a:t>‹#›</a:t>
            </a:fld>
            <a:endParaRPr lang="en-US">
              <a:solidFill>
                <a:srgbClr val="191B0E"/>
              </a:solidFill>
            </a:endParaRPr>
          </a:p>
        </p:txBody>
      </p:sp>
    </p:spTree>
    <p:extLst>
      <p:ext uri="{BB962C8B-B14F-4D97-AF65-F5344CB8AC3E}">
        <p14:creationId xmlns:p14="http://schemas.microsoft.com/office/powerpoint/2010/main" val="2163751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2FFCE7-B508-481C-BF00-4DEC2A14998A}" type="datetimeFigureOut">
              <a:rPr lang="en-US" smtClean="0">
                <a:solidFill>
                  <a:srgbClr val="191B0E"/>
                </a:solidFill>
              </a:rPr>
              <a:pPr/>
              <a:t>1/16/2021</a:t>
            </a:fld>
            <a:endParaRPr lang="en-US">
              <a:solidFill>
                <a:srgbClr val="191B0E"/>
              </a:solidFill>
            </a:endParaRPr>
          </a:p>
        </p:txBody>
      </p:sp>
      <p:sp>
        <p:nvSpPr>
          <p:cNvPr id="3" name="Footer Placeholder 2"/>
          <p:cNvSpPr>
            <a:spLocks noGrp="1"/>
          </p:cNvSpPr>
          <p:nvPr>
            <p:ph type="ftr" sz="quarter" idx="11"/>
          </p:nvPr>
        </p:nvSpPr>
        <p:spPr/>
        <p:txBody>
          <a:bodyPr/>
          <a:lstStyle/>
          <a:p>
            <a:endParaRPr lang="en-US">
              <a:solidFill>
                <a:srgbClr val="191B0E"/>
              </a:solidFill>
            </a:endParaRPr>
          </a:p>
        </p:txBody>
      </p:sp>
      <p:sp>
        <p:nvSpPr>
          <p:cNvPr id="4" name="Slide Number Placeholder 3"/>
          <p:cNvSpPr>
            <a:spLocks noGrp="1"/>
          </p:cNvSpPr>
          <p:nvPr>
            <p:ph type="sldNum" sz="quarter" idx="12"/>
          </p:nvPr>
        </p:nvSpPr>
        <p:spPr/>
        <p:txBody>
          <a:bodyPr/>
          <a:lstStyle/>
          <a:p>
            <a:fld id="{EF0183EB-1BDA-4F95-B575-6ADB6D2CA26C}" type="slidenum">
              <a:rPr lang="en-US" smtClean="0">
                <a:solidFill>
                  <a:srgbClr val="191B0E"/>
                </a:solidFill>
              </a:rPr>
              <a:pPr/>
              <a:t>‹#›</a:t>
            </a:fld>
            <a:endParaRPr lang="en-US">
              <a:solidFill>
                <a:srgbClr val="191B0E"/>
              </a:solidFill>
            </a:endParaRPr>
          </a:p>
        </p:txBody>
      </p:sp>
    </p:spTree>
    <p:extLst>
      <p:ext uri="{BB962C8B-B14F-4D97-AF65-F5344CB8AC3E}">
        <p14:creationId xmlns:p14="http://schemas.microsoft.com/office/powerpoint/2010/main" val="3300516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13"/>
            <a:ext cx="3977640" cy="57146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571500"/>
            <a:ext cx="2891790" cy="1798237"/>
          </a:xfrm>
        </p:spPr>
        <p:txBody>
          <a:bodyPr anchor="t">
            <a:noAutofit/>
          </a:bodyPr>
          <a:lstStyle>
            <a:lvl1pPr>
              <a:lnSpc>
                <a:spcPct val="84000"/>
              </a:lnSpc>
              <a:defRPr sz="36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92016" y="571501"/>
            <a:ext cx="3909060" cy="4312709"/>
          </a:xfrm>
        </p:spPr>
        <p:txBody>
          <a:bodyPr/>
          <a:lstStyle>
            <a:lvl1pPr>
              <a:defRPr sz="1500"/>
            </a:lvl1pPr>
            <a:lvl2pPr>
              <a:defRPr sz="1500"/>
            </a:lvl2pPr>
            <a:lvl3pPr>
              <a:defRPr sz="1400"/>
            </a:lvl3pPr>
            <a:lvl4pPr>
              <a:defRPr sz="14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2925" y="2380287"/>
            <a:ext cx="2891790" cy="2509213"/>
          </a:xfrm>
        </p:spPr>
        <p:txBody>
          <a:bodyPr/>
          <a:lstStyle>
            <a:lvl1pPr marL="0" indent="0">
              <a:lnSpc>
                <a:spcPct val="113000"/>
              </a:lnSpc>
              <a:spcBef>
                <a:spcPts val="0"/>
              </a:spcBef>
              <a:spcAft>
                <a:spcPts val="1125"/>
              </a:spcAft>
              <a:buNone/>
              <a:defRPr sz="1200"/>
            </a:lvl1pPr>
            <a:lvl2pPr marL="342946" indent="0">
              <a:buNone/>
              <a:defRPr sz="1100"/>
            </a:lvl2pPr>
            <a:lvl3pPr marL="685891" indent="0">
              <a:buNone/>
              <a:defRPr sz="900"/>
            </a:lvl3pPr>
            <a:lvl4pPr marL="1028837" indent="0">
              <a:buNone/>
              <a:defRPr sz="800"/>
            </a:lvl4pPr>
            <a:lvl5pPr marL="1371783" indent="0">
              <a:buNone/>
              <a:defRPr sz="800"/>
            </a:lvl5pPr>
            <a:lvl6pPr marL="1714729" indent="0">
              <a:buNone/>
              <a:defRPr sz="800"/>
            </a:lvl6pPr>
            <a:lvl7pPr marL="2057674" indent="0">
              <a:buNone/>
              <a:defRPr sz="800"/>
            </a:lvl7pPr>
            <a:lvl8pPr marL="2400620" indent="0">
              <a:buNone/>
              <a:defRPr sz="800"/>
            </a:lvl8pPr>
            <a:lvl9pPr marL="2743566" indent="0">
              <a:buNone/>
              <a:defRPr sz="800"/>
            </a:lvl9pPr>
          </a:lstStyle>
          <a:p>
            <a:pPr lvl="0"/>
            <a:r>
              <a:rPr lang="en-US" smtClean="0"/>
              <a:t>Edit Master text styles</a:t>
            </a:r>
          </a:p>
        </p:txBody>
      </p:sp>
      <p:sp>
        <p:nvSpPr>
          <p:cNvPr id="5" name="Date Placeholder 4"/>
          <p:cNvSpPr>
            <a:spLocks noGrp="1"/>
          </p:cNvSpPr>
          <p:nvPr>
            <p:ph type="dt" sz="half" idx="10"/>
          </p:nvPr>
        </p:nvSpPr>
        <p:spPr>
          <a:xfrm>
            <a:off x="542926" y="5377822"/>
            <a:ext cx="903429" cy="337179"/>
          </a:xfrm>
        </p:spPr>
        <p:txBody>
          <a:bodyPr/>
          <a:lstStyle>
            <a:lvl1pPr>
              <a:defRPr>
                <a:solidFill>
                  <a:schemeClr val="tx2"/>
                </a:solidFill>
              </a:defRPr>
            </a:lvl1pPr>
          </a:lstStyle>
          <a:p>
            <a:fld id="{552FFCE7-B508-481C-BF00-4DEC2A14998A}" type="datetimeFigureOut">
              <a:rPr lang="en-US" smtClean="0">
                <a:solidFill>
                  <a:srgbClr val="191B0E"/>
                </a:solidFill>
              </a:rPr>
              <a:pPr/>
              <a:t>1/16/2021</a:t>
            </a:fld>
            <a:endParaRPr lang="en-US">
              <a:solidFill>
                <a:srgbClr val="191B0E"/>
              </a:solidFill>
            </a:endParaRPr>
          </a:p>
        </p:txBody>
      </p:sp>
      <p:sp>
        <p:nvSpPr>
          <p:cNvPr id="6" name="Footer Placeholder 5"/>
          <p:cNvSpPr>
            <a:spLocks noGrp="1"/>
          </p:cNvSpPr>
          <p:nvPr>
            <p:ph type="ftr" sz="quarter" idx="11"/>
          </p:nvPr>
        </p:nvSpPr>
        <p:spPr>
          <a:xfrm>
            <a:off x="1654460" y="5377822"/>
            <a:ext cx="1780256" cy="337179"/>
          </a:xfrm>
        </p:spPr>
        <p:txBody>
          <a:bodyPr/>
          <a:lstStyle>
            <a:lvl1pPr>
              <a:defRPr>
                <a:solidFill>
                  <a:schemeClr val="tx2"/>
                </a:solidFill>
              </a:defRPr>
            </a:lvl1pPr>
          </a:lstStyle>
          <a:p>
            <a:endParaRPr lang="en-US">
              <a:solidFill>
                <a:srgbClr val="191B0E"/>
              </a:solidFill>
            </a:endParaRPr>
          </a:p>
        </p:txBody>
      </p:sp>
      <p:sp>
        <p:nvSpPr>
          <p:cNvPr id="7" name="Slide Number Placeholder 6"/>
          <p:cNvSpPr>
            <a:spLocks noGrp="1"/>
          </p:cNvSpPr>
          <p:nvPr>
            <p:ph type="sldNum" sz="quarter" idx="12"/>
          </p:nvPr>
        </p:nvSpPr>
        <p:spPr>
          <a:xfrm>
            <a:off x="7412356" y="5377822"/>
            <a:ext cx="1197219" cy="337179"/>
          </a:xfrm>
        </p:spPr>
        <p:txBody>
          <a:bodyPr/>
          <a:lstStyle>
            <a:lvl1pPr>
              <a:defRPr>
                <a:solidFill>
                  <a:schemeClr val="tx2"/>
                </a:solidFill>
              </a:defRPr>
            </a:lvl1pPr>
          </a:lstStyle>
          <a:p>
            <a:fld id="{EF0183EB-1BDA-4F95-B575-6ADB6D2CA26C}" type="slidenum">
              <a:rPr lang="en-US" smtClean="0">
                <a:solidFill>
                  <a:srgbClr val="191B0E"/>
                </a:solidFill>
              </a:rPr>
              <a:pPr/>
              <a:t>‹#›</a:t>
            </a:fld>
            <a:endParaRPr lang="en-US">
              <a:solidFill>
                <a:srgbClr val="191B0E"/>
              </a:solidFill>
            </a:endParaRPr>
          </a:p>
        </p:txBody>
      </p:sp>
      <p:sp>
        <p:nvSpPr>
          <p:cNvPr id="9" name="Rectangle 8" title="Divider Bar"/>
          <p:cNvSpPr/>
          <p:nvPr/>
        </p:nvSpPr>
        <p:spPr>
          <a:xfrm>
            <a:off x="3977640" y="313"/>
            <a:ext cx="17145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80727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13"/>
            <a:ext cx="3977640" cy="57146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571500"/>
            <a:ext cx="2891790" cy="1798237"/>
          </a:xfrm>
        </p:spPr>
        <p:txBody>
          <a:bodyPr anchor="t">
            <a:normAutofit/>
          </a:bodyPr>
          <a:lstStyle>
            <a:lvl1pPr>
              <a:lnSpc>
                <a:spcPct val="84000"/>
              </a:lnSpc>
              <a:defRPr sz="36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49090" y="2"/>
            <a:ext cx="4994910" cy="5714999"/>
          </a:xfrm>
        </p:spPr>
        <p:txBody>
          <a:bodyPr anchor="t">
            <a:normAutofit/>
          </a:bodyPr>
          <a:lstStyle>
            <a:lvl1pPr marL="0" indent="0">
              <a:buNone/>
              <a:defRPr sz="1500"/>
            </a:lvl1pPr>
            <a:lvl2pPr marL="342946" indent="0">
              <a:buNone/>
              <a:defRPr sz="1500"/>
            </a:lvl2pPr>
            <a:lvl3pPr marL="685891" indent="0">
              <a:buNone/>
              <a:defRPr sz="1500"/>
            </a:lvl3pPr>
            <a:lvl4pPr marL="1028837" indent="0">
              <a:buNone/>
              <a:defRPr sz="1500"/>
            </a:lvl4pPr>
            <a:lvl5pPr marL="1371783" indent="0">
              <a:buNone/>
              <a:defRPr sz="1500"/>
            </a:lvl5pPr>
            <a:lvl6pPr marL="1714729" indent="0">
              <a:buNone/>
              <a:defRPr sz="1500"/>
            </a:lvl6pPr>
            <a:lvl7pPr marL="2057674" indent="0">
              <a:buNone/>
              <a:defRPr sz="1500"/>
            </a:lvl7pPr>
            <a:lvl8pPr marL="2400620" indent="0">
              <a:buNone/>
              <a:defRPr sz="1500"/>
            </a:lvl8pPr>
            <a:lvl9pPr marL="2743566"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542925" y="2379973"/>
            <a:ext cx="2891790" cy="2509527"/>
          </a:xfrm>
        </p:spPr>
        <p:txBody>
          <a:bodyPr/>
          <a:lstStyle>
            <a:lvl1pPr marL="0" indent="0">
              <a:lnSpc>
                <a:spcPct val="113000"/>
              </a:lnSpc>
              <a:spcBef>
                <a:spcPts val="0"/>
              </a:spcBef>
              <a:spcAft>
                <a:spcPts val="1125"/>
              </a:spcAft>
              <a:buNone/>
              <a:defRPr sz="1200"/>
            </a:lvl1pPr>
            <a:lvl2pPr marL="342946" indent="0">
              <a:buNone/>
              <a:defRPr sz="1100"/>
            </a:lvl2pPr>
            <a:lvl3pPr marL="685891" indent="0">
              <a:buNone/>
              <a:defRPr sz="900"/>
            </a:lvl3pPr>
            <a:lvl4pPr marL="1028837" indent="0">
              <a:buNone/>
              <a:defRPr sz="800"/>
            </a:lvl4pPr>
            <a:lvl5pPr marL="1371783" indent="0">
              <a:buNone/>
              <a:defRPr sz="800"/>
            </a:lvl5pPr>
            <a:lvl6pPr marL="1714729" indent="0">
              <a:buNone/>
              <a:defRPr sz="800"/>
            </a:lvl6pPr>
            <a:lvl7pPr marL="2057674" indent="0">
              <a:buNone/>
              <a:defRPr sz="800"/>
            </a:lvl7pPr>
            <a:lvl8pPr marL="2400620" indent="0">
              <a:buNone/>
              <a:defRPr sz="800"/>
            </a:lvl8pPr>
            <a:lvl9pPr marL="2743566" indent="0">
              <a:buNone/>
              <a:defRPr sz="800"/>
            </a:lvl9pPr>
          </a:lstStyle>
          <a:p>
            <a:pPr lvl="0"/>
            <a:r>
              <a:rPr lang="en-US" smtClean="0"/>
              <a:t>Edit Master text styles</a:t>
            </a:r>
          </a:p>
        </p:txBody>
      </p:sp>
      <p:sp>
        <p:nvSpPr>
          <p:cNvPr id="5" name="Date Placeholder 4"/>
          <p:cNvSpPr>
            <a:spLocks noGrp="1"/>
          </p:cNvSpPr>
          <p:nvPr>
            <p:ph type="dt" sz="half" idx="10"/>
          </p:nvPr>
        </p:nvSpPr>
        <p:spPr>
          <a:xfrm>
            <a:off x="542926" y="5377822"/>
            <a:ext cx="903429" cy="337179"/>
          </a:xfrm>
        </p:spPr>
        <p:txBody>
          <a:bodyPr/>
          <a:lstStyle>
            <a:lvl1pPr>
              <a:defRPr>
                <a:solidFill>
                  <a:schemeClr val="tx2"/>
                </a:solidFill>
              </a:defRPr>
            </a:lvl1pPr>
          </a:lstStyle>
          <a:p>
            <a:fld id="{552FFCE7-B508-481C-BF00-4DEC2A14998A}" type="datetimeFigureOut">
              <a:rPr lang="en-US" smtClean="0">
                <a:solidFill>
                  <a:srgbClr val="191B0E"/>
                </a:solidFill>
              </a:rPr>
              <a:pPr/>
              <a:t>1/16/2021</a:t>
            </a:fld>
            <a:endParaRPr lang="en-US">
              <a:solidFill>
                <a:srgbClr val="191B0E"/>
              </a:solidFill>
            </a:endParaRPr>
          </a:p>
        </p:txBody>
      </p:sp>
      <p:sp>
        <p:nvSpPr>
          <p:cNvPr id="6" name="Footer Placeholder 5"/>
          <p:cNvSpPr>
            <a:spLocks noGrp="1"/>
          </p:cNvSpPr>
          <p:nvPr>
            <p:ph type="ftr" sz="quarter" idx="11"/>
          </p:nvPr>
        </p:nvSpPr>
        <p:spPr>
          <a:xfrm>
            <a:off x="1654460" y="5377822"/>
            <a:ext cx="1780256" cy="337179"/>
          </a:xfrm>
        </p:spPr>
        <p:txBody>
          <a:bodyPr/>
          <a:lstStyle>
            <a:lvl1pPr>
              <a:defRPr>
                <a:solidFill>
                  <a:schemeClr val="tx2"/>
                </a:solidFill>
              </a:defRPr>
            </a:lvl1pPr>
          </a:lstStyle>
          <a:p>
            <a:endParaRPr lang="en-US">
              <a:solidFill>
                <a:srgbClr val="191B0E"/>
              </a:solidFill>
            </a:endParaRPr>
          </a:p>
        </p:txBody>
      </p:sp>
      <p:sp>
        <p:nvSpPr>
          <p:cNvPr id="7" name="Slide Number Placeholder 6"/>
          <p:cNvSpPr>
            <a:spLocks noGrp="1"/>
          </p:cNvSpPr>
          <p:nvPr>
            <p:ph type="sldNum" sz="quarter" idx="12"/>
          </p:nvPr>
        </p:nvSpPr>
        <p:spPr>
          <a:xfrm>
            <a:off x="7412356" y="5377822"/>
            <a:ext cx="1197219" cy="337179"/>
          </a:xfrm>
        </p:spPr>
        <p:txBody>
          <a:bodyPr/>
          <a:lstStyle>
            <a:lvl1pPr>
              <a:defRPr>
                <a:solidFill>
                  <a:schemeClr val="tx2"/>
                </a:solidFill>
              </a:defRPr>
            </a:lvl1pPr>
          </a:lstStyle>
          <a:p>
            <a:fld id="{EF0183EB-1BDA-4F95-B575-6ADB6D2CA26C}" type="slidenum">
              <a:rPr lang="en-US" smtClean="0">
                <a:solidFill>
                  <a:srgbClr val="191B0E"/>
                </a:solidFill>
              </a:rPr>
              <a:pPr/>
              <a:t>‹#›</a:t>
            </a:fld>
            <a:endParaRPr lang="en-US">
              <a:solidFill>
                <a:srgbClr val="191B0E"/>
              </a:solidFill>
            </a:endParaRPr>
          </a:p>
        </p:txBody>
      </p:sp>
      <p:sp>
        <p:nvSpPr>
          <p:cNvPr id="9" name="Rectangle 8" title="Divider Bar"/>
          <p:cNvSpPr/>
          <p:nvPr/>
        </p:nvSpPr>
        <p:spPr>
          <a:xfrm>
            <a:off x="3977640" y="313"/>
            <a:ext cx="17145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90396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571501"/>
            <a:ext cx="7200900" cy="1238250"/>
          </a:xfrm>
          <a:prstGeom prst="rect">
            <a:avLst/>
          </a:prstGeom>
        </p:spPr>
        <p:txBody>
          <a:bodyPr vert="horz" lIns="68589" tIns="34295" rIns="68589" bIns="34295"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1905000"/>
            <a:ext cx="7200900" cy="2984500"/>
          </a:xfrm>
          <a:prstGeom prst="rect">
            <a:avLst/>
          </a:prstGeom>
        </p:spPr>
        <p:txBody>
          <a:bodyPr vert="horz" lIns="68589" tIns="34295" rIns="68589" bIns="34295"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5377822"/>
            <a:ext cx="903429" cy="337179"/>
          </a:xfrm>
          <a:prstGeom prst="rect">
            <a:avLst/>
          </a:prstGeom>
        </p:spPr>
        <p:txBody>
          <a:bodyPr vert="horz" lIns="68589" tIns="34295" rIns="68589" bIns="34295" rtlCol="0" anchor="ctr"/>
          <a:lstStyle>
            <a:lvl1pPr algn="l">
              <a:defRPr sz="900" baseline="0">
                <a:solidFill>
                  <a:schemeClr val="tx2"/>
                </a:solidFill>
              </a:defRPr>
            </a:lvl1pPr>
          </a:lstStyle>
          <a:p>
            <a:fld id="{552FFCE7-B508-481C-BF00-4DEC2A14998A}" type="datetimeFigureOut">
              <a:rPr lang="en-US" smtClean="0">
                <a:solidFill>
                  <a:srgbClr val="191B0E"/>
                </a:solidFill>
              </a:rPr>
              <a:pPr/>
              <a:t>1/16/2021</a:t>
            </a:fld>
            <a:endParaRPr lang="en-US">
              <a:solidFill>
                <a:srgbClr val="191B0E"/>
              </a:solidFill>
            </a:endParaRPr>
          </a:p>
        </p:txBody>
      </p:sp>
      <p:sp>
        <p:nvSpPr>
          <p:cNvPr id="5" name="Footer Placeholder 4"/>
          <p:cNvSpPr>
            <a:spLocks noGrp="1"/>
          </p:cNvSpPr>
          <p:nvPr>
            <p:ph type="ftr" sz="quarter" idx="3"/>
          </p:nvPr>
        </p:nvSpPr>
        <p:spPr>
          <a:xfrm>
            <a:off x="2170174" y="5377822"/>
            <a:ext cx="4710622" cy="337179"/>
          </a:xfrm>
          <a:prstGeom prst="rect">
            <a:avLst/>
          </a:prstGeom>
        </p:spPr>
        <p:txBody>
          <a:bodyPr vert="horz" lIns="68589" tIns="34295" rIns="68589" bIns="34295" rtlCol="0" anchor="ctr"/>
          <a:lstStyle>
            <a:lvl1pPr algn="l">
              <a:defRPr sz="900" baseline="0">
                <a:solidFill>
                  <a:schemeClr val="tx2"/>
                </a:solidFill>
              </a:defRPr>
            </a:lvl1pPr>
          </a:lstStyle>
          <a:p>
            <a:endParaRPr lang="en-US">
              <a:solidFill>
                <a:srgbClr val="191B0E"/>
              </a:solidFill>
            </a:endParaRPr>
          </a:p>
        </p:txBody>
      </p:sp>
      <p:sp>
        <p:nvSpPr>
          <p:cNvPr id="6" name="Slide Number Placeholder 5"/>
          <p:cNvSpPr>
            <a:spLocks noGrp="1"/>
          </p:cNvSpPr>
          <p:nvPr>
            <p:ph type="sldNum" sz="quarter" idx="4"/>
          </p:nvPr>
        </p:nvSpPr>
        <p:spPr>
          <a:xfrm>
            <a:off x="7104553" y="5377822"/>
            <a:ext cx="1197219" cy="337179"/>
          </a:xfrm>
          <a:prstGeom prst="rect">
            <a:avLst/>
          </a:prstGeom>
        </p:spPr>
        <p:txBody>
          <a:bodyPr vert="horz" lIns="68589" tIns="34295" rIns="68589" bIns="34295" rtlCol="0" anchor="ctr"/>
          <a:lstStyle>
            <a:lvl1pPr algn="r">
              <a:defRPr sz="900" baseline="0">
                <a:solidFill>
                  <a:schemeClr val="tx2"/>
                </a:solidFill>
              </a:defRPr>
            </a:lvl1pPr>
          </a:lstStyle>
          <a:p>
            <a:fld id="{EF0183EB-1BDA-4F95-B575-6ADB6D2CA26C}" type="slidenum">
              <a:rPr lang="en-US" smtClean="0">
                <a:solidFill>
                  <a:srgbClr val="191B0E"/>
                </a:solidFill>
              </a:rPr>
              <a:pPr/>
              <a:t>‹#›</a:t>
            </a:fld>
            <a:endParaRPr lang="en-US">
              <a:solidFill>
                <a:srgbClr val="191B0E"/>
              </a:solidFill>
            </a:endParaRPr>
          </a:p>
        </p:txBody>
      </p:sp>
      <p:sp>
        <p:nvSpPr>
          <p:cNvPr id="9" name="Rectangle 8" title="Side bar"/>
          <p:cNvSpPr/>
          <p:nvPr/>
        </p:nvSpPr>
        <p:spPr>
          <a:xfrm>
            <a:off x="358571" y="313"/>
            <a:ext cx="17145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11151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91"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88074" indent="-288074" algn="l" defTabSz="685891"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chemeClr val="tx2"/>
          </a:solidFill>
          <a:latin typeface="+mn-lt"/>
          <a:ea typeface="+mn-ea"/>
          <a:cs typeface="+mn-cs"/>
        </a:defRPr>
      </a:lvl1pPr>
      <a:lvl2pPr marL="685891" indent="-288074" algn="l" defTabSz="685891"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837" indent="-288074" algn="l" defTabSz="685891" rtl="0" eaLnBrk="1" latinLnBrk="0" hangingPunct="1">
        <a:lnSpc>
          <a:spcPct val="94000"/>
        </a:lnSpc>
        <a:spcBef>
          <a:spcPts val="375"/>
        </a:spcBef>
        <a:spcAft>
          <a:spcPts val="150"/>
        </a:spcAft>
        <a:buFont typeface="Franklin Gothic Book" panose="020B0503020102020204" pitchFamily="34" charset="0"/>
        <a:buChar char="■"/>
        <a:defRPr sz="1400" kern="1200" baseline="0">
          <a:solidFill>
            <a:schemeClr val="tx2"/>
          </a:solidFill>
          <a:latin typeface="+mn-lt"/>
          <a:ea typeface="+mn-ea"/>
          <a:cs typeface="+mn-cs"/>
        </a:defRPr>
      </a:lvl3pPr>
      <a:lvl4pPr marL="1371783" indent="-288074" algn="l" defTabSz="685891" rtl="0" eaLnBrk="1" latinLnBrk="0" hangingPunct="1">
        <a:lnSpc>
          <a:spcPct val="94000"/>
        </a:lnSpc>
        <a:spcBef>
          <a:spcPts val="375"/>
        </a:spcBef>
        <a:spcAft>
          <a:spcPts val="150"/>
        </a:spcAft>
        <a:buFont typeface="Franklin Gothic Book" panose="020B0503020102020204" pitchFamily="34" charset="0"/>
        <a:buChar char="–"/>
        <a:defRPr sz="1400" i="1" kern="1200" baseline="0">
          <a:solidFill>
            <a:schemeClr val="tx2"/>
          </a:solidFill>
          <a:latin typeface="+mn-lt"/>
          <a:ea typeface="+mn-ea"/>
          <a:cs typeface="+mn-cs"/>
        </a:defRPr>
      </a:lvl4pPr>
      <a:lvl5pPr marL="1714729" indent="-288074" algn="l" defTabSz="685891"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674" indent="-288074" algn="l" defTabSz="685891"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620" indent="-288074" algn="l" defTabSz="685891" rtl="0" eaLnBrk="1" latinLnBrk="0" hangingPunct="1">
        <a:lnSpc>
          <a:spcPct val="94000"/>
        </a:lnSpc>
        <a:spcBef>
          <a:spcPts val="375"/>
        </a:spcBef>
        <a:spcAft>
          <a:spcPts val="150"/>
        </a:spcAft>
        <a:buFont typeface="Franklin Gothic Book" panose="020B0503020102020204" pitchFamily="34" charset="0"/>
        <a:buChar char="■"/>
        <a:defRPr sz="1100" kern="1200" baseline="0">
          <a:solidFill>
            <a:schemeClr val="tx2"/>
          </a:solidFill>
          <a:latin typeface="+mn-lt"/>
          <a:ea typeface="+mn-ea"/>
          <a:cs typeface="+mn-cs"/>
        </a:defRPr>
      </a:lvl7pPr>
      <a:lvl8pPr marL="2743566" indent="-288074" algn="l" defTabSz="685891" rtl="0" eaLnBrk="1" latinLnBrk="0" hangingPunct="1">
        <a:lnSpc>
          <a:spcPct val="94000"/>
        </a:lnSpc>
        <a:spcBef>
          <a:spcPts val="375"/>
        </a:spcBef>
        <a:spcAft>
          <a:spcPts val="150"/>
        </a:spcAft>
        <a:buFont typeface="Franklin Gothic Book" panose="020B0503020102020204" pitchFamily="34" charset="0"/>
        <a:buChar char="–"/>
        <a:defRPr sz="1100" i="1" kern="1200" baseline="0">
          <a:solidFill>
            <a:schemeClr val="tx2"/>
          </a:solidFill>
          <a:latin typeface="+mn-lt"/>
          <a:ea typeface="+mn-ea"/>
          <a:cs typeface="+mn-cs"/>
        </a:defRPr>
      </a:lvl8pPr>
      <a:lvl9pPr marL="3086511" indent="-288074" algn="l" defTabSz="685891" rtl="0" eaLnBrk="1" latinLnBrk="0" hangingPunct="1">
        <a:lnSpc>
          <a:spcPct val="94000"/>
        </a:lnSpc>
        <a:spcBef>
          <a:spcPts val="375"/>
        </a:spcBef>
        <a:spcAft>
          <a:spcPts val="150"/>
        </a:spcAft>
        <a:buFont typeface="Franklin Gothic Book" panose="020B0503020102020204" pitchFamily="34" charset="0"/>
        <a:buChar char="■"/>
        <a:defRPr sz="1100" kern="1200" baseline="0">
          <a:solidFill>
            <a:schemeClr val="tx2"/>
          </a:solidFill>
          <a:latin typeface="+mn-lt"/>
          <a:ea typeface="+mn-ea"/>
          <a:cs typeface="+mn-cs"/>
        </a:defRPr>
      </a:lvl9pPr>
    </p:bodyStyle>
    <p:otherStyle>
      <a:defPPr>
        <a:defRPr lang="en-US"/>
      </a:defPPr>
      <a:lvl1pPr marL="0" algn="l" defTabSz="685891" rtl="0" eaLnBrk="1" latinLnBrk="0" hangingPunct="1">
        <a:defRPr sz="1400" kern="1200">
          <a:solidFill>
            <a:schemeClr val="tx1"/>
          </a:solidFill>
          <a:latin typeface="+mn-lt"/>
          <a:ea typeface="+mn-ea"/>
          <a:cs typeface="+mn-cs"/>
        </a:defRPr>
      </a:lvl1pPr>
      <a:lvl2pPr marL="342946" algn="l" defTabSz="685891" rtl="0" eaLnBrk="1" latinLnBrk="0" hangingPunct="1">
        <a:defRPr sz="1400" kern="1200">
          <a:solidFill>
            <a:schemeClr val="tx1"/>
          </a:solidFill>
          <a:latin typeface="+mn-lt"/>
          <a:ea typeface="+mn-ea"/>
          <a:cs typeface="+mn-cs"/>
        </a:defRPr>
      </a:lvl2pPr>
      <a:lvl3pPr marL="685891" algn="l" defTabSz="685891" rtl="0" eaLnBrk="1" latinLnBrk="0" hangingPunct="1">
        <a:defRPr sz="1400" kern="1200">
          <a:solidFill>
            <a:schemeClr val="tx1"/>
          </a:solidFill>
          <a:latin typeface="+mn-lt"/>
          <a:ea typeface="+mn-ea"/>
          <a:cs typeface="+mn-cs"/>
        </a:defRPr>
      </a:lvl3pPr>
      <a:lvl4pPr marL="1028837" algn="l" defTabSz="685891" rtl="0" eaLnBrk="1" latinLnBrk="0" hangingPunct="1">
        <a:defRPr sz="1400" kern="1200">
          <a:solidFill>
            <a:schemeClr val="tx1"/>
          </a:solidFill>
          <a:latin typeface="+mn-lt"/>
          <a:ea typeface="+mn-ea"/>
          <a:cs typeface="+mn-cs"/>
        </a:defRPr>
      </a:lvl4pPr>
      <a:lvl5pPr marL="1371783" algn="l" defTabSz="685891" rtl="0" eaLnBrk="1" latinLnBrk="0" hangingPunct="1">
        <a:defRPr sz="1400" kern="1200">
          <a:solidFill>
            <a:schemeClr val="tx1"/>
          </a:solidFill>
          <a:latin typeface="+mn-lt"/>
          <a:ea typeface="+mn-ea"/>
          <a:cs typeface="+mn-cs"/>
        </a:defRPr>
      </a:lvl5pPr>
      <a:lvl6pPr marL="1714729" algn="l" defTabSz="685891" rtl="0" eaLnBrk="1" latinLnBrk="0" hangingPunct="1">
        <a:defRPr sz="1400" kern="1200">
          <a:solidFill>
            <a:schemeClr val="tx1"/>
          </a:solidFill>
          <a:latin typeface="+mn-lt"/>
          <a:ea typeface="+mn-ea"/>
          <a:cs typeface="+mn-cs"/>
        </a:defRPr>
      </a:lvl6pPr>
      <a:lvl7pPr marL="2057674" algn="l" defTabSz="685891" rtl="0" eaLnBrk="1" latinLnBrk="0" hangingPunct="1">
        <a:defRPr sz="1400" kern="1200">
          <a:solidFill>
            <a:schemeClr val="tx1"/>
          </a:solidFill>
          <a:latin typeface="+mn-lt"/>
          <a:ea typeface="+mn-ea"/>
          <a:cs typeface="+mn-cs"/>
        </a:defRPr>
      </a:lvl7pPr>
      <a:lvl8pPr marL="2400620" algn="l" defTabSz="685891" rtl="0" eaLnBrk="1" latinLnBrk="0" hangingPunct="1">
        <a:defRPr sz="1400" kern="1200">
          <a:solidFill>
            <a:schemeClr val="tx1"/>
          </a:solidFill>
          <a:latin typeface="+mn-lt"/>
          <a:ea typeface="+mn-ea"/>
          <a:cs typeface="+mn-cs"/>
        </a:defRPr>
      </a:lvl8pPr>
      <a:lvl9pPr marL="2743566" algn="l" defTabSz="685891" rtl="0" eaLnBrk="1" latinLnBrk="0" hangingPunct="1">
        <a:defRPr sz="1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6347" y="2192784"/>
            <a:ext cx="6270922" cy="1748522"/>
          </a:xfrm>
        </p:spPr>
        <p:txBody>
          <a:bodyPr/>
          <a:lstStyle/>
          <a:p>
            <a:r>
              <a:rPr lang="en-US" dirty="0" smtClean="0"/>
              <a:t>Augmenting a</a:t>
            </a:r>
            <a:br>
              <a:rPr lang="en-US" dirty="0" smtClean="0"/>
            </a:br>
            <a:r>
              <a:rPr lang="en-US" dirty="0" smtClean="0"/>
              <a:t> model</a:t>
            </a:r>
            <a:endParaRPr lang="en-US" dirty="0"/>
          </a:p>
        </p:txBody>
      </p:sp>
    </p:spTree>
    <p:extLst>
      <p:ext uri="{BB962C8B-B14F-4D97-AF65-F5344CB8AC3E}">
        <p14:creationId xmlns:p14="http://schemas.microsoft.com/office/powerpoint/2010/main" val="1281613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571501"/>
            <a:ext cx="7200900" cy="609599"/>
          </a:xfrm>
        </p:spPr>
        <p:txBody>
          <a:bodyPr/>
          <a:lstStyle/>
          <a:p>
            <a:r>
              <a:rPr lang="en-US" dirty="0" smtClean="0"/>
              <a:t>Extending the </a:t>
            </a:r>
            <a:r>
              <a:rPr lang="en-US" dirty="0"/>
              <a:t>Tableau </a:t>
            </a:r>
            <a:r>
              <a:rPr lang="en-US" dirty="0" smtClean="0"/>
              <a:t>Model</a:t>
            </a:r>
            <a:endParaRPr lang="en-US" dirty="0"/>
          </a:p>
        </p:txBody>
      </p:sp>
      <p:sp>
        <p:nvSpPr>
          <p:cNvPr id="3" name="Content Placeholder 2"/>
          <p:cNvSpPr>
            <a:spLocks noGrp="1"/>
          </p:cNvSpPr>
          <p:nvPr>
            <p:ph idx="1"/>
          </p:nvPr>
        </p:nvSpPr>
        <p:spPr>
          <a:xfrm>
            <a:off x="1028700" y="1257300"/>
            <a:ext cx="7200900" cy="3632200"/>
          </a:xfrm>
        </p:spPr>
        <p:txBody>
          <a:bodyPr>
            <a:normAutofit/>
          </a:bodyPr>
          <a:lstStyle/>
          <a:p>
            <a:r>
              <a:rPr lang="en-US" sz="1800" dirty="0" smtClean="0"/>
              <a:t>Now we extend the model to cover 2x4’s, 4x4’s, plywood and sawdust and their sales possibilities. This adds 4 new variables and 4 supply demand balances</a:t>
            </a:r>
            <a:endParaRPr lang="en-US" sz="1800" dirty="0"/>
          </a:p>
        </p:txBody>
      </p:sp>
      <p:graphicFrame>
        <p:nvGraphicFramePr>
          <p:cNvPr id="4" name="Table 3"/>
          <p:cNvGraphicFramePr>
            <a:graphicFrameLocks noGrp="1"/>
          </p:cNvGraphicFramePr>
          <p:nvPr>
            <p:extLst>
              <p:ext uri="{D42A27DB-BD31-4B8C-83A1-F6EECF244321}">
                <p14:modId xmlns:p14="http://schemas.microsoft.com/office/powerpoint/2010/main" val="3902423191"/>
              </p:ext>
            </p:extLst>
          </p:nvPr>
        </p:nvGraphicFramePr>
        <p:xfrm>
          <a:off x="1222737" y="2095500"/>
          <a:ext cx="6812825" cy="3530765"/>
        </p:xfrm>
        <a:graphic>
          <a:graphicData uri="http://schemas.openxmlformats.org/drawingml/2006/table">
            <a:tbl>
              <a:tblPr>
                <a:tableStyleId>{5C22544A-7EE6-4342-B048-85BDC9FD1C3A}</a:tableStyleId>
              </a:tblPr>
              <a:tblGrid>
                <a:gridCol w="1272305">
                  <a:extLst>
                    <a:ext uri="{9D8B030D-6E8A-4147-A177-3AD203B41FA5}">
                      <a16:colId xmlns:a16="http://schemas.microsoft.com/office/drawing/2014/main" val="20000"/>
                    </a:ext>
                  </a:extLst>
                </a:gridCol>
                <a:gridCol w="555187">
                  <a:extLst>
                    <a:ext uri="{9D8B030D-6E8A-4147-A177-3AD203B41FA5}">
                      <a16:colId xmlns:a16="http://schemas.microsoft.com/office/drawing/2014/main" val="20001"/>
                    </a:ext>
                  </a:extLst>
                </a:gridCol>
                <a:gridCol w="555187">
                  <a:extLst>
                    <a:ext uri="{9D8B030D-6E8A-4147-A177-3AD203B41FA5}">
                      <a16:colId xmlns:a16="http://schemas.microsoft.com/office/drawing/2014/main" val="20002"/>
                    </a:ext>
                  </a:extLst>
                </a:gridCol>
                <a:gridCol w="696346">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gridCol w="609600">
                  <a:extLst>
                    <a:ext uri="{9D8B030D-6E8A-4147-A177-3AD203B41FA5}">
                      <a16:colId xmlns:a16="http://schemas.microsoft.com/office/drawing/2014/main" val="1697314951"/>
                    </a:ext>
                  </a:extLst>
                </a:gridCol>
                <a:gridCol w="609600">
                  <a:extLst>
                    <a:ext uri="{9D8B030D-6E8A-4147-A177-3AD203B41FA5}">
                      <a16:colId xmlns:a16="http://schemas.microsoft.com/office/drawing/2014/main" val="20007"/>
                    </a:ext>
                  </a:extLst>
                </a:gridCol>
                <a:gridCol w="457200">
                  <a:extLst>
                    <a:ext uri="{9D8B030D-6E8A-4147-A177-3AD203B41FA5}">
                      <a16:colId xmlns:a16="http://schemas.microsoft.com/office/drawing/2014/main" val="20008"/>
                    </a:ext>
                  </a:extLst>
                </a:gridCol>
              </a:tblGrid>
              <a:tr h="745601">
                <a:tc>
                  <a:txBody>
                    <a:bodyPr/>
                    <a:lstStyle/>
                    <a:p>
                      <a:pPr algn="ctr" fontAlgn="b"/>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smtClean="0">
                          <a:solidFill>
                            <a:srgbClr val="FF0000"/>
                          </a:solidFill>
                          <a:effectLst/>
                          <a:latin typeface="Times New Roman" panose="02020603050405020304" pitchFamily="18" charset="0"/>
                          <a:cs typeface="Times New Roman" panose="02020603050405020304" pitchFamily="18" charset="0"/>
                        </a:rPr>
                        <a:t>Sell 2x4</a:t>
                      </a:r>
                      <a:endParaRPr lang="en-US"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rgbClr val="FF0000"/>
                          </a:solidFill>
                          <a:latin typeface="Times New Roman" panose="02020603050405020304" pitchFamily="18" charset="0"/>
                          <a:cs typeface="Times New Roman" panose="02020603050405020304" pitchFamily="18" charset="0"/>
                        </a:rPr>
                        <a:t>Sell 4x4</a:t>
                      </a:r>
                      <a:endParaRPr lang="en-US" sz="1600" dirty="0">
                        <a:solidFill>
                          <a:srgbClr val="FF0000"/>
                        </a:solidFill>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rgbClr val="FF0000"/>
                          </a:solidFill>
                          <a:latin typeface="Times New Roman" panose="02020603050405020304" pitchFamily="18" charset="0"/>
                          <a:cs typeface="Times New Roman" panose="02020603050405020304" pitchFamily="18" charset="0"/>
                        </a:rPr>
                        <a:t>Sell plywood</a:t>
                      </a:r>
                      <a:endParaRPr lang="en-US" sz="1600" dirty="0">
                        <a:solidFill>
                          <a:srgbClr val="FF0000"/>
                        </a:solidFill>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smtClean="0">
                          <a:solidFill>
                            <a:srgbClr val="FF0000"/>
                          </a:solidFill>
                          <a:effectLst/>
                          <a:latin typeface="Times New Roman" panose="02020603050405020304" pitchFamily="18" charset="0"/>
                          <a:cs typeface="Times New Roman" panose="02020603050405020304" pitchFamily="18" charset="0"/>
                        </a:rPr>
                        <a:t>Sell sawdust</a:t>
                      </a:r>
                      <a:endParaRPr lang="en-US"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err="1" smtClean="0">
                          <a:effectLst/>
                          <a:latin typeface="Times New Roman" panose="02020603050405020304" pitchFamily="18" charset="0"/>
                          <a:cs typeface="Times New Roman" panose="02020603050405020304" pitchFamily="18" charset="0"/>
                        </a:rPr>
                        <a:t>Proc</a:t>
                      </a:r>
                      <a:r>
                        <a:rPr lang="en-US" sz="1600" u="none" strike="noStrike" dirty="0" smtClean="0">
                          <a:effectLst/>
                          <a:latin typeface="Times New Roman" panose="02020603050405020304" pitchFamily="18" charset="0"/>
                          <a:cs typeface="Times New Roman" panose="02020603050405020304" pitchFamily="18" charset="0"/>
                        </a:rPr>
                        <a:t> 1</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err="1" smtClean="0">
                          <a:effectLst/>
                          <a:latin typeface="Times New Roman" panose="02020603050405020304" pitchFamily="18" charset="0"/>
                          <a:cs typeface="Times New Roman" panose="02020603050405020304" pitchFamily="18" charset="0"/>
                        </a:rPr>
                        <a:t>Proc</a:t>
                      </a:r>
                      <a:r>
                        <a:rPr lang="en-US" sz="1600" u="none" strike="noStrike" dirty="0" smtClean="0">
                          <a:effectLst/>
                          <a:latin typeface="Times New Roman" panose="02020603050405020304" pitchFamily="18" charset="0"/>
                          <a:cs typeface="Times New Roman" panose="02020603050405020304" pitchFamily="18" charset="0"/>
                        </a:rPr>
                        <a:t> 2</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err="1" smtClean="0">
                          <a:solidFill>
                            <a:srgbClr val="000000"/>
                          </a:solidFill>
                          <a:effectLst/>
                          <a:latin typeface="Times New Roman" panose="02020603050405020304" pitchFamily="18" charset="0"/>
                          <a:cs typeface="Times New Roman" panose="02020603050405020304" pitchFamily="18" charset="0"/>
                        </a:rPr>
                        <a:t>Proc</a:t>
                      </a:r>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 3</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55822">
                <a:tc>
                  <a:txBody>
                    <a:bodyPr/>
                    <a:lstStyle/>
                    <a:p>
                      <a:pPr algn="ctr" fontAlgn="b"/>
                      <a:r>
                        <a:rPr lang="en-US" sz="1600" u="none" strike="noStrike" dirty="0">
                          <a:effectLst/>
                          <a:latin typeface="Times New Roman" panose="02020603050405020304" pitchFamily="18" charset="0"/>
                          <a:cs typeface="Times New Roman" panose="02020603050405020304" pitchFamily="18" charset="0"/>
                        </a:rPr>
                        <a:t>level</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rgbClr val="FF0000"/>
                        </a:solidFill>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rgbClr val="FF0000"/>
                        </a:solidFill>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MAX</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55822">
                <a:tc>
                  <a:txBody>
                    <a:bodyPr/>
                    <a:lstStyle/>
                    <a:p>
                      <a:pPr algn="ctr" fontAlgn="b"/>
                      <a:r>
                        <a:rPr lang="en-US" sz="1600" u="none" strike="noStrike" dirty="0" err="1">
                          <a:effectLst/>
                          <a:latin typeface="Times New Roman" panose="02020603050405020304" pitchFamily="18" charset="0"/>
                          <a:cs typeface="Times New Roman" panose="02020603050405020304" pitchFamily="18" charset="0"/>
                        </a:rPr>
                        <a:t>obj</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rtl="0" fontAlgn="b"/>
                      <a:r>
                        <a:rPr lang="en-US" sz="1600" b="0" i="0" u="none" strike="noStrike" dirty="0">
                          <a:solidFill>
                            <a:srgbClr val="FF0000"/>
                          </a:solidFill>
                          <a:effectLst/>
                          <a:latin typeface="Times New Roman" panose="02020603050405020304" pitchFamily="18" charset="0"/>
                        </a:rPr>
                        <a:t>3.5</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rtl="0" fontAlgn="ctr"/>
                      <a:r>
                        <a:rPr lang="en-US" sz="1600" b="0" i="0" u="none" strike="noStrike">
                          <a:solidFill>
                            <a:srgbClr val="FF0000"/>
                          </a:solidFill>
                          <a:effectLst/>
                          <a:latin typeface="Times New Roman" panose="02020603050405020304" pitchFamily="18" charset="0"/>
                        </a:rPr>
                        <a:t>7.5</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rtl="0" fontAlgn="ctr"/>
                      <a:r>
                        <a:rPr lang="en-US" sz="1600" b="0" i="0" u="none" strike="noStrike" dirty="0">
                          <a:solidFill>
                            <a:srgbClr val="FF0000"/>
                          </a:solidFill>
                          <a:effectLst/>
                          <a:latin typeface="Times New Roman" panose="02020603050405020304" pitchFamily="18" charset="0"/>
                        </a:rPr>
                        <a:t>6</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rtl="0" fontAlgn="b"/>
                      <a:r>
                        <a:rPr lang="en-US" sz="1600" b="0" i="0" u="none" strike="noStrike" dirty="0">
                          <a:solidFill>
                            <a:srgbClr val="FF0000"/>
                          </a:solidFill>
                          <a:effectLst/>
                          <a:latin typeface="Times New Roman" panose="02020603050405020304" pitchFamily="18" charset="0"/>
                        </a:rPr>
                        <a:t>2</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rtl="0" fontAlgn="b"/>
                      <a:r>
                        <a:rPr lang="en-US" sz="1600" b="0" i="0" u="none" strike="noStrike">
                          <a:solidFill>
                            <a:srgbClr val="000000"/>
                          </a:solidFill>
                          <a:effectLst/>
                          <a:latin typeface="Times New Roman" panose="02020603050405020304" pitchFamily="18" charset="0"/>
                        </a:rPr>
                        <a:t>-4</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rtl="0" fontAlgn="b"/>
                      <a:r>
                        <a:rPr lang="en-US" sz="1600" b="0" i="0" u="none" strike="noStrike">
                          <a:solidFill>
                            <a:srgbClr val="000000"/>
                          </a:solidFill>
                          <a:effectLst/>
                          <a:latin typeface="Times New Roman" panose="02020603050405020304" pitchFamily="18" charset="0"/>
                        </a:rPr>
                        <a:t>-5</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rtl="0" fontAlgn="b"/>
                      <a:r>
                        <a:rPr lang="en-US" sz="1600" b="0" i="0" u="none" strike="noStrike">
                          <a:solidFill>
                            <a:srgbClr val="000000"/>
                          </a:solidFill>
                          <a:effectLst/>
                          <a:latin typeface="Times New Roman" panose="02020603050405020304" pitchFamily="18" charset="0"/>
                        </a:rPr>
                        <a:t>-6</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255822">
                <a:tc>
                  <a:txBody>
                    <a:bodyPr/>
                    <a:lstStyle/>
                    <a:p>
                      <a:pPr algn="ctr" fontAlgn="b"/>
                      <a:r>
                        <a:rPr lang="en-US" sz="1600" dirty="0" smtClean="0">
                          <a:solidFill>
                            <a:srgbClr val="FF0000"/>
                          </a:solidFill>
                          <a:latin typeface="Times New Roman" panose="02020603050405020304" pitchFamily="18" charset="0"/>
                          <a:cs typeface="Times New Roman" panose="02020603050405020304" pitchFamily="18" charset="0"/>
                        </a:rPr>
                        <a:t>2x4’s balance</a:t>
                      </a:r>
                      <a:endParaRPr lang="en-US"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b"/>
                      <a:r>
                        <a:rPr lang="en-US" sz="1600" b="0" i="0" u="none" strike="noStrike" dirty="0">
                          <a:solidFill>
                            <a:srgbClr val="FF0000"/>
                          </a:solidFill>
                          <a:effectLst/>
                          <a:latin typeface="Times New Roman" panose="02020603050405020304" pitchFamily="18" charset="0"/>
                        </a:rPr>
                        <a:t>1</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600" b="0" i="0" u="none" strike="noStrike" dirty="0">
                          <a:solidFill>
                            <a:srgbClr val="FF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600" b="0" i="0" u="none" strike="noStrike" dirty="0">
                          <a:solidFill>
                            <a:srgbClr val="FF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600" b="0" i="0" u="none" strike="noStrike" dirty="0">
                          <a:solidFill>
                            <a:srgbClr val="FF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b"/>
                      <a:r>
                        <a:rPr lang="en-US" sz="1600" b="0" i="0" u="none" strike="noStrike">
                          <a:solidFill>
                            <a:srgbClr val="FF0000"/>
                          </a:solidFill>
                          <a:effectLst/>
                          <a:latin typeface="Times New Roman" panose="02020603050405020304" pitchFamily="18" charset="0"/>
                        </a:rPr>
                        <a:t>-3</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600" b="0" i="0" u="none" strike="noStrike">
                          <a:solidFill>
                            <a:srgbClr val="FF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b"/>
                      <a:r>
                        <a:rPr lang="en-US" sz="1600" b="0" i="0" u="none" strike="noStrike">
                          <a:solidFill>
                            <a:srgbClr val="FF0000"/>
                          </a:solidFill>
                          <a:effectLst/>
                          <a:latin typeface="Times New Roman" panose="02020603050405020304" pitchFamily="18" charset="0"/>
                        </a:rPr>
                        <a:t>-6</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&lt;=</a:t>
                      </a:r>
                      <a:endParaRPr kumimoji="0" lang="en-US" sz="1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600" b="0" i="0" u="none" strike="noStrike" dirty="0" smtClean="0">
                          <a:solidFill>
                            <a:srgbClr val="FF0000"/>
                          </a:solidFill>
                          <a:effectLst/>
                          <a:latin typeface="Times New Roman" panose="02020603050405020304" pitchFamily="18" charset="0"/>
                          <a:cs typeface="Times New Roman" panose="02020603050405020304" pitchFamily="18" charset="0"/>
                        </a:rPr>
                        <a:t>0</a:t>
                      </a:r>
                      <a:endParaRPr lang="en-US"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extLst>
                  <a:ext uri="{0D108BD9-81ED-4DB2-BD59-A6C34878D82A}">
                    <a16:rowId xmlns:a16="http://schemas.microsoft.com/office/drawing/2014/main" val="10004"/>
                  </a:ext>
                </a:extLst>
              </a:tr>
              <a:tr h="255822">
                <a:tc>
                  <a:txBody>
                    <a:bodyPr/>
                    <a:lstStyle/>
                    <a:p>
                      <a:pPr algn="ctr" fontAlgn="b"/>
                      <a:r>
                        <a:rPr lang="en-US" sz="1600" dirty="0" smtClean="0">
                          <a:solidFill>
                            <a:srgbClr val="FF0000"/>
                          </a:solidFill>
                          <a:latin typeface="Times New Roman" panose="02020603050405020304" pitchFamily="18" charset="0"/>
                          <a:cs typeface="Times New Roman" panose="02020603050405020304" pitchFamily="18" charset="0"/>
                        </a:rPr>
                        <a:t>4x4’s balance</a:t>
                      </a:r>
                      <a:endParaRPr lang="en-US"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600" b="0" i="0" u="none" strike="noStrike">
                          <a:solidFill>
                            <a:srgbClr val="FF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ctr"/>
                      <a:r>
                        <a:rPr lang="en-US" sz="1600" b="0" i="0" u="none" strike="noStrike" dirty="0">
                          <a:solidFill>
                            <a:srgbClr val="FF0000"/>
                          </a:solidFill>
                          <a:effectLst/>
                          <a:latin typeface="Times New Roman" panose="02020603050405020304" pitchFamily="18" charset="0"/>
                        </a:rPr>
                        <a:t>1</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600" b="0" i="0" u="none" strike="noStrike" dirty="0">
                          <a:solidFill>
                            <a:srgbClr val="FF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600" b="0" i="0" u="none" strike="noStrike" dirty="0">
                          <a:solidFill>
                            <a:srgbClr val="FF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b"/>
                      <a:r>
                        <a:rPr lang="en-US" sz="1600" b="0" i="0" u="none" strike="noStrike">
                          <a:solidFill>
                            <a:srgbClr val="FF0000"/>
                          </a:solidFill>
                          <a:effectLst/>
                          <a:latin typeface="Times New Roman" panose="02020603050405020304" pitchFamily="18" charset="0"/>
                        </a:rPr>
                        <a:t>-2</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600" b="0" i="0" u="none" strike="noStrike">
                          <a:solidFill>
                            <a:srgbClr val="FF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b"/>
                      <a:r>
                        <a:rPr lang="en-US" sz="1600" b="0" i="0" u="none" strike="noStrike">
                          <a:solidFill>
                            <a:srgbClr val="FF0000"/>
                          </a:solidFill>
                          <a:effectLst/>
                          <a:latin typeface="Times New Roman" panose="02020603050405020304" pitchFamily="18" charset="0"/>
                        </a:rPr>
                        <a:t>-1</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&lt;=</a:t>
                      </a:r>
                      <a:endParaRPr kumimoji="0" lang="en-US" sz="1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600" b="0" i="0" u="none" strike="noStrike" dirty="0" smtClean="0">
                          <a:solidFill>
                            <a:srgbClr val="FF0000"/>
                          </a:solidFill>
                          <a:effectLst/>
                          <a:latin typeface="Times New Roman" panose="02020603050405020304" pitchFamily="18" charset="0"/>
                          <a:cs typeface="Times New Roman" panose="02020603050405020304" pitchFamily="18" charset="0"/>
                        </a:rPr>
                        <a:t>0</a:t>
                      </a:r>
                      <a:endParaRPr lang="en-US"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extLst>
                  <a:ext uri="{0D108BD9-81ED-4DB2-BD59-A6C34878D82A}">
                    <a16:rowId xmlns:a16="http://schemas.microsoft.com/office/drawing/2014/main" val="3031164920"/>
                  </a:ext>
                </a:extLst>
              </a:tr>
              <a:tr h="255822">
                <a:tc>
                  <a:txBody>
                    <a:bodyPr/>
                    <a:lstStyle/>
                    <a:p>
                      <a:pPr algn="ctr" fontAlgn="b"/>
                      <a:r>
                        <a:rPr lang="en-US" sz="1600" dirty="0" smtClean="0">
                          <a:solidFill>
                            <a:srgbClr val="FF0000"/>
                          </a:solidFill>
                          <a:latin typeface="Times New Roman" panose="02020603050405020304" pitchFamily="18" charset="0"/>
                          <a:cs typeface="Times New Roman" panose="02020603050405020304" pitchFamily="18" charset="0"/>
                        </a:rPr>
                        <a:t>plywood balance</a:t>
                      </a:r>
                      <a:endParaRPr lang="en-US"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600" b="0" i="0" u="none" strike="noStrike">
                          <a:solidFill>
                            <a:srgbClr val="FF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600" b="0" i="0" u="none" strike="noStrike" dirty="0">
                          <a:solidFill>
                            <a:srgbClr val="FF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ctr"/>
                      <a:r>
                        <a:rPr lang="en-US" sz="1600" b="0" i="0" u="none" strike="noStrike" dirty="0">
                          <a:solidFill>
                            <a:srgbClr val="FF0000"/>
                          </a:solidFill>
                          <a:effectLst/>
                          <a:latin typeface="Times New Roman" panose="02020603050405020304" pitchFamily="18" charset="0"/>
                        </a:rPr>
                        <a:t>1</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600" b="0" i="0" u="none" strike="noStrike" dirty="0">
                          <a:solidFill>
                            <a:srgbClr val="FF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600" b="0" i="0" u="none" strike="noStrike">
                          <a:solidFill>
                            <a:srgbClr val="FF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b"/>
                      <a:r>
                        <a:rPr lang="en-US" sz="1600" b="0" i="0" u="none" strike="noStrike">
                          <a:solidFill>
                            <a:srgbClr val="FF0000"/>
                          </a:solidFill>
                          <a:effectLst/>
                          <a:latin typeface="Times New Roman" panose="02020603050405020304" pitchFamily="18" charset="0"/>
                        </a:rPr>
                        <a:t>-5</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600" b="0" i="0" u="none" strike="noStrike">
                          <a:solidFill>
                            <a:srgbClr val="FF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&lt;=</a:t>
                      </a:r>
                      <a:endParaRPr kumimoji="0" lang="en-US" sz="1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600" b="0" i="0" u="none" strike="noStrike" dirty="0" smtClean="0">
                          <a:solidFill>
                            <a:srgbClr val="FF0000"/>
                          </a:solidFill>
                          <a:effectLst/>
                          <a:latin typeface="Times New Roman" panose="02020603050405020304" pitchFamily="18" charset="0"/>
                          <a:cs typeface="Times New Roman" panose="02020603050405020304" pitchFamily="18" charset="0"/>
                        </a:rPr>
                        <a:t>0</a:t>
                      </a:r>
                      <a:endParaRPr lang="en-US"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extLst>
                  <a:ext uri="{0D108BD9-81ED-4DB2-BD59-A6C34878D82A}">
                    <a16:rowId xmlns:a16="http://schemas.microsoft.com/office/drawing/2014/main" val="2169742657"/>
                  </a:ext>
                </a:extLst>
              </a:tr>
              <a:tr h="255822">
                <a:tc>
                  <a:txBody>
                    <a:bodyPr/>
                    <a:lstStyle/>
                    <a:p>
                      <a:pPr algn="ctr" fontAlgn="b"/>
                      <a:r>
                        <a:rPr lang="en-US" sz="1600" dirty="0" smtClean="0">
                          <a:solidFill>
                            <a:srgbClr val="FF0000"/>
                          </a:solidFill>
                          <a:latin typeface="Times New Roman" panose="02020603050405020304" pitchFamily="18" charset="0"/>
                          <a:cs typeface="Times New Roman" panose="02020603050405020304" pitchFamily="18" charset="0"/>
                        </a:rPr>
                        <a:t>sawdust balance</a:t>
                      </a:r>
                      <a:endParaRPr lang="en-US"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600" b="0" i="0" u="none" strike="noStrike" dirty="0">
                          <a:solidFill>
                            <a:srgbClr val="FF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600" b="0" i="0" u="none" strike="noStrike">
                          <a:solidFill>
                            <a:srgbClr val="FF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600" b="0" i="0" u="none" strike="noStrike" dirty="0">
                          <a:solidFill>
                            <a:srgbClr val="FF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b"/>
                      <a:r>
                        <a:rPr lang="en-US" sz="1600" b="0" i="0" u="none" strike="noStrike" dirty="0">
                          <a:solidFill>
                            <a:srgbClr val="FF0000"/>
                          </a:solidFill>
                          <a:effectLst/>
                          <a:latin typeface="Times New Roman" panose="02020603050405020304" pitchFamily="18" charset="0"/>
                        </a:rPr>
                        <a:t>1</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b"/>
                      <a:r>
                        <a:rPr lang="en-US" sz="1600" b="0" i="0" u="none" strike="noStrike" dirty="0">
                          <a:solidFill>
                            <a:srgbClr val="FF0000"/>
                          </a:solidFill>
                          <a:effectLst/>
                          <a:latin typeface="Times New Roman" panose="02020603050405020304" pitchFamily="18" charset="0"/>
                        </a:rPr>
                        <a:t>-0.7</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b"/>
                      <a:r>
                        <a:rPr lang="en-US" sz="1600" b="0" i="0" u="none" strike="noStrike" dirty="0">
                          <a:solidFill>
                            <a:srgbClr val="FF0000"/>
                          </a:solidFill>
                          <a:effectLst/>
                          <a:latin typeface="Times New Roman" panose="02020603050405020304" pitchFamily="18" charset="0"/>
                        </a:rPr>
                        <a:t>-0.6</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b"/>
                      <a:r>
                        <a:rPr lang="en-US" sz="1600" b="0" i="0" u="none" strike="noStrike" dirty="0">
                          <a:solidFill>
                            <a:srgbClr val="FF0000"/>
                          </a:solidFill>
                          <a:effectLst/>
                          <a:latin typeface="Times New Roman" panose="02020603050405020304" pitchFamily="18" charset="0"/>
                        </a:rPr>
                        <a:t>-0.9</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&lt;=</a:t>
                      </a:r>
                      <a:endParaRPr kumimoji="0" lang="en-US" sz="1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600" b="0" i="0" u="none" strike="noStrike" dirty="0" smtClean="0">
                          <a:solidFill>
                            <a:srgbClr val="FF0000"/>
                          </a:solidFill>
                          <a:effectLst/>
                          <a:latin typeface="Times New Roman" panose="02020603050405020304" pitchFamily="18" charset="0"/>
                          <a:cs typeface="Times New Roman" panose="02020603050405020304" pitchFamily="18" charset="0"/>
                        </a:rPr>
                        <a:t>0</a:t>
                      </a:r>
                      <a:endParaRPr lang="en-US"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extLst>
                  <a:ext uri="{0D108BD9-81ED-4DB2-BD59-A6C34878D82A}">
                    <a16:rowId xmlns:a16="http://schemas.microsoft.com/office/drawing/2014/main" val="10005"/>
                  </a:ext>
                </a:extLst>
              </a:tr>
              <a:tr h="255822">
                <a:tc>
                  <a:txBody>
                    <a:bodyPr/>
                    <a:lstStyle/>
                    <a:p>
                      <a:pPr algn="ctr" fontAlgn="b"/>
                      <a:r>
                        <a:rPr lang="en-US" sz="1600" u="none" strike="noStrike" dirty="0">
                          <a:effectLst/>
                          <a:latin typeface="Times New Roman" panose="02020603050405020304" pitchFamily="18" charset="0"/>
                          <a:cs typeface="Times New Roman" panose="02020603050405020304" pitchFamily="18" charset="0"/>
                        </a:rPr>
                        <a:t>labor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600" b="0" i="0" u="none" strike="noStrike" dirty="0">
                          <a:solidFill>
                            <a:srgbClr val="FF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600" b="0" i="0" u="none" strike="noStrike" dirty="0">
                          <a:solidFill>
                            <a:srgbClr val="FF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600" b="0" i="0" u="none" strike="noStrike" dirty="0">
                          <a:solidFill>
                            <a:srgbClr val="FF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600" b="0" i="0" u="none" strike="noStrike" dirty="0">
                          <a:solidFill>
                            <a:srgbClr val="FF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rtl="0" fontAlgn="b"/>
                      <a:r>
                        <a:rPr lang="en-US" sz="1600" b="0" i="0" u="none" strike="noStrike" dirty="0">
                          <a:solidFill>
                            <a:srgbClr val="000000"/>
                          </a:solidFill>
                          <a:effectLst/>
                          <a:latin typeface="Times New Roman" panose="02020603050405020304" pitchFamily="18" charset="0"/>
                        </a:rPr>
                        <a:t>0.3</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rtl="0" fontAlgn="b"/>
                      <a:r>
                        <a:rPr lang="en-US" sz="1600" b="0" i="0" u="none" strike="noStrike" dirty="0">
                          <a:solidFill>
                            <a:srgbClr val="000000"/>
                          </a:solidFill>
                          <a:effectLst/>
                          <a:latin typeface="Times New Roman" panose="02020603050405020304" pitchFamily="18" charset="0"/>
                        </a:rPr>
                        <a:t>0.4</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rtl="0" fontAlgn="b"/>
                      <a:r>
                        <a:rPr lang="en-US" sz="1600" b="0" i="0" u="none" strike="noStrike" dirty="0">
                          <a:solidFill>
                            <a:srgbClr val="000000"/>
                          </a:solidFill>
                          <a:effectLst/>
                          <a:latin typeface="Times New Roman" panose="02020603050405020304" pitchFamily="18" charset="0"/>
                        </a:rPr>
                        <a:t>0.045</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600" u="none" strike="noStrike" dirty="0">
                          <a:effectLst/>
                          <a:latin typeface="Times New Roman" panose="02020603050405020304" pitchFamily="18" charset="0"/>
                          <a:cs typeface="Times New Roman" panose="02020603050405020304" pitchFamily="18" charset="0"/>
                        </a:rPr>
                        <a:t>&lt;=</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600" u="none" strike="noStrike" dirty="0">
                          <a:effectLst/>
                          <a:latin typeface="Times New Roman" panose="02020603050405020304" pitchFamily="18" charset="0"/>
                          <a:cs typeface="Times New Roman" panose="02020603050405020304" pitchFamily="18" charset="0"/>
                        </a:rPr>
                        <a:t>35</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0006"/>
                  </a:ext>
                </a:extLst>
              </a:tr>
              <a:tr h="255822">
                <a:tc>
                  <a:txBody>
                    <a:bodyPr/>
                    <a:lstStyle/>
                    <a:p>
                      <a:pPr algn="ctr" fontAlgn="b"/>
                      <a:r>
                        <a:rPr lang="en-US" sz="1600" b="0" i="0" u="none" strike="noStrike" dirty="0" smtClean="0">
                          <a:solidFill>
                            <a:schemeClr val="dk1"/>
                          </a:solidFill>
                          <a:effectLst/>
                          <a:latin typeface="Times New Roman" panose="02020603050405020304" pitchFamily="18" charset="0"/>
                          <a:cs typeface="Times New Roman" panose="02020603050405020304" pitchFamily="18" charset="0"/>
                        </a:rPr>
                        <a:t>logs</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600" b="0" i="0" u="none" strike="noStrike">
                          <a:solidFill>
                            <a:srgbClr val="FF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600" b="0" i="0" u="none" strike="noStrike">
                          <a:solidFill>
                            <a:srgbClr val="FF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600" b="0" i="0" u="none" strike="noStrike" dirty="0">
                          <a:solidFill>
                            <a:srgbClr val="FF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600" b="0" i="0" u="none" strike="noStrike" dirty="0">
                          <a:solidFill>
                            <a:srgbClr val="FF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rtl="0" fontAlgn="b"/>
                      <a:r>
                        <a:rPr lang="en-US" sz="1600" b="0" i="0" u="none" strike="noStrike">
                          <a:solidFill>
                            <a:srgbClr val="000000"/>
                          </a:solidFill>
                          <a:effectLst/>
                          <a:latin typeface="Times New Roman" panose="02020603050405020304" pitchFamily="18" charset="0"/>
                        </a:rPr>
                        <a:t>1</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rtl="0" fontAlgn="b"/>
                      <a:r>
                        <a:rPr lang="en-US" sz="1600" b="0" i="0" u="none" strike="noStrike" dirty="0">
                          <a:solidFill>
                            <a:srgbClr val="000000"/>
                          </a:solidFill>
                          <a:effectLst/>
                          <a:latin typeface="Times New Roman" panose="02020603050405020304" pitchFamily="18" charset="0"/>
                        </a:rPr>
                        <a:t>1</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rtl="0" fontAlgn="b"/>
                      <a:r>
                        <a:rPr lang="en-US" sz="1600" b="0" i="0" u="none" strike="noStrike" dirty="0">
                          <a:solidFill>
                            <a:srgbClr val="000000"/>
                          </a:solidFill>
                          <a:effectLst/>
                          <a:latin typeface="Times New Roman" panose="02020603050405020304" pitchFamily="18" charset="0"/>
                        </a:rPr>
                        <a:t>1</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600" u="none" strike="noStrike" dirty="0">
                          <a:effectLst/>
                          <a:latin typeface="Times New Roman" panose="02020603050405020304" pitchFamily="18" charset="0"/>
                          <a:cs typeface="Times New Roman" panose="02020603050405020304" pitchFamily="18" charset="0"/>
                        </a:rPr>
                        <a:t>&lt;=</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600" u="none" strike="noStrike" dirty="0">
                          <a:effectLst/>
                          <a:latin typeface="Times New Roman" panose="02020603050405020304" pitchFamily="18" charset="0"/>
                          <a:cs typeface="Times New Roman" panose="02020603050405020304" pitchFamily="18" charset="0"/>
                        </a:rPr>
                        <a:t>100</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0007"/>
                  </a:ext>
                </a:extLst>
              </a:tr>
              <a:tr h="255822">
                <a:tc>
                  <a:txBody>
                    <a:bodyPr/>
                    <a:lstStyle/>
                    <a:p>
                      <a:pPr algn="ctr" fontAlgn="b"/>
                      <a:r>
                        <a:rPr lang="en-US" sz="1600" u="none" strike="noStrike" dirty="0">
                          <a:effectLst/>
                          <a:latin typeface="Times New Roman" panose="02020603050405020304" pitchFamily="18" charset="0"/>
                          <a:cs typeface="Times New Roman" panose="02020603050405020304" pitchFamily="18" charset="0"/>
                        </a:rPr>
                        <a:t>non-negative</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solidFill>
                            <a:srgbClr val="FF0000"/>
                          </a:solidFill>
                          <a:effectLst/>
                          <a:latin typeface="Times New Roman" panose="02020603050405020304" pitchFamily="18" charset="0"/>
                          <a:cs typeface="Times New Roman" panose="02020603050405020304" pitchFamily="18" charset="0"/>
                        </a:rPr>
                        <a:t>1,</a:t>
                      </a:r>
                      <a:endParaRPr lang="en-US"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solidFill>
                            <a:srgbClr val="FF0000"/>
                          </a:solidFill>
                          <a:effectLst/>
                          <a:latin typeface="Times New Roman" panose="02020603050405020304" pitchFamily="18" charset="0"/>
                          <a:cs typeface="Times New Roman" panose="02020603050405020304" pitchFamily="18" charset="0"/>
                        </a:rPr>
                        <a:t>1,</a:t>
                      </a:r>
                      <a:endParaRPr lang="en-US"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solidFill>
                            <a:srgbClr val="FF0000"/>
                          </a:solidFill>
                          <a:effectLst/>
                          <a:latin typeface="Times New Roman" panose="02020603050405020304" pitchFamily="18" charset="0"/>
                          <a:cs typeface="Times New Roman" panose="02020603050405020304" pitchFamily="18" charset="0"/>
                        </a:rPr>
                        <a:t>1,</a:t>
                      </a:r>
                      <a:endParaRPr lang="en-US"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1,</a:t>
                      </a:r>
                      <a:endParaRPr kumimoji="0" lang="en-US" sz="1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Times New Roman" panose="02020603050405020304" pitchFamily="18" charset="0"/>
                        </a:rPr>
                        <a:t>1,</a:t>
                      </a:r>
                      <a:endPar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Times New Roman" panose="02020603050405020304" pitchFamily="18" charset="0"/>
                        </a:rPr>
                        <a:t>1,</a:t>
                      </a:r>
                      <a:endPar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1,</a:t>
                      </a:r>
                      <a:endPar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smtClean="0">
                          <a:effectLst/>
                          <a:latin typeface="Times New Roman" panose="02020603050405020304" pitchFamily="18" charset="0"/>
                          <a:cs typeface="Times New Roman" panose="02020603050405020304" pitchFamily="18" charset="0"/>
                        </a:rPr>
                        <a:t>&gt;=</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0</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79702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571501"/>
            <a:ext cx="7200900" cy="609599"/>
          </a:xfrm>
        </p:spPr>
        <p:txBody>
          <a:bodyPr/>
          <a:lstStyle/>
          <a:p>
            <a:r>
              <a:rPr lang="en-US" dirty="0"/>
              <a:t>Gluing Tableau Models</a:t>
            </a:r>
          </a:p>
        </p:txBody>
      </p:sp>
      <p:sp>
        <p:nvSpPr>
          <p:cNvPr id="3" name="Content Placeholder 2"/>
          <p:cNvSpPr>
            <a:spLocks noGrp="1"/>
          </p:cNvSpPr>
          <p:nvPr>
            <p:ph idx="1"/>
          </p:nvPr>
        </p:nvSpPr>
        <p:spPr>
          <a:xfrm>
            <a:off x="1028700" y="1257300"/>
            <a:ext cx="7200900" cy="3632200"/>
          </a:xfrm>
        </p:spPr>
        <p:txBody>
          <a:bodyPr>
            <a:normAutofit/>
          </a:bodyPr>
          <a:lstStyle/>
          <a:p>
            <a:r>
              <a:rPr lang="en-US" sz="1800" dirty="0" smtClean="0"/>
              <a:t>Now we extend the model to two different Sawdust sales possibilities with different prices </a:t>
            </a:r>
            <a:endParaRPr lang="en-US" sz="1800" dirty="0"/>
          </a:p>
        </p:txBody>
      </p:sp>
      <p:graphicFrame>
        <p:nvGraphicFramePr>
          <p:cNvPr id="4" name="Table 3"/>
          <p:cNvGraphicFramePr>
            <a:graphicFrameLocks noGrp="1"/>
          </p:cNvGraphicFramePr>
          <p:nvPr>
            <p:extLst>
              <p:ext uri="{D42A27DB-BD31-4B8C-83A1-F6EECF244321}">
                <p14:modId xmlns:p14="http://schemas.microsoft.com/office/powerpoint/2010/main" val="3452039279"/>
              </p:ext>
            </p:extLst>
          </p:nvPr>
        </p:nvGraphicFramePr>
        <p:xfrm>
          <a:off x="762000" y="1866900"/>
          <a:ext cx="8229597" cy="3609729"/>
        </p:xfrm>
        <a:graphic>
          <a:graphicData uri="http://schemas.openxmlformats.org/drawingml/2006/table">
            <a:tbl>
              <a:tblPr>
                <a:tableStyleId>{5C22544A-7EE6-4342-B048-85BDC9FD1C3A}</a:tableStyleId>
              </a:tblPr>
              <a:tblGrid>
                <a:gridCol w="1382285">
                  <a:extLst>
                    <a:ext uri="{9D8B030D-6E8A-4147-A177-3AD203B41FA5}">
                      <a16:colId xmlns:a16="http://schemas.microsoft.com/office/drawing/2014/main" val="20000"/>
                    </a:ext>
                  </a:extLst>
                </a:gridCol>
                <a:gridCol w="603177">
                  <a:extLst>
                    <a:ext uri="{9D8B030D-6E8A-4147-A177-3AD203B41FA5}">
                      <a16:colId xmlns:a16="http://schemas.microsoft.com/office/drawing/2014/main" val="20001"/>
                    </a:ext>
                  </a:extLst>
                </a:gridCol>
                <a:gridCol w="603177">
                  <a:extLst>
                    <a:ext uri="{9D8B030D-6E8A-4147-A177-3AD203B41FA5}">
                      <a16:colId xmlns:a16="http://schemas.microsoft.com/office/drawing/2014/main" val="20002"/>
                    </a:ext>
                  </a:extLst>
                </a:gridCol>
                <a:gridCol w="756538">
                  <a:extLst>
                    <a:ext uri="{9D8B030D-6E8A-4147-A177-3AD203B41FA5}">
                      <a16:colId xmlns:a16="http://schemas.microsoft.com/office/drawing/2014/main" val="20003"/>
                    </a:ext>
                  </a:extLst>
                </a:gridCol>
                <a:gridCol w="827869">
                  <a:extLst>
                    <a:ext uri="{9D8B030D-6E8A-4147-A177-3AD203B41FA5}">
                      <a16:colId xmlns:a16="http://schemas.microsoft.com/office/drawing/2014/main" val="20004"/>
                    </a:ext>
                  </a:extLst>
                </a:gridCol>
                <a:gridCol w="827869">
                  <a:extLst>
                    <a:ext uri="{9D8B030D-6E8A-4147-A177-3AD203B41FA5}">
                      <a16:colId xmlns:a16="http://schemas.microsoft.com/office/drawing/2014/main" val="600874323"/>
                    </a:ext>
                  </a:extLst>
                </a:gridCol>
                <a:gridCol w="745080">
                  <a:extLst>
                    <a:ext uri="{9D8B030D-6E8A-4147-A177-3AD203B41FA5}">
                      <a16:colId xmlns:a16="http://schemas.microsoft.com/office/drawing/2014/main" val="20005"/>
                    </a:ext>
                  </a:extLst>
                </a:gridCol>
                <a:gridCol w="662294">
                  <a:extLst>
                    <a:ext uri="{9D8B030D-6E8A-4147-A177-3AD203B41FA5}">
                      <a16:colId xmlns:a16="http://schemas.microsoft.com/office/drawing/2014/main" val="20006"/>
                    </a:ext>
                  </a:extLst>
                </a:gridCol>
                <a:gridCol w="662294">
                  <a:extLst>
                    <a:ext uri="{9D8B030D-6E8A-4147-A177-3AD203B41FA5}">
                      <a16:colId xmlns:a16="http://schemas.microsoft.com/office/drawing/2014/main" val="1697314951"/>
                    </a:ext>
                  </a:extLst>
                </a:gridCol>
                <a:gridCol w="662294">
                  <a:extLst>
                    <a:ext uri="{9D8B030D-6E8A-4147-A177-3AD203B41FA5}">
                      <a16:colId xmlns:a16="http://schemas.microsoft.com/office/drawing/2014/main" val="20007"/>
                    </a:ext>
                  </a:extLst>
                </a:gridCol>
                <a:gridCol w="496720">
                  <a:extLst>
                    <a:ext uri="{9D8B030D-6E8A-4147-A177-3AD203B41FA5}">
                      <a16:colId xmlns:a16="http://schemas.microsoft.com/office/drawing/2014/main" val="20008"/>
                    </a:ext>
                  </a:extLst>
                </a:gridCol>
              </a:tblGrid>
              <a:tr h="745601">
                <a:tc>
                  <a:txBody>
                    <a:bodyPr/>
                    <a:lstStyle/>
                    <a:p>
                      <a:pPr algn="ctr" fontAlgn="b"/>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Sell 2x4</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Sell 4x4</a:t>
                      </a:r>
                      <a:endParaRPr lang="en-US" sz="1600" dirty="0">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Sell plywood</a:t>
                      </a:r>
                      <a:endParaRPr lang="en-US" sz="1600" dirty="0">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smtClean="0">
                          <a:solidFill>
                            <a:srgbClr val="FF0000"/>
                          </a:solidFill>
                          <a:effectLst/>
                          <a:latin typeface="Times New Roman" panose="02020603050405020304" pitchFamily="18" charset="0"/>
                          <a:cs typeface="Times New Roman" panose="02020603050405020304" pitchFamily="18" charset="0"/>
                        </a:rPr>
                        <a:t>Sell sawdust</a:t>
                      </a:r>
                    </a:p>
                    <a:p>
                      <a:pPr algn="ctr" fontAlgn="b"/>
                      <a:r>
                        <a:rPr lang="en-US" sz="1600" b="0" i="0" u="none" strike="noStrike" dirty="0" smtClean="0">
                          <a:solidFill>
                            <a:srgbClr val="FF0000"/>
                          </a:solidFill>
                          <a:effectLst/>
                          <a:latin typeface="Times New Roman" panose="02020603050405020304" pitchFamily="18" charset="0"/>
                          <a:cs typeface="Times New Roman" panose="02020603050405020304" pitchFamily="18" charset="0"/>
                        </a:rPr>
                        <a:t>To fabricate</a:t>
                      </a:r>
                      <a:endParaRPr lang="en-US"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r>
                        <a:rPr lang="en-US" sz="1600" b="0" i="0" u="none" strike="noStrike" dirty="0" smtClean="0">
                          <a:solidFill>
                            <a:srgbClr val="FF0000"/>
                          </a:solidFill>
                          <a:effectLst/>
                          <a:latin typeface="Times New Roman" panose="02020603050405020304" pitchFamily="18" charset="0"/>
                          <a:cs typeface="Times New Roman" panose="02020603050405020304" pitchFamily="18" charset="0"/>
                        </a:rPr>
                        <a:t>Sell sawdust</a:t>
                      </a:r>
                    </a:p>
                    <a:p>
                      <a:pPr algn="ctr" fontAlgn="b"/>
                      <a:r>
                        <a:rPr lang="en-US" sz="1600" b="0" i="0" u="none" strike="noStrike" dirty="0" smtClean="0">
                          <a:solidFill>
                            <a:srgbClr val="FF0000"/>
                          </a:solidFill>
                          <a:effectLst/>
                          <a:latin typeface="Times New Roman" panose="02020603050405020304" pitchFamily="18" charset="0"/>
                          <a:cs typeface="Times New Roman" panose="02020603050405020304" pitchFamily="18" charset="0"/>
                        </a:rPr>
                        <a:t>To</a:t>
                      </a:r>
                      <a:r>
                        <a:rPr lang="en-US" sz="1600" b="0" i="0" u="none" strike="noStrike" baseline="0" dirty="0" smtClean="0">
                          <a:solidFill>
                            <a:srgbClr val="FF0000"/>
                          </a:solidFill>
                          <a:effectLst/>
                          <a:latin typeface="Times New Roman" panose="02020603050405020304" pitchFamily="18" charset="0"/>
                          <a:cs typeface="Times New Roman" panose="02020603050405020304" pitchFamily="18" charset="0"/>
                        </a:rPr>
                        <a:t> burn</a:t>
                      </a:r>
                      <a:endParaRPr lang="en-US"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err="1" smtClean="0">
                          <a:effectLst/>
                          <a:latin typeface="Times New Roman" panose="02020603050405020304" pitchFamily="18" charset="0"/>
                          <a:cs typeface="Times New Roman" panose="02020603050405020304" pitchFamily="18" charset="0"/>
                        </a:rPr>
                        <a:t>Proc</a:t>
                      </a:r>
                      <a:r>
                        <a:rPr lang="en-US" sz="1600" u="none" strike="noStrike" dirty="0" smtClean="0">
                          <a:effectLst/>
                          <a:latin typeface="Times New Roman" panose="02020603050405020304" pitchFamily="18" charset="0"/>
                          <a:cs typeface="Times New Roman" panose="02020603050405020304" pitchFamily="18" charset="0"/>
                        </a:rPr>
                        <a:t> 1</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err="1" smtClean="0">
                          <a:effectLst/>
                          <a:latin typeface="Times New Roman" panose="02020603050405020304" pitchFamily="18" charset="0"/>
                          <a:cs typeface="Times New Roman" panose="02020603050405020304" pitchFamily="18" charset="0"/>
                        </a:rPr>
                        <a:t>Proc</a:t>
                      </a:r>
                      <a:r>
                        <a:rPr lang="en-US" sz="1600" u="none" strike="noStrike" dirty="0" smtClean="0">
                          <a:effectLst/>
                          <a:latin typeface="Times New Roman" panose="02020603050405020304" pitchFamily="18" charset="0"/>
                          <a:cs typeface="Times New Roman" panose="02020603050405020304" pitchFamily="18" charset="0"/>
                        </a:rPr>
                        <a:t> 2</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err="1" smtClean="0">
                          <a:solidFill>
                            <a:srgbClr val="000000"/>
                          </a:solidFill>
                          <a:effectLst/>
                          <a:latin typeface="Times New Roman" panose="02020603050405020304" pitchFamily="18" charset="0"/>
                          <a:cs typeface="Times New Roman" panose="02020603050405020304" pitchFamily="18" charset="0"/>
                        </a:rPr>
                        <a:t>Proc</a:t>
                      </a:r>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 3</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55822">
                <a:tc>
                  <a:txBody>
                    <a:bodyPr/>
                    <a:lstStyle/>
                    <a:p>
                      <a:pPr algn="ctr" fontAlgn="b"/>
                      <a:r>
                        <a:rPr lang="en-US" sz="1600" u="none" strike="noStrike" dirty="0">
                          <a:effectLst/>
                          <a:latin typeface="Times New Roman" panose="02020603050405020304" pitchFamily="18" charset="0"/>
                          <a:cs typeface="Times New Roman" panose="02020603050405020304" pitchFamily="18" charset="0"/>
                        </a:rPr>
                        <a:t>level</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MAX</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55822">
                <a:tc>
                  <a:txBody>
                    <a:bodyPr/>
                    <a:lstStyle/>
                    <a:p>
                      <a:pPr algn="ctr" fontAlgn="b"/>
                      <a:r>
                        <a:rPr lang="en-US" sz="1600" u="none" strike="noStrike" dirty="0" err="1">
                          <a:effectLst/>
                          <a:latin typeface="Times New Roman" panose="02020603050405020304" pitchFamily="18" charset="0"/>
                          <a:cs typeface="Times New Roman" panose="02020603050405020304" pitchFamily="18" charset="0"/>
                        </a:rPr>
                        <a:t>obj</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rtl="0" fontAlgn="b"/>
                      <a:r>
                        <a:rPr lang="en-US" sz="1600" b="0" i="0" u="none" strike="noStrike" dirty="0">
                          <a:solidFill>
                            <a:srgbClr val="000000"/>
                          </a:solidFill>
                          <a:effectLst/>
                          <a:latin typeface="Times New Roman" panose="02020603050405020304" pitchFamily="18" charset="0"/>
                        </a:rPr>
                        <a:t>3.5</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rtl="0" fontAlgn="ctr"/>
                      <a:r>
                        <a:rPr lang="en-US" sz="1600" b="0" i="0" u="none" strike="noStrike" dirty="0">
                          <a:solidFill>
                            <a:srgbClr val="000000"/>
                          </a:solidFill>
                          <a:effectLst/>
                          <a:latin typeface="Times New Roman" panose="02020603050405020304" pitchFamily="18" charset="0"/>
                        </a:rPr>
                        <a:t>7.5</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rtl="0" fontAlgn="ctr"/>
                      <a:r>
                        <a:rPr lang="en-US" sz="1600" b="0" i="0" u="none" strike="noStrike" dirty="0">
                          <a:solidFill>
                            <a:srgbClr val="000000"/>
                          </a:solidFill>
                          <a:effectLst/>
                          <a:latin typeface="Times New Roman" panose="02020603050405020304" pitchFamily="18" charset="0"/>
                        </a:rPr>
                        <a:t>6</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rtl="0" fontAlgn="b"/>
                      <a:r>
                        <a:rPr lang="en-US" sz="1600" b="0" i="0" u="none" strike="noStrike" dirty="0">
                          <a:solidFill>
                            <a:srgbClr val="FF0000"/>
                          </a:solidFill>
                          <a:effectLst/>
                          <a:latin typeface="Times New Roman" panose="02020603050405020304" pitchFamily="18" charset="0"/>
                        </a:rPr>
                        <a:t>2</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r>
                        <a:rPr lang="en-US" sz="1600" b="0" i="0" u="none" strike="noStrike" dirty="0" smtClean="0">
                          <a:solidFill>
                            <a:srgbClr val="FF0000"/>
                          </a:solidFill>
                          <a:effectLst/>
                          <a:latin typeface="Times New Roman" panose="02020603050405020304" pitchFamily="18" charset="0"/>
                          <a:cs typeface="Times New Roman" panose="02020603050405020304" pitchFamily="18" charset="0"/>
                        </a:rPr>
                        <a:t>1.8</a:t>
                      </a:r>
                      <a:endParaRPr lang="en-US"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rtl="0" fontAlgn="b"/>
                      <a:r>
                        <a:rPr lang="en-US" sz="1600" b="0" i="0" u="none" strike="noStrike" dirty="0">
                          <a:solidFill>
                            <a:srgbClr val="000000"/>
                          </a:solidFill>
                          <a:effectLst/>
                          <a:latin typeface="Times New Roman" panose="02020603050405020304" pitchFamily="18" charset="0"/>
                        </a:rPr>
                        <a:t>-4</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rtl="0" fontAlgn="b"/>
                      <a:r>
                        <a:rPr lang="en-US" sz="1600" b="0" i="0" u="none" strike="noStrike">
                          <a:solidFill>
                            <a:srgbClr val="000000"/>
                          </a:solidFill>
                          <a:effectLst/>
                          <a:latin typeface="Times New Roman" panose="02020603050405020304" pitchFamily="18" charset="0"/>
                        </a:rPr>
                        <a:t>-5</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rtl="0" fontAlgn="b"/>
                      <a:r>
                        <a:rPr lang="en-US" sz="1600" b="0" i="0" u="none" strike="noStrike">
                          <a:solidFill>
                            <a:srgbClr val="000000"/>
                          </a:solidFill>
                          <a:effectLst/>
                          <a:latin typeface="Times New Roman" panose="02020603050405020304" pitchFamily="18" charset="0"/>
                        </a:rPr>
                        <a:t>-6</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255822">
                <a:tc>
                  <a:txBody>
                    <a:bodyPr/>
                    <a:lstStyle/>
                    <a:p>
                      <a:pPr algn="ctr" fontAlgn="b"/>
                      <a:r>
                        <a:rPr lang="en-US" sz="1600" dirty="0" smtClean="0">
                          <a:latin typeface="Times New Roman" panose="02020603050405020304" pitchFamily="18" charset="0"/>
                          <a:cs typeface="Times New Roman" panose="02020603050405020304" pitchFamily="18" charset="0"/>
                        </a:rPr>
                        <a:t>2x4’s balance</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b"/>
                      <a:r>
                        <a:rPr lang="en-US" sz="1600" b="0" i="0" u="none" strike="noStrike">
                          <a:solidFill>
                            <a:srgbClr val="000000"/>
                          </a:solidFill>
                          <a:effectLst/>
                          <a:latin typeface="Times New Roman" panose="02020603050405020304" pitchFamily="18" charset="0"/>
                        </a:rPr>
                        <a:t>1</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2000" b="0" i="0" u="none" strike="noStrike" dirty="0">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2000" b="0" i="0" u="none" strike="noStrike" dirty="0">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2000" b="0" i="0" u="none" strike="noStrike" dirty="0">
                          <a:solidFill>
                            <a:srgbClr val="FF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endParaRPr lang="en-US"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b"/>
                      <a:r>
                        <a:rPr lang="en-US" sz="1600" b="0" i="0" u="none" strike="noStrike">
                          <a:solidFill>
                            <a:srgbClr val="000000"/>
                          </a:solidFill>
                          <a:effectLst/>
                          <a:latin typeface="Times New Roman" panose="02020603050405020304" pitchFamily="18" charset="0"/>
                        </a:rPr>
                        <a:t>-3</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20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b"/>
                      <a:r>
                        <a:rPr lang="en-US" sz="1600" b="0" i="0" u="none" strike="noStrike">
                          <a:solidFill>
                            <a:srgbClr val="000000"/>
                          </a:solidFill>
                          <a:effectLst/>
                          <a:latin typeface="Times New Roman" panose="02020603050405020304" pitchFamily="18" charset="0"/>
                        </a:rPr>
                        <a:t>-6</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&lt;=</a:t>
                      </a:r>
                      <a:endPar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0</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extLst>
                  <a:ext uri="{0D108BD9-81ED-4DB2-BD59-A6C34878D82A}">
                    <a16:rowId xmlns:a16="http://schemas.microsoft.com/office/drawing/2014/main" val="10004"/>
                  </a:ext>
                </a:extLst>
              </a:tr>
              <a:tr h="255822">
                <a:tc>
                  <a:txBody>
                    <a:bodyPr/>
                    <a:lstStyle/>
                    <a:p>
                      <a:pPr algn="ctr" fontAlgn="b"/>
                      <a:r>
                        <a:rPr lang="en-US" sz="1600" dirty="0" smtClean="0">
                          <a:latin typeface="Times New Roman" panose="02020603050405020304" pitchFamily="18" charset="0"/>
                          <a:cs typeface="Times New Roman" panose="02020603050405020304" pitchFamily="18" charset="0"/>
                        </a:rPr>
                        <a:t>4x4’s balance</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20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ctr"/>
                      <a:r>
                        <a:rPr lang="en-US" sz="1600" b="0" i="0" u="none" strike="noStrike">
                          <a:solidFill>
                            <a:srgbClr val="000000"/>
                          </a:solidFill>
                          <a:effectLst/>
                          <a:latin typeface="Times New Roman" panose="02020603050405020304" pitchFamily="18" charset="0"/>
                        </a:rPr>
                        <a:t>1</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20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2000" b="0" i="0" u="none" strike="noStrike" dirty="0">
                          <a:solidFill>
                            <a:srgbClr val="FF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endParaRPr lang="en-US"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b"/>
                      <a:r>
                        <a:rPr lang="en-US" sz="1600" b="0" i="0" u="none" strike="noStrike">
                          <a:solidFill>
                            <a:srgbClr val="000000"/>
                          </a:solidFill>
                          <a:effectLst/>
                          <a:latin typeface="Times New Roman" panose="02020603050405020304" pitchFamily="18" charset="0"/>
                        </a:rPr>
                        <a:t>-2</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20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b"/>
                      <a:r>
                        <a:rPr lang="en-US" sz="1600" b="0" i="0" u="none" strike="noStrike">
                          <a:solidFill>
                            <a:srgbClr val="000000"/>
                          </a:solidFill>
                          <a:effectLst/>
                          <a:latin typeface="Times New Roman" panose="02020603050405020304" pitchFamily="18" charset="0"/>
                        </a:rPr>
                        <a:t>-1</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&lt;=</a:t>
                      </a:r>
                      <a:endPar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0</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extLst>
                  <a:ext uri="{0D108BD9-81ED-4DB2-BD59-A6C34878D82A}">
                    <a16:rowId xmlns:a16="http://schemas.microsoft.com/office/drawing/2014/main" val="3031164920"/>
                  </a:ext>
                </a:extLst>
              </a:tr>
              <a:tr h="255822">
                <a:tc>
                  <a:txBody>
                    <a:bodyPr/>
                    <a:lstStyle/>
                    <a:p>
                      <a:pPr algn="ctr" fontAlgn="b"/>
                      <a:r>
                        <a:rPr lang="en-US" sz="1600" dirty="0" err="1" smtClean="0">
                          <a:latin typeface="Times New Roman" panose="02020603050405020304" pitchFamily="18" charset="0"/>
                          <a:cs typeface="Times New Roman" panose="02020603050405020304" pitchFamily="18" charset="0"/>
                        </a:rPr>
                        <a:t>plywd</a:t>
                      </a:r>
                      <a:r>
                        <a:rPr lang="en-US" sz="1600" dirty="0" smtClean="0">
                          <a:latin typeface="Times New Roman" panose="02020603050405020304" pitchFamily="18" charset="0"/>
                          <a:cs typeface="Times New Roman" panose="02020603050405020304" pitchFamily="18" charset="0"/>
                        </a:rPr>
                        <a:t> balance</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20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20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ctr"/>
                      <a:r>
                        <a:rPr lang="en-US" sz="1600" b="0" i="0" u="none" strike="noStrike">
                          <a:solidFill>
                            <a:srgbClr val="000000"/>
                          </a:solidFill>
                          <a:effectLst/>
                          <a:latin typeface="Times New Roman" panose="02020603050405020304" pitchFamily="18" charset="0"/>
                        </a:rPr>
                        <a:t>1</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2000" b="0" i="0" u="none" strike="noStrike">
                          <a:solidFill>
                            <a:srgbClr val="FF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endParaRPr lang="en-US"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2000" b="0" i="0" u="none" strike="noStrike" dirty="0">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b"/>
                      <a:r>
                        <a:rPr lang="en-US" sz="1600" b="0" i="0" u="none" strike="noStrike">
                          <a:solidFill>
                            <a:srgbClr val="000000"/>
                          </a:solidFill>
                          <a:effectLst/>
                          <a:latin typeface="Times New Roman" panose="02020603050405020304" pitchFamily="18" charset="0"/>
                        </a:rPr>
                        <a:t>-5</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20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&lt;=</a:t>
                      </a:r>
                      <a:endPar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0</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extLst>
                  <a:ext uri="{0D108BD9-81ED-4DB2-BD59-A6C34878D82A}">
                    <a16:rowId xmlns:a16="http://schemas.microsoft.com/office/drawing/2014/main" val="2169742657"/>
                  </a:ext>
                </a:extLst>
              </a:tr>
              <a:tr h="255822">
                <a:tc>
                  <a:txBody>
                    <a:bodyPr/>
                    <a:lstStyle/>
                    <a:p>
                      <a:pPr algn="ctr" fontAlgn="b"/>
                      <a:r>
                        <a:rPr lang="en-US" sz="1600" dirty="0" smtClean="0">
                          <a:latin typeface="Times New Roman" panose="02020603050405020304" pitchFamily="18" charset="0"/>
                          <a:cs typeface="Times New Roman" panose="02020603050405020304" pitchFamily="18" charset="0"/>
                        </a:rPr>
                        <a:t>sawdust balance</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20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20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20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b"/>
                      <a:r>
                        <a:rPr lang="en-US" sz="1600" b="0" i="0" u="none" strike="noStrike">
                          <a:solidFill>
                            <a:srgbClr val="FF0000"/>
                          </a:solidFill>
                          <a:effectLst/>
                          <a:latin typeface="Times New Roman" panose="02020603050405020304" pitchFamily="18" charset="0"/>
                        </a:rPr>
                        <a:t>1</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600" b="0" i="0" u="none" strike="noStrike" dirty="0" smtClean="0">
                          <a:solidFill>
                            <a:srgbClr val="FF0000"/>
                          </a:solidFill>
                          <a:effectLst/>
                          <a:latin typeface="Times New Roman" panose="02020603050405020304" pitchFamily="18" charset="0"/>
                          <a:cs typeface="Times New Roman" panose="02020603050405020304" pitchFamily="18" charset="0"/>
                        </a:rPr>
                        <a:t>1</a:t>
                      </a:r>
                      <a:endParaRPr lang="en-US"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b"/>
                      <a:r>
                        <a:rPr lang="en-US" sz="1600" b="0" i="0" u="none" strike="noStrike">
                          <a:solidFill>
                            <a:srgbClr val="000000"/>
                          </a:solidFill>
                          <a:effectLst/>
                          <a:latin typeface="Times New Roman" panose="02020603050405020304" pitchFamily="18" charset="0"/>
                        </a:rPr>
                        <a:t>-0.7</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b"/>
                      <a:r>
                        <a:rPr lang="en-US" sz="1600" b="0" i="0" u="none" strike="noStrike" dirty="0">
                          <a:solidFill>
                            <a:srgbClr val="000000"/>
                          </a:solidFill>
                          <a:effectLst/>
                          <a:latin typeface="Times New Roman" panose="02020603050405020304" pitchFamily="18" charset="0"/>
                        </a:rPr>
                        <a:t>-0.6</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b"/>
                      <a:r>
                        <a:rPr lang="en-US" sz="1600" b="0" i="0" u="none" strike="noStrike" dirty="0">
                          <a:solidFill>
                            <a:srgbClr val="000000"/>
                          </a:solidFill>
                          <a:effectLst/>
                          <a:latin typeface="Times New Roman" panose="02020603050405020304" pitchFamily="18" charset="0"/>
                        </a:rPr>
                        <a:t>-0.9</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&lt;=</a:t>
                      </a:r>
                      <a:endPar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0</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extLst>
                  <a:ext uri="{0D108BD9-81ED-4DB2-BD59-A6C34878D82A}">
                    <a16:rowId xmlns:a16="http://schemas.microsoft.com/office/drawing/2014/main" val="10005"/>
                  </a:ext>
                </a:extLst>
              </a:tr>
              <a:tr h="255822">
                <a:tc>
                  <a:txBody>
                    <a:bodyPr/>
                    <a:lstStyle/>
                    <a:p>
                      <a:pPr algn="ctr" fontAlgn="b"/>
                      <a:r>
                        <a:rPr lang="en-US" sz="1600" u="none" strike="noStrike" dirty="0">
                          <a:effectLst/>
                          <a:latin typeface="Times New Roman" panose="02020603050405020304" pitchFamily="18" charset="0"/>
                          <a:cs typeface="Times New Roman" panose="02020603050405020304" pitchFamily="18" charset="0"/>
                        </a:rPr>
                        <a:t>labor </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20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20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20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2000" b="0" i="0" u="none" strike="noStrike">
                          <a:solidFill>
                            <a:srgbClr val="FF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endParaRPr lang="en-US"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rtl="0" fontAlgn="b"/>
                      <a:r>
                        <a:rPr lang="en-US" sz="1600" b="0" i="0" u="none" strike="noStrike">
                          <a:solidFill>
                            <a:srgbClr val="000000"/>
                          </a:solidFill>
                          <a:effectLst/>
                          <a:latin typeface="Times New Roman" panose="02020603050405020304" pitchFamily="18" charset="0"/>
                        </a:rPr>
                        <a:t>0.3</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rtl="0" fontAlgn="b"/>
                      <a:r>
                        <a:rPr lang="en-US" sz="1600" b="0" i="0" u="none" strike="noStrike">
                          <a:solidFill>
                            <a:srgbClr val="000000"/>
                          </a:solidFill>
                          <a:effectLst/>
                          <a:latin typeface="Times New Roman" panose="02020603050405020304" pitchFamily="18" charset="0"/>
                        </a:rPr>
                        <a:t>0.4</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rtl="0" fontAlgn="b"/>
                      <a:r>
                        <a:rPr lang="en-US" sz="1600" b="0" i="0" u="none" strike="noStrike" dirty="0">
                          <a:solidFill>
                            <a:srgbClr val="000000"/>
                          </a:solidFill>
                          <a:effectLst/>
                          <a:latin typeface="Times New Roman" panose="02020603050405020304" pitchFamily="18" charset="0"/>
                        </a:rPr>
                        <a:t>0.045</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600" u="none" strike="noStrike" dirty="0">
                          <a:effectLst/>
                          <a:latin typeface="Times New Roman" panose="02020603050405020304" pitchFamily="18" charset="0"/>
                          <a:cs typeface="Times New Roman" panose="02020603050405020304" pitchFamily="18" charset="0"/>
                        </a:rPr>
                        <a:t>&lt;=</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600" u="none" strike="noStrike" dirty="0">
                          <a:effectLst/>
                          <a:latin typeface="Times New Roman" panose="02020603050405020304" pitchFamily="18" charset="0"/>
                          <a:cs typeface="Times New Roman" panose="02020603050405020304" pitchFamily="18" charset="0"/>
                        </a:rPr>
                        <a:t>35</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0006"/>
                  </a:ext>
                </a:extLst>
              </a:tr>
              <a:tr h="255822">
                <a:tc>
                  <a:txBody>
                    <a:bodyPr/>
                    <a:lstStyle/>
                    <a:p>
                      <a:pPr algn="ctr" fontAlgn="b"/>
                      <a:r>
                        <a:rPr lang="en-US" sz="1600" b="0" i="0" u="none" strike="noStrike" dirty="0" smtClean="0">
                          <a:solidFill>
                            <a:schemeClr val="dk1"/>
                          </a:solidFill>
                          <a:effectLst/>
                          <a:latin typeface="Times New Roman" panose="02020603050405020304" pitchFamily="18" charset="0"/>
                          <a:cs typeface="Times New Roman" panose="02020603050405020304" pitchFamily="18" charset="0"/>
                        </a:rPr>
                        <a:t>logs</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20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20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20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2000" b="0" i="0" u="none" strike="noStrike" dirty="0">
                          <a:solidFill>
                            <a:srgbClr val="FF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endParaRPr lang="en-US" sz="16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rtl="0" fontAlgn="b"/>
                      <a:r>
                        <a:rPr lang="en-US" sz="1600" b="0" i="0" u="none" strike="noStrike">
                          <a:solidFill>
                            <a:srgbClr val="000000"/>
                          </a:solidFill>
                          <a:effectLst/>
                          <a:latin typeface="Times New Roman" panose="02020603050405020304" pitchFamily="18" charset="0"/>
                        </a:rPr>
                        <a:t>1</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rtl="0" fontAlgn="b"/>
                      <a:r>
                        <a:rPr lang="en-US" sz="1600" b="0" i="0" u="none" strike="noStrike">
                          <a:solidFill>
                            <a:srgbClr val="000000"/>
                          </a:solidFill>
                          <a:effectLst/>
                          <a:latin typeface="Times New Roman" panose="02020603050405020304" pitchFamily="18" charset="0"/>
                        </a:rPr>
                        <a:t>1</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rtl="0" fontAlgn="b"/>
                      <a:r>
                        <a:rPr lang="en-US" sz="1600" b="0" i="0" u="none" strike="noStrike" dirty="0">
                          <a:solidFill>
                            <a:srgbClr val="000000"/>
                          </a:solidFill>
                          <a:effectLst/>
                          <a:latin typeface="Times New Roman" panose="02020603050405020304" pitchFamily="18" charset="0"/>
                        </a:rPr>
                        <a:t>1</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600" u="none" strike="noStrike" dirty="0">
                          <a:effectLst/>
                          <a:latin typeface="Times New Roman" panose="02020603050405020304" pitchFamily="18" charset="0"/>
                          <a:cs typeface="Times New Roman" panose="02020603050405020304" pitchFamily="18" charset="0"/>
                        </a:rPr>
                        <a:t>&lt;=</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600" u="none" strike="noStrike" dirty="0">
                          <a:effectLst/>
                          <a:latin typeface="Times New Roman" panose="02020603050405020304" pitchFamily="18" charset="0"/>
                          <a:cs typeface="Times New Roman" panose="02020603050405020304" pitchFamily="18" charset="0"/>
                        </a:rPr>
                        <a:t>100</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0007"/>
                  </a:ext>
                </a:extLst>
              </a:tr>
              <a:tr h="255822">
                <a:tc>
                  <a:txBody>
                    <a:bodyPr/>
                    <a:lstStyle/>
                    <a:p>
                      <a:pPr algn="ctr" fontAlgn="b"/>
                      <a:r>
                        <a:rPr lang="en-US" sz="1600" u="none" strike="noStrike" dirty="0">
                          <a:effectLst/>
                          <a:latin typeface="Times New Roman" panose="02020603050405020304" pitchFamily="18" charset="0"/>
                          <a:cs typeface="Times New Roman" panose="02020603050405020304" pitchFamily="18" charset="0"/>
                        </a:rPr>
                        <a:t>non-negative</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latin typeface="Times New Roman" panose="02020603050405020304" pitchFamily="18" charset="0"/>
                          <a:cs typeface="Times New Roman" panose="02020603050405020304" pitchFamily="18" charset="0"/>
                        </a:rPr>
                        <a:t>1,</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latin typeface="Times New Roman" panose="02020603050405020304" pitchFamily="18" charset="0"/>
                          <a:cs typeface="Times New Roman" panose="02020603050405020304" pitchFamily="18" charset="0"/>
                        </a:rPr>
                        <a:t>1,</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latin typeface="Times New Roman" panose="02020603050405020304" pitchFamily="18" charset="0"/>
                          <a:cs typeface="Times New Roman" panose="02020603050405020304" pitchFamily="18" charset="0"/>
                        </a:rPr>
                        <a:t>1,</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smtClean="0">
                          <a:ln>
                            <a:noFill/>
                          </a:ln>
                          <a:solidFill>
                            <a:srgbClr val="FF0000"/>
                          </a:solidFill>
                          <a:effectLst/>
                          <a:uLnTx/>
                          <a:uFillTx/>
                          <a:latin typeface="Times New Roman" panose="02020603050405020304" pitchFamily="18" charset="0"/>
                          <a:ea typeface="+mn-ea"/>
                          <a:cs typeface="Times New Roman" panose="02020603050405020304" pitchFamily="18" charset="0"/>
                        </a:rPr>
                        <a:t>1,</a:t>
                      </a:r>
                      <a:endParaRPr kumimoji="0" lang="en-US" sz="1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1,</a:t>
                      </a:r>
                      <a:endParaRPr kumimoji="0" lang="en-US" sz="1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Times New Roman" panose="02020603050405020304" pitchFamily="18" charset="0"/>
                        </a:rPr>
                        <a:t>1,</a:t>
                      </a:r>
                      <a:endPar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1,</a:t>
                      </a:r>
                      <a:endPar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1,</a:t>
                      </a:r>
                      <a:endPar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smtClean="0">
                          <a:effectLst/>
                          <a:latin typeface="Times New Roman" panose="02020603050405020304" pitchFamily="18" charset="0"/>
                          <a:cs typeface="Times New Roman" panose="02020603050405020304" pitchFamily="18" charset="0"/>
                        </a:rPr>
                        <a:t>&gt;=</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Times New Roman" panose="02020603050405020304" pitchFamily="18" charset="0"/>
                          <a:cs typeface="Times New Roman" panose="02020603050405020304" pitchFamily="18" charset="0"/>
                        </a:rPr>
                        <a:t>0</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025594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571501"/>
            <a:ext cx="7200900" cy="533399"/>
          </a:xfrm>
        </p:spPr>
        <p:txBody>
          <a:bodyPr/>
          <a:lstStyle/>
          <a:p>
            <a:r>
              <a:rPr lang="en-US" dirty="0"/>
              <a:t>Gluing Tableau Models</a:t>
            </a:r>
          </a:p>
        </p:txBody>
      </p:sp>
      <p:sp>
        <p:nvSpPr>
          <p:cNvPr id="3" name="Content Placeholder 2"/>
          <p:cNvSpPr>
            <a:spLocks noGrp="1"/>
          </p:cNvSpPr>
          <p:nvPr>
            <p:ph idx="1"/>
          </p:nvPr>
        </p:nvSpPr>
        <p:spPr>
          <a:xfrm>
            <a:off x="1028700" y="1257300"/>
            <a:ext cx="7200900" cy="3632200"/>
          </a:xfrm>
        </p:spPr>
        <p:txBody>
          <a:bodyPr/>
          <a:lstStyle/>
          <a:p>
            <a:r>
              <a:rPr lang="en-US" dirty="0" smtClean="0"/>
              <a:t>Now we extend the model to allow purchasing  logs from the market @ $20 /log</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97392351"/>
              </p:ext>
            </p:extLst>
          </p:nvPr>
        </p:nvGraphicFramePr>
        <p:xfrm>
          <a:off x="1028699" y="1940561"/>
          <a:ext cx="7658100" cy="3462091"/>
        </p:xfrm>
        <a:graphic>
          <a:graphicData uri="http://schemas.openxmlformats.org/drawingml/2006/table">
            <a:tbl>
              <a:tblPr>
                <a:tableStyleId>{5C22544A-7EE6-4342-B048-85BDC9FD1C3A}</a:tableStyleId>
              </a:tblPr>
              <a:tblGrid>
                <a:gridCol w="1190486">
                  <a:extLst>
                    <a:ext uri="{9D8B030D-6E8A-4147-A177-3AD203B41FA5}">
                      <a16:colId xmlns:a16="http://schemas.microsoft.com/office/drawing/2014/main" val="20000"/>
                    </a:ext>
                  </a:extLst>
                </a:gridCol>
                <a:gridCol w="519483">
                  <a:extLst>
                    <a:ext uri="{9D8B030D-6E8A-4147-A177-3AD203B41FA5}">
                      <a16:colId xmlns:a16="http://schemas.microsoft.com/office/drawing/2014/main" val="20001"/>
                    </a:ext>
                  </a:extLst>
                </a:gridCol>
                <a:gridCol w="519483">
                  <a:extLst>
                    <a:ext uri="{9D8B030D-6E8A-4147-A177-3AD203B41FA5}">
                      <a16:colId xmlns:a16="http://schemas.microsoft.com/office/drawing/2014/main" val="20002"/>
                    </a:ext>
                  </a:extLst>
                </a:gridCol>
                <a:gridCol w="651565">
                  <a:extLst>
                    <a:ext uri="{9D8B030D-6E8A-4147-A177-3AD203B41FA5}">
                      <a16:colId xmlns:a16="http://schemas.microsoft.com/office/drawing/2014/main" val="20003"/>
                    </a:ext>
                  </a:extLst>
                </a:gridCol>
                <a:gridCol w="712998">
                  <a:extLst>
                    <a:ext uri="{9D8B030D-6E8A-4147-A177-3AD203B41FA5}">
                      <a16:colId xmlns:a16="http://schemas.microsoft.com/office/drawing/2014/main" val="20004"/>
                    </a:ext>
                  </a:extLst>
                </a:gridCol>
                <a:gridCol w="712998">
                  <a:extLst>
                    <a:ext uri="{9D8B030D-6E8A-4147-A177-3AD203B41FA5}">
                      <a16:colId xmlns:a16="http://schemas.microsoft.com/office/drawing/2014/main" val="600874323"/>
                    </a:ext>
                  </a:extLst>
                </a:gridCol>
                <a:gridCol w="641697">
                  <a:extLst>
                    <a:ext uri="{9D8B030D-6E8A-4147-A177-3AD203B41FA5}">
                      <a16:colId xmlns:a16="http://schemas.microsoft.com/office/drawing/2014/main" val="20005"/>
                    </a:ext>
                  </a:extLst>
                </a:gridCol>
                <a:gridCol w="570398">
                  <a:extLst>
                    <a:ext uri="{9D8B030D-6E8A-4147-A177-3AD203B41FA5}">
                      <a16:colId xmlns:a16="http://schemas.microsoft.com/office/drawing/2014/main" val="20006"/>
                    </a:ext>
                  </a:extLst>
                </a:gridCol>
                <a:gridCol w="570398">
                  <a:extLst>
                    <a:ext uri="{9D8B030D-6E8A-4147-A177-3AD203B41FA5}">
                      <a16:colId xmlns:a16="http://schemas.microsoft.com/office/drawing/2014/main" val="1697314951"/>
                    </a:ext>
                  </a:extLst>
                </a:gridCol>
                <a:gridCol w="570398">
                  <a:extLst>
                    <a:ext uri="{9D8B030D-6E8A-4147-A177-3AD203B41FA5}">
                      <a16:colId xmlns:a16="http://schemas.microsoft.com/office/drawing/2014/main" val="1861593317"/>
                    </a:ext>
                  </a:extLst>
                </a:gridCol>
                <a:gridCol w="570398">
                  <a:extLst>
                    <a:ext uri="{9D8B030D-6E8A-4147-A177-3AD203B41FA5}">
                      <a16:colId xmlns:a16="http://schemas.microsoft.com/office/drawing/2014/main" val="20007"/>
                    </a:ext>
                  </a:extLst>
                </a:gridCol>
                <a:gridCol w="427798">
                  <a:extLst>
                    <a:ext uri="{9D8B030D-6E8A-4147-A177-3AD203B41FA5}">
                      <a16:colId xmlns:a16="http://schemas.microsoft.com/office/drawing/2014/main" val="20008"/>
                    </a:ext>
                  </a:extLst>
                </a:gridCol>
              </a:tblGrid>
              <a:tr h="745601">
                <a:tc>
                  <a:txBody>
                    <a:bodyPr/>
                    <a:lstStyle/>
                    <a:p>
                      <a:pPr algn="ct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Times New Roman" panose="02020603050405020304" pitchFamily="18" charset="0"/>
                          <a:cs typeface="Times New Roman" panose="02020603050405020304" pitchFamily="18" charset="0"/>
                        </a:rPr>
                        <a:t>Sell 2x4</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Times New Roman" panose="02020603050405020304" pitchFamily="18" charset="0"/>
                          <a:cs typeface="Times New Roman" panose="02020603050405020304" pitchFamily="18" charset="0"/>
                        </a:rPr>
                        <a:t>Sell 4x4</a:t>
                      </a:r>
                      <a:endParaRPr lang="en-US" sz="1400" dirty="0">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Times New Roman" panose="02020603050405020304" pitchFamily="18" charset="0"/>
                          <a:cs typeface="Times New Roman" panose="02020603050405020304" pitchFamily="18" charset="0"/>
                        </a:rPr>
                        <a:t>Sell plywood</a:t>
                      </a:r>
                      <a:endParaRPr lang="en-US" sz="1400" dirty="0">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Times New Roman" panose="02020603050405020304" pitchFamily="18" charset="0"/>
                          <a:cs typeface="Times New Roman" panose="02020603050405020304" pitchFamily="18" charset="0"/>
                        </a:rPr>
                        <a:t>Sell sawdust</a:t>
                      </a:r>
                    </a:p>
                    <a:p>
                      <a:pPr algn="ctr" fontAlgn="b"/>
                      <a:r>
                        <a:rPr lang="en-US" sz="1400" b="0" i="0" u="none" strike="noStrike" dirty="0" smtClean="0">
                          <a:solidFill>
                            <a:srgbClr val="000000"/>
                          </a:solidFill>
                          <a:effectLst/>
                          <a:latin typeface="Times New Roman" panose="02020603050405020304" pitchFamily="18" charset="0"/>
                          <a:cs typeface="Times New Roman" panose="02020603050405020304" pitchFamily="18" charset="0"/>
                        </a:rPr>
                        <a:t>To fabricate</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Times New Roman" panose="02020603050405020304" pitchFamily="18" charset="0"/>
                          <a:cs typeface="Times New Roman" panose="02020603050405020304" pitchFamily="18" charset="0"/>
                        </a:rPr>
                        <a:t>Sell sawdust</a:t>
                      </a:r>
                    </a:p>
                    <a:p>
                      <a:pPr algn="ctr" fontAlgn="b"/>
                      <a:r>
                        <a:rPr lang="en-US" sz="1400" b="0" i="0" u="none" strike="noStrike" dirty="0" smtClean="0">
                          <a:solidFill>
                            <a:srgbClr val="000000"/>
                          </a:solidFill>
                          <a:effectLst/>
                          <a:latin typeface="Times New Roman" panose="02020603050405020304" pitchFamily="18" charset="0"/>
                          <a:cs typeface="Times New Roman" panose="02020603050405020304" pitchFamily="18" charset="0"/>
                        </a:rPr>
                        <a:t>To</a:t>
                      </a:r>
                      <a:r>
                        <a:rPr lang="en-US" sz="1400" b="0" i="0" u="none" strike="noStrike" baseline="0" dirty="0" smtClean="0">
                          <a:solidFill>
                            <a:srgbClr val="000000"/>
                          </a:solidFill>
                          <a:effectLst/>
                          <a:latin typeface="Times New Roman" panose="02020603050405020304" pitchFamily="18" charset="0"/>
                          <a:cs typeface="Times New Roman" panose="02020603050405020304" pitchFamily="18" charset="0"/>
                        </a:rPr>
                        <a:t> burn</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u="none" strike="noStrike" dirty="0" err="1" smtClean="0">
                          <a:effectLst/>
                          <a:latin typeface="Times New Roman" panose="02020603050405020304" pitchFamily="18" charset="0"/>
                          <a:cs typeface="Times New Roman" panose="02020603050405020304" pitchFamily="18" charset="0"/>
                        </a:rPr>
                        <a:t>Proc</a:t>
                      </a:r>
                      <a:r>
                        <a:rPr lang="en-US" sz="1400" u="none" strike="noStrike" dirty="0" smtClean="0">
                          <a:effectLst/>
                          <a:latin typeface="Times New Roman" panose="02020603050405020304" pitchFamily="18" charset="0"/>
                          <a:cs typeface="Times New Roman" panose="02020603050405020304" pitchFamily="18" charset="0"/>
                        </a:rPr>
                        <a:t> 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u="none" strike="noStrike" dirty="0" err="1" smtClean="0">
                          <a:effectLst/>
                          <a:latin typeface="Times New Roman" panose="02020603050405020304" pitchFamily="18" charset="0"/>
                          <a:cs typeface="Times New Roman" panose="02020603050405020304" pitchFamily="18" charset="0"/>
                        </a:rPr>
                        <a:t>Proc</a:t>
                      </a:r>
                      <a:r>
                        <a:rPr lang="en-US" sz="1400" u="none" strike="noStrike" dirty="0" smtClean="0">
                          <a:effectLst/>
                          <a:latin typeface="Times New Roman" panose="02020603050405020304" pitchFamily="18" charset="0"/>
                          <a:cs typeface="Times New Roman" panose="02020603050405020304" pitchFamily="18" charset="0"/>
                        </a:rPr>
                        <a:t> 2</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err="1" smtClean="0">
                          <a:solidFill>
                            <a:srgbClr val="000000"/>
                          </a:solidFill>
                          <a:effectLst/>
                          <a:latin typeface="Times New Roman" panose="02020603050405020304" pitchFamily="18" charset="0"/>
                          <a:cs typeface="Times New Roman" panose="02020603050405020304" pitchFamily="18" charset="0"/>
                        </a:rPr>
                        <a:t>Proc</a:t>
                      </a:r>
                      <a:r>
                        <a:rPr lang="en-US" sz="1400" b="0" i="0" u="none" strike="noStrike" dirty="0" smtClean="0">
                          <a:solidFill>
                            <a:srgbClr val="000000"/>
                          </a:solidFill>
                          <a:effectLst/>
                          <a:latin typeface="Times New Roman" panose="02020603050405020304" pitchFamily="18" charset="0"/>
                          <a:cs typeface="Times New Roman" panose="02020603050405020304" pitchFamily="18" charset="0"/>
                        </a:rPr>
                        <a:t> 3</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smtClean="0">
                          <a:solidFill>
                            <a:srgbClr val="FF0000"/>
                          </a:solidFill>
                          <a:effectLst/>
                          <a:latin typeface="Times New Roman" panose="02020603050405020304" pitchFamily="18" charset="0"/>
                          <a:cs typeface="Times New Roman" panose="02020603050405020304" pitchFamily="18" charset="0"/>
                        </a:rPr>
                        <a:t>Log</a:t>
                      </a:r>
                      <a:r>
                        <a:rPr lang="en-US" sz="1400" b="0" i="0" u="none" strike="noStrike" baseline="0" dirty="0" smtClean="0">
                          <a:solidFill>
                            <a:srgbClr val="FF0000"/>
                          </a:solidFill>
                          <a:effectLst/>
                          <a:latin typeface="Times New Roman" panose="02020603050405020304" pitchFamily="18" charset="0"/>
                          <a:cs typeface="Times New Roman" panose="02020603050405020304" pitchFamily="18" charset="0"/>
                        </a:rPr>
                        <a:t> Input</a:t>
                      </a:r>
                      <a:endParaRPr lang="en-US" sz="14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55822">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level</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4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b"/>
                      <a:r>
                        <a:rPr lang="en-US" sz="1400" b="0" i="0" u="none" strike="noStrike" dirty="0" smtClean="0">
                          <a:solidFill>
                            <a:srgbClr val="000000"/>
                          </a:solidFill>
                          <a:effectLst/>
                          <a:latin typeface="Times New Roman" panose="02020603050405020304" pitchFamily="18" charset="0"/>
                          <a:cs typeface="Times New Roman" panose="02020603050405020304" pitchFamily="18" charset="0"/>
                        </a:rPr>
                        <a:t>MAX</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55822">
                <a:tc>
                  <a:txBody>
                    <a:bodyPr/>
                    <a:lstStyle/>
                    <a:p>
                      <a:pPr algn="ctr" fontAlgn="b"/>
                      <a:r>
                        <a:rPr lang="en-US" sz="1400" u="none" strike="noStrike" dirty="0" err="1">
                          <a:effectLst/>
                          <a:latin typeface="Times New Roman" panose="02020603050405020304" pitchFamily="18" charset="0"/>
                          <a:cs typeface="Times New Roman" panose="02020603050405020304" pitchFamily="18" charset="0"/>
                        </a:rPr>
                        <a:t>obj</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rtl="0" fontAlgn="b"/>
                      <a:r>
                        <a:rPr lang="en-US" sz="1400" b="0" i="0" u="none" strike="noStrike" dirty="0">
                          <a:solidFill>
                            <a:srgbClr val="000000"/>
                          </a:solidFill>
                          <a:effectLst/>
                          <a:latin typeface="Times New Roman" panose="02020603050405020304" pitchFamily="18" charset="0"/>
                        </a:rPr>
                        <a:t>3.5</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rtl="0" fontAlgn="ctr"/>
                      <a:r>
                        <a:rPr lang="en-US" sz="1400" b="0" i="0" u="none" strike="noStrike" dirty="0">
                          <a:solidFill>
                            <a:srgbClr val="000000"/>
                          </a:solidFill>
                          <a:effectLst/>
                          <a:latin typeface="Times New Roman" panose="02020603050405020304" pitchFamily="18" charset="0"/>
                        </a:rPr>
                        <a:t>7.5</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rtl="0" fontAlgn="ctr"/>
                      <a:r>
                        <a:rPr lang="en-US" sz="1400" b="0" i="0" u="none" strike="noStrike" dirty="0">
                          <a:solidFill>
                            <a:srgbClr val="000000"/>
                          </a:solidFill>
                          <a:effectLst/>
                          <a:latin typeface="Times New Roman" panose="02020603050405020304" pitchFamily="18" charset="0"/>
                        </a:rPr>
                        <a:t>6</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rtl="0" fontAlgn="b"/>
                      <a:r>
                        <a:rPr lang="en-US" sz="1400" b="0" i="0" u="none" strike="noStrike">
                          <a:solidFill>
                            <a:srgbClr val="000000"/>
                          </a:solidFill>
                          <a:effectLst/>
                          <a:latin typeface="Times New Roman" panose="02020603050405020304" pitchFamily="18" charset="0"/>
                        </a:rPr>
                        <a:t>2</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r>
                        <a:rPr lang="en-US" sz="1400" b="0" i="0" u="none" strike="noStrike" dirty="0" smtClean="0">
                          <a:solidFill>
                            <a:srgbClr val="000000"/>
                          </a:solidFill>
                          <a:effectLst/>
                          <a:latin typeface="Times New Roman" panose="02020603050405020304" pitchFamily="18" charset="0"/>
                          <a:cs typeface="Times New Roman" panose="02020603050405020304" pitchFamily="18" charset="0"/>
                        </a:rPr>
                        <a:t>1.8</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rtl="0" fontAlgn="b"/>
                      <a:r>
                        <a:rPr lang="en-US" sz="1400" b="0" i="0" u="none" strike="noStrike" dirty="0">
                          <a:solidFill>
                            <a:srgbClr val="000000"/>
                          </a:solidFill>
                          <a:effectLst/>
                          <a:latin typeface="Times New Roman" panose="02020603050405020304" pitchFamily="18" charset="0"/>
                        </a:rPr>
                        <a:t>-4</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rtl="0" fontAlgn="b"/>
                      <a:r>
                        <a:rPr lang="en-US" sz="1400" b="0" i="0" u="none" strike="noStrike">
                          <a:solidFill>
                            <a:srgbClr val="000000"/>
                          </a:solidFill>
                          <a:effectLst/>
                          <a:latin typeface="Times New Roman" panose="02020603050405020304" pitchFamily="18" charset="0"/>
                        </a:rPr>
                        <a:t>-5</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rtl="0" fontAlgn="b"/>
                      <a:r>
                        <a:rPr lang="en-US" sz="1400" b="0" i="0" u="none" strike="noStrike">
                          <a:solidFill>
                            <a:srgbClr val="000000"/>
                          </a:solidFill>
                          <a:effectLst/>
                          <a:latin typeface="Times New Roman" panose="02020603050405020304" pitchFamily="18" charset="0"/>
                        </a:rPr>
                        <a:t>-6</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r>
                        <a:rPr lang="en-US" sz="1400" b="0" i="0" u="none" strike="noStrike" dirty="0" smtClean="0">
                          <a:solidFill>
                            <a:srgbClr val="FF0000"/>
                          </a:solidFill>
                          <a:effectLst/>
                          <a:latin typeface="Times New Roman" panose="02020603050405020304" pitchFamily="18" charset="0"/>
                          <a:cs typeface="Times New Roman" panose="02020603050405020304" pitchFamily="18" charset="0"/>
                        </a:rPr>
                        <a:t>-20</a:t>
                      </a:r>
                      <a:endParaRPr lang="en-US" sz="14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255822">
                <a:tc>
                  <a:txBody>
                    <a:bodyPr/>
                    <a:lstStyle/>
                    <a:p>
                      <a:pPr algn="ctr" fontAlgn="b"/>
                      <a:r>
                        <a:rPr lang="en-US" sz="1400" dirty="0" smtClean="0">
                          <a:latin typeface="Times New Roman" panose="02020603050405020304" pitchFamily="18" charset="0"/>
                          <a:cs typeface="Times New Roman" panose="02020603050405020304" pitchFamily="18" charset="0"/>
                        </a:rPr>
                        <a:t>2x4’s balance</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b"/>
                      <a:r>
                        <a:rPr lang="en-US" sz="1400" b="0" i="0" u="none" strike="noStrike">
                          <a:solidFill>
                            <a:srgbClr val="000000"/>
                          </a:solidFill>
                          <a:effectLst/>
                          <a:latin typeface="Times New Roman" panose="02020603050405020304" pitchFamily="18" charset="0"/>
                        </a:rPr>
                        <a:t>1</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8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800" b="0" i="0" u="none" strike="noStrike" dirty="0">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8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b"/>
                      <a:r>
                        <a:rPr lang="en-US" sz="1400" b="0" i="0" u="none" strike="noStrike">
                          <a:solidFill>
                            <a:srgbClr val="000000"/>
                          </a:solidFill>
                          <a:effectLst/>
                          <a:latin typeface="Times New Roman" panose="02020603050405020304" pitchFamily="18" charset="0"/>
                        </a:rPr>
                        <a:t>-3</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8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b"/>
                      <a:r>
                        <a:rPr lang="en-US" sz="1400" b="0" i="0" u="none" strike="noStrike">
                          <a:solidFill>
                            <a:srgbClr val="000000"/>
                          </a:solidFill>
                          <a:effectLst/>
                          <a:latin typeface="Times New Roman" panose="02020603050405020304" pitchFamily="18" charset="0"/>
                        </a:rPr>
                        <a:t>-6</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&lt;=</a:t>
                      </a:r>
                      <a:endPar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400" b="0" i="0" u="none" strike="noStrike" dirty="0" smtClean="0">
                          <a:solidFill>
                            <a:srgbClr val="000000"/>
                          </a:solidFill>
                          <a:effectLst/>
                          <a:latin typeface="Times New Roman" panose="02020603050405020304" pitchFamily="18" charset="0"/>
                          <a:cs typeface="Times New Roman" panose="02020603050405020304" pitchFamily="18" charset="0"/>
                        </a:rPr>
                        <a:t>0</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extLst>
                  <a:ext uri="{0D108BD9-81ED-4DB2-BD59-A6C34878D82A}">
                    <a16:rowId xmlns:a16="http://schemas.microsoft.com/office/drawing/2014/main" val="10004"/>
                  </a:ext>
                </a:extLst>
              </a:tr>
              <a:tr h="255822">
                <a:tc>
                  <a:txBody>
                    <a:bodyPr/>
                    <a:lstStyle/>
                    <a:p>
                      <a:pPr algn="ctr" fontAlgn="b"/>
                      <a:r>
                        <a:rPr lang="en-US" sz="1400" dirty="0" smtClean="0">
                          <a:latin typeface="Times New Roman" panose="02020603050405020304" pitchFamily="18" charset="0"/>
                          <a:cs typeface="Times New Roman" panose="02020603050405020304" pitchFamily="18" charset="0"/>
                        </a:rPr>
                        <a:t>4x4’s balance</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8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ctr"/>
                      <a:r>
                        <a:rPr lang="en-US" sz="1400" b="0" i="0" u="none" strike="noStrike">
                          <a:solidFill>
                            <a:srgbClr val="000000"/>
                          </a:solidFill>
                          <a:effectLst/>
                          <a:latin typeface="Times New Roman" panose="02020603050405020304" pitchFamily="18" charset="0"/>
                        </a:rPr>
                        <a:t>1</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800" b="0" i="0" u="none" strike="noStrike" dirty="0">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800" b="0" i="0" u="none" strike="noStrike" dirty="0">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b"/>
                      <a:r>
                        <a:rPr lang="en-US" sz="1400" b="0" i="0" u="none" strike="noStrike">
                          <a:solidFill>
                            <a:srgbClr val="000000"/>
                          </a:solidFill>
                          <a:effectLst/>
                          <a:latin typeface="Times New Roman" panose="02020603050405020304" pitchFamily="18" charset="0"/>
                        </a:rPr>
                        <a:t>-2</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8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b"/>
                      <a:r>
                        <a:rPr lang="en-US" sz="1400" b="0" i="0" u="none" strike="noStrike">
                          <a:solidFill>
                            <a:srgbClr val="000000"/>
                          </a:solidFill>
                          <a:effectLst/>
                          <a:latin typeface="Times New Roman" panose="02020603050405020304" pitchFamily="18" charset="0"/>
                        </a:rPr>
                        <a:t>-1</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&lt;=</a:t>
                      </a:r>
                      <a:endPar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400" b="0" i="0" u="none" strike="noStrike" dirty="0" smtClean="0">
                          <a:solidFill>
                            <a:srgbClr val="000000"/>
                          </a:solidFill>
                          <a:effectLst/>
                          <a:latin typeface="Times New Roman" panose="02020603050405020304" pitchFamily="18" charset="0"/>
                          <a:cs typeface="Times New Roman" panose="02020603050405020304" pitchFamily="18" charset="0"/>
                        </a:rPr>
                        <a:t>0</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extLst>
                  <a:ext uri="{0D108BD9-81ED-4DB2-BD59-A6C34878D82A}">
                    <a16:rowId xmlns:a16="http://schemas.microsoft.com/office/drawing/2014/main" val="3031164920"/>
                  </a:ext>
                </a:extLst>
              </a:tr>
              <a:tr h="255822">
                <a:tc>
                  <a:txBody>
                    <a:bodyPr/>
                    <a:lstStyle/>
                    <a:p>
                      <a:pPr algn="ctr" fontAlgn="b"/>
                      <a:r>
                        <a:rPr lang="en-US" sz="1400" dirty="0" smtClean="0">
                          <a:latin typeface="Times New Roman" panose="02020603050405020304" pitchFamily="18" charset="0"/>
                          <a:cs typeface="Times New Roman" panose="02020603050405020304" pitchFamily="18" charset="0"/>
                        </a:rPr>
                        <a:t>plywood balance</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8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8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ctr"/>
                      <a:r>
                        <a:rPr lang="en-US" sz="1400" b="0" i="0" u="none" strike="noStrike">
                          <a:solidFill>
                            <a:srgbClr val="000000"/>
                          </a:solidFill>
                          <a:effectLst/>
                          <a:latin typeface="Times New Roman" panose="02020603050405020304" pitchFamily="18" charset="0"/>
                        </a:rPr>
                        <a:t>1</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800" b="0" i="0" u="none" strike="noStrike" dirty="0">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800" b="0" i="0" u="none" strike="noStrike" dirty="0">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b"/>
                      <a:r>
                        <a:rPr lang="en-US" sz="1400" b="0" i="0" u="none" strike="noStrike">
                          <a:solidFill>
                            <a:srgbClr val="000000"/>
                          </a:solidFill>
                          <a:effectLst/>
                          <a:latin typeface="Times New Roman" panose="02020603050405020304" pitchFamily="18" charset="0"/>
                        </a:rPr>
                        <a:t>-5</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8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&lt;=</a:t>
                      </a:r>
                      <a:endPar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400" b="0" i="0" u="none" strike="noStrike" dirty="0" smtClean="0">
                          <a:solidFill>
                            <a:srgbClr val="000000"/>
                          </a:solidFill>
                          <a:effectLst/>
                          <a:latin typeface="Times New Roman" panose="02020603050405020304" pitchFamily="18" charset="0"/>
                          <a:cs typeface="Times New Roman" panose="02020603050405020304" pitchFamily="18" charset="0"/>
                        </a:rPr>
                        <a:t>0</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extLst>
                  <a:ext uri="{0D108BD9-81ED-4DB2-BD59-A6C34878D82A}">
                    <a16:rowId xmlns:a16="http://schemas.microsoft.com/office/drawing/2014/main" val="2169742657"/>
                  </a:ext>
                </a:extLst>
              </a:tr>
              <a:tr h="255822">
                <a:tc>
                  <a:txBody>
                    <a:bodyPr/>
                    <a:lstStyle/>
                    <a:p>
                      <a:pPr algn="ctr" fontAlgn="b"/>
                      <a:r>
                        <a:rPr lang="en-US" sz="1400" dirty="0" smtClean="0">
                          <a:latin typeface="Times New Roman" panose="02020603050405020304" pitchFamily="18" charset="0"/>
                          <a:cs typeface="Times New Roman" panose="02020603050405020304" pitchFamily="18" charset="0"/>
                        </a:rPr>
                        <a:t>sawdust balance</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8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8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8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b"/>
                      <a:r>
                        <a:rPr lang="en-US" sz="1400" b="0" i="0" u="none" strike="noStrike">
                          <a:solidFill>
                            <a:srgbClr val="000000"/>
                          </a:solidFill>
                          <a:effectLst/>
                          <a:latin typeface="Times New Roman" panose="02020603050405020304" pitchFamily="18" charset="0"/>
                        </a:rPr>
                        <a:t>1</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400" b="0" i="0" u="none" strike="noStrike" dirty="0" smtClean="0">
                          <a:solidFill>
                            <a:srgbClr val="000000"/>
                          </a:solidFill>
                          <a:effectLst/>
                          <a:latin typeface="Times New Roman" panose="02020603050405020304" pitchFamily="18" charset="0"/>
                          <a:cs typeface="Times New Roman" panose="02020603050405020304" pitchFamily="18" charset="0"/>
                        </a:rPr>
                        <a:t>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b"/>
                      <a:r>
                        <a:rPr lang="en-US" sz="1400" b="0" i="0" u="none" strike="noStrike">
                          <a:solidFill>
                            <a:srgbClr val="000000"/>
                          </a:solidFill>
                          <a:effectLst/>
                          <a:latin typeface="Times New Roman" panose="02020603050405020304" pitchFamily="18" charset="0"/>
                        </a:rPr>
                        <a:t>-0.7</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b"/>
                      <a:r>
                        <a:rPr lang="en-US" sz="1400" b="0" i="0" u="none" strike="noStrike" dirty="0">
                          <a:solidFill>
                            <a:srgbClr val="000000"/>
                          </a:solidFill>
                          <a:effectLst/>
                          <a:latin typeface="Times New Roman" panose="02020603050405020304" pitchFamily="18" charset="0"/>
                        </a:rPr>
                        <a:t>-0.6</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rtl="0" fontAlgn="b"/>
                      <a:r>
                        <a:rPr lang="en-US" sz="1400" b="0" i="0" u="none" strike="noStrike" dirty="0">
                          <a:solidFill>
                            <a:srgbClr val="000000"/>
                          </a:solidFill>
                          <a:effectLst/>
                          <a:latin typeface="Times New Roman" panose="02020603050405020304" pitchFamily="18" charset="0"/>
                        </a:rPr>
                        <a:t>-0.9</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&lt;=</a:t>
                      </a:r>
                      <a:endPar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tc>
                  <a:txBody>
                    <a:bodyPr/>
                    <a:lstStyle/>
                    <a:p>
                      <a:pPr algn="ctr" fontAlgn="b"/>
                      <a:r>
                        <a:rPr lang="en-US" sz="1400" b="0" i="0" u="none" strike="noStrike" dirty="0" smtClean="0">
                          <a:solidFill>
                            <a:srgbClr val="000000"/>
                          </a:solidFill>
                          <a:effectLst/>
                          <a:latin typeface="Times New Roman" panose="02020603050405020304" pitchFamily="18" charset="0"/>
                          <a:cs typeface="Times New Roman" panose="02020603050405020304" pitchFamily="18" charset="0"/>
                        </a:rPr>
                        <a:t>0</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lumOff val="50000"/>
                      </a:schemeClr>
                    </a:solidFill>
                  </a:tcPr>
                </a:tc>
                <a:extLst>
                  <a:ext uri="{0D108BD9-81ED-4DB2-BD59-A6C34878D82A}">
                    <a16:rowId xmlns:a16="http://schemas.microsoft.com/office/drawing/2014/main" val="10005"/>
                  </a:ext>
                </a:extLst>
              </a:tr>
              <a:tr h="255822">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labor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8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8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8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8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rtl="0" fontAlgn="b"/>
                      <a:r>
                        <a:rPr lang="en-US" sz="1400" b="0" i="0" u="none" strike="noStrike">
                          <a:solidFill>
                            <a:srgbClr val="000000"/>
                          </a:solidFill>
                          <a:effectLst/>
                          <a:latin typeface="Times New Roman" panose="02020603050405020304" pitchFamily="18" charset="0"/>
                        </a:rPr>
                        <a:t>0.3</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rtl="0" fontAlgn="b"/>
                      <a:r>
                        <a:rPr lang="en-US" sz="1400" b="0" i="0" u="none" strike="noStrike">
                          <a:solidFill>
                            <a:srgbClr val="000000"/>
                          </a:solidFill>
                          <a:effectLst/>
                          <a:latin typeface="Times New Roman" panose="02020603050405020304" pitchFamily="18" charset="0"/>
                        </a:rPr>
                        <a:t>0.4</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rtl="0" fontAlgn="b"/>
                      <a:r>
                        <a:rPr lang="en-US" sz="1400" b="0" i="0" u="none" strike="noStrike" dirty="0">
                          <a:solidFill>
                            <a:srgbClr val="000000"/>
                          </a:solidFill>
                          <a:effectLst/>
                          <a:latin typeface="Times New Roman" panose="02020603050405020304" pitchFamily="18" charset="0"/>
                        </a:rPr>
                        <a:t>0.045</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endParaRPr lang="en-US" sz="14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&lt;=</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35</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0006"/>
                  </a:ext>
                </a:extLst>
              </a:tr>
              <a:tr h="255822">
                <a:tc>
                  <a:txBody>
                    <a:bodyPr/>
                    <a:lstStyle/>
                    <a:p>
                      <a:pPr algn="ctr" fontAlgn="b"/>
                      <a:r>
                        <a:rPr lang="en-US" sz="1400" b="0" i="0" u="none" strike="noStrike" dirty="0" smtClean="0">
                          <a:solidFill>
                            <a:schemeClr val="dk1"/>
                          </a:solidFill>
                          <a:effectLst/>
                          <a:latin typeface="Times New Roman" panose="02020603050405020304" pitchFamily="18" charset="0"/>
                          <a:cs typeface="Times New Roman" panose="02020603050405020304" pitchFamily="18" charset="0"/>
                        </a:rPr>
                        <a:t>logs</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8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8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800" b="0" i="0" u="none" strike="noStrike">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800" b="0" i="0" u="none" strike="noStrike" dirty="0">
                          <a:solidFill>
                            <a:srgbClr val="000000"/>
                          </a:solidFill>
                          <a:effectLst/>
                          <a:latin typeface="Arial" panose="020B0604020202020204" pitchFamily="34" charset="0"/>
                        </a:rPr>
                        <a:t> </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rtl="0" fontAlgn="b"/>
                      <a:r>
                        <a:rPr lang="en-US" sz="1400" b="0" i="0" u="none" strike="noStrike">
                          <a:solidFill>
                            <a:srgbClr val="000000"/>
                          </a:solidFill>
                          <a:effectLst/>
                          <a:latin typeface="Times New Roman" panose="02020603050405020304" pitchFamily="18" charset="0"/>
                        </a:rPr>
                        <a:t>1</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rtl="0" fontAlgn="b"/>
                      <a:r>
                        <a:rPr lang="en-US" sz="1400" b="0" i="0" u="none" strike="noStrike">
                          <a:solidFill>
                            <a:srgbClr val="000000"/>
                          </a:solidFill>
                          <a:effectLst/>
                          <a:latin typeface="Times New Roman" panose="02020603050405020304" pitchFamily="18" charset="0"/>
                        </a:rPr>
                        <a:t>1</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rtl="0" fontAlgn="b"/>
                      <a:r>
                        <a:rPr lang="en-US" sz="1400" b="0" i="0" u="none" strike="noStrike" dirty="0">
                          <a:solidFill>
                            <a:srgbClr val="000000"/>
                          </a:solidFill>
                          <a:effectLst/>
                          <a:latin typeface="Times New Roman" panose="02020603050405020304" pitchFamily="18" charset="0"/>
                        </a:rPr>
                        <a:t>1</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400" b="0" i="0" u="none" strike="noStrike" dirty="0" smtClean="0">
                          <a:solidFill>
                            <a:srgbClr val="FF0000"/>
                          </a:solidFill>
                          <a:effectLst/>
                          <a:latin typeface="Times New Roman" panose="02020603050405020304" pitchFamily="18" charset="0"/>
                          <a:cs typeface="Times New Roman" panose="02020603050405020304" pitchFamily="18" charset="0"/>
                        </a:rPr>
                        <a:t>-1</a:t>
                      </a:r>
                      <a:endParaRPr lang="en-US" sz="14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&lt;=</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400" u="none" strike="noStrike" dirty="0" smtClean="0">
                          <a:effectLst/>
                          <a:latin typeface="Times New Roman" panose="02020603050405020304" pitchFamily="18" charset="0"/>
                          <a:cs typeface="Times New Roman" panose="02020603050405020304" pitchFamily="18" charset="0"/>
                        </a:rPr>
                        <a:t>0</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0007"/>
                  </a:ext>
                </a:extLst>
              </a:tr>
              <a:tr h="255822">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non-negative</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u="none" strike="noStrike" dirty="0">
                          <a:effectLst/>
                          <a:latin typeface="Times New Roman" panose="02020603050405020304" pitchFamily="18" charset="0"/>
                          <a:cs typeface="Times New Roman" panose="02020603050405020304" pitchFamily="18" charset="0"/>
                        </a:rPr>
                        <a:t>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Times New Roman" panose="02020603050405020304" pitchFamily="18" charset="0"/>
                        </a:rPr>
                        <a:t>1,</a:t>
                      </a:r>
                      <a:endPar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1,</a:t>
                      </a:r>
                      <a:endPar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Times New Roman" panose="02020603050405020304" pitchFamily="18" charset="0"/>
                        </a:rPr>
                        <a:t>1,</a:t>
                      </a:r>
                      <a:endPar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Times New Roman" panose="02020603050405020304" pitchFamily="18" charset="0"/>
                        </a:rPr>
                        <a:t>1,</a:t>
                      </a:r>
                      <a:endPar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1,</a:t>
                      </a:r>
                      <a:endPar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4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b"/>
                      <a:r>
                        <a:rPr lang="en-US" sz="1400" u="none" strike="noStrike" dirty="0" smtClean="0">
                          <a:effectLst/>
                          <a:latin typeface="Times New Roman" panose="02020603050405020304" pitchFamily="18" charset="0"/>
                          <a:cs typeface="Times New Roman" panose="02020603050405020304" pitchFamily="18" charset="0"/>
                        </a:rPr>
                        <a:t>&gt;=</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Times New Roman" panose="02020603050405020304" pitchFamily="18" charset="0"/>
                          <a:cs typeface="Times New Roman" panose="02020603050405020304" pitchFamily="18" charset="0"/>
                        </a:rPr>
                        <a:t>0</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133430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571500"/>
            <a:ext cx="7200900" cy="762000"/>
          </a:xfrm>
        </p:spPr>
        <p:txBody>
          <a:bodyPr/>
          <a:lstStyle/>
          <a:p>
            <a:r>
              <a:rPr lang="en-US" dirty="0" smtClean="0"/>
              <a:t>Motivation</a:t>
            </a:r>
            <a:endParaRPr lang="en-US" dirty="0"/>
          </a:p>
        </p:txBody>
      </p:sp>
      <p:sp>
        <p:nvSpPr>
          <p:cNvPr id="3" name="Content Placeholder 2"/>
          <p:cNvSpPr>
            <a:spLocks noGrp="1"/>
          </p:cNvSpPr>
          <p:nvPr>
            <p:ph idx="1"/>
          </p:nvPr>
        </p:nvSpPr>
        <p:spPr>
          <a:xfrm>
            <a:off x="1028700" y="1143000"/>
            <a:ext cx="7200900" cy="4572000"/>
          </a:xfrm>
        </p:spPr>
        <p:txBody>
          <a:bodyPr>
            <a:normAutofit/>
          </a:bodyPr>
          <a:lstStyle/>
          <a:p>
            <a:r>
              <a:rPr lang="en-US" sz="2400" dirty="0" smtClean="0"/>
              <a:t>The models we have looked at so far are often extended to represent other possible cases</a:t>
            </a:r>
          </a:p>
          <a:p>
            <a:r>
              <a:rPr lang="en-US" sz="2400" dirty="0" smtClean="0"/>
              <a:t>It is not unusual to see a model </a:t>
            </a:r>
          </a:p>
          <a:p>
            <a:pPr lvl="1"/>
            <a:r>
              <a:rPr lang="en-US" sz="2400" dirty="0" smtClean="0"/>
              <a:t>that covers a single product extended to cover multiple products or </a:t>
            </a:r>
          </a:p>
          <a:p>
            <a:pPr lvl="1"/>
            <a:r>
              <a:rPr lang="en-US" sz="2400" dirty="0" smtClean="0"/>
              <a:t>one with a single sale possibility changed to one having more than one sale possibility.</a:t>
            </a:r>
          </a:p>
          <a:p>
            <a:r>
              <a:rPr lang="en-US" sz="2400" dirty="0"/>
              <a:t>This basically means we </a:t>
            </a:r>
            <a:r>
              <a:rPr lang="en-US" sz="2400" dirty="0" smtClean="0"/>
              <a:t>may need </a:t>
            </a:r>
            <a:r>
              <a:rPr lang="en-US" sz="2400" dirty="0"/>
              <a:t>to </a:t>
            </a:r>
            <a:r>
              <a:rPr lang="en-US" sz="2400" dirty="0" smtClean="0"/>
              <a:t>add additional variables and constraints to </a:t>
            </a:r>
            <a:r>
              <a:rPr lang="en-US" sz="2400" dirty="0"/>
              <a:t>adequately represent the entity we are trying to model</a:t>
            </a:r>
          </a:p>
          <a:p>
            <a:endParaRPr lang="en-US" dirty="0" smtClean="0"/>
          </a:p>
          <a:p>
            <a:endParaRPr lang="en-US" dirty="0" smtClean="0"/>
          </a:p>
        </p:txBody>
      </p:sp>
    </p:spTree>
    <p:extLst>
      <p:ext uri="{BB962C8B-B14F-4D97-AF65-F5344CB8AC3E}">
        <p14:creationId xmlns:p14="http://schemas.microsoft.com/office/powerpoint/2010/main" val="1451914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304800"/>
            <a:ext cx="7200900" cy="762000"/>
          </a:xfrm>
        </p:spPr>
        <p:txBody>
          <a:bodyPr/>
          <a:lstStyle/>
          <a:p>
            <a:r>
              <a:rPr lang="en-US" dirty="0" smtClean="0"/>
              <a:t>Motivation (continued)</a:t>
            </a:r>
            <a:endParaRPr lang="en-US" dirty="0"/>
          </a:p>
        </p:txBody>
      </p:sp>
      <p:sp>
        <p:nvSpPr>
          <p:cNvPr id="3" name="Content Placeholder 2"/>
          <p:cNvSpPr>
            <a:spLocks noGrp="1"/>
          </p:cNvSpPr>
          <p:nvPr>
            <p:ph idx="1"/>
          </p:nvPr>
        </p:nvSpPr>
        <p:spPr>
          <a:xfrm>
            <a:off x="1028700" y="1143000"/>
            <a:ext cx="7810500" cy="4457700"/>
          </a:xfrm>
        </p:spPr>
        <p:txBody>
          <a:bodyPr>
            <a:noAutofit/>
          </a:bodyPr>
          <a:lstStyle/>
          <a:p>
            <a:r>
              <a:rPr lang="en-US" sz="1800" dirty="0"/>
              <a:t>Consider </a:t>
            </a:r>
            <a:r>
              <a:rPr lang="en-US" sz="1800" dirty="0" smtClean="0"/>
              <a:t>an example from the US lumber milling industry.  </a:t>
            </a:r>
          </a:p>
          <a:p>
            <a:r>
              <a:rPr lang="en-US" sz="1800" dirty="0" smtClean="0"/>
              <a:t>We might have </a:t>
            </a:r>
          </a:p>
          <a:p>
            <a:pPr lvl="1"/>
            <a:r>
              <a:rPr lang="en-US" sz="1800" dirty="0" smtClean="0"/>
              <a:t>a representation of a mill that creates a fixed mix of products</a:t>
            </a:r>
          </a:p>
          <a:p>
            <a:pPr lvl="1"/>
            <a:r>
              <a:rPr lang="en-US" sz="1800" dirty="0" smtClean="0"/>
              <a:t>But now we need to add possibilities for processing of a log into one of several combinations like </a:t>
            </a:r>
          </a:p>
          <a:p>
            <a:pPr lvl="2"/>
            <a:r>
              <a:rPr lang="en-US" sz="1800" dirty="0" smtClean="0"/>
              <a:t>2x4’s plus 4x4’s plus sawdust </a:t>
            </a:r>
          </a:p>
          <a:p>
            <a:pPr marL="740763" lvl="2" indent="0">
              <a:buNone/>
            </a:pPr>
            <a:r>
              <a:rPr lang="en-US" sz="1800" dirty="0" smtClean="0"/>
              <a:t>or and alternatively into  </a:t>
            </a:r>
          </a:p>
          <a:p>
            <a:pPr lvl="2"/>
            <a:r>
              <a:rPr lang="en-US" sz="1800" dirty="0" smtClean="0"/>
              <a:t>Plywood and sawdust</a:t>
            </a:r>
          </a:p>
          <a:p>
            <a:pPr marL="740763" lvl="2" indent="0">
              <a:buNone/>
            </a:pPr>
            <a:r>
              <a:rPr lang="en-US" sz="1800" dirty="0"/>
              <a:t>or and alternatively into  </a:t>
            </a:r>
          </a:p>
          <a:p>
            <a:pPr lvl="2"/>
            <a:r>
              <a:rPr lang="en-US" sz="1800" dirty="0" smtClean="0"/>
              <a:t>More 2x4’s without </a:t>
            </a:r>
            <a:r>
              <a:rPr lang="en-US" sz="1800" dirty="0"/>
              <a:t>4x4’s plus sawdust </a:t>
            </a:r>
            <a:endParaRPr lang="en-US" sz="1800" dirty="0" smtClean="0"/>
          </a:p>
          <a:p>
            <a:pPr lvl="1"/>
            <a:r>
              <a:rPr lang="en-US" sz="1800" dirty="0" smtClean="0"/>
              <a:t>Also we need to add two sale possibilities for sawdust one to a maker of pressed board and one to someone who uses it to make pellets for combustion</a:t>
            </a:r>
          </a:p>
          <a:p>
            <a:pPr lvl="1"/>
            <a:r>
              <a:rPr lang="en-US" sz="1800" dirty="0" smtClean="0"/>
              <a:t>We need to allow input (logs) to be purchased from market </a:t>
            </a:r>
            <a:endParaRPr lang="en-US" sz="1800" dirty="0"/>
          </a:p>
        </p:txBody>
      </p:sp>
    </p:spTree>
    <p:extLst>
      <p:ext uri="{BB962C8B-B14F-4D97-AF65-F5344CB8AC3E}">
        <p14:creationId xmlns:p14="http://schemas.microsoft.com/office/powerpoint/2010/main" val="1241913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 of Model Extension</a:t>
            </a:r>
            <a:endParaRPr lang="en-US" dirty="0"/>
          </a:p>
        </p:txBody>
      </p:sp>
      <mc:AlternateContent xmlns:mc="http://schemas.openxmlformats.org/markup-compatibility/2006" xmlns:a14="http://schemas.microsoft.com/office/drawing/2010/main">
        <mc:Choice Requires="a14">
          <p:sp>
            <p:nvSpPr>
              <p:cNvPr id="5" name="Content Placeholder 4"/>
              <p:cNvSpPr>
                <a:spLocks noGrp="1"/>
              </p:cNvSpPr>
              <p:nvPr>
                <p:ph sz="half" idx="2"/>
              </p:nvPr>
            </p:nvSpPr>
            <p:spPr>
              <a:xfrm>
                <a:off x="762000" y="1190626"/>
                <a:ext cx="8305800" cy="4181474"/>
              </a:xfrm>
            </p:spPr>
            <p:txBody>
              <a:bodyPr>
                <a:normAutofit fontScale="92500" lnSpcReduction="10000"/>
              </a:bodyPr>
              <a:lstStyle/>
              <a:p>
                <a:r>
                  <a:rPr lang="en-US" sz="2000" dirty="0" smtClean="0">
                    <a:latin typeface="Times New Roman" panose="02020603050405020304" pitchFamily="18" charset="0"/>
                    <a:cs typeface="Times New Roman" panose="02020603050405020304" pitchFamily="18" charset="0"/>
                  </a:rPr>
                  <a:t>When extending the model above we need to include production of multiple goods and represent sale of the goods so we can include sale possibilities.</a:t>
                </a:r>
              </a:p>
              <a:p>
                <a:r>
                  <a:rPr lang="en-US" sz="2000" dirty="0" smtClean="0">
                    <a:latin typeface="Times New Roman" panose="02020603050405020304" pitchFamily="18" charset="0"/>
                    <a:cs typeface="Times New Roman" panose="02020603050405020304" pitchFamily="18" charset="0"/>
                  </a:rPr>
                  <a:t>We first add multiple goods by adding up in objective function</a:t>
                </a:r>
              </a:p>
              <a:p>
                <a:r>
                  <a:rPr lang="en-US" sz="2000" dirty="0" smtClean="0">
                    <a:latin typeface="Times New Roman" panose="02020603050405020304" pitchFamily="18" charset="0"/>
                    <a:cs typeface="Times New Roman" panose="02020603050405020304" pitchFamily="18" charset="0"/>
                  </a:rPr>
                  <a:t>Suppose we consider this in the case of a resource allocation – production model</a:t>
                </a:r>
              </a:p>
              <a:p>
                <a:r>
                  <a:rPr lang="en-US" sz="2000" dirty="0">
                    <a:latin typeface="Times New Roman" panose="02020603050405020304" pitchFamily="18" charset="0"/>
                    <a:cs typeface="Times New Roman" panose="02020603050405020304" pitchFamily="18" charset="0"/>
                  </a:rPr>
                  <a:t>Suppose we have a model that employs a number of processes to produce </a:t>
                </a:r>
                <a:r>
                  <a:rPr lang="en-US" sz="2000" dirty="0" smtClean="0">
                    <a:latin typeface="Times New Roman" panose="02020603050405020304" pitchFamily="18" charset="0"/>
                    <a:cs typeface="Times New Roman" panose="02020603050405020304" pitchFamily="18" charset="0"/>
                  </a:rPr>
                  <a:t>revenue from several goods (</a:t>
                </a:r>
                <a:r>
                  <a:rPr lang="en-US" sz="2000" dirty="0" err="1" smtClean="0">
                    <a:latin typeface="Times New Roman" panose="02020603050405020304" pitchFamily="18" charset="0"/>
                    <a:cs typeface="Times New Roman" panose="02020603050405020304" pitchFamily="18" charset="0"/>
                  </a:rPr>
                  <a:t>prd</a:t>
                </a:r>
                <a:r>
                  <a:rPr lang="en-US" sz="2000" dirty="0" smtClean="0">
                    <a:latin typeface="Times New Roman" panose="02020603050405020304" pitchFamily="18" charset="0"/>
                    <a:cs typeface="Times New Roman" panose="02020603050405020304" pitchFamily="18" charset="0"/>
                  </a:rPr>
                  <a:t>) that  yields a mix of goods (</a:t>
                </a:r>
                <a:r>
                  <a:rPr lang="en-US" sz="2000" dirty="0" err="1" smtClean="0">
                    <a:latin typeface="Times New Roman" panose="02020603050405020304" pitchFamily="18" charset="0"/>
                    <a:cs typeface="Times New Roman" panose="02020603050405020304" pitchFamily="18" charset="0"/>
                  </a:rPr>
                  <a:t>yld</a:t>
                </a:r>
                <a:r>
                  <a:rPr lang="en-US" sz="2000" baseline="-25000" dirty="0" smtClean="0">
                    <a:latin typeface="Times New Roman" panose="02020603050405020304" pitchFamily="18" charset="0"/>
                    <a:cs typeface="Times New Roman" panose="02020603050405020304" pitchFamily="18" charset="0"/>
                  </a:rPr>
                  <a:t> </a:t>
                </a:r>
                <a:r>
                  <a:rPr lang="en-US" sz="2000" baseline="-25000" dirty="0" err="1" smtClean="0">
                    <a:latin typeface="Times New Roman" panose="02020603050405020304" pitchFamily="18" charset="0"/>
                    <a:cs typeface="Times New Roman" panose="02020603050405020304" pitchFamily="18" charset="0"/>
                  </a:rPr>
                  <a:t>prc,prd</a:t>
                </a:r>
                <a:r>
                  <a:rPr lang="en-US" sz="2000" baseline="-25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that sell </a:t>
                </a:r>
                <a:r>
                  <a:rPr lang="en-US" sz="2000" dirty="0">
                    <a:latin typeface="Times New Roman" panose="02020603050405020304" pitchFamily="18" charset="0"/>
                    <a:cs typeface="Times New Roman" panose="02020603050405020304" pitchFamily="18" charset="0"/>
                  </a:rPr>
                  <a:t>at a predetermined </a:t>
                </a:r>
                <a:r>
                  <a:rPr lang="en-US" sz="2000" dirty="0" smtClean="0">
                    <a:latin typeface="Times New Roman" panose="02020603050405020304" pitchFamily="18" charset="0"/>
                    <a:cs typeface="Times New Roman" panose="02020603050405020304" pitchFamily="18" charset="0"/>
                  </a:rPr>
                  <a:t>price</a:t>
                </a:r>
                <a:r>
                  <a:rPr lang="en-US" sz="2000" dirty="0" smtClean="0"/>
                  <a:t> ( </a:t>
                </a:r>
                <a14:m>
                  <m:oMath xmlns:m="http://schemas.openxmlformats.org/officeDocument/2006/math">
                    <m:r>
                      <m:rPr>
                        <m:sty m:val="p"/>
                      </m:rPr>
                      <a:rPr lang="en-US" sz="2000" b="0" i="0" smtClean="0">
                        <a:latin typeface="Cambria Math" panose="02040503050406030204" pitchFamily="18" charset="0"/>
                      </a:rPr>
                      <m:t>s</m:t>
                    </m:r>
                    <m:sSub>
                      <m:sSubPr>
                        <m:ctrlPr>
                          <a:rPr lang="en-US" sz="2000" i="1">
                            <a:latin typeface="Cambria Math" panose="02040503050406030204" pitchFamily="18" charset="0"/>
                          </a:rPr>
                        </m:ctrlPr>
                      </m:sSubPr>
                      <m:e>
                        <m:r>
                          <m:rPr>
                            <m:sty m:val="p"/>
                          </m:rPr>
                          <a:rPr lang="en-US" sz="2000" b="0" i="0" smtClean="0">
                            <a:latin typeface="Cambria Math" panose="02040503050406030204" pitchFamily="18" charset="0"/>
                          </a:rPr>
                          <m:t>p</m:t>
                        </m:r>
                      </m:e>
                      <m:sub>
                        <m:r>
                          <a:rPr lang="en-US" sz="2000">
                            <a:latin typeface="Cambria Math" panose="02040503050406030204" pitchFamily="18" charset="0"/>
                          </a:rPr>
                          <m:t>𝑝𝑟</m:t>
                        </m:r>
                        <m:r>
                          <m:rPr>
                            <m:sty m:val="p"/>
                          </m:rPr>
                          <a:rPr lang="en-US" sz="2000" b="0" i="0" smtClean="0">
                            <a:latin typeface="Cambria Math" panose="02040503050406030204" pitchFamily="18" charset="0"/>
                          </a:rPr>
                          <m:t>d</m:t>
                        </m:r>
                      </m:sub>
                    </m:sSub>
                  </m:oMath>
                </a14:m>
                <a:r>
                  <a:rPr lang="en-US" sz="2000" dirty="0" smtClean="0">
                    <a:latin typeface="Times New Roman" panose="02020603050405020304" pitchFamily="18" charset="0"/>
                    <a:cs typeface="Times New Roman" panose="02020603050405020304" pitchFamily="18" charset="0"/>
                  </a:rPr>
                  <a:t>) .  We add up revenue in a term </a:t>
                </a:r>
                <a14:m>
                  <m:oMath xmlns:m="http://schemas.openxmlformats.org/officeDocument/2006/math">
                    <m:r>
                      <a:rPr lang="en-US" sz="2000" i="1">
                        <a:latin typeface="Cambria Math" panose="02040503050406030204" pitchFamily="18" charset="0"/>
                      </a:rPr>
                      <m:t>(</m:t>
                    </m:r>
                    <m:nary>
                      <m:naryPr>
                        <m:chr m:val="∑"/>
                        <m:supHide m:val="on"/>
                        <m:ctrlPr>
                          <a:rPr lang="en-US" sz="2000" i="1">
                            <a:latin typeface="Cambria Math" panose="02040503050406030204" pitchFamily="18" charset="0"/>
                          </a:rPr>
                        </m:ctrlPr>
                      </m:naryPr>
                      <m:sub>
                        <m:r>
                          <a:rPr lang="en-US" sz="2000">
                            <a:latin typeface="Cambria Math" panose="02040503050406030204" pitchFamily="18" charset="0"/>
                          </a:rPr>
                          <m:t>𝑝𝑟</m:t>
                        </m:r>
                        <m:r>
                          <m:rPr>
                            <m:sty m:val="p"/>
                          </m:rPr>
                          <a:rPr lang="en-US" sz="2000">
                            <a:latin typeface="Cambria Math" panose="02040503050406030204" pitchFamily="18" charset="0"/>
                          </a:rPr>
                          <m:t>d</m:t>
                        </m:r>
                      </m:sub>
                      <m:sup/>
                      <m:e>
                        <m:sSub>
                          <m:sSubPr>
                            <m:ctrlPr>
                              <a:rPr lang="en-US" sz="2000" i="1">
                                <a:latin typeface="Cambria Math" panose="02040503050406030204" pitchFamily="18" charset="0"/>
                              </a:rPr>
                            </m:ctrlPr>
                          </m:sSubPr>
                          <m:e>
                            <m:r>
                              <m:rPr>
                                <m:sty m:val="p"/>
                              </m:rPr>
                              <a:rPr lang="en-US" sz="2000">
                                <a:latin typeface="Cambria Math" panose="02040503050406030204" pitchFamily="18" charset="0"/>
                              </a:rPr>
                              <m:t>sp</m:t>
                            </m:r>
                          </m:e>
                          <m:sub>
                            <m:r>
                              <a:rPr lang="en-US" sz="2000">
                                <a:latin typeface="Cambria Math" panose="02040503050406030204" pitchFamily="18" charset="0"/>
                              </a:rPr>
                              <m:t>𝑝𝑟</m:t>
                            </m:r>
                            <m:r>
                              <m:rPr>
                                <m:sty m:val="p"/>
                              </m:rPr>
                              <a:rPr lang="en-US" sz="2000">
                                <a:latin typeface="Cambria Math" panose="02040503050406030204" pitchFamily="18" charset="0"/>
                              </a:rPr>
                              <m:t>d</m:t>
                            </m:r>
                          </m:sub>
                        </m:sSub>
                        <m:r>
                          <a:rPr lang="en-US" sz="2000">
                            <a:latin typeface="Cambria Math" panose="02040503050406030204" pitchFamily="18" charset="0"/>
                          </a:rPr>
                          <m:t>∗</m:t>
                        </m:r>
                        <m:sSub>
                          <m:sSubPr>
                            <m:ctrlPr>
                              <a:rPr lang="en-US" sz="2000" i="1">
                                <a:latin typeface="Cambria Math" panose="02040503050406030204" pitchFamily="18" charset="0"/>
                              </a:rPr>
                            </m:ctrlPr>
                          </m:sSubPr>
                          <m:e>
                            <m:r>
                              <a:rPr lang="en-US" sz="2000">
                                <a:latin typeface="Cambria Math" panose="02040503050406030204" pitchFamily="18" charset="0"/>
                              </a:rPr>
                              <m:t>𝑦</m:t>
                            </m:r>
                            <m:r>
                              <m:rPr>
                                <m:sty m:val="p"/>
                              </m:rPr>
                              <a:rPr lang="en-US" sz="2000">
                                <a:latin typeface="Cambria Math" panose="02040503050406030204" pitchFamily="18" charset="0"/>
                              </a:rPr>
                              <m:t>l</m:t>
                            </m:r>
                            <m:r>
                              <a:rPr lang="en-US" sz="2000">
                                <a:latin typeface="Cambria Math" panose="02040503050406030204" pitchFamily="18" charset="0"/>
                              </a:rPr>
                              <m:t>𝑑</m:t>
                            </m:r>
                          </m:e>
                          <m:sub>
                            <m:r>
                              <a:rPr lang="en-US" sz="2000">
                                <a:latin typeface="Cambria Math" panose="02040503050406030204" pitchFamily="18" charset="0"/>
                              </a:rPr>
                              <m:t>𝑝𝑟𝑐</m:t>
                            </m:r>
                            <m:r>
                              <a:rPr lang="en-US" sz="2000" i="1">
                                <a:latin typeface="Cambria Math" panose="02040503050406030204" pitchFamily="18" charset="0"/>
                              </a:rPr>
                              <m:t>,</m:t>
                            </m:r>
                            <m:r>
                              <a:rPr lang="en-US" sz="2000" i="1">
                                <a:latin typeface="Cambria Math" panose="02040503050406030204" pitchFamily="18" charset="0"/>
                              </a:rPr>
                              <m:t>𝑝𝑟𝑑</m:t>
                            </m:r>
                          </m:sub>
                        </m:sSub>
                      </m:e>
                    </m:nary>
                    <m:r>
                      <a:rPr lang="en-US" sz="2000">
                        <a:latin typeface="Cambria Math" panose="02040503050406030204" pitchFamily="18" charset="0"/>
                      </a:rPr>
                      <m:t>)</m:t>
                    </m:r>
                  </m:oMath>
                </a14:m>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Then our </a:t>
                </a:r>
                <a:r>
                  <a:rPr lang="en-US" sz="2000" dirty="0">
                    <a:latin typeface="Times New Roman" panose="02020603050405020304" pitchFamily="18" charset="0"/>
                    <a:cs typeface="Times New Roman" panose="02020603050405020304" pitchFamily="18" charset="0"/>
                  </a:rPr>
                  <a:t>basic </a:t>
                </a:r>
                <a:r>
                  <a:rPr lang="en-US" sz="2000" dirty="0" smtClean="0">
                    <a:latin typeface="Times New Roman" panose="02020603050405020304" pitchFamily="18" charset="0"/>
                    <a:cs typeface="Times New Roman" panose="02020603050405020304" pitchFamily="18" charset="0"/>
                  </a:rPr>
                  <a:t>multiproduct model </a:t>
                </a:r>
                <a:r>
                  <a:rPr lang="en-US" sz="2000" dirty="0">
                    <a:latin typeface="Times New Roman" panose="02020603050405020304" pitchFamily="18" charset="0"/>
                    <a:cs typeface="Times New Roman" panose="02020603050405020304" pitchFamily="18" charset="0"/>
                  </a:rPr>
                  <a:t>is</a:t>
                </a:r>
              </a:p>
              <a:p>
                <a:pPr marL="0" indent="0">
                  <a:buNone/>
                </a:pPr>
                <a14:m>
                  <m:oMath xmlns:m="http://schemas.openxmlformats.org/officeDocument/2006/math">
                    <m:r>
                      <a:rPr lang="en-US" sz="2000">
                        <a:latin typeface="Cambria Math" panose="02040503050406030204" pitchFamily="18" charset="0"/>
                      </a:rPr>
                      <m:t>      </m:t>
                    </m:r>
                    <m:func>
                      <m:funcPr>
                        <m:ctrlPr>
                          <a:rPr lang="en-US" sz="2000" i="1">
                            <a:latin typeface="Cambria Math" panose="02040503050406030204" pitchFamily="18" charset="0"/>
                          </a:rPr>
                        </m:ctrlPr>
                      </m:funcPr>
                      <m:fName>
                        <m:r>
                          <m:rPr>
                            <m:sty m:val="p"/>
                          </m:rPr>
                          <a:rPr lang="en-US" sz="2000">
                            <a:latin typeface="Cambria Math" panose="02040503050406030204" pitchFamily="18" charset="0"/>
                          </a:rPr>
                          <m:t>Max</m:t>
                        </m:r>
                        <m:r>
                          <a:rPr lang="en-US" sz="2000">
                            <a:latin typeface="Cambria Math" panose="02040503050406030204" pitchFamily="18" charset="0"/>
                          </a:rPr>
                          <m:t>  </m:t>
                        </m:r>
                      </m:fName>
                      <m:e>
                        <m:nary>
                          <m:naryPr>
                            <m:chr m:val="∑"/>
                            <m:supHide m:val="on"/>
                            <m:ctrlPr>
                              <a:rPr lang="en-US" sz="2000" i="1">
                                <a:latin typeface="Cambria Math" panose="02040503050406030204" pitchFamily="18" charset="0"/>
                              </a:rPr>
                            </m:ctrlPr>
                          </m:naryPr>
                          <m:sub>
                            <m:r>
                              <a:rPr lang="en-US" sz="2000">
                                <a:latin typeface="Cambria Math" panose="02040503050406030204" pitchFamily="18" charset="0"/>
                              </a:rPr>
                              <m:t>𝑝𝑟𝑐</m:t>
                            </m:r>
                          </m:sub>
                          <m:sup/>
                          <m:e>
                            <m:r>
                              <a:rPr lang="en-US" sz="2000">
                                <a:latin typeface="Cambria Math" panose="02040503050406030204" pitchFamily="18" charset="0"/>
                              </a:rPr>
                              <m:t>(</m:t>
                            </m:r>
                            <m:r>
                              <a:rPr lang="en-US" sz="2000" b="0" i="1" smtClean="0">
                                <a:latin typeface="Cambria Math" panose="02040503050406030204" pitchFamily="18" charset="0"/>
                              </a:rPr>
                              <m:t>(</m:t>
                            </m:r>
                            <m:nary>
                              <m:naryPr>
                                <m:chr m:val="∑"/>
                                <m:supHide m:val="on"/>
                                <m:ctrlPr>
                                  <a:rPr lang="en-US" sz="2000" i="1">
                                    <a:latin typeface="Cambria Math" panose="02040503050406030204" pitchFamily="18" charset="0"/>
                                  </a:rPr>
                                </m:ctrlPr>
                              </m:naryPr>
                              <m:sub>
                                <m:r>
                                  <a:rPr lang="en-US" sz="2000">
                                    <a:latin typeface="Cambria Math" panose="02040503050406030204" pitchFamily="18" charset="0"/>
                                  </a:rPr>
                                  <m:t>𝑝𝑟</m:t>
                                </m:r>
                                <m:r>
                                  <m:rPr>
                                    <m:sty m:val="p"/>
                                  </m:rPr>
                                  <a:rPr lang="en-US" sz="2000" b="0" i="0" smtClean="0">
                                    <a:latin typeface="Cambria Math" panose="02040503050406030204" pitchFamily="18" charset="0"/>
                                  </a:rPr>
                                  <m:t>d</m:t>
                                </m:r>
                              </m:sub>
                              <m:sup/>
                              <m:e>
                                <m:sSub>
                                  <m:sSubPr>
                                    <m:ctrlPr>
                                      <a:rPr lang="en-US" sz="2000" i="1">
                                        <a:latin typeface="Cambria Math" panose="02040503050406030204" pitchFamily="18" charset="0"/>
                                      </a:rPr>
                                    </m:ctrlPr>
                                  </m:sSubPr>
                                  <m:e>
                                    <m:r>
                                      <m:rPr>
                                        <m:sty m:val="p"/>
                                      </m:rPr>
                                      <a:rPr lang="en-US" sz="2000" b="0" i="0" smtClean="0">
                                        <a:latin typeface="Cambria Math" panose="02040503050406030204" pitchFamily="18" charset="0"/>
                                      </a:rPr>
                                      <m:t>sp</m:t>
                                    </m:r>
                                  </m:e>
                                  <m:sub>
                                    <m:r>
                                      <a:rPr lang="en-US" sz="2000">
                                        <a:latin typeface="Cambria Math" panose="02040503050406030204" pitchFamily="18" charset="0"/>
                                      </a:rPr>
                                      <m:t>𝑝𝑟</m:t>
                                    </m:r>
                                    <m:r>
                                      <m:rPr>
                                        <m:sty m:val="p"/>
                                      </m:rPr>
                                      <a:rPr lang="en-US" sz="2000" b="0" i="0" smtClean="0">
                                        <a:latin typeface="Cambria Math" panose="02040503050406030204" pitchFamily="18" charset="0"/>
                                      </a:rPr>
                                      <m:t>d</m:t>
                                    </m:r>
                                  </m:sub>
                                </m:sSub>
                                <m:r>
                                  <a:rPr lang="en-US" sz="2000">
                                    <a:latin typeface="Cambria Math" panose="02040503050406030204" pitchFamily="18" charset="0"/>
                                  </a:rPr>
                                  <m:t>∗</m:t>
                                </m:r>
                                <m:sSub>
                                  <m:sSubPr>
                                    <m:ctrlPr>
                                      <a:rPr lang="en-US" sz="2000" i="1">
                                        <a:latin typeface="Cambria Math" panose="02040503050406030204" pitchFamily="18" charset="0"/>
                                      </a:rPr>
                                    </m:ctrlPr>
                                  </m:sSubPr>
                                  <m:e>
                                    <m:r>
                                      <a:rPr lang="en-US" sz="2000">
                                        <a:latin typeface="Cambria Math" panose="02040503050406030204" pitchFamily="18" charset="0"/>
                                      </a:rPr>
                                      <m:t>𝑦</m:t>
                                    </m:r>
                                    <m:r>
                                      <m:rPr>
                                        <m:sty m:val="p"/>
                                      </m:rPr>
                                      <a:rPr lang="en-US" sz="2000" b="0" i="0" smtClean="0">
                                        <a:latin typeface="Cambria Math" panose="02040503050406030204" pitchFamily="18" charset="0"/>
                                      </a:rPr>
                                      <m:t>l</m:t>
                                    </m:r>
                                    <m:r>
                                      <a:rPr lang="en-US" sz="2000">
                                        <a:latin typeface="Cambria Math" panose="02040503050406030204" pitchFamily="18" charset="0"/>
                                      </a:rPr>
                                      <m:t>𝑑</m:t>
                                    </m:r>
                                  </m:e>
                                  <m:sub>
                                    <m:r>
                                      <a:rPr lang="en-US" sz="2000">
                                        <a:latin typeface="Cambria Math" panose="02040503050406030204" pitchFamily="18" charset="0"/>
                                      </a:rPr>
                                      <m:t>𝑝𝑟𝑐</m:t>
                                    </m:r>
                                    <m:r>
                                      <a:rPr lang="en-US" sz="2000" b="0" i="1" smtClean="0">
                                        <a:latin typeface="Cambria Math" panose="02040503050406030204" pitchFamily="18" charset="0"/>
                                      </a:rPr>
                                      <m:t>,</m:t>
                                    </m:r>
                                    <m:r>
                                      <a:rPr lang="en-US" sz="2000" b="0" i="1" smtClean="0">
                                        <a:latin typeface="Cambria Math" panose="02040503050406030204" pitchFamily="18" charset="0"/>
                                      </a:rPr>
                                      <m:t>𝑝𝑟𝑑</m:t>
                                    </m:r>
                                  </m:sub>
                                </m:sSub>
                              </m:e>
                            </m:nary>
                            <m:r>
                              <a:rPr lang="en-US" sz="2000" b="0" i="0" smtClean="0">
                                <a:latin typeface="Cambria Math" panose="02040503050406030204" pitchFamily="18" charset="0"/>
                              </a:rPr>
                              <m:t>)</m:t>
                            </m:r>
                          </m:e>
                        </m:nary>
                      </m:e>
                    </m:func>
                    <m:r>
                      <a:rPr lang="en-US" sz="2000">
                        <a:latin typeface="Cambria Math" panose="02040503050406030204" pitchFamily="18" charset="0"/>
                      </a:rPr>
                      <m:t>−</m:t>
                    </m:r>
                    <m:sSub>
                      <m:sSubPr>
                        <m:ctrlPr>
                          <a:rPr lang="en-US" sz="2000" i="1">
                            <a:latin typeface="Cambria Math" panose="02040503050406030204" pitchFamily="18" charset="0"/>
                          </a:rPr>
                        </m:ctrlPr>
                      </m:sSubPr>
                      <m:e>
                        <m:r>
                          <a:rPr lang="en-US" sz="2000">
                            <a:latin typeface="Cambria Math" panose="02040503050406030204" pitchFamily="18" charset="0"/>
                          </a:rPr>
                          <m:t>𝑐𝑠𝑡</m:t>
                        </m:r>
                      </m:e>
                      <m:sub>
                        <m:r>
                          <a:rPr lang="en-US" sz="2000">
                            <a:latin typeface="Cambria Math" panose="02040503050406030204" pitchFamily="18" charset="0"/>
                          </a:rPr>
                          <m:t>𝑝𝑟𝑐</m:t>
                        </m:r>
                      </m:sub>
                    </m:sSub>
                    <m:r>
                      <a:rPr lang="en-US" sz="2000">
                        <a:latin typeface="Cambria Math" panose="02040503050406030204" pitchFamily="18" charset="0"/>
                      </a:rPr>
                      <m:t>)</m:t>
                    </m:r>
                    <m:sSub>
                      <m:sSubPr>
                        <m:ctrlPr>
                          <a:rPr lang="en-US" sz="2000" i="1">
                            <a:latin typeface="Cambria Math" panose="02040503050406030204" pitchFamily="18" charset="0"/>
                          </a:rPr>
                        </m:ctrlPr>
                      </m:sSubPr>
                      <m:e>
                        <m:r>
                          <a:rPr lang="en-US" sz="2000">
                            <a:latin typeface="Cambria Math" panose="02040503050406030204" pitchFamily="18" charset="0"/>
                          </a:rPr>
                          <m:t>∗</m:t>
                        </m:r>
                        <m:r>
                          <a:rPr lang="en-US" sz="2000">
                            <a:latin typeface="Cambria Math" panose="02040503050406030204" pitchFamily="18" charset="0"/>
                          </a:rPr>
                          <m:t>𝑃𝑅𝐷</m:t>
                        </m:r>
                      </m:e>
                      <m:sub>
                        <m:r>
                          <a:rPr lang="en-US" sz="2000">
                            <a:latin typeface="Cambria Math" panose="02040503050406030204" pitchFamily="18" charset="0"/>
                          </a:rPr>
                          <m:t>𝑝𝑟𝑐</m:t>
                        </m:r>
                      </m:sub>
                    </m:sSub>
                    <m:r>
                      <a:rPr lang="en-US" sz="2000">
                        <a:latin typeface="Cambria Math" panose="02040503050406030204" pitchFamily="18" charset="0"/>
                      </a:rPr>
                      <m:t> </m:t>
                    </m:r>
                  </m:oMath>
                </a14:m>
                <a:r>
                  <a:rPr lang="en-US" sz="2000" dirty="0">
                    <a:latin typeface="Times New Roman" panose="02020603050405020304" pitchFamily="18" charset="0"/>
                    <a:cs typeface="Times New Roman" panose="02020603050405020304" pitchFamily="18" charset="0"/>
                  </a:rPr>
                  <a:t> </a:t>
                </a:r>
              </a:p>
              <a:p>
                <a:pPr marL="0" indent="0">
                  <a:buNone/>
                </a:pP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S.t.</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14:m>
                  <m:oMath xmlns:m="http://schemas.openxmlformats.org/officeDocument/2006/math">
                    <m:nary>
                      <m:naryPr>
                        <m:chr m:val="∑"/>
                        <m:supHide m:val="on"/>
                        <m:ctrlPr>
                          <a:rPr lang="en-US" sz="2000" i="1">
                            <a:latin typeface="Cambria Math" panose="02040503050406030204" pitchFamily="18" charset="0"/>
                          </a:rPr>
                        </m:ctrlPr>
                      </m:naryPr>
                      <m:sub>
                        <m:r>
                          <a:rPr lang="en-US" sz="2000">
                            <a:latin typeface="Cambria Math" panose="02040503050406030204" pitchFamily="18" charset="0"/>
                          </a:rPr>
                          <m:t>𝑝𝑟𝑐</m:t>
                        </m:r>
                      </m:sub>
                      <m:sup/>
                      <m:e>
                        <m:sSub>
                          <m:sSubPr>
                            <m:ctrlPr>
                              <a:rPr lang="en-US" sz="2000" i="1">
                                <a:latin typeface="Cambria Math" panose="02040503050406030204" pitchFamily="18" charset="0"/>
                              </a:rPr>
                            </m:ctrlPr>
                          </m:sSubPr>
                          <m:e>
                            <m:r>
                              <a:rPr lang="en-US" sz="2000">
                                <a:latin typeface="Cambria Math" panose="02040503050406030204" pitchFamily="18" charset="0"/>
                              </a:rPr>
                              <m:t>           </m:t>
                            </m:r>
                            <m:r>
                              <a:rPr lang="en-US" sz="2000" b="0" i="0">
                                <a:latin typeface="Cambria Math" panose="02040503050406030204" pitchFamily="18" charset="0"/>
                              </a:rPr>
                              <m:t>                        </m:t>
                            </m:r>
                            <m:r>
                              <a:rPr lang="en-US" sz="2000">
                                <a:latin typeface="Cambria Math" panose="02040503050406030204" pitchFamily="18" charset="0"/>
                              </a:rPr>
                              <m:t>              </m:t>
                            </m:r>
                            <m:r>
                              <a:rPr lang="en-US" sz="2000">
                                <a:latin typeface="Cambria Math" panose="02040503050406030204" pitchFamily="18" charset="0"/>
                              </a:rPr>
                              <m:t>𝑢</m:t>
                            </m:r>
                            <m:r>
                              <m:rPr>
                                <m:sty m:val="p"/>
                              </m:rPr>
                              <a:rPr lang="en-US" sz="2000" b="0" i="0" smtClean="0">
                                <a:latin typeface="Cambria Math" panose="02040503050406030204" pitchFamily="18" charset="0"/>
                              </a:rPr>
                              <m:t>s</m:t>
                            </m:r>
                            <m:r>
                              <a:rPr lang="en-US" sz="2000">
                                <a:latin typeface="Cambria Math" panose="02040503050406030204" pitchFamily="18" charset="0"/>
                              </a:rPr>
                              <m:t>𝑒</m:t>
                            </m:r>
                          </m:e>
                          <m:sub>
                            <m:r>
                              <a:rPr lang="en-US" sz="2000">
                                <a:latin typeface="Cambria Math" panose="02040503050406030204" pitchFamily="18" charset="0"/>
                              </a:rPr>
                              <m:t>𝑟𝑒𝑠𝑜</m:t>
                            </m:r>
                            <m:r>
                              <a:rPr lang="en-US" sz="2000">
                                <a:latin typeface="Cambria Math" panose="02040503050406030204" pitchFamily="18" charset="0"/>
                              </a:rPr>
                              <m:t>, </m:t>
                            </m:r>
                            <m:r>
                              <a:rPr lang="en-US" sz="2000">
                                <a:latin typeface="Cambria Math" panose="02040503050406030204" pitchFamily="18" charset="0"/>
                              </a:rPr>
                              <m:t>𝑝𝑟𝑐</m:t>
                            </m:r>
                          </m:sub>
                        </m:sSub>
                        <m:sSub>
                          <m:sSubPr>
                            <m:ctrlPr>
                              <a:rPr lang="en-US" sz="2000" i="1">
                                <a:latin typeface="Cambria Math" panose="02040503050406030204" pitchFamily="18" charset="0"/>
                              </a:rPr>
                            </m:ctrlPr>
                          </m:sSubPr>
                          <m:e>
                            <m:r>
                              <a:rPr lang="en-US" sz="2000">
                                <a:latin typeface="Cambria Math" panose="02040503050406030204" pitchFamily="18" charset="0"/>
                              </a:rPr>
                              <m:t>∗</m:t>
                            </m:r>
                            <m:r>
                              <a:rPr lang="en-US" sz="2000">
                                <a:latin typeface="Cambria Math" panose="02040503050406030204" pitchFamily="18" charset="0"/>
                              </a:rPr>
                              <m:t>𝑃𝑅𝐷</m:t>
                            </m:r>
                          </m:e>
                          <m:sub>
                            <m:r>
                              <a:rPr lang="en-US" sz="2000">
                                <a:latin typeface="Cambria Math" panose="02040503050406030204" pitchFamily="18" charset="0"/>
                              </a:rPr>
                              <m:t>𝑝𝑟𝑐</m:t>
                            </m:r>
                          </m:sub>
                        </m:sSub>
                      </m:e>
                    </m:nary>
                    <m:r>
                      <a:rPr lang="en-US" sz="2000">
                        <a:latin typeface="Cambria Math" panose="02040503050406030204" pitchFamily="18" charset="0"/>
                      </a:rPr>
                      <m:t>≤</m:t>
                    </m:r>
                    <m:sSub>
                      <m:sSubPr>
                        <m:ctrlPr>
                          <a:rPr lang="en-US" sz="2000" i="1">
                            <a:latin typeface="Cambria Math" panose="02040503050406030204" pitchFamily="18" charset="0"/>
                          </a:rPr>
                        </m:ctrlPr>
                      </m:sSubPr>
                      <m:e>
                        <m:r>
                          <a:rPr lang="en-US" sz="2000">
                            <a:latin typeface="Cambria Math" panose="02040503050406030204" pitchFamily="18" charset="0"/>
                          </a:rPr>
                          <m:t>𝑎𝑣𝑎𝑖𝑙</m:t>
                        </m:r>
                      </m:e>
                      <m:sub>
                        <m:r>
                          <a:rPr lang="en-US" sz="2000">
                            <a:latin typeface="Cambria Math" panose="02040503050406030204" pitchFamily="18" charset="0"/>
                          </a:rPr>
                          <m:t>𝑟𝑒𝑠</m:t>
                        </m:r>
                      </m:sub>
                    </m:sSub>
                  </m:oMath>
                </a14:m>
                <a:r>
                  <a:rPr lang="en-US" sz="20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for all res</a:t>
                </a:r>
              </a:p>
              <a:p>
                <a:pPr marL="0" indent="0" algn="ctr">
                  <a:buNone/>
                </a:pPr>
                <a:r>
                  <a:rPr lang="en-US" sz="20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000" i="1">
                            <a:latin typeface="Cambria Math" panose="02040503050406030204" pitchFamily="18" charset="0"/>
                          </a:rPr>
                        </m:ctrlPr>
                      </m:sSubPr>
                      <m:e>
                        <m:r>
                          <a:rPr lang="en-US" sz="2000" b="0" i="0" smtClean="0">
                            <a:latin typeface="Cambria Math" panose="02040503050406030204" pitchFamily="18" charset="0"/>
                          </a:rPr>
                          <m:t>                                                                </m:t>
                        </m:r>
                        <m:r>
                          <a:rPr lang="en-US" sz="2000">
                            <a:latin typeface="Cambria Math" panose="02040503050406030204" pitchFamily="18" charset="0"/>
                          </a:rPr>
                          <m:t>𝑃𝑅𝐷</m:t>
                        </m:r>
                      </m:e>
                      <m:sub>
                        <m:r>
                          <a:rPr lang="en-US" sz="2000">
                            <a:latin typeface="Cambria Math" panose="02040503050406030204" pitchFamily="18" charset="0"/>
                          </a:rPr>
                          <m:t>𝑝𝑟𝑐</m:t>
                        </m:r>
                      </m:sub>
                    </m:sSub>
                    <m:r>
                      <a:rPr lang="en-US" sz="2000" b="0" i="0" smtClean="0">
                        <a:latin typeface="Cambria Math" panose="02040503050406030204" pitchFamily="18" charset="0"/>
                      </a:rPr>
                      <m:t>  </m:t>
                    </m:r>
                    <m:r>
                      <a:rPr lang="en-US" sz="2000">
                        <a:latin typeface="Cambria Math" panose="02040503050406030204" pitchFamily="18" charset="0"/>
                      </a:rPr>
                      <m:t>≥0</m:t>
                    </m:r>
                  </m:oMath>
                </a14:m>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for all </a:t>
                </a:r>
                <a:r>
                  <a:rPr lang="en-US" sz="2000" dirty="0" err="1">
                    <a:latin typeface="Times New Roman" panose="02020603050405020304" pitchFamily="18" charset="0"/>
                    <a:cs typeface="Times New Roman" panose="02020603050405020304" pitchFamily="18" charset="0"/>
                  </a:rPr>
                  <a:t>prc</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mc:Choice>
        <mc:Fallback xmlns="">
          <p:sp>
            <p:nvSpPr>
              <p:cNvPr id="5" name="Content Placeholder 4"/>
              <p:cNvSpPr>
                <a:spLocks noGrp="1" noRot="1" noChangeAspect="1" noMove="1" noResize="1" noEditPoints="1" noAdjustHandles="1" noChangeArrowheads="1" noChangeShapeType="1" noTextEdit="1"/>
              </p:cNvSpPr>
              <p:nvPr>
                <p:ph sz="half" idx="2"/>
              </p:nvPr>
            </p:nvSpPr>
            <p:spPr>
              <a:xfrm>
                <a:off x="762000" y="1190626"/>
                <a:ext cx="8305800" cy="4181474"/>
              </a:xfrm>
              <a:blipFill>
                <a:blip r:embed="rId2"/>
                <a:stretch>
                  <a:fillRect l="-880" t="-2041" b="-3061"/>
                </a:stretch>
              </a:blipFill>
            </p:spPr>
            <p:txBody>
              <a:bodyPr/>
              <a:lstStyle/>
              <a:p>
                <a:r>
                  <a:rPr lang="en-US">
                    <a:noFill/>
                  </a:rPr>
                  <a:t> </a:t>
                </a:r>
              </a:p>
            </p:txBody>
          </p:sp>
        </mc:Fallback>
      </mc:AlternateContent>
    </p:spTree>
    <p:extLst>
      <p:ext uri="{BB962C8B-B14F-4D97-AF65-F5344CB8AC3E}">
        <p14:creationId xmlns:p14="http://schemas.microsoft.com/office/powerpoint/2010/main" val="583775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90500"/>
            <a:ext cx="7200900" cy="1238250"/>
          </a:xfrm>
        </p:spPr>
        <p:txBody>
          <a:bodyPr/>
          <a:lstStyle/>
          <a:p>
            <a:r>
              <a:rPr lang="en-US" dirty="0" smtClean="0"/>
              <a:t>Basics of Model Extension</a:t>
            </a:r>
            <a:endParaRPr lang="en-US" dirty="0"/>
          </a:p>
        </p:txBody>
      </p:sp>
      <mc:AlternateContent xmlns:mc="http://schemas.openxmlformats.org/markup-compatibility/2006" xmlns:a14="http://schemas.microsoft.com/office/drawing/2010/main">
        <mc:Choice Requires="a14">
          <p:sp>
            <p:nvSpPr>
              <p:cNvPr id="5" name="Content Placeholder 4"/>
              <p:cNvSpPr>
                <a:spLocks noGrp="1"/>
              </p:cNvSpPr>
              <p:nvPr>
                <p:ph sz="half" idx="2"/>
              </p:nvPr>
            </p:nvSpPr>
            <p:spPr>
              <a:xfrm>
                <a:off x="533400" y="952500"/>
                <a:ext cx="8229600" cy="4524374"/>
              </a:xfrm>
            </p:spPr>
            <p:txBody>
              <a:bodyPr>
                <a:normAutofit fontScale="92500" lnSpcReduction="20000"/>
              </a:bodyPr>
              <a:lstStyle/>
              <a:p>
                <a:r>
                  <a:rPr lang="en-US" sz="2200" dirty="0" smtClean="0">
                    <a:latin typeface="Times New Roman" panose="02020603050405020304" pitchFamily="18" charset="0"/>
                    <a:cs typeface="Times New Roman" panose="02020603050405020304" pitchFamily="18" charset="0"/>
                  </a:rPr>
                  <a:t>Now lets extend the model so it has sales variables.  To do this we add a new variable that tells how much we sell of each product (</a:t>
                </a:r>
                <a:r>
                  <a:rPr lang="en-US" sz="2200" dirty="0" err="1" smtClean="0">
                    <a:solidFill>
                      <a:srgbClr val="0070C0"/>
                    </a:solidFill>
                    <a:latin typeface="Times New Roman" panose="02020603050405020304" pitchFamily="18" charset="0"/>
                    <a:cs typeface="Times New Roman" panose="02020603050405020304" pitchFamily="18" charset="0"/>
                  </a:rPr>
                  <a:t>SALE</a:t>
                </a:r>
                <a:r>
                  <a:rPr lang="en-US" sz="2200" baseline="-25000" dirty="0" err="1" smtClean="0">
                    <a:solidFill>
                      <a:srgbClr val="0070C0"/>
                    </a:solidFill>
                    <a:latin typeface="Times New Roman" panose="02020603050405020304" pitchFamily="18" charset="0"/>
                    <a:cs typeface="Times New Roman" panose="02020603050405020304" pitchFamily="18" charset="0"/>
                  </a:rPr>
                  <a:t>prd</a:t>
                </a:r>
                <a:r>
                  <a:rPr lang="en-US" sz="2200" dirty="0" smtClean="0">
                    <a:latin typeface="Times New Roman" panose="02020603050405020304" pitchFamily="18" charset="0"/>
                    <a:cs typeface="Times New Roman" panose="02020603050405020304" pitchFamily="18" charset="0"/>
                  </a:rPr>
                  <a:t>) and </a:t>
                </a:r>
                <a:r>
                  <a:rPr lang="en-US" sz="2200" dirty="0" smtClean="0">
                    <a:solidFill>
                      <a:srgbClr val="FF0000"/>
                    </a:solidFill>
                    <a:latin typeface="Times New Roman" panose="02020603050405020304" pitchFamily="18" charset="0"/>
                    <a:cs typeface="Times New Roman" panose="02020603050405020304" pitchFamily="18" charset="0"/>
                  </a:rPr>
                  <a:t>supply demand balances by product</a:t>
                </a:r>
                <a:endParaRPr lang="en-US" sz="1000" dirty="0" smtClean="0">
                  <a:solidFill>
                    <a:srgbClr val="FF0000"/>
                  </a:solidFill>
                  <a:latin typeface="Times New Roman" panose="02020603050405020304" pitchFamily="18" charset="0"/>
                  <a:cs typeface="Times New Roman" panose="02020603050405020304" pitchFamily="18" charset="0"/>
                </a:endParaRPr>
              </a:p>
              <a:p>
                <a:r>
                  <a:rPr lang="en-US" sz="1900" dirty="0" smtClean="0">
                    <a:latin typeface="Times New Roman" panose="02020603050405020304" pitchFamily="18" charset="0"/>
                    <a:cs typeface="Times New Roman" panose="02020603050405020304" pitchFamily="18" charset="0"/>
                  </a:rPr>
                  <a:t>Our resultant model </a:t>
                </a:r>
                <a:r>
                  <a:rPr lang="en-US" sz="1900" dirty="0">
                    <a:latin typeface="Times New Roman" panose="02020603050405020304" pitchFamily="18" charset="0"/>
                    <a:cs typeface="Times New Roman" panose="02020603050405020304" pitchFamily="18" charset="0"/>
                  </a:rPr>
                  <a:t>is</a:t>
                </a:r>
              </a:p>
              <a:p>
                <a:pPr marL="0" indent="0">
                  <a:buNone/>
                </a:pPr>
                <a14:m>
                  <m:oMath xmlns:m="http://schemas.openxmlformats.org/officeDocument/2006/math">
                    <m:r>
                      <a:rPr lang="en-US" sz="1900">
                        <a:latin typeface="Cambria Math" panose="02040503050406030204" pitchFamily="18" charset="0"/>
                      </a:rPr>
                      <m:t>      </m:t>
                    </m:r>
                    <m:func>
                      <m:funcPr>
                        <m:ctrlPr>
                          <a:rPr lang="en-US" sz="1900" i="1">
                            <a:latin typeface="Cambria Math" panose="02040503050406030204" pitchFamily="18" charset="0"/>
                          </a:rPr>
                        </m:ctrlPr>
                      </m:funcPr>
                      <m:fName>
                        <m:r>
                          <m:rPr>
                            <m:sty m:val="p"/>
                          </m:rPr>
                          <a:rPr lang="en-US" sz="1900">
                            <a:latin typeface="Cambria Math" panose="02040503050406030204" pitchFamily="18" charset="0"/>
                          </a:rPr>
                          <m:t>Max</m:t>
                        </m:r>
                        <m:r>
                          <a:rPr lang="en-US" sz="1900">
                            <a:latin typeface="Cambria Math" panose="02040503050406030204" pitchFamily="18" charset="0"/>
                          </a:rPr>
                          <m:t>  </m:t>
                        </m:r>
                      </m:fName>
                      <m:e>
                        <m:nary>
                          <m:naryPr>
                            <m:chr m:val="∑"/>
                            <m:supHide m:val="on"/>
                            <m:ctrlPr>
                              <a:rPr lang="en-US" sz="1900" i="1">
                                <a:latin typeface="Cambria Math" panose="02040503050406030204" pitchFamily="18" charset="0"/>
                              </a:rPr>
                            </m:ctrlPr>
                          </m:naryPr>
                          <m:sub>
                            <m:r>
                              <a:rPr lang="en-US" sz="1900">
                                <a:latin typeface="Cambria Math" panose="02040503050406030204" pitchFamily="18" charset="0"/>
                              </a:rPr>
                              <m:t>𝑝𝑟</m:t>
                            </m:r>
                            <m:r>
                              <m:rPr>
                                <m:sty m:val="p"/>
                              </m:rPr>
                              <a:rPr lang="en-US" sz="1900">
                                <a:latin typeface="Cambria Math" panose="02040503050406030204" pitchFamily="18" charset="0"/>
                              </a:rPr>
                              <m:t>d</m:t>
                            </m:r>
                          </m:sub>
                          <m:sup/>
                          <m:e>
                            <m:sSub>
                              <m:sSubPr>
                                <m:ctrlPr>
                                  <a:rPr lang="en-US" sz="1900" i="1">
                                    <a:latin typeface="Cambria Math" panose="02040503050406030204" pitchFamily="18" charset="0"/>
                                  </a:rPr>
                                </m:ctrlPr>
                              </m:sSubPr>
                              <m:e>
                                <m:r>
                                  <m:rPr>
                                    <m:sty m:val="p"/>
                                  </m:rPr>
                                  <a:rPr lang="en-US" sz="1900">
                                    <a:latin typeface="Cambria Math" panose="02040503050406030204" pitchFamily="18" charset="0"/>
                                  </a:rPr>
                                  <m:t>sp</m:t>
                                </m:r>
                              </m:e>
                              <m:sub>
                                <m:r>
                                  <a:rPr lang="en-US" sz="1900">
                                    <a:latin typeface="Cambria Math" panose="02040503050406030204" pitchFamily="18" charset="0"/>
                                  </a:rPr>
                                  <m:t>𝑝𝑟</m:t>
                                </m:r>
                                <m:r>
                                  <m:rPr>
                                    <m:sty m:val="p"/>
                                  </m:rPr>
                                  <a:rPr lang="en-US" sz="1900">
                                    <a:latin typeface="Cambria Math" panose="02040503050406030204" pitchFamily="18" charset="0"/>
                                  </a:rPr>
                                  <m:t>d</m:t>
                                </m:r>
                              </m:sub>
                            </m:sSub>
                            <m:r>
                              <a:rPr lang="en-US" sz="1900">
                                <a:latin typeface="Cambria Math" panose="02040503050406030204" pitchFamily="18" charset="0"/>
                              </a:rPr>
                              <m:t>∗</m:t>
                            </m:r>
                            <m:sSub>
                              <m:sSubPr>
                                <m:ctrlPr>
                                  <a:rPr lang="en-US" sz="1900" i="1" smtClean="0">
                                    <a:solidFill>
                                      <a:srgbClr val="0070C0"/>
                                    </a:solidFill>
                                    <a:latin typeface="Cambria Math" panose="02040503050406030204" pitchFamily="18" charset="0"/>
                                  </a:rPr>
                                </m:ctrlPr>
                              </m:sSubPr>
                              <m:e>
                                <m:r>
                                  <m:rPr>
                                    <m:sty m:val="p"/>
                                  </m:rPr>
                                  <a:rPr lang="en-US" sz="1900" b="0" i="0" smtClean="0">
                                    <a:solidFill>
                                      <a:srgbClr val="0070C0"/>
                                    </a:solidFill>
                                    <a:latin typeface="Cambria Math" panose="02040503050406030204" pitchFamily="18" charset="0"/>
                                  </a:rPr>
                                  <m:t>SALE</m:t>
                                </m:r>
                              </m:e>
                              <m:sub>
                                <m:r>
                                  <a:rPr lang="en-US" sz="1900" i="1">
                                    <a:solidFill>
                                      <a:srgbClr val="0070C0"/>
                                    </a:solidFill>
                                    <a:latin typeface="Cambria Math" panose="02040503050406030204" pitchFamily="18" charset="0"/>
                                  </a:rPr>
                                  <m:t>𝑝𝑟𝑑</m:t>
                                </m:r>
                              </m:sub>
                            </m:sSub>
                          </m:e>
                        </m:nary>
                        <m:r>
                          <a:rPr lang="en-US" sz="1900" b="0" i="1" smtClean="0">
                            <a:latin typeface="Cambria Math" panose="02040503050406030204" pitchFamily="18" charset="0"/>
                          </a:rPr>
                          <m:t> − </m:t>
                        </m:r>
                        <m:nary>
                          <m:naryPr>
                            <m:chr m:val="∑"/>
                            <m:supHide m:val="on"/>
                            <m:ctrlPr>
                              <a:rPr lang="en-US" sz="1900" i="1">
                                <a:latin typeface="Cambria Math" panose="02040503050406030204" pitchFamily="18" charset="0"/>
                              </a:rPr>
                            </m:ctrlPr>
                          </m:naryPr>
                          <m:sub>
                            <m:r>
                              <a:rPr lang="en-US" sz="1900">
                                <a:latin typeface="Cambria Math" panose="02040503050406030204" pitchFamily="18" charset="0"/>
                              </a:rPr>
                              <m:t>𝑝𝑟𝑐</m:t>
                            </m:r>
                          </m:sub>
                          <m:sup/>
                          <m:e>
                            <m:sSub>
                              <m:sSubPr>
                                <m:ctrlPr>
                                  <a:rPr lang="en-US" sz="1900" i="1">
                                    <a:latin typeface="Cambria Math" panose="02040503050406030204" pitchFamily="18" charset="0"/>
                                  </a:rPr>
                                </m:ctrlPr>
                              </m:sSubPr>
                              <m:e>
                                <m:r>
                                  <a:rPr lang="en-US" sz="1900" b="0" i="0" smtClean="0">
                                    <a:latin typeface="Cambria Math" panose="02040503050406030204" pitchFamily="18" charset="0"/>
                                  </a:rPr>
                                  <m:t>       </m:t>
                                </m:r>
                                <m:r>
                                  <a:rPr lang="en-US" sz="1900">
                                    <a:latin typeface="Cambria Math" panose="02040503050406030204" pitchFamily="18" charset="0"/>
                                  </a:rPr>
                                  <m:t>𝑐𝑠𝑡</m:t>
                                </m:r>
                              </m:e>
                              <m:sub>
                                <m:r>
                                  <a:rPr lang="en-US" sz="1900">
                                    <a:latin typeface="Cambria Math" panose="02040503050406030204" pitchFamily="18" charset="0"/>
                                  </a:rPr>
                                  <m:t>𝑝𝑟𝑐</m:t>
                                </m:r>
                              </m:sub>
                            </m:sSub>
                          </m:e>
                        </m:nary>
                      </m:e>
                    </m:func>
                    <m:sSub>
                      <m:sSubPr>
                        <m:ctrlPr>
                          <a:rPr lang="en-US" sz="1900" i="1">
                            <a:latin typeface="Cambria Math" panose="02040503050406030204" pitchFamily="18" charset="0"/>
                          </a:rPr>
                        </m:ctrlPr>
                      </m:sSubPr>
                      <m:e>
                        <m:r>
                          <a:rPr lang="en-US" sz="1900">
                            <a:latin typeface="Cambria Math" panose="02040503050406030204" pitchFamily="18" charset="0"/>
                          </a:rPr>
                          <m:t>∗</m:t>
                        </m:r>
                        <m:r>
                          <a:rPr lang="en-US" sz="1900">
                            <a:latin typeface="Cambria Math" panose="02040503050406030204" pitchFamily="18" charset="0"/>
                          </a:rPr>
                          <m:t>𝑃𝑅𝐷</m:t>
                        </m:r>
                      </m:e>
                      <m:sub>
                        <m:r>
                          <a:rPr lang="en-US" sz="1900">
                            <a:latin typeface="Cambria Math" panose="02040503050406030204" pitchFamily="18" charset="0"/>
                          </a:rPr>
                          <m:t>𝑝𝑟𝑐</m:t>
                        </m:r>
                      </m:sub>
                    </m:sSub>
                    <m:r>
                      <a:rPr lang="en-US" sz="1900">
                        <a:latin typeface="Cambria Math" panose="02040503050406030204" pitchFamily="18" charset="0"/>
                      </a:rPr>
                      <m:t> </m:t>
                    </m:r>
                  </m:oMath>
                </a14:m>
                <a:r>
                  <a:rPr lang="en-US" sz="1900" dirty="0">
                    <a:latin typeface="Times New Roman" panose="02020603050405020304" pitchFamily="18" charset="0"/>
                    <a:cs typeface="Times New Roman" panose="02020603050405020304" pitchFamily="18" charset="0"/>
                  </a:rPr>
                  <a:t> </a:t>
                </a:r>
              </a:p>
              <a:p>
                <a:pPr marL="0" indent="0">
                  <a:buNone/>
                </a:pPr>
                <a:r>
                  <a:rPr lang="en-US" sz="1900" dirty="0">
                    <a:latin typeface="Times New Roman" panose="02020603050405020304" pitchFamily="18" charset="0"/>
                    <a:cs typeface="Times New Roman" panose="02020603050405020304" pitchFamily="18" charset="0"/>
                  </a:rPr>
                  <a:t>     </a:t>
                </a:r>
                <a14:m>
                  <m:oMath xmlns:m="http://schemas.openxmlformats.org/officeDocument/2006/math">
                    <m:func>
                      <m:funcPr>
                        <m:ctrlPr>
                          <a:rPr lang="en-US" sz="1900" i="1" smtClean="0">
                            <a:solidFill>
                              <a:srgbClr val="FF0000"/>
                            </a:solidFill>
                            <a:latin typeface="Cambria Math" panose="02040503050406030204" pitchFamily="18" charset="0"/>
                          </a:rPr>
                        </m:ctrlPr>
                      </m:funcPr>
                      <m:fName>
                        <m:r>
                          <m:rPr>
                            <m:sty m:val="p"/>
                          </m:rPr>
                          <a:rPr lang="en-US" sz="1900" b="0" i="0" smtClean="0">
                            <a:solidFill>
                              <a:schemeClr val="tx1"/>
                            </a:solidFill>
                            <a:latin typeface="Cambria Math" panose="02040503050406030204" pitchFamily="18" charset="0"/>
                          </a:rPr>
                          <m:t>S</m:t>
                        </m:r>
                        <m:r>
                          <a:rPr lang="en-US" sz="1900" b="0" i="0" smtClean="0">
                            <a:solidFill>
                              <a:schemeClr val="tx1"/>
                            </a:solidFill>
                            <a:latin typeface="Cambria Math" panose="02040503050406030204" pitchFamily="18" charset="0"/>
                          </a:rPr>
                          <m:t>.</m:t>
                        </m:r>
                        <m:r>
                          <m:rPr>
                            <m:sty m:val="p"/>
                          </m:rPr>
                          <a:rPr lang="en-US" sz="1900" b="0" i="0" smtClean="0">
                            <a:solidFill>
                              <a:schemeClr val="tx1"/>
                            </a:solidFill>
                            <a:latin typeface="Cambria Math" panose="02040503050406030204" pitchFamily="18" charset="0"/>
                          </a:rPr>
                          <m:t>t</m:t>
                        </m:r>
                        <m:r>
                          <a:rPr lang="en-US" sz="1900" b="0" i="0" smtClean="0">
                            <a:solidFill>
                              <a:schemeClr val="tx1"/>
                            </a:solidFill>
                            <a:latin typeface="Cambria Math" panose="02040503050406030204" pitchFamily="18" charset="0"/>
                          </a:rPr>
                          <m:t>.  </m:t>
                        </m:r>
                      </m:fName>
                      <m:e>
                        <m:sSub>
                          <m:sSubPr>
                            <m:ctrlPr>
                              <a:rPr lang="en-US" sz="1900" i="1" smtClean="0">
                                <a:solidFill>
                                  <a:srgbClr val="0070C0"/>
                                </a:solidFill>
                                <a:latin typeface="Cambria Math" panose="02040503050406030204" pitchFamily="18" charset="0"/>
                              </a:rPr>
                            </m:ctrlPr>
                          </m:sSubPr>
                          <m:e>
                            <m:r>
                              <a:rPr lang="en-US" sz="1900" b="0" i="0" smtClean="0">
                                <a:solidFill>
                                  <a:srgbClr val="0070C0"/>
                                </a:solidFill>
                                <a:latin typeface="Cambria Math" panose="02040503050406030204" pitchFamily="18" charset="0"/>
                              </a:rPr>
                              <m:t>                             </m:t>
                            </m:r>
                            <m:r>
                              <m:rPr>
                                <m:sty m:val="p"/>
                              </m:rPr>
                              <a:rPr lang="en-US" sz="1900">
                                <a:solidFill>
                                  <a:srgbClr val="0070C0"/>
                                </a:solidFill>
                                <a:latin typeface="Cambria Math" panose="02040503050406030204" pitchFamily="18" charset="0"/>
                              </a:rPr>
                              <m:t>SALE</m:t>
                            </m:r>
                          </m:e>
                          <m:sub>
                            <m:r>
                              <a:rPr lang="en-US" sz="1900" i="1">
                                <a:solidFill>
                                  <a:srgbClr val="0070C0"/>
                                </a:solidFill>
                                <a:latin typeface="Cambria Math" panose="02040503050406030204" pitchFamily="18" charset="0"/>
                              </a:rPr>
                              <m:t>𝑝𝑟𝑑</m:t>
                            </m:r>
                          </m:sub>
                        </m:sSub>
                        <m:r>
                          <a:rPr lang="en-US" sz="1900" b="0" i="1" smtClean="0">
                            <a:solidFill>
                              <a:srgbClr val="FF0000"/>
                            </a:solidFill>
                            <a:latin typeface="Cambria Math" panose="02040503050406030204" pitchFamily="18" charset="0"/>
                          </a:rPr>
                          <m:t> −</m:t>
                        </m:r>
                        <m:nary>
                          <m:naryPr>
                            <m:chr m:val="∑"/>
                            <m:supHide m:val="on"/>
                            <m:ctrlPr>
                              <a:rPr lang="en-US" sz="1900" i="1">
                                <a:solidFill>
                                  <a:srgbClr val="FF0000"/>
                                </a:solidFill>
                                <a:latin typeface="Cambria Math" panose="02040503050406030204" pitchFamily="18" charset="0"/>
                              </a:rPr>
                            </m:ctrlPr>
                          </m:naryPr>
                          <m:sub>
                            <m:r>
                              <a:rPr lang="en-US" sz="1900">
                                <a:solidFill>
                                  <a:srgbClr val="FF0000"/>
                                </a:solidFill>
                                <a:latin typeface="Cambria Math" panose="02040503050406030204" pitchFamily="18" charset="0"/>
                              </a:rPr>
                              <m:t>𝑝𝑟</m:t>
                            </m:r>
                            <m:r>
                              <m:rPr>
                                <m:sty m:val="p"/>
                              </m:rPr>
                              <a:rPr lang="en-US" sz="1900" b="0" i="0" smtClean="0">
                                <a:solidFill>
                                  <a:srgbClr val="FF0000"/>
                                </a:solidFill>
                                <a:latin typeface="Cambria Math" panose="02040503050406030204" pitchFamily="18" charset="0"/>
                              </a:rPr>
                              <m:t>c</m:t>
                            </m:r>
                          </m:sub>
                          <m:sup/>
                          <m:e>
                            <m:sSub>
                              <m:sSubPr>
                                <m:ctrlPr>
                                  <a:rPr lang="en-US" sz="1900" i="1">
                                    <a:solidFill>
                                      <a:srgbClr val="FF0000"/>
                                    </a:solidFill>
                                    <a:latin typeface="Cambria Math" panose="02040503050406030204" pitchFamily="18" charset="0"/>
                                  </a:rPr>
                                </m:ctrlPr>
                              </m:sSubPr>
                              <m:e>
                                <m:r>
                                  <a:rPr lang="en-US" sz="1900">
                                    <a:solidFill>
                                      <a:srgbClr val="FF0000"/>
                                    </a:solidFill>
                                    <a:latin typeface="Cambria Math" panose="02040503050406030204" pitchFamily="18" charset="0"/>
                                  </a:rPr>
                                  <m:t>𝑦</m:t>
                                </m:r>
                                <m:r>
                                  <m:rPr>
                                    <m:sty m:val="p"/>
                                  </m:rPr>
                                  <a:rPr lang="en-US" sz="1900">
                                    <a:solidFill>
                                      <a:srgbClr val="FF0000"/>
                                    </a:solidFill>
                                    <a:latin typeface="Cambria Math" panose="02040503050406030204" pitchFamily="18" charset="0"/>
                                  </a:rPr>
                                  <m:t>l</m:t>
                                </m:r>
                                <m:r>
                                  <a:rPr lang="en-US" sz="1900">
                                    <a:solidFill>
                                      <a:srgbClr val="FF0000"/>
                                    </a:solidFill>
                                    <a:latin typeface="Cambria Math" panose="02040503050406030204" pitchFamily="18" charset="0"/>
                                  </a:rPr>
                                  <m:t>𝑑</m:t>
                                </m:r>
                              </m:e>
                              <m:sub>
                                <m:r>
                                  <a:rPr lang="en-US" sz="1900">
                                    <a:solidFill>
                                      <a:srgbClr val="FF0000"/>
                                    </a:solidFill>
                                    <a:latin typeface="Cambria Math" panose="02040503050406030204" pitchFamily="18" charset="0"/>
                                  </a:rPr>
                                  <m:t>𝑝𝑟𝑐</m:t>
                                </m:r>
                                <m:r>
                                  <a:rPr lang="en-US" sz="1900" i="1">
                                    <a:solidFill>
                                      <a:srgbClr val="FF0000"/>
                                    </a:solidFill>
                                    <a:latin typeface="Cambria Math" panose="02040503050406030204" pitchFamily="18" charset="0"/>
                                  </a:rPr>
                                  <m:t>,</m:t>
                                </m:r>
                                <m:r>
                                  <a:rPr lang="en-US" sz="1900" i="1">
                                    <a:solidFill>
                                      <a:srgbClr val="FF0000"/>
                                    </a:solidFill>
                                    <a:latin typeface="Cambria Math" panose="02040503050406030204" pitchFamily="18" charset="0"/>
                                  </a:rPr>
                                  <m:t>𝑝𝑟𝑑</m:t>
                                </m:r>
                              </m:sub>
                            </m:sSub>
                          </m:e>
                        </m:nary>
                        <m:r>
                          <a:rPr lang="en-US" sz="1900" i="1">
                            <a:solidFill>
                              <a:srgbClr val="FF0000"/>
                            </a:solidFill>
                            <a:latin typeface="Cambria Math" panose="02040503050406030204" pitchFamily="18" charset="0"/>
                          </a:rPr>
                          <m:t> </m:t>
                        </m:r>
                      </m:e>
                    </m:func>
                    <m:sSub>
                      <m:sSubPr>
                        <m:ctrlPr>
                          <a:rPr lang="en-US" sz="1900" i="1">
                            <a:solidFill>
                              <a:srgbClr val="FF0000"/>
                            </a:solidFill>
                            <a:latin typeface="Cambria Math" panose="02040503050406030204" pitchFamily="18" charset="0"/>
                          </a:rPr>
                        </m:ctrlPr>
                      </m:sSubPr>
                      <m:e>
                        <m:r>
                          <a:rPr lang="en-US" sz="1900">
                            <a:solidFill>
                              <a:srgbClr val="FF0000"/>
                            </a:solidFill>
                            <a:latin typeface="Cambria Math" panose="02040503050406030204" pitchFamily="18" charset="0"/>
                          </a:rPr>
                          <m:t>∗</m:t>
                        </m:r>
                        <m:r>
                          <a:rPr lang="en-US" sz="1900">
                            <a:solidFill>
                              <a:srgbClr val="FF0000"/>
                            </a:solidFill>
                            <a:latin typeface="Cambria Math" panose="02040503050406030204" pitchFamily="18" charset="0"/>
                          </a:rPr>
                          <m:t>𝑃𝑅𝐷</m:t>
                        </m:r>
                      </m:e>
                      <m:sub>
                        <m:r>
                          <a:rPr lang="en-US" sz="1900">
                            <a:solidFill>
                              <a:srgbClr val="FF0000"/>
                            </a:solidFill>
                            <a:latin typeface="Cambria Math" panose="02040503050406030204" pitchFamily="18" charset="0"/>
                          </a:rPr>
                          <m:t>𝑝𝑟𝑐</m:t>
                        </m:r>
                      </m:sub>
                    </m:sSub>
                    <m:r>
                      <a:rPr lang="en-US" sz="1900">
                        <a:solidFill>
                          <a:srgbClr val="FF0000"/>
                        </a:solidFill>
                        <a:latin typeface="Cambria Math" panose="02040503050406030204" pitchFamily="18" charset="0"/>
                      </a:rPr>
                      <m:t>≤</m:t>
                    </m:r>
                    <m:r>
                      <a:rPr lang="en-US" sz="1900" b="0" i="1" smtClean="0">
                        <a:solidFill>
                          <a:srgbClr val="FF0000"/>
                        </a:solidFill>
                        <a:latin typeface="Cambria Math" panose="02040503050406030204" pitchFamily="18" charset="0"/>
                      </a:rPr>
                      <m:t>0</m:t>
                    </m:r>
                    <m:r>
                      <m:rPr>
                        <m:nor/>
                      </m:rPr>
                      <a:rPr lang="en-US" sz="1900" dirty="0">
                        <a:solidFill>
                          <a:srgbClr val="FF0000"/>
                        </a:solidFill>
                        <a:latin typeface="Times New Roman" panose="02020603050405020304" pitchFamily="18" charset="0"/>
                        <a:cs typeface="Times New Roman" panose="02020603050405020304" pitchFamily="18" charset="0"/>
                      </a:rPr>
                      <m:t> </m:t>
                    </m:r>
                    <m:r>
                      <m:rPr>
                        <m:nor/>
                      </m:rPr>
                      <a:rPr lang="en-US" sz="1900" b="0" i="0" dirty="0" smtClean="0">
                        <a:solidFill>
                          <a:srgbClr val="FF0000"/>
                        </a:solidFill>
                        <a:latin typeface="Times New Roman" panose="02020603050405020304" pitchFamily="18" charset="0"/>
                        <a:cs typeface="Times New Roman" panose="02020603050405020304" pitchFamily="18" charset="0"/>
                      </a:rPr>
                      <m:t>             </m:t>
                    </m:r>
                    <m:r>
                      <m:rPr>
                        <m:nor/>
                      </m:rPr>
                      <a:rPr lang="en-US" sz="1700" dirty="0">
                        <a:solidFill>
                          <a:srgbClr val="FF0000"/>
                        </a:solidFill>
                        <a:latin typeface="Times New Roman" panose="02020603050405020304" pitchFamily="18" charset="0"/>
                        <a:cs typeface="Times New Roman" panose="02020603050405020304" pitchFamily="18" charset="0"/>
                      </a:rPr>
                      <m:t>for</m:t>
                    </m:r>
                    <m:r>
                      <m:rPr>
                        <m:nor/>
                      </m:rPr>
                      <a:rPr lang="en-US" sz="1700" dirty="0">
                        <a:solidFill>
                          <a:srgbClr val="FF0000"/>
                        </a:solidFill>
                        <a:latin typeface="Times New Roman" panose="02020603050405020304" pitchFamily="18" charset="0"/>
                        <a:cs typeface="Times New Roman" panose="02020603050405020304" pitchFamily="18" charset="0"/>
                      </a:rPr>
                      <m:t> </m:t>
                    </m:r>
                    <m:r>
                      <m:rPr>
                        <m:nor/>
                      </m:rPr>
                      <a:rPr lang="en-US" sz="1700" dirty="0">
                        <a:solidFill>
                          <a:srgbClr val="FF0000"/>
                        </a:solidFill>
                        <a:latin typeface="Times New Roman" panose="02020603050405020304" pitchFamily="18" charset="0"/>
                        <a:cs typeface="Times New Roman" panose="02020603050405020304" pitchFamily="18" charset="0"/>
                      </a:rPr>
                      <m:t>all</m:t>
                    </m:r>
                    <m:r>
                      <m:rPr>
                        <m:nor/>
                      </m:rPr>
                      <a:rPr lang="en-US" sz="1700" dirty="0">
                        <a:solidFill>
                          <a:srgbClr val="FF0000"/>
                        </a:solidFill>
                        <a:latin typeface="Times New Roman" panose="02020603050405020304" pitchFamily="18" charset="0"/>
                        <a:cs typeface="Times New Roman" panose="02020603050405020304" pitchFamily="18" charset="0"/>
                      </a:rPr>
                      <m:t> </m:t>
                    </m:r>
                    <m:r>
                      <m:rPr>
                        <m:nor/>
                      </m:rPr>
                      <a:rPr lang="en-US" sz="1700" b="0" i="0" dirty="0" smtClean="0">
                        <a:solidFill>
                          <a:srgbClr val="FF0000"/>
                        </a:solidFill>
                        <a:latin typeface="Times New Roman" panose="02020603050405020304" pitchFamily="18" charset="0"/>
                        <a:cs typeface="Times New Roman" panose="02020603050405020304" pitchFamily="18" charset="0"/>
                      </a:rPr>
                      <m:t>prd</m:t>
                    </m:r>
                  </m:oMath>
                </a14:m>
                <a:endParaRPr lang="en-US" sz="1900" dirty="0">
                  <a:latin typeface="Times New Roman" panose="02020603050405020304" pitchFamily="18" charset="0"/>
                  <a:cs typeface="Times New Roman" panose="02020603050405020304" pitchFamily="18" charset="0"/>
                </a:endParaRPr>
              </a:p>
              <a:p>
                <a:pPr marL="0" indent="0">
                  <a:buNone/>
                </a:pP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 </a:t>
                </a:r>
                <a:r>
                  <a:rPr lang="en-US" sz="1900" dirty="0" smtClean="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 </a:t>
                </a:r>
                <a14:m>
                  <m:oMath xmlns:m="http://schemas.openxmlformats.org/officeDocument/2006/math">
                    <m:r>
                      <a:rPr lang="en-US" sz="1900" b="0" i="0" smtClean="0">
                        <a:latin typeface="Cambria Math" panose="02040503050406030204" pitchFamily="18" charset="0"/>
                      </a:rPr>
                      <m:t>                                                     </m:t>
                    </m:r>
                    <m:nary>
                      <m:naryPr>
                        <m:chr m:val="∑"/>
                        <m:supHide m:val="on"/>
                        <m:ctrlPr>
                          <a:rPr lang="en-US" sz="1900" i="1">
                            <a:latin typeface="Cambria Math" panose="02040503050406030204" pitchFamily="18" charset="0"/>
                          </a:rPr>
                        </m:ctrlPr>
                      </m:naryPr>
                      <m:sub>
                        <m:r>
                          <a:rPr lang="en-US" sz="1900">
                            <a:latin typeface="Cambria Math" panose="02040503050406030204" pitchFamily="18" charset="0"/>
                          </a:rPr>
                          <m:t>𝑝𝑟𝑐</m:t>
                        </m:r>
                      </m:sub>
                      <m:sup/>
                      <m:e>
                        <m:sSub>
                          <m:sSubPr>
                            <m:ctrlPr>
                              <a:rPr lang="en-US" sz="1900" i="1">
                                <a:latin typeface="Cambria Math" panose="02040503050406030204" pitchFamily="18" charset="0"/>
                              </a:rPr>
                            </m:ctrlPr>
                          </m:sSubPr>
                          <m:e>
                            <m:r>
                              <a:rPr lang="en-US" sz="1900">
                                <a:latin typeface="Cambria Math" panose="02040503050406030204" pitchFamily="18" charset="0"/>
                              </a:rPr>
                              <m:t> </m:t>
                            </m:r>
                            <m:r>
                              <a:rPr lang="en-US" sz="1900">
                                <a:latin typeface="Cambria Math" panose="02040503050406030204" pitchFamily="18" charset="0"/>
                              </a:rPr>
                              <m:t>𝑢</m:t>
                            </m:r>
                            <m:r>
                              <m:rPr>
                                <m:sty m:val="p"/>
                              </m:rPr>
                              <a:rPr lang="en-US" sz="1900">
                                <a:latin typeface="Cambria Math" panose="02040503050406030204" pitchFamily="18" charset="0"/>
                              </a:rPr>
                              <m:t>s</m:t>
                            </m:r>
                            <m:r>
                              <a:rPr lang="en-US" sz="1900">
                                <a:latin typeface="Cambria Math" panose="02040503050406030204" pitchFamily="18" charset="0"/>
                              </a:rPr>
                              <m:t>𝑒</m:t>
                            </m:r>
                          </m:e>
                          <m:sub>
                            <m:r>
                              <a:rPr lang="en-US" sz="1900">
                                <a:latin typeface="Cambria Math" panose="02040503050406030204" pitchFamily="18" charset="0"/>
                              </a:rPr>
                              <m:t>𝑟𝑒𝑠</m:t>
                            </m:r>
                            <m:r>
                              <a:rPr lang="en-US" sz="1900">
                                <a:latin typeface="Cambria Math" panose="02040503050406030204" pitchFamily="18" charset="0"/>
                              </a:rPr>
                              <m:t>, </m:t>
                            </m:r>
                            <m:r>
                              <a:rPr lang="en-US" sz="1900">
                                <a:latin typeface="Cambria Math" panose="02040503050406030204" pitchFamily="18" charset="0"/>
                              </a:rPr>
                              <m:t>𝑝𝑟𝑐</m:t>
                            </m:r>
                          </m:sub>
                        </m:sSub>
                        <m:sSub>
                          <m:sSubPr>
                            <m:ctrlPr>
                              <a:rPr lang="en-US" sz="1900" i="1">
                                <a:latin typeface="Cambria Math" panose="02040503050406030204" pitchFamily="18" charset="0"/>
                              </a:rPr>
                            </m:ctrlPr>
                          </m:sSubPr>
                          <m:e>
                            <m:r>
                              <a:rPr lang="en-US" sz="1900">
                                <a:latin typeface="Cambria Math" panose="02040503050406030204" pitchFamily="18" charset="0"/>
                              </a:rPr>
                              <m:t>∗</m:t>
                            </m:r>
                            <m:r>
                              <a:rPr lang="en-US" sz="1900">
                                <a:latin typeface="Cambria Math" panose="02040503050406030204" pitchFamily="18" charset="0"/>
                              </a:rPr>
                              <m:t>𝑃𝑅𝐷</m:t>
                            </m:r>
                          </m:e>
                          <m:sub>
                            <m:r>
                              <a:rPr lang="en-US" sz="1900">
                                <a:latin typeface="Cambria Math" panose="02040503050406030204" pitchFamily="18" charset="0"/>
                              </a:rPr>
                              <m:t>𝑝𝑟𝑐</m:t>
                            </m:r>
                          </m:sub>
                        </m:sSub>
                      </m:e>
                    </m:nary>
                    <m:r>
                      <a:rPr lang="en-US" sz="1900">
                        <a:latin typeface="Cambria Math" panose="02040503050406030204" pitchFamily="18" charset="0"/>
                      </a:rPr>
                      <m:t>≤</m:t>
                    </m:r>
                    <m:sSub>
                      <m:sSubPr>
                        <m:ctrlPr>
                          <a:rPr lang="en-US" sz="1900" i="1">
                            <a:latin typeface="Cambria Math" panose="02040503050406030204" pitchFamily="18" charset="0"/>
                          </a:rPr>
                        </m:ctrlPr>
                      </m:sSubPr>
                      <m:e>
                        <m:r>
                          <a:rPr lang="en-US" sz="1900">
                            <a:latin typeface="Cambria Math" panose="02040503050406030204" pitchFamily="18" charset="0"/>
                          </a:rPr>
                          <m:t>𝑎𝑣𝑎𝑖𝑙</m:t>
                        </m:r>
                      </m:e>
                      <m:sub>
                        <m:r>
                          <a:rPr lang="en-US" sz="1900">
                            <a:latin typeface="Cambria Math" panose="02040503050406030204" pitchFamily="18" charset="0"/>
                          </a:rPr>
                          <m:t>𝑟𝑒𝑠</m:t>
                        </m:r>
                      </m:sub>
                    </m:sSub>
                  </m:oMath>
                </a14:m>
                <a:r>
                  <a:rPr lang="en-US" sz="1900" dirty="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for all res</a:t>
                </a:r>
              </a:p>
              <a:p>
                <a:pPr marL="0" indent="0">
                  <a:buNone/>
                </a:pPr>
                <a:r>
                  <a:rPr lang="en-US" sz="19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1900" i="1">
                            <a:latin typeface="Cambria Math" panose="02040503050406030204" pitchFamily="18" charset="0"/>
                          </a:rPr>
                        </m:ctrlPr>
                      </m:sSubPr>
                      <m:e>
                        <m:sSub>
                          <m:sSubPr>
                            <m:ctrlPr>
                              <a:rPr lang="en-US" sz="1900" i="1" smtClean="0">
                                <a:solidFill>
                                  <a:srgbClr val="0070C0"/>
                                </a:solidFill>
                                <a:latin typeface="Cambria Math" panose="02040503050406030204" pitchFamily="18" charset="0"/>
                              </a:rPr>
                            </m:ctrlPr>
                          </m:sSubPr>
                          <m:e>
                            <m:r>
                              <a:rPr lang="en-US" sz="1900">
                                <a:solidFill>
                                  <a:srgbClr val="0070C0"/>
                                </a:solidFill>
                                <a:latin typeface="Cambria Math" panose="02040503050406030204" pitchFamily="18" charset="0"/>
                              </a:rPr>
                              <m:t>             </m:t>
                            </m:r>
                            <m:r>
                              <m:rPr>
                                <m:sty m:val="p"/>
                              </m:rPr>
                              <a:rPr lang="en-US" sz="1900">
                                <a:solidFill>
                                  <a:srgbClr val="0070C0"/>
                                </a:solidFill>
                                <a:latin typeface="Cambria Math" panose="02040503050406030204" pitchFamily="18" charset="0"/>
                              </a:rPr>
                              <m:t>SALE</m:t>
                            </m:r>
                          </m:e>
                          <m:sub>
                            <m:r>
                              <a:rPr lang="en-US" sz="1900" i="1">
                                <a:solidFill>
                                  <a:srgbClr val="0070C0"/>
                                </a:solidFill>
                                <a:latin typeface="Cambria Math" panose="02040503050406030204" pitchFamily="18" charset="0"/>
                              </a:rPr>
                              <m:t>𝑝𝑟𝑑</m:t>
                            </m:r>
                          </m:sub>
                        </m:sSub>
                        <m:r>
                          <a:rPr lang="en-US" sz="1900" b="0" i="1" smtClean="0">
                            <a:latin typeface="Cambria Math" panose="02040503050406030204" pitchFamily="18" charset="0"/>
                          </a:rPr>
                          <m:t>                                      </m:t>
                        </m:r>
                        <m:r>
                          <a:rPr lang="en-US" sz="1900">
                            <a:latin typeface="Cambria Math" panose="02040503050406030204" pitchFamily="18" charset="0"/>
                          </a:rPr>
                          <m:t>𝑃𝑅𝐷</m:t>
                        </m:r>
                      </m:e>
                      <m:sub>
                        <m:r>
                          <a:rPr lang="en-US" sz="1900">
                            <a:latin typeface="Cambria Math" panose="02040503050406030204" pitchFamily="18" charset="0"/>
                          </a:rPr>
                          <m:t>𝑝𝑟𝑐</m:t>
                        </m:r>
                      </m:sub>
                    </m:sSub>
                    <m:r>
                      <a:rPr lang="en-US" sz="1900">
                        <a:latin typeface="Cambria Math" panose="02040503050406030204" pitchFamily="18" charset="0"/>
                      </a:rPr>
                      <m:t> ≥0</m:t>
                    </m:r>
                  </m:oMath>
                </a14:m>
                <a:r>
                  <a:rPr lang="en-US" sz="1900" dirty="0">
                    <a:latin typeface="Times New Roman" panose="02020603050405020304" pitchFamily="18" charset="0"/>
                    <a:cs typeface="Times New Roman" panose="02020603050405020304" pitchFamily="18" charset="0"/>
                  </a:rPr>
                  <a:t>           for </a:t>
                </a:r>
                <a:r>
                  <a:rPr lang="en-US" sz="1900" dirty="0" err="1" smtClean="0">
                    <a:latin typeface="Times New Roman" panose="02020603050405020304" pitchFamily="18" charset="0"/>
                    <a:cs typeface="Times New Roman" panose="02020603050405020304" pitchFamily="18" charset="0"/>
                  </a:rPr>
                  <a:t>prc</a:t>
                </a:r>
                <a:r>
                  <a:rPr lang="en-US" sz="1900" dirty="0" smtClean="0">
                    <a:latin typeface="Times New Roman" panose="02020603050405020304" pitchFamily="18" charset="0"/>
                    <a:cs typeface="Times New Roman" panose="02020603050405020304" pitchFamily="18" charset="0"/>
                  </a:rPr>
                  <a:t>, </a:t>
                </a:r>
                <a:r>
                  <a:rPr lang="en-US" sz="1900" dirty="0" err="1" smtClean="0">
                    <a:latin typeface="Times New Roman" panose="02020603050405020304" pitchFamily="18" charset="0"/>
                    <a:cs typeface="Times New Roman" panose="02020603050405020304" pitchFamily="18" charset="0"/>
                  </a:rPr>
                  <a:t>prd</a:t>
                </a:r>
                <a:endParaRPr lang="en-US" sz="1900" dirty="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Here </a:t>
                </a:r>
                <a:r>
                  <a:rPr lang="en-US" sz="2200" dirty="0">
                    <a:latin typeface="Times New Roman" panose="02020603050405020304" pitchFamily="18" charset="0"/>
                    <a:cs typeface="Times New Roman" panose="02020603050405020304" pitchFamily="18" charset="0"/>
                  </a:rPr>
                  <a:t>we </a:t>
                </a:r>
                <a:r>
                  <a:rPr lang="en-US" sz="2200" dirty="0" smtClean="0">
                    <a:latin typeface="Times New Roman" panose="02020603050405020304" pitchFamily="18" charset="0"/>
                    <a:cs typeface="Times New Roman" panose="02020603050405020304" pitchFamily="18" charset="0"/>
                  </a:rPr>
                  <a:t>added a supply demand balance where for each product the use of the good or its demand- ( in this case </a:t>
                </a:r>
                <a:r>
                  <a:rPr lang="en-US" sz="2200" dirty="0" err="1" smtClean="0">
                    <a:latin typeface="Times New Roman" panose="02020603050405020304" pitchFamily="18" charset="0"/>
                    <a:cs typeface="Times New Roman" panose="02020603050405020304" pitchFamily="18" charset="0"/>
                  </a:rPr>
                  <a:t>SALE</a:t>
                </a:r>
                <a:r>
                  <a:rPr lang="en-US" sz="2200" baseline="-25000" dirty="0" err="1" smtClean="0">
                    <a:latin typeface="Times New Roman" panose="02020603050405020304" pitchFamily="18" charset="0"/>
                    <a:cs typeface="Times New Roman" panose="02020603050405020304" pitchFamily="18" charset="0"/>
                  </a:rPr>
                  <a:t>prd</a:t>
                </a:r>
                <a:r>
                  <a:rPr lang="en-US" sz="2200" dirty="0" smtClean="0">
                    <a:latin typeface="Times New Roman" panose="02020603050405020304" pitchFamily="18" charset="0"/>
                    <a:cs typeface="Times New Roman" panose="02020603050405020304" pitchFamily="18" charset="0"/>
                  </a:rPr>
                  <a:t>) is less than or equal to total supply added across all processes </a:t>
                </a:r>
                <a14:m>
                  <m:oMath xmlns:m="http://schemas.openxmlformats.org/officeDocument/2006/math">
                    <m:func>
                      <m:funcPr>
                        <m:ctrlPr>
                          <a:rPr lang="en-US" sz="2200" i="1" smtClean="0">
                            <a:latin typeface="Cambria Math" panose="02040503050406030204" pitchFamily="18" charset="0"/>
                          </a:rPr>
                        </m:ctrlPr>
                      </m:funcPr>
                      <m:fName/>
                      <m:e>
                        <m:nary>
                          <m:naryPr>
                            <m:chr m:val="∑"/>
                            <m:supHide m:val="on"/>
                            <m:ctrlPr>
                              <a:rPr lang="en-US" sz="2200" i="1">
                                <a:latin typeface="Cambria Math" panose="02040503050406030204" pitchFamily="18" charset="0"/>
                              </a:rPr>
                            </m:ctrlPr>
                          </m:naryPr>
                          <m:sub>
                            <m:r>
                              <a:rPr lang="en-US" sz="2200">
                                <a:latin typeface="Cambria Math" panose="02040503050406030204" pitchFamily="18" charset="0"/>
                              </a:rPr>
                              <m:t>𝑝𝑟</m:t>
                            </m:r>
                            <m:r>
                              <m:rPr>
                                <m:sty m:val="p"/>
                              </m:rPr>
                              <a:rPr lang="en-US" sz="2200">
                                <a:latin typeface="Cambria Math" panose="02040503050406030204" pitchFamily="18" charset="0"/>
                              </a:rPr>
                              <m:t>c</m:t>
                            </m:r>
                          </m:sub>
                          <m:sup/>
                          <m:e>
                            <m:sSub>
                              <m:sSubPr>
                                <m:ctrlPr>
                                  <a:rPr lang="en-US" sz="2200" i="1">
                                    <a:latin typeface="Cambria Math" panose="02040503050406030204" pitchFamily="18" charset="0"/>
                                  </a:rPr>
                                </m:ctrlPr>
                              </m:sSubPr>
                              <m:e>
                                <m:r>
                                  <a:rPr lang="en-US" sz="2200">
                                    <a:latin typeface="Cambria Math" panose="02040503050406030204" pitchFamily="18" charset="0"/>
                                  </a:rPr>
                                  <m:t>𝑦</m:t>
                                </m:r>
                                <m:r>
                                  <m:rPr>
                                    <m:sty m:val="p"/>
                                  </m:rPr>
                                  <a:rPr lang="en-US" sz="2200">
                                    <a:latin typeface="Cambria Math" panose="02040503050406030204" pitchFamily="18" charset="0"/>
                                  </a:rPr>
                                  <m:t>l</m:t>
                                </m:r>
                                <m:r>
                                  <a:rPr lang="en-US" sz="2200">
                                    <a:latin typeface="Cambria Math" panose="02040503050406030204" pitchFamily="18" charset="0"/>
                                  </a:rPr>
                                  <m:t>𝑑</m:t>
                                </m:r>
                              </m:e>
                              <m:sub>
                                <m:r>
                                  <a:rPr lang="en-US" sz="2200">
                                    <a:latin typeface="Cambria Math" panose="02040503050406030204" pitchFamily="18" charset="0"/>
                                  </a:rPr>
                                  <m:t>𝑝𝑟𝑐</m:t>
                                </m:r>
                                <m:r>
                                  <a:rPr lang="en-US" sz="2200" i="1">
                                    <a:latin typeface="Cambria Math" panose="02040503050406030204" pitchFamily="18" charset="0"/>
                                  </a:rPr>
                                  <m:t>,</m:t>
                                </m:r>
                                <m:r>
                                  <a:rPr lang="en-US" sz="2200" i="1">
                                    <a:latin typeface="Cambria Math" panose="02040503050406030204" pitchFamily="18" charset="0"/>
                                  </a:rPr>
                                  <m:t>𝑝𝑟𝑑</m:t>
                                </m:r>
                              </m:sub>
                            </m:sSub>
                          </m:e>
                        </m:nary>
                        <m:r>
                          <a:rPr lang="en-US" sz="2200" i="1">
                            <a:latin typeface="Cambria Math" panose="02040503050406030204" pitchFamily="18" charset="0"/>
                          </a:rPr>
                          <m:t> </m:t>
                        </m:r>
                      </m:e>
                    </m:func>
                    <m:sSub>
                      <m:sSubPr>
                        <m:ctrlPr>
                          <a:rPr lang="en-US" sz="2200" i="1">
                            <a:latin typeface="Cambria Math" panose="02040503050406030204" pitchFamily="18" charset="0"/>
                          </a:rPr>
                        </m:ctrlPr>
                      </m:sSubPr>
                      <m:e>
                        <m:r>
                          <a:rPr lang="en-US" sz="2200">
                            <a:latin typeface="Cambria Math" panose="02040503050406030204" pitchFamily="18" charset="0"/>
                          </a:rPr>
                          <m:t>∗</m:t>
                        </m:r>
                        <m:r>
                          <a:rPr lang="en-US" sz="2200">
                            <a:latin typeface="Cambria Math" panose="02040503050406030204" pitchFamily="18" charset="0"/>
                          </a:rPr>
                          <m:t>𝑃𝑅𝐷</m:t>
                        </m:r>
                      </m:e>
                      <m:sub>
                        <m:r>
                          <a:rPr lang="en-US" sz="2200">
                            <a:latin typeface="Cambria Math" panose="02040503050406030204" pitchFamily="18" charset="0"/>
                          </a:rPr>
                          <m:t>𝑝𝑟𝑐</m:t>
                        </m:r>
                      </m:sub>
                    </m:sSub>
                  </m:oMath>
                </a14:m>
                <a:endParaRPr lang="en-US" sz="2200" dirty="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Here </a:t>
                </a:r>
                <a:r>
                  <a:rPr lang="en-US" sz="2200" dirty="0">
                    <a:latin typeface="Times New Roman" panose="02020603050405020304" pitchFamily="18" charset="0"/>
                    <a:cs typeface="Times New Roman" panose="02020603050405020304" pitchFamily="18" charset="0"/>
                  </a:rPr>
                  <a:t>we </a:t>
                </a:r>
                <a:r>
                  <a:rPr lang="en-US" sz="2200" dirty="0" smtClean="0">
                    <a:latin typeface="Times New Roman" panose="02020603050405020304" pitchFamily="18" charset="0"/>
                    <a:cs typeface="Times New Roman" panose="02020603050405020304" pitchFamily="18" charset="0"/>
                  </a:rPr>
                  <a:t>have joint products when we use a process since each process can produce more than one good as a joint product  ( </a:t>
                </a:r>
                <a14:m>
                  <m:oMath xmlns:m="http://schemas.openxmlformats.org/officeDocument/2006/math">
                    <m:sSub>
                      <m:sSubPr>
                        <m:ctrlPr>
                          <a:rPr lang="en-US" sz="2200" i="1">
                            <a:latin typeface="Cambria Math" panose="02040503050406030204" pitchFamily="18" charset="0"/>
                          </a:rPr>
                        </m:ctrlPr>
                      </m:sSubPr>
                      <m:e>
                        <m:r>
                          <a:rPr lang="en-US" sz="2200">
                            <a:latin typeface="Cambria Math" panose="02040503050406030204" pitchFamily="18" charset="0"/>
                          </a:rPr>
                          <m:t>𝑦</m:t>
                        </m:r>
                        <m:r>
                          <m:rPr>
                            <m:sty m:val="p"/>
                          </m:rPr>
                          <a:rPr lang="en-US" sz="2200">
                            <a:latin typeface="Cambria Math" panose="02040503050406030204" pitchFamily="18" charset="0"/>
                          </a:rPr>
                          <m:t>l</m:t>
                        </m:r>
                        <m:r>
                          <a:rPr lang="en-US" sz="2200">
                            <a:latin typeface="Cambria Math" panose="02040503050406030204" pitchFamily="18" charset="0"/>
                          </a:rPr>
                          <m:t>𝑑</m:t>
                        </m:r>
                      </m:e>
                      <m:sub>
                        <m:r>
                          <a:rPr lang="en-US" sz="2200">
                            <a:latin typeface="Cambria Math" panose="02040503050406030204" pitchFamily="18" charset="0"/>
                          </a:rPr>
                          <m:t>𝑝𝑟𝑐</m:t>
                        </m:r>
                        <m:r>
                          <a:rPr lang="en-US" sz="2200" i="1">
                            <a:latin typeface="Cambria Math" panose="02040503050406030204" pitchFamily="18" charset="0"/>
                          </a:rPr>
                          <m:t>,</m:t>
                        </m:r>
                        <m:r>
                          <a:rPr lang="en-US" sz="2200" i="1">
                            <a:latin typeface="Cambria Math" panose="02040503050406030204" pitchFamily="18" charset="0"/>
                          </a:rPr>
                          <m:t>𝑝𝑟𝑑</m:t>
                        </m:r>
                      </m:sub>
                    </m:sSub>
                  </m:oMath>
                </a14:m>
                <a:r>
                  <a:rPr lang="en-US" sz="2200" dirty="0" smtClean="0">
                    <a:latin typeface="Times New Roman" panose="02020603050405020304" pitchFamily="18" charset="0"/>
                    <a:cs typeface="Times New Roman" panose="02020603050405020304" pitchFamily="18" charset="0"/>
                  </a:rPr>
                  <a:t>) </a:t>
                </a:r>
              </a:p>
              <a:p>
                <a:r>
                  <a:rPr lang="en-US" sz="2200" dirty="0" smtClean="0">
                    <a:latin typeface="Times New Roman" panose="02020603050405020304" pitchFamily="18" charset="0"/>
                    <a:cs typeface="Times New Roman" panose="02020603050405020304" pitchFamily="18" charset="0"/>
                  </a:rPr>
                  <a:t>But we have just one way of selling our </a:t>
                </a:r>
                <a:r>
                  <a:rPr lang="en-US" sz="2200" dirty="0">
                    <a:latin typeface="Times New Roman" panose="02020603050405020304" pitchFamily="18" charset="0"/>
                    <a:cs typeface="Times New Roman" panose="02020603050405020304" pitchFamily="18" charset="0"/>
                  </a:rPr>
                  <a:t>good </a:t>
                </a:r>
                <a:r>
                  <a:rPr lang="en-US" sz="2200" dirty="0" smtClean="0">
                    <a:latin typeface="Times New Roman" panose="02020603050405020304" pitchFamily="18" charset="0"/>
                    <a:cs typeface="Times New Roman" panose="02020603050405020304" pitchFamily="18" charset="0"/>
                  </a:rPr>
                  <a:t>- this </a:t>
                </a:r>
                <a:r>
                  <a:rPr lang="en-US" sz="2200" dirty="0">
                    <a:latin typeface="Times New Roman" panose="02020603050405020304" pitchFamily="18" charset="0"/>
                    <a:cs typeface="Times New Roman" panose="02020603050405020304" pitchFamily="18" charset="0"/>
                  </a:rPr>
                  <a:t>we will alter as </a:t>
                </a:r>
                <a:r>
                  <a:rPr lang="en-US" sz="2200" dirty="0" smtClean="0">
                    <a:latin typeface="Times New Roman" panose="02020603050405020304" pitchFamily="18" charset="0"/>
                    <a:cs typeface="Times New Roman" panose="02020603050405020304" pitchFamily="18" charset="0"/>
                  </a:rPr>
                  <a:t>when we add another dimension to the SALE variable</a:t>
                </a:r>
                <a:endParaRPr lang="en-US" sz="1100" dirty="0">
                  <a:latin typeface="Times New Roman" panose="02020603050405020304" pitchFamily="18" charset="0"/>
                  <a:cs typeface="Times New Roman" panose="02020603050405020304" pitchFamily="18" charset="0"/>
                </a:endParaRPr>
              </a:p>
              <a:p>
                <a:pPr marL="0" indent="0" algn="ctr">
                  <a:buNone/>
                </a:pPr>
                <a:endParaRPr lang="en-US" sz="1400" dirty="0"/>
              </a:p>
            </p:txBody>
          </p:sp>
        </mc:Choice>
        <mc:Fallback xmlns="">
          <p:sp>
            <p:nvSpPr>
              <p:cNvPr id="5" name="Content Placeholder 4"/>
              <p:cNvSpPr>
                <a:spLocks noGrp="1" noRot="1" noChangeAspect="1" noMove="1" noResize="1" noEditPoints="1" noAdjustHandles="1" noChangeArrowheads="1" noChangeShapeType="1" noTextEdit="1"/>
              </p:cNvSpPr>
              <p:nvPr>
                <p:ph sz="half" idx="2"/>
              </p:nvPr>
            </p:nvSpPr>
            <p:spPr>
              <a:xfrm>
                <a:off x="533400" y="952500"/>
                <a:ext cx="8229600" cy="4524374"/>
              </a:xfrm>
              <a:blipFill>
                <a:blip r:embed="rId2"/>
                <a:stretch>
                  <a:fillRect l="-963" t="-2561" r="-1704" b="-1348"/>
                </a:stretch>
              </a:blipFill>
            </p:spPr>
            <p:txBody>
              <a:bodyPr/>
              <a:lstStyle/>
              <a:p>
                <a:r>
                  <a:rPr lang="en-US">
                    <a:noFill/>
                  </a:rPr>
                  <a:t> </a:t>
                </a:r>
              </a:p>
            </p:txBody>
          </p:sp>
        </mc:Fallback>
      </mc:AlternateContent>
    </p:spTree>
    <p:extLst>
      <p:ext uri="{BB962C8B-B14F-4D97-AF65-F5344CB8AC3E}">
        <p14:creationId xmlns:p14="http://schemas.microsoft.com/office/powerpoint/2010/main" val="4309799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 of Model Extension</a:t>
            </a:r>
            <a:endParaRPr lang="en-US" dirty="0"/>
          </a:p>
        </p:txBody>
      </p:sp>
      <mc:AlternateContent xmlns:mc="http://schemas.openxmlformats.org/markup-compatibility/2006" xmlns:a14="http://schemas.microsoft.com/office/drawing/2010/main">
        <mc:Choice Requires="a14">
          <p:sp>
            <p:nvSpPr>
              <p:cNvPr id="5" name="Content Placeholder 4"/>
              <p:cNvSpPr>
                <a:spLocks noGrp="1"/>
              </p:cNvSpPr>
              <p:nvPr>
                <p:ph sz="half" idx="2"/>
              </p:nvPr>
            </p:nvSpPr>
            <p:spPr>
              <a:xfrm>
                <a:off x="609600" y="1190626"/>
                <a:ext cx="8229600" cy="4524374"/>
              </a:xfrm>
            </p:spPr>
            <p:txBody>
              <a:bodyPr>
                <a:normAutofit fontScale="92500" lnSpcReduction="10000"/>
              </a:bodyPr>
              <a:lstStyle/>
              <a:p>
                <a:r>
                  <a:rPr lang="en-US" sz="1900" dirty="0" smtClean="0">
                    <a:latin typeface="Times New Roman" panose="02020603050405020304" pitchFamily="18" charset="0"/>
                    <a:cs typeface="Times New Roman" panose="02020603050405020304" pitchFamily="18" charset="0"/>
                  </a:rPr>
                  <a:t>Now lets extend the model so it has multiple sale possibilities. For each product  To do this we add multiple sales possibilities by subscripting our SALE </a:t>
                </a:r>
                <a:r>
                  <a:rPr lang="en-US" sz="1900" dirty="0">
                    <a:latin typeface="Times New Roman" panose="02020603050405020304" pitchFamily="18" charset="0"/>
                    <a:cs typeface="Times New Roman" panose="02020603050405020304" pitchFamily="18" charset="0"/>
                  </a:rPr>
                  <a:t>v</a:t>
                </a:r>
                <a:r>
                  <a:rPr lang="en-US" sz="1900" dirty="0" smtClean="0">
                    <a:latin typeface="Times New Roman" panose="02020603050405020304" pitchFamily="18" charset="0"/>
                    <a:cs typeface="Times New Roman" panose="02020603050405020304" pitchFamily="18" charset="0"/>
                  </a:rPr>
                  <a:t>ariable with a term for the individual sales possibilities (</a:t>
                </a:r>
                <a:r>
                  <a:rPr lang="en-US" sz="1900" dirty="0" err="1" smtClean="0">
                    <a:latin typeface="Times New Roman" panose="02020603050405020304" pitchFamily="18" charset="0"/>
                    <a:cs typeface="Times New Roman" panose="02020603050405020304" pitchFamily="18" charset="0"/>
                  </a:rPr>
                  <a:t>pos</a:t>
                </a:r>
                <a:r>
                  <a:rPr lang="en-US" sz="1900" dirty="0" smtClean="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000" i="1" smtClean="0">
                            <a:solidFill>
                              <a:srgbClr val="FF0000"/>
                            </a:solidFill>
                            <a:latin typeface="Cambria Math" panose="02040503050406030204" pitchFamily="18" charset="0"/>
                          </a:rPr>
                        </m:ctrlPr>
                      </m:sSubPr>
                      <m:e>
                        <m:r>
                          <m:rPr>
                            <m:sty m:val="p"/>
                          </m:rPr>
                          <a:rPr lang="en-US" sz="2000">
                            <a:solidFill>
                              <a:srgbClr val="FF0000"/>
                            </a:solidFill>
                            <a:latin typeface="Cambria Math" panose="02040503050406030204" pitchFamily="18" charset="0"/>
                          </a:rPr>
                          <m:t>SALE</m:t>
                        </m:r>
                      </m:e>
                      <m:sub>
                        <m:r>
                          <a:rPr lang="en-US" sz="2000" i="1">
                            <a:solidFill>
                              <a:srgbClr val="FF0000"/>
                            </a:solidFill>
                            <a:latin typeface="Cambria Math" panose="02040503050406030204" pitchFamily="18" charset="0"/>
                          </a:rPr>
                          <m:t>𝑝𝑟𝑑</m:t>
                        </m:r>
                        <m:r>
                          <a:rPr lang="en-US" sz="2000" i="1">
                            <a:solidFill>
                              <a:srgbClr val="FF0000"/>
                            </a:solidFill>
                            <a:latin typeface="Cambria Math" panose="02040503050406030204" pitchFamily="18" charset="0"/>
                          </a:rPr>
                          <m:t>,</m:t>
                        </m:r>
                        <m:r>
                          <a:rPr lang="en-US" sz="2000" i="1">
                            <a:solidFill>
                              <a:srgbClr val="FF0000"/>
                            </a:solidFill>
                            <a:latin typeface="Cambria Math" panose="02040503050406030204" pitchFamily="18" charset="0"/>
                          </a:rPr>
                          <m:t>𝑝𝑜𝑠</m:t>
                        </m:r>
                      </m:sub>
                    </m:sSub>
                  </m:oMath>
                </a14:m>
                <a:r>
                  <a:rPr lang="en-US" sz="1900" dirty="0" smtClean="0">
                    <a:latin typeface="Times New Roman" panose="02020603050405020304" pitchFamily="18" charset="0"/>
                    <a:cs typeface="Times New Roman" panose="02020603050405020304" pitchFamily="18" charset="0"/>
                  </a:rPr>
                  <a:t> that tells how much of each good is sold via each sales possibility .  We also add this into the </a:t>
                </a:r>
                <a:r>
                  <a:rPr lang="en-US" sz="1900" dirty="0" smtClean="0">
                    <a:solidFill>
                      <a:srgbClr val="0070C0"/>
                    </a:solidFill>
                    <a:latin typeface="Times New Roman" panose="02020603050405020304" pitchFamily="18" charset="0"/>
                    <a:cs typeface="Times New Roman" panose="02020603050405020304" pitchFamily="18" charset="0"/>
                  </a:rPr>
                  <a:t>supply demand balances by product</a:t>
                </a:r>
              </a:p>
              <a:p>
                <a:endParaRPr lang="en-US" sz="900" dirty="0" smtClean="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Our resultant model </a:t>
                </a:r>
                <a:r>
                  <a:rPr lang="en-US" sz="1800" dirty="0">
                    <a:latin typeface="Times New Roman" panose="02020603050405020304" pitchFamily="18" charset="0"/>
                    <a:cs typeface="Times New Roman" panose="02020603050405020304" pitchFamily="18" charset="0"/>
                  </a:rPr>
                  <a:t>is</a:t>
                </a:r>
              </a:p>
              <a:p>
                <a:pPr marL="0" indent="0">
                  <a:buNone/>
                </a:pPr>
                <a14:m>
                  <m:oMath xmlns:m="http://schemas.openxmlformats.org/officeDocument/2006/math">
                    <m:r>
                      <a:rPr lang="en-US" sz="1800">
                        <a:latin typeface="Cambria Math" panose="02040503050406030204" pitchFamily="18" charset="0"/>
                      </a:rPr>
                      <m:t>      </m:t>
                    </m:r>
                    <m:func>
                      <m:funcPr>
                        <m:ctrlPr>
                          <a:rPr lang="en-US" sz="1800" i="1">
                            <a:latin typeface="Cambria Math" panose="02040503050406030204" pitchFamily="18" charset="0"/>
                          </a:rPr>
                        </m:ctrlPr>
                      </m:funcPr>
                      <m:fName>
                        <m:r>
                          <m:rPr>
                            <m:sty m:val="p"/>
                          </m:rPr>
                          <a:rPr lang="en-US" sz="1800">
                            <a:latin typeface="Cambria Math" panose="02040503050406030204" pitchFamily="18" charset="0"/>
                          </a:rPr>
                          <m:t>Max</m:t>
                        </m:r>
                        <m:r>
                          <a:rPr lang="en-US" sz="1800">
                            <a:latin typeface="Cambria Math" panose="02040503050406030204" pitchFamily="18" charset="0"/>
                          </a:rPr>
                          <m:t>  </m:t>
                        </m:r>
                      </m:fName>
                      <m:e>
                        <m:nary>
                          <m:naryPr>
                            <m:chr m:val="∑"/>
                            <m:supHide m:val="on"/>
                            <m:ctrlPr>
                              <a:rPr lang="en-US" sz="1800" i="1">
                                <a:latin typeface="Cambria Math" panose="02040503050406030204" pitchFamily="18" charset="0"/>
                              </a:rPr>
                            </m:ctrlPr>
                          </m:naryPr>
                          <m:sub>
                            <m:r>
                              <a:rPr lang="en-US" sz="1800">
                                <a:latin typeface="Cambria Math" panose="02040503050406030204" pitchFamily="18" charset="0"/>
                              </a:rPr>
                              <m:t>𝑝𝑟</m:t>
                            </m:r>
                            <m:r>
                              <m:rPr>
                                <m:sty m:val="p"/>
                              </m:rPr>
                              <a:rPr lang="en-US" sz="1800">
                                <a:latin typeface="Cambria Math" panose="02040503050406030204" pitchFamily="18" charset="0"/>
                              </a:rPr>
                              <m:t>d</m:t>
                            </m:r>
                            <m:r>
                              <a:rPr lang="en-US" sz="1800" b="0" i="1" smtClean="0">
                                <a:latin typeface="Cambria Math" panose="02040503050406030204" pitchFamily="18" charset="0"/>
                              </a:rPr>
                              <m:t>,</m:t>
                            </m:r>
                            <m:r>
                              <a:rPr lang="en-US" sz="1800" b="0" i="1" smtClean="0">
                                <a:latin typeface="Cambria Math" panose="02040503050406030204" pitchFamily="18" charset="0"/>
                              </a:rPr>
                              <m:t>𝑝𝑜𝑠</m:t>
                            </m:r>
                          </m:sub>
                          <m:sup/>
                          <m:e>
                            <m:sSub>
                              <m:sSubPr>
                                <m:ctrlPr>
                                  <a:rPr lang="en-US" sz="1800" i="1">
                                    <a:latin typeface="Cambria Math" panose="02040503050406030204" pitchFamily="18" charset="0"/>
                                  </a:rPr>
                                </m:ctrlPr>
                              </m:sSubPr>
                              <m:e>
                                <m:r>
                                  <m:rPr>
                                    <m:sty m:val="p"/>
                                  </m:rPr>
                                  <a:rPr lang="en-US" sz="1800">
                                    <a:latin typeface="Cambria Math" panose="02040503050406030204" pitchFamily="18" charset="0"/>
                                  </a:rPr>
                                  <m:t>sp</m:t>
                                </m:r>
                              </m:e>
                              <m:sub>
                                <m:r>
                                  <a:rPr lang="en-US" sz="1800">
                                    <a:latin typeface="Cambria Math" panose="02040503050406030204" pitchFamily="18" charset="0"/>
                                  </a:rPr>
                                  <m:t>𝑝𝑟</m:t>
                                </m:r>
                                <m:r>
                                  <m:rPr>
                                    <m:sty m:val="p"/>
                                  </m:rPr>
                                  <a:rPr lang="en-US" sz="1800">
                                    <a:latin typeface="Cambria Math" panose="02040503050406030204" pitchFamily="18" charset="0"/>
                                  </a:rPr>
                                  <m:t>d</m:t>
                                </m:r>
                                <m:r>
                                  <a:rPr lang="en-US" sz="1800" b="0" i="1" smtClean="0">
                                    <a:latin typeface="Cambria Math" panose="02040503050406030204" pitchFamily="18" charset="0"/>
                                  </a:rPr>
                                  <m:t>,</m:t>
                                </m:r>
                                <m:r>
                                  <a:rPr lang="en-US" sz="1800" b="0" i="1" smtClean="0">
                                    <a:latin typeface="Cambria Math" panose="02040503050406030204" pitchFamily="18" charset="0"/>
                                  </a:rPr>
                                  <m:t>𝑝𝑜𝑠</m:t>
                                </m:r>
                              </m:sub>
                            </m:sSub>
                            <m:r>
                              <a:rPr lang="en-US" sz="1800">
                                <a:latin typeface="Cambria Math" panose="02040503050406030204" pitchFamily="18" charset="0"/>
                              </a:rPr>
                              <m:t>∗</m:t>
                            </m:r>
                            <m:sSub>
                              <m:sSubPr>
                                <m:ctrlPr>
                                  <a:rPr lang="en-US" sz="1800" i="1" smtClean="0">
                                    <a:solidFill>
                                      <a:srgbClr val="FF0000"/>
                                    </a:solidFill>
                                    <a:latin typeface="Cambria Math" panose="02040503050406030204" pitchFamily="18" charset="0"/>
                                  </a:rPr>
                                </m:ctrlPr>
                              </m:sSubPr>
                              <m:e>
                                <m:r>
                                  <m:rPr>
                                    <m:sty m:val="p"/>
                                  </m:rPr>
                                  <a:rPr lang="en-US" sz="1800" b="0" i="0" smtClean="0">
                                    <a:solidFill>
                                      <a:srgbClr val="FF0000"/>
                                    </a:solidFill>
                                    <a:latin typeface="Cambria Math" panose="02040503050406030204" pitchFamily="18" charset="0"/>
                                  </a:rPr>
                                  <m:t>SALE</m:t>
                                </m:r>
                              </m:e>
                              <m:sub>
                                <m:r>
                                  <a:rPr lang="en-US" sz="1800" i="1">
                                    <a:solidFill>
                                      <a:srgbClr val="FF0000"/>
                                    </a:solidFill>
                                    <a:latin typeface="Cambria Math" panose="02040503050406030204" pitchFamily="18" charset="0"/>
                                  </a:rPr>
                                  <m:t>𝑝𝑟𝑑</m:t>
                                </m:r>
                                <m:r>
                                  <a:rPr lang="en-US" sz="1800" b="0" i="1" smtClean="0">
                                    <a:solidFill>
                                      <a:srgbClr val="FF0000"/>
                                    </a:solidFill>
                                    <a:latin typeface="Cambria Math" panose="02040503050406030204" pitchFamily="18" charset="0"/>
                                  </a:rPr>
                                  <m:t>,</m:t>
                                </m:r>
                                <m:r>
                                  <a:rPr lang="en-US" sz="1800" b="0" i="1" smtClean="0">
                                    <a:solidFill>
                                      <a:srgbClr val="FF0000"/>
                                    </a:solidFill>
                                    <a:latin typeface="Cambria Math" panose="02040503050406030204" pitchFamily="18" charset="0"/>
                                  </a:rPr>
                                  <m:t>𝑝𝑜𝑠</m:t>
                                </m:r>
                              </m:sub>
                            </m:sSub>
                          </m:e>
                        </m:nary>
                        <m:r>
                          <a:rPr lang="en-US" sz="1800" b="0" i="1" smtClean="0">
                            <a:latin typeface="Cambria Math" panose="02040503050406030204" pitchFamily="18" charset="0"/>
                          </a:rPr>
                          <m:t> − </m:t>
                        </m:r>
                        <m:nary>
                          <m:naryPr>
                            <m:chr m:val="∑"/>
                            <m:supHide m:val="on"/>
                            <m:ctrlPr>
                              <a:rPr lang="en-US" sz="1800" i="1">
                                <a:latin typeface="Cambria Math" panose="02040503050406030204" pitchFamily="18" charset="0"/>
                              </a:rPr>
                            </m:ctrlPr>
                          </m:naryPr>
                          <m:sub>
                            <m:r>
                              <a:rPr lang="en-US" sz="1800">
                                <a:latin typeface="Cambria Math" panose="02040503050406030204" pitchFamily="18" charset="0"/>
                              </a:rPr>
                              <m:t>𝑝𝑟𝑐</m:t>
                            </m:r>
                          </m:sub>
                          <m:sup/>
                          <m:e>
                            <m:sSub>
                              <m:sSubPr>
                                <m:ctrlPr>
                                  <a:rPr lang="en-US" sz="1800" i="1">
                                    <a:latin typeface="Cambria Math" panose="02040503050406030204" pitchFamily="18" charset="0"/>
                                  </a:rPr>
                                </m:ctrlPr>
                              </m:sSubPr>
                              <m:e>
                                <m:r>
                                  <a:rPr lang="en-US" sz="1800" b="0" i="0" smtClean="0">
                                    <a:latin typeface="Cambria Math" panose="02040503050406030204" pitchFamily="18" charset="0"/>
                                  </a:rPr>
                                  <m:t>       </m:t>
                                </m:r>
                                <m:r>
                                  <a:rPr lang="en-US" sz="1800">
                                    <a:latin typeface="Cambria Math" panose="02040503050406030204" pitchFamily="18" charset="0"/>
                                  </a:rPr>
                                  <m:t>𝑐𝑠𝑡</m:t>
                                </m:r>
                              </m:e>
                              <m:sub>
                                <m:r>
                                  <a:rPr lang="en-US" sz="1800">
                                    <a:latin typeface="Cambria Math" panose="02040503050406030204" pitchFamily="18" charset="0"/>
                                  </a:rPr>
                                  <m:t>𝑝𝑟𝑐</m:t>
                                </m:r>
                              </m:sub>
                            </m:sSub>
                          </m:e>
                        </m:nary>
                      </m:e>
                    </m:func>
                    <m:sSub>
                      <m:sSubPr>
                        <m:ctrlPr>
                          <a:rPr lang="en-US" sz="1800" i="1">
                            <a:latin typeface="Cambria Math" panose="02040503050406030204" pitchFamily="18" charset="0"/>
                          </a:rPr>
                        </m:ctrlPr>
                      </m:sSubPr>
                      <m:e>
                        <m:r>
                          <a:rPr lang="en-US" sz="1800">
                            <a:latin typeface="Cambria Math" panose="02040503050406030204" pitchFamily="18" charset="0"/>
                          </a:rPr>
                          <m:t>∗</m:t>
                        </m:r>
                        <m:r>
                          <a:rPr lang="en-US" sz="1800">
                            <a:latin typeface="Cambria Math" panose="02040503050406030204" pitchFamily="18" charset="0"/>
                          </a:rPr>
                          <m:t>𝑃𝑅𝐷</m:t>
                        </m:r>
                      </m:e>
                      <m:sub>
                        <m:r>
                          <a:rPr lang="en-US" sz="1800">
                            <a:latin typeface="Cambria Math" panose="02040503050406030204" pitchFamily="18" charset="0"/>
                          </a:rPr>
                          <m:t>𝑝𝑟𝑐</m:t>
                        </m:r>
                      </m:sub>
                    </m:sSub>
                    <m:r>
                      <a:rPr lang="en-US" sz="1800">
                        <a:latin typeface="Cambria Math" panose="02040503050406030204" pitchFamily="18" charset="0"/>
                      </a:rPr>
                      <m:t> </m:t>
                    </m:r>
                  </m:oMath>
                </a14:m>
                <a:r>
                  <a:rPr lang="en-US" sz="1800" dirty="0">
                    <a:latin typeface="Times New Roman" panose="02020603050405020304" pitchFamily="18" charset="0"/>
                    <a:cs typeface="Times New Roman" panose="02020603050405020304" pitchFamily="18" charset="0"/>
                  </a:rPr>
                  <a:t> </a:t>
                </a:r>
              </a:p>
              <a:p>
                <a:pPr marL="0" indent="0">
                  <a:buNone/>
                </a:pPr>
                <a:r>
                  <a:rPr lang="en-US" sz="1800" dirty="0">
                    <a:latin typeface="Times New Roman" panose="02020603050405020304" pitchFamily="18" charset="0"/>
                    <a:cs typeface="Times New Roman" panose="02020603050405020304" pitchFamily="18" charset="0"/>
                  </a:rPr>
                  <a:t>     </a:t>
                </a:r>
                <a14:m>
                  <m:oMath xmlns:m="http://schemas.openxmlformats.org/officeDocument/2006/math">
                    <m:func>
                      <m:funcPr>
                        <m:ctrlPr>
                          <a:rPr lang="en-US" sz="1800" i="1">
                            <a:latin typeface="Cambria Math" panose="02040503050406030204" pitchFamily="18" charset="0"/>
                          </a:rPr>
                        </m:ctrlPr>
                      </m:funcPr>
                      <m:fName>
                        <m:r>
                          <m:rPr>
                            <m:sty m:val="p"/>
                          </m:rPr>
                          <a:rPr lang="en-US" sz="1800" b="0" i="0" smtClean="0">
                            <a:latin typeface="Cambria Math" panose="02040503050406030204" pitchFamily="18" charset="0"/>
                          </a:rPr>
                          <m:t>S</m:t>
                        </m:r>
                        <m:r>
                          <a:rPr lang="en-US" sz="1800" b="0" i="0" smtClean="0">
                            <a:latin typeface="Cambria Math" panose="02040503050406030204" pitchFamily="18" charset="0"/>
                          </a:rPr>
                          <m:t>.</m:t>
                        </m:r>
                        <m:r>
                          <m:rPr>
                            <m:sty m:val="p"/>
                          </m:rPr>
                          <a:rPr lang="en-US" sz="1800" b="0" i="0" smtClean="0">
                            <a:latin typeface="Cambria Math" panose="02040503050406030204" pitchFamily="18" charset="0"/>
                          </a:rPr>
                          <m:t>t</m:t>
                        </m:r>
                        <m:r>
                          <a:rPr lang="en-US" sz="1800" b="0" i="0" smtClean="0">
                            <a:latin typeface="Cambria Math" panose="02040503050406030204" pitchFamily="18" charset="0"/>
                          </a:rPr>
                          <m:t>.  </m:t>
                        </m:r>
                      </m:fName>
                      <m:e>
                        <m:r>
                          <a:rPr lang="en-US" sz="1800" b="0" i="1" smtClean="0">
                            <a:latin typeface="Cambria Math" panose="02040503050406030204" pitchFamily="18" charset="0"/>
                          </a:rPr>
                          <m:t>                                </m:t>
                        </m:r>
                        <m:nary>
                          <m:naryPr>
                            <m:chr m:val="∑"/>
                            <m:supHide m:val="on"/>
                            <m:ctrlPr>
                              <a:rPr lang="en-US" sz="1800" i="1" smtClean="0">
                                <a:solidFill>
                                  <a:srgbClr val="FF0000"/>
                                </a:solidFill>
                                <a:latin typeface="Cambria Math" panose="02040503050406030204" pitchFamily="18" charset="0"/>
                              </a:rPr>
                            </m:ctrlPr>
                          </m:naryPr>
                          <m:sub>
                            <m:r>
                              <a:rPr lang="en-US" sz="1800">
                                <a:solidFill>
                                  <a:srgbClr val="FF0000"/>
                                </a:solidFill>
                                <a:latin typeface="Cambria Math" panose="02040503050406030204" pitchFamily="18" charset="0"/>
                              </a:rPr>
                              <m:t>𝑝</m:t>
                            </m:r>
                            <m:r>
                              <m:rPr>
                                <m:sty m:val="p"/>
                              </m:rPr>
                              <a:rPr lang="en-US" sz="1800">
                                <a:solidFill>
                                  <a:srgbClr val="FF0000"/>
                                </a:solidFill>
                                <a:latin typeface="Cambria Math" panose="02040503050406030204" pitchFamily="18" charset="0"/>
                              </a:rPr>
                              <m:t>os</m:t>
                            </m:r>
                          </m:sub>
                          <m:sup/>
                          <m:e>
                            <m:sSub>
                              <m:sSubPr>
                                <m:ctrlPr>
                                  <a:rPr lang="en-US" sz="1800" i="1">
                                    <a:solidFill>
                                      <a:srgbClr val="FF0000"/>
                                    </a:solidFill>
                                    <a:latin typeface="Cambria Math" panose="02040503050406030204" pitchFamily="18" charset="0"/>
                                  </a:rPr>
                                </m:ctrlPr>
                              </m:sSubPr>
                              <m:e>
                                <m:r>
                                  <m:rPr>
                                    <m:sty m:val="p"/>
                                  </m:rPr>
                                  <a:rPr lang="en-US" sz="1800">
                                    <a:solidFill>
                                      <a:srgbClr val="FF0000"/>
                                    </a:solidFill>
                                    <a:latin typeface="Cambria Math" panose="02040503050406030204" pitchFamily="18" charset="0"/>
                                  </a:rPr>
                                  <m:t>SALE</m:t>
                                </m:r>
                              </m:e>
                              <m:sub>
                                <m:r>
                                  <a:rPr lang="en-US" sz="1800" i="1">
                                    <a:solidFill>
                                      <a:srgbClr val="FF0000"/>
                                    </a:solidFill>
                                    <a:latin typeface="Cambria Math" panose="02040503050406030204" pitchFamily="18" charset="0"/>
                                  </a:rPr>
                                  <m:t>𝑝𝑟𝑑</m:t>
                                </m:r>
                                <m:r>
                                  <a:rPr lang="en-US" sz="1800" i="1">
                                    <a:solidFill>
                                      <a:srgbClr val="FF0000"/>
                                    </a:solidFill>
                                    <a:latin typeface="Cambria Math" panose="02040503050406030204" pitchFamily="18" charset="0"/>
                                  </a:rPr>
                                  <m:t>,</m:t>
                                </m:r>
                                <m:r>
                                  <a:rPr lang="en-US" sz="1800" i="1">
                                    <a:solidFill>
                                      <a:srgbClr val="FF0000"/>
                                    </a:solidFill>
                                    <a:latin typeface="Cambria Math" panose="02040503050406030204" pitchFamily="18" charset="0"/>
                                  </a:rPr>
                                  <m:t>𝑝𝑜𝑠</m:t>
                                </m:r>
                              </m:sub>
                            </m:sSub>
                          </m:e>
                        </m:nary>
                        <m:r>
                          <a:rPr lang="en-US" sz="1800" b="0" i="1" smtClean="0">
                            <a:latin typeface="Cambria Math" panose="02040503050406030204" pitchFamily="18" charset="0"/>
                          </a:rPr>
                          <m:t>−</m:t>
                        </m:r>
                        <m:nary>
                          <m:naryPr>
                            <m:chr m:val="∑"/>
                            <m:supHide m:val="on"/>
                            <m:ctrlPr>
                              <a:rPr lang="en-US" sz="1800" i="1" smtClean="0">
                                <a:solidFill>
                                  <a:srgbClr val="0070C0"/>
                                </a:solidFill>
                                <a:latin typeface="Cambria Math" panose="02040503050406030204" pitchFamily="18" charset="0"/>
                              </a:rPr>
                            </m:ctrlPr>
                          </m:naryPr>
                          <m:sub>
                            <m:r>
                              <a:rPr lang="en-US" sz="1800">
                                <a:solidFill>
                                  <a:srgbClr val="0070C0"/>
                                </a:solidFill>
                                <a:latin typeface="Cambria Math" panose="02040503050406030204" pitchFamily="18" charset="0"/>
                              </a:rPr>
                              <m:t>𝑝𝑟</m:t>
                            </m:r>
                            <m:r>
                              <m:rPr>
                                <m:sty m:val="p"/>
                              </m:rPr>
                              <a:rPr lang="en-US" sz="1800" b="0" i="0" smtClean="0">
                                <a:solidFill>
                                  <a:srgbClr val="0070C0"/>
                                </a:solidFill>
                                <a:latin typeface="Cambria Math" panose="02040503050406030204" pitchFamily="18" charset="0"/>
                              </a:rPr>
                              <m:t>c</m:t>
                            </m:r>
                          </m:sub>
                          <m:sup/>
                          <m:e>
                            <m:sSub>
                              <m:sSubPr>
                                <m:ctrlPr>
                                  <a:rPr lang="en-US" sz="1800" i="1">
                                    <a:solidFill>
                                      <a:srgbClr val="0070C0"/>
                                    </a:solidFill>
                                    <a:latin typeface="Cambria Math" panose="02040503050406030204" pitchFamily="18" charset="0"/>
                                  </a:rPr>
                                </m:ctrlPr>
                              </m:sSubPr>
                              <m:e>
                                <m:r>
                                  <a:rPr lang="en-US" sz="1800">
                                    <a:solidFill>
                                      <a:srgbClr val="0070C0"/>
                                    </a:solidFill>
                                    <a:latin typeface="Cambria Math" panose="02040503050406030204" pitchFamily="18" charset="0"/>
                                  </a:rPr>
                                  <m:t>𝑦</m:t>
                                </m:r>
                                <m:r>
                                  <m:rPr>
                                    <m:sty m:val="p"/>
                                  </m:rPr>
                                  <a:rPr lang="en-US" sz="1800">
                                    <a:solidFill>
                                      <a:srgbClr val="0070C0"/>
                                    </a:solidFill>
                                    <a:latin typeface="Cambria Math" panose="02040503050406030204" pitchFamily="18" charset="0"/>
                                  </a:rPr>
                                  <m:t>l</m:t>
                                </m:r>
                                <m:r>
                                  <a:rPr lang="en-US" sz="1800">
                                    <a:solidFill>
                                      <a:srgbClr val="0070C0"/>
                                    </a:solidFill>
                                    <a:latin typeface="Cambria Math" panose="02040503050406030204" pitchFamily="18" charset="0"/>
                                  </a:rPr>
                                  <m:t>𝑑</m:t>
                                </m:r>
                              </m:e>
                              <m:sub>
                                <m:r>
                                  <a:rPr lang="en-US" sz="1800">
                                    <a:solidFill>
                                      <a:srgbClr val="0070C0"/>
                                    </a:solidFill>
                                    <a:latin typeface="Cambria Math" panose="02040503050406030204" pitchFamily="18" charset="0"/>
                                  </a:rPr>
                                  <m:t>𝑝𝑟𝑐</m:t>
                                </m:r>
                                <m:r>
                                  <a:rPr lang="en-US" sz="1800" i="1">
                                    <a:solidFill>
                                      <a:srgbClr val="0070C0"/>
                                    </a:solidFill>
                                    <a:latin typeface="Cambria Math" panose="02040503050406030204" pitchFamily="18" charset="0"/>
                                  </a:rPr>
                                  <m:t>,</m:t>
                                </m:r>
                                <m:r>
                                  <a:rPr lang="en-US" sz="1800" i="1">
                                    <a:solidFill>
                                      <a:srgbClr val="0070C0"/>
                                    </a:solidFill>
                                    <a:latin typeface="Cambria Math" panose="02040503050406030204" pitchFamily="18" charset="0"/>
                                  </a:rPr>
                                  <m:t>𝑝𝑟𝑑</m:t>
                                </m:r>
                              </m:sub>
                            </m:sSub>
                          </m:e>
                        </m:nary>
                        <m:r>
                          <a:rPr lang="en-US" sz="1800" i="1">
                            <a:latin typeface="Cambria Math" panose="02040503050406030204" pitchFamily="18" charset="0"/>
                          </a:rPr>
                          <m:t> </m:t>
                        </m:r>
                      </m:e>
                    </m:func>
                    <m:sSub>
                      <m:sSubPr>
                        <m:ctrlPr>
                          <a:rPr lang="en-US" sz="1800" i="1" smtClean="0">
                            <a:solidFill>
                              <a:srgbClr val="0070C0"/>
                            </a:solidFill>
                            <a:latin typeface="Cambria Math" panose="02040503050406030204" pitchFamily="18" charset="0"/>
                          </a:rPr>
                        </m:ctrlPr>
                      </m:sSubPr>
                      <m:e>
                        <m:r>
                          <a:rPr lang="en-US" sz="1800">
                            <a:solidFill>
                              <a:srgbClr val="0070C0"/>
                            </a:solidFill>
                            <a:latin typeface="Cambria Math" panose="02040503050406030204" pitchFamily="18" charset="0"/>
                          </a:rPr>
                          <m:t>∗</m:t>
                        </m:r>
                        <m:r>
                          <a:rPr lang="en-US" sz="1800">
                            <a:solidFill>
                              <a:srgbClr val="0070C0"/>
                            </a:solidFill>
                            <a:latin typeface="Cambria Math" panose="02040503050406030204" pitchFamily="18" charset="0"/>
                          </a:rPr>
                          <m:t>𝑃𝑅𝐷</m:t>
                        </m:r>
                      </m:e>
                      <m:sub>
                        <m:r>
                          <a:rPr lang="en-US" sz="1800">
                            <a:solidFill>
                              <a:srgbClr val="0070C0"/>
                            </a:solidFill>
                            <a:latin typeface="Cambria Math" panose="02040503050406030204" pitchFamily="18" charset="0"/>
                          </a:rPr>
                          <m:t>𝑝𝑟𝑐</m:t>
                        </m:r>
                      </m:sub>
                    </m:sSub>
                    <m:r>
                      <a:rPr lang="en-US" sz="1800">
                        <a:solidFill>
                          <a:srgbClr val="0070C0"/>
                        </a:solidFill>
                        <a:latin typeface="Cambria Math" panose="02040503050406030204" pitchFamily="18" charset="0"/>
                      </a:rPr>
                      <m:t>≤</m:t>
                    </m:r>
                    <m:r>
                      <a:rPr lang="en-US" sz="1800" b="0" i="1" smtClean="0">
                        <a:solidFill>
                          <a:srgbClr val="0070C0"/>
                        </a:solidFill>
                        <a:latin typeface="Cambria Math" panose="02040503050406030204" pitchFamily="18" charset="0"/>
                      </a:rPr>
                      <m:t>0</m:t>
                    </m:r>
                    <m:r>
                      <m:rPr>
                        <m:nor/>
                      </m:rPr>
                      <a:rPr lang="en-US" sz="1800" dirty="0">
                        <a:solidFill>
                          <a:srgbClr val="0070C0"/>
                        </a:solidFill>
                        <a:latin typeface="Times New Roman" panose="02020603050405020304" pitchFamily="18" charset="0"/>
                        <a:cs typeface="Times New Roman" panose="02020603050405020304" pitchFamily="18" charset="0"/>
                      </a:rPr>
                      <m:t> </m:t>
                    </m:r>
                    <m:r>
                      <m:rPr>
                        <m:nor/>
                      </m:rPr>
                      <a:rPr lang="en-US" sz="1800" b="0" i="0" dirty="0" smtClean="0">
                        <a:solidFill>
                          <a:srgbClr val="0070C0"/>
                        </a:solidFill>
                        <a:latin typeface="Times New Roman" panose="02020603050405020304" pitchFamily="18" charset="0"/>
                        <a:cs typeface="Times New Roman" panose="02020603050405020304" pitchFamily="18" charset="0"/>
                      </a:rPr>
                      <m:t>        </m:t>
                    </m:r>
                    <m:r>
                      <m:rPr>
                        <m:nor/>
                      </m:rPr>
                      <a:rPr lang="en-US" sz="1600" dirty="0">
                        <a:solidFill>
                          <a:srgbClr val="0070C0"/>
                        </a:solidFill>
                        <a:latin typeface="Times New Roman" panose="02020603050405020304" pitchFamily="18" charset="0"/>
                        <a:cs typeface="Times New Roman" panose="02020603050405020304" pitchFamily="18" charset="0"/>
                      </a:rPr>
                      <m:t>for</m:t>
                    </m:r>
                    <m:r>
                      <m:rPr>
                        <m:nor/>
                      </m:rPr>
                      <a:rPr lang="en-US" sz="1600" dirty="0">
                        <a:solidFill>
                          <a:srgbClr val="0070C0"/>
                        </a:solidFill>
                        <a:latin typeface="Times New Roman" panose="02020603050405020304" pitchFamily="18" charset="0"/>
                        <a:cs typeface="Times New Roman" panose="02020603050405020304" pitchFamily="18" charset="0"/>
                      </a:rPr>
                      <m:t> </m:t>
                    </m:r>
                    <m:r>
                      <m:rPr>
                        <m:nor/>
                      </m:rPr>
                      <a:rPr lang="en-US" sz="1600" dirty="0">
                        <a:solidFill>
                          <a:srgbClr val="0070C0"/>
                        </a:solidFill>
                        <a:latin typeface="Times New Roman" panose="02020603050405020304" pitchFamily="18" charset="0"/>
                        <a:cs typeface="Times New Roman" panose="02020603050405020304" pitchFamily="18" charset="0"/>
                      </a:rPr>
                      <m:t>all</m:t>
                    </m:r>
                    <m:r>
                      <m:rPr>
                        <m:nor/>
                      </m:rPr>
                      <a:rPr lang="en-US" sz="1600" dirty="0">
                        <a:solidFill>
                          <a:srgbClr val="0070C0"/>
                        </a:solidFill>
                        <a:latin typeface="Times New Roman" panose="02020603050405020304" pitchFamily="18" charset="0"/>
                        <a:cs typeface="Times New Roman" panose="02020603050405020304" pitchFamily="18" charset="0"/>
                      </a:rPr>
                      <m:t> </m:t>
                    </m:r>
                    <m:r>
                      <m:rPr>
                        <m:nor/>
                      </m:rPr>
                      <a:rPr lang="en-US" sz="1600" b="0" i="0" dirty="0" smtClean="0">
                        <a:solidFill>
                          <a:srgbClr val="0070C0"/>
                        </a:solidFill>
                        <a:latin typeface="Times New Roman" panose="02020603050405020304" pitchFamily="18" charset="0"/>
                        <a:cs typeface="Times New Roman" panose="02020603050405020304" pitchFamily="18" charset="0"/>
                      </a:rPr>
                      <m:t>prd</m:t>
                    </m:r>
                  </m:oMath>
                </a14:m>
                <a:endParaRPr lang="en-US" sz="1800" dirty="0">
                  <a:solidFill>
                    <a:srgbClr val="0070C0"/>
                  </a:solidFill>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 </a:t>
                </a:r>
                <a14:m>
                  <m:oMath xmlns:m="http://schemas.openxmlformats.org/officeDocument/2006/math">
                    <m:r>
                      <a:rPr lang="en-US" sz="1800" b="0" i="0" smtClean="0">
                        <a:latin typeface="Cambria Math" panose="02040503050406030204" pitchFamily="18" charset="0"/>
                      </a:rPr>
                      <m:t>                                                                       </m:t>
                    </m:r>
                    <m:nary>
                      <m:naryPr>
                        <m:chr m:val="∑"/>
                        <m:supHide m:val="on"/>
                        <m:ctrlPr>
                          <a:rPr lang="en-US" sz="1800" i="1">
                            <a:latin typeface="Cambria Math" panose="02040503050406030204" pitchFamily="18" charset="0"/>
                          </a:rPr>
                        </m:ctrlPr>
                      </m:naryPr>
                      <m:sub>
                        <m:r>
                          <a:rPr lang="en-US" sz="1800">
                            <a:latin typeface="Cambria Math" panose="02040503050406030204" pitchFamily="18" charset="0"/>
                          </a:rPr>
                          <m:t>𝑝𝑟𝑐</m:t>
                        </m:r>
                      </m:sub>
                      <m:sup/>
                      <m:e>
                        <m:sSub>
                          <m:sSubPr>
                            <m:ctrlPr>
                              <a:rPr lang="en-US" sz="1800" i="1">
                                <a:latin typeface="Cambria Math" panose="02040503050406030204" pitchFamily="18" charset="0"/>
                              </a:rPr>
                            </m:ctrlPr>
                          </m:sSubPr>
                          <m:e>
                            <m:r>
                              <a:rPr lang="en-US" sz="1800">
                                <a:latin typeface="Cambria Math" panose="02040503050406030204" pitchFamily="18" charset="0"/>
                              </a:rPr>
                              <m:t> </m:t>
                            </m:r>
                            <m:r>
                              <a:rPr lang="en-US" sz="1800">
                                <a:latin typeface="Cambria Math" panose="02040503050406030204" pitchFamily="18" charset="0"/>
                              </a:rPr>
                              <m:t>𝑢</m:t>
                            </m:r>
                            <m:r>
                              <m:rPr>
                                <m:sty m:val="p"/>
                              </m:rPr>
                              <a:rPr lang="en-US" sz="1800">
                                <a:latin typeface="Cambria Math" panose="02040503050406030204" pitchFamily="18" charset="0"/>
                              </a:rPr>
                              <m:t>s</m:t>
                            </m:r>
                            <m:r>
                              <a:rPr lang="en-US" sz="1800">
                                <a:latin typeface="Cambria Math" panose="02040503050406030204" pitchFamily="18" charset="0"/>
                              </a:rPr>
                              <m:t>𝑒</m:t>
                            </m:r>
                          </m:e>
                          <m:sub>
                            <m:r>
                              <a:rPr lang="en-US" sz="1800">
                                <a:latin typeface="Cambria Math" panose="02040503050406030204" pitchFamily="18" charset="0"/>
                              </a:rPr>
                              <m:t>𝑟𝑒𝑠𝑜</m:t>
                            </m:r>
                            <m:r>
                              <a:rPr lang="en-US" sz="1800">
                                <a:latin typeface="Cambria Math" panose="02040503050406030204" pitchFamily="18" charset="0"/>
                              </a:rPr>
                              <m:t>, </m:t>
                            </m:r>
                            <m:r>
                              <a:rPr lang="en-US" sz="1800">
                                <a:latin typeface="Cambria Math" panose="02040503050406030204" pitchFamily="18" charset="0"/>
                              </a:rPr>
                              <m:t>𝑝𝑟𝑐</m:t>
                            </m:r>
                          </m:sub>
                        </m:sSub>
                        <m:sSub>
                          <m:sSubPr>
                            <m:ctrlPr>
                              <a:rPr lang="en-US" sz="1800" i="1">
                                <a:latin typeface="Cambria Math" panose="02040503050406030204" pitchFamily="18" charset="0"/>
                              </a:rPr>
                            </m:ctrlPr>
                          </m:sSubPr>
                          <m:e>
                            <m:r>
                              <a:rPr lang="en-US" sz="1800">
                                <a:latin typeface="Cambria Math" panose="02040503050406030204" pitchFamily="18" charset="0"/>
                              </a:rPr>
                              <m:t>∗</m:t>
                            </m:r>
                            <m:r>
                              <a:rPr lang="en-US" sz="1800">
                                <a:latin typeface="Cambria Math" panose="02040503050406030204" pitchFamily="18" charset="0"/>
                              </a:rPr>
                              <m:t>𝑃𝑅𝐷</m:t>
                            </m:r>
                          </m:e>
                          <m:sub>
                            <m:r>
                              <a:rPr lang="en-US" sz="1800">
                                <a:latin typeface="Cambria Math" panose="02040503050406030204" pitchFamily="18" charset="0"/>
                              </a:rPr>
                              <m:t>𝑝𝑟𝑐</m:t>
                            </m:r>
                          </m:sub>
                        </m:sSub>
                      </m:e>
                    </m:nary>
                    <m:r>
                      <a:rPr lang="en-US" sz="1800">
                        <a:latin typeface="Cambria Math" panose="02040503050406030204" pitchFamily="18" charset="0"/>
                      </a:rPr>
                      <m:t>≤</m:t>
                    </m:r>
                    <m:sSub>
                      <m:sSubPr>
                        <m:ctrlPr>
                          <a:rPr lang="en-US" sz="1800" i="1">
                            <a:latin typeface="Cambria Math" panose="02040503050406030204" pitchFamily="18" charset="0"/>
                          </a:rPr>
                        </m:ctrlPr>
                      </m:sSubPr>
                      <m:e>
                        <m:r>
                          <a:rPr lang="en-US" sz="1800">
                            <a:latin typeface="Cambria Math" panose="02040503050406030204" pitchFamily="18" charset="0"/>
                          </a:rPr>
                          <m:t>𝑎𝑣𝑎𝑖𝑙</m:t>
                        </m:r>
                      </m:e>
                      <m:sub>
                        <m:r>
                          <a:rPr lang="en-US" sz="1800">
                            <a:latin typeface="Cambria Math" panose="02040503050406030204" pitchFamily="18" charset="0"/>
                          </a:rPr>
                          <m:t>𝑟𝑒𝑠</m:t>
                        </m:r>
                      </m:sub>
                    </m:sSub>
                  </m:oMath>
                </a14:m>
                <a:r>
                  <a:rPr lang="en-US" sz="18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for all res</a:t>
                </a:r>
              </a:p>
              <a:p>
                <a:pPr marL="0" indent="0">
                  <a:buNone/>
                </a:pPr>
                <a:r>
                  <a:rPr lang="en-US" sz="18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1800" i="1">
                            <a:latin typeface="Cambria Math" panose="02040503050406030204" pitchFamily="18" charset="0"/>
                          </a:rPr>
                        </m:ctrlPr>
                      </m:sSubPr>
                      <m:e>
                        <m:sSub>
                          <m:sSubPr>
                            <m:ctrlPr>
                              <a:rPr lang="en-US" sz="1800" i="1">
                                <a:latin typeface="Cambria Math" panose="02040503050406030204" pitchFamily="18" charset="0"/>
                              </a:rPr>
                            </m:ctrlPr>
                          </m:sSubPr>
                          <m:e>
                            <m:r>
                              <a:rPr lang="en-US" sz="1800">
                                <a:latin typeface="Cambria Math" panose="02040503050406030204" pitchFamily="18" charset="0"/>
                              </a:rPr>
                              <m:t>             </m:t>
                            </m:r>
                            <m:r>
                              <a:rPr lang="en-US" sz="1800" b="0" i="0" smtClean="0">
                                <a:latin typeface="Cambria Math" panose="02040503050406030204" pitchFamily="18" charset="0"/>
                              </a:rPr>
                              <m:t>         </m:t>
                            </m:r>
                            <m:r>
                              <m:rPr>
                                <m:sty m:val="p"/>
                              </m:rPr>
                              <a:rPr lang="en-US" sz="1800">
                                <a:latin typeface="Cambria Math" panose="02040503050406030204" pitchFamily="18" charset="0"/>
                              </a:rPr>
                              <m:t>SALE</m:t>
                            </m:r>
                          </m:e>
                          <m:sub>
                            <m:r>
                              <a:rPr lang="en-US" sz="1800" i="1">
                                <a:latin typeface="Cambria Math" panose="02040503050406030204" pitchFamily="18" charset="0"/>
                              </a:rPr>
                              <m:t>𝑝𝑟𝑑</m:t>
                            </m:r>
                            <m:r>
                              <a:rPr lang="en-US" sz="1800" b="0" i="1" smtClean="0">
                                <a:latin typeface="Cambria Math" panose="02040503050406030204" pitchFamily="18" charset="0"/>
                              </a:rPr>
                              <m:t>,</m:t>
                            </m:r>
                            <m:r>
                              <a:rPr lang="en-US" sz="1800" b="0" i="1" smtClean="0">
                                <a:latin typeface="Cambria Math" panose="02040503050406030204" pitchFamily="18" charset="0"/>
                              </a:rPr>
                              <m:t>𝑝𝑜𝑠</m:t>
                            </m:r>
                          </m:sub>
                        </m:sSub>
                        <m:r>
                          <a:rPr lang="en-US" sz="1800" b="0" i="1" smtClean="0">
                            <a:latin typeface="Cambria Math" panose="02040503050406030204" pitchFamily="18" charset="0"/>
                          </a:rPr>
                          <m:t>                                       </m:t>
                        </m:r>
                        <m:r>
                          <a:rPr lang="en-US" sz="1800">
                            <a:latin typeface="Cambria Math" panose="02040503050406030204" pitchFamily="18" charset="0"/>
                          </a:rPr>
                          <m:t>𝑃𝑅𝐷</m:t>
                        </m:r>
                      </m:e>
                      <m:sub>
                        <m:r>
                          <a:rPr lang="en-US" sz="1800">
                            <a:latin typeface="Cambria Math" panose="02040503050406030204" pitchFamily="18" charset="0"/>
                          </a:rPr>
                          <m:t>𝑝𝑟𝑐</m:t>
                        </m:r>
                      </m:sub>
                    </m:sSub>
                    <m:r>
                      <a:rPr lang="en-US" sz="1800">
                        <a:latin typeface="Cambria Math" panose="02040503050406030204" pitchFamily="18" charset="0"/>
                      </a:rPr>
                      <m:t> ≥0</m:t>
                    </m:r>
                  </m:oMath>
                </a14:m>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or </a:t>
                </a:r>
                <a:r>
                  <a:rPr lang="en-US" sz="1800" dirty="0" err="1" smtClean="0">
                    <a:latin typeface="Times New Roman" panose="02020603050405020304" pitchFamily="18" charset="0"/>
                    <a:cs typeface="Times New Roman" panose="02020603050405020304" pitchFamily="18" charset="0"/>
                  </a:rPr>
                  <a:t>prc,prd,pos</a:t>
                </a:r>
                <a:endParaRPr lang="en-US" sz="1800" dirty="0">
                  <a:latin typeface="Times New Roman" panose="02020603050405020304" pitchFamily="18" charset="0"/>
                  <a:cs typeface="Times New Roman" panose="02020603050405020304" pitchFamily="18" charset="0"/>
                </a:endParaRPr>
              </a:p>
              <a:p>
                <a:r>
                  <a:rPr lang="en-US" sz="1900" dirty="0" smtClean="0">
                    <a:latin typeface="Times New Roman" panose="02020603050405020304" pitchFamily="18" charset="0"/>
                    <a:cs typeface="Times New Roman" panose="02020603050405020304" pitchFamily="18" charset="0"/>
                  </a:rPr>
                  <a:t>Here there are no multiple sale </a:t>
                </a:r>
                <a:r>
                  <a:rPr lang="en-US" sz="1900" dirty="0" err="1" smtClean="0">
                    <a:latin typeface="Times New Roman" panose="02020603050405020304" pitchFamily="18" charset="0"/>
                    <a:cs typeface="Times New Roman" panose="02020603050405020304" pitchFamily="18" charset="0"/>
                  </a:rPr>
                  <a:t>spossibilities</a:t>
                </a:r>
                <a:r>
                  <a:rPr lang="en-US" sz="1900" dirty="0" smtClean="0">
                    <a:latin typeface="Times New Roman" panose="02020603050405020304" pitchFamily="18" charset="0"/>
                    <a:cs typeface="Times New Roman" panose="02020603050405020304" pitchFamily="18" charset="0"/>
                  </a:rPr>
                  <a:t> (</a:t>
                </a:r>
                <a:r>
                  <a:rPr lang="en-US" sz="1900" dirty="0" err="1" smtClean="0">
                    <a:latin typeface="Times New Roman" panose="02020603050405020304" pitchFamily="18" charset="0"/>
                    <a:cs typeface="Times New Roman" panose="02020603050405020304" pitchFamily="18" charset="0"/>
                  </a:rPr>
                  <a:t>pos</a:t>
                </a:r>
                <a:r>
                  <a:rPr lang="en-US" sz="1900" dirty="0" smtClean="0">
                    <a:latin typeface="Times New Roman" panose="02020603050405020304" pitchFamily="18" charset="0"/>
                    <a:cs typeface="Times New Roman" panose="02020603050405020304" pitchFamily="18" charset="0"/>
                  </a:rPr>
                  <a:t>) for selling a good (</a:t>
                </a:r>
                <a14:m>
                  <m:oMath xmlns:m="http://schemas.openxmlformats.org/officeDocument/2006/math">
                    <m:sSub>
                      <m:sSubPr>
                        <m:ctrlPr>
                          <a:rPr lang="en-US" sz="1800" i="1">
                            <a:latin typeface="Cambria Math" panose="02040503050406030204" pitchFamily="18" charset="0"/>
                          </a:rPr>
                        </m:ctrlPr>
                      </m:sSubPr>
                      <m:e>
                        <m:r>
                          <m:rPr>
                            <m:sty m:val="p"/>
                          </m:rPr>
                          <a:rPr lang="en-US" sz="1800">
                            <a:latin typeface="Cambria Math" panose="02040503050406030204" pitchFamily="18" charset="0"/>
                          </a:rPr>
                          <m:t>SALE</m:t>
                        </m:r>
                      </m:e>
                      <m:sub>
                        <m:r>
                          <a:rPr lang="en-US" sz="1800" i="1">
                            <a:latin typeface="Cambria Math" panose="02040503050406030204" pitchFamily="18" charset="0"/>
                          </a:rPr>
                          <m:t>𝑝𝑟𝑑</m:t>
                        </m:r>
                        <m:r>
                          <a:rPr lang="en-US" sz="1800" i="1">
                            <a:latin typeface="Cambria Math" panose="02040503050406030204" pitchFamily="18" charset="0"/>
                          </a:rPr>
                          <m:t>,</m:t>
                        </m:r>
                        <m:r>
                          <a:rPr lang="en-US" sz="1800" i="1">
                            <a:latin typeface="Cambria Math" panose="02040503050406030204" pitchFamily="18" charset="0"/>
                          </a:rPr>
                          <m:t>𝑝𝑜𝑠</m:t>
                        </m:r>
                      </m:sub>
                    </m:sSub>
                  </m:oMath>
                </a14:m>
                <a:r>
                  <a:rPr lang="en-US" sz="1900" dirty="0" smtClean="0">
                    <a:latin typeface="Times New Roman" panose="02020603050405020304" pitchFamily="18" charset="0"/>
                    <a:cs typeface="Times New Roman" panose="02020603050405020304" pitchFamily="18" charset="0"/>
                  </a:rPr>
                  <a:t>) each with different prices and in the supply demand balance where for each product we balance the use summed over multiple possibilities (</a:t>
                </a:r>
                <a14:m>
                  <m:oMath xmlns:m="http://schemas.openxmlformats.org/officeDocument/2006/math">
                    <m:nary>
                      <m:naryPr>
                        <m:chr m:val="∑"/>
                        <m:supHide m:val="on"/>
                        <m:ctrlPr>
                          <a:rPr lang="en-US" sz="2000" i="1">
                            <a:latin typeface="Cambria Math" panose="02040503050406030204" pitchFamily="18" charset="0"/>
                          </a:rPr>
                        </m:ctrlPr>
                      </m:naryPr>
                      <m:sub>
                        <m:r>
                          <a:rPr lang="en-US" sz="2000">
                            <a:latin typeface="Cambria Math" panose="02040503050406030204" pitchFamily="18" charset="0"/>
                          </a:rPr>
                          <m:t>𝑝</m:t>
                        </m:r>
                        <m:r>
                          <m:rPr>
                            <m:sty m:val="p"/>
                          </m:rPr>
                          <a:rPr lang="en-US" sz="2000">
                            <a:latin typeface="Cambria Math" panose="02040503050406030204" pitchFamily="18" charset="0"/>
                          </a:rPr>
                          <m:t>os</m:t>
                        </m:r>
                      </m:sub>
                      <m:sup/>
                      <m:e>
                        <m:sSub>
                          <m:sSubPr>
                            <m:ctrlPr>
                              <a:rPr lang="en-US" sz="2000" i="1">
                                <a:latin typeface="Cambria Math" panose="02040503050406030204" pitchFamily="18" charset="0"/>
                              </a:rPr>
                            </m:ctrlPr>
                          </m:sSubPr>
                          <m:e>
                            <m:r>
                              <m:rPr>
                                <m:sty m:val="p"/>
                              </m:rPr>
                              <a:rPr lang="en-US" sz="2000">
                                <a:latin typeface="Cambria Math" panose="02040503050406030204" pitchFamily="18" charset="0"/>
                              </a:rPr>
                              <m:t>SALE</m:t>
                            </m:r>
                          </m:e>
                          <m:sub>
                            <m:r>
                              <a:rPr lang="en-US" sz="2000" i="1">
                                <a:latin typeface="Cambria Math" panose="02040503050406030204" pitchFamily="18" charset="0"/>
                              </a:rPr>
                              <m:t>𝑝𝑟𝑑</m:t>
                            </m:r>
                            <m:r>
                              <a:rPr lang="en-US" sz="2000" i="1">
                                <a:latin typeface="Cambria Math" panose="02040503050406030204" pitchFamily="18" charset="0"/>
                              </a:rPr>
                              <m:t>,</m:t>
                            </m:r>
                            <m:r>
                              <a:rPr lang="en-US" sz="2000" i="1">
                                <a:latin typeface="Cambria Math" panose="02040503050406030204" pitchFamily="18" charset="0"/>
                              </a:rPr>
                              <m:t>𝑝𝑜𝑠</m:t>
                            </m:r>
                          </m:sub>
                        </m:sSub>
                      </m:e>
                    </m:nary>
                  </m:oMath>
                </a14:m>
                <a:r>
                  <a:rPr lang="en-US" sz="1900" dirty="0" smtClean="0">
                    <a:latin typeface="Times New Roman" panose="02020603050405020304" pitchFamily="18" charset="0"/>
                    <a:cs typeface="Times New Roman" panose="02020603050405020304" pitchFamily="18" charset="0"/>
                  </a:rPr>
                  <a:t>) and hold that less than or equal to total supply added across all processes</a:t>
                </a:r>
              </a:p>
              <a:p>
                <a:pPr marL="0" indent="0">
                  <a:buNone/>
                </a:pPr>
                <a:endParaRPr lang="en-US" sz="1900" dirty="0">
                  <a:latin typeface="Times New Roman" panose="02020603050405020304" pitchFamily="18" charset="0"/>
                  <a:cs typeface="Times New Roman" panose="02020603050405020304" pitchFamily="18" charset="0"/>
                </a:endParaRPr>
              </a:p>
              <a:p>
                <a:pPr marL="0" indent="0" algn="ctr">
                  <a:buNone/>
                </a:pPr>
                <a:endParaRPr lang="en-US" sz="1400" dirty="0"/>
              </a:p>
            </p:txBody>
          </p:sp>
        </mc:Choice>
        <mc:Fallback xmlns="">
          <p:sp>
            <p:nvSpPr>
              <p:cNvPr id="5" name="Content Placeholder 4"/>
              <p:cNvSpPr>
                <a:spLocks noGrp="1" noRot="1" noChangeAspect="1" noMove="1" noResize="1" noEditPoints="1" noAdjustHandles="1" noChangeArrowheads="1" noChangeShapeType="1" noTextEdit="1"/>
              </p:cNvSpPr>
              <p:nvPr>
                <p:ph sz="half" idx="2"/>
              </p:nvPr>
            </p:nvSpPr>
            <p:spPr>
              <a:xfrm>
                <a:off x="609600" y="1190626"/>
                <a:ext cx="8229600" cy="4524374"/>
              </a:xfrm>
              <a:blipFill>
                <a:blip r:embed="rId2"/>
                <a:stretch>
                  <a:fillRect l="-815" t="-1884" r="-1185" b="-6999"/>
                </a:stretch>
              </a:blipFill>
            </p:spPr>
            <p:txBody>
              <a:bodyPr/>
              <a:lstStyle/>
              <a:p>
                <a:r>
                  <a:rPr lang="en-US">
                    <a:noFill/>
                  </a:rPr>
                  <a:t> </a:t>
                </a:r>
              </a:p>
            </p:txBody>
          </p:sp>
        </mc:Fallback>
      </mc:AlternateContent>
    </p:spTree>
    <p:extLst>
      <p:ext uri="{BB962C8B-B14F-4D97-AF65-F5344CB8AC3E}">
        <p14:creationId xmlns:p14="http://schemas.microsoft.com/office/powerpoint/2010/main" val="2467455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257175"/>
            <a:ext cx="7200900" cy="1238250"/>
          </a:xfrm>
        </p:spPr>
        <p:txBody>
          <a:bodyPr>
            <a:normAutofit/>
          </a:bodyPr>
          <a:lstStyle/>
          <a:p>
            <a:r>
              <a:rPr lang="en-US" sz="2400" dirty="0">
                <a:latin typeface="Times New Roman" panose="02020603050405020304" pitchFamily="18" charset="0"/>
                <a:cs typeface="Times New Roman" panose="02020603050405020304" pitchFamily="18" charset="0"/>
              </a:rPr>
              <a:t>Basics of Model Extension</a:t>
            </a:r>
          </a:p>
        </p:txBody>
      </p:sp>
      <mc:AlternateContent xmlns:mc="http://schemas.openxmlformats.org/markup-compatibility/2006" xmlns:a14="http://schemas.microsoft.com/office/drawing/2010/main">
        <mc:Choice Requires="a14">
          <p:sp>
            <p:nvSpPr>
              <p:cNvPr id="5" name="Content Placeholder 4"/>
              <p:cNvSpPr>
                <a:spLocks noGrp="1"/>
              </p:cNvSpPr>
              <p:nvPr>
                <p:ph idx="1"/>
              </p:nvPr>
            </p:nvSpPr>
            <p:spPr>
              <a:xfrm>
                <a:off x="609600" y="952500"/>
                <a:ext cx="8305800" cy="3556000"/>
              </a:xfrm>
            </p:spPr>
            <p:txBody>
              <a:bodyPr>
                <a:noAutofit/>
              </a:bodyPr>
              <a:lstStyle/>
              <a:p>
                <a:r>
                  <a:rPr lang="en-US" sz="1600" dirty="0" smtClean="0">
                    <a:latin typeface="Times New Roman" panose="02020603050405020304" pitchFamily="18" charset="0"/>
                    <a:cs typeface="Times New Roman" panose="02020603050405020304" pitchFamily="18" charset="0"/>
                  </a:rPr>
                  <a:t>Now let’s add </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input purchase  for the resources by adding endogenous variables that purchase inputs  (</a:t>
                </a:r>
                <a:r>
                  <a:rPr lang="en-US" sz="1600" dirty="0" err="1" smtClean="0">
                    <a:latin typeface="Times New Roman" panose="02020603050405020304" pitchFamily="18" charset="0"/>
                    <a:cs typeface="Times New Roman" panose="02020603050405020304" pitchFamily="18" charset="0"/>
                  </a:rPr>
                  <a:t>BUY</a:t>
                </a:r>
                <a:r>
                  <a:rPr lang="en-US" sz="1600" baseline="-25000" dirty="0" err="1" smtClean="0">
                    <a:latin typeface="Times New Roman" panose="02020603050405020304" pitchFamily="18" charset="0"/>
                    <a:cs typeface="Times New Roman" panose="02020603050405020304" pitchFamily="18" charset="0"/>
                  </a:rPr>
                  <a:t>inp</a:t>
                </a:r>
                <a:r>
                  <a:rPr lang="en-US" sz="1600" dirty="0" smtClean="0">
                    <a:latin typeface="Times New Roman" panose="02020603050405020304" pitchFamily="18" charset="0"/>
                    <a:cs typeface="Times New Roman" panose="02020603050405020304" pitchFamily="18" charset="0"/>
                  </a:rPr>
                  <a:t> )from the market at per unit </a:t>
                </a:r>
                <a:r>
                  <a:rPr lang="en-US" sz="1600" dirty="0">
                    <a:latin typeface="Times New Roman" panose="02020603050405020304" pitchFamily="18" charset="0"/>
                    <a:cs typeface="Times New Roman" panose="02020603050405020304" pitchFamily="18" charset="0"/>
                  </a:rPr>
                  <a:t>cost  </a:t>
                </a:r>
                <a:r>
                  <a:rPr lang="en-US" sz="1600" dirty="0" smtClean="0">
                    <a:latin typeface="Times New Roman" panose="02020603050405020304" pitchFamily="18" charset="0"/>
                    <a:cs typeface="Times New Roman" panose="02020603050405020304" pitchFamily="18" charset="0"/>
                  </a:rPr>
                  <a:t>(</a:t>
                </a:r>
                <a:r>
                  <a:rPr lang="en-US" sz="1600" dirty="0" err="1" smtClean="0">
                    <a:latin typeface="Times New Roman" panose="02020603050405020304" pitchFamily="18" charset="0"/>
                    <a:cs typeface="Times New Roman" panose="02020603050405020304" pitchFamily="18" charset="0"/>
                  </a:rPr>
                  <a:t>ic</a:t>
                </a:r>
                <a:r>
                  <a:rPr lang="en-US" sz="1600" baseline="-25000" dirty="0" err="1" smtClean="0">
                    <a:latin typeface="Times New Roman" panose="02020603050405020304" pitchFamily="18" charset="0"/>
                    <a:cs typeface="Times New Roman" panose="02020603050405020304" pitchFamily="18" charset="0"/>
                  </a:rPr>
                  <a:t>inp</a:t>
                </a:r>
                <a:r>
                  <a:rPr lang="en-US" sz="1600" dirty="0" smtClean="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Our resultant model is</a:t>
                </a:r>
              </a:p>
              <a:p>
                <a:pPr marL="0" indent="0">
                  <a:buNone/>
                </a:pPr>
                <a14:m>
                  <m:oMath xmlns:m="http://schemas.openxmlformats.org/officeDocument/2006/math">
                    <m:func>
                      <m:funcPr>
                        <m:ctrlPr>
                          <a:rPr lang="en-US" sz="1400" i="1">
                            <a:latin typeface="Cambria Math" panose="02040503050406030204" pitchFamily="18" charset="0"/>
                          </a:rPr>
                        </m:ctrlPr>
                      </m:funcPr>
                      <m:fName>
                        <m:r>
                          <m:rPr>
                            <m:sty m:val="p"/>
                          </m:rPr>
                          <a:rPr lang="en-US" sz="1400">
                            <a:latin typeface="Cambria Math" panose="02040503050406030204" pitchFamily="18" charset="0"/>
                          </a:rPr>
                          <m:t>Max</m:t>
                        </m:r>
                        <m:r>
                          <a:rPr lang="en-US" sz="1400">
                            <a:latin typeface="Cambria Math" panose="02040503050406030204" pitchFamily="18" charset="0"/>
                          </a:rPr>
                          <m:t>  </m:t>
                        </m:r>
                      </m:fName>
                      <m:e>
                        <m:nary>
                          <m:naryPr>
                            <m:chr m:val="∑"/>
                            <m:supHide m:val="on"/>
                            <m:ctrlPr>
                              <a:rPr lang="en-US" sz="1400" i="1">
                                <a:latin typeface="Cambria Math" panose="02040503050406030204" pitchFamily="18" charset="0"/>
                              </a:rPr>
                            </m:ctrlPr>
                          </m:naryPr>
                          <m:sub>
                            <m:r>
                              <a:rPr lang="en-US" sz="1400">
                                <a:latin typeface="Cambria Math" panose="02040503050406030204" pitchFamily="18" charset="0"/>
                              </a:rPr>
                              <m:t>𝑝𝑟</m:t>
                            </m:r>
                            <m:r>
                              <m:rPr>
                                <m:sty m:val="p"/>
                              </m:rPr>
                              <a:rPr lang="en-US" sz="1400">
                                <a:latin typeface="Cambria Math" panose="02040503050406030204" pitchFamily="18" charset="0"/>
                              </a:rPr>
                              <m:t>d</m:t>
                            </m:r>
                            <m:r>
                              <a:rPr lang="en-US" sz="1400" i="1">
                                <a:latin typeface="Cambria Math" panose="02040503050406030204" pitchFamily="18" charset="0"/>
                              </a:rPr>
                              <m:t>,</m:t>
                            </m:r>
                            <m:r>
                              <a:rPr lang="en-US" sz="1400" i="1">
                                <a:latin typeface="Cambria Math" panose="02040503050406030204" pitchFamily="18" charset="0"/>
                              </a:rPr>
                              <m:t>𝑝𝑜𝑠</m:t>
                            </m:r>
                          </m:sub>
                          <m:sup/>
                          <m:e>
                            <m:sSub>
                              <m:sSubPr>
                                <m:ctrlPr>
                                  <a:rPr lang="en-US" sz="1400" i="1">
                                    <a:latin typeface="Cambria Math" panose="02040503050406030204" pitchFamily="18" charset="0"/>
                                  </a:rPr>
                                </m:ctrlPr>
                              </m:sSubPr>
                              <m:e>
                                <m:r>
                                  <m:rPr>
                                    <m:sty m:val="p"/>
                                  </m:rPr>
                                  <a:rPr lang="en-US" sz="1400">
                                    <a:latin typeface="Cambria Math" panose="02040503050406030204" pitchFamily="18" charset="0"/>
                                  </a:rPr>
                                  <m:t>sp</m:t>
                                </m:r>
                              </m:e>
                              <m:sub>
                                <m:r>
                                  <a:rPr lang="en-US" sz="1400">
                                    <a:latin typeface="Cambria Math" panose="02040503050406030204" pitchFamily="18" charset="0"/>
                                  </a:rPr>
                                  <m:t>𝑝𝑟</m:t>
                                </m:r>
                                <m:r>
                                  <m:rPr>
                                    <m:sty m:val="p"/>
                                  </m:rPr>
                                  <a:rPr lang="en-US" sz="1400">
                                    <a:latin typeface="Cambria Math" panose="02040503050406030204" pitchFamily="18" charset="0"/>
                                  </a:rPr>
                                  <m:t>d</m:t>
                                </m:r>
                                <m:r>
                                  <a:rPr lang="en-US" sz="1400" i="1">
                                    <a:latin typeface="Cambria Math" panose="02040503050406030204" pitchFamily="18" charset="0"/>
                                  </a:rPr>
                                  <m:t>,</m:t>
                                </m:r>
                                <m:r>
                                  <a:rPr lang="en-US" sz="1400" i="1">
                                    <a:latin typeface="Cambria Math" panose="02040503050406030204" pitchFamily="18" charset="0"/>
                                  </a:rPr>
                                  <m:t>𝑝𝑜𝑠</m:t>
                                </m:r>
                              </m:sub>
                            </m:sSub>
                            <m:r>
                              <a:rPr lang="en-US" sz="1400">
                                <a:latin typeface="Cambria Math" panose="02040503050406030204" pitchFamily="18" charset="0"/>
                              </a:rPr>
                              <m:t>∗</m:t>
                            </m:r>
                            <m:sSub>
                              <m:sSubPr>
                                <m:ctrlPr>
                                  <a:rPr lang="en-US" sz="1400" i="1">
                                    <a:latin typeface="Cambria Math" panose="02040503050406030204" pitchFamily="18" charset="0"/>
                                  </a:rPr>
                                </m:ctrlPr>
                              </m:sSubPr>
                              <m:e>
                                <m:r>
                                  <m:rPr>
                                    <m:sty m:val="p"/>
                                  </m:rPr>
                                  <a:rPr lang="en-US" sz="1400">
                                    <a:latin typeface="Cambria Math" panose="02040503050406030204" pitchFamily="18" charset="0"/>
                                  </a:rPr>
                                  <m:t>SALE</m:t>
                                </m:r>
                              </m:e>
                              <m:sub>
                                <m:r>
                                  <a:rPr lang="en-US" sz="1400" i="1">
                                    <a:latin typeface="Cambria Math" panose="02040503050406030204" pitchFamily="18" charset="0"/>
                                  </a:rPr>
                                  <m:t>𝑝𝑟𝑑</m:t>
                                </m:r>
                                <m:r>
                                  <a:rPr lang="en-US" sz="1400" i="1">
                                    <a:latin typeface="Cambria Math" panose="02040503050406030204" pitchFamily="18" charset="0"/>
                                  </a:rPr>
                                  <m:t>,</m:t>
                                </m:r>
                                <m:r>
                                  <a:rPr lang="en-US" sz="1400" i="1">
                                    <a:latin typeface="Cambria Math" panose="02040503050406030204" pitchFamily="18" charset="0"/>
                                  </a:rPr>
                                  <m:t>𝑝𝑜𝑠</m:t>
                                </m:r>
                              </m:sub>
                            </m:sSub>
                          </m:e>
                        </m:nary>
                        <m:r>
                          <a:rPr lang="en-US" sz="1400" b="0" i="1" smtClean="0">
                            <a:latin typeface="Cambria Math" panose="02040503050406030204" pitchFamily="18" charset="0"/>
                          </a:rPr>
                          <m:t>−</m:t>
                        </m:r>
                        <m:r>
                          <a:rPr lang="en-US" sz="1400" i="1">
                            <a:latin typeface="Cambria Math" panose="02040503050406030204" pitchFamily="18" charset="0"/>
                          </a:rPr>
                          <m:t> </m:t>
                        </m:r>
                        <m:nary>
                          <m:naryPr>
                            <m:chr m:val="∑"/>
                            <m:supHide m:val="on"/>
                            <m:ctrlPr>
                              <a:rPr lang="en-US" sz="1400" i="1">
                                <a:latin typeface="Cambria Math" panose="02040503050406030204" pitchFamily="18" charset="0"/>
                              </a:rPr>
                            </m:ctrlPr>
                          </m:naryPr>
                          <m:sub>
                            <m:r>
                              <a:rPr lang="en-US" sz="1400">
                                <a:latin typeface="Cambria Math" panose="02040503050406030204" pitchFamily="18" charset="0"/>
                              </a:rPr>
                              <m:t>𝑝𝑟𝑐</m:t>
                            </m:r>
                          </m:sub>
                          <m:sup/>
                          <m:e>
                            <m:sSub>
                              <m:sSubPr>
                                <m:ctrlPr>
                                  <a:rPr lang="en-US" sz="1400" i="1">
                                    <a:latin typeface="Cambria Math" panose="02040503050406030204" pitchFamily="18" charset="0"/>
                                  </a:rPr>
                                </m:ctrlPr>
                              </m:sSubPr>
                              <m:e>
                                <m:r>
                                  <a:rPr lang="en-US" sz="1400">
                                    <a:latin typeface="Cambria Math" panose="02040503050406030204" pitchFamily="18" charset="0"/>
                                  </a:rPr>
                                  <m:t>   </m:t>
                                </m:r>
                                <m:r>
                                  <a:rPr lang="en-US" sz="1400">
                                    <a:latin typeface="Cambria Math" panose="02040503050406030204" pitchFamily="18" charset="0"/>
                                  </a:rPr>
                                  <m:t>𝑐𝑠𝑡</m:t>
                                </m:r>
                              </m:e>
                              <m:sub>
                                <m:r>
                                  <a:rPr lang="en-US" sz="1400">
                                    <a:latin typeface="Cambria Math" panose="02040503050406030204" pitchFamily="18" charset="0"/>
                                  </a:rPr>
                                  <m:t>𝑝𝑟𝑐</m:t>
                                </m:r>
                              </m:sub>
                            </m:sSub>
                          </m:e>
                        </m:nary>
                      </m:e>
                    </m:func>
                    <m:sSub>
                      <m:sSubPr>
                        <m:ctrlPr>
                          <a:rPr lang="en-US" sz="1400" i="1">
                            <a:latin typeface="Cambria Math" panose="02040503050406030204" pitchFamily="18" charset="0"/>
                          </a:rPr>
                        </m:ctrlPr>
                      </m:sSubPr>
                      <m:e>
                        <m:r>
                          <a:rPr lang="en-US" sz="1400">
                            <a:latin typeface="Cambria Math" panose="02040503050406030204" pitchFamily="18" charset="0"/>
                          </a:rPr>
                          <m:t>∗</m:t>
                        </m:r>
                        <m:r>
                          <a:rPr lang="en-US" sz="1400">
                            <a:latin typeface="Cambria Math" panose="02040503050406030204" pitchFamily="18" charset="0"/>
                          </a:rPr>
                          <m:t>𝑃𝑅𝐷</m:t>
                        </m:r>
                      </m:e>
                      <m:sub>
                        <m:r>
                          <a:rPr lang="en-US" sz="1400">
                            <a:latin typeface="Cambria Math" panose="02040503050406030204" pitchFamily="18" charset="0"/>
                          </a:rPr>
                          <m:t>𝑝𝑟𝑐</m:t>
                        </m:r>
                      </m:sub>
                    </m:sSub>
                    <m:r>
                      <a:rPr lang="en-US" sz="1400">
                        <a:latin typeface="Cambria Math" panose="02040503050406030204" pitchFamily="18" charset="0"/>
                      </a:rPr>
                      <m:t> </m:t>
                    </m:r>
                    <m:r>
                      <a:rPr lang="en-US" sz="1400" b="0" i="0" smtClean="0">
                        <a:latin typeface="Cambria Math" panose="02040503050406030204" pitchFamily="18" charset="0"/>
                      </a:rPr>
                      <m:t>−</m:t>
                    </m:r>
                    <m:nary>
                      <m:naryPr>
                        <m:chr m:val="∑"/>
                        <m:supHide m:val="on"/>
                        <m:ctrlPr>
                          <a:rPr lang="en-US" sz="1400" b="0" i="1" smtClean="0">
                            <a:latin typeface="Cambria Math" panose="02040503050406030204" pitchFamily="18" charset="0"/>
                          </a:rPr>
                        </m:ctrlPr>
                      </m:naryPr>
                      <m:sub>
                        <m:r>
                          <a:rPr lang="en-US" sz="1400" b="0" i="1" smtClean="0">
                            <a:latin typeface="Cambria Math" panose="02040503050406030204" pitchFamily="18" charset="0"/>
                          </a:rPr>
                          <m:t>𝑖𝑛𝑝</m:t>
                        </m:r>
                      </m:sub>
                      <m:sup/>
                      <m:e>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𝑖𝑐</m:t>
                            </m:r>
                          </m:e>
                          <m:sub>
                            <m:r>
                              <a:rPr lang="en-US" sz="1400" b="0" i="1" smtClean="0">
                                <a:latin typeface="Cambria Math" panose="02040503050406030204" pitchFamily="18" charset="0"/>
                              </a:rPr>
                              <m:t>𝑖𝑛𝑝</m:t>
                            </m:r>
                          </m:sub>
                        </m:sSub>
                        <m:r>
                          <a:rPr lang="en-US" sz="1400" b="0" i="1" smtClean="0">
                            <a:latin typeface="Cambria Math" panose="02040503050406030204" pitchFamily="18" charset="0"/>
                          </a:rPr>
                          <m:t>∗</m:t>
                        </m:r>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𝐵𝑈𝑌</m:t>
                            </m:r>
                          </m:e>
                          <m:sub>
                            <m:r>
                              <a:rPr lang="en-US" sz="1400" b="0" i="1" smtClean="0">
                                <a:latin typeface="Cambria Math" panose="02040503050406030204" pitchFamily="18" charset="0"/>
                              </a:rPr>
                              <m:t>𝑖𝑛𝑝</m:t>
                            </m:r>
                          </m:sub>
                        </m:sSub>
                        <m:r>
                          <a:rPr lang="en-US" sz="1400" b="0" i="1" smtClean="0">
                            <a:latin typeface="Cambria Math" panose="02040503050406030204" pitchFamily="18" charset="0"/>
                          </a:rPr>
                          <m:t> </m:t>
                        </m:r>
                      </m:e>
                    </m:nary>
                  </m:oMath>
                </a14:m>
                <a:r>
                  <a:rPr lang="en-US" sz="1400" dirty="0">
                    <a:latin typeface="Times New Roman" panose="02020603050405020304" pitchFamily="18" charset="0"/>
                    <a:cs typeface="Times New Roman" panose="02020603050405020304" pitchFamily="18" charset="0"/>
                  </a:rPr>
                  <a:t> </a:t>
                </a:r>
              </a:p>
              <a:p>
                <a:pPr marL="0" indent="0">
                  <a:buNone/>
                </a:pPr>
                <a14:m>
                  <m:oMathPara xmlns:m="http://schemas.openxmlformats.org/officeDocument/2006/math">
                    <m:oMathParaPr>
                      <m:jc m:val="left"/>
                    </m:oMathParaPr>
                    <m:oMath xmlns:m="http://schemas.openxmlformats.org/officeDocument/2006/math">
                      <m:func>
                        <m:funcPr>
                          <m:ctrlPr>
                            <a:rPr lang="en-US" sz="1400" i="1">
                              <a:latin typeface="Cambria Math" panose="02040503050406030204" pitchFamily="18" charset="0"/>
                            </a:rPr>
                          </m:ctrlPr>
                        </m:funcPr>
                        <m:fName>
                          <m:r>
                            <m:rPr>
                              <m:sty m:val="p"/>
                            </m:rPr>
                            <a:rPr lang="en-US" sz="1400">
                              <a:latin typeface="Cambria Math" panose="02040503050406030204" pitchFamily="18" charset="0"/>
                            </a:rPr>
                            <m:t>S</m:t>
                          </m:r>
                          <m:r>
                            <a:rPr lang="en-US" sz="1400">
                              <a:latin typeface="Cambria Math" panose="02040503050406030204" pitchFamily="18" charset="0"/>
                            </a:rPr>
                            <m:t>.</m:t>
                          </m:r>
                          <m:r>
                            <m:rPr>
                              <m:sty m:val="p"/>
                            </m:rPr>
                            <a:rPr lang="en-US" sz="1400">
                              <a:latin typeface="Cambria Math" panose="02040503050406030204" pitchFamily="18" charset="0"/>
                            </a:rPr>
                            <m:t>t</m:t>
                          </m:r>
                          <m:r>
                            <a:rPr lang="en-US" sz="1400">
                              <a:latin typeface="Cambria Math" panose="02040503050406030204" pitchFamily="18" charset="0"/>
                            </a:rPr>
                            <m:t>.  </m:t>
                          </m:r>
                        </m:fName>
                        <m:e>
                          <m:r>
                            <a:rPr lang="en-US" sz="1400" i="1">
                              <a:latin typeface="Cambria Math" panose="02040503050406030204" pitchFamily="18" charset="0"/>
                            </a:rPr>
                            <m:t>  </m:t>
                          </m:r>
                          <m:r>
                            <a:rPr lang="en-US" sz="1400" b="0" i="1">
                              <a:latin typeface="Cambria Math" panose="02040503050406030204" pitchFamily="18" charset="0"/>
                            </a:rPr>
                            <m:t>   </m:t>
                          </m:r>
                          <m:r>
                            <a:rPr lang="en-US" sz="1400" i="1">
                              <a:latin typeface="Cambria Math" panose="02040503050406030204" pitchFamily="18" charset="0"/>
                            </a:rPr>
                            <m:t>                            </m:t>
                          </m:r>
                          <m:nary>
                            <m:naryPr>
                              <m:chr m:val="∑"/>
                              <m:supHide m:val="on"/>
                              <m:ctrlPr>
                                <a:rPr lang="en-US" sz="1400" i="1">
                                  <a:latin typeface="Cambria Math" panose="02040503050406030204" pitchFamily="18" charset="0"/>
                                </a:rPr>
                              </m:ctrlPr>
                            </m:naryPr>
                            <m:sub>
                              <m:r>
                                <a:rPr lang="en-US" sz="1400">
                                  <a:latin typeface="Cambria Math" panose="02040503050406030204" pitchFamily="18" charset="0"/>
                                </a:rPr>
                                <m:t>𝑝</m:t>
                              </m:r>
                              <m:r>
                                <m:rPr>
                                  <m:sty m:val="p"/>
                                </m:rPr>
                                <a:rPr lang="en-US" sz="1400">
                                  <a:latin typeface="Cambria Math" panose="02040503050406030204" pitchFamily="18" charset="0"/>
                                </a:rPr>
                                <m:t>os</m:t>
                              </m:r>
                            </m:sub>
                            <m:sup/>
                            <m:e>
                              <m:sSub>
                                <m:sSubPr>
                                  <m:ctrlPr>
                                    <a:rPr lang="en-US" sz="1400" i="1">
                                      <a:latin typeface="Cambria Math" panose="02040503050406030204" pitchFamily="18" charset="0"/>
                                    </a:rPr>
                                  </m:ctrlPr>
                                </m:sSubPr>
                                <m:e>
                                  <m:r>
                                    <m:rPr>
                                      <m:sty m:val="p"/>
                                    </m:rPr>
                                    <a:rPr lang="en-US" sz="1400">
                                      <a:latin typeface="Cambria Math" panose="02040503050406030204" pitchFamily="18" charset="0"/>
                                    </a:rPr>
                                    <m:t>SALE</m:t>
                                  </m:r>
                                </m:e>
                                <m:sub>
                                  <m:r>
                                    <a:rPr lang="en-US" sz="1400" i="1">
                                      <a:latin typeface="Cambria Math" panose="02040503050406030204" pitchFamily="18" charset="0"/>
                                    </a:rPr>
                                    <m:t>𝑝𝑟𝑑</m:t>
                                  </m:r>
                                  <m:r>
                                    <a:rPr lang="en-US" sz="1400" i="1">
                                      <a:latin typeface="Cambria Math" panose="02040503050406030204" pitchFamily="18" charset="0"/>
                                    </a:rPr>
                                    <m:t>,</m:t>
                                  </m:r>
                                  <m:r>
                                    <a:rPr lang="en-US" sz="1400" i="1">
                                      <a:latin typeface="Cambria Math" panose="02040503050406030204" pitchFamily="18" charset="0"/>
                                    </a:rPr>
                                    <m:t>𝑝𝑜𝑠</m:t>
                                  </m:r>
                                </m:sub>
                              </m:sSub>
                            </m:e>
                          </m:nary>
                          <m:r>
                            <a:rPr lang="en-US" sz="1400" i="1">
                              <a:latin typeface="Cambria Math" panose="02040503050406030204" pitchFamily="18" charset="0"/>
                            </a:rPr>
                            <m:t>−</m:t>
                          </m:r>
                          <m:nary>
                            <m:naryPr>
                              <m:chr m:val="∑"/>
                              <m:supHide m:val="on"/>
                              <m:ctrlPr>
                                <a:rPr lang="en-US" sz="1400" i="1">
                                  <a:latin typeface="Cambria Math" panose="02040503050406030204" pitchFamily="18" charset="0"/>
                                </a:rPr>
                              </m:ctrlPr>
                            </m:naryPr>
                            <m:sub>
                              <m:r>
                                <a:rPr lang="en-US" sz="1400">
                                  <a:latin typeface="Cambria Math" panose="02040503050406030204" pitchFamily="18" charset="0"/>
                                </a:rPr>
                                <m:t>𝑝𝑟</m:t>
                              </m:r>
                              <m:r>
                                <m:rPr>
                                  <m:sty m:val="p"/>
                                </m:rPr>
                                <a:rPr lang="en-US" sz="1400">
                                  <a:latin typeface="Cambria Math" panose="02040503050406030204" pitchFamily="18" charset="0"/>
                                </a:rPr>
                                <m:t>c</m:t>
                              </m:r>
                            </m:sub>
                            <m:sup/>
                            <m:e>
                              <m:sSub>
                                <m:sSubPr>
                                  <m:ctrlPr>
                                    <a:rPr lang="en-US" sz="1400" i="1">
                                      <a:latin typeface="Cambria Math" panose="02040503050406030204" pitchFamily="18" charset="0"/>
                                    </a:rPr>
                                  </m:ctrlPr>
                                </m:sSubPr>
                                <m:e>
                                  <m:r>
                                    <a:rPr lang="en-US" sz="1400">
                                      <a:latin typeface="Cambria Math" panose="02040503050406030204" pitchFamily="18" charset="0"/>
                                    </a:rPr>
                                    <m:t>𝑦</m:t>
                                  </m:r>
                                  <m:r>
                                    <m:rPr>
                                      <m:sty m:val="p"/>
                                    </m:rPr>
                                    <a:rPr lang="en-US" sz="1400">
                                      <a:latin typeface="Cambria Math" panose="02040503050406030204" pitchFamily="18" charset="0"/>
                                    </a:rPr>
                                    <m:t>l</m:t>
                                  </m:r>
                                  <m:r>
                                    <a:rPr lang="en-US" sz="1400">
                                      <a:latin typeface="Cambria Math" panose="02040503050406030204" pitchFamily="18" charset="0"/>
                                    </a:rPr>
                                    <m:t>𝑑</m:t>
                                  </m:r>
                                </m:e>
                                <m:sub>
                                  <m:r>
                                    <a:rPr lang="en-US" sz="1400">
                                      <a:latin typeface="Cambria Math" panose="02040503050406030204" pitchFamily="18" charset="0"/>
                                    </a:rPr>
                                    <m:t>𝑝𝑟𝑐</m:t>
                                  </m:r>
                                  <m:r>
                                    <a:rPr lang="en-US" sz="1400" i="1">
                                      <a:latin typeface="Cambria Math" panose="02040503050406030204" pitchFamily="18" charset="0"/>
                                    </a:rPr>
                                    <m:t>,</m:t>
                                  </m:r>
                                  <m:r>
                                    <a:rPr lang="en-US" sz="1400" i="1">
                                      <a:latin typeface="Cambria Math" panose="02040503050406030204" pitchFamily="18" charset="0"/>
                                    </a:rPr>
                                    <m:t>𝑝𝑟𝑑</m:t>
                                  </m:r>
                                </m:sub>
                              </m:sSub>
                            </m:e>
                          </m:nary>
                          <m:r>
                            <a:rPr lang="en-US" sz="1400" i="1">
                              <a:latin typeface="Cambria Math" panose="02040503050406030204" pitchFamily="18" charset="0"/>
                            </a:rPr>
                            <m:t> </m:t>
                          </m:r>
                        </m:e>
                      </m:func>
                      <m:r>
                        <a:rPr lang="en-US" sz="1400" b="0" i="1" smtClean="0">
                          <a:latin typeface="Cambria Math" panose="02040503050406030204" pitchFamily="18" charset="0"/>
                        </a:rPr>
                        <m:t>∗</m:t>
                      </m:r>
                      <m:sSub>
                        <m:sSubPr>
                          <m:ctrlPr>
                            <a:rPr lang="en-US" sz="1400" i="1" smtClean="0">
                              <a:latin typeface="Cambria Math" panose="02040503050406030204" pitchFamily="18" charset="0"/>
                            </a:rPr>
                          </m:ctrlPr>
                        </m:sSubPr>
                        <m:e>
                          <m:r>
                            <a:rPr lang="en-US" sz="1400">
                              <a:latin typeface="Cambria Math" panose="02040503050406030204" pitchFamily="18" charset="0"/>
                            </a:rPr>
                            <m:t>𝑃𝑅𝐷</m:t>
                          </m:r>
                        </m:e>
                        <m:sub>
                          <m:r>
                            <a:rPr lang="en-US" sz="1400">
                              <a:latin typeface="Cambria Math" panose="02040503050406030204" pitchFamily="18" charset="0"/>
                            </a:rPr>
                            <m:t>𝑝𝑟𝑐</m:t>
                          </m:r>
                        </m:sub>
                      </m:sSub>
                      <m:r>
                        <a:rPr lang="en-US" sz="1400" b="0" i="0" smtClean="0">
                          <a:latin typeface="Cambria Math" panose="02040503050406030204" pitchFamily="18" charset="0"/>
                        </a:rPr>
                        <m:t>                                        </m:t>
                      </m:r>
                      <m:r>
                        <a:rPr lang="en-US" sz="1400">
                          <a:latin typeface="Cambria Math" panose="02040503050406030204" pitchFamily="18" charset="0"/>
                        </a:rPr>
                        <m:t>≤</m:t>
                      </m:r>
                      <m:r>
                        <a:rPr lang="en-US" sz="1400" i="1">
                          <a:latin typeface="Cambria Math" panose="02040503050406030204" pitchFamily="18" charset="0"/>
                        </a:rPr>
                        <m:t>0</m:t>
                      </m:r>
                      <m:r>
                        <m:rPr>
                          <m:nor/>
                        </m:rPr>
                        <a:rPr lang="en-US" sz="1400" dirty="0">
                          <a:latin typeface="Times New Roman" panose="02020603050405020304" pitchFamily="18" charset="0"/>
                          <a:cs typeface="Times New Roman" panose="02020603050405020304" pitchFamily="18" charset="0"/>
                        </a:rPr>
                        <m:t>        </m:t>
                      </m:r>
                      <m:r>
                        <m:rPr>
                          <m:nor/>
                        </m:rPr>
                        <a:rPr lang="en-US" sz="1400" b="0" i="0" dirty="0" smtClean="0">
                          <a:latin typeface="Times New Roman" panose="02020603050405020304" pitchFamily="18" charset="0"/>
                          <a:cs typeface="Times New Roman" panose="02020603050405020304" pitchFamily="18" charset="0"/>
                        </a:rPr>
                        <m:t>for</m:t>
                      </m:r>
                      <m:r>
                        <m:rPr>
                          <m:nor/>
                        </m:rPr>
                        <a:rPr lang="en-US" sz="1400" dirty="0">
                          <a:latin typeface="Times New Roman" panose="02020603050405020304" pitchFamily="18" charset="0"/>
                          <a:cs typeface="Times New Roman" panose="02020603050405020304" pitchFamily="18" charset="0"/>
                        </a:rPr>
                        <m:t> </m:t>
                      </m:r>
                      <m:r>
                        <m:rPr>
                          <m:nor/>
                        </m:rPr>
                        <a:rPr lang="en-US" sz="1400" dirty="0">
                          <a:latin typeface="Times New Roman" panose="02020603050405020304" pitchFamily="18" charset="0"/>
                          <a:cs typeface="Times New Roman" panose="02020603050405020304" pitchFamily="18" charset="0"/>
                        </a:rPr>
                        <m:t>prd</m:t>
                      </m:r>
                    </m:oMath>
                  </m:oMathPara>
                </a14:m>
                <a:endParaRPr lang="en-US" sz="1400" dirty="0">
                  <a:latin typeface="Times New Roman" panose="02020603050405020304" pitchFamily="18" charset="0"/>
                  <a:cs typeface="Times New Roman" panose="02020603050405020304" pitchFamily="18" charset="0"/>
                </a:endParaRPr>
              </a:p>
              <a:p>
                <a:pPr marL="0" indent="0">
                  <a:buNone/>
                </a:pP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        </a:t>
                </a:r>
                <a14:m>
                  <m:oMath xmlns:m="http://schemas.openxmlformats.org/officeDocument/2006/math">
                    <m:r>
                      <a:rPr lang="en-US" sz="1400">
                        <a:latin typeface="Cambria Math" panose="02040503050406030204" pitchFamily="18" charset="0"/>
                      </a:rPr>
                      <m:t>                                                                </m:t>
                    </m:r>
                    <m:nary>
                      <m:naryPr>
                        <m:chr m:val="∑"/>
                        <m:supHide m:val="on"/>
                        <m:ctrlPr>
                          <a:rPr lang="en-US" sz="1400" i="1">
                            <a:latin typeface="Cambria Math" panose="02040503050406030204" pitchFamily="18" charset="0"/>
                          </a:rPr>
                        </m:ctrlPr>
                      </m:naryPr>
                      <m:sub>
                        <m:r>
                          <a:rPr lang="en-US" sz="1400">
                            <a:latin typeface="Cambria Math" panose="02040503050406030204" pitchFamily="18" charset="0"/>
                          </a:rPr>
                          <m:t>𝑝𝑟𝑐</m:t>
                        </m:r>
                      </m:sub>
                      <m:sup/>
                      <m:e>
                        <m:sSub>
                          <m:sSubPr>
                            <m:ctrlPr>
                              <a:rPr lang="en-US" sz="1400" i="1">
                                <a:latin typeface="Cambria Math" panose="02040503050406030204" pitchFamily="18" charset="0"/>
                              </a:rPr>
                            </m:ctrlPr>
                          </m:sSubPr>
                          <m:e>
                            <m:r>
                              <a:rPr lang="en-US" sz="1400">
                                <a:latin typeface="Cambria Math" panose="02040503050406030204" pitchFamily="18" charset="0"/>
                              </a:rPr>
                              <m:t> </m:t>
                            </m:r>
                            <m:r>
                              <a:rPr lang="en-US" sz="1400">
                                <a:latin typeface="Cambria Math" panose="02040503050406030204" pitchFamily="18" charset="0"/>
                              </a:rPr>
                              <m:t>𝑢</m:t>
                            </m:r>
                            <m:r>
                              <m:rPr>
                                <m:sty m:val="p"/>
                              </m:rPr>
                              <a:rPr lang="en-US" sz="1400">
                                <a:latin typeface="Cambria Math" panose="02040503050406030204" pitchFamily="18" charset="0"/>
                              </a:rPr>
                              <m:t>s</m:t>
                            </m:r>
                            <m:r>
                              <a:rPr lang="en-US" sz="1400">
                                <a:latin typeface="Cambria Math" panose="02040503050406030204" pitchFamily="18" charset="0"/>
                              </a:rPr>
                              <m:t>𝑒</m:t>
                            </m:r>
                          </m:e>
                          <m:sub>
                            <m:r>
                              <a:rPr lang="en-US" sz="1400">
                                <a:latin typeface="Cambria Math" panose="02040503050406030204" pitchFamily="18" charset="0"/>
                              </a:rPr>
                              <m:t>𝑟𝑒𝑠</m:t>
                            </m:r>
                            <m:r>
                              <a:rPr lang="en-US" sz="1400">
                                <a:latin typeface="Cambria Math" panose="02040503050406030204" pitchFamily="18" charset="0"/>
                              </a:rPr>
                              <m:t>, </m:t>
                            </m:r>
                            <m:r>
                              <a:rPr lang="en-US" sz="1400">
                                <a:latin typeface="Cambria Math" panose="02040503050406030204" pitchFamily="18" charset="0"/>
                              </a:rPr>
                              <m:t>𝑝𝑟𝑐</m:t>
                            </m:r>
                          </m:sub>
                        </m:sSub>
                        <m:sSub>
                          <m:sSubPr>
                            <m:ctrlPr>
                              <a:rPr lang="en-US" sz="1400" i="1">
                                <a:latin typeface="Cambria Math" panose="02040503050406030204" pitchFamily="18" charset="0"/>
                              </a:rPr>
                            </m:ctrlPr>
                          </m:sSubPr>
                          <m:e>
                            <m:r>
                              <a:rPr lang="en-US" sz="1400">
                                <a:latin typeface="Cambria Math" panose="02040503050406030204" pitchFamily="18" charset="0"/>
                              </a:rPr>
                              <m:t>∗</m:t>
                            </m:r>
                            <m:r>
                              <a:rPr lang="en-US" sz="1400">
                                <a:latin typeface="Cambria Math" panose="02040503050406030204" pitchFamily="18" charset="0"/>
                              </a:rPr>
                              <m:t>𝑃𝑅𝐷</m:t>
                            </m:r>
                          </m:e>
                          <m:sub>
                            <m:r>
                              <a:rPr lang="en-US" sz="1400">
                                <a:latin typeface="Cambria Math" panose="02040503050406030204" pitchFamily="18" charset="0"/>
                              </a:rPr>
                              <m:t>𝑝𝑟𝑐</m:t>
                            </m:r>
                          </m:sub>
                        </m:sSub>
                      </m:e>
                    </m:nary>
                    <m:r>
                      <a:rPr lang="en-US" sz="1400" b="0" i="0" smtClean="0">
                        <a:latin typeface="Cambria Math" panose="02040503050406030204" pitchFamily="18" charset="0"/>
                      </a:rPr>
                      <m:t>                                        </m:t>
                    </m:r>
                    <m:r>
                      <a:rPr lang="en-US" sz="1400">
                        <a:latin typeface="Cambria Math" panose="02040503050406030204" pitchFamily="18" charset="0"/>
                      </a:rPr>
                      <m:t>≤</m:t>
                    </m:r>
                    <m:sSub>
                      <m:sSubPr>
                        <m:ctrlPr>
                          <a:rPr lang="en-US" sz="1400" i="1">
                            <a:latin typeface="Cambria Math" panose="02040503050406030204" pitchFamily="18" charset="0"/>
                          </a:rPr>
                        </m:ctrlPr>
                      </m:sSubPr>
                      <m:e>
                        <m:r>
                          <a:rPr lang="en-US" sz="1400">
                            <a:latin typeface="Cambria Math" panose="02040503050406030204" pitchFamily="18" charset="0"/>
                          </a:rPr>
                          <m:t>𝑎𝑣𝑙</m:t>
                        </m:r>
                      </m:e>
                      <m:sub>
                        <m:r>
                          <a:rPr lang="en-US" sz="1400">
                            <a:latin typeface="Cambria Math" panose="02040503050406030204" pitchFamily="18" charset="0"/>
                          </a:rPr>
                          <m:t>𝑟𝑒𝑠</m:t>
                        </m:r>
                      </m:sub>
                    </m:sSub>
                  </m:oMath>
                </a14:m>
                <a:r>
                  <a:rPr lang="en-US" sz="1400" dirty="0">
                    <a:latin typeface="Times New Roman" panose="02020603050405020304" pitchFamily="18" charset="0"/>
                    <a:cs typeface="Times New Roman" panose="02020603050405020304" pitchFamily="18" charset="0"/>
                  </a:rPr>
                  <a:t> for all </a:t>
                </a:r>
                <a:r>
                  <a:rPr lang="en-US" sz="1400" dirty="0" smtClean="0">
                    <a:latin typeface="Times New Roman" panose="02020603050405020304" pitchFamily="18" charset="0"/>
                    <a:cs typeface="Times New Roman" panose="02020603050405020304" pitchFamily="18" charset="0"/>
                  </a:rPr>
                  <a:t>res</a:t>
                </a:r>
              </a:p>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a:t>
                </a:r>
                <a14:m>
                  <m:oMath xmlns:m="http://schemas.openxmlformats.org/officeDocument/2006/math">
                    <m:r>
                      <a:rPr lang="en-US" sz="1400" b="0" i="0" smtClean="0">
                        <a:latin typeface="Cambria Math" panose="02040503050406030204" pitchFamily="18" charset="0"/>
                      </a:rPr>
                      <m:t>                           </m:t>
                    </m:r>
                    <m:sSub>
                      <m:sSubPr>
                        <m:ctrlPr>
                          <a:rPr lang="en-US" sz="1400" i="1">
                            <a:latin typeface="Cambria Math" panose="02040503050406030204" pitchFamily="18" charset="0"/>
                          </a:rPr>
                        </m:ctrlPr>
                      </m:sSubPr>
                      <m:e>
                        <m:nary>
                          <m:naryPr>
                            <m:chr m:val="∑"/>
                            <m:supHide m:val="on"/>
                            <m:ctrlPr>
                              <a:rPr lang="en-US" sz="1400" i="1" smtClean="0">
                                <a:latin typeface="Cambria Math" panose="02040503050406030204" pitchFamily="18" charset="0"/>
                              </a:rPr>
                            </m:ctrlPr>
                          </m:naryPr>
                          <m:sub>
                            <m:r>
                              <a:rPr lang="en-US" sz="1400">
                                <a:latin typeface="Cambria Math" panose="02040503050406030204" pitchFamily="18" charset="0"/>
                              </a:rPr>
                              <m:t>𝑝𝑟</m:t>
                            </m:r>
                            <m:r>
                              <m:rPr>
                                <m:sty m:val="p"/>
                              </m:rPr>
                              <a:rPr lang="en-US" sz="1400">
                                <a:latin typeface="Cambria Math" panose="02040503050406030204" pitchFamily="18" charset="0"/>
                              </a:rPr>
                              <m:t>c</m:t>
                            </m:r>
                          </m:sub>
                          <m:sup/>
                          <m:e>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𝑟</m:t>
                                </m:r>
                              </m:e>
                              <m:sub>
                                <m:r>
                                  <a:rPr lang="en-US" sz="1400">
                                    <a:latin typeface="Cambria Math" panose="02040503050406030204" pitchFamily="18" charset="0"/>
                                  </a:rPr>
                                  <m:t>𝑝𝑟𝑐</m:t>
                                </m:r>
                                <m:r>
                                  <a:rPr lang="en-US" sz="1400" i="1">
                                    <a:latin typeface="Cambria Math" panose="02040503050406030204" pitchFamily="18" charset="0"/>
                                  </a:rPr>
                                  <m:t>,</m:t>
                                </m:r>
                                <m:r>
                                  <a:rPr lang="en-US" sz="1400" b="0" i="1" smtClean="0">
                                    <a:latin typeface="Cambria Math" panose="02040503050406030204" pitchFamily="18" charset="0"/>
                                  </a:rPr>
                                  <m:t>𝑖𝑛𝑝</m:t>
                                </m:r>
                              </m:sub>
                            </m:sSub>
                          </m:e>
                        </m:nary>
                        <m:r>
                          <a:rPr lang="en-US" sz="1400" b="0" i="0" smtClean="0">
                            <a:latin typeface="Cambria Math" panose="02040503050406030204" pitchFamily="18" charset="0"/>
                          </a:rPr>
                          <m:t>∗  </m:t>
                        </m:r>
                        <m:r>
                          <a:rPr lang="en-US" sz="1400">
                            <a:latin typeface="Cambria Math" panose="02040503050406030204" pitchFamily="18" charset="0"/>
                          </a:rPr>
                          <m:t>𝑃𝑅𝐷</m:t>
                        </m:r>
                      </m:e>
                      <m:sub>
                        <m:r>
                          <a:rPr lang="en-US" sz="1400">
                            <a:latin typeface="Cambria Math" panose="02040503050406030204" pitchFamily="18" charset="0"/>
                          </a:rPr>
                          <m:t>𝑝𝑟𝑐</m:t>
                        </m:r>
                      </m:sub>
                    </m:sSub>
                    <m:r>
                      <a:rPr lang="en-US" sz="1400" b="0" i="0" smtClean="0">
                        <a:latin typeface="Cambria Math" panose="02040503050406030204" pitchFamily="18" charset="0"/>
                      </a:rPr>
                      <m:t>                     −</m:t>
                    </m:r>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𝐵𝑈𝑌</m:t>
                        </m:r>
                      </m:e>
                      <m:sub>
                        <m:r>
                          <a:rPr lang="en-US" sz="1400" b="0" i="1" smtClean="0">
                            <a:latin typeface="Cambria Math" panose="02040503050406030204" pitchFamily="18" charset="0"/>
                          </a:rPr>
                          <m:t>𝑖𝑛𝑝</m:t>
                        </m:r>
                      </m:sub>
                    </m:sSub>
                    <m:r>
                      <a:rPr lang="en-US" sz="1400">
                        <a:latin typeface="Cambria Math" panose="02040503050406030204" pitchFamily="18" charset="0"/>
                      </a:rPr>
                      <m:t>≤</m:t>
                    </m:r>
                    <m:r>
                      <a:rPr lang="en-US" sz="1400" i="1" smtClean="0">
                        <a:latin typeface="Cambria Math" panose="02040503050406030204" pitchFamily="18" charset="0"/>
                      </a:rPr>
                      <m:t>0</m:t>
                    </m:r>
                    <m:r>
                      <m:rPr>
                        <m:nor/>
                      </m:rPr>
                      <a:rPr lang="en-US" sz="1400" b="0" i="0" smtClean="0">
                        <a:latin typeface="Times New Roman" panose="02020603050405020304" pitchFamily="18" charset="0"/>
                        <a:cs typeface="Times New Roman" panose="02020603050405020304" pitchFamily="18" charset="0"/>
                      </a:rPr>
                      <m:t>  </m:t>
                    </m:r>
                    <m:r>
                      <m:rPr>
                        <m:nor/>
                      </m:rPr>
                      <a:rPr lang="en-US" sz="1400" dirty="0">
                        <a:latin typeface="Times New Roman" panose="02020603050405020304" pitchFamily="18" charset="0"/>
                        <a:cs typeface="Times New Roman" panose="02020603050405020304" pitchFamily="18" charset="0"/>
                      </a:rPr>
                      <m:t>for</m:t>
                    </m:r>
                    <m:r>
                      <m:rPr>
                        <m:nor/>
                      </m:rPr>
                      <a:rPr lang="en-US" sz="1400" dirty="0">
                        <a:latin typeface="Times New Roman" panose="02020603050405020304" pitchFamily="18" charset="0"/>
                        <a:cs typeface="Times New Roman" panose="02020603050405020304" pitchFamily="18" charset="0"/>
                      </a:rPr>
                      <m:t> </m:t>
                    </m:r>
                    <m:r>
                      <m:rPr>
                        <m:nor/>
                      </m:rPr>
                      <a:rPr lang="en-US" sz="1400" dirty="0">
                        <a:latin typeface="Times New Roman" panose="02020603050405020304" pitchFamily="18" charset="0"/>
                        <a:cs typeface="Times New Roman" panose="02020603050405020304" pitchFamily="18" charset="0"/>
                      </a:rPr>
                      <m:t>all</m:t>
                    </m:r>
                    <m:r>
                      <m:rPr>
                        <m:nor/>
                      </m:rPr>
                      <a:rPr lang="en-US" sz="1400" dirty="0">
                        <a:latin typeface="Times New Roman" panose="02020603050405020304" pitchFamily="18" charset="0"/>
                        <a:cs typeface="Times New Roman" panose="02020603050405020304" pitchFamily="18" charset="0"/>
                      </a:rPr>
                      <m:t> </m:t>
                    </m:r>
                    <m:r>
                      <m:rPr>
                        <m:nor/>
                      </m:rPr>
                      <a:rPr lang="en-US" sz="1400" b="0" i="0" dirty="0" smtClean="0">
                        <a:latin typeface="Times New Roman" panose="02020603050405020304" pitchFamily="18" charset="0"/>
                        <a:cs typeface="Times New Roman" panose="02020603050405020304" pitchFamily="18" charset="0"/>
                      </a:rPr>
                      <m:t>inp</m:t>
                    </m:r>
                  </m:oMath>
                </a14:m>
                <a:endParaRPr lang="en-US" sz="1400" dirty="0">
                  <a:latin typeface="Times New Roman" panose="02020603050405020304" pitchFamily="18" charset="0"/>
                  <a:cs typeface="Times New Roman" panose="02020603050405020304" pitchFamily="18" charset="0"/>
                </a:endParaRPr>
              </a:p>
              <a:p>
                <a:pPr marL="0" indent="0">
                  <a:buNone/>
                </a:pPr>
                <a:r>
                  <a:rPr lang="en-US" sz="1400" dirty="0" smtClean="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1400" i="1">
                            <a:latin typeface="Cambria Math" panose="02040503050406030204" pitchFamily="18" charset="0"/>
                          </a:rPr>
                        </m:ctrlPr>
                      </m:sSubPr>
                      <m:e>
                        <m:sSub>
                          <m:sSubPr>
                            <m:ctrlPr>
                              <a:rPr lang="en-US" sz="1400" i="1">
                                <a:latin typeface="Cambria Math" panose="02040503050406030204" pitchFamily="18" charset="0"/>
                              </a:rPr>
                            </m:ctrlPr>
                          </m:sSubPr>
                          <m:e>
                            <m:r>
                              <a:rPr lang="en-US" sz="1400">
                                <a:latin typeface="Cambria Math" panose="02040503050406030204" pitchFamily="18" charset="0"/>
                              </a:rPr>
                              <m:t>                      </m:t>
                            </m:r>
                            <m:r>
                              <m:rPr>
                                <m:sty m:val="p"/>
                              </m:rPr>
                              <a:rPr lang="en-US" sz="1400">
                                <a:latin typeface="Cambria Math" panose="02040503050406030204" pitchFamily="18" charset="0"/>
                              </a:rPr>
                              <m:t>SALE</m:t>
                            </m:r>
                          </m:e>
                          <m:sub>
                            <m:r>
                              <a:rPr lang="en-US" sz="1400" i="1">
                                <a:latin typeface="Cambria Math" panose="02040503050406030204" pitchFamily="18" charset="0"/>
                              </a:rPr>
                              <m:t>𝑝𝑟𝑑</m:t>
                            </m:r>
                            <m:r>
                              <a:rPr lang="en-US" sz="1400" i="1">
                                <a:latin typeface="Cambria Math" panose="02040503050406030204" pitchFamily="18" charset="0"/>
                              </a:rPr>
                              <m:t>,</m:t>
                            </m:r>
                            <m:r>
                              <a:rPr lang="en-US" sz="1400" i="1">
                                <a:latin typeface="Cambria Math" panose="02040503050406030204" pitchFamily="18" charset="0"/>
                              </a:rPr>
                              <m:t>𝑝𝑜𝑠</m:t>
                            </m:r>
                          </m:sub>
                        </m:sSub>
                        <m:r>
                          <a:rPr lang="en-US" sz="1400" i="1" smtClean="0">
                            <a:latin typeface="Cambria Math" panose="02040503050406030204" pitchFamily="18" charset="0"/>
                          </a:rPr>
                          <m:t>    </m:t>
                        </m:r>
                        <m:r>
                          <a:rPr lang="en-US" sz="1400" b="0" i="1" smtClean="0">
                            <a:latin typeface="Cambria Math" panose="02040503050406030204" pitchFamily="18" charset="0"/>
                          </a:rPr>
                          <m:t>,</m:t>
                        </m:r>
                        <m:r>
                          <a:rPr lang="en-US" sz="1400" i="1" smtClean="0">
                            <a:latin typeface="Cambria Math" panose="02040503050406030204" pitchFamily="18" charset="0"/>
                          </a:rPr>
                          <m:t>       </m:t>
                        </m:r>
                        <m:r>
                          <a:rPr lang="en-US" sz="1400" b="0" i="1" smtClean="0">
                            <a:latin typeface="Cambria Math" panose="02040503050406030204" pitchFamily="18" charset="0"/>
                          </a:rPr>
                          <m:t>                 </m:t>
                        </m:r>
                        <m:r>
                          <a:rPr lang="en-US" sz="1400" i="1" smtClean="0">
                            <a:latin typeface="Cambria Math" panose="02040503050406030204" pitchFamily="18" charset="0"/>
                          </a:rPr>
                          <m:t> </m:t>
                        </m:r>
                        <m:r>
                          <a:rPr lang="en-US" sz="1400" b="0" i="1" smtClean="0">
                            <a:latin typeface="Cambria Math" panose="02040503050406030204" pitchFamily="18" charset="0"/>
                          </a:rPr>
                          <m:t> </m:t>
                        </m:r>
                        <m:r>
                          <a:rPr lang="en-US" sz="1400">
                            <a:latin typeface="Cambria Math" panose="02040503050406030204" pitchFamily="18" charset="0"/>
                          </a:rPr>
                          <m:t>𝑃𝑅𝐷</m:t>
                        </m:r>
                      </m:e>
                      <m:sub>
                        <m:r>
                          <a:rPr lang="en-US" sz="1400">
                            <a:latin typeface="Cambria Math" panose="02040503050406030204" pitchFamily="18" charset="0"/>
                          </a:rPr>
                          <m:t>𝑝𝑟𝑐</m:t>
                        </m:r>
                      </m:sub>
                    </m:sSub>
                    <m:r>
                      <a:rPr lang="en-US" sz="1400" b="0" i="1" smtClean="0">
                        <a:latin typeface="Cambria Math" panose="02040503050406030204" pitchFamily="18" charset="0"/>
                      </a:rPr>
                      <m:t>,                        </m:t>
                    </m:r>
                    <m:sSub>
                      <m:sSubPr>
                        <m:ctrlPr>
                          <a:rPr lang="en-US" sz="1400" i="1">
                            <a:latin typeface="Cambria Math" panose="02040503050406030204" pitchFamily="18" charset="0"/>
                          </a:rPr>
                        </m:ctrlPr>
                      </m:sSubPr>
                      <m:e>
                        <m:r>
                          <a:rPr lang="en-US" sz="1400" b="0" i="1" smtClean="0">
                            <a:latin typeface="Cambria Math" panose="02040503050406030204" pitchFamily="18" charset="0"/>
                          </a:rPr>
                          <m:t>𝐵𝑈𝑌</m:t>
                        </m:r>
                      </m:e>
                      <m:sub>
                        <m:r>
                          <a:rPr lang="en-US" sz="1400" i="1">
                            <a:latin typeface="Cambria Math" panose="02040503050406030204" pitchFamily="18" charset="0"/>
                          </a:rPr>
                          <m:t>𝑖𝑛𝑝</m:t>
                        </m:r>
                      </m:sub>
                    </m:sSub>
                    <m:r>
                      <a:rPr lang="en-US" sz="1400">
                        <a:latin typeface="Cambria Math" panose="02040503050406030204" pitchFamily="18" charset="0"/>
                      </a:rPr>
                      <m:t>≥0</m:t>
                    </m:r>
                  </m:oMath>
                </a14:m>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for </a:t>
                </a:r>
                <a:r>
                  <a:rPr lang="en-US" sz="1400" dirty="0" err="1" smtClean="0">
                    <a:latin typeface="Times New Roman" panose="02020603050405020304" pitchFamily="18" charset="0"/>
                    <a:cs typeface="Times New Roman" panose="02020603050405020304" pitchFamily="18" charset="0"/>
                  </a:rPr>
                  <a:t>prc,prd,pos,inp</a:t>
                </a:r>
                <a:endParaRPr lang="en-US" sz="14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Here we added variables that allowed purchasing each of the inputs from the market. We also added input supply demand balances. Namely for each input, the use of that input summed over all processes less the amount purchased from the market (</a:t>
                </a:r>
                <a14:m>
                  <m:oMath xmlns:m="http://schemas.openxmlformats.org/officeDocument/2006/math">
                    <m:sSub>
                      <m:sSubPr>
                        <m:ctrlPr>
                          <a:rPr lang="en-US" sz="1600" i="1">
                            <a:latin typeface="Cambria Math" panose="02040503050406030204" pitchFamily="18" charset="0"/>
                          </a:rPr>
                        </m:ctrlPr>
                      </m:sSubPr>
                      <m:e>
                        <m:r>
                          <a:rPr lang="en-US" sz="1600" b="0" i="1" smtClean="0">
                            <a:latin typeface="Cambria Math" panose="02040503050406030204" pitchFamily="18" charset="0"/>
                          </a:rPr>
                          <m:t>𝐵𝑈𝑌</m:t>
                        </m:r>
                      </m:e>
                      <m:sub>
                        <m:r>
                          <a:rPr lang="en-US" sz="1600" i="1">
                            <a:latin typeface="Cambria Math" panose="02040503050406030204" pitchFamily="18" charset="0"/>
                          </a:rPr>
                          <m:t>𝑖𝑛𝑝</m:t>
                        </m:r>
                      </m:sub>
                    </m:sSub>
                  </m:oMath>
                </a14:m>
                <a:r>
                  <a:rPr lang="en-US" sz="1600" dirty="0">
                    <a:latin typeface="Times New Roman" panose="02020603050405020304" pitchFamily="18" charset="0"/>
                    <a:cs typeface="Times New Roman" panose="02020603050405020304" pitchFamily="18" charset="0"/>
                  </a:rPr>
                  <a:t>) should not </a:t>
                </a:r>
                <a:r>
                  <a:rPr lang="en-US" sz="1600" dirty="0" smtClean="0">
                    <a:latin typeface="Times New Roman" panose="02020603050405020304" pitchFamily="18" charset="0"/>
                    <a:cs typeface="Times New Roman" panose="02020603050405020304" pitchFamily="18" charset="0"/>
                  </a:rPr>
                  <a:t>zero</a:t>
                </a:r>
                <a:endParaRPr lang="en-US" sz="1600" dirty="0">
                  <a:latin typeface="Times New Roman" panose="02020603050405020304" pitchFamily="18" charset="0"/>
                  <a:cs typeface="Times New Roman" panose="02020603050405020304" pitchFamily="18" charset="0"/>
                </a:endParaRPr>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xfrm>
                <a:off x="609600" y="952500"/>
                <a:ext cx="8305800" cy="3556000"/>
              </a:xfrm>
              <a:blipFill>
                <a:blip r:embed="rId2"/>
                <a:stretch>
                  <a:fillRect l="-587" t="-1199" r="-293" b="-4110"/>
                </a:stretch>
              </a:blipFill>
            </p:spPr>
            <p:txBody>
              <a:bodyPr/>
              <a:lstStyle/>
              <a:p>
                <a:r>
                  <a:rPr lang="en-US">
                    <a:noFill/>
                  </a:rPr>
                  <a:t> </a:t>
                </a:r>
              </a:p>
            </p:txBody>
          </p:sp>
        </mc:Fallback>
      </mc:AlternateContent>
    </p:spTree>
    <p:extLst>
      <p:ext uri="{BB962C8B-B14F-4D97-AF65-F5344CB8AC3E}">
        <p14:creationId xmlns:p14="http://schemas.microsoft.com/office/powerpoint/2010/main" val="1515982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Extending the </a:t>
            </a:r>
            <a:r>
              <a:rPr lang="en-US" dirty="0"/>
              <a:t>Tableau </a:t>
            </a:r>
            <a:r>
              <a:rPr lang="en-US" dirty="0" smtClean="0"/>
              <a:t>Model</a:t>
            </a:r>
            <a:endParaRPr lang="en-US" dirty="0"/>
          </a:p>
        </p:txBody>
      </p:sp>
      <p:sp>
        <p:nvSpPr>
          <p:cNvPr id="5" name="Content Placeholder 4"/>
          <p:cNvSpPr>
            <a:spLocks noGrp="1"/>
          </p:cNvSpPr>
          <p:nvPr>
            <p:ph idx="1"/>
          </p:nvPr>
        </p:nvSpPr>
        <p:spPr>
          <a:xfrm>
            <a:off x="533400" y="1257300"/>
            <a:ext cx="4114800" cy="3810000"/>
          </a:xfrm>
        </p:spPr>
        <p:txBody>
          <a:bodyPr>
            <a:normAutofit lnSpcReduction="10000"/>
          </a:bodyPr>
          <a:lstStyle/>
          <a:p>
            <a:r>
              <a:rPr lang="en-US" sz="2000" dirty="0"/>
              <a:t>We might have </a:t>
            </a:r>
          </a:p>
          <a:p>
            <a:pPr lvl="1"/>
            <a:r>
              <a:rPr lang="en-US" sz="2000" dirty="0"/>
              <a:t>a representation of a mill that creates a fixed mix of </a:t>
            </a:r>
            <a:r>
              <a:rPr lang="en-US" sz="2000" dirty="0" smtClean="0"/>
              <a:t>products</a:t>
            </a:r>
          </a:p>
          <a:p>
            <a:pPr lvl="2"/>
            <a:r>
              <a:rPr lang="en-US" sz="1900" dirty="0" smtClean="0"/>
              <a:t>Process 1: 2x4’s </a:t>
            </a:r>
            <a:r>
              <a:rPr lang="en-US" sz="1900" dirty="0"/>
              <a:t>plus 4x4’s plus sawdust </a:t>
            </a:r>
          </a:p>
          <a:p>
            <a:pPr lvl="2"/>
            <a:r>
              <a:rPr lang="en-US" sz="1900" dirty="0" smtClean="0"/>
              <a:t>Process 2: Plywood </a:t>
            </a:r>
            <a:r>
              <a:rPr lang="en-US" sz="1900" dirty="0"/>
              <a:t>and sawdust</a:t>
            </a:r>
          </a:p>
          <a:p>
            <a:pPr lvl="2"/>
            <a:r>
              <a:rPr lang="en-US" sz="1900" dirty="0" smtClean="0"/>
              <a:t>Process 3: More </a:t>
            </a:r>
            <a:r>
              <a:rPr lang="en-US" sz="1900" dirty="0"/>
              <a:t>2x4’s without 4x4’s plus sawdust </a:t>
            </a:r>
          </a:p>
          <a:p>
            <a:pPr lvl="2"/>
            <a:r>
              <a:rPr lang="en-US" sz="1900" dirty="0" smtClean="0"/>
              <a:t>The mill has 100 logs as inventory and 35 units labor</a:t>
            </a:r>
            <a:endParaRPr lang="en-US" sz="1900" dirty="0"/>
          </a:p>
          <a:p>
            <a:pPr lvl="2"/>
            <a:r>
              <a:rPr lang="en-US" sz="1900" dirty="0" smtClean="0"/>
              <a:t>The yield and cost are listed in the table</a:t>
            </a:r>
          </a:p>
          <a:p>
            <a:pPr marL="397817" lvl="1" indent="0">
              <a:buNone/>
            </a:pPr>
            <a:endParaRPr lang="en-US" sz="2000" dirty="0"/>
          </a:p>
        </p:txBody>
      </p:sp>
      <p:graphicFrame>
        <p:nvGraphicFramePr>
          <p:cNvPr id="6" name="Table 5"/>
          <p:cNvGraphicFramePr>
            <a:graphicFrameLocks noGrp="1"/>
          </p:cNvGraphicFramePr>
          <p:nvPr>
            <p:extLst>
              <p:ext uri="{D42A27DB-BD31-4B8C-83A1-F6EECF244321}">
                <p14:modId xmlns:p14="http://schemas.microsoft.com/office/powerpoint/2010/main" val="4250271366"/>
              </p:ext>
            </p:extLst>
          </p:nvPr>
        </p:nvGraphicFramePr>
        <p:xfrm>
          <a:off x="4724400" y="1333500"/>
          <a:ext cx="4343401" cy="2966720"/>
        </p:xfrm>
        <a:graphic>
          <a:graphicData uri="http://schemas.openxmlformats.org/drawingml/2006/table">
            <a:tbl>
              <a:tblPr firstRow="1" bandRow="1">
                <a:tableStyleId>{5C22544A-7EE6-4342-B048-85BDC9FD1C3A}</a:tableStyleId>
              </a:tblPr>
              <a:tblGrid>
                <a:gridCol w="1377457">
                  <a:extLst>
                    <a:ext uri="{9D8B030D-6E8A-4147-A177-3AD203B41FA5}">
                      <a16:colId xmlns:a16="http://schemas.microsoft.com/office/drawing/2014/main" val="3709203083"/>
                    </a:ext>
                  </a:extLst>
                </a:gridCol>
                <a:gridCol w="741486">
                  <a:extLst>
                    <a:ext uri="{9D8B030D-6E8A-4147-A177-3AD203B41FA5}">
                      <a16:colId xmlns:a16="http://schemas.microsoft.com/office/drawing/2014/main" val="2245370120"/>
                    </a:ext>
                  </a:extLst>
                </a:gridCol>
                <a:gridCol w="741486">
                  <a:extLst>
                    <a:ext uri="{9D8B030D-6E8A-4147-A177-3AD203B41FA5}">
                      <a16:colId xmlns:a16="http://schemas.microsoft.com/office/drawing/2014/main" val="776524997"/>
                    </a:ext>
                  </a:extLst>
                </a:gridCol>
                <a:gridCol w="741486">
                  <a:extLst>
                    <a:ext uri="{9D8B030D-6E8A-4147-A177-3AD203B41FA5}">
                      <a16:colId xmlns:a16="http://schemas.microsoft.com/office/drawing/2014/main" val="1050678187"/>
                    </a:ext>
                  </a:extLst>
                </a:gridCol>
                <a:gridCol w="741486">
                  <a:extLst>
                    <a:ext uri="{9D8B030D-6E8A-4147-A177-3AD203B41FA5}">
                      <a16:colId xmlns:a16="http://schemas.microsoft.com/office/drawing/2014/main" val="3976960308"/>
                    </a:ext>
                  </a:extLst>
                </a:gridCol>
              </a:tblGrid>
              <a:tr h="370840">
                <a:tc>
                  <a:txBody>
                    <a:bodyPr/>
                    <a:lstStyle/>
                    <a:p>
                      <a:pPr algn="ct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ctr"/>
                      <a:r>
                        <a:rPr lang="en-US" sz="1400" kern="1200" dirty="0" err="1" smtClean="0">
                          <a:solidFill>
                            <a:schemeClr val="dk1"/>
                          </a:solidFill>
                          <a:latin typeface="Times New Roman" panose="02020603050405020304" pitchFamily="18" charset="0"/>
                          <a:ea typeface="+mn-ea"/>
                          <a:cs typeface="Times New Roman" panose="02020603050405020304" pitchFamily="18" charset="0"/>
                        </a:rPr>
                        <a:t>Proc</a:t>
                      </a:r>
                      <a:r>
                        <a:rPr lang="en-US" sz="1400" kern="1200" dirty="0" smtClean="0">
                          <a:solidFill>
                            <a:schemeClr val="dk1"/>
                          </a:solidFill>
                          <a:latin typeface="Times New Roman" panose="02020603050405020304" pitchFamily="18" charset="0"/>
                          <a:ea typeface="+mn-ea"/>
                          <a:cs typeface="Times New Roman" panose="02020603050405020304" pitchFamily="18" charset="0"/>
                        </a:rPr>
                        <a:t> 1</a:t>
                      </a: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marL="0" marR="0" lvl="0" indent="0" algn="ctr" defTabSz="685891"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Times New Roman" panose="02020603050405020304" pitchFamily="18" charset="0"/>
                          <a:ea typeface="+mn-ea"/>
                          <a:cs typeface="Times New Roman" panose="02020603050405020304" pitchFamily="18" charset="0"/>
                        </a:rPr>
                        <a:t>Proc</a:t>
                      </a:r>
                      <a:r>
                        <a:rPr lang="en-US" sz="1400" kern="1200" dirty="0" smtClean="0">
                          <a:solidFill>
                            <a:schemeClr val="dk1"/>
                          </a:solidFill>
                          <a:latin typeface="Times New Roman" panose="02020603050405020304" pitchFamily="18" charset="0"/>
                          <a:ea typeface="+mn-ea"/>
                          <a:cs typeface="Times New Roman" panose="02020603050405020304" pitchFamily="18" charset="0"/>
                        </a:rPr>
                        <a:t> 2</a:t>
                      </a:r>
                    </a:p>
                  </a:txBody>
                  <a:tcPr/>
                </a:tc>
                <a:tc>
                  <a:txBody>
                    <a:bodyPr/>
                    <a:lstStyle/>
                    <a:p>
                      <a:pPr marL="0" marR="0" lvl="0" indent="0" algn="ctr" defTabSz="685891"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Times New Roman" panose="02020603050405020304" pitchFamily="18" charset="0"/>
                          <a:ea typeface="+mn-ea"/>
                          <a:cs typeface="Times New Roman" panose="02020603050405020304" pitchFamily="18" charset="0"/>
                        </a:rPr>
                        <a:t>Proc</a:t>
                      </a:r>
                      <a:r>
                        <a:rPr lang="en-US" sz="1400" kern="1200" dirty="0" smtClean="0">
                          <a:solidFill>
                            <a:schemeClr val="dk1"/>
                          </a:solidFill>
                          <a:latin typeface="Times New Roman" panose="02020603050405020304" pitchFamily="18" charset="0"/>
                          <a:ea typeface="+mn-ea"/>
                          <a:cs typeface="Times New Roman" panose="02020603050405020304" pitchFamily="18" charset="0"/>
                        </a:rPr>
                        <a:t> 3</a:t>
                      </a:r>
                    </a:p>
                  </a:txBody>
                  <a:tcPr/>
                </a:tc>
                <a:tc>
                  <a:txBody>
                    <a:bodyPr/>
                    <a:lstStyle/>
                    <a:p>
                      <a:pPr marL="0" marR="0" lvl="0" indent="0" algn="ctr" defTabSz="685891"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Times New Roman" panose="02020603050405020304" pitchFamily="18" charset="0"/>
                          <a:ea typeface="+mn-ea"/>
                          <a:cs typeface="Times New Roman" panose="02020603050405020304" pitchFamily="18" charset="0"/>
                        </a:rPr>
                        <a:t>Price</a:t>
                      </a:r>
                    </a:p>
                  </a:txBody>
                  <a:tcPr/>
                </a:tc>
                <a:extLst>
                  <a:ext uri="{0D108BD9-81ED-4DB2-BD59-A6C34878D82A}">
                    <a16:rowId xmlns:a16="http://schemas.microsoft.com/office/drawing/2014/main" val="4179625986"/>
                  </a:ext>
                </a:extLst>
              </a:tr>
              <a:tr h="370840">
                <a:tc>
                  <a:txBody>
                    <a:bodyPr/>
                    <a:lstStyle/>
                    <a:p>
                      <a:pPr algn="ctr" rtl="0" fontAlgn="b"/>
                      <a:r>
                        <a:rPr lang="en-US" sz="1400" kern="1200" dirty="0">
                          <a:solidFill>
                            <a:schemeClr val="dk1"/>
                          </a:solidFill>
                          <a:latin typeface="Times New Roman" panose="02020603050405020304" pitchFamily="18" charset="0"/>
                          <a:ea typeface="+mn-ea"/>
                          <a:cs typeface="Times New Roman" panose="02020603050405020304" pitchFamily="18" charset="0"/>
                        </a:rPr>
                        <a:t>2x4’s balance</a:t>
                      </a:r>
                    </a:p>
                  </a:txBody>
                  <a:tcPr marL="4763" marR="4763" marT="4763" marB="0" anchor="b"/>
                </a:tc>
                <a:tc>
                  <a:txBody>
                    <a:bodyPr/>
                    <a:lstStyle/>
                    <a:p>
                      <a:pPr algn="ctr" rtl="0" fontAlgn="b"/>
                      <a:r>
                        <a:rPr lang="en-US" sz="1400" kern="1200" dirty="0" smtClean="0">
                          <a:solidFill>
                            <a:schemeClr val="dk1"/>
                          </a:solidFill>
                          <a:latin typeface="Times New Roman" panose="02020603050405020304" pitchFamily="18" charset="0"/>
                          <a:ea typeface="+mn-ea"/>
                          <a:cs typeface="Times New Roman" panose="02020603050405020304" pitchFamily="18" charset="0"/>
                        </a:rPr>
                        <a:t>3</a:t>
                      </a: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marL="4763" marR="4763" marT="4763" marB="0" anchor="b"/>
                </a:tc>
                <a:tc>
                  <a:txBody>
                    <a:bodyPr/>
                    <a:lstStyle/>
                    <a:p>
                      <a:pPr algn="ctr" fontAlgn="b"/>
                      <a:r>
                        <a:rPr lang="en-US" sz="1400" kern="1200" dirty="0">
                          <a:solidFill>
                            <a:schemeClr val="dk1"/>
                          </a:solidFill>
                          <a:latin typeface="Times New Roman" panose="02020603050405020304" pitchFamily="18" charset="0"/>
                          <a:ea typeface="+mn-ea"/>
                          <a:cs typeface="Times New Roman" panose="02020603050405020304" pitchFamily="18" charset="0"/>
                        </a:rPr>
                        <a:t> </a:t>
                      </a:r>
                    </a:p>
                  </a:txBody>
                  <a:tcPr marL="4763" marR="4763" marT="4763" marB="0" anchor="b"/>
                </a:tc>
                <a:tc>
                  <a:txBody>
                    <a:bodyPr/>
                    <a:lstStyle/>
                    <a:p>
                      <a:pPr algn="ctr" rtl="0" fontAlgn="b"/>
                      <a:r>
                        <a:rPr lang="en-US" sz="1400" kern="1200" dirty="0" smtClean="0">
                          <a:solidFill>
                            <a:schemeClr val="dk1"/>
                          </a:solidFill>
                          <a:latin typeface="Times New Roman" panose="02020603050405020304" pitchFamily="18" charset="0"/>
                          <a:ea typeface="+mn-ea"/>
                          <a:cs typeface="Times New Roman" panose="02020603050405020304" pitchFamily="18" charset="0"/>
                        </a:rPr>
                        <a:t>6</a:t>
                      </a: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marL="4763" marR="4763" marT="4763" marB="0" anchor="b"/>
                </a:tc>
                <a:tc>
                  <a:txBody>
                    <a:bodyPr/>
                    <a:lstStyle/>
                    <a:p>
                      <a:pPr marL="0" algn="ctr" defTabSz="685891" rtl="0" eaLnBrk="1" fontAlgn="b" latinLnBrk="0" hangingPunct="1"/>
                      <a:r>
                        <a:rPr lang="en-US" sz="1400" kern="1200" dirty="0">
                          <a:solidFill>
                            <a:schemeClr val="dk1"/>
                          </a:solidFill>
                          <a:latin typeface="Times New Roman" panose="02020603050405020304" pitchFamily="18" charset="0"/>
                          <a:ea typeface="+mn-ea"/>
                          <a:cs typeface="Times New Roman" panose="02020603050405020304" pitchFamily="18" charset="0"/>
                        </a:rPr>
                        <a:t>3.5</a:t>
                      </a:r>
                    </a:p>
                  </a:txBody>
                  <a:tcPr marL="4763" marR="4763" marT="4763" marB="0" anchor="b"/>
                </a:tc>
                <a:extLst>
                  <a:ext uri="{0D108BD9-81ED-4DB2-BD59-A6C34878D82A}">
                    <a16:rowId xmlns:a16="http://schemas.microsoft.com/office/drawing/2014/main" val="1605482470"/>
                  </a:ext>
                </a:extLst>
              </a:tr>
              <a:tr h="370840">
                <a:tc>
                  <a:txBody>
                    <a:bodyPr/>
                    <a:lstStyle/>
                    <a:p>
                      <a:pPr algn="ctr" rtl="0" fontAlgn="b"/>
                      <a:r>
                        <a:rPr lang="en-US" sz="1400" kern="1200" dirty="0">
                          <a:solidFill>
                            <a:schemeClr val="dk1"/>
                          </a:solidFill>
                          <a:latin typeface="Times New Roman" panose="02020603050405020304" pitchFamily="18" charset="0"/>
                          <a:ea typeface="+mn-ea"/>
                          <a:cs typeface="Times New Roman" panose="02020603050405020304" pitchFamily="18" charset="0"/>
                        </a:rPr>
                        <a:t>4x4’s balance</a:t>
                      </a:r>
                    </a:p>
                  </a:txBody>
                  <a:tcPr marL="4763" marR="4763" marT="4763" marB="0" anchor="b"/>
                </a:tc>
                <a:tc>
                  <a:txBody>
                    <a:bodyPr/>
                    <a:lstStyle/>
                    <a:p>
                      <a:pPr algn="ctr" rtl="0" fontAlgn="b"/>
                      <a:r>
                        <a:rPr lang="en-US" sz="1400" kern="1200" dirty="0" smtClean="0">
                          <a:solidFill>
                            <a:schemeClr val="dk1"/>
                          </a:solidFill>
                          <a:latin typeface="Times New Roman" panose="02020603050405020304" pitchFamily="18" charset="0"/>
                          <a:ea typeface="+mn-ea"/>
                          <a:cs typeface="Times New Roman" panose="02020603050405020304" pitchFamily="18" charset="0"/>
                        </a:rPr>
                        <a:t>2</a:t>
                      </a: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marL="4763" marR="4763" marT="4763" marB="0" anchor="b"/>
                </a:tc>
                <a:tc>
                  <a:txBody>
                    <a:bodyPr/>
                    <a:lstStyle/>
                    <a:p>
                      <a:pPr algn="ctr" fontAlgn="b"/>
                      <a:r>
                        <a:rPr lang="en-US" sz="1400" kern="1200" dirty="0">
                          <a:solidFill>
                            <a:schemeClr val="dk1"/>
                          </a:solidFill>
                          <a:latin typeface="Times New Roman" panose="02020603050405020304" pitchFamily="18" charset="0"/>
                          <a:ea typeface="+mn-ea"/>
                          <a:cs typeface="Times New Roman" panose="02020603050405020304" pitchFamily="18" charset="0"/>
                        </a:rPr>
                        <a:t> </a:t>
                      </a:r>
                    </a:p>
                  </a:txBody>
                  <a:tcPr marL="4763" marR="4763" marT="4763" marB="0" anchor="b"/>
                </a:tc>
                <a:tc>
                  <a:txBody>
                    <a:bodyPr/>
                    <a:lstStyle/>
                    <a:p>
                      <a:pPr algn="ctr" rtl="0" fontAlgn="b"/>
                      <a:r>
                        <a:rPr lang="en-US" sz="1400" kern="1200" dirty="0" smtClean="0">
                          <a:solidFill>
                            <a:schemeClr val="dk1"/>
                          </a:solidFill>
                          <a:latin typeface="Times New Roman" panose="02020603050405020304" pitchFamily="18" charset="0"/>
                          <a:ea typeface="+mn-ea"/>
                          <a:cs typeface="Times New Roman" panose="02020603050405020304" pitchFamily="18" charset="0"/>
                        </a:rPr>
                        <a:t>1</a:t>
                      </a: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marL="4763" marR="4763" marT="4763" marB="0" anchor="b"/>
                </a:tc>
                <a:tc>
                  <a:txBody>
                    <a:bodyPr/>
                    <a:lstStyle/>
                    <a:p>
                      <a:pPr marL="0" algn="ctr" defTabSz="685891" rtl="0" eaLnBrk="1" fontAlgn="b" latinLnBrk="0" hangingPunct="1"/>
                      <a:r>
                        <a:rPr lang="en-US" sz="1400" kern="1200" dirty="0">
                          <a:solidFill>
                            <a:schemeClr val="dk1"/>
                          </a:solidFill>
                          <a:latin typeface="Times New Roman" panose="02020603050405020304" pitchFamily="18" charset="0"/>
                          <a:ea typeface="+mn-ea"/>
                          <a:cs typeface="Times New Roman" panose="02020603050405020304" pitchFamily="18" charset="0"/>
                        </a:rPr>
                        <a:t>7.5</a:t>
                      </a:r>
                    </a:p>
                  </a:txBody>
                  <a:tcPr marL="4763" marR="4763" marT="4763" marB="0" anchor="b"/>
                </a:tc>
                <a:extLst>
                  <a:ext uri="{0D108BD9-81ED-4DB2-BD59-A6C34878D82A}">
                    <a16:rowId xmlns:a16="http://schemas.microsoft.com/office/drawing/2014/main" val="4083129535"/>
                  </a:ext>
                </a:extLst>
              </a:tr>
              <a:tr h="370840">
                <a:tc>
                  <a:txBody>
                    <a:bodyPr/>
                    <a:lstStyle/>
                    <a:p>
                      <a:pPr algn="ctr" rtl="0" fontAlgn="b"/>
                      <a:r>
                        <a:rPr lang="en-US" sz="1400" kern="1200" dirty="0">
                          <a:solidFill>
                            <a:schemeClr val="dk1"/>
                          </a:solidFill>
                          <a:latin typeface="Times New Roman" panose="02020603050405020304" pitchFamily="18" charset="0"/>
                          <a:ea typeface="+mn-ea"/>
                          <a:cs typeface="Times New Roman" panose="02020603050405020304" pitchFamily="18" charset="0"/>
                        </a:rPr>
                        <a:t>plywood balance</a:t>
                      </a:r>
                    </a:p>
                  </a:txBody>
                  <a:tcPr marL="4763" marR="4763" marT="4763" marB="0" anchor="b"/>
                </a:tc>
                <a:tc>
                  <a:txBody>
                    <a:bodyPr/>
                    <a:lstStyle/>
                    <a:p>
                      <a:pPr algn="ctr" fontAlgn="b"/>
                      <a:r>
                        <a:rPr lang="en-US" sz="1400" kern="1200" dirty="0">
                          <a:solidFill>
                            <a:schemeClr val="dk1"/>
                          </a:solidFill>
                          <a:latin typeface="Times New Roman" panose="02020603050405020304" pitchFamily="18" charset="0"/>
                          <a:ea typeface="+mn-ea"/>
                          <a:cs typeface="Times New Roman" panose="02020603050405020304" pitchFamily="18" charset="0"/>
                        </a:rPr>
                        <a:t> </a:t>
                      </a:r>
                    </a:p>
                  </a:txBody>
                  <a:tcPr marL="4763" marR="4763" marT="4763" marB="0" anchor="b"/>
                </a:tc>
                <a:tc>
                  <a:txBody>
                    <a:bodyPr/>
                    <a:lstStyle/>
                    <a:p>
                      <a:pPr algn="ctr" rtl="0" fontAlgn="b"/>
                      <a:r>
                        <a:rPr lang="en-US" sz="1400" kern="1200" dirty="0" smtClean="0">
                          <a:solidFill>
                            <a:schemeClr val="dk1"/>
                          </a:solidFill>
                          <a:latin typeface="Times New Roman" panose="02020603050405020304" pitchFamily="18" charset="0"/>
                          <a:ea typeface="+mn-ea"/>
                          <a:cs typeface="Times New Roman" panose="02020603050405020304" pitchFamily="18" charset="0"/>
                        </a:rPr>
                        <a:t>5</a:t>
                      </a: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marL="4763" marR="4763" marT="4763" marB="0" anchor="b"/>
                </a:tc>
                <a:tc>
                  <a:txBody>
                    <a:bodyPr/>
                    <a:lstStyle/>
                    <a:p>
                      <a:pPr algn="ctr" fontAlgn="b"/>
                      <a:r>
                        <a:rPr lang="en-US" sz="1400" kern="1200" dirty="0">
                          <a:solidFill>
                            <a:schemeClr val="dk1"/>
                          </a:solidFill>
                          <a:latin typeface="Times New Roman" panose="02020603050405020304" pitchFamily="18" charset="0"/>
                          <a:ea typeface="+mn-ea"/>
                          <a:cs typeface="Times New Roman" panose="02020603050405020304" pitchFamily="18" charset="0"/>
                        </a:rPr>
                        <a:t> </a:t>
                      </a:r>
                    </a:p>
                  </a:txBody>
                  <a:tcPr marL="4763" marR="4763" marT="4763" marB="0" anchor="b"/>
                </a:tc>
                <a:tc>
                  <a:txBody>
                    <a:bodyPr/>
                    <a:lstStyle/>
                    <a:p>
                      <a:pPr marL="0" algn="ctr" defTabSz="685891" rtl="0" eaLnBrk="1" fontAlgn="b" latinLnBrk="0" hangingPunct="1"/>
                      <a:r>
                        <a:rPr lang="en-US" sz="1400" kern="1200" dirty="0">
                          <a:solidFill>
                            <a:schemeClr val="dk1"/>
                          </a:solidFill>
                          <a:latin typeface="Times New Roman" panose="02020603050405020304" pitchFamily="18" charset="0"/>
                          <a:ea typeface="+mn-ea"/>
                          <a:cs typeface="Times New Roman" panose="02020603050405020304" pitchFamily="18" charset="0"/>
                        </a:rPr>
                        <a:t>6</a:t>
                      </a:r>
                    </a:p>
                  </a:txBody>
                  <a:tcPr marL="4763" marR="4763" marT="4763" marB="0" anchor="b"/>
                </a:tc>
                <a:extLst>
                  <a:ext uri="{0D108BD9-81ED-4DB2-BD59-A6C34878D82A}">
                    <a16:rowId xmlns:a16="http://schemas.microsoft.com/office/drawing/2014/main" val="3064917422"/>
                  </a:ext>
                </a:extLst>
              </a:tr>
              <a:tr h="370840">
                <a:tc>
                  <a:txBody>
                    <a:bodyPr/>
                    <a:lstStyle/>
                    <a:p>
                      <a:pPr algn="ctr" rtl="0" fontAlgn="b"/>
                      <a:r>
                        <a:rPr lang="en-US" sz="1400" kern="1200">
                          <a:solidFill>
                            <a:schemeClr val="dk1"/>
                          </a:solidFill>
                          <a:latin typeface="Times New Roman" panose="02020603050405020304" pitchFamily="18" charset="0"/>
                          <a:ea typeface="+mn-ea"/>
                          <a:cs typeface="Times New Roman" panose="02020603050405020304" pitchFamily="18" charset="0"/>
                        </a:rPr>
                        <a:t>sawdust balance</a:t>
                      </a:r>
                    </a:p>
                  </a:txBody>
                  <a:tcPr marL="4763" marR="4763" marT="4763" marB="0" anchor="b"/>
                </a:tc>
                <a:tc>
                  <a:txBody>
                    <a:bodyPr/>
                    <a:lstStyle/>
                    <a:p>
                      <a:pPr algn="ctr" rtl="0" fontAlgn="b"/>
                      <a:r>
                        <a:rPr lang="en-US" sz="1400" kern="1200" dirty="0" smtClean="0">
                          <a:solidFill>
                            <a:schemeClr val="dk1"/>
                          </a:solidFill>
                          <a:latin typeface="Times New Roman" panose="02020603050405020304" pitchFamily="18" charset="0"/>
                          <a:ea typeface="+mn-ea"/>
                          <a:cs typeface="Times New Roman" panose="02020603050405020304" pitchFamily="18" charset="0"/>
                        </a:rPr>
                        <a:t>0.7</a:t>
                      </a: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marL="4763" marR="4763" marT="4763" marB="0" anchor="b"/>
                </a:tc>
                <a:tc>
                  <a:txBody>
                    <a:bodyPr/>
                    <a:lstStyle/>
                    <a:p>
                      <a:pPr algn="ctr" rtl="0" fontAlgn="b"/>
                      <a:r>
                        <a:rPr lang="en-US" sz="1400" kern="1200" dirty="0" smtClean="0">
                          <a:solidFill>
                            <a:schemeClr val="dk1"/>
                          </a:solidFill>
                          <a:latin typeface="Times New Roman" panose="02020603050405020304" pitchFamily="18" charset="0"/>
                          <a:ea typeface="+mn-ea"/>
                          <a:cs typeface="Times New Roman" panose="02020603050405020304" pitchFamily="18" charset="0"/>
                        </a:rPr>
                        <a:t>0.6</a:t>
                      </a: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marL="4763" marR="4763" marT="4763" marB="0" anchor="b"/>
                </a:tc>
                <a:tc>
                  <a:txBody>
                    <a:bodyPr/>
                    <a:lstStyle/>
                    <a:p>
                      <a:pPr algn="ctr" rtl="0" fontAlgn="b"/>
                      <a:r>
                        <a:rPr lang="en-US" sz="1400" kern="1200" dirty="0" smtClean="0">
                          <a:solidFill>
                            <a:schemeClr val="dk1"/>
                          </a:solidFill>
                          <a:latin typeface="Times New Roman" panose="02020603050405020304" pitchFamily="18" charset="0"/>
                          <a:ea typeface="+mn-ea"/>
                          <a:cs typeface="Times New Roman" panose="02020603050405020304" pitchFamily="18" charset="0"/>
                        </a:rPr>
                        <a:t>0.9</a:t>
                      </a: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marL="4763" marR="4763" marT="4763" marB="0" anchor="b"/>
                </a:tc>
                <a:tc>
                  <a:txBody>
                    <a:bodyPr/>
                    <a:lstStyle/>
                    <a:p>
                      <a:pPr marL="0" algn="ctr" defTabSz="685891" rtl="0" eaLnBrk="1" fontAlgn="b" latinLnBrk="0" hangingPunct="1"/>
                      <a:r>
                        <a:rPr lang="en-US" sz="1400" kern="1200" dirty="0">
                          <a:solidFill>
                            <a:schemeClr val="dk1"/>
                          </a:solidFill>
                          <a:latin typeface="Times New Roman" panose="02020603050405020304" pitchFamily="18" charset="0"/>
                          <a:ea typeface="+mn-ea"/>
                          <a:cs typeface="Times New Roman" panose="02020603050405020304" pitchFamily="18" charset="0"/>
                        </a:rPr>
                        <a:t>2</a:t>
                      </a:r>
                    </a:p>
                  </a:txBody>
                  <a:tcPr marL="4763" marR="4763" marT="4763" marB="0" anchor="b"/>
                </a:tc>
                <a:extLst>
                  <a:ext uri="{0D108BD9-81ED-4DB2-BD59-A6C34878D82A}">
                    <a16:rowId xmlns:a16="http://schemas.microsoft.com/office/drawing/2014/main" val="3836088003"/>
                  </a:ext>
                </a:extLst>
              </a:tr>
              <a:tr h="370840">
                <a:tc>
                  <a:txBody>
                    <a:bodyPr/>
                    <a:lstStyle/>
                    <a:p>
                      <a:pPr algn="ctr" rtl="0" fontAlgn="b"/>
                      <a:r>
                        <a:rPr lang="en-US" sz="1400" kern="1200">
                          <a:solidFill>
                            <a:schemeClr val="dk1"/>
                          </a:solidFill>
                          <a:latin typeface="Times New Roman" panose="02020603050405020304" pitchFamily="18" charset="0"/>
                          <a:ea typeface="+mn-ea"/>
                          <a:cs typeface="Times New Roman" panose="02020603050405020304" pitchFamily="18" charset="0"/>
                        </a:rPr>
                        <a:t>labor </a:t>
                      </a:r>
                    </a:p>
                  </a:txBody>
                  <a:tcPr marL="4763" marR="4763" marT="4763" marB="0" anchor="b"/>
                </a:tc>
                <a:tc>
                  <a:txBody>
                    <a:bodyPr/>
                    <a:lstStyle/>
                    <a:p>
                      <a:pPr algn="ctr" rtl="0" fontAlgn="b"/>
                      <a:r>
                        <a:rPr lang="en-US" sz="1400" kern="1200">
                          <a:solidFill>
                            <a:schemeClr val="dk1"/>
                          </a:solidFill>
                          <a:latin typeface="Times New Roman" panose="02020603050405020304" pitchFamily="18" charset="0"/>
                          <a:ea typeface="+mn-ea"/>
                          <a:cs typeface="Times New Roman" panose="02020603050405020304" pitchFamily="18" charset="0"/>
                        </a:rPr>
                        <a:t>0.3</a:t>
                      </a:r>
                    </a:p>
                  </a:txBody>
                  <a:tcPr marL="4763" marR="4763" marT="4763" marB="0" anchor="b"/>
                </a:tc>
                <a:tc>
                  <a:txBody>
                    <a:bodyPr/>
                    <a:lstStyle/>
                    <a:p>
                      <a:pPr algn="ctr" rtl="0" fontAlgn="b"/>
                      <a:r>
                        <a:rPr lang="en-US" sz="1400" kern="1200">
                          <a:solidFill>
                            <a:schemeClr val="dk1"/>
                          </a:solidFill>
                          <a:latin typeface="Times New Roman" panose="02020603050405020304" pitchFamily="18" charset="0"/>
                          <a:ea typeface="+mn-ea"/>
                          <a:cs typeface="Times New Roman" panose="02020603050405020304" pitchFamily="18" charset="0"/>
                        </a:rPr>
                        <a:t>0.4</a:t>
                      </a:r>
                    </a:p>
                  </a:txBody>
                  <a:tcPr marL="4763" marR="4763" marT="4763" marB="0" anchor="b"/>
                </a:tc>
                <a:tc>
                  <a:txBody>
                    <a:bodyPr/>
                    <a:lstStyle/>
                    <a:p>
                      <a:pPr algn="ctr" rtl="0" fontAlgn="b"/>
                      <a:r>
                        <a:rPr lang="en-US" sz="1400" kern="1200" dirty="0">
                          <a:solidFill>
                            <a:schemeClr val="dk1"/>
                          </a:solidFill>
                          <a:latin typeface="Times New Roman" panose="02020603050405020304" pitchFamily="18" charset="0"/>
                          <a:ea typeface="+mn-ea"/>
                          <a:cs typeface="Times New Roman" panose="02020603050405020304" pitchFamily="18" charset="0"/>
                        </a:rPr>
                        <a:t>0.045</a:t>
                      </a:r>
                    </a:p>
                  </a:txBody>
                  <a:tcPr marL="4763" marR="4763" marT="4763" marB="0" anchor="b"/>
                </a:tc>
                <a:tc>
                  <a:txBody>
                    <a:bodyPr/>
                    <a:lstStyle/>
                    <a:p>
                      <a:pPr marL="0" algn="ctr" defTabSz="685891" rtl="0" eaLnBrk="1" fontAlgn="b" latinLnBrk="0" hangingPunct="1"/>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marL="4763" marR="4763" marT="4763" marB="0" anchor="b"/>
                </a:tc>
                <a:extLst>
                  <a:ext uri="{0D108BD9-81ED-4DB2-BD59-A6C34878D82A}">
                    <a16:rowId xmlns:a16="http://schemas.microsoft.com/office/drawing/2014/main" val="2082870857"/>
                  </a:ext>
                </a:extLst>
              </a:tr>
              <a:tr h="370840">
                <a:tc>
                  <a:txBody>
                    <a:bodyPr/>
                    <a:lstStyle/>
                    <a:p>
                      <a:pPr algn="ctr" rtl="0" fontAlgn="b"/>
                      <a:r>
                        <a:rPr lang="en-US" sz="1400" kern="1200" dirty="0">
                          <a:solidFill>
                            <a:schemeClr val="dk1"/>
                          </a:solidFill>
                          <a:latin typeface="Times New Roman" panose="02020603050405020304" pitchFamily="18" charset="0"/>
                          <a:ea typeface="+mn-ea"/>
                          <a:cs typeface="Times New Roman" panose="02020603050405020304" pitchFamily="18" charset="0"/>
                        </a:rPr>
                        <a:t>L</a:t>
                      </a:r>
                      <a:r>
                        <a:rPr lang="en-US" sz="1400" kern="1200" dirty="0" smtClean="0">
                          <a:solidFill>
                            <a:schemeClr val="dk1"/>
                          </a:solidFill>
                          <a:latin typeface="Times New Roman" panose="02020603050405020304" pitchFamily="18" charset="0"/>
                          <a:ea typeface="+mn-ea"/>
                          <a:cs typeface="Times New Roman" panose="02020603050405020304" pitchFamily="18" charset="0"/>
                        </a:rPr>
                        <a:t>ogs</a:t>
                      </a: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marL="4763" marR="4763" marT="4763" marB="0" anchor="b"/>
                </a:tc>
                <a:tc>
                  <a:txBody>
                    <a:bodyPr/>
                    <a:lstStyle/>
                    <a:p>
                      <a:pPr algn="ctr" rtl="0" fontAlgn="b"/>
                      <a:r>
                        <a:rPr lang="en-US" sz="1400" kern="1200">
                          <a:solidFill>
                            <a:schemeClr val="dk1"/>
                          </a:solidFill>
                          <a:latin typeface="Times New Roman" panose="02020603050405020304" pitchFamily="18" charset="0"/>
                          <a:ea typeface="+mn-ea"/>
                          <a:cs typeface="Times New Roman" panose="02020603050405020304" pitchFamily="18" charset="0"/>
                        </a:rPr>
                        <a:t>1</a:t>
                      </a:r>
                    </a:p>
                  </a:txBody>
                  <a:tcPr marL="4763" marR="4763" marT="4763" marB="0" anchor="b"/>
                </a:tc>
                <a:tc>
                  <a:txBody>
                    <a:bodyPr/>
                    <a:lstStyle/>
                    <a:p>
                      <a:pPr algn="ctr" rtl="0" fontAlgn="b"/>
                      <a:r>
                        <a:rPr lang="en-US" sz="1400" kern="1200">
                          <a:solidFill>
                            <a:schemeClr val="dk1"/>
                          </a:solidFill>
                          <a:latin typeface="Times New Roman" panose="02020603050405020304" pitchFamily="18" charset="0"/>
                          <a:ea typeface="+mn-ea"/>
                          <a:cs typeface="Times New Roman" panose="02020603050405020304" pitchFamily="18" charset="0"/>
                        </a:rPr>
                        <a:t>1</a:t>
                      </a:r>
                    </a:p>
                  </a:txBody>
                  <a:tcPr marL="4763" marR="4763" marT="4763" marB="0" anchor="b"/>
                </a:tc>
                <a:tc>
                  <a:txBody>
                    <a:bodyPr/>
                    <a:lstStyle/>
                    <a:p>
                      <a:pPr algn="ctr" rtl="0" fontAlgn="b"/>
                      <a:r>
                        <a:rPr lang="en-US" sz="1400" kern="1200" dirty="0">
                          <a:solidFill>
                            <a:schemeClr val="dk1"/>
                          </a:solidFill>
                          <a:latin typeface="Times New Roman" panose="02020603050405020304" pitchFamily="18" charset="0"/>
                          <a:ea typeface="+mn-ea"/>
                          <a:cs typeface="Times New Roman" panose="02020603050405020304" pitchFamily="18" charset="0"/>
                        </a:rPr>
                        <a:t>1</a:t>
                      </a:r>
                    </a:p>
                  </a:txBody>
                  <a:tcPr marL="4763" marR="4763" marT="4763" marB="0" anchor="b"/>
                </a:tc>
                <a:tc>
                  <a:txBody>
                    <a:bodyPr/>
                    <a:lstStyle/>
                    <a:p>
                      <a:pPr algn="ctr" rtl="0" fontAlgn="b"/>
                      <a:r>
                        <a:rPr lang="en-US" sz="1400" kern="1200" dirty="0" smtClean="0">
                          <a:solidFill>
                            <a:schemeClr val="dk1"/>
                          </a:solidFill>
                          <a:latin typeface="Times New Roman" panose="02020603050405020304" pitchFamily="18" charset="0"/>
                          <a:ea typeface="+mn-ea"/>
                          <a:cs typeface="Times New Roman" panose="02020603050405020304" pitchFamily="18" charset="0"/>
                        </a:rPr>
                        <a:t>20</a:t>
                      </a: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marL="4763" marR="4763" marT="4763" marB="0" anchor="b"/>
                </a:tc>
                <a:extLst>
                  <a:ext uri="{0D108BD9-81ED-4DB2-BD59-A6C34878D82A}">
                    <a16:rowId xmlns:a16="http://schemas.microsoft.com/office/drawing/2014/main" val="1844056852"/>
                  </a:ext>
                </a:extLst>
              </a:tr>
              <a:tr h="370840">
                <a:tc>
                  <a:txBody>
                    <a:bodyPr/>
                    <a:lstStyle/>
                    <a:p>
                      <a:pPr algn="ctr"/>
                      <a:r>
                        <a:rPr lang="en-US" sz="1400" kern="1200" dirty="0" smtClean="0">
                          <a:solidFill>
                            <a:schemeClr val="dk1"/>
                          </a:solidFill>
                          <a:latin typeface="Times New Roman" panose="02020603050405020304" pitchFamily="18" charset="0"/>
                          <a:ea typeface="+mn-ea"/>
                          <a:cs typeface="Times New Roman" panose="02020603050405020304" pitchFamily="18" charset="0"/>
                        </a:rPr>
                        <a:t>Cost</a:t>
                      </a: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ctr"/>
                      <a:r>
                        <a:rPr lang="en-US" sz="1400" kern="1200" dirty="0" smtClean="0">
                          <a:solidFill>
                            <a:schemeClr val="dk1"/>
                          </a:solidFill>
                          <a:latin typeface="Times New Roman" panose="02020603050405020304" pitchFamily="18" charset="0"/>
                          <a:ea typeface="+mn-ea"/>
                          <a:cs typeface="Times New Roman" panose="02020603050405020304" pitchFamily="18" charset="0"/>
                        </a:rPr>
                        <a:t>4</a:t>
                      </a: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ctr"/>
                      <a:r>
                        <a:rPr lang="en-US" sz="1400" kern="1200" dirty="0" smtClean="0">
                          <a:solidFill>
                            <a:schemeClr val="dk1"/>
                          </a:solidFill>
                          <a:latin typeface="Times New Roman" panose="02020603050405020304" pitchFamily="18" charset="0"/>
                          <a:ea typeface="+mn-ea"/>
                          <a:cs typeface="Times New Roman" panose="02020603050405020304" pitchFamily="18" charset="0"/>
                        </a:rPr>
                        <a:t>5</a:t>
                      </a: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ctr"/>
                      <a:r>
                        <a:rPr lang="en-US" sz="1400" kern="1200" dirty="0" smtClean="0">
                          <a:solidFill>
                            <a:schemeClr val="dk1"/>
                          </a:solidFill>
                          <a:latin typeface="Times New Roman" panose="02020603050405020304" pitchFamily="18" charset="0"/>
                          <a:ea typeface="+mn-ea"/>
                          <a:cs typeface="Times New Roman" panose="02020603050405020304" pitchFamily="18" charset="0"/>
                        </a:rPr>
                        <a:t>6</a:t>
                      </a: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ct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4052016417"/>
                  </a:ext>
                </a:extLst>
              </a:tr>
            </a:tbl>
          </a:graphicData>
        </a:graphic>
      </p:graphicFrame>
    </p:spTree>
    <p:extLst>
      <p:ext uri="{BB962C8B-B14F-4D97-AF65-F5344CB8AC3E}">
        <p14:creationId xmlns:p14="http://schemas.microsoft.com/office/powerpoint/2010/main" val="833666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571501"/>
            <a:ext cx="7200900" cy="609599"/>
          </a:xfrm>
        </p:spPr>
        <p:txBody>
          <a:bodyPr/>
          <a:lstStyle/>
          <a:p>
            <a:r>
              <a:rPr lang="en-US" dirty="0" smtClean="0"/>
              <a:t>Extending Tableau </a:t>
            </a:r>
            <a:r>
              <a:rPr lang="en-US" dirty="0"/>
              <a:t>Models</a:t>
            </a:r>
          </a:p>
        </p:txBody>
      </p:sp>
      <p:sp>
        <p:nvSpPr>
          <p:cNvPr id="3" name="Content Placeholder 2"/>
          <p:cNvSpPr>
            <a:spLocks noGrp="1"/>
          </p:cNvSpPr>
          <p:nvPr>
            <p:ph idx="1"/>
          </p:nvPr>
        </p:nvSpPr>
        <p:spPr>
          <a:xfrm>
            <a:off x="1028700" y="1257300"/>
            <a:ext cx="7200900" cy="3632200"/>
          </a:xfrm>
        </p:spPr>
        <p:txBody>
          <a:bodyPr>
            <a:normAutofit/>
          </a:bodyPr>
          <a:lstStyle/>
          <a:p>
            <a:r>
              <a:rPr lang="en-US" sz="1800" dirty="0" smtClean="0"/>
              <a:t>We first build the multiproduct  resource allocation model, in which we have three processing possibilities and two resources. </a:t>
            </a:r>
          </a:p>
          <a:p>
            <a:r>
              <a:rPr lang="en-US" sz="1800" dirty="0" smtClean="0"/>
              <a:t>We calculate the net profit from each process and set up the labor and log availability constraints </a:t>
            </a:r>
            <a:endParaRPr lang="en-US" sz="1800" dirty="0"/>
          </a:p>
          <a:p>
            <a:endParaRPr lang="en-US" sz="1800" dirty="0"/>
          </a:p>
        </p:txBody>
      </p:sp>
      <p:graphicFrame>
        <p:nvGraphicFramePr>
          <p:cNvPr id="4" name="Table 3"/>
          <p:cNvGraphicFramePr>
            <a:graphicFrameLocks noGrp="1"/>
          </p:cNvGraphicFramePr>
          <p:nvPr>
            <p:extLst>
              <p:ext uri="{D42A27DB-BD31-4B8C-83A1-F6EECF244321}">
                <p14:modId xmlns:p14="http://schemas.microsoft.com/office/powerpoint/2010/main" val="1847601139"/>
              </p:ext>
            </p:extLst>
          </p:nvPr>
        </p:nvGraphicFramePr>
        <p:xfrm>
          <a:off x="1600200" y="2857500"/>
          <a:ext cx="5791199" cy="1912489"/>
        </p:xfrm>
        <a:graphic>
          <a:graphicData uri="http://schemas.openxmlformats.org/drawingml/2006/table">
            <a:tbl>
              <a:tblPr>
                <a:tableStyleId>{5C22544A-7EE6-4342-B048-85BDC9FD1C3A}</a:tableStyleId>
              </a:tblPr>
              <a:tblGrid>
                <a:gridCol w="1887503">
                  <a:extLst>
                    <a:ext uri="{9D8B030D-6E8A-4147-A177-3AD203B41FA5}">
                      <a16:colId xmlns:a16="http://schemas.microsoft.com/office/drawing/2014/main" val="20000"/>
                    </a:ext>
                  </a:extLst>
                </a:gridCol>
                <a:gridCol w="823637">
                  <a:extLst>
                    <a:ext uri="{9D8B030D-6E8A-4147-A177-3AD203B41FA5}">
                      <a16:colId xmlns:a16="http://schemas.microsoft.com/office/drawing/2014/main" val="20002"/>
                    </a:ext>
                  </a:extLst>
                </a:gridCol>
                <a:gridCol w="823637">
                  <a:extLst>
                    <a:ext uri="{9D8B030D-6E8A-4147-A177-3AD203B41FA5}">
                      <a16:colId xmlns:a16="http://schemas.microsoft.com/office/drawing/2014/main" val="20003"/>
                    </a:ext>
                  </a:extLst>
                </a:gridCol>
                <a:gridCol w="823637">
                  <a:extLst>
                    <a:ext uri="{9D8B030D-6E8A-4147-A177-3AD203B41FA5}">
                      <a16:colId xmlns:a16="http://schemas.microsoft.com/office/drawing/2014/main" val="1526311027"/>
                    </a:ext>
                  </a:extLst>
                </a:gridCol>
                <a:gridCol w="609148">
                  <a:extLst>
                    <a:ext uri="{9D8B030D-6E8A-4147-A177-3AD203B41FA5}">
                      <a16:colId xmlns:a16="http://schemas.microsoft.com/office/drawing/2014/main" val="20007"/>
                    </a:ext>
                  </a:extLst>
                </a:gridCol>
                <a:gridCol w="823637">
                  <a:extLst>
                    <a:ext uri="{9D8B030D-6E8A-4147-A177-3AD203B41FA5}">
                      <a16:colId xmlns:a16="http://schemas.microsoft.com/office/drawing/2014/main" val="20008"/>
                    </a:ext>
                  </a:extLst>
                </a:gridCol>
              </a:tblGrid>
              <a:tr h="373511">
                <a:tc>
                  <a:txBody>
                    <a:bodyPr/>
                    <a:lstStyle/>
                    <a:p>
                      <a:pPr algn="ctr" fontAlgn="b"/>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err="1" smtClean="0">
                          <a:effectLst/>
                        </a:rPr>
                        <a:t>Proc</a:t>
                      </a:r>
                      <a:r>
                        <a:rPr lang="en-US" sz="1800" u="none" strike="noStrike" dirty="0" smtClean="0">
                          <a:effectLst/>
                        </a:rPr>
                        <a:t> 1</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err="1" smtClean="0">
                          <a:effectLst/>
                        </a:rPr>
                        <a:t>Proc</a:t>
                      </a:r>
                      <a:r>
                        <a:rPr lang="en-US" sz="1800" u="none" strike="noStrike" dirty="0" smtClean="0">
                          <a:effectLst/>
                        </a:rPr>
                        <a:t> 2</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r>
                        <a:rPr lang="en-US" sz="1800" u="none" strike="noStrike" dirty="0" err="1" smtClean="0">
                          <a:effectLst/>
                        </a:rPr>
                        <a:t>Proc</a:t>
                      </a:r>
                      <a:r>
                        <a:rPr lang="en-US" sz="1800" u="none" strike="noStrike" dirty="0" smtClean="0">
                          <a:effectLst/>
                        </a:rPr>
                        <a:t> 3</a:t>
                      </a:r>
                      <a:endParaRPr lang="en-US" sz="1800" b="0" i="0" u="none" strike="noStrike" dirty="0" smtClean="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3511">
                <a:tc>
                  <a:txBody>
                    <a:bodyPr/>
                    <a:lstStyle/>
                    <a:p>
                      <a:pPr algn="ctr" fontAlgn="b"/>
                      <a:r>
                        <a:rPr lang="en-US" sz="1800" u="none" strike="noStrike" dirty="0" err="1">
                          <a:effectLst/>
                        </a:rPr>
                        <a:t>obj</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r>
                        <a:rPr lang="en-US" sz="1800" b="0" i="0" u="none" strike="noStrike" dirty="0">
                          <a:solidFill>
                            <a:srgbClr val="000000"/>
                          </a:solidFill>
                          <a:effectLst/>
                          <a:latin typeface="Calibri" panose="020F0502020204030204" pitchFamily="34" charset="0"/>
                        </a:rPr>
                        <a:t>22.9</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r>
                        <a:rPr lang="en-US" sz="1800" b="0" i="0" u="none" strike="noStrike" dirty="0">
                          <a:solidFill>
                            <a:srgbClr val="000000"/>
                          </a:solidFill>
                          <a:effectLst/>
                          <a:latin typeface="Calibri" panose="020F0502020204030204" pitchFamily="34" charset="0"/>
                        </a:rPr>
                        <a:t>26.2</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r>
                        <a:rPr lang="en-US" sz="1800" b="0" i="0" u="none" strike="noStrike" dirty="0">
                          <a:solidFill>
                            <a:srgbClr val="000000"/>
                          </a:solidFill>
                          <a:effectLst/>
                          <a:latin typeface="Calibri" panose="020F0502020204030204" pitchFamily="34" charset="0"/>
                        </a:rPr>
                        <a:t>24.3</a:t>
                      </a:r>
                    </a:p>
                  </a:txBody>
                  <a:tcPr marL="4763" marR="4763" marT="47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Calibri" panose="020F0502020204030204" pitchFamily="34" charset="0"/>
                        </a:rPr>
                        <a:t>MAX</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418445">
                <a:tc>
                  <a:txBody>
                    <a:bodyPr/>
                    <a:lstStyle/>
                    <a:p>
                      <a:pPr algn="ctr" fontAlgn="b"/>
                      <a:r>
                        <a:rPr lang="en-US" sz="1800" u="none" strike="noStrike" dirty="0">
                          <a:effectLst/>
                        </a:rPr>
                        <a:t>labor </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800" u="none" strike="noStrike" dirty="0">
                          <a:effectLst/>
                        </a:rPr>
                        <a:t>0.3</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800" u="none" strike="noStrike" dirty="0">
                          <a:effectLst/>
                        </a:rPr>
                        <a:t>0.4</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0.045</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800" u="none" strike="noStrike" dirty="0">
                          <a:effectLst/>
                        </a:rPr>
                        <a:t>&lt;=</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800" u="none" strike="noStrike">
                          <a:effectLst/>
                        </a:rPr>
                        <a:t>35</a:t>
                      </a:r>
                      <a:endParaRPr lang="en-US" sz="1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0006"/>
                  </a:ext>
                </a:extLst>
              </a:tr>
              <a:tr h="373511">
                <a:tc>
                  <a:txBody>
                    <a:bodyPr/>
                    <a:lstStyle/>
                    <a:p>
                      <a:pPr algn="ctr" fontAlgn="b"/>
                      <a:r>
                        <a:rPr lang="en-US" sz="1800" b="0" i="0" u="none" strike="noStrike" dirty="0" smtClean="0">
                          <a:solidFill>
                            <a:schemeClr val="dk1"/>
                          </a:solidFill>
                          <a:effectLst/>
                          <a:latin typeface="+mn-lt"/>
                        </a:rPr>
                        <a:t>log</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800" u="none" strike="noStrike" dirty="0">
                          <a:effectLst/>
                        </a:rPr>
                        <a:t>1</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800" u="none" strike="noStrike">
                          <a:effectLst/>
                        </a:rPr>
                        <a:t>1</a:t>
                      </a:r>
                      <a:endParaRPr lang="en-US" sz="1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1</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800" u="none" strike="noStrike" dirty="0">
                          <a:effectLst/>
                        </a:rPr>
                        <a:t>&lt;=</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b"/>
                      <a:r>
                        <a:rPr lang="en-US" sz="1800" u="none" strike="noStrike" dirty="0">
                          <a:effectLst/>
                        </a:rPr>
                        <a:t>100</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0007"/>
                  </a:ext>
                </a:extLst>
              </a:tr>
              <a:tr h="373511">
                <a:tc>
                  <a:txBody>
                    <a:bodyPr/>
                    <a:lstStyle/>
                    <a:p>
                      <a:pPr algn="ctr" fontAlgn="b"/>
                      <a:r>
                        <a:rPr lang="en-US" sz="1800" u="none" strike="noStrike" dirty="0">
                          <a:effectLst/>
                        </a:rPr>
                        <a:t>non-negative</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1,</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1,</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91"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1,</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smtClean="0">
                          <a:effectLst/>
                        </a:rPr>
                        <a:t>&gt;=</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smtClean="0">
                          <a:solidFill>
                            <a:srgbClr val="000000"/>
                          </a:solidFill>
                          <a:effectLst/>
                          <a:latin typeface="Calibri" panose="020F0502020204030204" pitchFamily="34" charset="0"/>
                        </a:rPr>
                        <a:t>0</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09735522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2172</TotalTime>
  <Words>2399</Words>
  <Application>Microsoft Office PowerPoint</Application>
  <PresentationFormat>On-screen Show (16:10)</PresentationFormat>
  <Paragraphs>412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Cambria Math</vt:lpstr>
      <vt:lpstr>Franklin Gothic Book</vt:lpstr>
      <vt:lpstr>Times New Roman</vt:lpstr>
      <vt:lpstr>Crop</vt:lpstr>
      <vt:lpstr>Augmenting a  model</vt:lpstr>
      <vt:lpstr>Motivation</vt:lpstr>
      <vt:lpstr>Motivation (continued)</vt:lpstr>
      <vt:lpstr>Basics of Model Extension</vt:lpstr>
      <vt:lpstr>Basics of Model Extension</vt:lpstr>
      <vt:lpstr>Basics of Model Extension</vt:lpstr>
      <vt:lpstr>Basics of Model Extension</vt:lpstr>
      <vt:lpstr>Extending the Tableau Model</vt:lpstr>
      <vt:lpstr>Extending Tableau Models</vt:lpstr>
      <vt:lpstr>Extending the Tableau Model</vt:lpstr>
      <vt:lpstr>Gluing Tableau Models</vt:lpstr>
      <vt:lpstr>Gluing Tableau Models</vt:lpstr>
    </vt:vector>
  </TitlesOfParts>
  <Company>Agricultural Economics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Gluing models</dc:title>
  <dc:creator>Fei, Chengcheng</dc:creator>
  <cp:lastModifiedBy>Bruce A McCarl</cp:lastModifiedBy>
  <cp:revision>197</cp:revision>
  <dcterms:created xsi:type="dcterms:W3CDTF">2020-01-15T20:35:22Z</dcterms:created>
  <dcterms:modified xsi:type="dcterms:W3CDTF">2021-01-16T23:33:04Z</dcterms:modified>
</cp:coreProperties>
</file>