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48" r:id="rId1"/>
  </p:sldMasterIdLst>
  <p:notesMasterIdLst>
    <p:notesMasterId r:id="rId52"/>
  </p:notesMasterIdLst>
  <p:sldIdLst>
    <p:sldId id="309" r:id="rId2"/>
    <p:sldId id="256" r:id="rId3"/>
    <p:sldId id="272" r:id="rId4"/>
    <p:sldId id="273" r:id="rId5"/>
    <p:sldId id="274" r:id="rId6"/>
    <p:sldId id="276" r:id="rId7"/>
    <p:sldId id="277" r:id="rId8"/>
    <p:sldId id="278" r:id="rId9"/>
    <p:sldId id="280" r:id="rId10"/>
    <p:sldId id="281" r:id="rId11"/>
    <p:sldId id="282" r:id="rId12"/>
    <p:sldId id="283" r:id="rId13"/>
    <p:sldId id="284" r:id="rId14"/>
    <p:sldId id="285" r:id="rId15"/>
    <p:sldId id="286" r:id="rId16"/>
    <p:sldId id="287" r:id="rId17"/>
    <p:sldId id="288" r:id="rId18"/>
    <p:sldId id="290" r:id="rId19"/>
    <p:sldId id="291" r:id="rId20"/>
    <p:sldId id="294" r:id="rId21"/>
    <p:sldId id="295" r:id="rId22"/>
    <p:sldId id="296" r:id="rId23"/>
    <p:sldId id="297" r:id="rId24"/>
    <p:sldId id="298" r:id="rId25"/>
    <p:sldId id="299" r:id="rId26"/>
    <p:sldId id="300" r:id="rId27"/>
    <p:sldId id="301" r:id="rId28"/>
    <p:sldId id="302" r:id="rId29"/>
    <p:sldId id="320" r:id="rId30"/>
    <p:sldId id="322" r:id="rId31"/>
    <p:sldId id="303" r:id="rId32"/>
    <p:sldId id="304" r:id="rId33"/>
    <p:sldId id="305" r:id="rId34"/>
    <p:sldId id="306" r:id="rId35"/>
    <p:sldId id="307" r:id="rId36"/>
    <p:sldId id="308" r:id="rId37"/>
    <p:sldId id="257" r:id="rId38"/>
    <p:sldId id="258" r:id="rId39"/>
    <p:sldId id="259" r:id="rId40"/>
    <p:sldId id="260" r:id="rId41"/>
    <p:sldId id="261" r:id="rId42"/>
    <p:sldId id="262" r:id="rId43"/>
    <p:sldId id="263" r:id="rId44"/>
    <p:sldId id="310" r:id="rId45"/>
    <p:sldId id="315" r:id="rId46"/>
    <p:sldId id="311" r:id="rId47"/>
    <p:sldId id="316" r:id="rId48"/>
    <p:sldId id="318" r:id="rId49"/>
    <p:sldId id="317" r:id="rId50"/>
    <p:sldId id="319"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2C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showGuides="1">
      <p:cViewPr varScale="1">
        <p:scale>
          <a:sx n="61" d="100"/>
          <a:sy n="61" d="100"/>
        </p:scale>
        <p:origin x="80" y="144"/>
      </p:cViewPr>
      <p:guideLst>
        <p:guide orient="horz" pos="2184"/>
        <p:guide pos="3816"/>
      </p:guideLst>
    </p:cSldViewPr>
  </p:slideViewPr>
  <p:notesTextViewPr>
    <p:cViewPr>
      <p:scale>
        <a:sx n="1" d="1"/>
        <a:sy n="1" d="1"/>
      </p:scale>
      <p:origin x="0" y="0"/>
    </p:cViewPr>
  </p:notesTextViewPr>
  <p:sorterViewPr>
    <p:cViewPr varScale="1">
      <p:scale>
        <a:sx n="1" d="1"/>
        <a:sy n="1" d="1"/>
      </p:scale>
      <p:origin x="0" y="-110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F6424-352C-4D6A-8230-15F91613E4B1}" type="datetimeFigureOut">
              <a:rPr lang="en-US" smtClean="0"/>
              <a:t>3/4/2019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0C79D-8025-4836-B0A6-85451DB5EE83}" type="slidenum">
              <a:rPr lang="en-US" smtClean="0"/>
              <a:t>‹#›</a:t>
            </a:fld>
            <a:endParaRPr lang="en-US"/>
          </a:p>
        </p:txBody>
      </p:sp>
    </p:spTree>
    <p:extLst>
      <p:ext uri="{BB962C8B-B14F-4D97-AF65-F5344CB8AC3E}">
        <p14:creationId xmlns:p14="http://schemas.microsoft.com/office/powerpoint/2010/main" val="41311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1C0D04-8488-4245-96F1-6C695D898CEA}" type="slidenum">
              <a:rPr lang="en-US" smtClean="0"/>
              <a:pPr>
                <a:defRPr/>
              </a:pPr>
              <a:t>39</a:t>
            </a:fld>
            <a:endParaRPr lang="en-US"/>
          </a:p>
        </p:txBody>
      </p:sp>
    </p:spTree>
    <p:extLst>
      <p:ext uri="{BB962C8B-B14F-4D97-AF65-F5344CB8AC3E}">
        <p14:creationId xmlns:p14="http://schemas.microsoft.com/office/powerpoint/2010/main" val="2447371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1C0D04-8488-4245-96F1-6C695D898CEA}" type="slidenum">
              <a:rPr lang="en-US" smtClean="0"/>
              <a:pPr>
                <a:defRPr/>
              </a:pPr>
              <a:t>40</a:t>
            </a:fld>
            <a:endParaRPr lang="en-US"/>
          </a:p>
        </p:txBody>
      </p:sp>
    </p:spTree>
    <p:extLst>
      <p:ext uri="{BB962C8B-B14F-4D97-AF65-F5344CB8AC3E}">
        <p14:creationId xmlns:p14="http://schemas.microsoft.com/office/powerpoint/2010/main" val="3482450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1C0D04-8488-4245-96F1-6C695D898CEA}" type="slidenum">
              <a:rPr lang="en-US" smtClean="0"/>
              <a:pPr>
                <a:defRPr/>
              </a:pPr>
              <a:t>41</a:t>
            </a:fld>
            <a:endParaRPr lang="en-US"/>
          </a:p>
        </p:txBody>
      </p:sp>
    </p:spTree>
    <p:extLst>
      <p:ext uri="{BB962C8B-B14F-4D97-AF65-F5344CB8AC3E}">
        <p14:creationId xmlns:p14="http://schemas.microsoft.com/office/powerpoint/2010/main" val="424712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1C0D04-8488-4245-96F1-6C695D898CEA}" type="slidenum">
              <a:rPr lang="en-US" smtClean="0"/>
              <a:pPr>
                <a:defRPr/>
              </a:pPr>
              <a:t>42</a:t>
            </a:fld>
            <a:endParaRPr lang="en-US"/>
          </a:p>
        </p:txBody>
      </p:sp>
    </p:spTree>
    <p:extLst>
      <p:ext uri="{BB962C8B-B14F-4D97-AF65-F5344CB8AC3E}">
        <p14:creationId xmlns:p14="http://schemas.microsoft.com/office/powerpoint/2010/main" val="338266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11C0D04-8488-4245-96F1-6C695D898CEA}" type="slidenum">
              <a:rPr lang="en-US" smtClean="0"/>
              <a:pPr>
                <a:defRPr/>
              </a:pPr>
              <a:t>43</a:t>
            </a:fld>
            <a:endParaRPr lang="en-US"/>
          </a:p>
        </p:txBody>
      </p:sp>
    </p:spTree>
    <p:extLst>
      <p:ext uri="{BB962C8B-B14F-4D97-AF65-F5344CB8AC3E}">
        <p14:creationId xmlns:p14="http://schemas.microsoft.com/office/powerpoint/2010/main" val="3326025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5056C-1688-44EA-84D6-D5D696B634CB}"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250369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5056C-1688-44EA-84D6-D5D696B634CB}"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368311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5056C-1688-44EA-84D6-D5D696B634CB}"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3367690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5056C-1688-44EA-84D6-D5D696B634CB}"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257374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75056C-1688-44EA-84D6-D5D696B634CB}"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156996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5056C-1688-44EA-84D6-D5D696B634CB}"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3563367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5056C-1688-44EA-84D6-D5D696B634CB}" type="datetimeFigureOut">
              <a:rPr lang="en-US" smtClean="0"/>
              <a:t>3/4/2019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291951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5056C-1688-44EA-84D6-D5D696B634CB}" type="datetimeFigureOut">
              <a:rPr lang="en-US" smtClean="0"/>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208026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5056C-1688-44EA-84D6-D5D696B634CB}" type="datetimeFigureOut">
              <a:rPr lang="en-US" smtClean="0"/>
              <a:t>3/4/2019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43808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5056C-1688-44EA-84D6-D5D696B634CB}"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12905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5056C-1688-44EA-84D6-D5D696B634CB}"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6AD9-8A7C-41C8-8CC7-B6A195223082}" type="slidenum">
              <a:rPr lang="en-US" smtClean="0"/>
              <a:t>‹#›</a:t>
            </a:fld>
            <a:endParaRPr lang="en-US"/>
          </a:p>
        </p:txBody>
      </p:sp>
    </p:spTree>
    <p:extLst>
      <p:ext uri="{BB962C8B-B14F-4D97-AF65-F5344CB8AC3E}">
        <p14:creationId xmlns:p14="http://schemas.microsoft.com/office/powerpoint/2010/main" val="318949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5056C-1688-44EA-84D6-D5D696B634CB}" type="datetimeFigureOut">
              <a:rPr lang="en-US" smtClean="0"/>
              <a:t>3/4/2019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6AD9-8A7C-41C8-8CC7-B6A195223082}" type="slidenum">
              <a:rPr lang="en-US" smtClean="0"/>
              <a:t>‹#›</a:t>
            </a:fld>
            <a:endParaRPr lang="en-US"/>
          </a:p>
        </p:txBody>
      </p:sp>
    </p:spTree>
    <p:extLst>
      <p:ext uri="{BB962C8B-B14F-4D97-AF65-F5344CB8AC3E}">
        <p14:creationId xmlns:p14="http://schemas.microsoft.com/office/powerpoint/2010/main" val="3979891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agecon2.tamu.edu/people/faculty/mccarl-bruce/" TargetMode="External"/><Relationship Id="rId7" Type="http://schemas.openxmlformats.org/officeDocument/2006/relationships/image" Target="../media/image4.emf"/><Relationship Id="rId2" Type="http://schemas.openxmlformats.org/officeDocument/2006/relationships/hyperlink" Target="mailto:mccarl@tamu.edu" TargetMode="Externa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Text Box 13"/>
          <p:cNvSpPr txBox="1">
            <a:spLocks noChangeArrowheads="1"/>
          </p:cNvSpPr>
          <p:nvPr/>
        </p:nvSpPr>
        <p:spPr bwMode="auto">
          <a:xfrm>
            <a:off x="1924371" y="73125"/>
            <a:ext cx="854592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sz="3200" dirty="0" smtClean="0">
                <a:solidFill>
                  <a:srgbClr val="7A0000"/>
                </a:solidFill>
                <a:ea typeface="+mj-ea"/>
                <a:cs typeface="+mj-cs"/>
              </a:rPr>
              <a:t>Cost Benefit analysis in a Climate Change Context</a:t>
            </a:r>
          </a:p>
          <a:p>
            <a:pPr algn="ctr">
              <a:defRPr/>
            </a:pPr>
            <a:r>
              <a:rPr lang="en-US" sz="3200" dirty="0">
                <a:solidFill>
                  <a:srgbClr val="7A0000"/>
                </a:solidFill>
                <a:ea typeface="+mj-ea"/>
                <a:cs typeface="+mj-cs"/>
              </a:rPr>
              <a:t>Theoretical Foundations and approaches</a:t>
            </a:r>
          </a:p>
          <a:p>
            <a:pPr algn="ctr">
              <a:defRPr/>
            </a:pPr>
            <a:endParaRPr lang="en-US" sz="3200" dirty="0">
              <a:solidFill>
                <a:srgbClr val="7A0000"/>
              </a:solidFill>
              <a:ea typeface="+mj-ea"/>
              <a:cs typeface="+mj-cs"/>
            </a:endParaRPr>
          </a:p>
        </p:txBody>
      </p:sp>
      <p:sp>
        <p:nvSpPr>
          <p:cNvPr id="2052" name="Text Box 15"/>
          <p:cNvSpPr txBox="1">
            <a:spLocks noChangeArrowheads="1"/>
          </p:cNvSpPr>
          <p:nvPr/>
        </p:nvSpPr>
        <p:spPr bwMode="auto">
          <a:xfrm>
            <a:off x="3479170" y="1213227"/>
            <a:ext cx="543633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800" dirty="0">
                <a:latin typeface="+mn-lt"/>
              </a:rPr>
              <a:t>Bruce A. McCarl</a:t>
            </a:r>
          </a:p>
          <a:p>
            <a:pPr algn="ctr" eaLnBrk="1" hangingPunct="1">
              <a:spcBef>
                <a:spcPct val="0"/>
              </a:spcBef>
              <a:buFontTx/>
              <a:buNone/>
            </a:pPr>
            <a:r>
              <a:rPr lang="en-US" altLang="en-US" sz="1800" dirty="0">
                <a:latin typeface="+mn-lt"/>
              </a:rPr>
              <a:t>Distinguished Professor of Agricultural Economics</a:t>
            </a:r>
          </a:p>
          <a:p>
            <a:pPr algn="ctr" eaLnBrk="1" hangingPunct="1">
              <a:spcBef>
                <a:spcPct val="0"/>
              </a:spcBef>
              <a:buFontTx/>
              <a:buNone/>
            </a:pPr>
            <a:r>
              <a:rPr lang="en-US" altLang="en-US" sz="1800" dirty="0">
                <a:latin typeface="+mn-lt"/>
              </a:rPr>
              <a:t>Texas A&amp;M University  </a:t>
            </a:r>
            <a:r>
              <a:rPr lang="en-US" altLang="en-US" sz="1800" dirty="0">
                <a:solidFill>
                  <a:srgbClr val="0066FF"/>
                </a:solidFill>
                <a:latin typeface="+mn-lt"/>
                <a:hlinkClick r:id="rId2"/>
              </a:rPr>
              <a:t>mccarl@tamu.edu</a:t>
            </a:r>
            <a:r>
              <a:rPr lang="en-US" altLang="en-US" sz="1800" dirty="0">
                <a:solidFill>
                  <a:srgbClr val="0066FF"/>
                </a:solidFill>
                <a:latin typeface="+mn-lt"/>
              </a:rPr>
              <a:t> </a:t>
            </a:r>
          </a:p>
          <a:p>
            <a:pPr algn="ctr" eaLnBrk="1" hangingPunct="1">
              <a:spcBef>
                <a:spcPct val="0"/>
              </a:spcBef>
              <a:buFontTx/>
              <a:buNone/>
            </a:pPr>
            <a:r>
              <a:rPr lang="en-US" altLang="en-US" sz="1800" dirty="0">
                <a:solidFill>
                  <a:srgbClr val="0066FF"/>
                </a:solidFill>
                <a:latin typeface="+mn-lt"/>
                <a:hlinkClick r:id="rId3"/>
              </a:rPr>
              <a:t>http://agecon2.tamu.edu/people/faculty/mccarl-bruce/</a:t>
            </a:r>
            <a:r>
              <a:rPr lang="en-US" altLang="en-US" sz="1800" dirty="0">
                <a:latin typeface="+mn-lt"/>
              </a:rPr>
              <a:t> </a:t>
            </a:r>
          </a:p>
        </p:txBody>
      </p:sp>
      <p:sp>
        <p:nvSpPr>
          <p:cNvPr id="2053" name="Text Box 8"/>
          <p:cNvSpPr txBox="1">
            <a:spLocks noChangeArrowheads="1"/>
          </p:cNvSpPr>
          <p:nvPr/>
        </p:nvSpPr>
        <p:spPr bwMode="auto">
          <a:xfrm>
            <a:off x="1640599" y="2658894"/>
            <a:ext cx="2601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800">
                <a:solidFill>
                  <a:srgbClr val="FF0000"/>
                </a:solidFill>
                <a:latin typeface="+mn-lt"/>
              </a:rPr>
              <a:t>Energy</a:t>
            </a:r>
          </a:p>
        </p:txBody>
      </p:sp>
      <p:sp>
        <p:nvSpPr>
          <p:cNvPr id="2054" name="Text Box 9"/>
          <p:cNvSpPr txBox="1">
            <a:spLocks noChangeArrowheads="1"/>
          </p:cNvSpPr>
          <p:nvPr/>
        </p:nvSpPr>
        <p:spPr bwMode="auto">
          <a:xfrm>
            <a:off x="6331152" y="2390092"/>
            <a:ext cx="48101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800" dirty="0">
                <a:solidFill>
                  <a:srgbClr val="FF0000"/>
                </a:solidFill>
                <a:latin typeface="+mn-lt"/>
              </a:rPr>
              <a:t>Climate</a:t>
            </a:r>
            <a:r>
              <a:rPr lang="en-US" altLang="en-US" sz="2800" dirty="0">
                <a:latin typeface="+mn-lt"/>
              </a:rPr>
              <a:t> </a:t>
            </a:r>
            <a:r>
              <a:rPr lang="en-US" altLang="en-US" sz="2800" dirty="0">
                <a:solidFill>
                  <a:srgbClr val="FF0000"/>
                </a:solidFill>
                <a:latin typeface="+mn-lt"/>
              </a:rPr>
              <a:t>Change</a:t>
            </a:r>
            <a:r>
              <a:rPr lang="en-US" altLang="en-US" sz="2800" dirty="0">
                <a:latin typeface="+mn-lt"/>
              </a:rPr>
              <a:t> </a:t>
            </a:r>
            <a:r>
              <a:rPr lang="en-US" altLang="en-US" sz="2800" dirty="0">
                <a:solidFill>
                  <a:srgbClr val="FF0000"/>
                </a:solidFill>
                <a:latin typeface="+mn-lt"/>
              </a:rPr>
              <a:t>Adaptation</a:t>
            </a:r>
          </a:p>
        </p:txBody>
      </p:sp>
      <p:pic>
        <p:nvPicPr>
          <p:cNvPr id="205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98351" flipH="1">
            <a:off x="8014666" y="4391642"/>
            <a:ext cx="2244828" cy="1126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47894">
            <a:off x="1381555" y="4638211"/>
            <a:ext cx="2973952" cy="550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73006">
            <a:off x="7963828" y="3005326"/>
            <a:ext cx="2273599" cy="1091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9757022" flipH="1">
            <a:off x="1770045" y="2999397"/>
            <a:ext cx="2355714" cy="115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5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69513" y="2807118"/>
            <a:ext cx="3105117" cy="279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 Box 9"/>
          <p:cNvSpPr txBox="1">
            <a:spLocks noChangeArrowheads="1"/>
          </p:cNvSpPr>
          <p:nvPr/>
        </p:nvSpPr>
        <p:spPr bwMode="auto">
          <a:xfrm>
            <a:off x="713570" y="5733028"/>
            <a:ext cx="54026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800" dirty="0">
                <a:solidFill>
                  <a:srgbClr val="FF0000"/>
                </a:solidFill>
                <a:latin typeface="+mn-lt"/>
              </a:rPr>
              <a:t>Climate</a:t>
            </a:r>
            <a:r>
              <a:rPr lang="en-US" altLang="en-US" sz="2800" dirty="0">
                <a:latin typeface="+mn-lt"/>
              </a:rPr>
              <a:t> </a:t>
            </a:r>
            <a:r>
              <a:rPr lang="en-US" altLang="en-US" sz="2800" dirty="0">
                <a:solidFill>
                  <a:srgbClr val="FF0000"/>
                </a:solidFill>
                <a:latin typeface="+mn-lt"/>
              </a:rPr>
              <a:t>Change</a:t>
            </a:r>
            <a:r>
              <a:rPr lang="en-US" altLang="en-US" sz="2800" dirty="0">
                <a:latin typeface="+mn-lt"/>
              </a:rPr>
              <a:t> </a:t>
            </a:r>
            <a:r>
              <a:rPr lang="en-US" altLang="en-US" sz="2800" dirty="0">
                <a:solidFill>
                  <a:srgbClr val="FF0000"/>
                </a:solidFill>
                <a:latin typeface="+mn-lt"/>
              </a:rPr>
              <a:t>Mitigation</a:t>
            </a:r>
          </a:p>
        </p:txBody>
      </p:sp>
      <p:sp>
        <p:nvSpPr>
          <p:cNvPr id="2" name="Rectangle 10"/>
          <p:cNvSpPr>
            <a:spLocks noChangeArrowheads="1"/>
          </p:cNvSpPr>
          <p:nvPr/>
        </p:nvSpPr>
        <p:spPr bwMode="auto">
          <a:xfrm>
            <a:off x="6509462" y="5725466"/>
            <a:ext cx="49033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800" dirty="0">
                <a:solidFill>
                  <a:srgbClr val="FF0000"/>
                </a:solidFill>
                <a:latin typeface="+mn-lt"/>
              </a:rPr>
              <a:t>Climate</a:t>
            </a:r>
            <a:r>
              <a:rPr lang="en-US" altLang="en-US" sz="2800" dirty="0">
                <a:solidFill>
                  <a:schemeClr val="bg1"/>
                </a:solidFill>
                <a:latin typeface="+mn-lt"/>
              </a:rPr>
              <a:t> </a:t>
            </a:r>
            <a:r>
              <a:rPr lang="en-US" altLang="en-US" sz="2800" dirty="0">
                <a:solidFill>
                  <a:srgbClr val="FF0000"/>
                </a:solidFill>
                <a:latin typeface="+mn-lt"/>
              </a:rPr>
              <a:t>Change</a:t>
            </a:r>
            <a:r>
              <a:rPr lang="en-US" altLang="en-US" sz="2800" dirty="0">
                <a:solidFill>
                  <a:schemeClr val="bg1"/>
                </a:solidFill>
                <a:latin typeface="+mn-lt"/>
              </a:rPr>
              <a:t> </a:t>
            </a:r>
            <a:r>
              <a:rPr lang="en-US" altLang="en-US" sz="2800" dirty="0">
                <a:solidFill>
                  <a:srgbClr val="FF0000"/>
                </a:solidFill>
                <a:latin typeface="+mn-lt"/>
              </a:rPr>
              <a:t>Impacts</a:t>
            </a:r>
          </a:p>
        </p:txBody>
      </p:sp>
    </p:spTree>
    <p:extLst>
      <p:ext uri="{BB962C8B-B14F-4D97-AF65-F5344CB8AC3E}">
        <p14:creationId xmlns:p14="http://schemas.microsoft.com/office/powerpoint/2010/main" val="2105573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63599" y="513716"/>
            <a:ext cx="10512323"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4800" dirty="0">
                <a:solidFill>
                  <a:srgbClr val="7A0000"/>
                </a:solidFill>
                <a:latin typeface="+mn-lt"/>
                <a:ea typeface="+mj-ea"/>
                <a:cs typeface="+mj-cs"/>
              </a:rPr>
              <a:t>Consumers' surplus</a:t>
            </a:r>
          </a:p>
          <a:p>
            <a:pPr marL="0" marR="0" lvl="0" indent="0" algn="ctr"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457200" algn="l"/>
              </a:tabLst>
            </a:pPr>
            <a:r>
              <a:rPr kumimoji="0" lang="en-US" altLang="en-US" sz="2400" b="0" i="0" u="none" strike="noStrike" cap="none" normalizeH="0" baseline="0" dirty="0" smtClean="0">
                <a:ln>
                  <a:noFill/>
                </a:ln>
                <a:solidFill>
                  <a:schemeClr val="tx1"/>
                </a:solidFill>
                <a:effectLst/>
                <a:latin typeface="+mn-lt"/>
                <a:ea typeface="Times New Roman" panose="02020603050405020304" pitchFamily="18" charset="0"/>
              </a:rPr>
              <a:t>excess of the price which one would be willing to pay for the thing rather than go without it, over that which they actually pay</a:t>
            </a:r>
            <a:endParaRPr kumimoji="0" lang="en-US" altLang="en-US" sz="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800" b="0" i="0" u="none" strike="noStrike" cap="none" normalizeH="0" baseline="0" dirty="0" smtClean="0">
              <a:ln>
                <a:noFill/>
              </a:ln>
              <a:solidFill>
                <a:schemeClr val="tx1"/>
              </a:solidFill>
              <a:effectLst/>
              <a:latin typeface="+mn-lt"/>
            </a:endParaRPr>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2124" y="2548314"/>
            <a:ext cx="4695272" cy="4230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886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72233" y="-96798"/>
            <a:ext cx="499527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4800" dirty="0">
                <a:solidFill>
                  <a:srgbClr val="7A0000"/>
                </a:solidFill>
                <a:latin typeface="+mn-lt"/>
                <a:ea typeface="+mj-ea"/>
                <a:cs typeface="+mj-cs"/>
              </a:rPr>
              <a:t>Consumers' surplus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mn-lt"/>
            </a:endParaRPr>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5360" y="749300"/>
            <a:ext cx="2978150" cy="2679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321842" y="3646388"/>
            <a:ext cx="10668000"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400" b="0" i="0" u="none" strike="noStrike" cap="none" normalizeH="0" baseline="0" dirty="0" smtClean="0">
                <a:ln>
                  <a:noFill/>
                </a:ln>
                <a:solidFill>
                  <a:schemeClr val="tx1"/>
                </a:solidFill>
                <a:effectLst/>
                <a:latin typeface="+mn-lt"/>
                <a:ea typeface="Times New Roman" panose="02020603050405020304" pitchFamily="18" charset="0"/>
              </a:rPr>
              <a:t>Why is this a measure of welfare.  </a:t>
            </a:r>
            <a:endParaRPr kumimoji="0" lang="en-US" altLang="en-US" sz="800" b="0" i="0" u="none" strike="noStrike" cap="none" normalizeH="0" baseline="0" dirty="0" smtClean="0">
              <a:ln>
                <a:noFill/>
              </a:ln>
              <a:solidFill>
                <a:schemeClr val="tx1"/>
              </a:solidFill>
              <a:effectLst/>
              <a:latin typeface="+mn-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An individual in consuming derives utility.  </a:t>
            </a:r>
            <a:endParaRPr kumimoji="0" lang="en-US" altLang="en-US" sz="800" b="0" i="0" u="none" strike="noStrike" cap="none" normalizeH="0" baseline="0" dirty="0" smtClean="0">
              <a:ln>
                <a:noFill/>
              </a:ln>
              <a:solidFill>
                <a:schemeClr val="tx1"/>
              </a:solidFill>
              <a:effectLst/>
              <a:latin typeface="+mn-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Utility is a very difficult concept to measure, </a:t>
            </a:r>
            <a:endParaRPr kumimoji="0" lang="en-US" altLang="en-US" sz="800" b="0" i="0" u="none" strike="noStrike" cap="none" normalizeH="0" baseline="0" dirty="0" smtClean="0">
              <a:ln>
                <a:noFill/>
              </a:ln>
              <a:solidFill>
                <a:schemeClr val="tx1"/>
              </a:solidFill>
              <a:effectLst/>
              <a:latin typeface="+mn-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In buying goods, individuals reflect the value or utility they place on a good.  </a:t>
            </a:r>
            <a:endParaRPr kumimoji="0" lang="en-US" altLang="en-US" sz="800" b="0" i="0" u="none" strike="noStrike" cap="none" normalizeH="0" baseline="0" dirty="0" smtClean="0">
              <a:ln>
                <a:noFill/>
              </a:ln>
              <a:solidFill>
                <a:schemeClr val="tx1"/>
              </a:solidFill>
              <a:effectLst/>
              <a:latin typeface="+mn-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Demand schedule is collection of price-quantity points representing marginal utility of consumption</a:t>
            </a:r>
            <a:endParaRPr kumimoji="0" lang="en-US" altLang="en-US" sz="800" b="0" i="0" u="none" strike="noStrike" cap="none" normalizeH="0" baseline="0" dirty="0" smtClean="0">
              <a:ln>
                <a:noFill/>
              </a:ln>
              <a:solidFill>
                <a:schemeClr val="tx1"/>
              </a:solidFill>
              <a:effectLst/>
              <a:latin typeface="+mn-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When individual consumes at price P*, total utility (welfare) the sum of satisfaction from consuming the first unit of good at this lower price plus the second etc.  </a:t>
            </a:r>
            <a:endParaRPr kumimoji="0" lang="en-US" altLang="en-US" sz="800" b="0" i="0" u="none" strike="noStrike" cap="none" normalizeH="0" baseline="0" dirty="0" smtClean="0">
              <a:ln>
                <a:noFill/>
              </a:ln>
              <a:solidFill>
                <a:schemeClr val="tx1"/>
              </a:solidFill>
              <a:effectLst/>
              <a:latin typeface="+mn-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This sum equals the integral of the area under the demand curve from zero to Q* less the total amount paid (i.e., P* Q*).</a:t>
            </a:r>
            <a:endParaRPr kumimoji="0" lang="en-US" altLang="en-US" sz="2400" b="0" i="0" u="none" strike="noStrike" cap="none" normalizeH="0" baseline="0" dirty="0" smtClean="0">
              <a:ln>
                <a:noFill/>
              </a:ln>
              <a:solidFill>
                <a:schemeClr val="tx1"/>
              </a:solidFill>
              <a:effectLst/>
              <a:latin typeface="+mn-l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en-US" sz="2400" b="0" i="0" u="none" strike="noStrike" cap="none" normalizeH="0" baseline="0" dirty="0" smtClean="0">
                <a:ln>
                  <a:noFill/>
                </a:ln>
                <a:solidFill>
                  <a:schemeClr val="tx1"/>
                </a:solidFill>
                <a:effectLst/>
                <a:latin typeface="+mn-lt"/>
                <a:ea typeface="Times New Roman" panose="02020603050405020304" pitchFamily="18" charset="0"/>
              </a:rPr>
              <a:t/>
            </a:r>
            <a:br>
              <a:rPr kumimoji="0" lang="en-US" altLang="en-US" sz="2400" b="0" i="0" u="none" strike="noStrike" cap="none" normalizeH="0" baseline="0" dirty="0" smtClean="0">
                <a:ln>
                  <a:noFill/>
                </a:ln>
                <a:solidFill>
                  <a:schemeClr val="tx1"/>
                </a:solidFill>
                <a:effectLst/>
                <a:latin typeface="+mn-lt"/>
                <a:ea typeface="Times New Roman" panose="02020603050405020304" pitchFamily="18" charset="0"/>
              </a:rPr>
            </a:br>
            <a:endParaRPr kumimoji="0" lang="en-US" altLang="en-US" sz="18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417424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7643" y="870032"/>
            <a:ext cx="2978150" cy="26797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2821" y="4343400"/>
            <a:ext cx="2781300" cy="2501900"/>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1424" y="4343400"/>
            <a:ext cx="27813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721004" y="48259"/>
            <a:ext cx="1126814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lang="en-US" altLang="en-US" sz="4000" dirty="0">
                <a:solidFill>
                  <a:srgbClr val="7A0000"/>
                </a:solidFill>
                <a:latin typeface="+mn-lt"/>
                <a:ea typeface="+mj-ea"/>
                <a:cs typeface="+mj-cs"/>
              </a:rPr>
              <a:t>Consumers' surplus Why is this a measure of welfare</a:t>
            </a:r>
            <a:r>
              <a:rPr kumimoji="0" lang="en-US" altLang="en-US" b="0" i="0" u="none" strike="noStrike" cap="none" normalizeH="0" baseline="0" dirty="0" smtClean="0">
                <a:ln>
                  <a:noFill/>
                </a:ln>
                <a:solidFill>
                  <a:schemeClr val="tx1"/>
                </a:solidFill>
                <a:effectLst/>
                <a:latin typeface="+mn-lt"/>
                <a:ea typeface="Times New Roman" panose="02020603050405020304" pitchFamily="18" charset="0"/>
              </a:rPr>
              <a:t>.  </a:t>
            </a:r>
            <a:endParaRPr kumimoji="0" lang="en-US" altLang="en-US" sz="6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endParaRPr kumimoji="0" lang="en-US" altLang="en-US" sz="1400" b="0" i="0" u="none" strike="noStrike" cap="none" normalizeH="0" baseline="0" dirty="0" smtClean="0">
              <a:ln>
                <a:noFill/>
              </a:ln>
              <a:solidFill>
                <a:schemeClr val="tx1"/>
              </a:solidFill>
              <a:effectLst/>
              <a:latin typeface="+mn-lt"/>
            </a:endParaRPr>
          </a:p>
        </p:txBody>
      </p:sp>
      <p:sp>
        <p:nvSpPr>
          <p:cNvPr id="3" name="Rectangle 5"/>
          <p:cNvSpPr>
            <a:spLocks noChangeArrowheads="1"/>
          </p:cNvSpPr>
          <p:nvPr/>
        </p:nvSpPr>
        <p:spPr bwMode="auto">
          <a:xfrm>
            <a:off x="1107439" y="3333155"/>
            <a:ext cx="1049528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altLang="en-US" sz="2000" b="0" i="0" u="none" strike="noStrike" cap="none" normalizeH="0" baseline="0" dirty="0" smtClean="0">
                <a:ln>
                  <a:noFill/>
                </a:ln>
                <a:solidFill>
                  <a:schemeClr val="tx1"/>
                </a:solidFill>
                <a:effectLst/>
                <a:latin typeface="+mn-lt"/>
                <a:ea typeface="Times New Roman" panose="02020603050405020304" pitchFamily="18" charset="0"/>
              </a:rPr>
              <a:t>This sum equals the integral of the area under the demand curve from zero to Q* less the total amount paid (i.e., P* Q*).</a:t>
            </a:r>
            <a:endParaRPr kumimoji="0" lang="en-US" altLang="en-US" sz="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altLang="en-US" sz="18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948960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129" y="1307690"/>
            <a:ext cx="11503742" cy="5401479"/>
          </a:xfrm>
          <a:prstGeom prst="rect">
            <a:avLst/>
          </a:prstGeom>
        </p:spPr>
        <p:txBody>
          <a:bodyPr wrap="square">
            <a:spAutoFit/>
          </a:bodyPr>
          <a:lstStyle/>
          <a:p>
            <a:pPr>
              <a:spcAft>
                <a:spcPts val="600"/>
              </a:spcAft>
            </a:pPr>
            <a:r>
              <a:rPr lang="en-US" sz="3200" dirty="0" smtClean="0">
                <a:latin typeface="Times New Roman" panose="02020603050405020304" pitchFamily="18" charset="0"/>
                <a:ea typeface="Times New Roman" panose="02020603050405020304" pitchFamily="18" charset="0"/>
              </a:rPr>
              <a:t>Above </a:t>
            </a:r>
            <a:r>
              <a:rPr lang="en-US" sz="3200" dirty="0">
                <a:latin typeface="Times New Roman" panose="02020603050405020304" pitchFamily="18" charset="0"/>
                <a:ea typeface="Times New Roman" panose="02020603050405020304" pitchFamily="18" charset="0"/>
              </a:rPr>
              <a:t>was for individual</a:t>
            </a:r>
          </a:p>
          <a:p>
            <a:pPr>
              <a:spcAft>
                <a:spcPts val="600"/>
              </a:spcAft>
            </a:pPr>
            <a:r>
              <a:rPr lang="en-US" sz="3200" dirty="0">
                <a:latin typeface="Times New Roman" panose="02020603050405020304" pitchFamily="18" charset="0"/>
                <a:ea typeface="Times New Roman" panose="02020603050405020304" pitchFamily="18" charset="0"/>
              </a:rPr>
              <a:t>In theory, the aggregate demand function is simply the horizontal sum of the individual demand functions.  </a:t>
            </a:r>
          </a:p>
          <a:p>
            <a:pPr>
              <a:spcAft>
                <a:spcPts val="600"/>
              </a:spcAft>
            </a:pPr>
            <a:r>
              <a:rPr lang="en-US" sz="3200" dirty="0">
                <a:latin typeface="Times New Roman" panose="02020603050405020304" pitchFamily="18" charset="0"/>
                <a:ea typeface="Times New Roman" panose="02020603050405020304" pitchFamily="18" charset="0"/>
              </a:rPr>
              <a:t>Area under the aggregate demand function is the summation of the individual consumer's surpluses and constitutes a measure of aggregate welfare. </a:t>
            </a:r>
          </a:p>
          <a:p>
            <a:pPr>
              <a:spcAft>
                <a:spcPts val="600"/>
              </a:spcAft>
            </a:pPr>
            <a:r>
              <a:rPr lang="en-US" sz="3200" dirty="0">
                <a:latin typeface="Times New Roman" panose="02020603050405020304" pitchFamily="18" charset="0"/>
                <a:ea typeface="Times New Roman" panose="02020603050405020304" pitchFamily="18" charset="0"/>
              </a:rPr>
              <a:t>Sums welfare of individuals ignoring weighting</a:t>
            </a:r>
          </a:p>
          <a:p>
            <a:pPr>
              <a:spcAft>
                <a:spcPts val="600"/>
              </a:spcAft>
            </a:pPr>
            <a:r>
              <a:rPr lang="en-US" sz="3200" dirty="0">
                <a:latin typeface="Times New Roman" panose="02020603050405020304" pitchFamily="18" charset="0"/>
                <a:ea typeface="Times New Roman" panose="02020603050405020304" pitchFamily="18" charset="0"/>
              </a:rPr>
              <a:t> </a:t>
            </a:r>
          </a:p>
          <a:p>
            <a:pPr>
              <a:spcAft>
                <a:spcPts val="600"/>
              </a:spcAft>
            </a:pPr>
            <a:r>
              <a:rPr lang="en-US" sz="3200" dirty="0">
                <a:latin typeface="Times New Roman" panose="02020603050405020304" pitchFamily="18" charset="0"/>
                <a:ea typeface="Times New Roman" panose="02020603050405020304" pitchFamily="18" charset="0"/>
              </a:rPr>
              <a:t>  Calculation procedures for consumers' surplus are given in Appendix 2.</a:t>
            </a:r>
          </a:p>
        </p:txBody>
      </p:sp>
      <p:sp>
        <p:nvSpPr>
          <p:cNvPr id="3" name="Rectangle 2"/>
          <p:cNvSpPr/>
          <p:nvPr/>
        </p:nvSpPr>
        <p:spPr>
          <a:xfrm>
            <a:off x="2359742" y="265170"/>
            <a:ext cx="7826477" cy="1400383"/>
          </a:xfrm>
          <a:prstGeom prst="rect">
            <a:avLst/>
          </a:prstGeom>
        </p:spPr>
        <p:txBody>
          <a:bodyPr wrap="square">
            <a:spAutoFit/>
          </a:bodyPr>
          <a:lstStyle/>
          <a:p>
            <a:pPr algn="ctr">
              <a:spcAft>
                <a:spcPts val="600"/>
              </a:spcAft>
              <a:tabLst>
                <a:tab pos="228600" algn="l"/>
                <a:tab pos="457200" algn="l"/>
              </a:tabLst>
            </a:pPr>
            <a:r>
              <a:rPr lang="en-US" sz="4000" dirty="0">
                <a:solidFill>
                  <a:srgbClr val="7A0000"/>
                </a:solidFill>
                <a:ea typeface="+mj-ea"/>
                <a:cs typeface="+mj-cs"/>
              </a:rPr>
              <a:t>Aggregate consumers' surplus</a:t>
            </a:r>
          </a:p>
          <a:p>
            <a:pPr>
              <a:spcAft>
                <a:spcPts val="600"/>
              </a:spcAft>
            </a:pPr>
            <a:r>
              <a:rPr lang="en-US" sz="4000" dirty="0">
                <a:solidFill>
                  <a:srgbClr val="7A0000"/>
                </a:solidFill>
                <a:ea typeface="+mj-ea"/>
                <a:cs typeface="+mj-cs"/>
              </a:rPr>
              <a:t> </a:t>
            </a:r>
          </a:p>
        </p:txBody>
      </p:sp>
    </p:spTree>
    <p:extLst>
      <p:ext uri="{BB962C8B-B14F-4D97-AF65-F5344CB8AC3E}">
        <p14:creationId xmlns:p14="http://schemas.microsoft.com/office/powerpoint/2010/main" val="147573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60439" y="250428"/>
            <a:ext cx="10667999"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Producers' Surplus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Producers' surplus is the excess that producers receive over the minimum price at which a seller would part with a bundle of goods.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Minimum price at which a seller is "induced" is given by the supply curve and is the marginal cost of producing that unit for the seller.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Total cost is sum of marginal costs or area under supply curve</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endParaRPr>
          </a:p>
        </p:txBody>
      </p:sp>
      <p:pic>
        <p:nvPicPr>
          <p:cNvPr id="409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0411" y="3160415"/>
            <a:ext cx="3981450" cy="35877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3675618"/>
            <a:ext cx="18473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ea typeface="Times New Roman" panose="02020603050405020304" pitchFamily="18" charset="0"/>
              </a:rPr>
              <a:t/>
            </a:r>
            <a:br>
              <a:rPr kumimoji="0" lang="en-US" altLang="en-US" sz="2400" b="0" i="0" u="none" strike="noStrike" cap="none" normalizeH="0" baseline="0" smtClean="0">
                <a:ln>
                  <a:noFill/>
                </a:ln>
                <a:solidFill>
                  <a:schemeClr val="tx1"/>
                </a:solidFill>
                <a:effectLst/>
                <a:ea typeface="Times New Roman" panose="02020603050405020304" pitchFamily="18" charset="0"/>
              </a:rPr>
            </a:br>
            <a:endParaRPr kumimoji="0" lang="en-US" altLang="en-US" sz="1800"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2527708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18160" y="399574"/>
            <a:ext cx="1035304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Producers' Surplus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Total Revenue is price times quantity</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Total cost is sum of marginal costs or area under supply curve</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Producer surplus is Total Revenue less total cost or the area between price line and supply curve.</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endParaRPr>
          </a:p>
        </p:txBody>
      </p:sp>
      <p:pic>
        <p:nvPicPr>
          <p:cNvPr id="512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1731" y="2459375"/>
            <a:ext cx="3289300" cy="29654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607246" y="5580895"/>
            <a:ext cx="851998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Equilibrium price times equilibrium quantity (total revenue) minus area under supply curve from zero to equilibrium quantity (sum of marginal costs or total cost).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
            </a:r>
            <a:br>
              <a:rPr kumimoji="0" lang="en-US" altLang="en-US" sz="2400" b="0" i="0" u="none" strike="noStrike" cap="none" normalizeH="0" baseline="0" dirty="0" smtClean="0">
                <a:ln>
                  <a:noFill/>
                </a:ln>
                <a:solidFill>
                  <a:schemeClr val="tx1"/>
                </a:solidFill>
                <a:effectLst/>
                <a:ea typeface="Times New Roman" panose="02020603050405020304" pitchFamily="18" charset="0"/>
              </a:rPr>
            </a:br>
            <a:endParaRPr kumimoji="0" lang="en-US" altLang="en-US" sz="1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985964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91148" y="448375"/>
            <a:ext cx="8072284"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Producers' Surplus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2"/>
                </a:solidFill>
                <a:effectLst/>
                <a:ea typeface="Times New Roman" panose="02020603050405020304" pitchFamily="18" charset="0"/>
              </a:rPr>
              <a:t>  </a:t>
            </a:r>
            <a:endParaRPr kumimoji="0" lang="en-US" altLang="en-US" sz="800" b="0" i="0" u="none" strike="noStrike" cap="none" normalizeH="0" baseline="0" dirty="0" smtClean="0">
              <a:ln>
                <a:noFill/>
              </a:ln>
              <a:solidFill>
                <a:schemeClr val="tx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2"/>
                </a:solidFill>
                <a:effectLst/>
                <a:ea typeface="Times New Roman" panose="02020603050405020304" pitchFamily="18" charset="0"/>
              </a:rPr>
              <a:t>Short run concept is analogous to profit.</a:t>
            </a:r>
            <a:endParaRPr kumimoji="0" lang="en-US" altLang="en-US" sz="800" b="0" i="0" u="none" strike="noStrike" cap="none" normalizeH="0" baseline="0" dirty="0" smtClean="0">
              <a:ln>
                <a:noFill/>
              </a:ln>
              <a:solidFill>
                <a:schemeClr val="tx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2"/>
              </a:solidFill>
              <a:effectLst/>
            </a:endParaRPr>
          </a:p>
        </p:txBody>
      </p:sp>
      <p:pic>
        <p:nvPicPr>
          <p:cNvPr id="614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4645" y="2394156"/>
            <a:ext cx="4483510" cy="410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6916"/>
            <a:ext cx="11425084" cy="4970591"/>
          </a:xfrm>
          <a:prstGeom prst="rect">
            <a:avLst/>
          </a:prstGeom>
        </p:spPr>
        <p:txBody>
          <a:bodyPr wrap="square">
            <a:spAutoFit/>
          </a:bodyPr>
          <a:lstStyle/>
          <a:p>
            <a:pPr algn="ctr">
              <a:spcAft>
                <a:spcPts val="600"/>
              </a:spcAft>
            </a:pPr>
            <a:r>
              <a:rPr lang="en-US" sz="4000" dirty="0">
                <a:solidFill>
                  <a:srgbClr val="7A0000"/>
                </a:solidFill>
                <a:ea typeface="+mj-ea"/>
                <a:cs typeface="+mj-cs"/>
              </a:rPr>
              <a:t>Producers' Surplus</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Producers' surplus is not as readily accepted in a welfare context as is consumers' surplus.  The reasons for this are twofold.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First, some think economic rent is a more meaningful term.  </a:t>
            </a:r>
          </a:p>
          <a:p>
            <a:pPr marL="342900" marR="0" lvl="0" indent="-342900">
              <a:spcBef>
                <a:spcPts val="0"/>
              </a:spcBef>
              <a:spcAft>
                <a:spcPts val="600"/>
              </a:spcAft>
              <a:buFont typeface="Symbol" panose="05050102010706020507" pitchFamily="18" charset="2"/>
              <a:buChar char=""/>
              <a:tabLst>
                <a:tab pos="228600" algn="l"/>
                <a:tab pos="457200" algn="l"/>
              </a:tabLst>
            </a:pPr>
            <a:r>
              <a:rPr lang="en-US" sz="2800" dirty="0" err="1">
                <a:latin typeface="Times New Roman" panose="02020603050405020304" pitchFamily="18" charset="0"/>
                <a:ea typeface="Times New Roman" panose="02020603050405020304" pitchFamily="18" charset="0"/>
              </a:rPr>
              <a:t>Mishan</a:t>
            </a:r>
            <a:r>
              <a:rPr lang="en-US" sz="2800" dirty="0">
                <a:latin typeface="Times New Roman" panose="02020603050405020304" pitchFamily="18" charset="0"/>
                <a:ea typeface="Times New Roman" panose="02020603050405020304" pitchFamily="18" charset="0"/>
              </a:rPr>
              <a:t> economic rent provides "a money measure of the welfare change arising from a movement of factor prices in exactly the same way that consumer's surplus provides a money measure of the welfare change arising from a movement in product prices."</a:t>
            </a:r>
          </a:p>
          <a:p>
            <a:pPr marL="342900" marR="0" lvl="0" indent="-342900">
              <a:spcBef>
                <a:spcPts val="0"/>
              </a:spcBef>
              <a:spcAft>
                <a:spcPts val="600"/>
              </a:spcAft>
              <a:buFont typeface="Symbol" panose="05050102010706020507" pitchFamily="18" charset="2"/>
              <a:buChar char=""/>
              <a:tabLst>
                <a:tab pos="228600" algn="l"/>
                <a:tab pos="457200" algn="l"/>
              </a:tabLst>
            </a:pPr>
            <a:r>
              <a:rPr lang="en-US" sz="2800" dirty="0">
                <a:latin typeface="Times New Roman" panose="02020603050405020304" pitchFamily="18" charset="0"/>
                <a:ea typeface="Times New Roman" panose="02020603050405020304" pitchFamily="18" charset="0"/>
              </a:rPr>
              <a:t>an imputed rent to the factors of production</a:t>
            </a:r>
          </a:p>
        </p:txBody>
      </p:sp>
    </p:spTree>
    <p:extLst>
      <p:ext uri="{BB962C8B-B14F-4D97-AF65-F5344CB8AC3E}">
        <p14:creationId xmlns:p14="http://schemas.microsoft.com/office/powerpoint/2010/main" val="426230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439" y="507639"/>
            <a:ext cx="11071122" cy="5986254"/>
          </a:xfrm>
          <a:prstGeom prst="rect">
            <a:avLst/>
          </a:prstGeom>
        </p:spPr>
        <p:txBody>
          <a:bodyPr wrap="square">
            <a:spAutoFit/>
          </a:bodyPr>
          <a:lstStyle/>
          <a:p>
            <a:pPr algn="ctr">
              <a:spcAft>
                <a:spcPts val="600"/>
              </a:spcAft>
            </a:pPr>
            <a:r>
              <a:rPr lang="en-US" sz="4000" dirty="0">
                <a:solidFill>
                  <a:srgbClr val="7A0000"/>
                </a:solidFill>
                <a:ea typeface="+mj-ea"/>
                <a:cs typeface="+mj-cs"/>
              </a:rPr>
              <a:t>Producers' Surplus</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In summary, as a welfare measure producers' surplus is useful but it does need to be used carefully with thought on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dynamic nature and form of the supply curve and,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to who the surpluses accrues.  </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The term producers' surplus, while common, should be used at least along with the term economic rent, indicating that this "surplus" is really a return to factors of production.</a:t>
            </a:r>
          </a:p>
          <a:p>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spTree>
    <p:extLst>
      <p:ext uri="{BB962C8B-B14F-4D97-AF65-F5344CB8AC3E}">
        <p14:creationId xmlns:p14="http://schemas.microsoft.com/office/powerpoint/2010/main" val="2424382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539613" y="313198"/>
            <a:ext cx="790513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Total Welfare for CB analysis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4000" dirty="0">
              <a:solidFill>
                <a:srgbClr val="7A0000"/>
              </a:solidFill>
              <a:ea typeface="+mj-ea"/>
              <a:cs typeface="+mj-cs"/>
            </a:endParaRPr>
          </a:p>
        </p:txBody>
      </p:sp>
      <p:pic>
        <p:nvPicPr>
          <p:cNvPr id="716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1226" y="2089355"/>
            <a:ext cx="3981450" cy="35877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837472" y="5683547"/>
            <a:ext cx="189987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TSW=CS+PS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
            </a:r>
            <a:br>
              <a:rPr kumimoji="0" lang="en-US" altLang="en-US" sz="2400" b="0" i="0" u="none" strike="noStrike" cap="none" normalizeH="0" baseline="0" dirty="0" smtClean="0">
                <a:ln>
                  <a:noFill/>
                </a:ln>
                <a:solidFill>
                  <a:schemeClr val="tx1"/>
                </a:solidFill>
                <a:effectLst/>
                <a:ea typeface="Times New Roman" panose="02020603050405020304" pitchFamily="18" charset="0"/>
              </a:rPr>
            </a:br>
            <a:endParaRPr kumimoji="0" lang="en-US" altLang="en-US" sz="1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4411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7252" y="1168123"/>
            <a:ext cx="11139948" cy="5478423"/>
          </a:xfrm>
          <a:prstGeom prst="rect">
            <a:avLst/>
          </a:prstGeom>
        </p:spPr>
        <p:txBody>
          <a:bodyPr wrap="square">
            <a:spAutoFit/>
          </a:bodyPr>
          <a:lstStyle/>
          <a:p>
            <a:pPr algn="ctr">
              <a:spcAft>
                <a:spcPts val="600"/>
              </a:spcAft>
            </a:pPr>
            <a:r>
              <a:rPr lang="en-US" sz="4800" dirty="0">
                <a:solidFill>
                  <a:srgbClr val="7A0000"/>
                </a:solidFill>
                <a:ea typeface="+mj-ea"/>
                <a:cs typeface="+mj-cs"/>
              </a:rPr>
              <a:t>Common need </a:t>
            </a:r>
            <a:endParaRPr lang="en-US" sz="3200" dirty="0">
              <a:solidFill>
                <a:srgbClr val="7A0000"/>
              </a:solidFill>
              <a:ea typeface="+mj-ea"/>
              <a:cs typeface="+mj-cs"/>
            </a:endParaRPr>
          </a:p>
          <a:p>
            <a:pPr algn="ctr">
              <a:spcAft>
                <a:spcPts val="600"/>
              </a:spcAft>
            </a:pPr>
            <a:r>
              <a:rPr lang="en-US" sz="4800" dirty="0" smtClean="0">
                <a:solidFill>
                  <a:srgbClr val="7A0000"/>
                </a:solidFill>
                <a:ea typeface="+mj-ea"/>
                <a:cs typeface="+mj-cs"/>
              </a:rPr>
              <a:t>Appraise </a:t>
            </a:r>
            <a:r>
              <a:rPr lang="en-US" sz="4800" dirty="0">
                <a:solidFill>
                  <a:srgbClr val="7A0000"/>
                </a:solidFill>
                <a:ea typeface="+mj-ea"/>
                <a:cs typeface="+mj-cs"/>
              </a:rPr>
              <a:t>costs and benefits of </a:t>
            </a:r>
          </a:p>
          <a:p>
            <a:pPr marL="342900" marR="0" lvl="0" indent="-342900">
              <a:spcBef>
                <a:spcPts val="0"/>
              </a:spcBef>
              <a:spcAft>
                <a:spcPts val="600"/>
              </a:spcAft>
              <a:buFont typeface="Symbol" panose="05050102010706020507" pitchFamily="18" charset="2"/>
              <a:buChar char=""/>
              <a:tabLst>
                <a:tab pos="228600" algn="l"/>
              </a:tabLst>
            </a:pPr>
            <a:endParaRPr lang="en-US" sz="4000" dirty="0" smtClean="0">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228600" algn="l"/>
              </a:tabLst>
            </a:pPr>
            <a:r>
              <a:rPr lang="en-US" sz="4000" dirty="0" smtClean="0">
                <a:latin typeface="Times New Roman" panose="02020603050405020304" pitchFamily="18" charset="0"/>
                <a:ea typeface="Times New Roman" panose="02020603050405020304" pitchFamily="18" charset="0"/>
              </a:rPr>
              <a:t>Effects</a:t>
            </a:r>
            <a:endParaRPr lang="en-US" sz="4000" dirty="0">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228600" algn="l"/>
              </a:tabLst>
            </a:pPr>
            <a:r>
              <a:rPr lang="en-US" sz="4000" dirty="0">
                <a:latin typeface="Times New Roman" panose="02020603050405020304" pitchFamily="18" charset="0"/>
                <a:ea typeface="Times New Roman" panose="02020603050405020304" pitchFamily="18" charset="0"/>
              </a:rPr>
              <a:t>Adaptation Practices</a:t>
            </a:r>
          </a:p>
          <a:p>
            <a:pPr marL="342900" marR="0" lvl="0" indent="-342900">
              <a:spcBef>
                <a:spcPts val="0"/>
              </a:spcBef>
              <a:spcAft>
                <a:spcPts val="600"/>
              </a:spcAft>
              <a:buFont typeface="Symbol" panose="05050102010706020507" pitchFamily="18" charset="2"/>
              <a:buChar char=""/>
              <a:tabLst>
                <a:tab pos="228600" algn="l"/>
              </a:tabLst>
            </a:pPr>
            <a:r>
              <a:rPr lang="en-US" sz="4000" dirty="0">
                <a:latin typeface="Times New Roman" panose="02020603050405020304" pitchFamily="18" charset="0"/>
                <a:ea typeface="Times New Roman" panose="02020603050405020304" pitchFamily="18" charset="0"/>
              </a:rPr>
              <a:t>Mitigation Practices</a:t>
            </a:r>
          </a:p>
          <a:p>
            <a:r>
              <a:rPr lang="en-US" sz="3200" dirty="0">
                <a:latin typeface="Times New Roman" panose="02020603050405020304" pitchFamily="18" charset="0"/>
                <a:ea typeface="Times New Roman" panose="02020603050405020304" pitchFamily="18" charset="0"/>
              </a:rPr>
              <a:t/>
            </a:r>
            <a:br>
              <a:rPr lang="en-US" sz="3200" dirty="0">
                <a:latin typeface="Times New Roman" panose="02020603050405020304" pitchFamily="18" charset="0"/>
                <a:ea typeface="Times New Roman" panose="02020603050405020304" pitchFamily="18" charset="0"/>
              </a:rPr>
            </a:br>
            <a:endParaRPr lang="en-US" sz="3200" dirty="0"/>
          </a:p>
        </p:txBody>
      </p:sp>
    </p:spTree>
    <p:extLst>
      <p:ext uri="{BB962C8B-B14F-4D97-AF65-F5344CB8AC3E}">
        <p14:creationId xmlns:p14="http://schemas.microsoft.com/office/powerpoint/2010/main" val="27652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1651" y="1412685"/>
            <a:ext cx="9497962" cy="4970591"/>
          </a:xfrm>
          <a:prstGeom prst="rect">
            <a:avLst/>
          </a:prstGeom>
        </p:spPr>
        <p:txBody>
          <a:bodyPr wrap="square">
            <a:spAutoFit/>
          </a:bodyPr>
          <a:lstStyle/>
          <a:p>
            <a:pPr algn="ctr">
              <a:spcAft>
                <a:spcPts val="600"/>
              </a:spcAft>
            </a:pPr>
            <a:r>
              <a:rPr lang="en-US" sz="4000" dirty="0">
                <a:solidFill>
                  <a:srgbClr val="7A0000"/>
                </a:solidFill>
                <a:ea typeface="+mj-ea"/>
                <a:cs typeface="+mj-cs"/>
              </a:rPr>
              <a:t>Conceptual Background on types of changes</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Not all items affected by climate change directly traded within markets particularly environmental quality items (i.e., ecosystems and wildlife population changes) are.  </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Valuation of changes in their levels is then done by related markets to discover resultant welfare effects.  </a:t>
            </a:r>
          </a:p>
          <a:p>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spTree>
    <p:extLst>
      <p:ext uri="{BB962C8B-B14F-4D97-AF65-F5344CB8AC3E}">
        <p14:creationId xmlns:p14="http://schemas.microsoft.com/office/powerpoint/2010/main" val="2513490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258" y="1070613"/>
            <a:ext cx="11336594" cy="5309146"/>
          </a:xfrm>
          <a:prstGeom prst="rect">
            <a:avLst/>
          </a:prstGeom>
        </p:spPr>
        <p:txBody>
          <a:bodyPr wrap="square">
            <a:spAutoFit/>
          </a:bodyPr>
          <a:lstStyle/>
          <a:p>
            <a:pPr algn="ctr">
              <a:spcAft>
                <a:spcPts val="600"/>
              </a:spcAft>
            </a:pPr>
            <a:r>
              <a:rPr lang="en-US" sz="4000" dirty="0">
                <a:solidFill>
                  <a:srgbClr val="7A0000"/>
                </a:solidFill>
                <a:ea typeface="+mj-ea"/>
                <a:cs typeface="+mj-cs"/>
              </a:rPr>
              <a:t>Approaches to estimating costs and Benefits of climate item</a:t>
            </a:r>
          </a:p>
          <a:p>
            <a:pPr algn="ctr">
              <a:spcAft>
                <a:spcPts val="600"/>
              </a:spcAft>
            </a:pPr>
            <a:endParaRPr lang="en-US" sz="2800" dirty="0">
              <a:latin typeface="Times New Roman" panose="02020603050405020304" pitchFamily="18" charset="0"/>
              <a:ea typeface="Times New Roman" panose="02020603050405020304" pitchFamily="18" charset="0"/>
            </a:endParaRPr>
          </a:p>
          <a:p>
            <a:pPr>
              <a:spcAft>
                <a:spcPts val="600"/>
              </a:spcAft>
            </a:pPr>
            <a:r>
              <a:rPr lang="en-US" sz="2800" dirty="0">
                <a:latin typeface="Times New Roman" panose="02020603050405020304" pitchFamily="18" charset="0"/>
                <a:ea typeface="Times New Roman" panose="02020603050405020304" pitchFamily="18" charset="0"/>
              </a:rPr>
              <a:t>Can examine by examining effects on the firm by examining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the profits obtained by production,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the costs of production,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the prices paid for and quantity used of inputs,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the revenue obtained for outputs.</a:t>
            </a:r>
          </a:p>
          <a:p>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spTree>
    <p:extLst>
      <p:ext uri="{BB962C8B-B14F-4D97-AF65-F5344CB8AC3E}">
        <p14:creationId xmlns:p14="http://schemas.microsoft.com/office/powerpoint/2010/main" val="628834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6696" y="91302"/>
            <a:ext cx="11218607" cy="6924973"/>
          </a:xfrm>
          <a:prstGeom prst="rect">
            <a:avLst/>
          </a:prstGeom>
        </p:spPr>
        <p:txBody>
          <a:bodyPr wrap="square">
            <a:spAutoFit/>
          </a:bodyPr>
          <a:lstStyle/>
          <a:p>
            <a:pPr algn="ctr">
              <a:spcAft>
                <a:spcPts val="600"/>
              </a:spcAft>
            </a:pPr>
            <a:r>
              <a:rPr lang="en-US" sz="4000" dirty="0">
                <a:solidFill>
                  <a:srgbClr val="7A0000"/>
                </a:solidFill>
                <a:ea typeface="+mj-ea"/>
                <a:cs typeface="+mj-cs"/>
              </a:rPr>
              <a:t>Appraisal Based on Changes in Net Income</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The basic approach when conducting such an appraisal involves the appraiser</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examining situations where economic agents are operating in a setting characterized by varying climate attributes and where all other factors either do not vary or can be controlled</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estimating a relationship between net income and the climate attribute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calculating the change in net income induced by the change in climate attributes</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utilizing the quantitative relationship between climate change and net income .</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Assumes prices don’t change so demand is perfectly elastic and ignores </a:t>
            </a:r>
            <a:r>
              <a:rPr lang="en-US" sz="2800" dirty="0" smtClean="0">
                <a:latin typeface="Times New Roman" panose="02020603050405020304" pitchFamily="18" charset="0"/>
                <a:ea typeface="Times New Roman" panose="02020603050405020304" pitchFamily="18" charset="0"/>
              </a:rPr>
              <a:t>CO2  </a:t>
            </a:r>
            <a:r>
              <a:rPr lang="en-US" sz="2800" dirty="0" smtClean="0">
                <a:solidFill>
                  <a:srgbClr val="FF0000"/>
                </a:solidFill>
                <a:latin typeface="Times New Roman" panose="02020603050405020304" pitchFamily="18" charset="0"/>
                <a:ea typeface="Times New Roman" panose="02020603050405020304" pitchFamily="18" charset="0"/>
              </a:rPr>
              <a:t>But remember global climate change</a:t>
            </a:r>
            <a:r>
              <a:rPr lang="en-US" sz="2800" dirty="0">
                <a:solidFill>
                  <a:srgbClr val="FF0000"/>
                </a:solidFill>
                <a:latin typeface="Times New Roman" panose="02020603050405020304" pitchFamily="18" charset="0"/>
                <a:ea typeface="Times New Roman" panose="02020603050405020304" pitchFamily="18" charset="0"/>
              </a:rPr>
              <a:t> </a:t>
            </a:r>
            <a:r>
              <a:rPr lang="en-US" sz="2800" dirty="0" smtClean="0">
                <a:solidFill>
                  <a:srgbClr val="FF0000"/>
                </a:solidFill>
                <a:latin typeface="Times New Roman" panose="02020603050405020304" pitchFamily="18" charset="0"/>
                <a:ea typeface="Times New Roman" panose="02020603050405020304" pitchFamily="18" charset="0"/>
              </a:rPr>
              <a:t>so does this make sense</a:t>
            </a:r>
          </a:p>
        </p:txBody>
      </p:sp>
    </p:spTree>
    <p:extLst>
      <p:ext uri="{BB962C8B-B14F-4D97-AF65-F5344CB8AC3E}">
        <p14:creationId xmlns:p14="http://schemas.microsoft.com/office/powerpoint/2010/main" val="3155049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a:spLocks/>
          </p:cNvSpPr>
          <p:nvPr/>
        </p:nvSpPr>
        <p:spPr bwMode="auto">
          <a:xfrm>
            <a:off x="1669977" y="3552971"/>
            <a:ext cx="2387015" cy="1797022"/>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pattFill prst="smGrid">
            <a:fgClr>
              <a:schemeClr val="accent2"/>
            </a:fgClr>
            <a:bgClr>
              <a:schemeClr val="bg1"/>
            </a:bgClr>
          </a:pattFill>
          <a:ln w="9525">
            <a:solidFill>
              <a:schemeClr val="tx1"/>
            </a:solidFill>
            <a:round/>
            <a:headEnd/>
            <a:tailEnd/>
          </a:ln>
          <a:effectLst/>
          <a:extLst/>
        </p:spPr>
        <p:txBody>
          <a:bodyPr wrap="none"/>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17" name="Rectangle 30"/>
          <p:cNvSpPr>
            <a:spLocks noChangeArrowheads="1"/>
          </p:cNvSpPr>
          <p:nvPr/>
        </p:nvSpPr>
        <p:spPr bwMode="auto">
          <a:xfrm>
            <a:off x="3649982" y="599268"/>
            <a:ext cx="506901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Small</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lang="en-US" altLang="en-US" sz="4000" dirty="0">
                <a:solidFill>
                  <a:srgbClr val="7A0000"/>
                </a:solidFill>
                <a:ea typeface="+mj-ea"/>
                <a:cs typeface="+mj-cs"/>
              </a:rPr>
              <a:t>Producer Case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smtClean="0">
                <a:solidFill>
                  <a:srgbClr val="7A0000"/>
                </a:solidFill>
                <a:ea typeface="+mj-ea"/>
                <a:cs typeface="+mj-cs"/>
              </a:rPr>
              <a:t>Change in Net Revenue</a:t>
            </a:r>
            <a:endParaRPr lang="en-US" altLang="en-US" sz="4000" dirty="0">
              <a:solidFill>
                <a:srgbClr val="7A0000"/>
              </a:solidFill>
              <a:ea typeface="+mj-ea"/>
              <a:cs typeface="+mj-cs"/>
            </a:endParaRPr>
          </a:p>
        </p:txBody>
      </p:sp>
      <p:sp>
        <p:nvSpPr>
          <p:cNvPr id="18" name="Rectangle 31"/>
          <p:cNvSpPr>
            <a:spLocks noChangeArrowheads="1"/>
          </p:cNvSpPr>
          <p:nvPr/>
        </p:nvSpPr>
        <p:spPr bwMode="auto">
          <a:xfrm>
            <a:off x="0" y="5651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2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Line 5"/>
          <p:cNvSpPr>
            <a:spLocks noChangeShapeType="1"/>
          </p:cNvSpPr>
          <p:nvPr/>
        </p:nvSpPr>
        <p:spPr bwMode="auto">
          <a:xfrm>
            <a:off x="1657107" y="2326328"/>
            <a:ext cx="0" cy="3211512"/>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6" name="Line 6"/>
          <p:cNvSpPr>
            <a:spLocks noChangeShapeType="1"/>
          </p:cNvSpPr>
          <p:nvPr/>
        </p:nvSpPr>
        <p:spPr bwMode="auto">
          <a:xfrm>
            <a:off x="1657107" y="5537840"/>
            <a:ext cx="3581400"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7" name="Line 7"/>
          <p:cNvSpPr>
            <a:spLocks noChangeShapeType="1"/>
          </p:cNvSpPr>
          <p:nvPr/>
        </p:nvSpPr>
        <p:spPr bwMode="auto">
          <a:xfrm flipV="1">
            <a:off x="1650669" y="3551719"/>
            <a:ext cx="3044606" cy="3642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9" name="Text Box 10"/>
          <p:cNvSpPr txBox="1">
            <a:spLocks noChangeArrowheads="1"/>
          </p:cNvSpPr>
          <p:nvPr/>
        </p:nvSpPr>
        <p:spPr bwMode="auto">
          <a:xfrm>
            <a:off x="1650669" y="3097970"/>
            <a:ext cx="2606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200" b="1" baseline="0" dirty="0" smtClean="0">
                <a:solidFill>
                  <a:schemeClr val="tx1"/>
                </a:solidFill>
                <a:latin typeface="Tahoma" panose="020B0604030504040204" pitchFamily="34" charset="0"/>
              </a:rPr>
              <a:t>Perf </a:t>
            </a:r>
            <a:r>
              <a:rPr lang="en-US" altLang="en-US" sz="1200" b="1" baseline="0" dirty="0" err="1" smtClean="0">
                <a:solidFill>
                  <a:schemeClr val="tx1"/>
                </a:solidFill>
                <a:latin typeface="Tahoma" panose="020B0604030504040204" pitchFamily="34" charset="0"/>
              </a:rPr>
              <a:t>Elas</a:t>
            </a:r>
            <a:r>
              <a:rPr lang="en-US" altLang="en-US" sz="1200" b="1" baseline="0" dirty="0" smtClean="0">
                <a:solidFill>
                  <a:schemeClr val="tx1"/>
                </a:solidFill>
                <a:latin typeface="Tahoma" panose="020B0604030504040204" pitchFamily="34" charset="0"/>
              </a:rPr>
              <a:t> Demand</a:t>
            </a:r>
            <a:r>
              <a:rPr lang="en-US" altLang="en-US" sz="1800" baseline="0" dirty="0">
                <a:solidFill>
                  <a:schemeClr val="tx1"/>
                </a:solidFill>
                <a:latin typeface="Tahoma" panose="020B0604030504040204" pitchFamily="34" charset="0"/>
              </a:rPr>
              <a:t>	</a:t>
            </a:r>
          </a:p>
        </p:txBody>
      </p:sp>
      <p:sp>
        <p:nvSpPr>
          <p:cNvPr id="10" name="Text Box 11"/>
          <p:cNvSpPr txBox="1">
            <a:spLocks noChangeArrowheads="1"/>
          </p:cNvSpPr>
          <p:nvPr/>
        </p:nvSpPr>
        <p:spPr bwMode="auto">
          <a:xfrm>
            <a:off x="1180660" y="3386573"/>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a:solidFill>
                  <a:schemeClr val="tx1"/>
                </a:solidFill>
                <a:latin typeface="Tahoma" panose="020B0604030504040204" pitchFamily="34" charset="0"/>
              </a:rPr>
              <a:t>P</a:t>
            </a:r>
            <a:r>
              <a:rPr lang="en-US" altLang="en-US" sz="1800" baseline="30000" dirty="0">
                <a:solidFill>
                  <a:schemeClr val="tx1"/>
                </a:solidFill>
                <a:latin typeface="Tahoma" panose="020B0604030504040204" pitchFamily="34" charset="0"/>
              </a:rPr>
              <a:t>*</a:t>
            </a:r>
          </a:p>
        </p:txBody>
      </p:sp>
      <p:sp>
        <p:nvSpPr>
          <p:cNvPr id="11" name="Text Box 12"/>
          <p:cNvSpPr txBox="1">
            <a:spLocks noChangeArrowheads="1"/>
          </p:cNvSpPr>
          <p:nvPr/>
        </p:nvSpPr>
        <p:spPr bwMode="auto">
          <a:xfrm>
            <a:off x="4705107" y="5521965"/>
            <a:ext cx="14640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Quantity</a:t>
            </a:r>
            <a:endParaRPr lang="en-US" altLang="en-US" sz="1800" baseline="0" dirty="0">
              <a:solidFill>
                <a:schemeClr val="tx1"/>
              </a:solidFill>
              <a:latin typeface="Tahoma" panose="020B0604030504040204" pitchFamily="34" charset="0"/>
            </a:endParaRPr>
          </a:p>
        </p:txBody>
      </p:sp>
      <p:sp>
        <p:nvSpPr>
          <p:cNvPr id="12" name="Text Box 13"/>
          <p:cNvSpPr txBox="1">
            <a:spLocks noChangeArrowheads="1"/>
          </p:cNvSpPr>
          <p:nvPr/>
        </p:nvSpPr>
        <p:spPr bwMode="auto">
          <a:xfrm>
            <a:off x="650632" y="2622522"/>
            <a:ext cx="7681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Price</a:t>
            </a:r>
            <a:endParaRPr lang="en-US" altLang="en-US" sz="1800" dirty="0">
              <a:solidFill>
                <a:schemeClr val="tx1"/>
              </a:solidFill>
              <a:latin typeface="Tahoma" panose="020B0604030504040204" pitchFamily="34" charset="0"/>
            </a:endParaRPr>
          </a:p>
        </p:txBody>
      </p:sp>
      <p:sp>
        <p:nvSpPr>
          <p:cNvPr id="14" name="Text Box 15"/>
          <p:cNvSpPr txBox="1">
            <a:spLocks noChangeArrowheads="1"/>
          </p:cNvSpPr>
          <p:nvPr/>
        </p:nvSpPr>
        <p:spPr bwMode="auto">
          <a:xfrm>
            <a:off x="3923850" y="5571955"/>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a:solidFill>
                  <a:srgbClr val="0070C0"/>
                </a:solidFill>
                <a:latin typeface="Tahoma" panose="020B0604030504040204" pitchFamily="34" charset="0"/>
              </a:rPr>
              <a:t>Q</a:t>
            </a:r>
            <a:r>
              <a:rPr lang="en-US" altLang="en-US" sz="1800" baseline="30000" dirty="0">
                <a:solidFill>
                  <a:srgbClr val="0070C0"/>
                </a:solidFill>
                <a:latin typeface="Tahoma" panose="020B0604030504040204" pitchFamily="34" charset="0"/>
              </a:rPr>
              <a:t>*</a:t>
            </a:r>
          </a:p>
        </p:txBody>
      </p:sp>
      <p:sp>
        <p:nvSpPr>
          <p:cNvPr id="16" name="Line 17"/>
          <p:cNvSpPr>
            <a:spLocks noChangeShapeType="1"/>
          </p:cNvSpPr>
          <p:nvPr/>
        </p:nvSpPr>
        <p:spPr bwMode="auto">
          <a:xfrm>
            <a:off x="4056992" y="3551719"/>
            <a:ext cx="0" cy="1970246"/>
          </a:xfrm>
          <a:prstGeom prst="line">
            <a:avLst/>
          </a:prstGeom>
          <a:noFill/>
          <a:ln w="28575">
            <a:solidFill>
              <a:srgbClr val="007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19" name="Line 8"/>
          <p:cNvSpPr>
            <a:spLocks noChangeShapeType="1"/>
          </p:cNvSpPr>
          <p:nvPr/>
        </p:nvSpPr>
        <p:spPr bwMode="auto">
          <a:xfrm flipH="1">
            <a:off x="1657107" y="2281105"/>
            <a:ext cx="2895600" cy="26114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20" name="Freeform 19"/>
          <p:cNvSpPr>
            <a:spLocks/>
          </p:cNvSpPr>
          <p:nvPr/>
        </p:nvSpPr>
        <p:spPr bwMode="auto">
          <a:xfrm>
            <a:off x="1683301" y="3570155"/>
            <a:ext cx="1443037" cy="1290638"/>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blipFill dpi="0" rotWithShape="1">
            <a:blip r:embed="rId2">
              <a:alphaModFix amt="49000"/>
            </a:blip>
            <a:srcRect/>
            <a:tile tx="0" ty="0" sx="100000" sy="100000" flip="none" algn="tl"/>
          </a:blipFill>
          <a:ln w="9525">
            <a:solidFill>
              <a:schemeClr val="tx1"/>
            </a:solidFill>
            <a:round/>
            <a:headEnd/>
            <a:tailEnd/>
          </a:ln>
          <a:effectLst/>
          <a:extLst/>
        </p:spPr>
        <p:txBody>
          <a:bodyPr wrap="none"/>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21" name="Text Box 22"/>
          <p:cNvSpPr txBox="1">
            <a:spLocks noChangeArrowheads="1"/>
          </p:cNvSpPr>
          <p:nvPr/>
        </p:nvSpPr>
        <p:spPr bwMode="auto">
          <a:xfrm>
            <a:off x="1797153" y="3842435"/>
            <a:ext cx="6669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r>
              <a:rPr lang="en-US" altLang="en-US" sz="2400" dirty="0"/>
              <a:t>PS</a:t>
            </a:r>
          </a:p>
        </p:txBody>
      </p:sp>
      <p:sp>
        <p:nvSpPr>
          <p:cNvPr id="24" name="Line 8"/>
          <p:cNvSpPr>
            <a:spLocks noChangeShapeType="1"/>
          </p:cNvSpPr>
          <p:nvPr/>
        </p:nvSpPr>
        <p:spPr bwMode="auto">
          <a:xfrm flipH="1">
            <a:off x="1631489" y="3015803"/>
            <a:ext cx="3099236" cy="2399342"/>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43" name="Text Box 15"/>
          <p:cNvSpPr txBox="1">
            <a:spLocks noChangeArrowheads="1"/>
          </p:cNvSpPr>
          <p:nvPr/>
        </p:nvSpPr>
        <p:spPr bwMode="auto">
          <a:xfrm>
            <a:off x="2906974" y="5584349"/>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Q</a:t>
            </a:r>
            <a:endParaRPr lang="en-US" altLang="en-US" sz="1800" baseline="30000" dirty="0">
              <a:solidFill>
                <a:schemeClr val="tx1"/>
              </a:solidFill>
              <a:latin typeface="Tahoma" panose="020B0604030504040204" pitchFamily="34" charset="0"/>
            </a:endParaRPr>
          </a:p>
        </p:txBody>
      </p:sp>
      <p:sp>
        <p:nvSpPr>
          <p:cNvPr id="44" name="Text Box 10"/>
          <p:cNvSpPr txBox="1">
            <a:spLocks noChangeArrowheads="1"/>
          </p:cNvSpPr>
          <p:nvPr/>
        </p:nvSpPr>
        <p:spPr bwMode="auto">
          <a:xfrm>
            <a:off x="3694706" y="2036366"/>
            <a:ext cx="2606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Supply</a:t>
            </a:r>
            <a:endParaRPr lang="en-US" altLang="en-US" sz="1800" baseline="0" dirty="0">
              <a:solidFill>
                <a:schemeClr val="tx1"/>
              </a:solidFill>
              <a:latin typeface="Tahoma" panose="020B0604030504040204" pitchFamily="34" charset="0"/>
            </a:endParaRPr>
          </a:p>
        </p:txBody>
      </p:sp>
      <p:sp>
        <p:nvSpPr>
          <p:cNvPr id="46" name="Line 17"/>
          <p:cNvSpPr>
            <a:spLocks noChangeShapeType="1"/>
          </p:cNvSpPr>
          <p:nvPr/>
        </p:nvSpPr>
        <p:spPr bwMode="auto">
          <a:xfrm>
            <a:off x="3126825" y="3567489"/>
            <a:ext cx="0" cy="1970246"/>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3" name="Rectangle 2"/>
          <p:cNvSpPr/>
          <p:nvPr/>
        </p:nvSpPr>
        <p:spPr>
          <a:xfrm>
            <a:off x="2597400" y="4040056"/>
            <a:ext cx="366891" cy="2827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600" b="1" dirty="0">
                <a:solidFill>
                  <a:srgbClr val="0070C0"/>
                </a:solidFill>
              </a:rPr>
              <a:t>Δ</a:t>
            </a:r>
            <a:r>
              <a:rPr lang="en-US" sz="1600" b="1" dirty="0">
                <a:solidFill>
                  <a:srgbClr val="0070C0"/>
                </a:solidFill>
              </a:rPr>
              <a:t>PS</a:t>
            </a:r>
          </a:p>
        </p:txBody>
      </p:sp>
      <p:sp>
        <p:nvSpPr>
          <p:cNvPr id="48" name="Rectangle 47"/>
          <p:cNvSpPr/>
          <p:nvPr/>
        </p:nvSpPr>
        <p:spPr>
          <a:xfrm>
            <a:off x="1816554" y="3908337"/>
            <a:ext cx="325214" cy="2816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smtClean="0">
                <a:solidFill>
                  <a:schemeClr val="tx1"/>
                </a:solidFill>
              </a:rPr>
              <a:t>PS</a:t>
            </a:r>
            <a:endParaRPr lang="en-US" sz="1400" b="1" dirty="0">
              <a:solidFill>
                <a:schemeClr val="tx1"/>
              </a:solidFill>
            </a:endParaRPr>
          </a:p>
        </p:txBody>
      </p:sp>
      <p:sp>
        <p:nvSpPr>
          <p:cNvPr id="49" name="Freeform 48"/>
          <p:cNvSpPr>
            <a:spLocks/>
          </p:cNvSpPr>
          <p:nvPr/>
        </p:nvSpPr>
        <p:spPr bwMode="auto">
          <a:xfrm>
            <a:off x="6667634" y="3558231"/>
            <a:ext cx="2387015" cy="1797022"/>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pattFill prst="smGrid">
            <a:fgClr>
              <a:schemeClr val="accent2"/>
            </a:fgClr>
            <a:bgClr>
              <a:schemeClr val="bg1"/>
            </a:bgClr>
          </a:pattFill>
          <a:ln w="9525">
            <a:solidFill>
              <a:schemeClr val="tx1"/>
            </a:solidFill>
            <a:round/>
            <a:headEnd/>
            <a:tailEnd/>
          </a:ln>
          <a:effectLst/>
          <a:extLst/>
        </p:spPr>
        <p:txBody>
          <a:bodyPr wrap="none"/>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50" name="Line 5"/>
          <p:cNvSpPr>
            <a:spLocks noChangeShapeType="1"/>
          </p:cNvSpPr>
          <p:nvPr/>
        </p:nvSpPr>
        <p:spPr bwMode="auto">
          <a:xfrm>
            <a:off x="6654764" y="2331588"/>
            <a:ext cx="0" cy="3211512"/>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51" name="Line 6"/>
          <p:cNvSpPr>
            <a:spLocks noChangeShapeType="1"/>
          </p:cNvSpPr>
          <p:nvPr/>
        </p:nvSpPr>
        <p:spPr bwMode="auto">
          <a:xfrm>
            <a:off x="6654764" y="5543100"/>
            <a:ext cx="3581400"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52" name="Line 7"/>
          <p:cNvSpPr>
            <a:spLocks noChangeShapeType="1"/>
          </p:cNvSpPr>
          <p:nvPr/>
        </p:nvSpPr>
        <p:spPr bwMode="auto">
          <a:xfrm flipV="1">
            <a:off x="6648326" y="3556979"/>
            <a:ext cx="3044606" cy="3642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53" name="Text Box 10"/>
          <p:cNvSpPr txBox="1">
            <a:spLocks noChangeArrowheads="1"/>
          </p:cNvSpPr>
          <p:nvPr/>
        </p:nvSpPr>
        <p:spPr bwMode="auto">
          <a:xfrm>
            <a:off x="6648326" y="3103230"/>
            <a:ext cx="2606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200" b="1" baseline="0" dirty="0" smtClean="0">
                <a:solidFill>
                  <a:schemeClr val="tx1"/>
                </a:solidFill>
                <a:latin typeface="Tahoma" panose="020B0604030504040204" pitchFamily="34" charset="0"/>
              </a:rPr>
              <a:t>Perf </a:t>
            </a:r>
            <a:r>
              <a:rPr lang="en-US" altLang="en-US" sz="1200" b="1" baseline="0" dirty="0" err="1" smtClean="0">
                <a:solidFill>
                  <a:schemeClr val="tx1"/>
                </a:solidFill>
                <a:latin typeface="Tahoma" panose="020B0604030504040204" pitchFamily="34" charset="0"/>
              </a:rPr>
              <a:t>Elas</a:t>
            </a:r>
            <a:r>
              <a:rPr lang="en-US" altLang="en-US" sz="1200" b="1" baseline="0" dirty="0" smtClean="0">
                <a:solidFill>
                  <a:schemeClr val="tx1"/>
                </a:solidFill>
                <a:latin typeface="Tahoma" panose="020B0604030504040204" pitchFamily="34" charset="0"/>
              </a:rPr>
              <a:t> Demand</a:t>
            </a:r>
            <a:r>
              <a:rPr lang="en-US" altLang="en-US" sz="1800" baseline="0" dirty="0">
                <a:solidFill>
                  <a:schemeClr val="tx1"/>
                </a:solidFill>
                <a:latin typeface="Tahoma" panose="020B0604030504040204" pitchFamily="34" charset="0"/>
              </a:rPr>
              <a:t>	</a:t>
            </a:r>
          </a:p>
        </p:txBody>
      </p:sp>
      <p:sp>
        <p:nvSpPr>
          <p:cNvPr id="54" name="Text Box 11"/>
          <p:cNvSpPr txBox="1">
            <a:spLocks noChangeArrowheads="1"/>
          </p:cNvSpPr>
          <p:nvPr/>
        </p:nvSpPr>
        <p:spPr bwMode="auto">
          <a:xfrm>
            <a:off x="6178317" y="3391833"/>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a:solidFill>
                  <a:schemeClr val="tx1"/>
                </a:solidFill>
                <a:latin typeface="Tahoma" panose="020B0604030504040204" pitchFamily="34" charset="0"/>
              </a:rPr>
              <a:t>P</a:t>
            </a:r>
            <a:r>
              <a:rPr lang="en-US" altLang="en-US" sz="1800" baseline="30000" dirty="0">
                <a:solidFill>
                  <a:schemeClr val="tx1"/>
                </a:solidFill>
                <a:latin typeface="Tahoma" panose="020B0604030504040204" pitchFamily="34" charset="0"/>
              </a:rPr>
              <a:t>*</a:t>
            </a:r>
          </a:p>
        </p:txBody>
      </p:sp>
      <p:sp>
        <p:nvSpPr>
          <p:cNvPr id="55" name="Text Box 12"/>
          <p:cNvSpPr txBox="1">
            <a:spLocks noChangeArrowheads="1"/>
          </p:cNvSpPr>
          <p:nvPr/>
        </p:nvSpPr>
        <p:spPr bwMode="auto">
          <a:xfrm>
            <a:off x="9702764" y="5527225"/>
            <a:ext cx="14640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Quantity</a:t>
            </a:r>
            <a:endParaRPr lang="en-US" altLang="en-US" sz="1800" baseline="0" dirty="0">
              <a:solidFill>
                <a:schemeClr val="tx1"/>
              </a:solidFill>
              <a:latin typeface="Tahoma" panose="020B0604030504040204" pitchFamily="34" charset="0"/>
            </a:endParaRPr>
          </a:p>
        </p:txBody>
      </p:sp>
      <p:sp>
        <p:nvSpPr>
          <p:cNvPr id="56" name="Text Box 13"/>
          <p:cNvSpPr txBox="1">
            <a:spLocks noChangeArrowheads="1"/>
          </p:cNvSpPr>
          <p:nvPr/>
        </p:nvSpPr>
        <p:spPr bwMode="auto">
          <a:xfrm>
            <a:off x="6005574" y="2448433"/>
            <a:ext cx="7681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Price</a:t>
            </a:r>
            <a:endParaRPr lang="en-US" altLang="en-US" sz="1800" dirty="0">
              <a:solidFill>
                <a:schemeClr val="tx1"/>
              </a:solidFill>
              <a:latin typeface="Tahoma" panose="020B0604030504040204" pitchFamily="34" charset="0"/>
            </a:endParaRPr>
          </a:p>
        </p:txBody>
      </p:sp>
      <p:sp>
        <p:nvSpPr>
          <p:cNvPr id="57" name="Text Box 15"/>
          <p:cNvSpPr txBox="1">
            <a:spLocks noChangeArrowheads="1"/>
          </p:cNvSpPr>
          <p:nvPr/>
        </p:nvSpPr>
        <p:spPr bwMode="auto">
          <a:xfrm>
            <a:off x="8921507" y="5577215"/>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a:solidFill>
                  <a:srgbClr val="0070C0"/>
                </a:solidFill>
                <a:latin typeface="Tahoma" panose="020B0604030504040204" pitchFamily="34" charset="0"/>
              </a:rPr>
              <a:t>Q</a:t>
            </a:r>
            <a:r>
              <a:rPr lang="en-US" altLang="en-US" sz="1800" baseline="30000" dirty="0">
                <a:solidFill>
                  <a:srgbClr val="0070C0"/>
                </a:solidFill>
                <a:latin typeface="Tahoma" panose="020B0604030504040204" pitchFamily="34" charset="0"/>
              </a:rPr>
              <a:t>*</a:t>
            </a:r>
          </a:p>
        </p:txBody>
      </p:sp>
      <p:sp>
        <p:nvSpPr>
          <p:cNvPr id="58" name="Line 17"/>
          <p:cNvSpPr>
            <a:spLocks noChangeShapeType="1"/>
          </p:cNvSpPr>
          <p:nvPr/>
        </p:nvSpPr>
        <p:spPr bwMode="auto">
          <a:xfrm>
            <a:off x="9054649" y="3556979"/>
            <a:ext cx="0" cy="1970246"/>
          </a:xfrm>
          <a:prstGeom prst="line">
            <a:avLst/>
          </a:prstGeom>
          <a:noFill/>
          <a:ln w="38100">
            <a:solidFill>
              <a:srgbClr val="007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59" name="Line 8"/>
          <p:cNvSpPr>
            <a:spLocks noChangeShapeType="1"/>
          </p:cNvSpPr>
          <p:nvPr/>
        </p:nvSpPr>
        <p:spPr bwMode="auto">
          <a:xfrm flipH="1">
            <a:off x="6654764" y="2286365"/>
            <a:ext cx="2895600" cy="26114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60" name="Freeform 59"/>
          <p:cNvSpPr>
            <a:spLocks/>
          </p:cNvSpPr>
          <p:nvPr/>
        </p:nvSpPr>
        <p:spPr bwMode="auto">
          <a:xfrm>
            <a:off x="6680958" y="3575415"/>
            <a:ext cx="1443037" cy="1290638"/>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solidFill>
            <a:schemeClr val="bg1"/>
          </a:solidFill>
          <a:ln w="9525">
            <a:solidFill>
              <a:schemeClr val="tx1"/>
            </a:solidFill>
            <a:round/>
            <a:headEnd/>
            <a:tailEnd/>
          </a:ln>
          <a:effectLst/>
          <a:extLst/>
        </p:spPr>
        <p:txBody>
          <a:bodyPr wrap="none"/>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62" name="Line 8"/>
          <p:cNvSpPr>
            <a:spLocks noChangeShapeType="1"/>
          </p:cNvSpPr>
          <p:nvPr/>
        </p:nvSpPr>
        <p:spPr bwMode="auto">
          <a:xfrm flipH="1">
            <a:off x="6629146" y="3021063"/>
            <a:ext cx="3099236" cy="2399342"/>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63" name="Text Box 15"/>
          <p:cNvSpPr txBox="1">
            <a:spLocks noChangeArrowheads="1"/>
          </p:cNvSpPr>
          <p:nvPr/>
        </p:nvSpPr>
        <p:spPr bwMode="auto">
          <a:xfrm>
            <a:off x="7904631" y="5589609"/>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Q</a:t>
            </a:r>
            <a:endParaRPr lang="en-US" altLang="en-US" sz="1800" baseline="30000" dirty="0">
              <a:solidFill>
                <a:schemeClr val="tx1"/>
              </a:solidFill>
              <a:latin typeface="Tahoma" panose="020B0604030504040204" pitchFamily="34" charset="0"/>
            </a:endParaRPr>
          </a:p>
        </p:txBody>
      </p:sp>
      <p:sp>
        <p:nvSpPr>
          <p:cNvPr id="64" name="Text Box 10"/>
          <p:cNvSpPr txBox="1">
            <a:spLocks noChangeArrowheads="1"/>
          </p:cNvSpPr>
          <p:nvPr/>
        </p:nvSpPr>
        <p:spPr bwMode="auto">
          <a:xfrm>
            <a:off x="8692363" y="2041626"/>
            <a:ext cx="2606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chemeClr val="tx1"/>
                </a:solidFill>
                <a:latin typeface="Tahoma" panose="020B0604030504040204" pitchFamily="34" charset="0"/>
              </a:rPr>
              <a:t>Supply</a:t>
            </a:r>
            <a:endParaRPr lang="en-US" altLang="en-US" sz="1800" baseline="0" dirty="0">
              <a:solidFill>
                <a:schemeClr val="tx1"/>
              </a:solidFill>
              <a:latin typeface="Tahoma" panose="020B0604030504040204" pitchFamily="34" charset="0"/>
            </a:endParaRPr>
          </a:p>
        </p:txBody>
      </p:sp>
      <p:sp>
        <p:nvSpPr>
          <p:cNvPr id="65" name="Line 17"/>
          <p:cNvSpPr>
            <a:spLocks noChangeShapeType="1"/>
          </p:cNvSpPr>
          <p:nvPr/>
        </p:nvSpPr>
        <p:spPr bwMode="auto">
          <a:xfrm>
            <a:off x="8124482" y="3572749"/>
            <a:ext cx="0" cy="1970246"/>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a:p>
        </p:txBody>
      </p:sp>
      <p:sp>
        <p:nvSpPr>
          <p:cNvPr id="66" name="Rectangle 65"/>
          <p:cNvSpPr/>
          <p:nvPr/>
        </p:nvSpPr>
        <p:spPr>
          <a:xfrm>
            <a:off x="7595057" y="4045316"/>
            <a:ext cx="366891" cy="2827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600" b="1" dirty="0">
                <a:solidFill>
                  <a:srgbClr val="0070C0"/>
                </a:solidFill>
              </a:rPr>
              <a:t>Δ</a:t>
            </a:r>
            <a:r>
              <a:rPr lang="en-US" sz="1600" b="1" dirty="0">
                <a:solidFill>
                  <a:srgbClr val="0070C0"/>
                </a:solidFill>
              </a:rPr>
              <a:t>PS</a:t>
            </a:r>
          </a:p>
        </p:txBody>
      </p:sp>
      <p:sp>
        <p:nvSpPr>
          <p:cNvPr id="68" name="Text Box 10"/>
          <p:cNvSpPr txBox="1">
            <a:spLocks noChangeArrowheads="1"/>
          </p:cNvSpPr>
          <p:nvPr/>
        </p:nvSpPr>
        <p:spPr bwMode="auto">
          <a:xfrm>
            <a:off x="9754000" y="2649091"/>
            <a:ext cx="2606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rgbClr val="0070C0"/>
                </a:solidFill>
                <a:latin typeface="Tahoma" panose="020B0604030504040204" pitchFamily="34" charset="0"/>
              </a:rPr>
              <a:t>Supply</a:t>
            </a:r>
            <a:r>
              <a:rPr lang="en-US" altLang="en-US" sz="1800" baseline="0" dirty="0" smtClean="0">
                <a:solidFill>
                  <a:schemeClr val="tx1"/>
                </a:solidFill>
                <a:latin typeface="Tahoma" panose="020B0604030504040204" pitchFamily="34" charset="0"/>
              </a:rPr>
              <a:t>’</a:t>
            </a:r>
            <a:endParaRPr lang="en-US" altLang="en-US" sz="1800" baseline="0" dirty="0">
              <a:solidFill>
                <a:schemeClr val="tx1"/>
              </a:solidFill>
              <a:latin typeface="Tahoma" panose="020B0604030504040204" pitchFamily="34" charset="0"/>
            </a:endParaRPr>
          </a:p>
        </p:txBody>
      </p:sp>
      <p:sp>
        <p:nvSpPr>
          <p:cNvPr id="69" name="Text Box 10"/>
          <p:cNvSpPr txBox="1">
            <a:spLocks noChangeArrowheads="1"/>
          </p:cNvSpPr>
          <p:nvPr/>
        </p:nvSpPr>
        <p:spPr bwMode="auto">
          <a:xfrm>
            <a:off x="4551095" y="2628985"/>
            <a:ext cx="9353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aseline="0" dirty="0" smtClean="0">
                <a:solidFill>
                  <a:srgbClr val="0070C0"/>
                </a:solidFill>
                <a:latin typeface="Tahoma" panose="020B0604030504040204" pitchFamily="34" charset="0"/>
              </a:rPr>
              <a:t>Supply</a:t>
            </a:r>
            <a:r>
              <a:rPr lang="en-US" altLang="en-US" sz="1800" baseline="0" dirty="0" smtClean="0">
                <a:solidFill>
                  <a:schemeClr val="tx1"/>
                </a:solidFill>
                <a:latin typeface="Tahoma" panose="020B0604030504040204" pitchFamily="34" charset="0"/>
              </a:rPr>
              <a:t>’</a:t>
            </a:r>
            <a:endParaRPr lang="en-US" altLang="en-US" sz="1800" baseline="0" dirty="0">
              <a:solidFill>
                <a:schemeClr val="tx1"/>
              </a:solidFill>
              <a:latin typeface="Tahoma" panose="020B0604030504040204" pitchFamily="34" charset="0"/>
            </a:endParaRPr>
          </a:p>
        </p:txBody>
      </p:sp>
    </p:spTree>
    <p:extLst>
      <p:ext uri="{BB962C8B-B14F-4D97-AF65-F5344CB8AC3E}">
        <p14:creationId xmlns:p14="http://schemas.microsoft.com/office/powerpoint/2010/main" val="7707971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8039" y="209288"/>
            <a:ext cx="11375922" cy="6494085"/>
          </a:xfrm>
          <a:prstGeom prst="rect">
            <a:avLst/>
          </a:prstGeom>
        </p:spPr>
        <p:txBody>
          <a:bodyPr wrap="square">
            <a:spAutoFit/>
          </a:bodyPr>
          <a:lstStyle/>
          <a:p>
            <a:pPr algn="ctr">
              <a:spcBef>
                <a:spcPts val="600"/>
              </a:spcBef>
              <a:spcAft>
                <a:spcPts val="600"/>
              </a:spcAft>
              <a:tabLst>
                <a:tab pos="457200" algn="l"/>
                <a:tab pos="914400" algn="l"/>
                <a:tab pos="457200" algn="l"/>
              </a:tabLst>
            </a:pPr>
            <a:r>
              <a:rPr lang="en-US" sz="4000" dirty="0">
                <a:solidFill>
                  <a:srgbClr val="7A0000"/>
                </a:solidFill>
                <a:ea typeface="+mj-ea"/>
                <a:cs typeface="+mj-cs"/>
              </a:rPr>
              <a:t>Appraisal Based on Changes in Total Costs</a:t>
            </a:r>
          </a:p>
          <a:p>
            <a:pPr>
              <a:spcAft>
                <a:spcPts val="600"/>
              </a:spcAft>
            </a:pPr>
            <a:r>
              <a:rPr lang="en-US" sz="2400" dirty="0">
                <a:latin typeface="Times New Roman" panose="02020603050405020304" pitchFamily="18" charset="0"/>
                <a:ea typeface="Times New Roman" panose="02020603050405020304" pitchFamily="18" charset="0"/>
              </a:rPr>
              <a:t> </a:t>
            </a:r>
          </a:p>
          <a:p>
            <a:pPr>
              <a:spcAft>
                <a:spcPts val="600"/>
              </a:spcAft>
            </a:pPr>
            <a:r>
              <a:rPr lang="en-US" sz="2400" dirty="0">
                <a:latin typeface="Times New Roman" panose="02020603050405020304" pitchFamily="18" charset="0"/>
                <a:ea typeface="Times New Roman" panose="02020603050405020304" pitchFamily="18" charset="0"/>
              </a:rPr>
              <a:t>The basic approach when conducting such an appraisal involves the appraiser</a:t>
            </a:r>
          </a:p>
          <a:p>
            <a:pPr>
              <a:spcAft>
                <a:spcPts val="600"/>
              </a:spcAft>
              <a:tabLst>
                <a:tab pos="228600" algn="l"/>
                <a:tab pos="457200" algn="l"/>
              </a:tabLst>
            </a:pPr>
            <a:r>
              <a:rPr lang="en-US" sz="2400" dirty="0">
                <a:latin typeface="Times New Roman" panose="02020603050405020304" pitchFamily="18" charset="0"/>
                <a:ea typeface="Times New Roman" panose="02020603050405020304" pitchFamily="18" charset="0"/>
              </a:rPr>
              <a:t> </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examining a situation where economic agents are operating in a setting where the climate attributes vary and where all other factors either do not vary or can be controlled.</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estimating a relationship between cost and the climate attributes (i.e., the C function above),</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calculating the change in costs induced by the change in climate attributes, all other things held constant, and</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utilizing the quantitative relationship between the calculated climate attribute change and cost</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Such an approach requires data on the costs, levels of the climate related attribute and levels of other factors which influence costs. </a:t>
            </a:r>
          </a:p>
        </p:txBody>
      </p:sp>
    </p:spTree>
    <p:extLst>
      <p:ext uri="{BB962C8B-B14F-4D97-AF65-F5344CB8AC3E}">
        <p14:creationId xmlns:p14="http://schemas.microsoft.com/office/powerpoint/2010/main" val="3461247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a:spLocks/>
          </p:cNvSpPr>
          <p:nvPr/>
        </p:nvSpPr>
        <p:spPr bwMode="auto">
          <a:xfrm>
            <a:off x="1606916" y="4162570"/>
            <a:ext cx="2387015" cy="1797022"/>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pattFill prst="wdDnDiag">
            <a:fgClr>
              <a:schemeClr val="accent2"/>
            </a:fgClr>
            <a:bgClr>
              <a:schemeClr val="bg1"/>
            </a:bgClr>
          </a:pattFill>
          <a:ln w="9525">
            <a:noFill/>
            <a:round/>
            <a:headEnd/>
            <a:tailEnd/>
          </a:ln>
          <a:effectLst/>
          <a:extLst/>
        </p:spPr>
        <p:txBody>
          <a:bodyPr wrap="none"/>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27" name="Rectangle 26"/>
          <p:cNvSpPr/>
          <p:nvPr/>
        </p:nvSpPr>
        <p:spPr>
          <a:xfrm>
            <a:off x="1626042" y="2175591"/>
            <a:ext cx="2374267" cy="1985726"/>
          </a:xfrm>
          <a:prstGeom prst="rect">
            <a:avLst/>
          </a:prstGeom>
          <a:pattFill prst="wdDnDiag">
            <a:fgClr>
              <a:schemeClr val="accent2"/>
            </a:fgClr>
            <a:bgClr>
              <a:schemeClr val="bg1"/>
            </a:bgClr>
          </a:pattFill>
          <a:ln w="9525">
            <a:noFill/>
            <a:round/>
            <a:headEnd/>
            <a:tailEnd/>
          </a:ln>
          <a:effec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25" name="Freeform 24"/>
          <p:cNvSpPr>
            <a:spLocks/>
          </p:cNvSpPr>
          <p:nvPr/>
        </p:nvSpPr>
        <p:spPr bwMode="auto">
          <a:xfrm>
            <a:off x="1618773" y="3155397"/>
            <a:ext cx="2367836" cy="1948505"/>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solidFill>
            <a:srgbClr val="0070C0">
              <a:alpha val="39000"/>
            </a:srgbClr>
          </a:solidFill>
          <a:ln w="9525">
            <a:noFill/>
            <a:round/>
            <a:headEnd/>
            <a:tailEnd/>
          </a:ln>
          <a:effectLst/>
          <a:ex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24" name="Rectangle 23"/>
          <p:cNvSpPr/>
          <p:nvPr/>
        </p:nvSpPr>
        <p:spPr>
          <a:xfrm>
            <a:off x="1609153" y="2166622"/>
            <a:ext cx="2374267" cy="1020902"/>
          </a:xfrm>
          <a:prstGeom prst="rect">
            <a:avLst/>
          </a:prstGeom>
          <a:solidFill>
            <a:srgbClr val="0070C0">
              <a:alpha val="39000"/>
            </a:srgbClr>
          </a:solidFill>
          <a:ln w="9525">
            <a:noFill/>
            <a:round/>
            <a:headEnd/>
            <a:tailEnd/>
          </a:ln>
          <a:effec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2" name="Rectangle 2"/>
          <p:cNvSpPr>
            <a:spLocks noChangeArrowheads="1"/>
          </p:cNvSpPr>
          <p:nvPr/>
        </p:nvSpPr>
        <p:spPr bwMode="auto">
          <a:xfrm>
            <a:off x="3331621" y="73865"/>
            <a:ext cx="5528758" cy="1661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6176" rIns="0" bIns="7617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pPr>
            <a:r>
              <a:rPr lang="en-US" altLang="en-US" sz="4000" dirty="0" smtClean="0">
                <a:solidFill>
                  <a:srgbClr val="7A0000"/>
                </a:solidFill>
                <a:ea typeface="+mj-ea"/>
                <a:cs typeface="+mj-cs"/>
              </a:rPr>
              <a:t>Change in Total Cost</a:t>
            </a:r>
            <a:endParaRPr lang="en-US" altLang="en-US" sz="4000" dirty="0">
              <a:solidFill>
                <a:srgbClr val="7A0000"/>
              </a:solidFill>
              <a:ea typeface="+mj-ea"/>
              <a:cs typeface="+mj-cs"/>
            </a:endParaRPr>
          </a:p>
          <a:p>
            <a:pPr marL="0" marR="0" lvl="0" indent="0" algn="ctr" defTabSz="914400" rtl="0" eaLnBrk="0" fontAlgn="base" latinLnBrk="0" hangingPunct="0">
              <a:lnSpc>
                <a:spcPct val="100000"/>
              </a:lnSpc>
              <a:spcBef>
                <a:spcPct val="0"/>
              </a:spcBef>
              <a:spcAft>
                <a:spcPct val="0"/>
              </a:spcAft>
              <a:buClrTx/>
              <a:buSzTx/>
              <a:tabLst/>
            </a:pPr>
            <a:r>
              <a:rPr lang="en-US" altLang="en-US" sz="4000" dirty="0">
                <a:solidFill>
                  <a:srgbClr val="7A0000"/>
                </a:solidFill>
                <a:ea typeface="+mj-ea"/>
                <a:cs typeface="+mj-cs"/>
              </a:rPr>
              <a:t>Demand perfectly inelastic</a:t>
            </a:r>
          </a:p>
          <a:p>
            <a:pPr marR="0" lvl="0" algn="ctr"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smtClean="0">
              <a:ln>
                <a:noFill/>
              </a:ln>
              <a:solidFill>
                <a:schemeClr val="tx1"/>
              </a:solidFill>
              <a:effectLst/>
            </a:endParaRPr>
          </a:p>
        </p:txBody>
      </p:sp>
      <p:sp>
        <p:nvSpPr>
          <p:cNvPr id="3" name="Rectangle 3"/>
          <p:cNvSpPr>
            <a:spLocks noChangeArrowheads="1"/>
          </p:cNvSpPr>
          <p:nvPr/>
        </p:nvSpPr>
        <p:spPr bwMode="auto">
          <a:xfrm>
            <a:off x="0" y="5282168"/>
            <a:ext cx="18473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ea typeface="Times New Roman" panose="02020603050405020304" pitchFamily="18" charset="0"/>
              </a:rPr>
              <a:t/>
            </a:r>
            <a:br>
              <a:rPr kumimoji="0" lang="en-US" altLang="en-US" sz="2400" b="0" i="0" u="none" strike="noStrike" cap="none" normalizeH="0" baseline="0" smtClean="0">
                <a:ln>
                  <a:noFill/>
                </a:ln>
                <a:solidFill>
                  <a:schemeClr val="tx1"/>
                </a:solidFill>
                <a:effectLst/>
                <a:ea typeface="Times New Roman" panose="02020603050405020304" pitchFamily="18" charset="0"/>
              </a:rPr>
            </a:br>
            <a:endParaRPr kumimoji="0" lang="en-US" altLang="en-US" sz="1800" b="0" i="0" u="none" strike="noStrike" cap="none" normalizeH="0" baseline="0" smtClean="0">
              <a:ln>
                <a:noFill/>
              </a:ln>
              <a:solidFill>
                <a:schemeClr val="tx1"/>
              </a:solidFill>
              <a:effectLst/>
            </a:endParaRPr>
          </a:p>
        </p:txBody>
      </p:sp>
      <p:sp>
        <p:nvSpPr>
          <p:cNvPr id="6" name="Line 5"/>
          <p:cNvSpPr>
            <a:spLocks noChangeShapeType="1"/>
          </p:cNvSpPr>
          <p:nvPr/>
        </p:nvSpPr>
        <p:spPr bwMode="auto">
          <a:xfrm flipH="1">
            <a:off x="1594045" y="2133599"/>
            <a:ext cx="19241" cy="4013840"/>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7" name="Line 6"/>
          <p:cNvSpPr>
            <a:spLocks noChangeShapeType="1"/>
          </p:cNvSpPr>
          <p:nvPr/>
        </p:nvSpPr>
        <p:spPr bwMode="auto">
          <a:xfrm>
            <a:off x="1594046" y="6147439"/>
            <a:ext cx="3581400"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8" name="Line 7"/>
          <p:cNvSpPr>
            <a:spLocks noChangeShapeType="1"/>
          </p:cNvSpPr>
          <p:nvPr/>
        </p:nvSpPr>
        <p:spPr bwMode="auto">
          <a:xfrm flipH="1">
            <a:off x="3995155" y="2174338"/>
            <a:ext cx="11532" cy="3965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0" name="Text Box 11"/>
          <p:cNvSpPr txBox="1">
            <a:spLocks noChangeArrowheads="1"/>
          </p:cNvSpPr>
          <p:nvPr/>
        </p:nvSpPr>
        <p:spPr bwMode="auto">
          <a:xfrm>
            <a:off x="1158384" y="3039751"/>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11" name="Text Box 13"/>
          <p:cNvSpPr txBox="1">
            <a:spLocks noChangeArrowheads="1"/>
          </p:cNvSpPr>
          <p:nvPr/>
        </p:nvSpPr>
        <p:spPr bwMode="auto">
          <a:xfrm>
            <a:off x="701763" y="2133599"/>
            <a:ext cx="7681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Price</a:t>
            </a:r>
            <a:endParaRPr lang="en-US" altLang="en-US" sz="1800" b="1" dirty="0">
              <a:solidFill>
                <a:schemeClr val="tx1"/>
              </a:solidFill>
              <a:latin typeface="Tahoma" panose="020B0604030504040204" pitchFamily="34" charset="0"/>
            </a:endParaRPr>
          </a:p>
        </p:txBody>
      </p:sp>
      <p:sp>
        <p:nvSpPr>
          <p:cNvPr id="13" name="Line 17"/>
          <p:cNvSpPr>
            <a:spLocks noChangeShapeType="1"/>
          </p:cNvSpPr>
          <p:nvPr/>
        </p:nvSpPr>
        <p:spPr bwMode="auto">
          <a:xfrm>
            <a:off x="3993931" y="4161318"/>
            <a:ext cx="0" cy="1970246"/>
          </a:xfrm>
          <a:prstGeom prst="line">
            <a:avLst/>
          </a:prstGeom>
          <a:noFill/>
          <a:ln w="28575">
            <a:solidFill>
              <a:srgbClr val="007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4" name="Line 8"/>
          <p:cNvSpPr>
            <a:spLocks noChangeShapeType="1"/>
          </p:cNvSpPr>
          <p:nvPr/>
        </p:nvSpPr>
        <p:spPr bwMode="auto">
          <a:xfrm flipH="1">
            <a:off x="1606916" y="2800780"/>
            <a:ext cx="2881118" cy="23177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7" name="Line 8"/>
          <p:cNvSpPr>
            <a:spLocks noChangeShapeType="1"/>
          </p:cNvSpPr>
          <p:nvPr/>
        </p:nvSpPr>
        <p:spPr bwMode="auto">
          <a:xfrm flipH="1">
            <a:off x="1568428" y="3625402"/>
            <a:ext cx="3099236" cy="2399342"/>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8" name="Text Box 15"/>
          <p:cNvSpPr txBox="1">
            <a:spLocks noChangeArrowheads="1"/>
          </p:cNvSpPr>
          <p:nvPr/>
        </p:nvSpPr>
        <p:spPr bwMode="auto">
          <a:xfrm>
            <a:off x="3782941" y="6225893"/>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a:t>
            </a:r>
            <a:endParaRPr lang="en-US" altLang="en-US" sz="1800" b="1" baseline="30000" dirty="0">
              <a:solidFill>
                <a:schemeClr val="tx1"/>
              </a:solidFill>
              <a:latin typeface="Tahoma" panose="020B0604030504040204" pitchFamily="34" charset="0"/>
            </a:endParaRPr>
          </a:p>
        </p:txBody>
      </p:sp>
      <p:sp>
        <p:nvSpPr>
          <p:cNvPr id="20" name="Rectangle 19"/>
          <p:cNvSpPr/>
          <p:nvPr/>
        </p:nvSpPr>
        <p:spPr>
          <a:xfrm>
            <a:off x="2737443" y="4284012"/>
            <a:ext cx="456404" cy="2947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600" b="1" dirty="0">
                <a:solidFill>
                  <a:srgbClr val="0070C0"/>
                </a:solidFill>
              </a:rPr>
              <a:t>Δ</a:t>
            </a:r>
            <a:r>
              <a:rPr lang="en-US" sz="1600" b="1" dirty="0">
                <a:solidFill>
                  <a:srgbClr val="0070C0"/>
                </a:solidFill>
              </a:rPr>
              <a:t>PS</a:t>
            </a:r>
          </a:p>
        </p:txBody>
      </p:sp>
      <p:sp>
        <p:nvSpPr>
          <p:cNvPr id="21" name="Rectangle 20"/>
          <p:cNvSpPr/>
          <p:nvPr/>
        </p:nvSpPr>
        <p:spPr>
          <a:xfrm>
            <a:off x="2020732" y="3548550"/>
            <a:ext cx="325214" cy="2816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smtClean="0">
                <a:solidFill>
                  <a:schemeClr val="tx1"/>
                </a:solidFill>
              </a:rPr>
              <a:t>PS</a:t>
            </a:r>
            <a:endParaRPr lang="en-US" sz="1400" b="1" dirty="0">
              <a:solidFill>
                <a:schemeClr val="tx1"/>
              </a:solidFill>
            </a:endParaRPr>
          </a:p>
        </p:txBody>
      </p:sp>
      <p:sp>
        <p:nvSpPr>
          <p:cNvPr id="22" name="Text Box 10"/>
          <p:cNvSpPr txBox="1">
            <a:spLocks noChangeArrowheads="1"/>
          </p:cNvSpPr>
          <p:nvPr/>
        </p:nvSpPr>
        <p:spPr bwMode="auto">
          <a:xfrm>
            <a:off x="4240141" y="2413955"/>
            <a:ext cx="12567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Supply’</a:t>
            </a:r>
            <a:endParaRPr lang="en-US" altLang="en-US" sz="1800" b="1" baseline="0" dirty="0">
              <a:solidFill>
                <a:schemeClr val="tx1"/>
              </a:solidFill>
              <a:latin typeface="Tahoma" panose="020B0604030504040204" pitchFamily="34" charset="0"/>
            </a:endParaRPr>
          </a:p>
        </p:txBody>
      </p:sp>
      <p:sp>
        <p:nvSpPr>
          <p:cNvPr id="28" name="Text Box 10"/>
          <p:cNvSpPr txBox="1">
            <a:spLocks noChangeArrowheads="1"/>
          </p:cNvSpPr>
          <p:nvPr/>
        </p:nvSpPr>
        <p:spPr bwMode="auto">
          <a:xfrm>
            <a:off x="4640434" y="3390984"/>
            <a:ext cx="11087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rgbClr val="0070C0"/>
                </a:solidFill>
                <a:latin typeface="Tahoma" panose="020B0604030504040204" pitchFamily="34" charset="0"/>
              </a:rPr>
              <a:t>Supply</a:t>
            </a:r>
            <a:endParaRPr lang="en-US" altLang="en-US" sz="1800" b="1" baseline="0" dirty="0">
              <a:solidFill>
                <a:schemeClr val="tx1"/>
              </a:solidFill>
              <a:latin typeface="Tahoma" panose="020B0604030504040204" pitchFamily="34" charset="0"/>
            </a:endParaRPr>
          </a:p>
        </p:txBody>
      </p:sp>
      <p:sp>
        <p:nvSpPr>
          <p:cNvPr id="29" name="Text Box 11"/>
          <p:cNvSpPr txBox="1">
            <a:spLocks noChangeArrowheads="1"/>
          </p:cNvSpPr>
          <p:nvPr/>
        </p:nvSpPr>
        <p:spPr bwMode="auto">
          <a:xfrm>
            <a:off x="1069047" y="3959400"/>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30" name="Text Box 15"/>
          <p:cNvSpPr txBox="1">
            <a:spLocks noChangeArrowheads="1"/>
          </p:cNvSpPr>
          <p:nvPr/>
        </p:nvSpPr>
        <p:spPr bwMode="auto">
          <a:xfrm>
            <a:off x="4391375" y="6261099"/>
            <a:ext cx="12842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Quantity</a:t>
            </a:r>
            <a:endParaRPr lang="en-US" altLang="en-US" sz="1800" b="1" baseline="30000" dirty="0">
              <a:solidFill>
                <a:schemeClr val="tx1"/>
              </a:solidFill>
              <a:latin typeface="Tahoma" panose="020B0604030504040204" pitchFamily="34" charset="0"/>
            </a:endParaRPr>
          </a:p>
        </p:txBody>
      </p:sp>
      <p:sp>
        <p:nvSpPr>
          <p:cNvPr id="31" name="Freeform 30"/>
          <p:cNvSpPr>
            <a:spLocks/>
          </p:cNvSpPr>
          <p:nvPr/>
        </p:nvSpPr>
        <p:spPr bwMode="auto">
          <a:xfrm>
            <a:off x="6806713" y="4120578"/>
            <a:ext cx="2387015" cy="1797022"/>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pattFill prst="wdDnDiag">
            <a:fgClr>
              <a:schemeClr val="accent2"/>
            </a:fgClr>
            <a:bgClr>
              <a:schemeClr val="bg1"/>
            </a:bgClr>
          </a:pattFill>
          <a:ln w="9525">
            <a:noFill/>
            <a:round/>
            <a:headEnd/>
            <a:tailEnd/>
          </a:ln>
          <a:effectLst/>
          <a:extLst/>
        </p:spPr>
        <p:txBody>
          <a:bodyPr wrap="none"/>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32" name="Rectangle 31"/>
          <p:cNvSpPr/>
          <p:nvPr/>
        </p:nvSpPr>
        <p:spPr>
          <a:xfrm>
            <a:off x="6825839" y="2133599"/>
            <a:ext cx="2374267" cy="1985726"/>
          </a:xfrm>
          <a:prstGeom prst="rect">
            <a:avLst/>
          </a:prstGeom>
          <a:pattFill prst="wdDnDiag">
            <a:fgClr>
              <a:schemeClr val="accent2"/>
            </a:fgClr>
            <a:bgClr>
              <a:schemeClr val="bg1"/>
            </a:bgClr>
          </a:pattFill>
          <a:ln w="9525">
            <a:noFill/>
            <a:round/>
            <a:headEnd/>
            <a:tailEnd/>
          </a:ln>
          <a:effec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33" name="Freeform 32"/>
          <p:cNvSpPr>
            <a:spLocks/>
          </p:cNvSpPr>
          <p:nvPr/>
        </p:nvSpPr>
        <p:spPr bwMode="auto">
          <a:xfrm>
            <a:off x="6818570" y="3113405"/>
            <a:ext cx="2367836" cy="1948505"/>
          </a:xfrm>
          <a:custGeom>
            <a:avLst/>
            <a:gdLst>
              <a:gd name="T0" fmla="*/ 1 w 909"/>
              <a:gd name="T1" fmla="*/ 18 h 813"/>
              <a:gd name="T2" fmla="*/ 909 w 909"/>
              <a:gd name="T3" fmla="*/ 0 h 813"/>
              <a:gd name="T4" fmla="*/ 0 w 909"/>
              <a:gd name="T5" fmla="*/ 813 h 813"/>
              <a:gd name="T6" fmla="*/ 1 w 909"/>
              <a:gd name="T7" fmla="*/ 18 h 813"/>
            </a:gdLst>
            <a:ahLst/>
            <a:cxnLst>
              <a:cxn ang="0">
                <a:pos x="T0" y="T1"/>
              </a:cxn>
              <a:cxn ang="0">
                <a:pos x="T2" y="T3"/>
              </a:cxn>
              <a:cxn ang="0">
                <a:pos x="T4" y="T5"/>
              </a:cxn>
              <a:cxn ang="0">
                <a:pos x="T6" y="T7"/>
              </a:cxn>
            </a:cxnLst>
            <a:rect l="0" t="0" r="r" b="b"/>
            <a:pathLst>
              <a:path w="909" h="813">
                <a:moveTo>
                  <a:pt x="1" y="18"/>
                </a:moveTo>
                <a:lnTo>
                  <a:pt x="909" y="0"/>
                </a:lnTo>
                <a:lnTo>
                  <a:pt x="0" y="813"/>
                </a:lnTo>
                <a:lnTo>
                  <a:pt x="1" y="18"/>
                </a:lnTo>
                <a:close/>
              </a:path>
            </a:pathLst>
          </a:custGeom>
          <a:solidFill>
            <a:schemeClr val="bg1"/>
          </a:solidFill>
          <a:ln w="9525">
            <a:noFill/>
            <a:round/>
            <a:headEnd/>
            <a:tailEnd/>
          </a:ln>
          <a:effectLst/>
          <a:ex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34" name="Rectangle 33"/>
          <p:cNvSpPr/>
          <p:nvPr/>
        </p:nvSpPr>
        <p:spPr>
          <a:xfrm>
            <a:off x="6808950" y="2124630"/>
            <a:ext cx="2374267" cy="1020902"/>
          </a:xfrm>
          <a:prstGeom prst="rect">
            <a:avLst/>
          </a:prstGeom>
          <a:solidFill>
            <a:schemeClr val="bg1"/>
          </a:solidFill>
          <a:ln w="9525">
            <a:noFill/>
            <a:round/>
            <a:headEnd/>
            <a:tailEnd/>
          </a:ln>
          <a:effec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35" name="Line 5"/>
          <p:cNvSpPr>
            <a:spLocks noChangeShapeType="1"/>
          </p:cNvSpPr>
          <p:nvPr/>
        </p:nvSpPr>
        <p:spPr bwMode="auto">
          <a:xfrm flipH="1">
            <a:off x="6793842" y="2091607"/>
            <a:ext cx="19241" cy="4013840"/>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36" name="Line 6"/>
          <p:cNvSpPr>
            <a:spLocks noChangeShapeType="1"/>
          </p:cNvSpPr>
          <p:nvPr/>
        </p:nvSpPr>
        <p:spPr bwMode="auto">
          <a:xfrm>
            <a:off x="6793843" y="6105447"/>
            <a:ext cx="3581400"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37" name="Line 7"/>
          <p:cNvSpPr>
            <a:spLocks noChangeShapeType="1"/>
          </p:cNvSpPr>
          <p:nvPr/>
        </p:nvSpPr>
        <p:spPr bwMode="auto">
          <a:xfrm flipH="1">
            <a:off x="9194952" y="2132346"/>
            <a:ext cx="11532" cy="3965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38" name="Text Box 11"/>
          <p:cNvSpPr txBox="1">
            <a:spLocks noChangeArrowheads="1"/>
          </p:cNvSpPr>
          <p:nvPr/>
        </p:nvSpPr>
        <p:spPr bwMode="auto">
          <a:xfrm>
            <a:off x="6358181" y="2997759"/>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39" name="Text Box 13"/>
          <p:cNvSpPr txBox="1">
            <a:spLocks noChangeArrowheads="1"/>
          </p:cNvSpPr>
          <p:nvPr/>
        </p:nvSpPr>
        <p:spPr bwMode="auto">
          <a:xfrm>
            <a:off x="5901560" y="2091607"/>
            <a:ext cx="7681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Price</a:t>
            </a:r>
            <a:endParaRPr lang="en-US" altLang="en-US" sz="1800" b="1" dirty="0">
              <a:solidFill>
                <a:schemeClr val="tx1"/>
              </a:solidFill>
              <a:latin typeface="Tahoma" panose="020B0604030504040204" pitchFamily="34" charset="0"/>
            </a:endParaRPr>
          </a:p>
        </p:txBody>
      </p:sp>
      <p:sp>
        <p:nvSpPr>
          <p:cNvPr id="40" name="Line 17"/>
          <p:cNvSpPr>
            <a:spLocks noChangeShapeType="1"/>
          </p:cNvSpPr>
          <p:nvPr/>
        </p:nvSpPr>
        <p:spPr bwMode="auto">
          <a:xfrm>
            <a:off x="9193728" y="4119326"/>
            <a:ext cx="0" cy="1970246"/>
          </a:xfrm>
          <a:prstGeom prst="line">
            <a:avLst/>
          </a:prstGeom>
          <a:noFill/>
          <a:ln w="28575">
            <a:solidFill>
              <a:srgbClr val="007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41" name="Line 8"/>
          <p:cNvSpPr>
            <a:spLocks noChangeShapeType="1"/>
          </p:cNvSpPr>
          <p:nvPr/>
        </p:nvSpPr>
        <p:spPr bwMode="auto">
          <a:xfrm flipH="1">
            <a:off x="6806713" y="2758788"/>
            <a:ext cx="2881118" cy="23177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43" name="Line 8"/>
          <p:cNvSpPr>
            <a:spLocks noChangeShapeType="1"/>
          </p:cNvSpPr>
          <p:nvPr/>
        </p:nvSpPr>
        <p:spPr bwMode="auto">
          <a:xfrm flipH="1">
            <a:off x="6768225" y="3583410"/>
            <a:ext cx="3099236" cy="2399342"/>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44" name="Text Box 15"/>
          <p:cNvSpPr txBox="1">
            <a:spLocks noChangeArrowheads="1"/>
          </p:cNvSpPr>
          <p:nvPr/>
        </p:nvSpPr>
        <p:spPr bwMode="auto">
          <a:xfrm>
            <a:off x="8982738" y="6183901"/>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a:t>
            </a:r>
            <a:endParaRPr lang="en-US" altLang="en-US" sz="1800" b="1" baseline="30000" dirty="0">
              <a:solidFill>
                <a:schemeClr val="tx1"/>
              </a:solidFill>
              <a:latin typeface="Tahoma" panose="020B0604030504040204" pitchFamily="34" charset="0"/>
            </a:endParaRPr>
          </a:p>
        </p:txBody>
      </p:sp>
      <p:sp>
        <p:nvSpPr>
          <p:cNvPr id="45" name="Rectangle 44"/>
          <p:cNvSpPr/>
          <p:nvPr/>
        </p:nvSpPr>
        <p:spPr>
          <a:xfrm>
            <a:off x="7937240" y="4242020"/>
            <a:ext cx="456404" cy="2947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600" b="1" dirty="0">
                <a:solidFill>
                  <a:srgbClr val="0070C0"/>
                </a:solidFill>
              </a:rPr>
              <a:t>Δ</a:t>
            </a:r>
            <a:r>
              <a:rPr lang="en-US" sz="1600" b="1" dirty="0">
                <a:solidFill>
                  <a:srgbClr val="0070C0"/>
                </a:solidFill>
              </a:rPr>
              <a:t>PS</a:t>
            </a:r>
          </a:p>
        </p:txBody>
      </p:sp>
      <p:sp>
        <p:nvSpPr>
          <p:cNvPr id="47" name="Text Box 10"/>
          <p:cNvSpPr txBox="1">
            <a:spLocks noChangeArrowheads="1"/>
          </p:cNvSpPr>
          <p:nvPr/>
        </p:nvSpPr>
        <p:spPr bwMode="auto">
          <a:xfrm>
            <a:off x="9439938" y="2371963"/>
            <a:ext cx="12567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Supply’</a:t>
            </a:r>
            <a:endParaRPr lang="en-US" altLang="en-US" sz="1800" b="1" baseline="0" dirty="0">
              <a:solidFill>
                <a:schemeClr val="tx1"/>
              </a:solidFill>
              <a:latin typeface="Tahoma" panose="020B0604030504040204" pitchFamily="34" charset="0"/>
            </a:endParaRPr>
          </a:p>
        </p:txBody>
      </p:sp>
      <p:sp>
        <p:nvSpPr>
          <p:cNvPr id="48" name="Text Box 10"/>
          <p:cNvSpPr txBox="1">
            <a:spLocks noChangeArrowheads="1"/>
          </p:cNvSpPr>
          <p:nvPr/>
        </p:nvSpPr>
        <p:spPr bwMode="auto">
          <a:xfrm>
            <a:off x="9840231" y="3348992"/>
            <a:ext cx="11087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rgbClr val="0070C0"/>
                </a:solidFill>
                <a:latin typeface="Tahoma" panose="020B0604030504040204" pitchFamily="34" charset="0"/>
              </a:rPr>
              <a:t>Supply</a:t>
            </a:r>
            <a:endParaRPr lang="en-US" altLang="en-US" sz="1800" b="1" baseline="0" dirty="0">
              <a:solidFill>
                <a:schemeClr val="tx1"/>
              </a:solidFill>
              <a:latin typeface="Tahoma" panose="020B0604030504040204" pitchFamily="34" charset="0"/>
            </a:endParaRPr>
          </a:p>
        </p:txBody>
      </p:sp>
      <p:sp>
        <p:nvSpPr>
          <p:cNvPr id="49" name="Text Box 11"/>
          <p:cNvSpPr txBox="1">
            <a:spLocks noChangeArrowheads="1"/>
          </p:cNvSpPr>
          <p:nvPr/>
        </p:nvSpPr>
        <p:spPr bwMode="auto">
          <a:xfrm>
            <a:off x="6268844" y="391740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50" name="Text Box 15"/>
          <p:cNvSpPr txBox="1">
            <a:spLocks noChangeArrowheads="1"/>
          </p:cNvSpPr>
          <p:nvPr/>
        </p:nvSpPr>
        <p:spPr bwMode="auto">
          <a:xfrm>
            <a:off x="9591172" y="6219107"/>
            <a:ext cx="12842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Quantity</a:t>
            </a:r>
            <a:endParaRPr lang="en-US" altLang="en-US" sz="1800" b="1" baseline="30000" dirty="0">
              <a:solidFill>
                <a:schemeClr val="tx1"/>
              </a:solidFill>
              <a:latin typeface="Tahoma" panose="020B0604030504040204" pitchFamily="34" charset="0"/>
            </a:endParaRPr>
          </a:p>
        </p:txBody>
      </p:sp>
    </p:spTree>
    <p:extLst>
      <p:ext uri="{BB962C8B-B14F-4D97-AF65-F5344CB8AC3E}">
        <p14:creationId xmlns:p14="http://schemas.microsoft.com/office/powerpoint/2010/main" val="1428122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290" y="174263"/>
            <a:ext cx="11149780" cy="6694140"/>
          </a:xfrm>
          <a:prstGeom prst="rect">
            <a:avLst/>
          </a:prstGeom>
        </p:spPr>
        <p:txBody>
          <a:bodyPr wrap="square">
            <a:spAutoFit/>
          </a:bodyPr>
          <a:lstStyle/>
          <a:p>
            <a:pPr algn="ctr">
              <a:spcBef>
                <a:spcPts val="600"/>
              </a:spcBef>
              <a:spcAft>
                <a:spcPts val="600"/>
              </a:spcAft>
              <a:tabLst>
                <a:tab pos="457200" algn="l"/>
                <a:tab pos="914400" algn="l"/>
                <a:tab pos="457200" algn="l"/>
              </a:tabLst>
            </a:pPr>
            <a:r>
              <a:rPr lang="en-US" sz="4000" dirty="0">
                <a:solidFill>
                  <a:srgbClr val="7A0000"/>
                </a:solidFill>
                <a:ea typeface="+mj-ea"/>
                <a:cs typeface="+mj-cs"/>
              </a:rPr>
              <a:t>Appraisal Based on Changes in Input Demand</a:t>
            </a:r>
          </a:p>
          <a:p>
            <a:pPr>
              <a:spcAft>
                <a:spcPts val="600"/>
              </a:spcAft>
            </a:pPr>
            <a:endParaRPr lang="en-US" sz="2800" dirty="0" smtClean="0">
              <a:latin typeface="Times New Roman" panose="02020603050405020304" pitchFamily="18" charset="0"/>
              <a:ea typeface="Times New Roman" panose="02020603050405020304" pitchFamily="18" charset="0"/>
            </a:endParaRPr>
          </a:p>
          <a:p>
            <a:pPr>
              <a:spcAft>
                <a:spcPts val="600"/>
              </a:spcAft>
            </a:pPr>
            <a:r>
              <a:rPr lang="en-US" sz="2800" dirty="0" smtClean="0">
                <a:latin typeface="Times New Roman" panose="02020603050405020304" pitchFamily="18" charset="0"/>
                <a:ea typeface="Times New Roman" panose="02020603050405020304" pitchFamily="18" charset="0"/>
              </a:rPr>
              <a:t>The </a:t>
            </a:r>
            <a:r>
              <a:rPr lang="en-US" sz="2800" dirty="0">
                <a:latin typeface="Times New Roman" panose="02020603050405020304" pitchFamily="18" charset="0"/>
                <a:ea typeface="Times New Roman" panose="02020603050405020304" pitchFamily="18" charset="0"/>
              </a:rPr>
              <a:t>appraiser executing such an analysis again needs to examine a situation in which the climate related item is varying wherein other factors do not change or can be controlled for.  The appraiser then gains an estimate of how the price of the input (like land value) is affected by the change in the climate attribute.  Finally this is related to the management or policy strategy under appraisal.</a:t>
            </a:r>
          </a:p>
          <a:p>
            <a:pPr>
              <a:spcAft>
                <a:spcPts val="600"/>
              </a:spcAft>
            </a:pPr>
            <a:endParaRPr lang="en-US" sz="2800" dirty="0" smtClean="0">
              <a:latin typeface="Times New Roman" panose="02020603050405020304" pitchFamily="18" charset="0"/>
              <a:ea typeface="Times New Roman" panose="02020603050405020304" pitchFamily="18" charset="0"/>
            </a:endParaRPr>
          </a:p>
          <a:p>
            <a:pPr>
              <a:spcAft>
                <a:spcPts val="600"/>
              </a:spcAft>
            </a:pPr>
            <a:r>
              <a:rPr lang="en-US" sz="2800" dirty="0" smtClean="0">
                <a:latin typeface="Times New Roman" panose="02020603050405020304" pitchFamily="18" charset="0"/>
                <a:ea typeface="Times New Roman" panose="02020603050405020304" pitchFamily="18" charset="0"/>
              </a:rPr>
              <a:t>The </a:t>
            </a:r>
            <a:r>
              <a:rPr lang="en-US" sz="2800" dirty="0">
                <a:latin typeface="Times New Roman" panose="02020603050405020304" pitchFamily="18" charset="0"/>
                <a:ea typeface="Times New Roman" panose="02020603050405020304" pitchFamily="18" charset="0"/>
              </a:rPr>
              <a:t>theoretical basis upon which "hedonic" estimates are done e.g. estimating the effects of climate on land values </a:t>
            </a:r>
          </a:p>
          <a:p>
            <a:endParaRPr lang="en-US" sz="2800" dirty="0" smtClean="0">
              <a:latin typeface="Times New Roman" panose="02020603050405020304" pitchFamily="18" charset="0"/>
              <a:ea typeface="Times New Roman" panose="02020603050405020304" pitchFamily="18" charset="0"/>
            </a:endParaRPr>
          </a:p>
          <a:p>
            <a:r>
              <a:rPr lang="en-US" sz="2800" dirty="0" smtClean="0">
                <a:latin typeface="Times New Roman" panose="02020603050405020304" pitchFamily="18" charset="0"/>
                <a:ea typeface="Times New Roman" panose="02020603050405020304" pitchFamily="18" charset="0"/>
              </a:rPr>
              <a:t>Appraisers </a:t>
            </a:r>
            <a:r>
              <a:rPr lang="en-US" sz="2800" dirty="0">
                <a:latin typeface="Times New Roman" panose="02020603050405020304" pitchFamily="18" charset="0"/>
                <a:ea typeface="Times New Roman" panose="02020603050405020304" pitchFamily="18" charset="0"/>
              </a:rPr>
              <a:t>utilizing this approach require data on input prices along with data on climate attributes, other factor prices, and factor usage. </a:t>
            </a:r>
            <a:endParaRPr lang="en-US" sz="2800" dirty="0"/>
          </a:p>
        </p:txBody>
      </p:sp>
    </p:spTree>
    <p:extLst>
      <p:ext uri="{BB962C8B-B14F-4D97-AF65-F5344CB8AC3E}">
        <p14:creationId xmlns:p14="http://schemas.microsoft.com/office/powerpoint/2010/main" val="1694307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53952" y="2538491"/>
            <a:ext cx="2374267" cy="639858"/>
          </a:xfrm>
          <a:prstGeom prst="rect">
            <a:avLst/>
          </a:prstGeom>
          <a:pattFill prst="wdDnDiag">
            <a:fgClr>
              <a:srgbClr val="0070C0"/>
            </a:fgClr>
            <a:bgClr>
              <a:schemeClr val="bg1"/>
            </a:bgClr>
          </a:pattFill>
          <a:ln w="9525">
            <a:noFill/>
            <a:round/>
            <a:headEnd/>
            <a:tailEnd/>
          </a:ln>
          <a:effec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6" name="Rectangle 5"/>
          <p:cNvSpPr/>
          <p:nvPr/>
        </p:nvSpPr>
        <p:spPr>
          <a:xfrm>
            <a:off x="1339457" y="2552759"/>
            <a:ext cx="2374267" cy="1585979"/>
          </a:xfrm>
          <a:prstGeom prst="rect">
            <a:avLst/>
          </a:prstGeom>
          <a:blipFill dpi="0" rotWithShape="1">
            <a:blip r:embed="rId2">
              <a:alphaModFix amt="28000"/>
            </a:blip>
            <a:srcRect/>
            <a:tile tx="0" ty="0" sx="100000" sy="100000" flip="none" algn="tl"/>
          </a:blipFill>
          <a:ln w="9525">
            <a:noFill/>
            <a:round/>
            <a:headEnd/>
            <a:tailEnd/>
          </a:ln>
          <a:effec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2" name="Rectangle 2"/>
          <p:cNvSpPr>
            <a:spLocks noChangeArrowheads="1"/>
          </p:cNvSpPr>
          <p:nvPr/>
        </p:nvSpPr>
        <p:spPr bwMode="auto">
          <a:xfrm>
            <a:off x="114299" y="159720"/>
            <a:ext cx="11887200"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smtClean="0">
                <a:solidFill>
                  <a:srgbClr val="7A0000"/>
                </a:solidFill>
                <a:ea typeface="+mj-ea"/>
                <a:cs typeface="+mj-cs"/>
              </a:rPr>
              <a:t>Change in Marginal Cost</a:t>
            </a:r>
            <a:endParaRPr lang="en-US" altLang="en-US" sz="4000" dirty="0">
              <a:solidFill>
                <a:srgbClr val="7A0000"/>
              </a:solidFill>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mj-lt"/>
                <a:ea typeface="Times New Roman" panose="02020603050405020304" pitchFamily="18" charset="0"/>
              </a:rPr>
              <a:t>This requires one to assume a fixed quantity demand curve for the goods and a totally elastic supply curve.  Under such assumptions, total social welfare as measured by the area above the demand curve but below the supply curve of the goods will equal the quantity calculated above.</a:t>
            </a:r>
            <a:endParaRPr kumimoji="0" lang="en-US" altLang="en-US" sz="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mj-lt"/>
            </a:endParaRPr>
          </a:p>
        </p:txBody>
      </p:sp>
      <p:sp>
        <p:nvSpPr>
          <p:cNvPr id="3" name="Rectangle 3"/>
          <p:cNvSpPr>
            <a:spLocks noChangeArrowheads="1"/>
          </p:cNvSpPr>
          <p:nvPr/>
        </p:nvSpPr>
        <p:spPr bwMode="auto">
          <a:xfrm>
            <a:off x="0" y="4539218"/>
            <a:ext cx="18473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mj-lt"/>
                <a:ea typeface="Times New Roman" panose="02020603050405020304" pitchFamily="18" charset="0"/>
              </a:rPr>
              <a:t/>
            </a:r>
            <a:br>
              <a:rPr kumimoji="0" lang="en-US" altLang="en-US" sz="2400" b="0" i="0" u="none" strike="noStrike" cap="none" normalizeH="0" baseline="0" smtClean="0">
                <a:ln>
                  <a:noFill/>
                </a:ln>
                <a:solidFill>
                  <a:schemeClr val="tx1"/>
                </a:solidFill>
                <a:effectLst/>
                <a:latin typeface="+mj-lt"/>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mj-lt"/>
            </a:endParaRPr>
          </a:p>
        </p:txBody>
      </p:sp>
      <p:sp>
        <p:nvSpPr>
          <p:cNvPr id="9" name="Line 5"/>
          <p:cNvSpPr>
            <a:spLocks noChangeShapeType="1"/>
          </p:cNvSpPr>
          <p:nvPr/>
        </p:nvSpPr>
        <p:spPr bwMode="auto">
          <a:xfrm>
            <a:off x="1326700" y="2491000"/>
            <a:ext cx="27251" cy="3674216"/>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0" name="Line 6"/>
          <p:cNvSpPr>
            <a:spLocks noChangeShapeType="1"/>
          </p:cNvSpPr>
          <p:nvPr/>
        </p:nvSpPr>
        <p:spPr bwMode="auto">
          <a:xfrm flipV="1">
            <a:off x="1371170" y="6165216"/>
            <a:ext cx="3668550" cy="494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1" name="Line 7"/>
          <p:cNvSpPr>
            <a:spLocks noChangeShapeType="1"/>
          </p:cNvSpPr>
          <p:nvPr/>
        </p:nvSpPr>
        <p:spPr bwMode="auto">
          <a:xfrm flipH="1">
            <a:off x="3707346" y="2531739"/>
            <a:ext cx="12756" cy="363347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2" name="Text Box 11"/>
          <p:cNvSpPr txBox="1">
            <a:spLocks noChangeArrowheads="1"/>
          </p:cNvSpPr>
          <p:nvPr/>
        </p:nvSpPr>
        <p:spPr bwMode="auto">
          <a:xfrm>
            <a:off x="835585" y="2994857"/>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13" name="Text Box 13"/>
          <p:cNvSpPr txBox="1">
            <a:spLocks noChangeArrowheads="1"/>
          </p:cNvSpPr>
          <p:nvPr/>
        </p:nvSpPr>
        <p:spPr bwMode="auto">
          <a:xfrm>
            <a:off x="415178" y="2491000"/>
            <a:ext cx="7681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Price</a:t>
            </a:r>
            <a:endParaRPr lang="en-US" altLang="en-US" sz="1800" b="1" dirty="0">
              <a:solidFill>
                <a:schemeClr val="tx1"/>
              </a:solidFill>
              <a:latin typeface="Tahoma" panose="020B0604030504040204" pitchFamily="34" charset="0"/>
            </a:endParaRPr>
          </a:p>
        </p:txBody>
      </p:sp>
      <p:sp>
        <p:nvSpPr>
          <p:cNvPr id="14" name="Line 17"/>
          <p:cNvSpPr>
            <a:spLocks noChangeShapeType="1"/>
          </p:cNvSpPr>
          <p:nvPr/>
        </p:nvSpPr>
        <p:spPr bwMode="auto">
          <a:xfrm>
            <a:off x="3707346" y="4518719"/>
            <a:ext cx="12756" cy="1646497"/>
          </a:xfrm>
          <a:prstGeom prst="line">
            <a:avLst/>
          </a:prstGeom>
          <a:noFill/>
          <a:ln w="28575">
            <a:solidFill>
              <a:srgbClr val="007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17" name="Text Box 15"/>
          <p:cNvSpPr txBox="1">
            <a:spLocks noChangeArrowheads="1"/>
          </p:cNvSpPr>
          <p:nvPr/>
        </p:nvSpPr>
        <p:spPr bwMode="auto">
          <a:xfrm>
            <a:off x="3499619" y="6330610"/>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a:t>
            </a:r>
            <a:endParaRPr lang="en-US" altLang="en-US" sz="1800" b="1" baseline="30000" dirty="0">
              <a:solidFill>
                <a:schemeClr val="tx1"/>
              </a:solidFill>
              <a:latin typeface="Tahoma" panose="020B0604030504040204" pitchFamily="34" charset="0"/>
            </a:endParaRPr>
          </a:p>
        </p:txBody>
      </p:sp>
      <p:sp>
        <p:nvSpPr>
          <p:cNvPr id="18" name="Rectangle 17"/>
          <p:cNvSpPr/>
          <p:nvPr/>
        </p:nvSpPr>
        <p:spPr>
          <a:xfrm>
            <a:off x="2299622" y="3509889"/>
            <a:ext cx="544094" cy="2157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600" b="1" dirty="0">
                <a:solidFill>
                  <a:srgbClr val="0070C0"/>
                </a:solidFill>
              </a:rPr>
              <a:t>Δ</a:t>
            </a:r>
            <a:r>
              <a:rPr lang="en-US" sz="1600" b="1" dirty="0">
                <a:solidFill>
                  <a:srgbClr val="0070C0"/>
                </a:solidFill>
              </a:rPr>
              <a:t>PS</a:t>
            </a:r>
          </a:p>
        </p:txBody>
      </p:sp>
      <p:sp>
        <p:nvSpPr>
          <p:cNvPr id="19" name="Text Box 10"/>
          <p:cNvSpPr txBox="1">
            <a:spLocks noChangeArrowheads="1"/>
          </p:cNvSpPr>
          <p:nvPr/>
        </p:nvSpPr>
        <p:spPr bwMode="auto">
          <a:xfrm>
            <a:off x="3651442" y="5630490"/>
            <a:ext cx="12567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Supply</a:t>
            </a:r>
            <a:endParaRPr lang="en-US" altLang="en-US" sz="1800" b="1" baseline="0" dirty="0">
              <a:solidFill>
                <a:schemeClr val="tx1"/>
              </a:solidFill>
              <a:latin typeface="Tahoma" panose="020B0604030504040204" pitchFamily="34" charset="0"/>
            </a:endParaRPr>
          </a:p>
        </p:txBody>
      </p:sp>
      <p:sp>
        <p:nvSpPr>
          <p:cNvPr id="20" name="Text Box 10"/>
          <p:cNvSpPr txBox="1">
            <a:spLocks noChangeArrowheads="1"/>
          </p:cNvSpPr>
          <p:nvPr/>
        </p:nvSpPr>
        <p:spPr bwMode="auto">
          <a:xfrm>
            <a:off x="4353848" y="3748385"/>
            <a:ext cx="12902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rgbClr val="0070C0"/>
                </a:solidFill>
                <a:latin typeface="Tahoma" panose="020B0604030504040204" pitchFamily="34" charset="0"/>
              </a:rPr>
              <a:t>Demand</a:t>
            </a:r>
            <a:endParaRPr lang="en-US" altLang="en-US" sz="1800" b="1" baseline="0" dirty="0">
              <a:solidFill>
                <a:schemeClr val="tx1"/>
              </a:solidFill>
              <a:latin typeface="Tahoma" panose="020B0604030504040204" pitchFamily="34" charset="0"/>
            </a:endParaRPr>
          </a:p>
        </p:txBody>
      </p:sp>
      <p:sp>
        <p:nvSpPr>
          <p:cNvPr id="21" name="Text Box 11"/>
          <p:cNvSpPr txBox="1">
            <a:spLocks noChangeArrowheads="1"/>
          </p:cNvSpPr>
          <p:nvPr/>
        </p:nvSpPr>
        <p:spPr bwMode="auto">
          <a:xfrm>
            <a:off x="782462" y="4316801"/>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22" name="Text Box 15"/>
          <p:cNvSpPr txBox="1">
            <a:spLocks noChangeArrowheads="1"/>
          </p:cNvSpPr>
          <p:nvPr/>
        </p:nvSpPr>
        <p:spPr bwMode="auto">
          <a:xfrm>
            <a:off x="4146831" y="6335550"/>
            <a:ext cx="12842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Quantity</a:t>
            </a:r>
            <a:endParaRPr lang="en-US" altLang="en-US" sz="1800" b="1" baseline="30000" dirty="0">
              <a:solidFill>
                <a:schemeClr val="tx1"/>
              </a:solidFill>
              <a:latin typeface="Tahoma" panose="020B0604030504040204" pitchFamily="34" charset="0"/>
            </a:endParaRPr>
          </a:p>
        </p:txBody>
      </p:sp>
      <p:sp>
        <p:nvSpPr>
          <p:cNvPr id="23" name="Line 8"/>
          <p:cNvSpPr>
            <a:spLocks noChangeShapeType="1"/>
          </p:cNvSpPr>
          <p:nvPr/>
        </p:nvSpPr>
        <p:spPr bwMode="auto">
          <a:xfrm flipH="1">
            <a:off x="1326701" y="4117717"/>
            <a:ext cx="3847209" cy="0"/>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24" name="Text Box 10"/>
          <p:cNvSpPr txBox="1">
            <a:spLocks noChangeArrowheads="1"/>
          </p:cNvSpPr>
          <p:nvPr/>
        </p:nvSpPr>
        <p:spPr bwMode="auto">
          <a:xfrm>
            <a:off x="4403805" y="2767261"/>
            <a:ext cx="12902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Demand’</a:t>
            </a:r>
            <a:endParaRPr lang="en-US" altLang="en-US" sz="1800" b="1" baseline="0" dirty="0">
              <a:solidFill>
                <a:schemeClr val="tx1"/>
              </a:solidFill>
              <a:latin typeface="Tahoma" panose="020B0604030504040204" pitchFamily="34" charset="0"/>
            </a:endParaRPr>
          </a:p>
        </p:txBody>
      </p:sp>
      <p:sp>
        <p:nvSpPr>
          <p:cNvPr id="15" name="Line 8"/>
          <p:cNvSpPr>
            <a:spLocks noChangeShapeType="1"/>
          </p:cNvSpPr>
          <p:nvPr/>
        </p:nvSpPr>
        <p:spPr bwMode="auto">
          <a:xfrm flipH="1">
            <a:off x="1281841" y="3178213"/>
            <a:ext cx="384720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26" name="Rectangle 25"/>
          <p:cNvSpPr/>
          <p:nvPr/>
        </p:nvSpPr>
        <p:spPr>
          <a:xfrm>
            <a:off x="6915176" y="3148316"/>
            <a:ext cx="2374267" cy="953637"/>
          </a:xfrm>
          <a:prstGeom prst="rect">
            <a:avLst/>
          </a:prstGeom>
          <a:blipFill dpi="0" rotWithShape="1">
            <a:blip r:embed="rId2">
              <a:alphaModFix amt="28000"/>
            </a:blip>
            <a:srcRect/>
            <a:tile tx="0" ty="0" sx="100000" sy="100000" flip="none" algn="tl"/>
          </a:blipFill>
          <a:ln w="9525">
            <a:noFill/>
            <a:round/>
            <a:headEnd/>
            <a:tailEnd/>
          </a:ln>
          <a:effectLst/>
        </p:spPr>
        <p:txBody>
          <a:bodyPr wrap="none"/>
          <a:lstStyle/>
          <a:p>
            <a:pPr fontAlgn="base">
              <a:spcBef>
                <a:spcPct val="0"/>
              </a:spcBef>
              <a:spcAft>
                <a:spcPct val="0"/>
              </a:spcAft>
            </a:pPr>
            <a:endParaRPr lang="en-US" sz="4400" b="1" baseline="-25000">
              <a:solidFill>
                <a:schemeClr val="tx2"/>
              </a:solidFill>
              <a:latin typeface="Times New Roman" panose="02020603050405020304" pitchFamily="18" charset="0"/>
            </a:endParaRPr>
          </a:p>
        </p:txBody>
      </p:sp>
      <p:sp>
        <p:nvSpPr>
          <p:cNvPr id="27" name="Line 5"/>
          <p:cNvSpPr>
            <a:spLocks noChangeShapeType="1"/>
          </p:cNvSpPr>
          <p:nvPr/>
        </p:nvSpPr>
        <p:spPr bwMode="auto">
          <a:xfrm>
            <a:off x="6902419" y="2454215"/>
            <a:ext cx="27251" cy="3674216"/>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28" name="Line 6"/>
          <p:cNvSpPr>
            <a:spLocks noChangeShapeType="1"/>
          </p:cNvSpPr>
          <p:nvPr/>
        </p:nvSpPr>
        <p:spPr bwMode="auto">
          <a:xfrm flipV="1">
            <a:off x="6946889" y="6128431"/>
            <a:ext cx="3668550" cy="494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29" name="Line 7"/>
          <p:cNvSpPr>
            <a:spLocks noChangeShapeType="1"/>
          </p:cNvSpPr>
          <p:nvPr/>
        </p:nvSpPr>
        <p:spPr bwMode="auto">
          <a:xfrm flipH="1">
            <a:off x="9283065" y="2494954"/>
            <a:ext cx="12756" cy="363347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30" name="Text Box 11"/>
          <p:cNvSpPr txBox="1">
            <a:spLocks noChangeArrowheads="1"/>
          </p:cNvSpPr>
          <p:nvPr/>
        </p:nvSpPr>
        <p:spPr bwMode="auto">
          <a:xfrm>
            <a:off x="6411304" y="2958072"/>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31" name="Text Box 13"/>
          <p:cNvSpPr txBox="1">
            <a:spLocks noChangeArrowheads="1"/>
          </p:cNvSpPr>
          <p:nvPr/>
        </p:nvSpPr>
        <p:spPr bwMode="auto">
          <a:xfrm>
            <a:off x="5990897" y="2454215"/>
            <a:ext cx="7681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Price</a:t>
            </a:r>
            <a:endParaRPr lang="en-US" altLang="en-US" sz="1800" b="1" dirty="0">
              <a:solidFill>
                <a:schemeClr val="tx1"/>
              </a:solidFill>
              <a:latin typeface="Tahoma" panose="020B0604030504040204" pitchFamily="34" charset="0"/>
            </a:endParaRPr>
          </a:p>
        </p:txBody>
      </p:sp>
      <p:sp>
        <p:nvSpPr>
          <p:cNvPr id="32" name="Line 17"/>
          <p:cNvSpPr>
            <a:spLocks noChangeShapeType="1"/>
          </p:cNvSpPr>
          <p:nvPr/>
        </p:nvSpPr>
        <p:spPr bwMode="auto">
          <a:xfrm>
            <a:off x="9283065" y="4481934"/>
            <a:ext cx="12756" cy="1646497"/>
          </a:xfrm>
          <a:prstGeom prst="line">
            <a:avLst/>
          </a:prstGeom>
          <a:noFill/>
          <a:ln w="28575">
            <a:solidFill>
              <a:srgbClr val="007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33" name="Text Box 15"/>
          <p:cNvSpPr txBox="1">
            <a:spLocks noChangeArrowheads="1"/>
          </p:cNvSpPr>
          <p:nvPr/>
        </p:nvSpPr>
        <p:spPr bwMode="auto">
          <a:xfrm>
            <a:off x="9075338" y="6293825"/>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a:t>
            </a:r>
            <a:endParaRPr lang="en-US" altLang="en-US" sz="1800" b="1" baseline="30000" dirty="0">
              <a:solidFill>
                <a:schemeClr val="tx1"/>
              </a:solidFill>
              <a:latin typeface="Tahoma" panose="020B0604030504040204" pitchFamily="34" charset="0"/>
            </a:endParaRPr>
          </a:p>
        </p:txBody>
      </p:sp>
      <p:sp>
        <p:nvSpPr>
          <p:cNvPr id="34" name="Rectangle 33"/>
          <p:cNvSpPr/>
          <p:nvPr/>
        </p:nvSpPr>
        <p:spPr>
          <a:xfrm>
            <a:off x="7875341" y="3473104"/>
            <a:ext cx="544094" cy="2157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600" b="1" dirty="0">
                <a:solidFill>
                  <a:srgbClr val="0070C0"/>
                </a:solidFill>
              </a:rPr>
              <a:t>Δ</a:t>
            </a:r>
            <a:r>
              <a:rPr lang="en-US" sz="1600" b="1" dirty="0">
                <a:solidFill>
                  <a:srgbClr val="0070C0"/>
                </a:solidFill>
              </a:rPr>
              <a:t>PS</a:t>
            </a:r>
          </a:p>
        </p:txBody>
      </p:sp>
      <p:sp>
        <p:nvSpPr>
          <p:cNvPr id="35" name="Text Box 10"/>
          <p:cNvSpPr txBox="1">
            <a:spLocks noChangeArrowheads="1"/>
          </p:cNvSpPr>
          <p:nvPr/>
        </p:nvSpPr>
        <p:spPr bwMode="auto">
          <a:xfrm>
            <a:off x="9227161" y="5593705"/>
            <a:ext cx="12567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Supply</a:t>
            </a:r>
            <a:endParaRPr lang="en-US" altLang="en-US" sz="1800" b="1" baseline="0" dirty="0">
              <a:solidFill>
                <a:schemeClr val="tx1"/>
              </a:solidFill>
              <a:latin typeface="Tahoma" panose="020B0604030504040204" pitchFamily="34" charset="0"/>
            </a:endParaRPr>
          </a:p>
        </p:txBody>
      </p:sp>
      <p:sp>
        <p:nvSpPr>
          <p:cNvPr id="36" name="Text Box 10"/>
          <p:cNvSpPr txBox="1">
            <a:spLocks noChangeArrowheads="1"/>
          </p:cNvSpPr>
          <p:nvPr/>
        </p:nvSpPr>
        <p:spPr bwMode="auto">
          <a:xfrm>
            <a:off x="9929567" y="3711600"/>
            <a:ext cx="12902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rgbClr val="0070C0"/>
                </a:solidFill>
                <a:latin typeface="Tahoma" panose="020B0604030504040204" pitchFamily="34" charset="0"/>
              </a:rPr>
              <a:t>Demand</a:t>
            </a:r>
            <a:endParaRPr lang="en-US" altLang="en-US" sz="1800" b="1" baseline="0" dirty="0">
              <a:solidFill>
                <a:schemeClr val="tx1"/>
              </a:solidFill>
              <a:latin typeface="Tahoma" panose="020B0604030504040204" pitchFamily="34" charset="0"/>
            </a:endParaRPr>
          </a:p>
        </p:txBody>
      </p:sp>
      <p:sp>
        <p:nvSpPr>
          <p:cNvPr id="37" name="Text Box 11"/>
          <p:cNvSpPr txBox="1">
            <a:spLocks noChangeArrowheads="1"/>
          </p:cNvSpPr>
          <p:nvPr/>
        </p:nvSpPr>
        <p:spPr bwMode="auto">
          <a:xfrm>
            <a:off x="6358181" y="4280016"/>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P</a:t>
            </a:r>
            <a:r>
              <a:rPr lang="en-US" altLang="en-US" sz="1800" b="1" baseline="30000" dirty="0" smtClean="0">
                <a:solidFill>
                  <a:schemeClr val="tx1"/>
                </a:solidFill>
                <a:latin typeface="Tahoma" panose="020B0604030504040204" pitchFamily="34" charset="0"/>
              </a:rPr>
              <a:t>*</a:t>
            </a:r>
            <a:endParaRPr lang="en-US" altLang="en-US" sz="1800" b="1" baseline="30000" dirty="0">
              <a:solidFill>
                <a:schemeClr val="tx1"/>
              </a:solidFill>
              <a:latin typeface="Tahoma" panose="020B0604030504040204" pitchFamily="34" charset="0"/>
            </a:endParaRPr>
          </a:p>
        </p:txBody>
      </p:sp>
      <p:sp>
        <p:nvSpPr>
          <p:cNvPr id="38" name="Text Box 15"/>
          <p:cNvSpPr txBox="1">
            <a:spLocks noChangeArrowheads="1"/>
          </p:cNvSpPr>
          <p:nvPr/>
        </p:nvSpPr>
        <p:spPr bwMode="auto">
          <a:xfrm>
            <a:off x="9722550" y="6298765"/>
            <a:ext cx="12842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Quantity</a:t>
            </a:r>
            <a:endParaRPr lang="en-US" altLang="en-US" sz="1800" b="1" baseline="30000" dirty="0">
              <a:solidFill>
                <a:schemeClr val="tx1"/>
              </a:solidFill>
              <a:latin typeface="Tahoma" panose="020B0604030504040204" pitchFamily="34" charset="0"/>
            </a:endParaRPr>
          </a:p>
        </p:txBody>
      </p:sp>
      <p:sp>
        <p:nvSpPr>
          <p:cNvPr id="39" name="Line 8"/>
          <p:cNvSpPr>
            <a:spLocks noChangeShapeType="1"/>
          </p:cNvSpPr>
          <p:nvPr/>
        </p:nvSpPr>
        <p:spPr bwMode="auto">
          <a:xfrm flipH="1">
            <a:off x="6902420" y="4080932"/>
            <a:ext cx="3847209" cy="0"/>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
        <p:nvSpPr>
          <p:cNvPr id="40" name="Text Box 10"/>
          <p:cNvSpPr txBox="1">
            <a:spLocks noChangeArrowheads="1"/>
          </p:cNvSpPr>
          <p:nvPr/>
        </p:nvSpPr>
        <p:spPr bwMode="auto">
          <a:xfrm>
            <a:off x="9979524" y="2730476"/>
            <a:ext cx="12902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pPr>
              <a:spcBef>
                <a:spcPct val="50000"/>
              </a:spcBef>
            </a:pPr>
            <a:r>
              <a:rPr lang="en-US" altLang="en-US" sz="1800" b="1" baseline="0" dirty="0" smtClean="0">
                <a:solidFill>
                  <a:schemeClr val="tx1"/>
                </a:solidFill>
                <a:latin typeface="Tahoma" panose="020B0604030504040204" pitchFamily="34" charset="0"/>
              </a:rPr>
              <a:t>Demand’</a:t>
            </a:r>
            <a:endParaRPr lang="en-US" altLang="en-US" sz="1800" b="1" baseline="0" dirty="0">
              <a:solidFill>
                <a:schemeClr val="tx1"/>
              </a:solidFill>
              <a:latin typeface="Tahoma" panose="020B0604030504040204" pitchFamily="34" charset="0"/>
            </a:endParaRPr>
          </a:p>
        </p:txBody>
      </p:sp>
      <p:sp>
        <p:nvSpPr>
          <p:cNvPr id="41" name="Line 8"/>
          <p:cNvSpPr>
            <a:spLocks noChangeShapeType="1"/>
          </p:cNvSpPr>
          <p:nvPr/>
        </p:nvSpPr>
        <p:spPr bwMode="auto">
          <a:xfrm flipH="1">
            <a:off x="6857560" y="3141428"/>
            <a:ext cx="384720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1pPr>
            <a:lvl2pPr marL="4572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2pPr>
            <a:lvl3pPr marL="9144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3pPr>
            <a:lvl4pPr marL="13716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4pPr>
            <a:lvl5pPr marL="1828800" algn="l" rtl="0" fontAlgn="base">
              <a:spcBef>
                <a:spcPct val="0"/>
              </a:spcBef>
              <a:spcAft>
                <a:spcPct val="0"/>
              </a:spcAft>
              <a:defRPr sz="4400" kern="1200" baseline="-25000">
                <a:solidFill>
                  <a:schemeClr val="tx2"/>
                </a:solidFill>
                <a:latin typeface="Times New Roman" panose="02020603050405020304" pitchFamily="18" charset="0"/>
                <a:ea typeface="+mn-ea"/>
                <a:cs typeface="+mn-cs"/>
              </a:defRPr>
            </a:lvl5pPr>
            <a:lvl6pPr marL="2286000" algn="l" defTabSz="914400" rtl="0" eaLnBrk="1" latinLnBrk="0" hangingPunct="1">
              <a:defRPr sz="4400" kern="1200" baseline="-25000">
                <a:solidFill>
                  <a:schemeClr val="tx2"/>
                </a:solidFill>
                <a:latin typeface="Times New Roman" panose="02020603050405020304" pitchFamily="18" charset="0"/>
                <a:ea typeface="+mn-ea"/>
                <a:cs typeface="+mn-cs"/>
              </a:defRPr>
            </a:lvl6pPr>
            <a:lvl7pPr marL="2743200" algn="l" defTabSz="914400" rtl="0" eaLnBrk="1" latinLnBrk="0" hangingPunct="1">
              <a:defRPr sz="4400" kern="1200" baseline="-25000">
                <a:solidFill>
                  <a:schemeClr val="tx2"/>
                </a:solidFill>
                <a:latin typeface="Times New Roman" panose="02020603050405020304" pitchFamily="18" charset="0"/>
                <a:ea typeface="+mn-ea"/>
                <a:cs typeface="+mn-cs"/>
              </a:defRPr>
            </a:lvl7pPr>
            <a:lvl8pPr marL="3200400" algn="l" defTabSz="914400" rtl="0" eaLnBrk="1" latinLnBrk="0" hangingPunct="1">
              <a:defRPr sz="4400" kern="1200" baseline="-25000">
                <a:solidFill>
                  <a:schemeClr val="tx2"/>
                </a:solidFill>
                <a:latin typeface="Times New Roman" panose="02020603050405020304" pitchFamily="18" charset="0"/>
                <a:ea typeface="+mn-ea"/>
                <a:cs typeface="+mn-cs"/>
              </a:defRPr>
            </a:lvl8pPr>
            <a:lvl9pPr marL="3657600" algn="l" defTabSz="914400" rtl="0" eaLnBrk="1" latinLnBrk="0" hangingPunct="1">
              <a:defRPr sz="4400" kern="1200" baseline="-25000">
                <a:solidFill>
                  <a:schemeClr val="tx2"/>
                </a:solidFill>
                <a:latin typeface="Times New Roman" panose="02020603050405020304" pitchFamily="18" charset="0"/>
                <a:ea typeface="+mn-ea"/>
                <a:cs typeface="+mn-cs"/>
              </a:defRPr>
            </a:lvl9pPr>
          </a:lstStyle>
          <a:p>
            <a:endParaRPr lang="en-US" b="1"/>
          </a:p>
        </p:txBody>
      </p:sp>
    </p:spTree>
    <p:extLst>
      <p:ext uri="{BB962C8B-B14F-4D97-AF65-F5344CB8AC3E}">
        <p14:creationId xmlns:p14="http://schemas.microsoft.com/office/powerpoint/2010/main" val="1591569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4258252" y="3801858"/>
            <a:ext cx="551064" cy="2346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 name="Rectangle 1"/>
          <p:cNvSpPr/>
          <p:nvPr/>
        </p:nvSpPr>
        <p:spPr>
          <a:xfrm>
            <a:off x="1431822" y="384948"/>
            <a:ext cx="9861754" cy="2262158"/>
          </a:xfrm>
          <a:prstGeom prst="rect">
            <a:avLst/>
          </a:prstGeom>
        </p:spPr>
        <p:txBody>
          <a:bodyPr wrap="square">
            <a:spAutoFit/>
          </a:bodyPr>
          <a:lstStyle/>
          <a:p>
            <a:pPr algn="ctr">
              <a:spcAft>
                <a:spcPts val="600"/>
              </a:spcAft>
            </a:pPr>
            <a:r>
              <a:rPr lang="en-US" sz="4000" dirty="0">
                <a:solidFill>
                  <a:srgbClr val="7A0000"/>
                </a:solidFill>
                <a:ea typeface="+mj-ea"/>
                <a:cs typeface="+mj-cs"/>
              </a:rPr>
              <a:t>Appraisal Based on Changes in Output Supply</a:t>
            </a:r>
          </a:p>
          <a:p>
            <a:pPr>
              <a:spcAft>
                <a:spcPts val="600"/>
              </a:spcAft>
            </a:pPr>
            <a:r>
              <a:rPr lang="en-US" sz="3200" dirty="0" smtClean="0">
                <a:effectLst/>
                <a:latin typeface="Times New Roman" panose="02020603050405020304" pitchFamily="18" charset="0"/>
                <a:ea typeface="Times New Roman" panose="02020603050405020304" pitchFamily="18" charset="0"/>
              </a:rPr>
              <a:t> </a:t>
            </a:r>
            <a:r>
              <a:rPr lang="en-US" sz="3200" dirty="0" smtClean="0">
                <a:effectLst/>
                <a:latin typeface="Times New Roman" panose="02020603050405020304" pitchFamily="18" charset="0"/>
                <a:ea typeface="Times New Roman" panose="02020603050405020304" pitchFamily="18" charset="0"/>
              </a:rPr>
              <a:t>One </a:t>
            </a:r>
            <a:r>
              <a:rPr lang="en-US" sz="3200" dirty="0" smtClean="0">
                <a:effectLst/>
                <a:latin typeface="Times New Roman" panose="02020603050405020304" pitchFamily="18" charset="0"/>
                <a:ea typeface="Times New Roman" panose="02020603050405020304" pitchFamily="18" charset="0"/>
              </a:rPr>
              <a:t>would </a:t>
            </a:r>
            <a:r>
              <a:rPr lang="en-US" sz="3200" dirty="0" smtClean="0">
                <a:effectLst/>
                <a:latin typeface="Times New Roman" panose="02020603050405020304" pitchFamily="18" charset="0"/>
                <a:ea typeface="Times New Roman" panose="02020603050405020304" pitchFamily="18" charset="0"/>
              </a:rPr>
              <a:t>need </a:t>
            </a:r>
            <a:r>
              <a:rPr lang="en-US" sz="3200" dirty="0" smtClean="0">
                <a:effectLst/>
                <a:latin typeface="Times New Roman" panose="02020603050405020304" pitchFamily="18" charset="0"/>
                <a:ea typeface="Times New Roman" panose="02020603050405020304" pitchFamily="18" charset="0"/>
              </a:rPr>
              <a:t>to calculate in this case the changes to the consumer surplus at the same time one was considering the changes in the rents to the producers</a:t>
            </a:r>
            <a:r>
              <a:rPr lang="en-US" sz="3200" dirty="0" smtClean="0">
                <a:effectLst/>
                <a:latin typeface="Times New Roman" panose="02020603050405020304" pitchFamily="18" charset="0"/>
                <a:ea typeface="Times New Roman" panose="02020603050405020304" pitchFamily="18" charset="0"/>
              </a:rPr>
              <a:t>.</a:t>
            </a:r>
            <a:endParaRPr lang="en-US" sz="3200" dirty="0" smtClean="0">
              <a:effectLst/>
              <a:latin typeface="Times New Roman" panose="02020603050405020304" pitchFamily="18" charset="0"/>
              <a:ea typeface="Times New Roman" panose="02020603050405020304" pitchFamily="18" charset="0"/>
            </a:endParaRPr>
          </a:p>
        </p:txBody>
      </p:sp>
      <p:sp>
        <p:nvSpPr>
          <p:cNvPr id="7" name="Text Box 8"/>
          <p:cNvSpPr txBox="1">
            <a:spLocks noChangeArrowheads="1"/>
          </p:cNvSpPr>
          <p:nvPr/>
        </p:nvSpPr>
        <p:spPr bwMode="auto">
          <a:xfrm>
            <a:off x="2055857" y="2963182"/>
            <a:ext cx="733608" cy="166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a:latin typeface="+mj-lt"/>
                <a:ea typeface="宋体" pitchFamily="2" charset="-122"/>
              </a:rPr>
              <a:t>Price</a:t>
            </a:r>
            <a:endParaRPr lang="en-US" altLang="zh-CN" sz="1600" u="none" baseline="-25000" dirty="0">
              <a:latin typeface="+mj-lt"/>
              <a:ea typeface="宋体" pitchFamily="2" charset="-122"/>
            </a:endParaRPr>
          </a:p>
        </p:txBody>
      </p:sp>
      <p:sp>
        <p:nvSpPr>
          <p:cNvPr id="8" name="Text Box 8"/>
          <p:cNvSpPr txBox="1">
            <a:spLocks noChangeArrowheads="1"/>
          </p:cNvSpPr>
          <p:nvPr/>
        </p:nvSpPr>
        <p:spPr bwMode="auto">
          <a:xfrm>
            <a:off x="5536943" y="6162507"/>
            <a:ext cx="332420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smtClean="0">
                <a:latin typeface="+mj-lt"/>
                <a:ea typeface="宋体" pitchFamily="2" charset="-122"/>
              </a:rPr>
              <a:t>Quantity</a:t>
            </a:r>
            <a:endParaRPr lang="en-US" altLang="zh-CN" sz="1600" u="none" baseline="-25000" dirty="0">
              <a:latin typeface="+mj-lt"/>
              <a:ea typeface="宋体" pitchFamily="2" charset="-122"/>
            </a:endParaRPr>
          </a:p>
        </p:txBody>
      </p:sp>
      <p:sp>
        <p:nvSpPr>
          <p:cNvPr id="9" name="Text Box 9"/>
          <p:cNvSpPr txBox="1">
            <a:spLocks noChangeArrowheads="1"/>
          </p:cNvSpPr>
          <p:nvPr/>
        </p:nvSpPr>
        <p:spPr bwMode="auto">
          <a:xfrm>
            <a:off x="6057900" y="3517145"/>
            <a:ext cx="112779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a:latin typeface="+mj-lt"/>
                <a:ea typeface="宋体" pitchFamily="2" charset="-122"/>
              </a:rPr>
              <a:t>Demand</a:t>
            </a:r>
            <a:endParaRPr lang="en-US" altLang="zh-CN" sz="1600" u="none" baseline="-25000" dirty="0">
              <a:latin typeface="+mj-lt"/>
              <a:ea typeface="宋体" pitchFamily="2" charset="-122"/>
            </a:endParaRPr>
          </a:p>
        </p:txBody>
      </p:sp>
      <p:cxnSp>
        <p:nvCxnSpPr>
          <p:cNvPr id="11" name="Straight Connector 10"/>
          <p:cNvCxnSpPr/>
          <p:nvPr/>
        </p:nvCxnSpPr>
        <p:spPr>
          <a:xfrm>
            <a:off x="2915962" y="6166981"/>
            <a:ext cx="33106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Box 8"/>
          <p:cNvSpPr txBox="1">
            <a:spLocks noChangeArrowheads="1"/>
          </p:cNvSpPr>
          <p:nvPr/>
        </p:nvSpPr>
        <p:spPr bwMode="auto">
          <a:xfrm>
            <a:off x="4467853" y="6124159"/>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smtClean="0">
                <a:latin typeface="+mj-lt"/>
                <a:ea typeface="宋体" pitchFamily="2" charset="-122"/>
              </a:rPr>
              <a:t>Q</a:t>
            </a:r>
            <a:r>
              <a:rPr lang="en-US" altLang="zh-CN" sz="1600" u="none" baseline="-25000" dirty="0" smtClean="0">
                <a:latin typeface="+mj-lt"/>
                <a:ea typeface="宋体" pitchFamily="2" charset="-122"/>
              </a:rPr>
              <a:t>2</a:t>
            </a:r>
            <a:endParaRPr lang="en-US" altLang="zh-CN" sz="1600" u="none" baseline="-25000" dirty="0">
              <a:latin typeface="+mj-lt"/>
              <a:ea typeface="宋体" pitchFamily="2" charset="-122"/>
            </a:endParaRPr>
          </a:p>
        </p:txBody>
      </p:sp>
      <p:sp>
        <p:nvSpPr>
          <p:cNvPr id="17" name="Text Box 8"/>
          <p:cNvSpPr txBox="1">
            <a:spLocks noChangeArrowheads="1"/>
          </p:cNvSpPr>
          <p:nvPr/>
        </p:nvSpPr>
        <p:spPr bwMode="auto">
          <a:xfrm>
            <a:off x="2229185" y="3686713"/>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a:latin typeface="+mj-lt"/>
                <a:ea typeface="宋体" pitchFamily="2" charset="-122"/>
              </a:rPr>
              <a:t>P</a:t>
            </a:r>
            <a:r>
              <a:rPr lang="en-US" altLang="zh-CN" sz="1600" u="none" baseline="-25000" dirty="0">
                <a:latin typeface="+mj-lt"/>
                <a:ea typeface="宋体" pitchFamily="2" charset="-122"/>
              </a:rPr>
              <a:t>a</a:t>
            </a:r>
          </a:p>
        </p:txBody>
      </p:sp>
      <p:sp>
        <p:nvSpPr>
          <p:cNvPr id="18" name="Text Box 8"/>
          <p:cNvSpPr txBox="1">
            <a:spLocks noChangeArrowheads="1"/>
          </p:cNvSpPr>
          <p:nvPr/>
        </p:nvSpPr>
        <p:spPr bwMode="auto">
          <a:xfrm>
            <a:off x="3781738" y="6148555"/>
            <a:ext cx="862343" cy="587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smtClean="0">
                <a:latin typeface="+mj-lt"/>
                <a:ea typeface="宋体" pitchFamily="2" charset="-122"/>
              </a:rPr>
              <a:t>Q</a:t>
            </a:r>
            <a:r>
              <a:rPr lang="en-US" altLang="zh-CN" sz="1600" u="none" baseline="-25000" dirty="0" smtClean="0">
                <a:latin typeface="+mj-lt"/>
                <a:ea typeface="宋体" pitchFamily="2" charset="-122"/>
              </a:rPr>
              <a:t>1</a:t>
            </a:r>
            <a:endParaRPr lang="en-US" altLang="zh-CN" sz="1600" u="none" baseline="-25000" dirty="0">
              <a:latin typeface="+mj-lt"/>
              <a:ea typeface="宋体" pitchFamily="2" charset="-122"/>
            </a:endParaRPr>
          </a:p>
        </p:txBody>
      </p:sp>
      <p:sp>
        <p:nvSpPr>
          <p:cNvPr id="25" name="Rounded Rectangle 24"/>
          <p:cNvSpPr/>
          <p:nvPr/>
        </p:nvSpPr>
        <p:spPr>
          <a:xfrm>
            <a:off x="4426341" y="4515297"/>
            <a:ext cx="217740" cy="271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a:t>
            </a:r>
            <a:endParaRPr lang="en-US" sz="1600" dirty="0">
              <a:solidFill>
                <a:schemeClr val="tx1"/>
              </a:solidFill>
            </a:endParaRPr>
          </a:p>
        </p:txBody>
      </p:sp>
      <p:cxnSp>
        <p:nvCxnSpPr>
          <p:cNvPr id="33" name="Elbow Connector 32"/>
          <p:cNvCxnSpPr/>
          <p:nvPr/>
        </p:nvCxnSpPr>
        <p:spPr>
          <a:xfrm rot="5400000">
            <a:off x="2644745" y="4532196"/>
            <a:ext cx="3229868" cy="2854"/>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rot="5400000">
            <a:off x="3195810" y="4532195"/>
            <a:ext cx="3229866" cy="2854"/>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33565" y="3830569"/>
            <a:ext cx="33106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5400000">
            <a:off x="1288395" y="4515319"/>
            <a:ext cx="3260805" cy="567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 Box 9"/>
          <p:cNvSpPr txBox="1">
            <a:spLocks noChangeArrowheads="1"/>
          </p:cNvSpPr>
          <p:nvPr/>
        </p:nvSpPr>
        <p:spPr bwMode="auto">
          <a:xfrm>
            <a:off x="4060352" y="2589403"/>
            <a:ext cx="39579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smtClean="0">
                <a:latin typeface="+mj-lt"/>
                <a:ea typeface="宋体" pitchFamily="2" charset="-122"/>
              </a:rPr>
              <a:t>S</a:t>
            </a:r>
            <a:r>
              <a:rPr lang="en-US" altLang="zh-CN" sz="1600" u="none" baseline="-25000" dirty="0" smtClean="0">
                <a:latin typeface="+mj-lt"/>
                <a:ea typeface="宋体" pitchFamily="2" charset="-122"/>
              </a:rPr>
              <a:t>1</a:t>
            </a:r>
            <a:endParaRPr lang="en-US" altLang="zh-CN" sz="1600" u="none" baseline="-25000" dirty="0">
              <a:latin typeface="+mj-lt"/>
              <a:ea typeface="宋体" pitchFamily="2" charset="-122"/>
            </a:endParaRPr>
          </a:p>
        </p:txBody>
      </p:sp>
      <p:sp>
        <p:nvSpPr>
          <p:cNvPr id="42" name="Text Box 9"/>
          <p:cNvSpPr txBox="1">
            <a:spLocks noChangeArrowheads="1"/>
          </p:cNvSpPr>
          <p:nvPr/>
        </p:nvSpPr>
        <p:spPr bwMode="auto">
          <a:xfrm>
            <a:off x="4701126" y="2646547"/>
            <a:ext cx="39579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smtClean="0">
                <a:latin typeface="+mj-lt"/>
                <a:ea typeface="宋体" pitchFamily="2" charset="-122"/>
              </a:rPr>
              <a:t>S</a:t>
            </a:r>
            <a:r>
              <a:rPr lang="en-US" altLang="zh-CN" sz="1600" u="none" baseline="-25000" dirty="0" smtClean="0">
                <a:latin typeface="+mj-lt"/>
                <a:ea typeface="宋体" pitchFamily="2" charset="-122"/>
              </a:rPr>
              <a:t>2</a:t>
            </a:r>
            <a:endParaRPr lang="en-US" altLang="zh-CN" sz="1600" u="none" baseline="-25000" dirty="0">
              <a:latin typeface="+mj-lt"/>
              <a:ea typeface="宋体" pitchFamily="2" charset="-122"/>
            </a:endParaRPr>
          </a:p>
        </p:txBody>
      </p:sp>
    </p:spTree>
    <p:extLst>
      <p:ext uri="{BB962C8B-B14F-4D97-AF65-F5344CB8AC3E}">
        <p14:creationId xmlns:p14="http://schemas.microsoft.com/office/powerpoint/2010/main" val="1161506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322382" y="-99670"/>
            <a:ext cx="8919751"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Shift in Total Welfare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Total Welfare for CB analysis for a project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endParaRPr>
          </a:p>
        </p:txBody>
      </p:sp>
      <p:pic>
        <p:nvPicPr>
          <p:cNvPr id="819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1197" y="2976046"/>
            <a:ext cx="4114800" cy="35877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061882" y="1412717"/>
            <a:ext cx="8701549"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ea typeface="Times New Roman" panose="02020603050405020304" pitchFamily="18" charset="0"/>
              </a:rPr>
              <a:t>TSW</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before</a:t>
            </a:r>
            <a:r>
              <a:rPr kumimoji="0" lang="en-US" altLang="en-US" sz="2400" b="0" i="0" u="none" strike="noStrike" cap="none" normalizeH="0" baseline="0" dirty="0" smtClean="0">
                <a:ln>
                  <a:noFill/>
                </a:ln>
                <a:solidFill>
                  <a:schemeClr val="tx1"/>
                </a:solidFill>
                <a:effectLst/>
                <a:ea typeface="Times New Roman" panose="02020603050405020304" pitchFamily="18" charset="0"/>
              </a:rPr>
              <a:t>=CS </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old</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+a+b</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TSW</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after</a:t>
            </a: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CS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old</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+a+b+c+d+e+f</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before</a:t>
            </a: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a+b</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after</a:t>
            </a: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b+c+f</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ea typeface="Times New Roman" panose="02020603050405020304" pitchFamily="18" charset="0"/>
              </a:rPr>
              <a:t>CS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before</a:t>
            </a:r>
            <a:r>
              <a:rPr kumimoji="0" lang="en-US" altLang="en-US" sz="2400" b="0" i="0" u="none" strike="noStrike" cap="none" normalizeH="0" baseline="0" dirty="0" smtClean="0">
                <a:ln>
                  <a:noFill/>
                </a:ln>
                <a:solidFill>
                  <a:schemeClr val="tx1"/>
                </a:solidFill>
                <a:effectLst/>
                <a:ea typeface="Times New Roman" panose="02020603050405020304" pitchFamily="18" charset="0"/>
              </a:rPr>
              <a:t>=CS </a:t>
            </a:r>
            <a:r>
              <a:rPr kumimoji="0" lang="en-US" altLang="en-US" sz="2400" b="0" i="0" u="none" strike="noStrike" cap="none" normalizeH="0" baseline="-30000" dirty="0" smtClean="0">
                <a:ln>
                  <a:noFill/>
                </a:ln>
                <a:solidFill>
                  <a:schemeClr val="tx1"/>
                </a:solidFill>
                <a:effectLst/>
                <a:ea typeface="Times New Roman" panose="02020603050405020304" pitchFamily="18" charset="0"/>
              </a:rPr>
              <a:t>old</a:t>
            </a:r>
            <a:r>
              <a:rPr kumimoji="0" lang="en-US" altLang="en-US" sz="2400" b="0" i="0" u="none" strike="noStrike" cap="none" normalizeH="0" baseline="0" dirty="0" smtClean="0">
                <a:ln>
                  <a:noFill/>
                </a:ln>
                <a:solidFill>
                  <a:schemeClr val="tx1"/>
                </a:solidFill>
                <a:effectLst/>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CS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before</a:t>
            </a: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CS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old</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+a+d+e</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TSW</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before</a:t>
            </a: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c+d+e+f</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PS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before</a:t>
            </a: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c+f-a</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CS</a:t>
            </a:r>
            <a:r>
              <a:rPr kumimoji="0" lang="en-US" altLang="en-US" sz="2400" b="0" i="0" u="none" strike="noStrike" cap="none" normalizeH="0" baseline="-30000" dirty="0" err="1" smtClean="0">
                <a:ln>
                  <a:noFill/>
                </a:ln>
                <a:solidFill>
                  <a:schemeClr val="tx1"/>
                </a:solidFill>
                <a:effectLst/>
                <a:ea typeface="Times New Roman" panose="02020603050405020304" pitchFamily="18" charset="0"/>
              </a:rPr>
              <a:t>before</a:t>
            </a:r>
            <a:r>
              <a:rPr kumimoji="0" lang="en-US" altLang="en-US" sz="2400" b="0" i="0" u="none" strike="noStrike" cap="none" normalizeH="0" baseline="0" dirty="0" smtClean="0">
                <a:ln>
                  <a:noFill/>
                </a:ln>
                <a:solidFill>
                  <a:schemeClr val="tx1"/>
                </a:solidFill>
                <a:effectLst/>
                <a:ea typeface="Times New Roman" panose="02020603050405020304" pitchFamily="18" charset="0"/>
              </a:rPr>
              <a:t>=</a:t>
            </a:r>
            <a:r>
              <a:rPr kumimoji="0" lang="en-US" altLang="en-US" sz="2400" b="0" i="0" u="none" strike="noStrike" cap="none" normalizeH="0" baseline="0" dirty="0" err="1" smtClean="0">
                <a:ln>
                  <a:noFill/>
                </a:ln>
                <a:solidFill>
                  <a:schemeClr val="tx1"/>
                </a:solidFill>
                <a:effectLst/>
                <a:ea typeface="Times New Roman" panose="02020603050405020304" pitchFamily="18" charset="0"/>
              </a:rPr>
              <a:t>a+d+e</a:t>
            </a:r>
            <a:endParaRPr kumimoji="0" lang="en-US" altLang="en-US" sz="24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Times New Roman" panose="02020603050405020304" pitchFamily="18" charset="0"/>
              </a:rPr>
              <a:t/>
            </a:r>
            <a:br>
              <a:rPr kumimoji="0" lang="en-US" altLang="en-US" sz="2400" b="0" i="0" u="none" strike="noStrike" cap="none" normalizeH="0" baseline="0" dirty="0" smtClean="0">
                <a:ln>
                  <a:noFill/>
                </a:ln>
                <a:solidFill>
                  <a:schemeClr val="tx1"/>
                </a:solidFill>
                <a:effectLst/>
                <a:ea typeface="Times New Roman" panose="02020603050405020304" pitchFamily="18" charset="0"/>
              </a:rPr>
            </a:br>
            <a:endParaRPr kumimoji="0" lang="en-US"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23153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5910" y="366623"/>
            <a:ext cx="10638503" cy="7140416"/>
          </a:xfrm>
          <a:prstGeom prst="rect">
            <a:avLst/>
          </a:prstGeom>
        </p:spPr>
        <p:txBody>
          <a:bodyPr wrap="square">
            <a:spAutoFit/>
          </a:bodyPr>
          <a:lstStyle/>
          <a:p>
            <a:pPr algn="ctr">
              <a:spcAft>
                <a:spcPts val="600"/>
              </a:spcAft>
            </a:pPr>
            <a:r>
              <a:rPr lang="en-US" sz="4800" dirty="0">
                <a:solidFill>
                  <a:srgbClr val="7A0000"/>
                </a:solidFill>
                <a:ea typeface="+mj-ea"/>
                <a:cs typeface="+mj-cs"/>
              </a:rPr>
              <a:t>Cost Benefit analysis</a:t>
            </a:r>
          </a:p>
          <a:p>
            <a:pPr algn="ctr">
              <a:spcAft>
                <a:spcPts val="600"/>
              </a:spcAft>
            </a:pPr>
            <a:r>
              <a:rPr lang="en-US" sz="2400" dirty="0">
                <a:latin typeface="Times New Roman" panose="02020603050405020304" pitchFamily="18" charset="0"/>
                <a:ea typeface="Times New Roman" panose="02020603050405020304" pitchFamily="18" charset="0"/>
              </a:rPr>
              <a:t> </a:t>
            </a:r>
          </a:p>
          <a:p>
            <a:pPr>
              <a:spcAft>
                <a:spcPts val="600"/>
              </a:spcAft>
            </a:pPr>
            <a:r>
              <a:rPr lang="en-US" sz="2400" dirty="0">
                <a:latin typeface="Times New Roman" panose="02020603050405020304" pitchFamily="18" charset="0"/>
                <a:ea typeface="Times New Roman" panose="02020603050405020304" pitchFamily="18" charset="0"/>
              </a:rPr>
              <a:t>CBA has at its heart the objective of implementing socially profitable management alternatives while discarding socially unprofitable ones.  </a:t>
            </a:r>
          </a:p>
          <a:p>
            <a:pPr>
              <a:spcAft>
                <a:spcPts val="600"/>
              </a:spcAft>
            </a:pPr>
            <a:r>
              <a:rPr lang="en-US" sz="2400" dirty="0">
                <a:latin typeface="Times New Roman" panose="02020603050405020304" pitchFamily="18" charset="0"/>
                <a:ea typeface="Times New Roman" panose="02020603050405020304" pitchFamily="18" charset="0"/>
              </a:rPr>
              <a:t> </a:t>
            </a:r>
          </a:p>
          <a:p>
            <a:pPr>
              <a:spcAft>
                <a:spcPts val="600"/>
              </a:spcAft>
            </a:pPr>
            <a:r>
              <a:rPr lang="en-US" sz="2400" dirty="0">
                <a:latin typeface="Times New Roman" panose="02020603050405020304" pitchFamily="18" charset="0"/>
                <a:ea typeface="Times New Roman" panose="02020603050405020304" pitchFamily="18" charset="0"/>
              </a:rPr>
              <a:t>Criteria for "social profitability' is anything but clear.</a:t>
            </a:r>
          </a:p>
          <a:p>
            <a:pPr>
              <a:spcAft>
                <a:spcPts val="600"/>
              </a:spcAft>
            </a:pPr>
            <a:r>
              <a:rPr lang="en-US" sz="2400" dirty="0">
                <a:latin typeface="Times New Roman" panose="02020603050405020304" pitchFamily="18" charset="0"/>
                <a:ea typeface="Times New Roman" panose="02020603050405020304" pitchFamily="18" charset="0"/>
              </a:rPr>
              <a:t> </a:t>
            </a:r>
          </a:p>
          <a:p>
            <a:pPr>
              <a:spcAft>
                <a:spcPts val="600"/>
              </a:spcAft>
            </a:pPr>
            <a:r>
              <a:rPr lang="en-US" sz="2400" dirty="0">
                <a:latin typeface="Times New Roman" panose="02020603050405020304" pitchFamily="18" charset="0"/>
                <a:ea typeface="Times New Roman" panose="02020603050405020304" pitchFamily="18" charset="0"/>
              </a:rPr>
              <a:t>Society involves many individuals.  </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Management or policy strategies may affect the welfare of these individuals differentially.  </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Future members of society may also have their welfare altered.  </a:t>
            </a:r>
          </a:p>
          <a:p>
            <a:pPr marL="342900" marR="0" lvl="0" indent="-342900">
              <a:spcBef>
                <a:spcPts val="0"/>
              </a:spcBef>
              <a:spcAft>
                <a:spcPts val="600"/>
              </a:spcAft>
              <a:buFont typeface="Symbol" panose="05050102010706020507" pitchFamily="18" charset="2"/>
              <a:buChar char=""/>
              <a:tabLst>
                <a:tab pos="228600" algn="l"/>
              </a:tabLst>
            </a:pPr>
            <a:r>
              <a:rPr lang="en-US" sz="2400" dirty="0">
                <a:latin typeface="Times New Roman" panose="02020603050405020304" pitchFamily="18" charset="0"/>
                <a:ea typeface="Times New Roman" panose="02020603050405020304" pitchFamily="18" charset="0"/>
              </a:rPr>
              <a:t>Virtually any judgment on social profitability involves a value judgment as to whether the benefits summed across some parts of society outweigh the costs to other parts of society.</a:t>
            </a:r>
          </a:p>
          <a:p>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endParaRPr lang="en-US" sz="2400" dirty="0"/>
          </a:p>
        </p:txBody>
      </p:sp>
    </p:spTree>
    <p:extLst>
      <p:ext uri="{BB962C8B-B14F-4D97-AF65-F5344CB8AC3E}">
        <p14:creationId xmlns:p14="http://schemas.microsoft.com/office/powerpoint/2010/main" val="3650086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flipV="1">
            <a:off x="2924125" y="4022877"/>
            <a:ext cx="1500302" cy="258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2919473" y="4028932"/>
            <a:ext cx="1512546" cy="1394406"/>
          </a:xfrm>
          <a:custGeom>
            <a:avLst/>
            <a:gdLst>
              <a:gd name="connsiteX0" fmla="*/ 45267 w 2091350"/>
              <a:gd name="connsiteY0" fmla="*/ 18107 h 1539089"/>
              <a:gd name="connsiteX1" fmla="*/ 2091350 w 2091350"/>
              <a:gd name="connsiteY1" fmla="*/ 0 h 1539089"/>
              <a:gd name="connsiteX2" fmla="*/ 2091350 w 2091350"/>
              <a:gd name="connsiteY2" fmla="*/ 0 h 1539089"/>
              <a:gd name="connsiteX3" fmla="*/ 0 w 2091350"/>
              <a:gd name="connsiteY3" fmla="*/ 1539089 h 1539089"/>
              <a:gd name="connsiteX4" fmla="*/ 45267 w 2091350"/>
              <a:gd name="connsiteY4" fmla="*/ 18107 h 1539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350" h="1539089">
                <a:moveTo>
                  <a:pt x="45267" y="18107"/>
                </a:moveTo>
                <a:lnTo>
                  <a:pt x="2091350" y="0"/>
                </a:lnTo>
                <a:lnTo>
                  <a:pt x="2091350" y="0"/>
                </a:lnTo>
                <a:lnTo>
                  <a:pt x="0" y="1539089"/>
                </a:lnTo>
                <a:lnTo>
                  <a:pt x="45267" y="18107"/>
                </a:lnTo>
                <a:close/>
              </a:path>
            </a:pathLst>
          </a:custGeom>
          <a:solidFill>
            <a:schemeClr val="accent2">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2" name="Rectangle 2"/>
          <p:cNvSpPr>
            <a:spLocks noChangeArrowheads="1"/>
          </p:cNvSpPr>
          <p:nvPr/>
        </p:nvSpPr>
        <p:spPr bwMode="auto">
          <a:xfrm>
            <a:off x="3274199" y="346606"/>
            <a:ext cx="50161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4000" dirty="0">
                <a:solidFill>
                  <a:srgbClr val="7A0000"/>
                </a:solidFill>
                <a:ea typeface="+mj-ea"/>
                <a:cs typeface="+mj-cs"/>
              </a:rPr>
              <a:t>Shift in </a:t>
            </a:r>
            <a:r>
              <a:rPr lang="en-US" altLang="en-US" sz="4000" dirty="0" smtClean="0">
                <a:solidFill>
                  <a:srgbClr val="7A0000"/>
                </a:solidFill>
                <a:ea typeface="+mj-ea"/>
                <a:cs typeface="+mj-cs"/>
              </a:rPr>
              <a:t>Factor Demand</a:t>
            </a:r>
            <a:endParaRPr kumimoji="0" lang="en-US" altLang="en-US" sz="1800" b="0" i="0" u="none" strike="noStrike" cap="none" normalizeH="0" baseline="0" dirty="0" smtClean="0">
              <a:ln>
                <a:noFill/>
              </a:ln>
              <a:solidFill>
                <a:schemeClr val="tx1"/>
              </a:solidFill>
              <a:effectLst/>
            </a:endParaRPr>
          </a:p>
        </p:txBody>
      </p:sp>
      <p:cxnSp>
        <p:nvCxnSpPr>
          <p:cNvPr id="5" name="Elbow Connector 4"/>
          <p:cNvCxnSpPr/>
          <p:nvPr/>
        </p:nvCxnSpPr>
        <p:spPr>
          <a:xfrm rot="16200000" flipH="1">
            <a:off x="527775" y="4050683"/>
            <a:ext cx="4776257" cy="1"/>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 Box 8"/>
          <p:cNvSpPr txBox="1">
            <a:spLocks noChangeArrowheads="1"/>
          </p:cNvSpPr>
          <p:nvPr/>
        </p:nvSpPr>
        <p:spPr bwMode="auto">
          <a:xfrm>
            <a:off x="1927122" y="2042529"/>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a:latin typeface="+mj-lt"/>
                <a:ea typeface="宋体" pitchFamily="2" charset="-122"/>
              </a:rPr>
              <a:t>Price</a:t>
            </a:r>
            <a:endParaRPr lang="en-US" altLang="zh-CN" sz="1600" u="none" baseline="-25000" dirty="0">
              <a:latin typeface="+mj-lt"/>
              <a:ea typeface="宋体" pitchFamily="2" charset="-122"/>
            </a:endParaRPr>
          </a:p>
        </p:txBody>
      </p:sp>
      <p:sp>
        <p:nvSpPr>
          <p:cNvPr id="7" name="Text Box 8"/>
          <p:cNvSpPr txBox="1">
            <a:spLocks noChangeArrowheads="1"/>
          </p:cNvSpPr>
          <p:nvPr/>
        </p:nvSpPr>
        <p:spPr bwMode="auto">
          <a:xfrm>
            <a:off x="4889912" y="6906462"/>
            <a:ext cx="332420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2400" u="none" dirty="0">
                <a:latin typeface="+mj-lt"/>
                <a:ea typeface="宋体" pitchFamily="2" charset="-122"/>
              </a:rPr>
              <a:t>Quantity of a good</a:t>
            </a:r>
            <a:endParaRPr lang="en-US" altLang="zh-CN" sz="2400" u="none" baseline="-25000" dirty="0">
              <a:latin typeface="+mj-lt"/>
              <a:ea typeface="宋体" pitchFamily="2" charset="-122"/>
            </a:endParaRPr>
          </a:p>
        </p:txBody>
      </p:sp>
      <p:sp>
        <p:nvSpPr>
          <p:cNvPr id="8" name="Text Box 9"/>
          <p:cNvSpPr txBox="1">
            <a:spLocks noChangeArrowheads="1"/>
          </p:cNvSpPr>
          <p:nvPr/>
        </p:nvSpPr>
        <p:spPr bwMode="auto">
          <a:xfrm>
            <a:off x="4769311" y="5939369"/>
            <a:ext cx="112779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a:latin typeface="+mj-lt"/>
                <a:ea typeface="宋体" pitchFamily="2" charset="-122"/>
              </a:rPr>
              <a:t>Demand</a:t>
            </a:r>
            <a:endParaRPr lang="en-US" altLang="zh-CN" sz="1600" u="none" baseline="-25000" dirty="0">
              <a:latin typeface="+mj-lt"/>
              <a:ea typeface="宋体" pitchFamily="2" charset="-122"/>
            </a:endParaRPr>
          </a:p>
        </p:txBody>
      </p:sp>
      <p:sp>
        <p:nvSpPr>
          <p:cNvPr id="9" name="Rectangle 8"/>
          <p:cNvSpPr/>
          <p:nvPr/>
        </p:nvSpPr>
        <p:spPr>
          <a:xfrm>
            <a:off x="7586167" y="1641780"/>
            <a:ext cx="4083362" cy="4647426"/>
          </a:xfrm>
          <a:prstGeom prst="rect">
            <a:avLst/>
          </a:prstGeom>
        </p:spPr>
        <p:txBody>
          <a:bodyPr wrap="square">
            <a:spAutoFit/>
          </a:bodyPr>
          <a:lstStyle/>
          <a:p>
            <a:r>
              <a:rPr lang="en-US" altLang="zh-CN" sz="2400" b="1" dirty="0">
                <a:solidFill>
                  <a:srgbClr val="FF0000"/>
                </a:solidFill>
                <a:latin typeface="+mj-lt"/>
                <a:ea typeface="宋体" pitchFamily="2" charset="-122"/>
              </a:rPr>
              <a:t>Welfare comparison in market after climate </a:t>
            </a:r>
            <a:r>
              <a:rPr lang="en-US" altLang="zh-CN" sz="2400" b="1" dirty="0" smtClean="0">
                <a:solidFill>
                  <a:srgbClr val="FF0000"/>
                </a:solidFill>
                <a:latin typeface="+mj-lt"/>
                <a:ea typeface="宋体" pitchFamily="2" charset="-122"/>
              </a:rPr>
              <a:t>change induced change in factors</a:t>
            </a:r>
            <a:endParaRPr lang="en-US" altLang="zh-CN" sz="2400" b="1" dirty="0">
              <a:solidFill>
                <a:srgbClr val="FF0000"/>
              </a:solidFill>
              <a:latin typeface="+mj-lt"/>
              <a:ea typeface="宋体" pitchFamily="2" charset="-122"/>
            </a:endParaRPr>
          </a:p>
          <a:p>
            <a:endParaRPr lang="en-US" altLang="zh-CN" sz="2400" b="1" dirty="0">
              <a:solidFill>
                <a:srgbClr val="FF0000"/>
              </a:solidFill>
              <a:latin typeface="+mj-lt"/>
              <a:ea typeface="宋体" pitchFamily="2" charset="-122"/>
            </a:endParaRPr>
          </a:p>
          <a:p>
            <a:r>
              <a:rPr lang="en-US" altLang="zh-CN" sz="2000" b="1" dirty="0" err="1" smtClean="0">
                <a:solidFill>
                  <a:schemeClr val="accent1">
                    <a:lumMod val="60000"/>
                    <a:lumOff val="40000"/>
                  </a:schemeClr>
                </a:solidFill>
                <a:latin typeface="+mj-lt"/>
                <a:ea typeface="宋体" pitchFamily="2" charset="-122"/>
              </a:rPr>
              <a:t>CS</a:t>
            </a:r>
            <a:r>
              <a:rPr lang="en-US" altLang="zh-CN" sz="2000" b="1" baseline="-25000" dirty="0" err="1" smtClean="0">
                <a:solidFill>
                  <a:schemeClr val="accent1">
                    <a:lumMod val="60000"/>
                    <a:lumOff val="40000"/>
                  </a:schemeClr>
                </a:solidFill>
                <a:latin typeface="+mj-lt"/>
                <a:ea typeface="宋体" pitchFamily="2" charset="-122"/>
              </a:rPr>
              <a:t>before</a:t>
            </a:r>
            <a:r>
              <a:rPr lang="en-US" altLang="zh-CN" sz="2000" b="1" dirty="0" smtClean="0">
                <a:solidFill>
                  <a:schemeClr val="accent1">
                    <a:lumMod val="60000"/>
                    <a:lumOff val="40000"/>
                  </a:schemeClr>
                </a:solidFill>
                <a:latin typeface="+mj-lt"/>
                <a:ea typeface="宋体" pitchFamily="2" charset="-122"/>
              </a:rPr>
              <a:t> </a:t>
            </a:r>
            <a:r>
              <a:rPr lang="en-US" altLang="zh-CN" sz="2000" b="1" dirty="0">
                <a:solidFill>
                  <a:schemeClr val="accent1">
                    <a:lumMod val="60000"/>
                    <a:lumOff val="40000"/>
                  </a:schemeClr>
                </a:solidFill>
                <a:latin typeface="+mj-lt"/>
                <a:ea typeface="宋体" pitchFamily="2" charset="-122"/>
              </a:rPr>
              <a:t>= </a:t>
            </a:r>
            <a:r>
              <a:rPr lang="en-US" altLang="zh-CN" sz="2000" b="1" dirty="0" err="1" smtClean="0">
                <a:solidFill>
                  <a:schemeClr val="accent1">
                    <a:lumMod val="60000"/>
                    <a:lumOff val="40000"/>
                  </a:schemeClr>
                </a:solidFill>
                <a:latin typeface="+mj-lt"/>
                <a:ea typeface="宋体" pitchFamily="2" charset="-122"/>
              </a:rPr>
              <a:t>a+c</a:t>
            </a:r>
            <a:endParaRPr lang="en-US" altLang="zh-CN" sz="2000" b="1" dirty="0">
              <a:solidFill>
                <a:schemeClr val="accent1">
                  <a:lumMod val="60000"/>
                  <a:lumOff val="40000"/>
                </a:schemeClr>
              </a:solidFill>
              <a:latin typeface="+mj-lt"/>
              <a:ea typeface="宋体" pitchFamily="2" charset="-122"/>
            </a:endParaRPr>
          </a:p>
          <a:p>
            <a:r>
              <a:rPr lang="en-US" altLang="zh-CN" sz="2000" b="1" dirty="0" err="1" smtClean="0">
                <a:solidFill>
                  <a:srgbClr val="FFCC99"/>
                </a:solidFill>
                <a:latin typeface="+mj-lt"/>
                <a:ea typeface="宋体" pitchFamily="2" charset="-122"/>
              </a:rPr>
              <a:t>PS</a:t>
            </a:r>
            <a:r>
              <a:rPr lang="en-US" altLang="zh-CN" sz="2000" b="1" baseline="-25000" dirty="0" err="1" smtClean="0">
                <a:solidFill>
                  <a:srgbClr val="FFCC99"/>
                </a:solidFill>
                <a:latin typeface="+mj-lt"/>
                <a:ea typeface="宋体" pitchFamily="2" charset="-122"/>
              </a:rPr>
              <a:t>before</a:t>
            </a:r>
            <a:r>
              <a:rPr lang="en-US" altLang="zh-CN" sz="2000" b="1" dirty="0" smtClean="0">
                <a:solidFill>
                  <a:srgbClr val="FFCC99"/>
                </a:solidFill>
                <a:latin typeface="+mj-lt"/>
                <a:ea typeface="宋体" pitchFamily="2" charset="-122"/>
              </a:rPr>
              <a:t> </a:t>
            </a:r>
            <a:r>
              <a:rPr lang="en-US" altLang="zh-CN" sz="2000" b="1" dirty="0">
                <a:solidFill>
                  <a:srgbClr val="FFCC99"/>
                </a:solidFill>
                <a:latin typeface="+mj-lt"/>
                <a:ea typeface="宋体" pitchFamily="2" charset="-122"/>
              </a:rPr>
              <a:t>= </a:t>
            </a:r>
            <a:r>
              <a:rPr lang="en-US" altLang="zh-CN" sz="2000" b="1" dirty="0" err="1" smtClean="0">
                <a:solidFill>
                  <a:srgbClr val="FFCC99"/>
                </a:solidFill>
                <a:latin typeface="+mj-lt"/>
                <a:ea typeface="宋体" pitchFamily="2" charset="-122"/>
              </a:rPr>
              <a:t>b+d+e</a:t>
            </a:r>
            <a:endParaRPr lang="en-US" altLang="zh-CN" sz="2000" b="1" dirty="0">
              <a:solidFill>
                <a:srgbClr val="FFCC99"/>
              </a:solidFill>
              <a:latin typeface="+mj-lt"/>
              <a:ea typeface="宋体" pitchFamily="2" charset="-122"/>
            </a:endParaRPr>
          </a:p>
          <a:p>
            <a:endParaRPr lang="en-US" altLang="zh-CN" sz="2000" b="1" dirty="0">
              <a:solidFill>
                <a:srgbClr val="FF0000"/>
              </a:solidFill>
              <a:latin typeface="+mj-lt"/>
              <a:ea typeface="宋体" pitchFamily="2" charset="-122"/>
            </a:endParaRPr>
          </a:p>
          <a:p>
            <a:r>
              <a:rPr lang="en-US" altLang="zh-CN" sz="2000" b="1" dirty="0" err="1" smtClean="0">
                <a:solidFill>
                  <a:srgbClr val="FF0000"/>
                </a:solidFill>
                <a:latin typeface="+mj-lt"/>
                <a:ea typeface="宋体" pitchFamily="2" charset="-122"/>
              </a:rPr>
              <a:t>CS</a:t>
            </a:r>
            <a:r>
              <a:rPr lang="en-US" altLang="zh-CN" sz="2000" b="1" baseline="-25000" dirty="0" err="1" smtClean="0">
                <a:solidFill>
                  <a:srgbClr val="FF0000"/>
                </a:solidFill>
                <a:latin typeface="+mj-lt"/>
                <a:ea typeface="宋体" pitchFamily="2" charset="-122"/>
              </a:rPr>
              <a:t>after</a:t>
            </a:r>
            <a:r>
              <a:rPr lang="en-US" altLang="zh-CN" sz="2000" b="1" dirty="0" smtClean="0">
                <a:solidFill>
                  <a:srgbClr val="FF0000"/>
                </a:solidFill>
                <a:latin typeface="+mj-lt"/>
                <a:ea typeface="宋体" pitchFamily="2" charset="-122"/>
              </a:rPr>
              <a:t> </a:t>
            </a:r>
            <a:r>
              <a:rPr lang="en-US" altLang="zh-CN" sz="2000" b="1" dirty="0">
                <a:solidFill>
                  <a:srgbClr val="FF0000"/>
                </a:solidFill>
                <a:latin typeface="+mj-lt"/>
                <a:ea typeface="宋体" pitchFamily="2" charset="-122"/>
              </a:rPr>
              <a:t>= </a:t>
            </a:r>
            <a:r>
              <a:rPr lang="en-US" altLang="zh-CN" sz="2000" b="1" dirty="0" err="1" smtClean="0">
                <a:solidFill>
                  <a:srgbClr val="FF0000"/>
                </a:solidFill>
                <a:latin typeface="+mj-lt"/>
                <a:ea typeface="宋体" pitchFamily="2" charset="-122"/>
              </a:rPr>
              <a:t>a+b</a:t>
            </a:r>
            <a:endParaRPr lang="en-US" altLang="zh-CN" sz="2000" b="1" dirty="0">
              <a:solidFill>
                <a:srgbClr val="FF0000"/>
              </a:solidFill>
              <a:latin typeface="+mj-lt"/>
              <a:ea typeface="宋体" pitchFamily="2" charset="-122"/>
            </a:endParaRPr>
          </a:p>
          <a:p>
            <a:r>
              <a:rPr lang="en-US" altLang="zh-CN" sz="2000" b="1" dirty="0" err="1" smtClean="0">
                <a:solidFill>
                  <a:srgbClr val="FF0000"/>
                </a:solidFill>
                <a:latin typeface="+mj-lt"/>
                <a:ea typeface="宋体" pitchFamily="2" charset="-122"/>
              </a:rPr>
              <a:t>PS</a:t>
            </a:r>
            <a:r>
              <a:rPr lang="en-US" altLang="zh-CN" sz="2000" b="1" baseline="-25000" dirty="0" err="1" smtClean="0">
                <a:solidFill>
                  <a:srgbClr val="FF0000"/>
                </a:solidFill>
                <a:latin typeface="+mj-lt"/>
                <a:ea typeface="宋体" pitchFamily="2" charset="-122"/>
              </a:rPr>
              <a:t>after</a:t>
            </a:r>
            <a:r>
              <a:rPr lang="en-US" altLang="zh-CN" sz="2000" b="1" dirty="0" smtClean="0">
                <a:solidFill>
                  <a:srgbClr val="FF0000"/>
                </a:solidFill>
                <a:latin typeface="+mj-lt"/>
                <a:ea typeface="宋体" pitchFamily="2" charset="-122"/>
              </a:rPr>
              <a:t> </a:t>
            </a:r>
            <a:r>
              <a:rPr lang="en-US" altLang="zh-CN" sz="2000" b="1" dirty="0">
                <a:solidFill>
                  <a:srgbClr val="FF0000"/>
                </a:solidFill>
                <a:latin typeface="+mj-lt"/>
                <a:ea typeface="宋体" pitchFamily="2" charset="-122"/>
              </a:rPr>
              <a:t>= </a:t>
            </a:r>
            <a:r>
              <a:rPr lang="en-US" altLang="zh-CN" sz="2000" b="1" dirty="0" smtClean="0">
                <a:solidFill>
                  <a:srgbClr val="FF0000"/>
                </a:solidFill>
                <a:latin typeface="+mj-lt"/>
                <a:ea typeface="宋体" pitchFamily="2" charset="-122"/>
              </a:rPr>
              <a:t>e</a:t>
            </a:r>
            <a:endParaRPr lang="en-US" altLang="zh-CN" sz="2000" b="1" dirty="0">
              <a:solidFill>
                <a:srgbClr val="FF0000"/>
              </a:solidFill>
              <a:latin typeface="+mj-lt"/>
              <a:ea typeface="宋体" pitchFamily="2" charset="-122"/>
            </a:endParaRPr>
          </a:p>
          <a:p>
            <a:endParaRPr lang="en-US" altLang="zh-CN" sz="2000" b="1" dirty="0">
              <a:solidFill>
                <a:srgbClr val="FF0000"/>
              </a:solidFill>
              <a:latin typeface="+mj-lt"/>
              <a:ea typeface="宋体" pitchFamily="2" charset="-122"/>
            </a:endParaRPr>
          </a:p>
          <a:p>
            <a:r>
              <a:rPr lang="en-US" altLang="zh-CN" sz="2000" b="1" dirty="0">
                <a:solidFill>
                  <a:srgbClr val="FF0000"/>
                </a:solidFill>
                <a:latin typeface="+mj-lt"/>
                <a:ea typeface="宋体" pitchFamily="2" charset="-122"/>
              </a:rPr>
              <a:t>Change</a:t>
            </a:r>
          </a:p>
          <a:p>
            <a:r>
              <a:rPr lang="en-US" altLang="zh-CN" sz="2000" b="1" dirty="0">
                <a:solidFill>
                  <a:srgbClr val="FF0000"/>
                </a:solidFill>
                <a:latin typeface="+mj-lt"/>
                <a:ea typeface="宋体" pitchFamily="2" charset="-122"/>
              </a:rPr>
              <a:t>∆CS = </a:t>
            </a:r>
            <a:r>
              <a:rPr lang="en-US" altLang="zh-CN" sz="2000" b="1" dirty="0" smtClean="0">
                <a:solidFill>
                  <a:srgbClr val="FF0000"/>
                </a:solidFill>
                <a:latin typeface="+mj-lt"/>
                <a:ea typeface="宋体" pitchFamily="2" charset="-122"/>
              </a:rPr>
              <a:t>-</a:t>
            </a:r>
            <a:r>
              <a:rPr lang="en-US" altLang="zh-CN" sz="2000" b="1" dirty="0" err="1" smtClean="0">
                <a:solidFill>
                  <a:srgbClr val="FF0000"/>
                </a:solidFill>
                <a:latin typeface="+mj-lt"/>
                <a:ea typeface="宋体" pitchFamily="2" charset="-122"/>
              </a:rPr>
              <a:t>c+b</a:t>
            </a:r>
            <a:r>
              <a:rPr lang="en-US" altLang="zh-CN" sz="2000" b="1" dirty="0" smtClean="0">
                <a:solidFill>
                  <a:srgbClr val="FF0000"/>
                </a:solidFill>
                <a:latin typeface="+mj-lt"/>
                <a:ea typeface="宋体" pitchFamily="2" charset="-122"/>
              </a:rPr>
              <a:t> </a:t>
            </a:r>
            <a:r>
              <a:rPr lang="en-US" altLang="zh-CN" sz="2000" b="1" dirty="0" smtClean="0">
                <a:solidFill>
                  <a:srgbClr val="FF00FF"/>
                </a:solidFill>
                <a:latin typeface="+mj-lt"/>
                <a:ea typeface="宋体" pitchFamily="2" charset="-122"/>
              </a:rPr>
              <a:t>(</a:t>
            </a:r>
            <a:r>
              <a:rPr lang="en-US" altLang="zh-CN" sz="2000" b="1" dirty="0" err="1" smtClean="0">
                <a:solidFill>
                  <a:srgbClr val="FF00FF"/>
                </a:solidFill>
                <a:latin typeface="+mj-lt"/>
                <a:ea typeface="宋体" pitchFamily="2" charset="-122"/>
              </a:rPr>
              <a:t>indefinate</a:t>
            </a:r>
            <a:r>
              <a:rPr lang="en-US" altLang="zh-CN" sz="2000" b="1" dirty="0" smtClean="0">
                <a:solidFill>
                  <a:srgbClr val="FF00FF"/>
                </a:solidFill>
                <a:latin typeface="+mj-lt"/>
                <a:ea typeface="宋体" pitchFamily="2" charset="-122"/>
              </a:rPr>
              <a:t>)</a:t>
            </a:r>
            <a:endParaRPr lang="en-US" altLang="zh-CN" sz="2000" b="1" dirty="0">
              <a:solidFill>
                <a:srgbClr val="FF00FF"/>
              </a:solidFill>
              <a:latin typeface="+mj-lt"/>
              <a:ea typeface="宋体" pitchFamily="2" charset="-122"/>
            </a:endParaRPr>
          </a:p>
          <a:p>
            <a:r>
              <a:rPr lang="en-US" altLang="zh-CN" sz="2000" b="1" dirty="0">
                <a:solidFill>
                  <a:srgbClr val="FF0000"/>
                </a:solidFill>
                <a:latin typeface="+mj-lt"/>
                <a:ea typeface="宋体" pitchFamily="2" charset="-122"/>
              </a:rPr>
              <a:t>∆ </a:t>
            </a:r>
            <a:r>
              <a:rPr lang="en-US" altLang="zh-CN" sz="2000" b="1" dirty="0" err="1">
                <a:solidFill>
                  <a:srgbClr val="FF0000"/>
                </a:solidFill>
                <a:latin typeface="+mj-lt"/>
                <a:ea typeface="宋体" pitchFamily="2" charset="-122"/>
              </a:rPr>
              <a:t>PS</a:t>
            </a:r>
            <a:r>
              <a:rPr lang="en-US" altLang="zh-CN" sz="2000" b="1" baseline="-25000" dirty="0" err="1">
                <a:solidFill>
                  <a:srgbClr val="FF0000"/>
                </a:solidFill>
                <a:latin typeface="+mj-lt"/>
                <a:ea typeface="宋体" pitchFamily="2" charset="-122"/>
              </a:rPr>
              <a:t>r</a:t>
            </a:r>
            <a:r>
              <a:rPr lang="en-US" altLang="zh-CN" sz="2000" b="1" dirty="0">
                <a:solidFill>
                  <a:srgbClr val="FF0000"/>
                </a:solidFill>
                <a:latin typeface="+mj-lt"/>
                <a:ea typeface="宋体" pitchFamily="2" charset="-122"/>
              </a:rPr>
              <a:t> = </a:t>
            </a:r>
            <a:r>
              <a:rPr lang="en-US" altLang="zh-CN" sz="2000" b="1" dirty="0" smtClean="0">
                <a:solidFill>
                  <a:srgbClr val="FF0000"/>
                </a:solidFill>
                <a:latin typeface="+mj-lt"/>
                <a:ea typeface="宋体" pitchFamily="2" charset="-122"/>
              </a:rPr>
              <a:t>-b-d </a:t>
            </a:r>
            <a:r>
              <a:rPr lang="en-US" altLang="zh-CN" sz="2000" b="1" dirty="0">
                <a:solidFill>
                  <a:srgbClr val="FF00FF"/>
                </a:solidFill>
                <a:latin typeface="+mj-lt"/>
                <a:ea typeface="宋体" pitchFamily="2" charset="-122"/>
              </a:rPr>
              <a:t>(indefinite</a:t>
            </a:r>
            <a:r>
              <a:rPr lang="en-US" altLang="zh-CN" sz="2000" b="1" dirty="0" smtClean="0">
                <a:solidFill>
                  <a:srgbClr val="FF00FF"/>
                </a:solidFill>
                <a:latin typeface="+mj-lt"/>
                <a:ea typeface="宋体" pitchFamily="2" charset="-122"/>
              </a:rPr>
              <a:t>)</a:t>
            </a:r>
          </a:p>
          <a:p>
            <a:r>
              <a:rPr lang="en-US" altLang="zh-CN" sz="2000" b="1" dirty="0">
                <a:solidFill>
                  <a:srgbClr val="FF0000"/>
                </a:solidFill>
                <a:ea typeface="宋体" pitchFamily="2" charset="-122"/>
              </a:rPr>
              <a:t>∆ </a:t>
            </a:r>
            <a:r>
              <a:rPr lang="en-US" altLang="zh-CN" sz="2000" b="1" dirty="0" smtClean="0">
                <a:solidFill>
                  <a:srgbClr val="FF0000"/>
                </a:solidFill>
                <a:latin typeface="+mj-lt"/>
                <a:ea typeface="宋体" pitchFamily="2" charset="-122"/>
              </a:rPr>
              <a:t>Welfare=-c-d (</a:t>
            </a:r>
            <a:r>
              <a:rPr lang="en-US" altLang="zh-CN" sz="2000" b="1" dirty="0" smtClean="0">
                <a:solidFill>
                  <a:srgbClr val="F22CED"/>
                </a:solidFill>
                <a:latin typeface="+mj-lt"/>
                <a:ea typeface="宋体" pitchFamily="2" charset="-122"/>
              </a:rPr>
              <a:t>loss</a:t>
            </a:r>
            <a:r>
              <a:rPr lang="en-US" altLang="zh-CN" sz="2000" b="1" dirty="0" smtClean="0">
                <a:solidFill>
                  <a:srgbClr val="FF0000"/>
                </a:solidFill>
                <a:latin typeface="+mj-lt"/>
                <a:ea typeface="宋体" pitchFamily="2" charset="-122"/>
              </a:rPr>
              <a:t>)</a:t>
            </a:r>
            <a:endParaRPr lang="en-US" altLang="zh-CN" sz="2000" b="1" dirty="0">
              <a:solidFill>
                <a:srgbClr val="FF0000"/>
              </a:solidFill>
              <a:latin typeface="+mj-lt"/>
              <a:ea typeface="宋体" pitchFamily="2" charset="-122"/>
            </a:endParaRPr>
          </a:p>
        </p:txBody>
      </p:sp>
      <p:cxnSp>
        <p:nvCxnSpPr>
          <p:cNvPr id="10" name="Straight Connector 9"/>
          <p:cNvCxnSpPr/>
          <p:nvPr/>
        </p:nvCxnSpPr>
        <p:spPr>
          <a:xfrm>
            <a:off x="2957367" y="2492830"/>
            <a:ext cx="2394499" cy="388043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24125" y="6445204"/>
            <a:ext cx="33106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 Box 8"/>
          <p:cNvSpPr txBox="1">
            <a:spLocks noChangeArrowheads="1"/>
          </p:cNvSpPr>
          <p:nvPr/>
        </p:nvSpPr>
        <p:spPr bwMode="auto">
          <a:xfrm>
            <a:off x="2033258" y="4364905"/>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err="1">
                <a:latin typeface="+mj-lt"/>
                <a:ea typeface="宋体" pitchFamily="2" charset="-122"/>
              </a:rPr>
              <a:t>P</a:t>
            </a:r>
            <a:r>
              <a:rPr lang="en-US" altLang="zh-CN" sz="1600" u="none" baseline="-25000" dirty="0" err="1">
                <a:latin typeface="+mj-lt"/>
                <a:ea typeface="宋体" pitchFamily="2" charset="-122"/>
              </a:rPr>
              <a:t>b</a:t>
            </a:r>
            <a:endParaRPr lang="en-US" altLang="zh-CN" sz="1600" u="none" baseline="-25000" dirty="0">
              <a:latin typeface="+mj-lt"/>
              <a:ea typeface="宋体" pitchFamily="2" charset="-122"/>
            </a:endParaRPr>
          </a:p>
        </p:txBody>
      </p:sp>
      <p:sp>
        <p:nvSpPr>
          <p:cNvPr id="18" name="Text Box 8"/>
          <p:cNvSpPr txBox="1">
            <a:spLocks noChangeArrowheads="1"/>
          </p:cNvSpPr>
          <p:nvPr/>
        </p:nvSpPr>
        <p:spPr bwMode="auto">
          <a:xfrm>
            <a:off x="4157728" y="6532287"/>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2400" u="none" dirty="0" err="1">
                <a:latin typeface="+mj-lt"/>
                <a:ea typeface="宋体" pitchFamily="2" charset="-122"/>
              </a:rPr>
              <a:t>Q</a:t>
            </a:r>
            <a:r>
              <a:rPr lang="en-US" altLang="zh-CN" sz="2400" u="none" baseline="-25000" dirty="0" err="1">
                <a:latin typeface="+mj-lt"/>
                <a:ea typeface="宋体" pitchFamily="2" charset="-122"/>
              </a:rPr>
              <a:t>b</a:t>
            </a:r>
            <a:endParaRPr lang="en-US" altLang="zh-CN" sz="2400" u="none" baseline="-25000" dirty="0">
              <a:latin typeface="+mj-lt"/>
              <a:ea typeface="宋体" pitchFamily="2" charset="-122"/>
            </a:endParaRPr>
          </a:p>
        </p:txBody>
      </p:sp>
      <p:cxnSp>
        <p:nvCxnSpPr>
          <p:cNvPr id="19" name="Straight Connector 18"/>
          <p:cNvCxnSpPr/>
          <p:nvPr/>
        </p:nvCxnSpPr>
        <p:spPr>
          <a:xfrm flipV="1">
            <a:off x="2874440" y="2271131"/>
            <a:ext cx="3310670" cy="327311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 Box 9"/>
          <p:cNvSpPr txBox="1">
            <a:spLocks noChangeArrowheads="1"/>
          </p:cNvSpPr>
          <p:nvPr/>
        </p:nvSpPr>
        <p:spPr bwMode="auto">
          <a:xfrm>
            <a:off x="6226630" y="1934973"/>
            <a:ext cx="131088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err="1">
                <a:latin typeface="+mj-lt"/>
                <a:ea typeface="宋体" pitchFamily="2" charset="-122"/>
              </a:rPr>
              <a:t>Supply</a:t>
            </a:r>
            <a:r>
              <a:rPr lang="en-US" altLang="zh-CN" sz="1600" u="none" baseline="-25000" dirty="0" err="1">
                <a:latin typeface="+mj-lt"/>
                <a:ea typeface="宋体" pitchFamily="2" charset="-122"/>
              </a:rPr>
              <a:t>after</a:t>
            </a:r>
            <a:endParaRPr lang="en-US" altLang="zh-CN" sz="1600" u="none" baseline="-25000" dirty="0">
              <a:latin typeface="+mj-lt"/>
              <a:ea typeface="宋体" pitchFamily="2" charset="-122"/>
            </a:endParaRPr>
          </a:p>
        </p:txBody>
      </p:sp>
      <p:sp>
        <p:nvSpPr>
          <p:cNvPr id="24" name="Rectangle 23"/>
          <p:cNvSpPr/>
          <p:nvPr/>
        </p:nvSpPr>
        <p:spPr>
          <a:xfrm>
            <a:off x="4011068" y="4266229"/>
            <a:ext cx="247184" cy="261610"/>
          </a:xfrm>
          <a:prstGeom prst="rect">
            <a:avLst/>
          </a:prstGeom>
        </p:spPr>
        <p:txBody>
          <a:bodyPr wrap="none">
            <a:spAutoFit/>
          </a:bodyPr>
          <a:lstStyle/>
          <a:p>
            <a:r>
              <a:rPr lang="en-US" sz="1100" b="1" dirty="0">
                <a:latin typeface="+mj-lt"/>
                <a:ea typeface="宋体" pitchFamily="2" charset="-122"/>
              </a:rPr>
              <a:t>c</a:t>
            </a:r>
            <a:endParaRPr lang="en-US" sz="1100" b="1" dirty="0">
              <a:latin typeface="+mj-lt"/>
            </a:endParaRPr>
          </a:p>
        </p:txBody>
      </p:sp>
      <p:sp>
        <p:nvSpPr>
          <p:cNvPr id="29" name="Text Box 8"/>
          <p:cNvSpPr txBox="1">
            <a:spLocks noChangeArrowheads="1"/>
          </p:cNvSpPr>
          <p:nvPr/>
        </p:nvSpPr>
        <p:spPr bwMode="auto">
          <a:xfrm>
            <a:off x="2041419" y="3864145"/>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a:latin typeface="+mj-lt"/>
                <a:ea typeface="宋体" pitchFamily="2" charset="-122"/>
              </a:rPr>
              <a:t>P</a:t>
            </a:r>
            <a:r>
              <a:rPr lang="en-US" altLang="zh-CN" sz="1600" u="none" baseline="-25000" dirty="0">
                <a:latin typeface="+mj-lt"/>
                <a:ea typeface="宋体" pitchFamily="2" charset="-122"/>
              </a:rPr>
              <a:t>a</a:t>
            </a:r>
          </a:p>
        </p:txBody>
      </p:sp>
      <p:sp>
        <p:nvSpPr>
          <p:cNvPr id="30" name="Text Box 8"/>
          <p:cNvSpPr txBox="1">
            <a:spLocks noChangeArrowheads="1"/>
          </p:cNvSpPr>
          <p:nvPr/>
        </p:nvSpPr>
        <p:spPr bwMode="auto">
          <a:xfrm>
            <a:off x="3661477" y="6518113"/>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2400" u="none" dirty="0" err="1">
                <a:latin typeface="+mj-lt"/>
                <a:ea typeface="宋体" pitchFamily="2" charset="-122"/>
              </a:rPr>
              <a:t>Q</a:t>
            </a:r>
            <a:r>
              <a:rPr lang="en-US" altLang="zh-CN" sz="2400" u="none" baseline="-25000" dirty="0" err="1">
                <a:latin typeface="+mj-lt"/>
                <a:ea typeface="宋体" pitchFamily="2" charset="-122"/>
              </a:rPr>
              <a:t>a</a:t>
            </a:r>
            <a:endParaRPr lang="en-US" altLang="zh-CN" sz="2400" u="none" baseline="-25000" dirty="0">
              <a:latin typeface="+mj-lt"/>
              <a:ea typeface="宋体" pitchFamily="2" charset="-122"/>
            </a:endParaRPr>
          </a:p>
        </p:txBody>
      </p:sp>
      <p:sp>
        <p:nvSpPr>
          <p:cNvPr id="31" name="Freeform 30"/>
          <p:cNvSpPr/>
          <p:nvPr/>
        </p:nvSpPr>
        <p:spPr>
          <a:xfrm>
            <a:off x="2927363" y="2474630"/>
            <a:ext cx="1101517" cy="1805057"/>
          </a:xfrm>
          <a:custGeom>
            <a:avLst/>
            <a:gdLst>
              <a:gd name="connsiteX0" fmla="*/ 18107 w 2109457"/>
              <a:gd name="connsiteY0" fmla="*/ 3132499 h 3150606"/>
              <a:gd name="connsiteX1" fmla="*/ 2109457 w 2109457"/>
              <a:gd name="connsiteY1" fmla="*/ 3150606 h 3150606"/>
              <a:gd name="connsiteX2" fmla="*/ 0 w 2109457"/>
              <a:gd name="connsiteY2" fmla="*/ 0 h 3150606"/>
              <a:gd name="connsiteX3" fmla="*/ 18107 w 2109457"/>
              <a:gd name="connsiteY3" fmla="*/ 3132499 h 3150606"/>
            </a:gdLst>
            <a:ahLst/>
            <a:cxnLst>
              <a:cxn ang="0">
                <a:pos x="connsiteX0" y="connsiteY0"/>
              </a:cxn>
              <a:cxn ang="0">
                <a:pos x="connsiteX1" y="connsiteY1"/>
              </a:cxn>
              <a:cxn ang="0">
                <a:pos x="connsiteX2" y="connsiteY2"/>
              </a:cxn>
              <a:cxn ang="0">
                <a:pos x="connsiteX3" y="connsiteY3"/>
              </a:cxn>
            </a:cxnLst>
            <a:rect l="l" t="t" r="r" b="b"/>
            <a:pathLst>
              <a:path w="2109457" h="3150606">
                <a:moveTo>
                  <a:pt x="18107" y="3132499"/>
                </a:moveTo>
                <a:lnTo>
                  <a:pt x="2109457" y="3150606"/>
                </a:lnTo>
                <a:lnTo>
                  <a:pt x="0" y="0"/>
                </a:lnTo>
                <a:lnTo>
                  <a:pt x="18107" y="3132499"/>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35" name="Straight Connector 34"/>
          <p:cNvCxnSpPr/>
          <p:nvPr/>
        </p:nvCxnSpPr>
        <p:spPr>
          <a:xfrm>
            <a:off x="2915220" y="1722467"/>
            <a:ext cx="2981881" cy="46741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7" name="Text Box 9"/>
          <p:cNvSpPr txBox="1">
            <a:spLocks noChangeArrowheads="1"/>
          </p:cNvSpPr>
          <p:nvPr/>
        </p:nvSpPr>
        <p:spPr bwMode="auto">
          <a:xfrm>
            <a:off x="3461110" y="1864803"/>
            <a:ext cx="112779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smtClean="0">
                <a:latin typeface="+mj-lt"/>
                <a:ea typeface="宋体" pitchFamily="2" charset="-122"/>
              </a:rPr>
              <a:t>Demand’</a:t>
            </a:r>
            <a:endParaRPr lang="en-US" altLang="zh-CN" sz="1600" u="none" baseline="-25000" dirty="0">
              <a:latin typeface="+mj-lt"/>
              <a:ea typeface="宋体" pitchFamily="2" charset="-122"/>
            </a:endParaRPr>
          </a:p>
        </p:txBody>
      </p:sp>
      <p:sp>
        <p:nvSpPr>
          <p:cNvPr id="47" name="Freeform 46"/>
          <p:cNvSpPr/>
          <p:nvPr/>
        </p:nvSpPr>
        <p:spPr>
          <a:xfrm>
            <a:off x="2901765" y="1761608"/>
            <a:ext cx="1519200" cy="2237655"/>
          </a:xfrm>
          <a:custGeom>
            <a:avLst/>
            <a:gdLst>
              <a:gd name="connsiteX0" fmla="*/ 18107 w 2109457"/>
              <a:gd name="connsiteY0" fmla="*/ 3132499 h 3150606"/>
              <a:gd name="connsiteX1" fmla="*/ 2109457 w 2109457"/>
              <a:gd name="connsiteY1" fmla="*/ 3150606 h 3150606"/>
              <a:gd name="connsiteX2" fmla="*/ 0 w 2109457"/>
              <a:gd name="connsiteY2" fmla="*/ 0 h 3150606"/>
              <a:gd name="connsiteX3" fmla="*/ 18107 w 2109457"/>
              <a:gd name="connsiteY3" fmla="*/ 3132499 h 3150606"/>
            </a:gdLst>
            <a:ahLst/>
            <a:cxnLst>
              <a:cxn ang="0">
                <a:pos x="connsiteX0" y="connsiteY0"/>
              </a:cxn>
              <a:cxn ang="0">
                <a:pos x="connsiteX1" y="connsiteY1"/>
              </a:cxn>
              <a:cxn ang="0">
                <a:pos x="connsiteX2" y="connsiteY2"/>
              </a:cxn>
              <a:cxn ang="0">
                <a:pos x="connsiteX3" y="connsiteY3"/>
              </a:cxn>
            </a:cxnLst>
            <a:rect l="l" t="t" r="r" b="b"/>
            <a:pathLst>
              <a:path w="2109457" h="3150606">
                <a:moveTo>
                  <a:pt x="18107" y="3132499"/>
                </a:moveTo>
                <a:lnTo>
                  <a:pt x="2109457" y="3150606"/>
                </a:lnTo>
                <a:lnTo>
                  <a:pt x="0" y="0"/>
                </a:lnTo>
                <a:lnTo>
                  <a:pt x="18107" y="3132499"/>
                </a:lnTo>
                <a:close/>
              </a:path>
            </a:pathLst>
          </a:custGeom>
          <a:solidFill>
            <a:schemeClr val="accent1">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0" name="Freeform 49"/>
          <p:cNvSpPr/>
          <p:nvPr/>
        </p:nvSpPr>
        <p:spPr>
          <a:xfrm>
            <a:off x="2912491" y="4293518"/>
            <a:ext cx="1152356" cy="1127240"/>
          </a:xfrm>
          <a:custGeom>
            <a:avLst/>
            <a:gdLst>
              <a:gd name="connsiteX0" fmla="*/ 45267 w 2091350"/>
              <a:gd name="connsiteY0" fmla="*/ 18107 h 1539089"/>
              <a:gd name="connsiteX1" fmla="*/ 2091350 w 2091350"/>
              <a:gd name="connsiteY1" fmla="*/ 0 h 1539089"/>
              <a:gd name="connsiteX2" fmla="*/ 2091350 w 2091350"/>
              <a:gd name="connsiteY2" fmla="*/ 0 h 1539089"/>
              <a:gd name="connsiteX3" fmla="*/ 0 w 2091350"/>
              <a:gd name="connsiteY3" fmla="*/ 1539089 h 1539089"/>
              <a:gd name="connsiteX4" fmla="*/ 45267 w 2091350"/>
              <a:gd name="connsiteY4" fmla="*/ 18107 h 1539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350" h="1539089">
                <a:moveTo>
                  <a:pt x="45267" y="18107"/>
                </a:moveTo>
                <a:lnTo>
                  <a:pt x="2091350" y="0"/>
                </a:lnTo>
                <a:lnTo>
                  <a:pt x="2091350" y="0"/>
                </a:lnTo>
                <a:lnTo>
                  <a:pt x="0" y="1539089"/>
                </a:lnTo>
                <a:lnTo>
                  <a:pt x="45267" y="18107"/>
                </a:lnTo>
                <a:close/>
              </a:path>
            </a:pathLst>
          </a:custGeom>
          <a:solidFill>
            <a:srgbClr val="FFC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9" name="Rounded Rectangle 48"/>
          <p:cNvSpPr/>
          <p:nvPr/>
        </p:nvSpPr>
        <p:spPr>
          <a:xfrm>
            <a:off x="3112119" y="3393668"/>
            <a:ext cx="217740" cy="271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a:t>
            </a:r>
            <a:endParaRPr lang="en-US" sz="1200" dirty="0">
              <a:solidFill>
                <a:schemeClr val="tx1"/>
              </a:solidFill>
            </a:endParaRPr>
          </a:p>
        </p:txBody>
      </p:sp>
      <p:sp>
        <p:nvSpPr>
          <p:cNvPr id="52" name="Rounded Rectangle 51"/>
          <p:cNvSpPr/>
          <p:nvPr/>
        </p:nvSpPr>
        <p:spPr>
          <a:xfrm>
            <a:off x="3116002" y="3965493"/>
            <a:ext cx="217740" cy="271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b</a:t>
            </a:r>
            <a:endParaRPr lang="en-US" sz="1200" dirty="0">
              <a:solidFill>
                <a:schemeClr val="tx1"/>
              </a:solidFill>
            </a:endParaRPr>
          </a:p>
        </p:txBody>
      </p:sp>
      <p:sp>
        <p:nvSpPr>
          <p:cNvPr id="53" name="Rounded Rectangle 52"/>
          <p:cNvSpPr/>
          <p:nvPr/>
        </p:nvSpPr>
        <p:spPr>
          <a:xfrm>
            <a:off x="3718995" y="3401160"/>
            <a:ext cx="217740" cy="271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t>
            </a:r>
            <a:endParaRPr lang="en-US" sz="1200" dirty="0">
              <a:solidFill>
                <a:schemeClr val="tx1"/>
              </a:solidFill>
            </a:endParaRPr>
          </a:p>
        </p:txBody>
      </p:sp>
      <p:sp>
        <p:nvSpPr>
          <p:cNvPr id="54" name="Rounded Rectangle 53"/>
          <p:cNvSpPr/>
          <p:nvPr/>
        </p:nvSpPr>
        <p:spPr>
          <a:xfrm>
            <a:off x="4074366" y="4071427"/>
            <a:ext cx="139992" cy="1644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a:t>
            </a:r>
            <a:endParaRPr lang="en-US" sz="1200" dirty="0">
              <a:solidFill>
                <a:schemeClr val="tx1"/>
              </a:solidFill>
            </a:endParaRPr>
          </a:p>
        </p:txBody>
      </p:sp>
      <p:sp>
        <p:nvSpPr>
          <p:cNvPr id="55" name="Rounded Rectangle 54"/>
          <p:cNvSpPr/>
          <p:nvPr/>
        </p:nvSpPr>
        <p:spPr>
          <a:xfrm flipH="1">
            <a:off x="3112119" y="4465439"/>
            <a:ext cx="245458" cy="2404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e</a:t>
            </a:r>
            <a:endParaRPr lang="en-US" sz="1400" dirty="0">
              <a:solidFill>
                <a:schemeClr val="tx1"/>
              </a:solidFill>
            </a:endParaRPr>
          </a:p>
        </p:txBody>
      </p:sp>
    </p:spTree>
    <p:extLst>
      <p:ext uri="{BB962C8B-B14F-4D97-AF65-F5344CB8AC3E}">
        <p14:creationId xmlns:p14="http://schemas.microsoft.com/office/powerpoint/2010/main" val="1476291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4465" y="289679"/>
            <a:ext cx="11631561" cy="6494085"/>
          </a:xfrm>
          <a:prstGeom prst="rect">
            <a:avLst/>
          </a:prstGeom>
        </p:spPr>
        <p:txBody>
          <a:bodyPr wrap="square">
            <a:spAutoFit/>
          </a:bodyPr>
          <a:lstStyle/>
          <a:p>
            <a:pPr algn="ctr">
              <a:spcBef>
                <a:spcPts val="600"/>
              </a:spcBef>
              <a:spcAft>
                <a:spcPts val="600"/>
              </a:spcAft>
            </a:pPr>
            <a:r>
              <a:rPr lang="en-US" sz="4000" dirty="0">
                <a:solidFill>
                  <a:srgbClr val="7A0000"/>
                </a:solidFill>
                <a:ea typeface="+mj-ea"/>
                <a:cs typeface="+mj-cs"/>
              </a:rPr>
              <a:t>Avoiding Double Counting</a:t>
            </a:r>
          </a:p>
          <a:p>
            <a:pPr>
              <a:spcAft>
                <a:spcPts val="600"/>
              </a:spcAft>
            </a:pPr>
            <a:r>
              <a:rPr lang="en-US" sz="2400" dirty="0">
                <a:latin typeface="Times New Roman" panose="02020603050405020304" pitchFamily="18" charset="0"/>
                <a:ea typeface="Times New Roman" panose="02020603050405020304" pitchFamily="18" charset="0"/>
              </a:rPr>
              <a:t>Above we have discussed several different ways of obtaining the welfare effects of a management or policy strategy.  </a:t>
            </a:r>
            <a:endParaRPr lang="en-US" sz="2800" dirty="0" smtClean="0">
              <a:effectLst/>
              <a:latin typeface="Times New Roman" panose="02020603050405020304" pitchFamily="18" charset="0"/>
              <a:ea typeface="Times New Roman" panose="02020603050405020304" pitchFamily="18" charset="0"/>
            </a:endParaRPr>
          </a:p>
          <a:p>
            <a:pPr>
              <a:spcAft>
                <a:spcPts val="600"/>
              </a:spcAft>
            </a:pPr>
            <a:r>
              <a:rPr lang="en-US" sz="2400" dirty="0">
                <a:latin typeface="Times New Roman" panose="02020603050405020304" pitchFamily="18" charset="0"/>
                <a:ea typeface="Times New Roman" panose="02020603050405020304" pitchFamily="18" charset="0"/>
              </a:rPr>
              <a:t>All of these methods, under different assumptions, lead to an estimate of the change in consumers' and producers' surplus or total social welfare.  </a:t>
            </a:r>
            <a:endParaRPr lang="en-US" sz="2800" dirty="0" smtClean="0">
              <a:effectLst/>
              <a:latin typeface="Times New Roman" panose="02020603050405020304" pitchFamily="18" charset="0"/>
              <a:ea typeface="Times New Roman" panose="02020603050405020304" pitchFamily="18" charset="0"/>
            </a:endParaRPr>
          </a:p>
          <a:p>
            <a:pPr>
              <a:spcAft>
                <a:spcPts val="600"/>
              </a:spcAft>
            </a:pPr>
            <a:r>
              <a:rPr lang="en-US" sz="2400" dirty="0">
                <a:latin typeface="Times New Roman" panose="02020603050405020304" pitchFamily="18" charset="0"/>
                <a:ea typeface="Times New Roman" panose="02020603050405020304" pitchFamily="18" charset="0"/>
              </a:rPr>
              <a:t>The appraiser must be careful not to double count, measuring the same benefit in more than one way.  </a:t>
            </a:r>
            <a:endParaRPr lang="en-US" sz="2800" dirty="0" smtClean="0">
              <a:effectLst/>
              <a:latin typeface="Times New Roman" panose="02020603050405020304" pitchFamily="18" charset="0"/>
              <a:ea typeface="Times New Roman" panose="02020603050405020304" pitchFamily="18" charset="0"/>
            </a:endParaRPr>
          </a:p>
          <a:p>
            <a:pPr>
              <a:spcAft>
                <a:spcPts val="600"/>
              </a:spcAft>
            </a:pPr>
            <a:r>
              <a:rPr lang="en-US" sz="2400" dirty="0">
                <a:latin typeface="Times New Roman" panose="02020603050405020304" pitchFamily="18" charset="0"/>
                <a:ea typeface="Times New Roman" panose="02020603050405020304" pitchFamily="18" charset="0"/>
              </a:rPr>
              <a:t>Consumers' surplus in a factor market is equal to either </a:t>
            </a:r>
            <a:endParaRPr lang="en-US" sz="2800" dirty="0" smtClean="0">
              <a:effectLst/>
              <a:latin typeface="Times New Roman" panose="02020603050405020304" pitchFamily="18" charset="0"/>
              <a:ea typeface="Times New Roman" panose="02020603050405020304" pitchFamily="18" charset="0"/>
            </a:endParaRPr>
          </a:p>
          <a:p>
            <a:pPr>
              <a:spcAft>
                <a:spcPts val="600"/>
              </a:spcAft>
            </a:pPr>
            <a:r>
              <a:rPr lang="en-US" sz="2400" dirty="0">
                <a:latin typeface="Times New Roman" panose="02020603050405020304" pitchFamily="18" charset="0"/>
                <a:ea typeface="Times New Roman" panose="02020603050405020304" pitchFamily="18" charset="0"/>
              </a:rPr>
              <a:t>a) the sum of consumers' surplus in the ultimate market plus the sum of producers' quasi rents  obtained in the intermediate markets when product prices vary with changes in output; or </a:t>
            </a:r>
            <a:endParaRPr lang="en-US" sz="2800" dirty="0" smtClean="0">
              <a:effectLst/>
              <a:latin typeface="Times New Roman" panose="02020603050405020304" pitchFamily="18" charset="0"/>
              <a:ea typeface="Times New Roman" panose="02020603050405020304" pitchFamily="18" charset="0"/>
            </a:endParaRPr>
          </a:p>
          <a:p>
            <a:pPr>
              <a:spcAft>
                <a:spcPts val="600"/>
              </a:spcAft>
            </a:pPr>
            <a:r>
              <a:rPr lang="en-US" sz="2400" dirty="0">
                <a:latin typeface="Times New Roman" panose="02020603050405020304" pitchFamily="18" charset="0"/>
                <a:ea typeface="Times New Roman" panose="02020603050405020304" pitchFamily="18" charset="0"/>
              </a:rPr>
              <a:t>b) producers' profits when the demand price to the producer is fixed.  </a:t>
            </a:r>
            <a:endParaRPr lang="en-US" sz="2800" dirty="0" smtClean="0">
              <a:effectLst/>
              <a:latin typeface="Times New Roman" panose="02020603050405020304" pitchFamily="18" charset="0"/>
              <a:ea typeface="Times New Roman" panose="02020603050405020304" pitchFamily="18" charset="0"/>
            </a:endParaRPr>
          </a:p>
          <a:p>
            <a:pPr>
              <a:spcAft>
                <a:spcPts val="600"/>
              </a:spcAft>
            </a:pPr>
            <a:r>
              <a:rPr lang="en-US" sz="2400" dirty="0">
                <a:latin typeface="Times New Roman" panose="02020603050405020304" pitchFamily="18" charset="0"/>
                <a:ea typeface="Times New Roman" panose="02020603050405020304" pitchFamily="18" charset="0"/>
              </a:rPr>
              <a:t>Thus, consumers' surplus as measured in a market is consumers' surplus at the consumption stage plus the rents to fixed factors used in transforming production </a:t>
            </a:r>
            <a:endParaRPr lang="en-US" sz="2800" dirty="0" smtClean="0">
              <a:effectLst/>
              <a:latin typeface="Times New Roman" panose="02020603050405020304" pitchFamily="18" charset="0"/>
              <a:ea typeface="Times New Roman" panose="02020603050405020304" pitchFamily="18" charset="0"/>
            </a:endParaRPr>
          </a:p>
          <a:p>
            <a:pPr>
              <a:spcAft>
                <a:spcPts val="600"/>
              </a:spcAft>
            </a:pPr>
            <a:r>
              <a:rPr lang="en-US" sz="2400" dirty="0">
                <a:latin typeface="Times New Roman" panose="02020603050405020304" pitchFamily="18" charset="0"/>
                <a:ea typeface="Times New Roman" panose="02020603050405020304" pitchFamily="18" charset="0"/>
              </a:rPr>
              <a:t>The implications are that a) a marvelous opportunity exists for double counting by, for example, measuring consumers' surplus in both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1352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3960" y="169085"/>
            <a:ext cx="11602065" cy="5832366"/>
          </a:xfrm>
          <a:prstGeom prst="rect">
            <a:avLst/>
          </a:prstGeom>
        </p:spPr>
        <p:txBody>
          <a:bodyPr wrap="square">
            <a:spAutoFit/>
          </a:bodyPr>
          <a:lstStyle/>
          <a:p>
            <a:pPr marR="0" lvl="0" algn="ctr">
              <a:spcBef>
                <a:spcPts val="600"/>
              </a:spcBef>
              <a:spcAft>
                <a:spcPts val="600"/>
              </a:spcAft>
            </a:pPr>
            <a:r>
              <a:rPr lang="en-US" sz="4000" dirty="0">
                <a:solidFill>
                  <a:srgbClr val="7A0000"/>
                </a:solidFill>
                <a:ea typeface="+mj-ea"/>
                <a:cs typeface="+mj-cs"/>
              </a:rPr>
              <a:t>Should we consider Induced Effects</a:t>
            </a:r>
          </a:p>
          <a:p>
            <a:pPr>
              <a:spcAft>
                <a:spcPts val="600"/>
              </a:spcAft>
            </a:pPr>
            <a:r>
              <a:rPr lang="en-US" sz="2800" dirty="0">
                <a:latin typeface="Times New Roman" panose="02020603050405020304" pitchFamily="18" charset="0"/>
                <a:ea typeface="Times New Roman" panose="02020603050405020304" pitchFamily="18" charset="0"/>
              </a:rPr>
              <a:t>Induced (secondary) impacts.  </a:t>
            </a:r>
          </a:p>
          <a:p>
            <a:pPr>
              <a:spcAft>
                <a:spcPts val="600"/>
              </a:spcAft>
            </a:pPr>
            <a:r>
              <a:rPr lang="en-US" sz="2800" dirty="0">
                <a:latin typeface="Times New Roman" panose="02020603050405020304" pitchFamily="18" charset="0"/>
                <a:ea typeface="Times New Roman" panose="02020603050405020304" pitchFamily="18" charset="0"/>
              </a:rPr>
              <a:t>Induced impacts refer to economic effects which are stimulated by management or policy strategies.  Examples include increased economic activity within the marketing channel caused by an increase in farm production.  The evaluation of such impacts and their inclusion in management or policy strategy appraisals has been a controversial theoretical subject.  </a:t>
            </a:r>
          </a:p>
          <a:p>
            <a:pPr>
              <a:spcAft>
                <a:spcPts val="600"/>
              </a:spcAft>
            </a:pPr>
            <a:r>
              <a:rPr lang="en-US" sz="2800" dirty="0">
                <a:latin typeface="Times New Roman" panose="02020603050405020304" pitchFamily="18" charset="0"/>
                <a:ea typeface="Times New Roman" panose="02020603050405020304" pitchFamily="18" charset="0"/>
              </a:rPr>
              <a:t>This controversy has involved discussion of secondary affects from both a national cost benefit prospective and from a regional distributional perspective.  </a:t>
            </a:r>
          </a:p>
          <a:p>
            <a:pPr>
              <a:spcAft>
                <a:spcPts val="600"/>
              </a:spcAft>
            </a:pPr>
            <a:r>
              <a:rPr lang="en-US" sz="2800" dirty="0">
                <a:latin typeface="Times New Roman" panose="02020603050405020304" pitchFamily="18" charset="0"/>
                <a:ea typeface="Times New Roman" panose="02020603050405020304" pitchFamily="18" charset="0"/>
              </a:rPr>
              <a:t>"Secondary effects in the region in question would be offset by effects with the opposite sign in other regions.  – don’t count</a:t>
            </a:r>
          </a:p>
          <a:p>
            <a:pPr>
              <a:spcAft>
                <a:spcPts val="600"/>
              </a:spcAft>
            </a:pPr>
            <a:r>
              <a:rPr lang="en-US" sz="2800" dirty="0">
                <a:latin typeface="Times New Roman" panose="02020603050405020304" pitchFamily="18" charset="0"/>
                <a:ea typeface="Times New Roman" panose="02020603050405020304" pitchFamily="18" charset="0"/>
              </a:rPr>
              <a:t>Induced effects also play a role in the analysis of regional distributional effects.</a:t>
            </a:r>
          </a:p>
        </p:txBody>
      </p:sp>
    </p:spTree>
    <p:extLst>
      <p:ext uri="{BB962C8B-B14F-4D97-AF65-F5344CB8AC3E}">
        <p14:creationId xmlns:p14="http://schemas.microsoft.com/office/powerpoint/2010/main" val="3559702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258" y="736325"/>
            <a:ext cx="10815483" cy="4262705"/>
          </a:xfrm>
          <a:prstGeom prst="rect">
            <a:avLst/>
          </a:prstGeom>
        </p:spPr>
        <p:txBody>
          <a:bodyPr wrap="square">
            <a:spAutoFit/>
          </a:bodyPr>
          <a:lstStyle/>
          <a:p>
            <a:pPr algn="ctr">
              <a:spcAft>
                <a:spcPts val="600"/>
              </a:spcAft>
            </a:pPr>
            <a:r>
              <a:rPr lang="en-US" sz="4000" dirty="0">
                <a:solidFill>
                  <a:srgbClr val="7A0000"/>
                </a:solidFill>
                <a:ea typeface="+mj-ea"/>
                <a:cs typeface="+mj-cs"/>
              </a:rPr>
              <a:t>Valuation Methods</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a) development of value estimates from observed economic behavior, </a:t>
            </a:r>
          </a:p>
          <a:p>
            <a:pPr>
              <a:spcAft>
                <a:spcPts val="600"/>
              </a:spcAft>
            </a:pPr>
            <a:r>
              <a:rPr lang="en-US" sz="2800" dirty="0">
                <a:latin typeface="Times New Roman" panose="02020603050405020304" pitchFamily="18" charset="0"/>
                <a:ea typeface="Times New Roman" panose="02020603050405020304" pitchFamily="18" charset="0"/>
              </a:rPr>
              <a:t>b) development of value estimates from elicited responses, and </a:t>
            </a:r>
          </a:p>
          <a:p>
            <a:pPr>
              <a:spcAft>
                <a:spcPts val="600"/>
              </a:spcAft>
            </a:pPr>
            <a:r>
              <a:rPr lang="en-US" sz="2800" dirty="0">
                <a:latin typeface="Times New Roman" panose="02020603050405020304" pitchFamily="18" charset="0"/>
                <a:ea typeface="Times New Roman" panose="02020603050405020304" pitchFamily="18" charset="0"/>
              </a:rPr>
              <a:t>c) development of value estimates from synthesized or simulated economic behavior.  </a:t>
            </a:r>
          </a:p>
          <a:p>
            <a:pPr>
              <a:spcBef>
                <a:spcPts val="600"/>
              </a:spcBef>
              <a:spcAft>
                <a:spcPts val="600"/>
              </a:spcAft>
            </a:pPr>
            <a:r>
              <a:rPr lang="en-US" sz="2800" b="1" kern="1600" dirty="0">
                <a:latin typeface="Times New Roman" panose="02020603050405020304" pitchFamily="18" charset="0"/>
                <a:cs typeface="Arial" panose="020B0604020202020204" pitchFamily="34" charset="0"/>
              </a:rPr>
              <a:t> </a:t>
            </a:r>
            <a:endParaRPr lang="en-US" sz="1600" b="1" kern="1600" dirty="0">
              <a:effectLst/>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29149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768" y="343495"/>
            <a:ext cx="10559845" cy="7832914"/>
          </a:xfrm>
          <a:prstGeom prst="rect">
            <a:avLst/>
          </a:prstGeom>
        </p:spPr>
        <p:txBody>
          <a:bodyPr wrap="square">
            <a:spAutoFit/>
          </a:bodyPr>
          <a:lstStyle/>
          <a:p>
            <a:pPr algn="ctr">
              <a:spcBef>
                <a:spcPts val="600"/>
              </a:spcBef>
              <a:spcAft>
                <a:spcPts val="600"/>
              </a:spcAft>
            </a:pPr>
            <a:r>
              <a:rPr lang="en-US" sz="4000" dirty="0">
                <a:solidFill>
                  <a:srgbClr val="7A0000"/>
                </a:solidFill>
                <a:ea typeface="+mj-ea"/>
                <a:cs typeface="+mj-cs"/>
              </a:rPr>
              <a:t>Estimates</a:t>
            </a:r>
          </a:p>
          <a:p>
            <a:pPr>
              <a:spcAft>
                <a:spcPts val="600"/>
              </a:spcAft>
            </a:pPr>
            <a:r>
              <a:rPr lang="en-US" sz="3200" dirty="0">
                <a:latin typeface="Times New Roman" panose="02020603050405020304" pitchFamily="18" charset="0"/>
                <a:ea typeface="Times New Roman" panose="02020603050405020304" pitchFamily="18" charset="0"/>
              </a:rPr>
              <a:t>Many different ways of developing estimates from different viewpoints are given above.  It is possible for an appraiser to develop a number of different estimates for the same phenomena, particularly using the cost basis such as prevention cost versus maintenance costs versus mitigation costs versus eventual replacement costs.  The benefit estimate obtained to particular change in climate should be the lowest of any mutually exclusive groups of these costs, assuming the estimate is developed using reasonable assumptions.  A management or policy strategy's benefits to society should be no more than the costs of generating the effect on society via the cheapest alternative method.  </a:t>
            </a:r>
          </a:p>
          <a:p>
            <a:pPr algn="ctr">
              <a:spcBef>
                <a:spcPts val="600"/>
              </a:spcBef>
              <a:spcAft>
                <a:spcPts val="600"/>
              </a:spcAft>
            </a:pPr>
            <a:r>
              <a:rPr lang="en-US" sz="3200" b="1" kern="1600" dirty="0" smtClean="0">
                <a:latin typeface="Times New Roman" panose="02020603050405020304" pitchFamily="18" charset="0"/>
                <a:cs typeface="Arial" panose="020B0604020202020204" pitchFamily="34" charset="0"/>
              </a:rPr>
              <a:t>Combining Diverse</a:t>
            </a:r>
            <a:r>
              <a:rPr lang="en-US" sz="3200" b="1" dirty="0">
                <a:latin typeface="Times New Roman" panose="02020603050405020304" pitchFamily="18" charset="0"/>
                <a:ea typeface="Times New Roman" panose="02020603050405020304" pitchFamily="18" charset="0"/>
              </a:rPr>
              <a:t/>
            </a:r>
            <a:br>
              <a:rPr lang="en-US" sz="3200" b="1" dirty="0">
                <a:latin typeface="Times New Roman" panose="02020603050405020304" pitchFamily="18" charset="0"/>
                <a:ea typeface="Times New Roman" panose="02020603050405020304" pitchFamily="18" charset="0"/>
              </a:rPr>
            </a:br>
            <a:endParaRPr lang="en-US" sz="3200" dirty="0"/>
          </a:p>
        </p:txBody>
      </p:sp>
    </p:spTree>
    <p:extLst>
      <p:ext uri="{BB962C8B-B14F-4D97-AF65-F5344CB8AC3E}">
        <p14:creationId xmlns:p14="http://schemas.microsoft.com/office/powerpoint/2010/main" val="2025381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89" y="674751"/>
            <a:ext cx="11710218" cy="5816977"/>
          </a:xfrm>
          <a:prstGeom prst="rect">
            <a:avLst/>
          </a:prstGeom>
        </p:spPr>
        <p:txBody>
          <a:bodyPr wrap="square">
            <a:spAutoFit/>
          </a:bodyPr>
          <a:lstStyle/>
          <a:p>
            <a:pPr algn="ctr">
              <a:spcBef>
                <a:spcPts val="600"/>
              </a:spcBef>
              <a:spcAft>
                <a:spcPts val="600"/>
              </a:spcAft>
            </a:pPr>
            <a:r>
              <a:rPr lang="en-US" sz="4000" dirty="0">
                <a:solidFill>
                  <a:srgbClr val="7A0000"/>
                </a:solidFill>
                <a:ea typeface="+mj-ea"/>
                <a:cs typeface="+mj-cs"/>
              </a:rPr>
              <a:t>Theoretical Background to Farmer Technology Adoption</a:t>
            </a:r>
          </a:p>
          <a:p>
            <a:pPr>
              <a:spcAft>
                <a:spcPts val="600"/>
              </a:spcAft>
            </a:pPr>
            <a:endParaRPr lang="en-US" sz="2000" b="1" kern="1600" dirty="0">
              <a:latin typeface="Times New Roman" panose="02020603050405020304" pitchFamily="18" charset="0"/>
              <a:ea typeface="Times New Roman" panose="02020603050405020304" pitchFamily="18" charset="0"/>
              <a:cs typeface="Arial" panose="020B0604020202020204" pitchFamily="34" charset="0"/>
            </a:endParaRPr>
          </a:p>
          <a:p>
            <a:pPr>
              <a:spcAft>
                <a:spcPts val="600"/>
              </a:spcAft>
            </a:pPr>
            <a:r>
              <a:rPr lang="en-US" sz="3600" dirty="0" smtClean="0">
                <a:latin typeface="Times New Roman" panose="02020603050405020304" pitchFamily="18" charset="0"/>
                <a:ea typeface="Times New Roman" panose="02020603050405020304" pitchFamily="18" charset="0"/>
              </a:rPr>
              <a:t>The </a:t>
            </a:r>
            <a:r>
              <a:rPr lang="en-US" sz="3600" dirty="0">
                <a:latin typeface="Times New Roman" panose="02020603050405020304" pitchFamily="18" charset="0"/>
                <a:ea typeface="Times New Roman" panose="02020603050405020304" pitchFamily="18" charset="0"/>
              </a:rPr>
              <a:t>above theoretical background relates only to management or policy strategy appraisal.  There is a very important second area which is also relevant when regarding management or policy strategies.  </a:t>
            </a:r>
          </a:p>
          <a:p>
            <a:pPr>
              <a:spcAft>
                <a:spcPts val="600"/>
              </a:spcAft>
            </a:pPr>
            <a:r>
              <a:rPr lang="en-US" sz="3600" dirty="0">
                <a:latin typeface="Times New Roman" panose="02020603050405020304" pitchFamily="18" charset="0"/>
                <a:ea typeface="Times New Roman" panose="02020603050405020304" pitchFamily="18" charset="0"/>
              </a:rPr>
              <a:t>Clearly farmers have to adopt the management or policy strategy in order to have it be successful.  </a:t>
            </a:r>
          </a:p>
          <a:p>
            <a:pPr>
              <a:spcAft>
                <a:spcPts val="600"/>
              </a:spcAft>
            </a:pPr>
            <a:r>
              <a:rPr lang="en-US" sz="36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3790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9" name="Rectangle 12358"/>
          <p:cNvSpPr/>
          <p:nvPr/>
        </p:nvSpPr>
        <p:spPr>
          <a:xfrm>
            <a:off x="973393" y="393290"/>
            <a:ext cx="10432025" cy="4370427"/>
          </a:xfrm>
          <a:prstGeom prst="rect">
            <a:avLst/>
          </a:prstGeom>
        </p:spPr>
        <p:txBody>
          <a:bodyPr wrap="square">
            <a:spAutoFit/>
          </a:bodyPr>
          <a:lstStyle/>
          <a:p>
            <a:pPr algn="ctr">
              <a:spcBef>
                <a:spcPts val="600"/>
              </a:spcBef>
              <a:spcAft>
                <a:spcPts val="600"/>
              </a:spcAft>
            </a:pPr>
            <a:r>
              <a:rPr lang="en-US" sz="4000" dirty="0">
                <a:solidFill>
                  <a:srgbClr val="7A0000"/>
                </a:solidFill>
                <a:ea typeface="+mj-ea"/>
                <a:cs typeface="+mj-cs"/>
              </a:rPr>
              <a:t>Dynamic Implications</a:t>
            </a:r>
          </a:p>
          <a:p>
            <a:pPr algn="ctr">
              <a:spcBef>
                <a:spcPts val="600"/>
              </a:spcBef>
              <a:spcAft>
                <a:spcPts val="600"/>
              </a:spcAft>
            </a:pPr>
            <a:endParaRPr lang="en-US" sz="2800" b="1" kern="1600" dirty="0" smtClean="0">
              <a:effectLst/>
              <a:latin typeface="Times New Roman" panose="02020603050405020304" pitchFamily="18" charset="0"/>
              <a:cs typeface="Arial" panose="020B0604020202020204" pitchFamily="34" charset="0"/>
            </a:endParaRPr>
          </a:p>
          <a:p>
            <a:pPr>
              <a:spcAft>
                <a:spcPts val="600"/>
              </a:spcAft>
            </a:pPr>
            <a:r>
              <a:rPr lang="en-US" sz="4400" dirty="0">
                <a:latin typeface="Times New Roman" panose="02020603050405020304" pitchFamily="18" charset="0"/>
                <a:ea typeface="Times New Roman" panose="02020603050405020304" pitchFamily="18" charset="0"/>
              </a:rPr>
              <a:t>Discount rate, public, private, risk, inflation </a:t>
            </a:r>
          </a:p>
          <a:p>
            <a:pPr>
              <a:spcAft>
                <a:spcPts val="600"/>
              </a:spcAft>
            </a:pPr>
            <a:r>
              <a:rPr lang="en-US" sz="4400" dirty="0">
                <a:latin typeface="Times New Roman" panose="02020603050405020304" pitchFamily="18" charset="0"/>
                <a:ea typeface="Times New Roman" panose="02020603050405020304" pitchFamily="18" charset="0"/>
              </a:rPr>
              <a:t>Intergenerational equity, </a:t>
            </a:r>
          </a:p>
          <a:p>
            <a:pPr>
              <a:spcAft>
                <a:spcPts val="600"/>
              </a:spcAft>
            </a:pPr>
            <a:r>
              <a:rPr lang="en-US" sz="4400" dirty="0" err="1">
                <a:latin typeface="Times New Roman" panose="02020603050405020304" pitchFamily="18" charset="0"/>
                <a:ea typeface="Times New Roman" panose="02020603050405020304" pitchFamily="18" charset="0"/>
              </a:rPr>
              <a:t>Irreversibilities</a:t>
            </a:r>
            <a:r>
              <a:rPr lang="en-US" sz="4400" dirty="0">
                <a:latin typeface="Times New Roman" panose="02020603050405020304" pitchFamily="18" charset="0"/>
                <a:ea typeface="Times New Roman" panose="02020603050405020304" pitchFamily="18" charset="0"/>
              </a:rPr>
              <a:t>, and </a:t>
            </a:r>
          </a:p>
          <a:p>
            <a:pPr>
              <a:spcAft>
                <a:spcPts val="600"/>
              </a:spcAft>
            </a:pPr>
            <a:r>
              <a:rPr lang="en-US" sz="4400" dirty="0">
                <a:latin typeface="Times New Roman" panose="02020603050405020304" pitchFamily="18" charset="0"/>
                <a:ea typeface="Times New Roman" panose="02020603050405020304" pitchFamily="18" charset="0"/>
              </a:rPr>
              <a:t>Uncertainties.  </a:t>
            </a:r>
          </a:p>
        </p:txBody>
      </p:sp>
    </p:spTree>
    <p:extLst>
      <p:ext uri="{BB962C8B-B14F-4D97-AF65-F5344CB8AC3E}">
        <p14:creationId xmlns:p14="http://schemas.microsoft.com/office/powerpoint/2010/main" val="17401656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939925" y="1811180"/>
            <a:ext cx="7772400" cy="3970318"/>
          </a:xfrm>
          <a:ln w="25400"/>
        </p:spPr>
        <p:txBody>
          <a:bodyPr>
            <a:spAutoFit/>
          </a:bodyPr>
          <a:lstStyle/>
          <a:p>
            <a:pPr marL="342900" indent="-342900">
              <a:buFont typeface="Arial" pitchFamily="34" charset="0"/>
              <a:buChar char="•"/>
              <a:defRPr/>
            </a:pPr>
            <a:r>
              <a:rPr lang="en-US" altLang="zh-CN" sz="3600" b="1" dirty="0">
                <a:solidFill>
                  <a:srgbClr val="FF0000"/>
                </a:solidFill>
                <a:effectLst>
                  <a:outerShdw blurRad="38100" dist="38100" dir="2700000" algn="tl">
                    <a:srgbClr val="C0C0C0"/>
                  </a:outerShdw>
                </a:effectLst>
                <a:latin typeface="+mn-lt"/>
                <a:ea typeface="+mn-ea"/>
                <a:cs typeface="+mn-cs"/>
              </a:rPr>
              <a:t>Global perspective</a:t>
            </a:r>
            <a:br>
              <a:rPr lang="en-US" altLang="zh-CN" sz="3600" b="1" dirty="0">
                <a:solidFill>
                  <a:srgbClr val="FF0000"/>
                </a:solidFill>
                <a:effectLst>
                  <a:outerShdw blurRad="38100" dist="38100" dir="2700000" algn="tl">
                    <a:srgbClr val="C0C0C0"/>
                  </a:outerShdw>
                </a:effectLst>
                <a:latin typeface="+mn-lt"/>
                <a:ea typeface="+mn-ea"/>
                <a:cs typeface="+mn-cs"/>
              </a:rPr>
            </a:br>
            <a:r>
              <a:rPr lang="en-US" altLang="zh-CN" sz="3200" b="1" dirty="0">
                <a:effectLst>
                  <a:outerShdw blurRad="38100" dist="38100" dir="2700000" algn="tl">
                    <a:srgbClr val="C0C0C0"/>
                  </a:outerShdw>
                </a:effectLst>
                <a:latin typeface="+mn-lt"/>
                <a:ea typeface="+mn-ea"/>
                <a:cs typeface="+mn-cs"/>
              </a:rPr>
              <a:t>Common property atmosphere and climate</a:t>
            </a:r>
            <a:br>
              <a:rPr lang="en-US" altLang="zh-CN" sz="3200" b="1" dirty="0">
                <a:effectLst>
                  <a:outerShdw blurRad="38100" dist="38100" dir="2700000" algn="tl">
                    <a:srgbClr val="C0C0C0"/>
                  </a:outerShdw>
                </a:effectLst>
                <a:latin typeface="+mn-lt"/>
                <a:ea typeface="+mn-ea"/>
                <a:cs typeface="+mn-cs"/>
              </a:rPr>
            </a:br>
            <a:r>
              <a:rPr lang="en-US" altLang="zh-CN" sz="3200" b="1" dirty="0">
                <a:effectLst>
                  <a:outerShdw blurRad="38100" dist="38100" dir="2700000" algn="tl">
                    <a:srgbClr val="C0C0C0"/>
                  </a:outerShdw>
                </a:effectLst>
                <a:latin typeface="+mn-lt"/>
                <a:ea typeface="+mn-ea"/>
                <a:cs typeface="+mn-cs"/>
              </a:rPr>
              <a:t>Free rider</a:t>
            </a:r>
            <a:br>
              <a:rPr lang="en-US" altLang="zh-CN" sz="3200" b="1" dirty="0">
                <a:effectLst>
                  <a:outerShdw blurRad="38100" dist="38100" dir="2700000" algn="tl">
                    <a:srgbClr val="C0C0C0"/>
                  </a:outerShdw>
                </a:effectLst>
                <a:latin typeface="+mn-lt"/>
                <a:ea typeface="+mn-ea"/>
                <a:cs typeface="+mn-cs"/>
              </a:rPr>
            </a:br>
            <a:r>
              <a:rPr lang="en-US" altLang="zh-CN" sz="3200" b="1" dirty="0">
                <a:effectLst>
                  <a:outerShdw blurRad="38100" dist="38100" dir="2700000" algn="tl">
                    <a:srgbClr val="C0C0C0"/>
                  </a:outerShdw>
                </a:effectLst>
                <a:latin typeface="+mn-lt"/>
                <a:ea typeface="+mn-ea"/>
                <a:cs typeface="+mn-cs"/>
              </a:rPr>
              <a:t>Who should pay</a:t>
            </a:r>
            <a:br>
              <a:rPr lang="en-US" altLang="zh-CN" sz="3200" b="1" dirty="0">
                <a:effectLst>
                  <a:outerShdw blurRad="38100" dist="38100" dir="2700000" algn="tl">
                    <a:srgbClr val="C0C0C0"/>
                  </a:outerShdw>
                </a:effectLst>
                <a:latin typeface="+mn-lt"/>
                <a:ea typeface="+mn-ea"/>
                <a:cs typeface="+mn-cs"/>
              </a:rPr>
            </a:br>
            <a:r>
              <a:rPr lang="en-US" altLang="zh-CN" sz="3200" b="1" dirty="0">
                <a:effectLst>
                  <a:outerShdw blurRad="38100" dist="38100" dir="2700000" algn="tl">
                    <a:srgbClr val="C0C0C0"/>
                  </a:outerShdw>
                </a:effectLst>
                <a:latin typeface="+mn-lt"/>
                <a:ea typeface="+mn-ea"/>
                <a:cs typeface="+mn-cs"/>
              </a:rPr>
              <a:t>Sheer size of market</a:t>
            </a:r>
            <a:r>
              <a:rPr lang="en-US" altLang="zh-CN" sz="3600" b="1" dirty="0">
                <a:effectLst>
                  <a:outerShdw blurRad="38100" dist="38100" dir="2700000" algn="tl">
                    <a:srgbClr val="C0C0C0"/>
                  </a:outerShdw>
                </a:effectLst>
                <a:latin typeface="+mn-lt"/>
                <a:ea typeface="+mn-ea"/>
                <a:cs typeface="+mn-cs"/>
              </a:rPr>
              <a:t/>
            </a:r>
            <a:br>
              <a:rPr lang="en-US" altLang="zh-CN" sz="3600" b="1" dirty="0">
                <a:effectLst>
                  <a:outerShdw blurRad="38100" dist="38100" dir="2700000" algn="tl">
                    <a:srgbClr val="C0C0C0"/>
                  </a:outerShdw>
                </a:effectLst>
                <a:latin typeface="+mn-lt"/>
                <a:ea typeface="+mn-ea"/>
                <a:cs typeface="+mn-cs"/>
              </a:rPr>
            </a:br>
            <a:r>
              <a:rPr lang="en-US" altLang="zh-CN" sz="3600" b="1" dirty="0">
                <a:effectLst>
                  <a:outerShdw blurRad="38100" dist="38100" dir="2700000" algn="tl">
                    <a:srgbClr val="C0C0C0"/>
                  </a:outerShdw>
                </a:effectLst>
                <a:latin typeface="+mn-lt"/>
                <a:ea typeface="+mn-ea"/>
                <a:cs typeface="+mn-cs"/>
              </a:rPr>
              <a:t/>
            </a:r>
            <a:br>
              <a:rPr lang="en-US" altLang="zh-CN" sz="3600" b="1" dirty="0">
                <a:effectLst>
                  <a:outerShdw blurRad="38100" dist="38100" dir="2700000" algn="tl">
                    <a:srgbClr val="C0C0C0"/>
                  </a:outerShdw>
                </a:effectLst>
                <a:latin typeface="+mn-lt"/>
                <a:ea typeface="+mn-ea"/>
                <a:cs typeface="+mn-cs"/>
              </a:rPr>
            </a:br>
            <a:r>
              <a:rPr lang="en-US" altLang="zh-CN" sz="2400" b="1" dirty="0">
                <a:effectLst>
                  <a:outerShdw blurRad="38100" dist="38100" dir="2700000" algn="tl">
                    <a:srgbClr val="C0C0C0"/>
                  </a:outerShdw>
                </a:effectLst>
                <a:latin typeface="+mn-lt"/>
                <a:ea typeface="+mn-ea"/>
                <a:cs typeface="+mn-cs"/>
              </a:rPr>
              <a:t/>
            </a:r>
            <a:br>
              <a:rPr lang="en-US" altLang="zh-CN" sz="2400" b="1" dirty="0">
                <a:effectLst>
                  <a:outerShdw blurRad="38100" dist="38100" dir="2700000" algn="tl">
                    <a:srgbClr val="C0C0C0"/>
                  </a:outerShdw>
                </a:effectLst>
                <a:latin typeface="+mn-lt"/>
                <a:ea typeface="+mn-ea"/>
                <a:cs typeface="+mn-cs"/>
              </a:rPr>
            </a:br>
            <a:endParaRPr lang="en-US" altLang="zh-CN" sz="2400" b="1" dirty="0">
              <a:effectLst>
                <a:outerShdw blurRad="38100" dist="38100" dir="2700000" algn="tl">
                  <a:srgbClr val="C0C0C0"/>
                </a:outerShdw>
              </a:effectLst>
              <a:latin typeface="+mn-lt"/>
              <a:ea typeface="+mn-ea"/>
              <a:cs typeface="+mn-cs"/>
            </a:endParaRPr>
          </a:p>
        </p:txBody>
      </p:sp>
      <p:sp>
        <p:nvSpPr>
          <p:cNvPr id="16" name="Title 1"/>
          <p:cNvSpPr txBox="1">
            <a:spLocks/>
          </p:cNvSpPr>
          <p:nvPr/>
        </p:nvSpPr>
        <p:spPr bwMode="auto">
          <a:xfrm>
            <a:off x="1939925" y="367507"/>
            <a:ext cx="8229600"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defRPr/>
            </a:pPr>
            <a:r>
              <a:rPr lang="en-US" sz="4000" dirty="0">
                <a:solidFill>
                  <a:srgbClr val="7A0000"/>
                </a:solidFill>
                <a:latin typeface="+mn-lt"/>
              </a:rPr>
              <a:t>Economic Needs</a:t>
            </a:r>
          </a:p>
        </p:txBody>
      </p:sp>
    </p:spTree>
    <p:extLst>
      <p:ext uri="{BB962C8B-B14F-4D97-AF65-F5344CB8AC3E}">
        <p14:creationId xmlns:p14="http://schemas.microsoft.com/office/powerpoint/2010/main" val="757228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2"/>
          <p:cNvSpPr txBox="1">
            <a:spLocks noChangeArrowheads="1"/>
          </p:cNvSpPr>
          <p:nvPr/>
        </p:nvSpPr>
        <p:spPr bwMode="auto">
          <a:xfrm>
            <a:off x="2844935" y="2971801"/>
            <a:ext cx="65688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b="1">
                <a:solidFill>
                  <a:schemeClr val="tx1"/>
                </a:solidFill>
                <a:latin typeface="Times New Roman" pitchFamily="18" charset="0"/>
              </a:defRPr>
            </a:lvl1pPr>
            <a:lvl2pPr marL="742950" indent="-285750" eaLnBrk="0" hangingPunct="0">
              <a:defRPr sz="1200" b="1">
                <a:solidFill>
                  <a:schemeClr val="tx1"/>
                </a:solidFill>
                <a:latin typeface="Times New Roman" pitchFamily="18" charset="0"/>
              </a:defRPr>
            </a:lvl2pPr>
            <a:lvl3pPr marL="1143000" indent="-228600" eaLnBrk="0" hangingPunct="0">
              <a:defRPr sz="1200" b="1">
                <a:solidFill>
                  <a:schemeClr val="tx1"/>
                </a:solidFill>
                <a:latin typeface="Times New Roman" pitchFamily="18" charset="0"/>
              </a:defRPr>
            </a:lvl3pPr>
            <a:lvl4pPr marL="1600200" indent="-228600" eaLnBrk="0" hangingPunct="0">
              <a:defRPr sz="1200" b="1">
                <a:solidFill>
                  <a:schemeClr val="tx1"/>
                </a:solidFill>
                <a:latin typeface="Times New Roman" pitchFamily="18" charset="0"/>
              </a:defRPr>
            </a:lvl4pPr>
            <a:lvl5pPr marL="2057400" indent="-228600" eaLnBrk="0" hangingPunct="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pPr algn="ctr" eaLnBrk="1" hangingPunct="1"/>
            <a:r>
              <a:rPr lang="en-US" sz="4000" dirty="0">
                <a:solidFill>
                  <a:srgbClr val="7A0000"/>
                </a:solidFill>
                <a:latin typeface="+mn-lt"/>
                <a:ea typeface="+mj-ea"/>
                <a:cs typeface="+mj-cs"/>
              </a:rPr>
              <a:t>Valuation of Climate impacts</a:t>
            </a:r>
            <a:endParaRPr lang="en-US" altLang="en-US" sz="4000" dirty="0">
              <a:solidFill>
                <a:srgbClr val="7A0000"/>
              </a:solidFill>
              <a:latin typeface="+mn-lt"/>
              <a:ea typeface="+mj-ea"/>
              <a:cs typeface="+mj-cs"/>
            </a:endParaRPr>
          </a:p>
        </p:txBody>
      </p:sp>
    </p:spTree>
    <p:extLst>
      <p:ext uri="{BB962C8B-B14F-4D97-AF65-F5344CB8AC3E}">
        <p14:creationId xmlns:p14="http://schemas.microsoft.com/office/powerpoint/2010/main" val="447343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2895601" y="3856778"/>
            <a:ext cx="1568513" cy="1539089"/>
          </a:xfrm>
          <a:custGeom>
            <a:avLst/>
            <a:gdLst>
              <a:gd name="connsiteX0" fmla="*/ 45267 w 2091350"/>
              <a:gd name="connsiteY0" fmla="*/ 18107 h 1539089"/>
              <a:gd name="connsiteX1" fmla="*/ 2091350 w 2091350"/>
              <a:gd name="connsiteY1" fmla="*/ 0 h 1539089"/>
              <a:gd name="connsiteX2" fmla="*/ 2091350 w 2091350"/>
              <a:gd name="connsiteY2" fmla="*/ 0 h 1539089"/>
              <a:gd name="connsiteX3" fmla="*/ 0 w 2091350"/>
              <a:gd name="connsiteY3" fmla="*/ 1539089 h 1539089"/>
              <a:gd name="connsiteX4" fmla="*/ 45267 w 2091350"/>
              <a:gd name="connsiteY4" fmla="*/ 18107 h 1539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350" h="1539089">
                <a:moveTo>
                  <a:pt x="45267" y="18107"/>
                </a:moveTo>
                <a:lnTo>
                  <a:pt x="2091350" y="0"/>
                </a:lnTo>
                <a:lnTo>
                  <a:pt x="2091350" y="0"/>
                </a:lnTo>
                <a:lnTo>
                  <a:pt x="0" y="1539089"/>
                </a:lnTo>
                <a:lnTo>
                  <a:pt x="45267" y="18107"/>
                </a:lnTo>
                <a:close/>
              </a:path>
            </a:pathLst>
          </a:custGeom>
          <a:solidFill>
            <a:srgbClr val="FFC0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8" name="Freeform 7"/>
          <p:cNvSpPr/>
          <p:nvPr/>
        </p:nvSpPr>
        <p:spPr>
          <a:xfrm>
            <a:off x="2909182" y="733330"/>
            <a:ext cx="1582093" cy="3150606"/>
          </a:xfrm>
          <a:custGeom>
            <a:avLst/>
            <a:gdLst>
              <a:gd name="connsiteX0" fmla="*/ 18107 w 2109457"/>
              <a:gd name="connsiteY0" fmla="*/ 3132499 h 3150606"/>
              <a:gd name="connsiteX1" fmla="*/ 2109457 w 2109457"/>
              <a:gd name="connsiteY1" fmla="*/ 3150606 h 3150606"/>
              <a:gd name="connsiteX2" fmla="*/ 0 w 2109457"/>
              <a:gd name="connsiteY2" fmla="*/ 0 h 3150606"/>
              <a:gd name="connsiteX3" fmla="*/ 18107 w 2109457"/>
              <a:gd name="connsiteY3" fmla="*/ 3132499 h 3150606"/>
            </a:gdLst>
            <a:ahLst/>
            <a:cxnLst>
              <a:cxn ang="0">
                <a:pos x="connsiteX0" y="connsiteY0"/>
              </a:cxn>
              <a:cxn ang="0">
                <a:pos x="connsiteX1" y="connsiteY1"/>
              </a:cxn>
              <a:cxn ang="0">
                <a:pos x="connsiteX2" y="connsiteY2"/>
              </a:cxn>
              <a:cxn ang="0">
                <a:pos x="connsiteX3" y="connsiteY3"/>
              </a:cxn>
            </a:cxnLst>
            <a:rect l="l" t="t" r="r" b="b"/>
            <a:pathLst>
              <a:path w="2109457" h="3150606">
                <a:moveTo>
                  <a:pt x="18107" y="3132499"/>
                </a:moveTo>
                <a:lnTo>
                  <a:pt x="2109457" y="3150606"/>
                </a:lnTo>
                <a:lnTo>
                  <a:pt x="0" y="0"/>
                </a:lnTo>
                <a:lnTo>
                  <a:pt x="18107" y="3132499"/>
                </a:lnTo>
                <a:close/>
              </a:path>
            </a:pathLst>
          </a:cu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155" name="Text Box 3"/>
          <p:cNvSpPr txBox="1">
            <a:spLocks noChangeArrowheads="1"/>
          </p:cNvSpPr>
          <p:nvPr/>
        </p:nvSpPr>
        <p:spPr bwMode="auto">
          <a:xfrm>
            <a:off x="3300752" y="191547"/>
            <a:ext cx="54312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en-US" sz="4000" dirty="0">
                <a:solidFill>
                  <a:srgbClr val="7A0000"/>
                </a:solidFill>
                <a:latin typeface="+mn-lt"/>
                <a:ea typeface="+mj-ea"/>
                <a:cs typeface="+mj-cs"/>
              </a:rPr>
              <a:t>Climate change impacts</a:t>
            </a:r>
          </a:p>
        </p:txBody>
      </p:sp>
      <p:cxnSp>
        <p:nvCxnSpPr>
          <p:cNvPr id="5" name="Elbow Connector 4"/>
          <p:cNvCxnSpPr/>
          <p:nvPr/>
        </p:nvCxnSpPr>
        <p:spPr>
          <a:xfrm rot="16200000" flipH="1">
            <a:off x="527832" y="3259004"/>
            <a:ext cx="4776257" cy="1"/>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Box 8"/>
          <p:cNvSpPr txBox="1">
            <a:spLocks noChangeArrowheads="1"/>
          </p:cNvSpPr>
          <p:nvPr/>
        </p:nvSpPr>
        <p:spPr bwMode="auto">
          <a:xfrm>
            <a:off x="1878771" y="1233570"/>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u="none" dirty="0">
                <a:latin typeface="+mj-lt"/>
                <a:ea typeface="宋体" pitchFamily="2" charset="-122"/>
              </a:rPr>
              <a:t>Price</a:t>
            </a:r>
            <a:endParaRPr lang="en-US" altLang="zh-CN" u="none" baseline="-25000" dirty="0">
              <a:latin typeface="+mj-lt"/>
              <a:ea typeface="宋体" pitchFamily="2" charset="-122"/>
            </a:endParaRPr>
          </a:p>
        </p:txBody>
      </p:sp>
      <p:sp>
        <p:nvSpPr>
          <p:cNvPr id="41" name="Text Box 8"/>
          <p:cNvSpPr txBox="1">
            <a:spLocks noChangeArrowheads="1"/>
          </p:cNvSpPr>
          <p:nvPr/>
        </p:nvSpPr>
        <p:spPr bwMode="auto">
          <a:xfrm>
            <a:off x="4889912" y="6097503"/>
            <a:ext cx="332420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2400" u="none" dirty="0">
                <a:latin typeface="+mj-lt"/>
                <a:ea typeface="宋体" pitchFamily="2" charset="-122"/>
              </a:rPr>
              <a:t>Quantity of a good</a:t>
            </a:r>
            <a:endParaRPr lang="en-US" altLang="zh-CN" sz="2400" u="none" baseline="-25000" dirty="0">
              <a:latin typeface="+mj-lt"/>
              <a:ea typeface="宋体" pitchFamily="2" charset="-122"/>
            </a:endParaRPr>
          </a:p>
        </p:txBody>
      </p:sp>
      <p:sp>
        <p:nvSpPr>
          <p:cNvPr id="48" name="Text Box 9"/>
          <p:cNvSpPr txBox="1">
            <a:spLocks noChangeArrowheads="1"/>
          </p:cNvSpPr>
          <p:nvPr/>
        </p:nvSpPr>
        <p:spPr bwMode="auto">
          <a:xfrm>
            <a:off x="3534709" y="1383902"/>
            <a:ext cx="112779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u="none" dirty="0">
                <a:latin typeface="+mj-lt"/>
                <a:ea typeface="宋体" pitchFamily="2" charset="-122"/>
              </a:rPr>
              <a:t>Demand</a:t>
            </a:r>
            <a:endParaRPr lang="en-US" altLang="zh-CN" u="none" baseline="-25000" dirty="0">
              <a:latin typeface="+mj-lt"/>
              <a:ea typeface="宋体" pitchFamily="2" charset="-122"/>
            </a:endParaRPr>
          </a:p>
        </p:txBody>
      </p:sp>
      <p:sp>
        <p:nvSpPr>
          <p:cNvPr id="424960" name="Rectangle 424959"/>
          <p:cNvSpPr/>
          <p:nvPr/>
        </p:nvSpPr>
        <p:spPr>
          <a:xfrm>
            <a:off x="7951208" y="1462170"/>
            <a:ext cx="2411992" cy="2677656"/>
          </a:xfrm>
          <a:prstGeom prst="rect">
            <a:avLst/>
          </a:prstGeom>
        </p:spPr>
        <p:txBody>
          <a:bodyPr wrap="square">
            <a:spAutoFit/>
          </a:bodyPr>
          <a:lstStyle/>
          <a:p>
            <a:r>
              <a:rPr lang="en-US" altLang="zh-CN" sz="2400" b="1" dirty="0">
                <a:solidFill>
                  <a:srgbClr val="FF0000"/>
                </a:solidFill>
                <a:latin typeface="+mj-lt"/>
                <a:ea typeface="宋体" pitchFamily="2" charset="-122"/>
              </a:rPr>
              <a:t>Market before climate change</a:t>
            </a:r>
          </a:p>
          <a:p>
            <a:endParaRPr lang="en-US" altLang="zh-CN" sz="2400" b="1" dirty="0">
              <a:solidFill>
                <a:srgbClr val="FF0000"/>
              </a:solidFill>
              <a:latin typeface="+mj-lt"/>
              <a:ea typeface="宋体" pitchFamily="2" charset="-122"/>
            </a:endParaRPr>
          </a:p>
          <a:p>
            <a:r>
              <a:rPr lang="en-US" altLang="zh-CN" sz="2400" b="1" dirty="0">
                <a:solidFill>
                  <a:srgbClr val="FF0000"/>
                </a:solidFill>
                <a:latin typeface="+mj-lt"/>
                <a:ea typeface="宋体" pitchFamily="2" charset="-122"/>
              </a:rPr>
              <a:t>Here we see Consumers (CS) and Producers Surplus (PS)</a:t>
            </a:r>
          </a:p>
        </p:txBody>
      </p:sp>
      <p:cxnSp>
        <p:nvCxnSpPr>
          <p:cNvPr id="3" name="Straight Connector 2"/>
          <p:cNvCxnSpPr/>
          <p:nvPr/>
        </p:nvCxnSpPr>
        <p:spPr>
          <a:xfrm>
            <a:off x="3000544" y="870876"/>
            <a:ext cx="2351322" cy="46934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915959" y="2147990"/>
            <a:ext cx="3310670" cy="327311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Text Box 9"/>
          <p:cNvSpPr txBox="1">
            <a:spLocks noChangeArrowheads="1"/>
          </p:cNvSpPr>
          <p:nvPr/>
        </p:nvSpPr>
        <p:spPr bwMode="auto">
          <a:xfrm>
            <a:off x="6338888" y="2246808"/>
            <a:ext cx="1412180" cy="455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u="none" dirty="0" err="1">
                <a:latin typeface="+mj-lt"/>
                <a:ea typeface="宋体" pitchFamily="2" charset="-122"/>
              </a:rPr>
              <a:t>Supply</a:t>
            </a:r>
            <a:r>
              <a:rPr lang="en-US" altLang="zh-CN" u="none" baseline="-25000" dirty="0" err="1">
                <a:latin typeface="+mj-lt"/>
                <a:ea typeface="宋体" pitchFamily="2" charset="-122"/>
              </a:rPr>
              <a:t>before</a:t>
            </a:r>
            <a:endParaRPr lang="en-US" altLang="zh-CN" u="none" baseline="-25000" dirty="0">
              <a:latin typeface="+mj-lt"/>
              <a:ea typeface="宋体" pitchFamily="2" charset="-122"/>
            </a:endParaRPr>
          </a:p>
        </p:txBody>
      </p:sp>
      <p:cxnSp>
        <p:nvCxnSpPr>
          <p:cNvPr id="15" name="Straight Connector 14"/>
          <p:cNvCxnSpPr/>
          <p:nvPr/>
        </p:nvCxnSpPr>
        <p:spPr>
          <a:xfrm>
            <a:off x="2924125" y="5636245"/>
            <a:ext cx="33106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24126" y="3850937"/>
            <a:ext cx="1563511" cy="0"/>
          </a:xfrm>
          <a:prstGeom prst="line">
            <a:avLst/>
          </a:prstGeom>
          <a:ln w="38100">
            <a:solidFill>
              <a:srgbClr val="CC66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487636" y="3850939"/>
            <a:ext cx="0" cy="1713371"/>
          </a:xfrm>
          <a:prstGeom prst="line">
            <a:avLst/>
          </a:prstGeom>
          <a:ln w="38100">
            <a:solidFill>
              <a:srgbClr val="CC6600"/>
            </a:solidFill>
            <a:prstDash val="sysDash"/>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51163" y="2702486"/>
            <a:ext cx="433132" cy="400110"/>
          </a:xfrm>
          <a:prstGeom prst="rect">
            <a:avLst/>
          </a:prstGeom>
        </p:spPr>
        <p:txBody>
          <a:bodyPr wrap="none">
            <a:spAutoFit/>
          </a:bodyPr>
          <a:lstStyle/>
          <a:p>
            <a:r>
              <a:rPr lang="en-US" altLang="zh-CN" sz="2000" b="1" dirty="0">
                <a:latin typeface="+mj-lt"/>
                <a:ea typeface="宋体" pitchFamily="2" charset="-122"/>
              </a:rPr>
              <a:t>CS</a:t>
            </a:r>
            <a:endParaRPr lang="en-US" sz="2000" b="1" dirty="0">
              <a:latin typeface="+mj-lt"/>
            </a:endParaRPr>
          </a:p>
        </p:txBody>
      </p:sp>
      <p:sp>
        <p:nvSpPr>
          <p:cNvPr id="36" name="Rectangle 35"/>
          <p:cNvSpPr/>
          <p:nvPr/>
        </p:nvSpPr>
        <p:spPr>
          <a:xfrm>
            <a:off x="3081219" y="4109655"/>
            <a:ext cx="426720" cy="400110"/>
          </a:xfrm>
          <a:prstGeom prst="rect">
            <a:avLst/>
          </a:prstGeom>
        </p:spPr>
        <p:txBody>
          <a:bodyPr wrap="none">
            <a:spAutoFit/>
          </a:bodyPr>
          <a:lstStyle/>
          <a:p>
            <a:r>
              <a:rPr lang="en-US" altLang="zh-CN" sz="2000" b="1" dirty="0">
                <a:latin typeface="+mj-lt"/>
                <a:ea typeface="宋体" pitchFamily="2" charset="-122"/>
              </a:rPr>
              <a:t>PS</a:t>
            </a:r>
            <a:endParaRPr lang="en-US" sz="2000" b="1" dirty="0">
              <a:latin typeface="+mj-lt"/>
            </a:endParaRPr>
          </a:p>
        </p:txBody>
      </p:sp>
      <p:sp>
        <p:nvSpPr>
          <p:cNvPr id="37" name="Text Box 8"/>
          <p:cNvSpPr txBox="1">
            <a:spLocks noChangeArrowheads="1"/>
          </p:cNvSpPr>
          <p:nvPr/>
        </p:nvSpPr>
        <p:spPr bwMode="auto">
          <a:xfrm>
            <a:off x="1984907" y="3555946"/>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u="none" dirty="0" err="1">
                <a:latin typeface="+mj-lt"/>
                <a:ea typeface="宋体" pitchFamily="2" charset="-122"/>
              </a:rPr>
              <a:t>P</a:t>
            </a:r>
            <a:r>
              <a:rPr lang="en-US" altLang="zh-CN" u="none" baseline="-25000" dirty="0" err="1">
                <a:latin typeface="+mj-lt"/>
                <a:ea typeface="宋体" pitchFamily="2" charset="-122"/>
              </a:rPr>
              <a:t>b</a:t>
            </a:r>
            <a:endParaRPr lang="en-US" altLang="zh-CN" u="none" baseline="-25000" dirty="0">
              <a:latin typeface="+mj-lt"/>
              <a:ea typeface="宋体" pitchFamily="2" charset="-122"/>
            </a:endParaRPr>
          </a:p>
        </p:txBody>
      </p:sp>
      <p:sp>
        <p:nvSpPr>
          <p:cNvPr id="38" name="Text Box 8"/>
          <p:cNvSpPr txBox="1">
            <a:spLocks noChangeArrowheads="1"/>
          </p:cNvSpPr>
          <p:nvPr/>
        </p:nvSpPr>
        <p:spPr bwMode="auto">
          <a:xfrm>
            <a:off x="4098605" y="5716503"/>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2400" u="none" dirty="0" err="1">
                <a:latin typeface="+mj-lt"/>
                <a:ea typeface="宋体" pitchFamily="2" charset="-122"/>
              </a:rPr>
              <a:t>Q</a:t>
            </a:r>
            <a:r>
              <a:rPr lang="en-US" altLang="zh-CN" sz="2400" u="none" baseline="-25000" dirty="0" err="1">
                <a:latin typeface="+mj-lt"/>
                <a:ea typeface="宋体" pitchFamily="2" charset="-122"/>
              </a:rPr>
              <a:t>b</a:t>
            </a:r>
            <a:endParaRPr lang="en-US" altLang="zh-CN" sz="2400" u="none" baseline="-25000" dirty="0">
              <a:latin typeface="+mj-lt"/>
              <a:ea typeface="宋体" pitchFamily="2" charset="-122"/>
            </a:endParaRPr>
          </a:p>
        </p:txBody>
      </p:sp>
      <p:sp>
        <p:nvSpPr>
          <p:cNvPr id="18" name="Title 1"/>
          <p:cNvSpPr txBox="1">
            <a:spLocks/>
          </p:cNvSpPr>
          <p:nvPr/>
        </p:nvSpPr>
        <p:spPr>
          <a:xfrm>
            <a:off x="6552016" y="5069523"/>
            <a:ext cx="6412345" cy="875580"/>
          </a:xfrm>
          <a:prstGeom prst="rect">
            <a:avLst/>
          </a:prstGeom>
        </p:spPr>
        <p:txBody>
          <a:bodyPr>
            <a:noAutofit/>
          </a:bodyPr>
          <a:lstStyle>
            <a:lvl1pPr algn="l" defTabSz="457200" rtl="0" eaLnBrk="1" latinLnBrk="0" hangingPunct="1">
              <a:spcBef>
                <a:spcPct val="0"/>
              </a:spcBef>
              <a:buNone/>
              <a:defRPr sz="3600" kern="1200">
                <a:solidFill>
                  <a:srgbClr val="00206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rgbClr val="FF00FF"/>
                </a:solidFill>
              </a:rPr>
              <a:t>Who gains and loses</a:t>
            </a:r>
          </a:p>
        </p:txBody>
      </p:sp>
    </p:spTree>
    <p:extLst>
      <p:ext uri="{BB962C8B-B14F-4D97-AF65-F5344CB8AC3E}">
        <p14:creationId xmlns:p14="http://schemas.microsoft.com/office/powerpoint/2010/main" val="350178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643622"/>
            <a:ext cx="11257936" cy="5878532"/>
          </a:xfrm>
          <a:prstGeom prst="rect">
            <a:avLst/>
          </a:prstGeom>
        </p:spPr>
        <p:txBody>
          <a:bodyPr wrap="square">
            <a:spAutoFit/>
          </a:bodyPr>
          <a:lstStyle/>
          <a:p>
            <a:pPr marL="457200" marR="0" indent="0">
              <a:spcBef>
                <a:spcPts val="0"/>
              </a:spcBef>
              <a:spcAft>
                <a:spcPts val="600"/>
              </a:spcAft>
              <a:tabLst>
                <a:tab pos="228600" algn="l"/>
                <a:tab pos="457200" algn="l"/>
              </a:tabLst>
            </a:pPr>
            <a:r>
              <a:rPr lang="en-US" sz="4800" dirty="0">
                <a:solidFill>
                  <a:srgbClr val="7A0000"/>
                </a:solidFill>
                <a:ea typeface="+mj-ea"/>
                <a:cs typeface="+mj-cs"/>
              </a:rPr>
              <a:t>Criteria for Judging Social Profitability</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Several criteria have been proposed for making judgments on social profitability.  </a:t>
            </a:r>
          </a:p>
          <a:p>
            <a:pPr marL="457200" marR="0" indent="0">
              <a:spcBef>
                <a:spcPts val="0"/>
              </a:spcBef>
              <a:spcAft>
                <a:spcPts val="600"/>
              </a:spcAft>
              <a:tabLst>
                <a:tab pos="228600" algn="l"/>
                <a:tab pos="457200" algn="l"/>
              </a:tabLst>
            </a:pPr>
            <a:r>
              <a:rPr lang="en-US" sz="2800" dirty="0">
                <a:latin typeface="Times New Roman" panose="02020603050405020304" pitchFamily="18" charset="0"/>
                <a:ea typeface="Times New Roman" panose="02020603050405020304" pitchFamily="18" charset="0"/>
              </a:rPr>
              <a:t>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Pareto criterion where a strategy is socially profitable as long as the resultant welfare of every member of society is improved.  </a:t>
            </a:r>
          </a:p>
          <a:p>
            <a:pPr marL="342900" marR="0" lvl="0" indent="-342900">
              <a:spcBef>
                <a:spcPts val="0"/>
              </a:spcBef>
              <a:spcAft>
                <a:spcPts val="600"/>
              </a:spcAft>
              <a:buFont typeface="Symbol" panose="05050102010706020507" pitchFamily="18" charset="2"/>
              <a:buChar char=""/>
              <a:tabLst>
                <a:tab pos="228600" algn="l"/>
                <a:tab pos="457200" algn="l"/>
              </a:tabLst>
            </a:pPr>
            <a:r>
              <a:rPr lang="en-US" sz="2800" dirty="0">
                <a:latin typeface="Times New Roman" panose="02020603050405020304" pitchFamily="18" charset="0"/>
                <a:ea typeface="Times New Roman" panose="02020603050405020304" pitchFamily="18" charset="0"/>
              </a:rPr>
              <a:t>Rarely if ever satisfied</a:t>
            </a:r>
          </a:p>
          <a:p>
            <a:pPr marL="342900" marR="0" lvl="0" indent="-342900">
              <a:spcBef>
                <a:spcPts val="0"/>
              </a:spcBef>
              <a:spcAft>
                <a:spcPts val="600"/>
              </a:spcAft>
              <a:buFont typeface="Symbol" panose="05050102010706020507" pitchFamily="18" charset="2"/>
              <a:buChar char=""/>
              <a:tabLst>
                <a:tab pos="228600" algn="l"/>
                <a:tab pos="457200" algn="l"/>
              </a:tabLst>
            </a:pPr>
            <a:r>
              <a:rPr lang="en-US" sz="2800" dirty="0">
                <a:latin typeface="Times New Roman" panose="02020603050405020304" pitchFamily="18" charset="0"/>
                <a:ea typeface="Times New Roman" panose="02020603050405020304" pitchFamily="18" charset="0"/>
              </a:rPr>
              <a:t>If satisfied true social profitability attained.  </a:t>
            </a:r>
          </a:p>
          <a:p>
            <a:pPr marL="342900" marR="0" lvl="0" indent="-342900">
              <a:spcBef>
                <a:spcPts val="0"/>
              </a:spcBef>
              <a:spcAft>
                <a:spcPts val="600"/>
              </a:spcAft>
              <a:buFont typeface="Symbol" panose="05050102010706020507" pitchFamily="18" charset="2"/>
              <a:buChar char=""/>
              <a:tabLst>
                <a:tab pos="228600" algn="l"/>
                <a:tab pos="457200" algn="l"/>
              </a:tabLst>
            </a:pPr>
            <a:r>
              <a:rPr lang="en-US" sz="2800" dirty="0">
                <a:latin typeface="Times New Roman" panose="02020603050405020304" pitchFamily="18" charset="0"/>
                <a:ea typeface="Times New Roman" panose="02020603050405020304" pitchFamily="18" charset="0"/>
              </a:rPr>
              <a:t>Since the Pareto criterion is rarely satisfied other criterion have arisen.</a:t>
            </a:r>
          </a:p>
          <a:p>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1558621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2636220" y="17716"/>
            <a:ext cx="54312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en-US" sz="4000" dirty="0">
                <a:solidFill>
                  <a:srgbClr val="7A0000"/>
                </a:solidFill>
                <a:latin typeface="+mn-lt"/>
                <a:ea typeface="+mj-ea"/>
                <a:cs typeface="+mj-cs"/>
              </a:rPr>
              <a:t>Climate change impacts</a:t>
            </a:r>
          </a:p>
        </p:txBody>
      </p:sp>
      <p:cxnSp>
        <p:nvCxnSpPr>
          <p:cNvPr id="5" name="Elbow Connector 4"/>
          <p:cNvCxnSpPr/>
          <p:nvPr/>
        </p:nvCxnSpPr>
        <p:spPr>
          <a:xfrm rot="16200000" flipH="1">
            <a:off x="527832" y="3509382"/>
            <a:ext cx="4776257" cy="1"/>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Box 8"/>
          <p:cNvSpPr txBox="1">
            <a:spLocks noChangeArrowheads="1"/>
          </p:cNvSpPr>
          <p:nvPr/>
        </p:nvSpPr>
        <p:spPr bwMode="auto">
          <a:xfrm>
            <a:off x="1878771" y="1483948"/>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u="none" dirty="0">
                <a:latin typeface="+mj-lt"/>
                <a:ea typeface="宋体" pitchFamily="2" charset="-122"/>
              </a:rPr>
              <a:t>Price</a:t>
            </a:r>
            <a:endParaRPr lang="en-US" altLang="zh-CN" u="none" baseline="-25000" dirty="0">
              <a:latin typeface="+mj-lt"/>
              <a:ea typeface="宋体" pitchFamily="2" charset="-122"/>
            </a:endParaRPr>
          </a:p>
        </p:txBody>
      </p:sp>
      <p:sp>
        <p:nvSpPr>
          <p:cNvPr id="41" name="Text Box 8"/>
          <p:cNvSpPr txBox="1">
            <a:spLocks noChangeArrowheads="1"/>
          </p:cNvSpPr>
          <p:nvPr/>
        </p:nvSpPr>
        <p:spPr bwMode="auto">
          <a:xfrm>
            <a:off x="4889912" y="6347881"/>
            <a:ext cx="332420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2400" u="none" dirty="0">
                <a:latin typeface="+mj-lt"/>
                <a:ea typeface="宋体" pitchFamily="2" charset="-122"/>
              </a:rPr>
              <a:t>Quantity of a good</a:t>
            </a:r>
            <a:endParaRPr lang="en-US" altLang="zh-CN" sz="2400" u="none" baseline="-25000" dirty="0">
              <a:latin typeface="+mj-lt"/>
              <a:ea typeface="宋体" pitchFamily="2" charset="-122"/>
            </a:endParaRPr>
          </a:p>
        </p:txBody>
      </p:sp>
      <p:sp>
        <p:nvSpPr>
          <p:cNvPr id="48" name="Text Box 9"/>
          <p:cNvSpPr txBox="1">
            <a:spLocks noChangeArrowheads="1"/>
          </p:cNvSpPr>
          <p:nvPr/>
        </p:nvSpPr>
        <p:spPr bwMode="auto">
          <a:xfrm>
            <a:off x="3534709" y="1634280"/>
            <a:ext cx="112779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u="none" dirty="0">
                <a:latin typeface="+mj-lt"/>
                <a:ea typeface="宋体" pitchFamily="2" charset="-122"/>
              </a:rPr>
              <a:t>Demand</a:t>
            </a:r>
            <a:endParaRPr lang="en-US" altLang="zh-CN" u="none" baseline="-25000" dirty="0">
              <a:latin typeface="+mj-lt"/>
              <a:ea typeface="宋体" pitchFamily="2" charset="-122"/>
            </a:endParaRPr>
          </a:p>
        </p:txBody>
      </p:sp>
      <p:sp>
        <p:nvSpPr>
          <p:cNvPr id="424960" name="Rectangle 424959"/>
          <p:cNvSpPr/>
          <p:nvPr/>
        </p:nvSpPr>
        <p:spPr>
          <a:xfrm>
            <a:off x="7951208" y="1462170"/>
            <a:ext cx="1674188" cy="4154984"/>
          </a:xfrm>
          <a:prstGeom prst="rect">
            <a:avLst/>
          </a:prstGeom>
        </p:spPr>
        <p:txBody>
          <a:bodyPr wrap="square">
            <a:spAutoFit/>
          </a:bodyPr>
          <a:lstStyle/>
          <a:p>
            <a:r>
              <a:rPr lang="en-US" altLang="zh-CN" sz="2400" b="1" dirty="0">
                <a:solidFill>
                  <a:srgbClr val="FF0000"/>
                </a:solidFill>
                <a:latin typeface="+mj-lt"/>
                <a:ea typeface="宋体" pitchFamily="2" charset="-122"/>
              </a:rPr>
              <a:t>Market after climate change</a:t>
            </a:r>
          </a:p>
          <a:p>
            <a:endParaRPr lang="en-US" altLang="zh-CN" sz="2400" b="1" dirty="0">
              <a:solidFill>
                <a:srgbClr val="FF0000"/>
              </a:solidFill>
              <a:latin typeface="+mj-lt"/>
              <a:ea typeface="宋体" pitchFamily="2" charset="-122"/>
            </a:endParaRPr>
          </a:p>
          <a:p>
            <a:r>
              <a:rPr lang="en-US" altLang="zh-CN" sz="2400" b="1" dirty="0">
                <a:solidFill>
                  <a:srgbClr val="FF0000"/>
                </a:solidFill>
                <a:latin typeface="+mj-lt"/>
                <a:ea typeface="宋体" pitchFamily="2" charset="-122"/>
              </a:rPr>
              <a:t>What happened price went up quantity produced went down</a:t>
            </a:r>
          </a:p>
        </p:txBody>
      </p:sp>
      <p:cxnSp>
        <p:nvCxnSpPr>
          <p:cNvPr id="3" name="Straight Connector 2"/>
          <p:cNvCxnSpPr/>
          <p:nvPr/>
        </p:nvCxnSpPr>
        <p:spPr>
          <a:xfrm>
            <a:off x="3000544" y="1121255"/>
            <a:ext cx="2351322" cy="46934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915959" y="2398367"/>
            <a:ext cx="3310670" cy="327311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Text Box 9"/>
          <p:cNvSpPr txBox="1">
            <a:spLocks noChangeArrowheads="1"/>
          </p:cNvSpPr>
          <p:nvPr/>
        </p:nvSpPr>
        <p:spPr bwMode="auto">
          <a:xfrm>
            <a:off x="6230197" y="2518850"/>
            <a:ext cx="150886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u="none" dirty="0" err="1">
                <a:latin typeface="+mj-lt"/>
                <a:ea typeface="宋体" pitchFamily="2" charset="-122"/>
              </a:rPr>
              <a:t>Supply</a:t>
            </a:r>
            <a:r>
              <a:rPr lang="en-US" altLang="zh-CN" u="none" baseline="-25000" dirty="0" err="1">
                <a:latin typeface="+mj-lt"/>
                <a:ea typeface="宋体" pitchFamily="2" charset="-122"/>
              </a:rPr>
              <a:t>before</a:t>
            </a:r>
            <a:endParaRPr lang="en-US" altLang="zh-CN" u="none" baseline="-25000" dirty="0">
              <a:latin typeface="+mj-lt"/>
              <a:ea typeface="宋体" pitchFamily="2" charset="-122"/>
            </a:endParaRPr>
          </a:p>
        </p:txBody>
      </p:sp>
      <p:cxnSp>
        <p:nvCxnSpPr>
          <p:cNvPr id="15" name="Straight Connector 14"/>
          <p:cNvCxnSpPr/>
          <p:nvPr/>
        </p:nvCxnSpPr>
        <p:spPr>
          <a:xfrm>
            <a:off x="2924125" y="5886623"/>
            <a:ext cx="33106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24126" y="4101315"/>
            <a:ext cx="1563511" cy="0"/>
          </a:xfrm>
          <a:prstGeom prst="line">
            <a:avLst/>
          </a:prstGeom>
          <a:ln w="38100">
            <a:solidFill>
              <a:srgbClr val="CC66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487636" y="4101316"/>
            <a:ext cx="0" cy="1713371"/>
          </a:xfrm>
          <a:prstGeom prst="line">
            <a:avLst/>
          </a:prstGeom>
          <a:ln w="38100">
            <a:solidFill>
              <a:srgbClr val="CC6600"/>
            </a:solidFill>
            <a:prstDash val="sysDash"/>
          </a:ln>
        </p:spPr>
        <p:style>
          <a:lnRef idx="1">
            <a:schemeClr val="accent1"/>
          </a:lnRef>
          <a:fillRef idx="0">
            <a:schemeClr val="accent1"/>
          </a:fillRef>
          <a:effectRef idx="0">
            <a:schemeClr val="accent1"/>
          </a:effectRef>
          <a:fontRef idx="minor">
            <a:schemeClr val="tx1"/>
          </a:fontRef>
        </p:style>
      </p:cxnSp>
      <p:sp>
        <p:nvSpPr>
          <p:cNvPr id="37" name="Text Box 8"/>
          <p:cNvSpPr txBox="1">
            <a:spLocks noChangeArrowheads="1"/>
          </p:cNvSpPr>
          <p:nvPr/>
        </p:nvSpPr>
        <p:spPr bwMode="auto">
          <a:xfrm>
            <a:off x="1984907" y="3806324"/>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u="none" dirty="0" err="1">
                <a:latin typeface="+mj-lt"/>
                <a:ea typeface="宋体" pitchFamily="2" charset="-122"/>
              </a:rPr>
              <a:t>P</a:t>
            </a:r>
            <a:r>
              <a:rPr lang="en-US" altLang="zh-CN" u="none" baseline="-25000" dirty="0" err="1">
                <a:latin typeface="+mj-lt"/>
                <a:ea typeface="宋体" pitchFamily="2" charset="-122"/>
              </a:rPr>
              <a:t>b</a:t>
            </a:r>
            <a:endParaRPr lang="en-US" altLang="zh-CN" u="none" baseline="-25000" dirty="0">
              <a:latin typeface="+mj-lt"/>
              <a:ea typeface="宋体" pitchFamily="2" charset="-122"/>
            </a:endParaRPr>
          </a:p>
        </p:txBody>
      </p:sp>
      <p:sp>
        <p:nvSpPr>
          <p:cNvPr id="38" name="Text Box 8"/>
          <p:cNvSpPr txBox="1">
            <a:spLocks noChangeArrowheads="1"/>
          </p:cNvSpPr>
          <p:nvPr/>
        </p:nvSpPr>
        <p:spPr bwMode="auto">
          <a:xfrm>
            <a:off x="4098605" y="5966881"/>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2400" u="none" dirty="0" err="1">
                <a:latin typeface="+mj-lt"/>
                <a:ea typeface="宋体" pitchFamily="2" charset="-122"/>
              </a:rPr>
              <a:t>Q</a:t>
            </a:r>
            <a:r>
              <a:rPr lang="en-US" altLang="zh-CN" sz="2400" u="none" baseline="-25000" dirty="0" err="1">
                <a:latin typeface="+mj-lt"/>
                <a:ea typeface="宋体" pitchFamily="2" charset="-122"/>
              </a:rPr>
              <a:t>b</a:t>
            </a:r>
            <a:endParaRPr lang="en-US" altLang="zh-CN" sz="2400" u="none" baseline="-25000" dirty="0">
              <a:latin typeface="+mj-lt"/>
              <a:ea typeface="宋体" pitchFamily="2" charset="-122"/>
            </a:endParaRPr>
          </a:p>
        </p:txBody>
      </p:sp>
      <p:cxnSp>
        <p:nvCxnSpPr>
          <p:cNvPr id="18" name="Straight Connector 17"/>
          <p:cNvCxnSpPr/>
          <p:nvPr/>
        </p:nvCxnSpPr>
        <p:spPr>
          <a:xfrm flipV="1">
            <a:off x="2874440" y="1712550"/>
            <a:ext cx="3310670" cy="327311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 Box 9"/>
          <p:cNvSpPr txBox="1">
            <a:spLocks noChangeArrowheads="1"/>
          </p:cNvSpPr>
          <p:nvPr/>
        </p:nvSpPr>
        <p:spPr bwMode="auto">
          <a:xfrm>
            <a:off x="6226630" y="1376392"/>
            <a:ext cx="131088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u="none" dirty="0" err="1">
                <a:latin typeface="+mj-lt"/>
                <a:ea typeface="宋体" pitchFamily="2" charset="-122"/>
              </a:rPr>
              <a:t>Supply</a:t>
            </a:r>
            <a:r>
              <a:rPr lang="en-US" altLang="zh-CN" u="none" baseline="-25000" dirty="0" err="1">
                <a:latin typeface="+mj-lt"/>
                <a:ea typeface="宋体" pitchFamily="2" charset="-122"/>
              </a:rPr>
              <a:t>after</a:t>
            </a:r>
            <a:endParaRPr lang="en-US" altLang="zh-CN" u="none" baseline="-25000" dirty="0">
              <a:latin typeface="+mj-lt"/>
              <a:ea typeface="宋体" pitchFamily="2" charset="-122"/>
            </a:endParaRPr>
          </a:p>
        </p:txBody>
      </p:sp>
      <p:cxnSp>
        <p:nvCxnSpPr>
          <p:cNvPr id="20" name="Straight Connector 19"/>
          <p:cNvCxnSpPr/>
          <p:nvPr/>
        </p:nvCxnSpPr>
        <p:spPr>
          <a:xfrm>
            <a:off x="2932288" y="3611441"/>
            <a:ext cx="1326749"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234533" y="3644100"/>
            <a:ext cx="0" cy="217058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9" name="Text Box 8"/>
          <p:cNvSpPr txBox="1">
            <a:spLocks noChangeArrowheads="1"/>
          </p:cNvSpPr>
          <p:nvPr/>
        </p:nvSpPr>
        <p:spPr bwMode="auto">
          <a:xfrm>
            <a:off x="1993068" y="3305564"/>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u="none" dirty="0">
                <a:latin typeface="+mj-lt"/>
                <a:ea typeface="宋体" pitchFamily="2" charset="-122"/>
              </a:rPr>
              <a:t>P</a:t>
            </a:r>
            <a:r>
              <a:rPr lang="en-US" altLang="zh-CN" u="none" baseline="-25000" dirty="0">
                <a:latin typeface="+mj-lt"/>
                <a:ea typeface="宋体" pitchFamily="2" charset="-122"/>
              </a:rPr>
              <a:t>a</a:t>
            </a:r>
          </a:p>
        </p:txBody>
      </p:sp>
      <p:sp>
        <p:nvSpPr>
          <p:cNvPr id="30" name="Text Box 8"/>
          <p:cNvSpPr txBox="1">
            <a:spLocks noChangeArrowheads="1"/>
          </p:cNvSpPr>
          <p:nvPr/>
        </p:nvSpPr>
        <p:spPr bwMode="auto">
          <a:xfrm>
            <a:off x="3827865" y="5974084"/>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2400" u="none" dirty="0" err="1">
                <a:latin typeface="+mj-lt"/>
                <a:ea typeface="宋体" pitchFamily="2" charset="-122"/>
              </a:rPr>
              <a:t>Q</a:t>
            </a:r>
            <a:r>
              <a:rPr lang="en-US" altLang="zh-CN" sz="2400" u="none" baseline="-25000" dirty="0" err="1">
                <a:latin typeface="+mj-lt"/>
                <a:ea typeface="宋体" pitchFamily="2" charset="-122"/>
              </a:rPr>
              <a:t>a</a:t>
            </a:r>
            <a:endParaRPr lang="en-US" altLang="zh-CN" sz="2400" u="none" baseline="-25000" dirty="0">
              <a:latin typeface="+mj-lt"/>
              <a:ea typeface="宋体" pitchFamily="2" charset="-122"/>
            </a:endParaRPr>
          </a:p>
        </p:txBody>
      </p:sp>
      <p:sp>
        <p:nvSpPr>
          <p:cNvPr id="23" name="Title 1"/>
          <p:cNvSpPr txBox="1">
            <a:spLocks/>
          </p:cNvSpPr>
          <p:nvPr/>
        </p:nvSpPr>
        <p:spPr>
          <a:xfrm>
            <a:off x="1901373" y="573655"/>
            <a:ext cx="6412345" cy="875580"/>
          </a:xfrm>
          <a:prstGeom prst="rect">
            <a:avLst/>
          </a:prstGeom>
        </p:spPr>
        <p:txBody>
          <a:bodyPr>
            <a:noAutofit/>
          </a:bodyPr>
          <a:lstStyle>
            <a:lvl1pPr algn="l" defTabSz="457200" rtl="0" eaLnBrk="1" latinLnBrk="0" hangingPunct="1">
              <a:spcBef>
                <a:spcPct val="0"/>
              </a:spcBef>
              <a:buNone/>
              <a:defRPr sz="3600" kern="1200">
                <a:solidFill>
                  <a:srgbClr val="00206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solidFill>
                  <a:srgbClr val="FF00FF"/>
                </a:solidFill>
              </a:rPr>
              <a:t>Who gains and loses</a:t>
            </a:r>
          </a:p>
        </p:txBody>
      </p:sp>
    </p:spTree>
    <p:extLst>
      <p:ext uri="{BB962C8B-B14F-4D97-AF65-F5344CB8AC3E}">
        <p14:creationId xmlns:p14="http://schemas.microsoft.com/office/powerpoint/2010/main" val="4143342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2600581" y="115687"/>
            <a:ext cx="54312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en-US" sz="4000" dirty="0">
                <a:solidFill>
                  <a:srgbClr val="7A0000"/>
                </a:solidFill>
                <a:latin typeface="+mn-lt"/>
                <a:ea typeface="+mj-ea"/>
                <a:cs typeface="+mj-cs"/>
              </a:rPr>
              <a:t>Climate change impacts</a:t>
            </a:r>
          </a:p>
        </p:txBody>
      </p:sp>
      <p:cxnSp>
        <p:nvCxnSpPr>
          <p:cNvPr id="5" name="Elbow Connector 4"/>
          <p:cNvCxnSpPr/>
          <p:nvPr/>
        </p:nvCxnSpPr>
        <p:spPr>
          <a:xfrm rot="16200000" flipH="1">
            <a:off x="527775" y="3557418"/>
            <a:ext cx="4776257" cy="1"/>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Box 8"/>
          <p:cNvSpPr txBox="1">
            <a:spLocks noChangeArrowheads="1"/>
          </p:cNvSpPr>
          <p:nvPr/>
        </p:nvSpPr>
        <p:spPr bwMode="auto">
          <a:xfrm>
            <a:off x="1927122" y="1549264"/>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a:latin typeface="+mj-lt"/>
                <a:ea typeface="宋体" pitchFamily="2" charset="-122"/>
              </a:rPr>
              <a:t>Price</a:t>
            </a:r>
            <a:endParaRPr lang="en-US" altLang="zh-CN" sz="1600" u="none" baseline="-25000" dirty="0">
              <a:latin typeface="+mj-lt"/>
              <a:ea typeface="宋体" pitchFamily="2" charset="-122"/>
            </a:endParaRPr>
          </a:p>
        </p:txBody>
      </p:sp>
      <p:sp>
        <p:nvSpPr>
          <p:cNvPr id="41" name="Text Box 8"/>
          <p:cNvSpPr txBox="1">
            <a:spLocks noChangeArrowheads="1"/>
          </p:cNvSpPr>
          <p:nvPr/>
        </p:nvSpPr>
        <p:spPr bwMode="auto">
          <a:xfrm>
            <a:off x="4889912" y="6413197"/>
            <a:ext cx="332420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2400" u="none" dirty="0">
                <a:latin typeface="+mj-lt"/>
                <a:ea typeface="宋体" pitchFamily="2" charset="-122"/>
              </a:rPr>
              <a:t>Quantity of a good</a:t>
            </a:r>
            <a:endParaRPr lang="en-US" altLang="zh-CN" sz="2400" u="none" baseline="-25000" dirty="0">
              <a:latin typeface="+mj-lt"/>
              <a:ea typeface="宋体" pitchFamily="2" charset="-122"/>
            </a:endParaRPr>
          </a:p>
        </p:txBody>
      </p:sp>
      <p:sp>
        <p:nvSpPr>
          <p:cNvPr id="48" name="Text Box 9"/>
          <p:cNvSpPr txBox="1">
            <a:spLocks noChangeArrowheads="1"/>
          </p:cNvSpPr>
          <p:nvPr/>
        </p:nvSpPr>
        <p:spPr bwMode="auto">
          <a:xfrm>
            <a:off x="3583060" y="1699596"/>
            <a:ext cx="112779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a:latin typeface="+mj-lt"/>
                <a:ea typeface="宋体" pitchFamily="2" charset="-122"/>
              </a:rPr>
              <a:t>Demand</a:t>
            </a:r>
            <a:endParaRPr lang="en-US" altLang="zh-CN" sz="1600" u="none" baseline="-25000" dirty="0">
              <a:latin typeface="+mj-lt"/>
              <a:ea typeface="宋体" pitchFamily="2" charset="-122"/>
            </a:endParaRPr>
          </a:p>
        </p:txBody>
      </p:sp>
      <p:sp>
        <p:nvSpPr>
          <p:cNvPr id="424960" name="Rectangle 424959"/>
          <p:cNvSpPr/>
          <p:nvPr/>
        </p:nvSpPr>
        <p:spPr>
          <a:xfrm>
            <a:off x="7541079" y="1462171"/>
            <a:ext cx="2743201" cy="4339650"/>
          </a:xfrm>
          <a:prstGeom prst="rect">
            <a:avLst/>
          </a:prstGeom>
        </p:spPr>
        <p:txBody>
          <a:bodyPr wrap="square">
            <a:spAutoFit/>
          </a:bodyPr>
          <a:lstStyle/>
          <a:p>
            <a:r>
              <a:rPr lang="en-US" altLang="zh-CN" sz="2400" b="1" dirty="0">
                <a:solidFill>
                  <a:srgbClr val="FF0000"/>
                </a:solidFill>
                <a:latin typeface="+mj-lt"/>
                <a:ea typeface="宋体" pitchFamily="2" charset="-122"/>
              </a:rPr>
              <a:t>Welfare comparison in market after climate change</a:t>
            </a:r>
          </a:p>
          <a:p>
            <a:endParaRPr lang="en-US" altLang="zh-CN" sz="2400" b="1" dirty="0">
              <a:solidFill>
                <a:srgbClr val="FF0000"/>
              </a:solidFill>
              <a:latin typeface="+mj-lt"/>
              <a:ea typeface="宋体" pitchFamily="2" charset="-122"/>
            </a:endParaRPr>
          </a:p>
          <a:p>
            <a:r>
              <a:rPr lang="en-US" altLang="zh-CN" sz="2000" b="1" dirty="0" err="1">
                <a:solidFill>
                  <a:schemeClr val="accent1">
                    <a:lumMod val="60000"/>
                    <a:lumOff val="40000"/>
                  </a:schemeClr>
                </a:solidFill>
                <a:latin typeface="+mj-lt"/>
                <a:ea typeface="宋体" pitchFamily="2" charset="-122"/>
              </a:rPr>
              <a:t>CS</a:t>
            </a:r>
            <a:r>
              <a:rPr lang="en-US" altLang="zh-CN" sz="2000" b="1" baseline="-25000" dirty="0" err="1">
                <a:solidFill>
                  <a:schemeClr val="accent1">
                    <a:lumMod val="60000"/>
                    <a:lumOff val="40000"/>
                  </a:schemeClr>
                </a:solidFill>
                <a:latin typeface="+mj-lt"/>
                <a:ea typeface="宋体" pitchFamily="2" charset="-122"/>
              </a:rPr>
              <a:t>after</a:t>
            </a:r>
            <a:r>
              <a:rPr lang="en-US" altLang="zh-CN" sz="2000" b="1" dirty="0">
                <a:solidFill>
                  <a:schemeClr val="accent1">
                    <a:lumMod val="60000"/>
                    <a:lumOff val="40000"/>
                  </a:schemeClr>
                </a:solidFill>
                <a:latin typeface="+mj-lt"/>
                <a:ea typeface="宋体" pitchFamily="2" charset="-122"/>
              </a:rPr>
              <a:t> = a</a:t>
            </a:r>
          </a:p>
          <a:p>
            <a:r>
              <a:rPr lang="en-US" altLang="zh-CN" sz="2000" b="1" dirty="0" err="1">
                <a:solidFill>
                  <a:srgbClr val="FFCC99"/>
                </a:solidFill>
                <a:latin typeface="+mj-lt"/>
                <a:ea typeface="宋体" pitchFamily="2" charset="-122"/>
              </a:rPr>
              <a:t>PS</a:t>
            </a:r>
            <a:r>
              <a:rPr lang="en-US" altLang="zh-CN" sz="2000" b="1" baseline="-25000" dirty="0" err="1">
                <a:solidFill>
                  <a:srgbClr val="FFCC99"/>
                </a:solidFill>
                <a:latin typeface="+mj-lt"/>
                <a:ea typeface="宋体" pitchFamily="2" charset="-122"/>
              </a:rPr>
              <a:t>after</a:t>
            </a:r>
            <a:r>
              <a:rPr lang="en-US" altLang="zh-CN" sz="2000" b="1" dirty="0">
                <a:solidFill>
                  <a:srgbClr val="FFCC99"/>
                </a:solidFill>
                <a:latin typeface="+mj-lt"/>
                <a:ea typeface="宋体" pitchFamily="2" charset="-122"/>
              </a:rPr>
              <a:t> = </a:t>
            </a:r>
            <a:r>
              <a:rPr lang="en-US" altLang="zh-CN" sz="2000" b="1" dirty="0" err="1">
                <a:solidFill>
                  <a:srgbClr val="FFCC99"/>
                </a:solidFill>
                <a:latin typeface="+mj-lt"/>
                <a:ea typeface="宋体" pitchFamily="2" charset="-122"/>
              </a:rPr>
              <a:t>b+e</a:t>
            </a:r>
            <a:endParaRPr lang="en-US" altLang="zh-CN" sz="2000" b="1" dirty="0">
              <a:solidFill>
                <a:srgbClr val="FFCC99"/>
              </a:solidFill>
              <a:latin typeface="+mj-lt"/>
              <a:ea typeface="宋体" pitchFamily="2" charset="-122"/>
            </a:endParaRPr>
          </a:p>
          <a:p>
            <a:endParaRPr lang="en-US" altLang="zh-CN" sz="2000" b="1" dirty="0">
              <a:solidFill>
                <a:srgbClr val="FF0000"/>
              </a:solidFill>
              <a:latin typeface="+mj-lt"/>
              <a:ea typeface="宋体" pitchFamily="2" charset="-122"/>
            </a:endParaRPr>
          </a:p>
          <a:p>
            <a:r>
              <a:rPr lang="en-US" altLang="zh-CN" sz="2000" b="1" dirty="0" err="1">
                <a:solidFill>
                  <a:srgbClr val="FF0000"/>
                </a:solidFill>
                <a:latin typeface="+mj-lt"/>
                <a:ea typeface="宋体" pitchFamily="2" charset="-122"/>
              </a:rPr>
              <a:t>CS</a:t>
            </a:r>
            <a:r>
              <a:rPr lang="en-US" altLang="zh-CN" sz="2000" b="1" baseline="-25000" dirty="0" err="1">
                <a:solidFill>
                  <a:srgbClr val="FF0000"/>
                </a:solidFill>
                <a:latin typeface="+mj-lt"/>
                <a:ea typeface="宋体" pitchFamily="2" charset="-122"/>
              </a:rPr>
              <a:t>before</a:t>
            </a:r>
            <a:r>
              <a:rPr lang="en-US" altLang="zh-CN" sz="2000" b="1" dirty="0">
                <a:solidFill>
                  <a:srgbClr val="FF0000"/>
                </a:solidFill>
                <a:latin typeface="+mj-lt"/>
                <a:ea typeface="宋体" pitchFamily="2" charset="-122"/>
              </a:rPr>
              <a:t> = </a:t>
            </a:r>
            <a:r>
              <a:rPr lang="en-US" altLang="zh-CN" sz="2000" b="1" dirty="0" err="1">
                <a:solidFill>
                  <a:srgbClr val="FF0000"/>
                </a:solidFill>
                <a:latin typeface="+mj-lt"/>
                <a:ea typeface="宋体" pitchFamily="2" charset="-122"/>
              </a:rPr>
              <a:t>a+b+c+d</a:t>
            </a:r>
            <a:endParaRPr lang="en-US" altLang="zh-CN" sz="2000" b="1" dirty="0">
              <a:solidFill>
                <a:srgbClr val="FF0000"/>
              </a:solidFill>
              <a:latin typeface="+mj-lt"/>
              <a:ea typeface="宋体" pitchFamily="2" charset="-122"/>
            </a:endParaRPr>
          </a:p>
          <a:p>
            <a:r>
              <a:rPr lang="en-US" altLang="zh-CN" sz="2000" b="1" dirty="0" err="1">
                <a:solidFill>
                  <a:srgbClr val="FF0000"/>
                </a:solidFill>
                <a:latin typeface="+mj-lt"/>
                <a:ea typeface="宋体" pitchFamily="2" charset="-122"/>
              </a:rPr>
              <a:t>PS</a:t>
            </a:r>
            <a:r>
              <a:rPr lang="en-US" altLang="zh-CN" sz="2000" b="1" baseline="-25000" dirty="0" err="1">
                <a:solidFill>
                  <a:srgbClr val="FF0000"/>
                </a:solidFill>
                <a:latin typeface="+mj-lt"/>
                <a:ea typeface="宋体" pitchFamily="2" charset="-122"/>
              </a:rPr>
              <a:t>before</a:t>
            </a:r>
            <a:r>
              <a:rPr lang="en-US" altLang="zh-CN" sz="2000" b="1" dirty="0">
                <a:solidFill>
                  <a:srgbClr val="FF0000"/>
                </a:solidFill>
                <a:latin typeface="+mj-lt"/>
                <a:ea typeface="宋体" pitchFamily="2" charset="-122"/>
              </a:rPr>
              <a:t> = </a:t>
            </a:r>
            <a:r>
              <a:rPr lang="en-US" altLang="zh-CN" sz="2000" b="1" dirty="0" err="1">
                <a:solidFill>
                  <a:srgbClr val="FF0000"/>
                </a:solidFill>
                <a:latin typeface="+mj-lt"/>
                <a:ea typeface="宋体" pitchFamily="2" charset="-122"/>
              </a:rPr>
              <a:t>e+f+g</a:t>
            </a:r>
            <a:endParaRPr lang="en-US" altLang="zh-CN" sz="2000" b="1" dirty="0">
              <a:solidFill>
                <a:srgbClr val="FF0000"/>
              </a:solidFill>
              <a:latin typeface="+mj-lt"/>
              <a:ea typeface="宋体" pitchFamily="2" charset="-122"/>
            </a:endParaRPr>
          </a:p>
          <a:p>
            <a:endParaRPr lang="en-US" altLang="zh-CN" sz="2000" b="1" dirty="0">
              <a:solidFill>
                <a:srgbClr val="FF0000"/>
              </a:solidFill>
              <a:latin typeface="+mj-lt"/>
              <a:ea typeface="宋体" pitchFamily="2" charset="-122"/>
            </a:endParaRPr>
          </a:p>
          <a:p>
            <a:r>
              <a:rPr lang="en-US" altLang="zh-CN" sz="2000" b="1" dirty="0">
                <a:solidFill>
                  <a:srgbClr val="FF0000"/>
                </a:solidFill>
                <a:latin typeface="+mj-lt"/>
                <a:ea typeface="宋体" pitchFamily="2" charset="-122"/>
              </a:rPr>
              <a:t>Change</a:t>
            </a:r>
          </a:p>
          <a:p>
            <a:r>
              <a:rPr lang="en-US" altLang="zh-CN" sz="2000" b="1" dirty="0">
                <a:solidFill>
                  <a:srgbClr val="FF0000"/>
                </a:solidFill>
                <a:latin typeface="+mj-lt"/>
                <a:ea typeface="宋体" pitchFamily="2" charset="-122"/>
              </a:rPr>
              <a:t>∆CS = -b-c-d </a:t>
            </a:r>
            <a:r>
              <a:rPr lang="en-US" altLang="zh-CN" sz="2000" b="1" dirty="0">
                <a:solidFill>
                  <a:srgbClr val="FF00FF"/>
                </a:solidFill>
                <a:latin typeface="+mj-lt"/>
                <a:ea typeface="宋体" pitchFamily="2" charset="-122"/>
              </a:rPr>
              <a:t>(a loss)</a:t>
            </a:r>
          </a:p>
          <a:p>
            <a:r>
              <a:rPr lang="en-US" altLang="zh-CN" sz="2000" b="1" dirty="0">
                <a:solidFill>
                  <a:srgbClr val="FF0000"/>
                </a:solidFill>
                <a:latin typeface="+mj-lt"/>
                <a:ea typeface="宋体" pitchFamily="2" charset="-122"/>
              </a:rPr>
              <a:t>∆ </a:t>
            </a:r>
            <a:r>
              <a:rPr lang="en-US" altLang="zh-CN" sz="2000" b="1" dirty="0" err="1">
                <a:solidFill>
                  <a:srgbClr val="FF0000"/>
                </a:solidFill>
                <a:latin typeface="+mj-lt"/>
                <a:ea typeface="宋体" pitchFamily="2" charset="-122"/>
              </a:rPr>
              <a:t>PS</a:t>
            </a:r>
            <a:r>
              <a:rPr lang="en-US" altLang="zh-CN" sz="2000" b="1" baseline="-25000" dirty="0" err="1">
                <a:solidFill>
                  <a:srgbClr val="FF0000"/>
                </a:solidFill>
                <a:latin typeface="+mj-lt"/>
                <a:ea typeface="宋体" pitchFamily="2" charset="-122"/>
              </a:rPr>
              <a:t>r</a:t>
            </a:r>
            <a:r>
              <a:rPr lang="en-US" altLang="zh-CN" sz="2000" b="1" dirty="0">
                <a:solidFill>
                  <a:srgbClr val="FF0000"/>
                </a:solidFill>
                <a:latin typeface="+mj-lt"/>
                <a:ea typeface="宋体" pitchFamily="2" charset="-122"/>
              </a:rPr>
              <a:t> = +b-f-g </a:t>
            </a:r>
            <a:r>
              <a:rPr lang="en-US" altLang="zh-CN" sz="2000" b="1" dirty="0">
                <a:solidFill>
                  <a:srgbClr val="FF00FF"/>
                </a:solidFill>
                <a:latin typeface="+mj-lt"/>
                <a:ea typeface="宋体" pitchFamily="2" charset="-122"/>
              </a:rPr>
              <a:t>(indefinite)</a:t>
            </a:r>
          </a:p>
        </p:txBody>
      </p:sp>
      <p:cxnSp>
        <p:nvCxnSpPr>
          <p:cNvPr id="3" name="Straight Connector 2"/>
          <p:cNvCxnSpPr/>
          <p:nvPr/>
        </p:nvCxnSpPr>
        <p:spPr>
          <a:xfrm>
            <a:off x="3000544" y="1186571"/>
            <a:ext cx="2351322" cy="46934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915959" y="2466781"/>
            <a:ext cx="3310670" cy="327311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Text Box 9"/>
          <p:cNvSpPr txBox="1">
            <a:spLocks noChangeArrowheads="1"/>
          </p:cNvSpPr>
          <p:nvPr/>
        </p:nvSpPr>
        <p:spPr bwMode="auto">
          <a:xfrm>
            <a:off x="6230198" y="2584166"/>
            <a:ext cx="131088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err="1">
                <a:latin typeface="+mj-lt"/>
                <a:ea typeface="宋体" pitchFamily="2" charset="-122"/>
              </a:rPr>
              <a:t>Supply</a:t>
            </a:r>
            <a:r>
              <a:rPr lang="en-US" altLang="zh-CN" sz="1600" u="none" baseline="-25000" dirty="0" err="1">
                <a:latin typeface="+mj-lt"/>
                <a:ea typeface="宋体" pitchFamily="2" charset="-122"/>
              </a:rPr>
              <a:t>before</a:t>
            </a:r>
            <a:endParaRPr lang="en-US" altLang="zh-CN" sz="1600" u="none" baseline="-25000" dirty="0">
              <a:latin typeface="+mj-lt"/>
              <a:ea typeface="宋体" pitchFamily="2" charset="-122"/>
            </a:endParaRPr>
          </a:p>
        </p:txBody>
      </p:sp>
      <p:cxnSp>
        <p:nvCxnSpPr>
          <p:cNvPr id="15" name="Straight Connector 14"/>
          <p:cNvCxnSpPr/>
          <p:nvPr/>
        </p:nvCxnSpPr>
        <p:spPr>
          <a:xfrm>
            <a:off x="2924125" y="5951939"/>
            <a:ext cx="33106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24126" y="4166631"/>
            <a:ext cx="1563511" cy="0"/>
          </a:xfrm>
          <a:prstGeom prst="line">
            <a:avLst/>
          </a:prstGeom>
          <a:ln w="38100">
            <a:solidFill>
              <a:srgbClr val="CC66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487636" y="4166633"/>
            <a:ext cx="0" cy="1713371"/>
          </a:xfrm>
          <a:prstGeom prst="line">
            <a:avLst/>
          </a:prstGeom>
          <a:ln w="38100">
            <a:solidFill>
              <a:srgbClr val="CC6600"/>
            </a:solidFill>
            <a:prstDash val="sysDash"/>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10340" y="2628958"/>
            <a:ext cx="326130" cy="338554"/>
          </a:xfrm>
          <a:prstGeom prst="rect">
            <a:avLst/>
          </a:prstGeom>
        </p:spPr>
        <p:txBody>
          <a:bodyPr wrap="square">
            <a:spAutoFit/>
          </a:bodyPr>
          <a:lstStyle/>
          <a:p>
            <a:r>
              <a:rPr lang="en-US" altLang="zh-CN" sz="1600" b="1" dirty="0">
                <a:latin typeface="+mj-lt"/>
                <a:ea typeface="宋体" pitchFamily="2" charset="-122"/>
              </a:rPr>
              <a:t>a</a:t>
            </a:r>
            <a:endParaRPr lang="en-US" sz="1600" b="1" dirty="0">
              <a:latin typeface="+mj-lt"/>
            </a:endParaRPr>
          </a:p>
        </p:txBody>
      </p:sp>
      <p:sp>
        <p:nvSpPr>
          <p:cNvPr id="37" name="Text Box 8"/>
          <p:cNvSpPr txBox="1">
            <a:spLocks noChangeArrowheads="1"/>
          </p:cNvSpPr>
          <p:nvPr/>
        </p:nvSpPr>
        <p:spPr bwMode="auto">
          <a:xfrm>
            <a:off x="2033258" y="3871640"/>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err="1">
                <a:latin typeface="+mj-lt"/>
                <a:ea typeface="宋体" pitchFamily="2" charset="-122"/>
              </a:rPr>
              <a:t>P</a:t>
            </a:r>
            <a:r>
              <a:rPr lang="en-US" altLang="zh-CN" sz="1600" u="none" baseline="-25000" dirty="0" err="1">
                <a:latin typeface="+mj-lt"/>
                <a:ea typeface="宋体" pitchFamily="2" charset="-122"/>
              </a:rPr>
              <a:t>b</a:t>
            </a:r>
            <a:endParaRPr lang="en-US" altLang="zh-CN" sz="1600" u="none" baseline="-25000" dirty="0">
              <a:latin typeface="+mj-lt"/>
              <a:ea typeface="宋体" pitchFamily="2" charset="-122"/>
            </a:endParaRPr>
          </a:p>
        </p:txBody>
      </p:sp>
      <p:sp>
        <p:nvSpPr>
          <p:cNvPr id="38" name="Text Box 8"/>
          <p:cNvSpPr txBox="1">
            <a:spLocks noChangeArrowheads="1"/>
          </p:cNvSpPr>
          <p:nvPr/>
        </p:nvSpPr>
        <p:spPr bwMode="auto">
          <a:xfrm>
            <a:off x="4098605" y="6032197"/>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2400" u="none" dirty="0" err="1">
                <a:latin typeface="+mj-lt"/>
                <a:ea typeface="宋体" pitchFamily="2" charset="-122"/>
              </a:rPr>
              <a:t>Q</a:t>
            </a:r>
            <a:r>
              <a:rPr lang="en-US" altLang="zh-CN" sz="2400" u="none" baseline="-25000" dirty="0" err="1">
                <a:latin typeface="+mj-lt"/>
                <a:ea typeface="宋体" pitchFamily="2" charset="-122"/>
              </a:rPr>
              <a:t>b</a:t>
            </a:r>
            <a:endParaRPr lang="en-US" altLang="zh-CN" sz="2400" u="none" baseline="-25000" dirty="0">
              <a:latin typeface="+mj-lt"/>
              <a:ea typeface="宋体" pitchFamily="2" charset="-122"/>
            </a:endParaRPr>
          </a:p>
        </p:txBody>
      </p:sp>
      <p:cxnSp>
        <p:nvCxnSpPr>
          <p:cNvPr id="18" name="Straight Connector 17"/>
          <p:cNvCxnSpPr/>
          <p:nvPr/>
        </p:nvCxnSpPr>
        <p:spPr>
          <a:xfrm flipV="1">
            <a:off x="2874440" y="1777866"/>
            <a:ext cx="3310670" cy="327311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 Box 9"/>
          <p:cNvSpPr txBox="1">
            <a:spLocks noChangeArrowheads="1"/>
          </p:cNvSpPr>
          <p:nvPr/>
        </p:nvSpPr>
        <p:spPr bwMode="auto">
          <a:xfrm>
            <a:off x="6226630" y="1441708"/>
            <a:ext cx="131088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r>
              <a:rPr lang="en-US" altLang="zh-CN" sz="1600" u="none" dirty="0" err="1">
                <a:latin typeface="+mj-lt"/>
                <a:ea typeface="宋体" pitchFamily="2" charset="-122"/>
              </a:rPr>
              <a:t>Supply</a:t>
            </a:r>
            <a:r>
              <a:rPr lang="en-US" altLang="zh-CN" sz="1600" u="none" baseline="-25000" dirty="0" err="1">
                <a:latin typeface="+mj-lt"/>
                <a:ea typeface="宋体" pitchFamily="2" charset="-122"/>
              </a:rPr>
              <a:t>after</a:t>
            </a:r>
            <a:endParaRPr lang="en-US" altLang="zh-CN" sz="1600" u="none" baseline="-25000" dirty="0">
              <a:latin typeface="+mj-lt"/>
              <a:ea typeface="宋体" pitchFamily="2" charset="-122"/>
            </a:endParaRPr>
          </a:p>
        </p:txBody>
      </p:sp>
      <p:cxnSp>
        <p:nvCxnSpPr>
          <p:cNvPr id="20" name="Straight Connector 19"/>
          <p:cNvCxnSpPr/>
          <p:nvPr/>
        </p:nvCxnSpPr>
        <p:spPr>
          <a:xfrm>
            <a:off x="2932288" y="3676757"/>
            <a:ext cx="1326749"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234533" y="3709416"/>
            <a:ext cx="0" cy="2170586"/>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002853" y="3729424"/>
            <a:ext cx="288862" cy="338554"/>
          </a:xfrm>
          <a:prstGeom prst="rect">
            <a:avLst/>
          </a:prstGeom>
        </p:spPr>
        <p:txBody>
          <a:bodyPr wrap="none">
            <a:spAutoFit/>
          </a:bodyPr>
          <a:lstStyle/>
          <a:p>
            <a:r>
              <a:rPr lang="en-US" altLang="zh-CN" sz="1600" b="1" dirty="0">
                <a:latin typeface="+mj-lt"/>
                <a:ea typeface="宋体" pitchFamily="2" charset="-122"/>
              </a:rPr>
              <a:t>b</a:t>
            </a:r>
            <a:endParaRPr lang="en-US" sz="1600" b="1" dirty="0">
              <a:latin typeface="+mj-lt"/>
            </a:endParaRPr>
          </a:p>
        </p:txBody>
      </p:sp>
      <p:sp>
        <p:nvSpPr>
          <p:cNvPr id="26" name="Rectangle 25"/>
          <p:cNvSpPr/>
          <p:nvPr/>
        </p:nvSpPr>
        <p:spPr>
          <a:xfrm>
            <a:off x="4011068" y="3772964"/>
            <a:ext cx="276038" cy="338554"/>
          </a:xfrm>
          <a:prstGeom prst="rect">
            <a:avLst/>
          </a:prstGeom>
        </p:spPr>
        <p:txBody>
          <a:bodyPr wrap="none">
            <a:spAutoFit/>
          </a:bodyPr>
          <a:lstStyle/>
          <a:p>
            <a:r>
              <a:rPr lang="en-US" sz="1600" b="1" dirty="0">
                <a:latin typeface="+mj-lt"/>
                <a:ea typeface="宋体" pitchFamily="2" charset="-122"/>
              </a:rPr>
              <a:t>c</a:t>
            </a:r>
            <a:endParaRPr lang="en-US" sz="1600" b="1" dirty="0">
              <a:latin typeface="+mj-lt"/>
            </a:endParaRPr>
          </a:p>
        </p:txBody>
      </p:sp>
      <p:sp>
        <p:nvSpPr>
          <p:cNvPr id="2" name="Rectangle 1"/>
          <p:cNvSpPr/>
          <p:nvPr/>
        </p:nvSpPr>
        <p:spPr>
          <a:xfrm>
            <a:off x="4218204" y="3845129"/>
            <a:ext cx="288862" cy="338554"/>
          </a:xfrm>
          <a:prstGeom prst="rect">
            <a:avLst/>
          </a:prstGeom>
        </p:spPr>
        <p:txBody>
          <a:bodyPr wrap="none">
            <a:spAutoFit/>
          </a:bodyPr>
          <a:lstStyle/>
          <a:p>
            <a:r>
              <a:rPr lang="en-US" sz="1600" b="1" dirty="0">
                <a:latin typeface="+mj-lt"/>
                <a:ea typeface="宋体" pitchFamily="2" charset="-122"/>
              </a:rPr>
              <a:t>d</a:t>
            </a:r>
            <a:endParaRPr lang="en-US" sz="1600" b="1" dirty="0">
              <a:latin typeface="+mj-lt"/>
            </a:endParaRPr>
          </a:p>
        </p:txBody>
      </p:sp>
      <p:sp>
        <p:nvSpPr>
          <p:cNvPr id="4" name="Rectangle 3"/>
          <p:cNvSpPr/>
          <p:nvPr/>
        </p:nvSpPr>
        <p:spPr>
          <a:xfrm>
            <a:off x="3000544" y="4274983"/>
            <a:ext cx="284052" cy="338554"/>
          </a:xfrm>
          <a:prstGeom prst="rect">
            <a:avLst/>
          </a:prstGeom>
        </p:spPr>
        <p:txBody>
          <a:bodyPr wrap="none">
            <a:spAutoFit/>
          </a:bodyPr>
          <a:lstStyle/>
          <a:p>
            <a:r>
              <a:rPr lang="en-US" altLang="zh-CN" sz="1600" b="1" dirty="0">
                <a:latin typeface="+mj-lt"/>
                <a:ea typeface="宋体" pitchFamily="2" charset="-122"/>
              </a:rPr>
              <a:t>e</a:t>
            </a:r>
            <a:endParaRPr lang="en-US" sz="1600" b="1" dirty="0">
              <a:latin typeface="+mj-lt"/>
            </a:endParaRPr>
          </a:p>
        </p:txBody>
      </p:sp>
      <p:sp>
        <p:nvSpPr>
          <p:cNvPr id="7" name="Rectangle 6"/>
          <p:cNvSpPr/>
          <p:nvPr/>
        </p:nvSpPr>
        <p:spPr>
          <a:xfrm>
            <a:off x="3515473" y="4459649"/>
            <a:ext cx="245580" cy="338554"/>
          </a:xfrm>
          <a:prstGeom prst="rect">
            <a:avLst/>
          </a:prstGeom>
        </p:spPr>
        <p:txBody>
          <a:bodyPr wrap="none">
            <a:spAutoFit/>
          </a:bodyPr>
          <a:lstStyle/>
          <a:p>
            <a:r>
              <a:rPr lang="en-US" altLang="zh-CN" sz="1600" b="1" dirty="0">
                <a:latin typeface="+mj-lt"/>
                <a:ea typeface="宋体" pitchFamily="2" charset="-122"/>
              </a:rPr>
              <a:t>f</a:t>
            </a:r>
            <a:endParaRPr lang="en-US" sz="1600" b="1" dirty="0">
              <a:latin typeface="+mj-lt"/>
            </a:endParaRPr>
          </a:p>
        </p:txBody>
      </p:sp>
      <p:sp>
        <p:nvSpPr>
          <p:cNvPr id="8" name="Rectangle 7"/>
          <p:cNvSpPr/>
          <p:nvPr/>
        </p:nvSpPr>
        <p:spPr>
          <a:xfrm>
            <a:off x="4207000" y="4056696"/>
            <a:ext cx="287258" cy="338554"/>
          </a:xfrm>
          <a:prstGeom prst="rect">
            <a:avLst/>
          </a:prstGeom>
        </p:spPr>
        <p:txBody>
          <a:bodyPr wrap="none">
            <a:spAutoFit/>
          </a:bodyPr>
          <a:lstStyle/>
          <a:p>
            <a:r>
              <a:rPr lang="en-US" altLang="zh-CN" sz="1600" b="1" dirty="0">
                <a:latin typeface="+mj-lt"/>
                <a:ea typeface="宋体" pitchFamily="2" charset="-122"/>
              </a:rPr>
              <a:t>g</a:t>
            </a:r>
            <a:endParaRPr lang="en-US" sz="1600" b="1" dirty="0">
              <a:latin typeface="+mj-lt"/>
            </a:endParaRPr>
          </a:p>
        </p:txBody>
      </p:sp>
      <p:sp>
        <p:nvSpPr>
          <p:cNvPr id="29" name="Text Box 8"/>
          <p:cNvSpPr txBox="1">
            <a:spLocks noChangeArrowheads="1"/>
          </p:cNvSpPr>
          <p:nvPr/>
        </p:nvSpPr>
        <p:spPr bwMode="auto">
          <a:xfrm>
            <a:off x="2041419" y="3370880"/>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1600" u="none" dirty="0">
                <a:latin typeface="+mj-lt"/>
                <a:ea typeface="宋体" pitchFamily="2" charset="-122"/>
              </a:rPr>
              <a:t>P</a:t>
            </a:r>
            <a:r>
              <a:rPr lang="en-US" altLang="zh-CN" sz="1600" u="none" baseline="-25000" dirty="0">
                <a:latin typeface="+mj-lt"/>
                <a:ea typeface="宋体" pitchFamily="2" charset="-122"/>
              </a:rPr>
              <a:t>a</a:t>
            </a:r>
          </a:p>
        </p:txBody>
      </p:sp>
      <p:sp>
        <p:nvSpPr>
          <p:cNvPr id="30" name="Text Box 8"/>
          <p:cNvSpPr txBox="1">
            <a:spLocks noChangeArrowheads="1"/>
          </p:cNvSpPr>
          <p:nvPr/>
        </p:nvSpPr>
        <p:spPr bwMode="auto">
          <a:xfrm>
            <a:off x="3827865" y="6039400"/>
            <a:ext cx="86234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itchFamily="34" charset="0"/>
              </a:defRPr>
            </a:lvl1pPr>
            <a:lvl2pPr marL="742950" indent="-285750" eaLnBrk="0" hangingPunct="0">
              <a:defRPr b="1" u="sng">
                <a:solidFill>
                  <a:schemeClr val="tx1"/>
                </a:solidFill>
                <a:latin typeface="Arial" pitchFamily="34" charset="0"/>
              </a:defRPr>
            </a:lvl2pPr>
            <a:lvl3pPr marL="1143000" indent="-228600" eaLnBrk="0" hangingPunct="0">
              <a:defRPr b="1" u="sng">
                <a:solidFill>
                  <a:schemeClr val="tx1"/>
                </a:solidFill>
                <a:latin typeface="Arial" pitchFamily="34" charset="0"/>
              </a:defRPr>
            </a:lvl3pPr>
            <a:lvl4pPr marL="1600200" indent="-228600" eaLnBrk="0" hangingPunct="0">
              <a:defRPr b="1" u="sng">
                <a:solidFill>
                  <a:schemeClr val="tx1"/>
                </a:solidFill>
                <a:latin typeface="Arial" pitchFamily="34" charset="0"/>
              </a:defRPr>
            </a:lvl4pPr>
            <a:lvl5pPr marL="2057400" indent="-228600" eaLnBrk="0" hangingPunct="0">
              <a:defRPr b="1" u="sng">
                <a:solidFill>
                  <a:schemeClr val="tx1"/>
                </a:solidFill>
                <a:latin typeface="Arial" pitchFamily="34" charset="0"/>
              </a:defRPr>
            </a:lvl5pPr>
            <a:lvl6pPr marL="2514600" indent="-228600" eaLnBrk="0" fontAlgn="base" hangingPunct="0">
              <a:spcBef>
                <a:spcPct val="0"/>
              </a:spcBef>
              <a:spcAft>
                <a:spcPct val="0"/>
              </a:spcAft>
              <a:defRPr b="1" u="sng">
                <a:solidFill>
                  <a:schemeClr val="tx1"/>
                </a:solidFill>
                <a:latin typeface="Arial" pitchFamily="34" charset="0"/>
              </a:defRPr>
            </a:lvl6pPr>
            <a:lvl7pPr marL="2971800" indent="-228600" eaLnBrk="0" fontAlgn="base" hangingPunct="0">
              <a:spcBef>
                <a:spcPct val="0"/>
              </a:spcBef>
              <a:spcAft>
                <a:spcPct val="0"/>
              </a:spcAft>
              <a:defRPr b="1" u="sng">
                <a:solidFill>
                  <a:schemeClr val="tx1"/>
                </a:solidFill>
                <a:latin typeface="Arial" pitchFamily="34" charset="0"/>
              </a:defRPr>
            </a:lvl7pPr>
            <a:lvl8pPr marL="3429000" indent="-228600" eaLnBrk="0" fontAlgn="base" hangingPunct="0">
              <a:spcBef>
                <a:spcPct val="0"/>
              </a:spcBef>
              <a:spcAft>
                <a:spcPct val="0"/>
              </a:spcAft>
              <a:defRPr b="1" u="sng">
                <a:solidFill>
                  <a:schemeClr val="tx1"/>
                </a:solidFill>
                <a:latin typeface="Arial" pitchFamily="34" charset="0"/>
              </a:defRPr>
            </a:lvl8pPr>
            <a:lvl9pPr marL="3886200" indent="-228600" eaLnBrk="0" fontAlgn="base" hangingPunct="0">
              <a:spcBef>
                <a:spcPct val="0"/>
              </a:spcBef>
              <a:spcAft>
                <a:spcPct val="0"/>
              </a:spcAft>
              <a:defRPr b="1" u="sng">
                <a:solidFill>
                  <a:schemeClr val="tx1"/>
                </a:solidFill>
                <a:latin typeface="Arial" pitchFamily="34" charset="0"/>
              </a:defRPr>
            </a:lvl9pPr>
          </a:lstStyle>
          <a:p>
            <a:pPr algn="ctr"/>
            <a:r>
              <a:rPr lang="en-US" altLang="zh-CN" sz="2400" u="none" dirty="0" err="1">
                <a:latin typeface="+mj-lt"/>
                <a:ea typeface="宋体" pitchFamily="2" charset="-122"/>
              </a:rPr>
              <a:t>Q</a:t>
            </a:r>
            <a:r>
              <a:rPr lang="en-US" altLang="zh-CN" sz="2400" u="none" baseline="-25000" dirty="0" err="1">
                <a:latin typeface="+mj-lt"/>
                <a:ea typeface="宋体" pitchFamily="2" charset="-122"/>
              </a:rPr>
              <a:t>a</a:t>
            </a:r>
            <a:endParaRPr lang="en-US" altLang="zh-CN" sz="2400" u="none" baseline="-25000" dirty="0">
              <a:latin typeface="+mj-lt"/>
              <a:ea typeface="宋体" pitchFamily="2" charset="-122"/>
            </a:endParaRPr>
          </a:p>
        </p:txBody>
      </p:sp>
      <p:sp>
        <p:nvSpPr>
          <p:cNvPr id="32" name="Title 1"/>
          <p:cNvSpPr txBox="1">
            <a:spLocks/>
          </p:cNvSpPr>
          <p:nvPr/>
        </p:nvSpPr>
        <p:spPr>
          <a:xfrm>
            <a:off x="1889496" y="586590"/>
            <a:ext cx="6412345" cy="875580"/>
          </a:xfrm>
          <a:prstGeom prst="rect">
            <a:avLst/>
          </a:prstGeom>
        </p:spPr>
        <p:txBody>
          <a:bodyPr>
            <a:noAutofit/>
          </a:bodyPr>
          <a:lstStyle>
            <a:lvl1pPr algn="l" defTabSz="457200" rtl="0" eaLnBrk="1" latinLnBrk="0" hangingPunct="1">
              <a:spcBef>
                <a:spcPct val="0"/>
              </a:spcBef>
              <a:buNone/>
              <a:defRPr sz="3600" kern="1200">
                <a:solidFill>
                  <a:srgbClr val="00206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a:solidFill>
                  <a:srgbClr val="FF00FF"/>
                </a:solidFill>
              </a:rPr>
              <a:t>Who gains and loses</a:t>
            </a:r>
          </a:p>
        </p:txBody>
      </p:sp>
      <p:sp>
        <p:nvSpPr>
          <p:cNvPr id="33" name="Freeform 32"/>
          <p:cNvSpPr/>
          <p:nvPr/>
        </p:nvSpPr>
        <p:spPr>
          <a:xfrm>
            <a:off x="2920091" y="1086397"/>
            <a:ext cx="1335261" cy="2590360"/>
          </a:xfrm>
          <a:custGeom>
            <a:avLst/>
            <a:gdLst>
              <a:gd name="connsiteX0" fmla="*/ 18107 w 2109457"/>
              <a:gd name="connsiteY0" fmla="*/ 3132499 h 3150606"/>
              <a:gd name="connsiteX1" fmla="*/ 2109457 w 2109457"/>
              <a:gd name="connsiteY1" fmla="*/ 3150606 h 3150606"/>
              <a:gd name="connsiteX2" fmla="*/ 0 w 2109457"/>
              <a:gd name="connsiteY2" fmla="*/ 0 h 3150606"/>
              <a:gd name="connsiteX3" fmla="*/ 18107 w 2109457"/>
              <a:gd name="connsiteY3" fmla="*/ 3132499 h 3150606"/>
            </a:gdLst>
            <a:ahLst/>
            <a:cxnLst>
              <a:cxn ang="0">
                <a:pos x="connsiteX0" y="connsiteY0"/>
              </a:cxn>
              <a:cxn ang="0">
                <a:pos x="connsiteX1" y="connsiteY1"/>
              </a:cxn>
              <a:cxn ang="0">
                <a:pos x="connsiteX2" y="connsiteY2"/>
              </a:cxn>
              <a:cxn ang="0">
                <a:pos x="connsiteX3" y="connsiteY3"/>
              </a:cxn>
            </a:cxnLst>
            <a:rect l="l" t="t" r="r" b="b"/>
            <a:pathLst>
              <a:path w="2109457" h="3150606">
                <a:moveTo>
                  <a:pt x="18107" y="3132499"/>
                </a:moveTo>
                <a:lnTo>
                  <a:pt x="2109457" y="3150606"/>
                </a:lnTo>
                <a:lnTo>
                  <a:pt x="0" y="0"/>
                </a:lnTo>
                <a:lnTo>
                  <a:pt x="18107" y="3132499"/>
                </a:lnTo>
                <a:close/>
              </a:path>
            </a:pathLst>
          </a:cu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4" name="Freeform 33"/>
          <p:cNvSpPr/>
          <p:nvPr/>
        </p:nvSpPr>
        <p:spPr>
          <a:xfrm>
            <a:off x="2924126" y="3668753"/>
            <a:ext cx="1294079" cy="1283493"/>
          </a:xfrm>
          <a:custGeom>
            <a:avLst/>
            <a:gdLst>
              <a:gd name="connsiteX0" fmla="*/ 45267 w 2091350"/>
              <a:gd name="connsiteY0" fmla="*/ 18107 h 1539089"/>
              <a:gd name="connsiteX1" fmla="*/ 2091350 w 2091350"/>
              <a:gd name="connsiteY1" fmla="*/ 0 h 1539089"/>
              <a:gd name="connsiteX2" fmla="*/ 2091350 w 2091350"/>
              <a:gd name="connsiteY2" fmla="*/ 0 h 1539089"/>
              <a:gd name="connsiteX3" fmla="*/ 0 w 2091350"/>
              <a:gd name="connsiteY3" fmla="*/ 1539089 h 1539089"/>
              <a:gd name="connsiteX4" fmla="*/ 45267 w 2091350"/>
              <a:gd name="connsiteY4" fmla="*/ 18107 h 1539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1350" h="1539089">
                <a:moveTo>
                  <a:pt x="45267" y="18107"/>
                </a:moveTo>
                <a:lnTo>
                  <a:pt x="2091350" y="0"/>
                </a:lnTo>
                <a:lnTo>
                  <a:pt x="2091350" y="0"/>
                </a:lnTo>
                <a:lnTo>
                  <a:pt x="0" y="1539089"/>
                </a:lnTo>
                <a:lnTo>
                  <a:pt x="45267" y="18107"/>
                </a:lnTo>
                <a:close/>
              </a:path>
            </a:pathLst>
          </a:custGeom>
          <a:solidFill>
            <a:srgbClr val="FFC0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9" name="Freeform 8"/>
          <p:cNvSpPr/>
          <p:nvPr/>
        </p:nvSpPr>
        <p:spPr>
          <a:xfrm>
            <a:off x="2895601" y="3684762"/>
            <a:ext cx="1582093" cy="2055137"/>
          </a:xfrm>
          <a:custGeom>
            <a:avLst/>
            <a:gdLst>
              <a:gd name="connsiteX0" fmla="*/ 0 w 2109457"/>
              <a:gd name="connsiteY0" fmla="*/ 2055137 h 2055137"/>
              <a:gd name="connsiteX1" fmla="*/ 2109457 w 2109457"/>
              <a:gd name="connsiteY1" fmla="*/ 488888 h 2055137"/>
              <a:gd name="connsiteX2" fmla="*/ 1810693 w 2109457"/>
              <a:gd name="connsiteY2" fmla="*/ 0 h 2055137"/>
              <a:gd name="connsiteX3" fmla="*/ 18107 w 2109457"/>
              <a:gd name="connsiteY3" fmla="*/ 1303699 h 2055137"/>
              <a:gd name="connsiteX4" fmla="*/ 45267 w 2109457"/>
              <a:gd name="connsiteY4" fmla="*/ 2009870 h 2055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9457" h="2055137">
                <a:moveTo>
                  <a:pt x="0" y="2055137"/>
                </a:moveTo>
                <a:lnTo>
                  <a:pt x="2109457" y="488888"/>
                </a:lnTo>
                <a:lnTo>
                  <a:pt x="1810693" y="0"/>
                </a:lnTo>
                <a:lnTo>
                  <a:pt x="18107" y="1303699"/>
                </a:lnTo>
                <a:lnTo>
                  <a:pt x="45267" y="2009870"/>
                </a:lnTo>
              </a:path>
            </a:pathLst>
          </a:custGeom>
          <a:solidFill>
            <a:srgbClr val="92D050">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Tree>
    <p:extLst>
      <p:ext uri="{BB962C8B-B14F-4D97-AF65-F5344CB8AC3E}">
        <p14:creationId xmlns:p14="http://schemas.microsoft.com/office/powerpoint/2010/main" val="4160229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3084236" y="224545"/>
            <a:ext cx="417774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en-US" sz="4000" dirty="0">
                <a:solidFill>
                  <a:srgbClr val="7A0000"/>
                </a:solidFill>
                <a:latin typeface="+mn-lt"/>
                <a:ea typeface="+mj-ea"/>
                <a:cs typeface="+mj-cs"/>
              </a:rPr>
              <a:t>Does this happen?</a:t>
            </a:r>
          </a:p>
        </p:txBody>
      </p:sp>
      <p:graphicFrame>
        <p:nvGraphicFramePr>
          <p:cNvPr id="9" name="Table 8"/>
          <p:cNvGraphicFramePr>
            <a:graphicFrameLocks noGrp="1"/>
          </p:cNvGraphicFramePr>
          <p:nvPr>
            <p:extLst/>
          </p:nvPr>
        </p:nvGraphicFramePr>
        <p:xfrm>
          <a:off x="1600201" y="2057400"/>
          <a:ext cx="6629399" cy="3770828"/>
        </p:xfrm>
        <a:graphic>
          <a:graphicData uri="http://schemas.openxmlformats.org/drawingml/2006/table">
            <a:tbl>
              <a:tblPr>
                <a:tableStyleId>{5C22544A-7EE6-4342-B048-85BDC9FD1C3A}</a:tableStyleId>
              </a:tblPr>
              <a:tblGrid>
                <a:gridCol w="3048000">
                  <a:extLst>
                    <a:ext uri="{9D8B030D-6E8A-4147-A177-3AD203B41FA5}">
                      <a16:colId xmlns:a16="http://schemas.microsoft.com/office/drawing/2014/main" val="20000"/>
                    </a:ext>
                  </a:extLst>
                </a:gridCol>
                <a:gridCol w="898071">
                  <a:extLst>
                    <a:ext uri="{9D8B030D-6E8A-4147-A177-3AD203B41FA5}">
                      <a16:colId xmlns:a16="http://schemas.microsoft.com/office/drawing/2014/main" val="20001"/>
                    </a:ext>
                  </a:extLst>
                </a:gridCol>
                <a:gridCol w="1341664">
                  <a:extLst>
                    <a:ext uri="{9D8B030D-6E8A-4147-A177-3AD203B41FA5}">
                      <a16:colId xmlns:a16="http://schemas.microsoft.com/office/drawing/2014/main" val="20002"/>
                    </a:ext>
                  </a:extLst>
                </a:gridCol>
                <a:gridCol w="1341664">
                  <a:extLst>
                    <a:ext uri="{9D8B030D-6E8A-4147-A177-3AD203B41FA5}">
                      <a16:colId xmlns:a16="http://schemas.microsoft.com/office/drawing/2014/main" val="20003"/>
                    </a:ext>
                  </a:extLst>
                </a:gridCol>
              </a:tblGrid>
              <a:tr h="0">
                <a:tc>
                  <a:txBody>
                    <a:bodyPr/>
                    <a:lstStyle/>
                    <a:p>
                      <a:pPr algn="l" fontAlgn="b"/>
                      <a:endParaRPr lang="en-US" sz="2800" b="0" i="0" u="none" strike="noStrike" dirty="0">
                        <a:solidFill>
                          <a:srgbClr val="000000"/>
                        </a:solidFill>
                        <a:effectLst/>
                        <a:latin typeface="Calibri"/>
                      </a:endParaRPr>
                    </a:p>
                  </a:txBody>
                  <a:tcPr marL="4082" marR="4082" marT="5443" marB="0" anchor="b"/>
                </a:tc>
                <a:tc>
                  <a:txBody>
                    <a:bodyPr/>
                    <a:lstStyle/>
                    <a:p>
                      <a:pPr algn="l" fontAlgn="b"/>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dirty="0">
                          <a:effectLst/>
                        </a:rPr>
                        <a:t>Nominal</a:t>
                      </a:r>
                      <a:endParaRPr lang="en-US" sz="2800" b="0" i="0" u="none" strike="noStrike" dirty="0">
                        <a:solidFill>
                          <a:srgbClr val="000000"/>
                        </a:solidFill>
                        <a:effectLst/>
                        <a:latin typeface="Calibri"/>
                      </a:endParaRPr>
                    </a:p>
                  </a:txBody>
                  <a:tcPr marL="4082" marR="4082" marT="5443" marB="0" anchor="b"/>
                </a:tc>
                <a:tc>
                  <a:txBody>
                    <a:bodyPr/>
                    <a:lstStyle/>
                    <a:p>
                      <a:pPr algn="r" fontAlgn="b"/>
                      <a:r>
                        <a:rPr lang="en-US" sz="2800" u="none" strike="noStrike" dirty="0">
                          <a:effectLst/>
                        </a:rPr>
                        <a:t>Real</a:t>
                      </a:r>
                      <a:endParaRPr lang="en-US" sz="2800" b="0" i="0" u="none" strike="noStrike" dirty="0">
                        <a:solidFill>
                          <a:srgbClr val="000000"/>
                        </a:solidFill>
                        <a:effectLst/>
                        <a:latin typeface="Calibri"/>
                      </a:endParaRPr>
                    </a:p>
                  </a:txBody>
                  <a:tcPr marL="4082" marR="4082" marT="5443" marB="0" anchor="b"/>
                </a:tc>
                <a:extLst>
                  <a:ext uri="{0D108BD9-81ED-4DB2-BD59-A6C34878D82A}">
                    <a16:rowId xmlns:a16="http://schemas.microsoft.com/office/drawing/2014/main" val="10000"/>
                  </a:ext>
                </a:extLst>
              </a:tr>
              <a:tr h="667733">
                <a:tc>
                  <a:txBody>
                    <a:bodyPr/>
                    <a:lstStyle/>
                    <a:p>
                      <a:pPr algn="l" fontAlgn="b"/>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1996</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2009</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2009</a:t>
                      </a:r>
                      <a:endParaRPr lang="en-US" sz="2800" b="0" i="0" u="none" strike="noStrike">
                        <a:solidFill>
                          <a:srgbClr val="000000"/>
                        </a:solidFill>
                        <a:effectLst/>
                        <a:latin typeface="Calibri"/>
                      </a:endParaRPr>
                    </a:p>
                  </a:txBody>
                  <a:tcPr marL="4082" marR="4082" marT="5443" marB="0" anchor="b"/>
                </a:tc>
                <a:extLst>
                  <a:ext uri="{0D108BD9-81ED-4DB2-BD59-A6C34878D82A}">
                    <a16:rowId xmlns:a16="http://schemas.microsoft.com/office/drawing/2014/main" val="10001"/>
                  </a:ext>
                </a:extLst>
              </a:tr>
              <a:tr h="667733">
                <a:tc>
                  <a:txBody>
                    <a:bodyPr/>
                    <a:lstStyle/>
                    <a:p>
                      <a:pPr algn="l" fontAlgn="b"/>
                      <a:r>
                        <a:rPr lang="en-US" sz="2800" u="none" strike="noStrike" dirty="0">
                          <a:effectLst/>
                        </a:rPr>
                        <a:t>Quantity produced</a:t>
                      </a:r>
                      <a:endParaRPr lang="en-US" sz="2800" b="0" i="0" u="none" strike="noStrike" dirty="0">
                        <a:solidFill>
                          <a:srgbClr val="000000"/>
                        </a:solidFill>
                        <a:effectLst/>
                        <a:latin typeface="Calibri"/>
                      </a:endParaRPr>
                    </a:p>
                  </a:txBody>
                  <a:tcPr marL="4082" marR="4082" marT="5443" marB="0" anchor="b"/>
                </a:tc>
                <a:tc>
                  <a:txBody>
                    <a:bodyPr/>
                    <a:lstStyle/>
                    <a:p>
                      <a:pPr algn="r" fontAlgn="b"/>
                      <a:r>
                        <a:rPr lang="en-US" sz="2800" u="none" strike="noStrike">
                          <a:effectLst/>
                        </a:rPr>
                        <a:t>100</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117</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117</a:t>
                      </a:r>
                      <a:endParaRPr lang="en-US" sz="2800" b="0" i="0" u="none" strike="noStrike">
                        <a:solidFill>
                          <a:srgbClr val="000000"/>
                        </a:solidFill>
                        <a:effectLst/>
                        <a:latin typeface="Calibri"/>
                      </a:endParaRPr>
                    </a:p>
                  </a:txBody>
                  <a:tcPr marL="4082" marR="4082" marT="5443" marB="0" anchor="b"/>
                </a:tc>
                <a:extLst>
                  <a:ext uri="{0D108BD9-81ED-4DB2-BD59-A6C34878D82A}">
                    <a16:rowId xmlns:a16="http://schemas.microsoft.com/office/drawing/2014/main" val="10002"/>
                  </a:ext>
                </a:extLst>
              </a:tr>
              <a:tr h="667733">
                <a:tc>
                  <a:txBody>
                    <a:bodyPr/>
                    <a:lstStyle/>
                    <a:p>
                      <a:pPr algn="l" fontAlgn="b"/>
                      <a:r>
                        <a:rPr lang="en-US" sz="2800" u="none" strike="noStrike" dirty="0">
                          <a:effectLst/>
                        </a:rPr>
                        <a:t>Price Received</a:t>
                      </a:r>
                      <a:endParaRPr lang="en-US" sz="2800" b="0" i="0" u="none" strike="noStrike" dirty="0">
                        <a:solidFill>
                          <a:srgbClr val="000000"/>
                        </a:solidFill>
                        <a:effectLst/>
                        <a:latin typeface="Calibri"/>
                      </a:endParaRPr>
                    </a:p>
                  </a:txBody>
                  <a:tcPr marL="4082" marR="4082" marT="5443" marB="0" anchor="b"/>
                </a:tc>
                <a:tc>
                  <a:txBody>
                    <a:bodyPr/>
                    <a:lstStyle/>
                    <a:p>
                      <a:pPr algn="r" fontAlgn="b"/>
                      <a:r>
                        <a:rPr lang="en-US" sz="2800" u="none" strike="noStrike" dirty="0">
                          <a:effectLst/>
                        </a:rPr>
                        <a:t>100</a:t>
                      </a:r>
                      <a:endParaRPr lang="en-US" sz="2800" b="0" i="0" u="none" strike="noStrike" dirty="0">
                        <a:solidFill>
                          <a:srgbClr val="000000"/>
                        </a:solidFill>
                        <a:effectLst/>
                        <a:latin typeface="Calibri"/>
                      </a:endParaRPr>
                    </a:p>
                  </a:txBody>
                  <a:tcPr marL="4082" marR="4082" marT="5443" marB="0" anchor="b"/>
                </a:tc>
                <a:tc>
                  <a:txBody>
                    <a:bodyPr/>
                    <a:lstStyle/>
                    <a:p>
                      <a:pPr algn="r" fontAlgn="b"/>
                      <a:r>
                        <a:rPr lang="en-US" sz="2800" u="none" strike="noStrike" dirty="0">
                          <a:effectLst/>
                        </a:rPr>
                        <a:t>80</a:t>
                      </a:r>
                      <a:endParaRPr lang="en-US" sz="2800" b="0" i="0" u="none" strike="noStrike" dirty="0">
                        <a:solidFill>
                          <a:srgbClr val="000000"/>
                        </a:solidFill>
                        <a:effectLst/>
                        <a:latin typeface="Calibri"/>
                      </a:endParaRPr>
                    </a:p>
                  </a:txBody>
                  <a:tcPr marL="4082" marR="4082" marT="5443" marB="0" anchor="b"/>
                </a:tc>
                <a:tc>
                  <a:txBody>
                    <a:bodyPr/>
                    <a:lstStyle/>
                    <a:p>
                      <a:pPr algn="r" fontAlgn="b"/>
                      <a:r>
                        <a:rPr lang="en-US" sz="2800" u="none" strike="noStrike" dirty="0">
                          <a:effectLst/>
                        </a:rPr>
                        <a:t>58</a:t>
                      </a:r>
                      <a:endParaRPr lang="en-US" sz="2800" b="0" i="0" u="none" strike="noStrike" dirty="0">
                        <a:solidFill>
                          <a:srgbClr val="000000"/>
                        </a:solidFill>
                        <a:effectLst/>
                        <a:latin typeface="Calibri"/>
                      </a:endParaRPr>
                    </a:p>
                  </a:txBody>
                  <a:tcPr marL="4082" marR="4082" marT="5443" marB="0" anchor="b"/>
                </a:tc>
                <a:extLst>
                  <a:ext uri="{0D108BD9-81ED-4DB2-BD59-A6C34878D82A}">
                    <a16:rowId xmlns:a16="http://schemas.microsoft.com/office/drawing/2014/main" val="10003"/>
                  </a:ext>
                </a:extLst>
              </a:tr>
              <a:tr h="667733">
                <a:tc>
                  <a:txBody>
                    <a:bodyPr/>
                    <a:lstStyle/>
                    <a:p>
                      <a:pPr algn="l" fontAlgn="b"/>
                      <a:r>
                        <a:rPr lang="en-US" sz="2800" u="none" strike="noStrike">
                          <a:effectLst/>
                        </a:rPr>
                        <a:t>Farm income</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100</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107</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78</a:t>
                      </a:r>
                      <a:endParaRPr lang="en-US" sz="2800" b="0" i="0" u="none" strike="noStrike">
                        <a:solidFill>
                          <a:srgbClr val="000000"/>
                        </a:solidFill>
                        <a:effectLst/>
                        <a:latin typeface="Calibri"/>
                      </a:endParaRPr>
                    </a:p>
                  </a:txBody>
                  <a:tcPr marL="4082" marR="4082" marT="5443" marB="0" anchor="b"/>
                </a:tc>
                <a:extLst>
                  <a:ext uri="{0D108BD9-81ED-4DB2-BD59-A6C34878D82A}">
                    <a16:rowId xmlns:a16="http://schemas.microsoft.com/office/drawing/2014/main" val="10004"/>
                  </a:ext>
                </a:extLst>
              </a:tr>
              <a:tr h="667733">
                <a:tc>
                  <a:txBody>
                    <a:bodyPr/>
                    <a:lstStyle/>
                    <a:p>
                      <a:pPr algn="l" fontAlgn="b"/>
                      <a:r>
                        <a:rPr lang="en-US" sz="2800" b="0" i="0" u="none" strike="noStrike" dirty="0" smtClean="0">
                          <a:solidFill>
                            <a:schemeClr val="dk1"/>
                          </a:solidFill>
                          <a:effectLst/>
                          <a:latin typeface="+mn-lt"/>
                        </a:rPr>
                        <a:t>CPI</a:t>
                      </a:r>
                      <a:endParaRPr lang="en-US" sz="2800" b="0" i="0" u="none" strike="noStrike" dirty="0">
                        <a:solidFill>
                          <a:srgbClr val="000000"/>
                        </a:solidFill>
                        <a:effectLst/>
                        <a:latin typeface="Calibri"/>
                      </a:endParaRPr>
                    </a:p>
                  </a:txBody>
                  <a:tcPr marL="4082" marR="4082" marT="5443" marB="0" anchor="b"/>
                </a:tc>
                <a:tc>
                  <a:txBody>
                    <a:bodyPr/>
                    <a:lstStyle/>
                    <a:p>
                      <a:pPr algn="r" fontAlgn="b"/>
                      <a:r>
                        <a:rPr lang="en-US" sz="2800" u="none" strike="noStrike">
                          <a:effectLst/>
                        </a:rPr>
                        <a:t>100</a:t>
                      </a:r>
                      <a:endParaRPr lang="en-US" sz="2800" b="0" i="0" u="none" strike="noStrike">
                        <a:solidFill>
                          <a:srgbClr val="000000"/>
                        </a:solidFill>
                        <a:effectLst/>
                        <a:latin typeface="Calibri"/>
                      </a:endParaRPr>
                    </a:p>
                  </a:txBody>
                  <a:tcPr marL="4082" marR="4082" marT="5443" marB="0" anchor="b"/>
                </a:tc>
                <a:tc>
                  <a:txBody>
                    <a:bodyPr/>
                    <a:lstStyle/>
                    <a:p>
                      <a:pPr algn="r" fontAlgn="b"/>
                      <a:r>
                        <a:rPr lang="en-US" sz="2800" u="none" strike="noStrike">
                          <a:effectLst/>
                        </a:rPr>
                        <a:t>137</a:t>
                      </a:r>
                      <a:endParaRPr lang="en-US" sz="2800" b="0" i="0" u="none" strike="noStrike">
                        <a:solidFill>
                          <a:srgbClr val="000000"/>
                        </a:solidFill>
                        <a:effectLst/>
                        <a:latin typeface="Calibri"/>
                      </a:endParaRPr>
                    </a:p>
                  </a:txBody>
                  <a:tcPr marL="4082" marR="4082" marT="5443" marB="0" anchor="b"/>
                </a:tc>
                <a:tc>
                  <a:txBody>
                    <a:bodyPr/>
                    <a:lstStyle/>
                    <a:p>
                      <a:pPr algn="l" fontAlgn="b"/>
                      <a:endParaRPr lang="en-US" sz="2800" b="0" i="0" u="none" strike="noStrike" dirty="0">
                        <a:solidFill>
                          <a:srgbClr val="000000"/>
                        </a:solidFill>
                        <a:effectLst/>
                        <a:latin typeface="Calibri"/>
                      </a:endParaRPr>
                    </a:p>
                  </a:txBody>
                  <a:tcPr marL="4082" marR="4082" marT="5443" marB="0" anchor="b"/>
                </a:tc>
                <a:extLst>
                  <a:ext uri="{0D108BD9-81ED-4DB2-BD59-A6C34878D82A}">
                    <a16:rowId xmlns:a16="http://schemas.microsoft.com/office/drawing/2014/main" val="10005"/>
                  </a:ext>
                </a:extLst>
              </a:tr>
            </a:tbl>
          </a:graphicData>
        </a:graphic>
      </p:graphicFrame>
      <p:sp>
        <p:nvSpPr>
          <p:cNvPr id="10" name="TextBox 9"/>
          <p:cNvSpPr txBox="1"/>
          <p:nvPr/>
        </p:nvSpPr>
        <p:spPr>
          <a:xfrm>
            <a:off x="8229600" y="2895601"/>
            <a:ext cx="1716496" cy="1354217"/>
          </a:xfrm>
          <a:prstGeom prst="rect">
            <a:avLst/>
          </a:prstGeom>
          <a:noFill/>
        </p:spPr>
        <p:txBody>
          <a:bodyPr wrap="none" rtlCol="0">
            <a:spAutoFit/>
          </a:bodyPr>
          <a:lstStyle/>
          <a:p>
            <a:r>
              <a:rPr lang="en-US" dirty="0">
                <a:solidFill>
                  <a:srgbClr val="FF0000"/>
                </a:solidFill>
                <a:latin typeface="+mj-lt"/>
              </a:rPr>
              <a:t>17% gain</a:t>
            </a:r>
          </a:p>
          <a:p>
            <a:endParaRPr lang="en-US" sz="1400" dirty="0">
              <a:solidFill>
                <a:srgbClr val="FF0000"/>
              </a:solidFill>
              <a:latin typeface="+mj-lt"/>
            </a:endParaRPr>
          </a:p>
          <a:p>
            <a:r>
              <a:rPr lang="en-US" dirty="0">
                <a:solidFill>
                  <a:srgbClr val="FF0000"/>
                </a:solidFill>
                <a:latin typeface="+mj-lt"/>
              </a:rPr>
              <a:t>42% lower price</a:t>
            </a:r>
          </a:p>
          <a:p>
            <a:endParaRPr lang="en-US" sz="1400" dirty="0">
              <a:solidFill>
                <a:srgbClr val="FF0000"/>
              </a:solidFill>
              <a:latin typeface="+mj-lt"/>
            </a:endParaRPr>
          </a:p>
          <a:p>
            <a:r>
              <a:rPr lang="en-US" dirty="0">
                <a:solidFill>
                  <a:srgbClr val="FF0000"/>
                </a:solidFill>
                <a:latin typeface="+mj-lt"/>
              </a:rPr>
              <a:t>22% less income</a:t>
            </a:r>
          </a:p>
        </p:txBody>
      </p:sp>
      <p:sp>
        <p:nvSpPr>
          <p:cNvPr id="32" name="Text Box 3"/>
          <p:cNvSpPr txBox="1">
            <a:spLocks noChangeArrowheads="1"/>
          </p:cNvSpPr>
          <p:nvPr/>
        </p:nvSpPr>
        <p:spPr bwMode="auto">
          <a:xfrm>
            <a:off x="2533321" y="1307304"/>
            <a:ext cx="558556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en-US" sz="3200" dirty="0">
                <a:solidFill>
                  <a:srgbClr val="9E0000"/>
                </a:solidFill>
                <a:latin typeface="+mj-lt"/>
              </a:rPr>
              <a:t>Case of US agriculture 1996-2009</a:t>
            </a:r>
          </a:p>
        </p:txBody>
      </p:sp>
    </p:spTree>
    <p:extLst>
      <p:ext uri="{BB962C8B-B14F-4D97-AF65-F5344CB8AC3E}">
        <p14:creationId xmlns:p14="http://schemas.microsoft.com/office/powerpoint/2010/main" val="30266831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2664093" y="224545"/>
            <a:ext cx="50180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r>
              <a:rPr lang="en-US" sz="4000" dirty="0">
                <a:solidFill>
                  <a:srgbClr val="7A0000"/>
                </a:solidFill>
                <a:latin typeface="+mn-lt"/>
                <a:ea typeface="+mj-ea"/>
                <a:cs typeface="+mj-cs"/>
              </a:rPr>
              <a:t>Valuation Approaches</a:t>
            </a:r>
          </a:p>
        </p:txBody>
      </p:sp>
      <p:sp>
        <p:nvSpPr>
          <p:cNvPr id="32" name="Text Box 3"/>
          <p:cNvSpPr txBox="1">
            <a:spLocks noChangeArrowheads="1"/>
          </p:cNvSpPr>
          <p:nvPr/>
        </p:nvSpPr>
        <p:spPr bwMode="auto">
          <a:xfrm>
            <a:off x="2153931" y="1330091"/>
            <a:ext cx="699262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r>
              <a:rPr lang="en-US" sz="2800" dirty="0">
                <a:latin typeface="+mn-lt"/>
                <a:cs typeface="Times New Roman" panose="02020603050405020304" pitchFamily="18" charset="0"/>
              </a:rPr>
              <a:t>Lost Services (P-C)*(</a:t>
            </a:r>
            <a:r>
              <a:rPr lang="en-US" sz="2800" dirty="0" err="1">
                <a:latin typeface="+mn-lt"/>
                <a:cs typeface="Times New Roman" panose="02020603050405020304" pitchFamily="18" charset="0"/>
              </a:rPr>
              <a:t>Qa-Qb</a:t>
            </a:r>
            <a:r>
              <a:rPr lang="en-US" sz="2800" dirty="0">
                <a:latin typeface="+mn-lt"/>
                <a:cs typeface="Times New Roman" panose="02020603050405020304" pitchFamily="18" charset="0"/>
              </a:rPr>
              <a:t>)  </a:t>
            </a:r>
          </a:p>
          <a:p>
            <a:pPr algn="ctr" eaLnBrk="1" hangingPunct="1"/>
            <a:r>
              <a:rPr lang="en-US" sz="2800" dirty="0">
                <a:latin typeface="+mn-lt"/>
                <a:cs typeface="Times New Roman" panose="02020603050405020304" pitchFamily="18" charset="0"/>
              </a:rPr>
              <a:t>	price minus cost times lost quantity</a:t>
            </a:r>
          </a:p>
          <a:p>
            <a:pPr algn="ctr" eaLnBrk="1" hangingPunct="1"/>
            <a:endParaRPr lang="en-US" sz="2800" dirty="0">
              <a:latin typeface="+mn-lt"/>
              <a:cs typeface="Times New Roman" panose="02020603050405020304" pitchFamily="18" charset="0"/>
            </a:endParaRPr>
          </a:p>
          <a:p>
            <a:pPr eaLnBrk="1" hangingPunct="1"/>
            <a:r>
              <a:rPr lang="en-US" sz="2800" dirty="0">
                <a:latin typeface="+mn-lt"/>
                <a:cs typeface="Times New Roman" panose="02020603050405020304" pitchFamily="18" charset="0"/>
              </a:rPr>
              <a:t>Replace services</a:t>
            </a:r>
          </a:p>
          <a:p>
            <a:pPr algn="ctr" eaLnBrk="1" hangingPunct="1"/>
            <a:r>
              <a:rPr lang="en-US" sz="2800" dirty="0">
                <a:latin typeface="+mn-lt"/>
                <a:cs typeface="Times New Roman" panose="02020603050405020304" pitchFamily="18" charset="0"/>
              </a:rPr>
              <a:t>Cost of replacing the lost facility</a:t>
            </a:r>
          </a:p>
          <a:p>
            <a:pPr algn="ctr" eaLnBrk="1" hangingPunct="1"/>
            <a:endParaRPr lang="en-US" sz="2800" dirty="0">
              <a:latin typeface="+mn-lt"/>
              <a:cs typeface="Times New Roman" panose="02020603050405020304" pitchFamily="18" charset="0"/>
            </a:endParaRPr>
          </a:p>
          <a:p>
            <a:pPr eaLnBrk="1" hangingPunct="1"/>
            <a:r>
              <a:rPr lang="en-US" sz="2800" dirty="0">
                <a:latin typeface="+mn-lt"/>
                <a:cs typeface="Times New Roman" panose="02020603050405020304" pitchFamily="18" charset="0"/>
              </a:rPr>
              <a:t>With and without price and input cost change</a:t>
            </a:r>
            <a:endParaRPr lang="en-US" sz="1600" dirty="0">
              <a:latin typeface="+mn-lt"/>
              <a:cs typeface="Times New Roman" panose="02020603050405020304" pitchFamily="18" charset="0"/>
            </a:endParaRPr>
          </a:p>
        </p:txBody>
      </p:sp>
    </p:spTree>
    <p:extLst>
      <p:ext uri="{BB962C8B-B14F-4D97-AF65-F5344CB8AC3E}">
        <p14:creationId xmlns:p14="http://schemas.microsoft.com/office/powerpoint/2010/main" val="2680702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119037" y="148305"/>
            <a:ext cx="8394700"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sz="4000" dirty="0">
                <a:solidFill>
                  <a:srgbClr val="7A0000"/>
                </a:solidFill>
                <a:latin typeface="+mn-lt"/>
                <a:ea typeface="+mj-ea"/>
                <a:cs typeface="+mj-cs"/>
              </a:rPr>
              <a:t>Basic Setting between regions</a:t>
            </a:r>
          </a:p>
        </p:txBody>
      </p:sp>
      <p:cxnSp>
        <p:nvCxnSpPr>
          <p:cNvPr id="7171" name="Straight Connector 2"/>
          <p:cNvCxnSpPr>
            <a:cxnSpLocks noChangeShapeType="1"/>
          </p:cNvCxnSpPr>
          <p:nvPr/>
        </p:nvCxnSpPr>
        <p:spPr bwMode="auto">
          <a:xfrm>
            <a:off x="3352800" y="2049520"/>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Straight Connector 6"/>
          <p:cNvCxnSpPr>
            <a:cxnSpLocks noChangeShapeType="1"/>
          </p:cNvCxnSpPr>
          <p:nvPr/>
        </p:nvCxnSpPr>
        <p:spPr bwMode="auto">
          <a:xfrm>
            <a:off x="4098650" y="2065635"/>
            <a:ext cx="1266825" cy="3194050"/>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
          <p:cNvSpPr txBox="1">
            <a:spLocks noChangeArrowheads="1"/>
          </p:cNvSpPr>
          <p:nvPr/>
        </p:nvSpPr>
        <p:spPr bwMode="auto">
          <a:xfrm>
            <a:off x="2057400" y="2362201"/>
            <a:ext cx="685800" cy="2308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P</a:t>
            </a:r>
          </a:p>
          <a:p>
            <a:pPr algn="ctr">
              <a:defRPr/>
            </a:pPr>
            <a:r>
              <a:rPr lang="en-US" dirty="0">
                <a:solidFill>
                  <a:srgbClr val="3333CC"/>
                </a:solidFill>
                <a:effectLst>
                  <a:outerShdw blurRad="38100" dist="38100" dir="2700000" algn="tl">
                    <a:srgbClr val="C0C0C0"/>
                  </a:outerShdw>
                </a:effectLst>
                <a:latin typeface="+mn-lt"/>
                <a:cs typeface="Times New Roman" charset="0"/>
              </a:rPr>
              <a:t>r</a:t>
            </a:r>
          </a:p>
          <a:p>
            <a:pPr algn="ctr">
              <a:defRPr/>
            </a:pPr>
            <a:r>
              <a:rPr lang="en-US" dirty="0">
                <a:solidFill>
                  <a:srgbClr val="3333CC"/>
                </a:solidFill>
                <a:effectLst>
                  <a:outerShdw blurRad="38100" dist="38100" dir="2700000" algn="tl">
                    <a:srgbClr val="C0C0C0"/>
                  </a:outerShdw>
                </a:effectLst>
                <a:latin typeface="+mn-lt"/>
                <a:cs typeface="Times New Roman" charset="0"/>
              </a:rPr>
              <a:t>i</a:t>
            </a:r>
          </a:p>
          <a:p>
            <a:pPr algn="ctr">
              <a:defRPr/>
            </a:pPr>
            <a:r>
              <a:rPr lang="en-US" dirty="0">
                <a:solidFill>
                  <a:srgbClr val="3333CC"/>
                </a:solidFill>
                <a:effectLst>
                  <a:outerShdw blurRad="38100" dist="38100" dir="2700000" algn="tl">
                    <a:srgbClr val="C0C0C0"/>
                  </a:outerShdw>
                </a:effectLst>
                <a:latin typeface="+mn-lt"/>
                <a:cs typeface="Times New Roman" charset="0"/>
              </a:rPr>
              <a:t>c</a:t>
            </a:r>
          </a:p>
          <a:p>
            <a:pPr algn="ctr">
              <a:defRPr/>
            </a:pPr>
            <a:r>
              <a:rPr lang="en-US" dirty="0">
                <a:solidFill>
                  <a:srgbClr val="3333CC"/>
                </a:solidFill>
                <a:effectLst>
                  <a:outerShdw blurRad="38100" dist="38100" dir="2700000" algn="tl">
                    <a:srgbClr val="C0C0C0"/>
                  </a:outerShdw>
                </a:effectLst>
                <a:latin typeface="+mn-lt"/>
                <a:cs typeface="Times New Roman" charset="0"/>
              </a:rPr>
              <a:t>e</a:t>
            </a:r>
          </a:p>
          <a:p>
            <a:pPr algn="ctr">
              <a:defRPr/>
            </a:pPr>
            <a:endParaRPr lang="en-US" dirty="0">
              <a:latin typeface="+mn-lt"/>
            </a:endParaRPr>
          </a:p>
        </p:txBody>
      </p:sp>
      <p:sp>
        <p:nvSpPr>
          <p:cNvPr id="16" name="Text Box 2"/>
          <p:cNvSpPr txBox="1">
            <a:spLocks noChangeArrowheads="1"/>
          </p:cNvSpPr>
          <p:nvPr/>
        </p:nvSpPr>
        <p:spPr bwMode="auto">
          <a:xfrm>
            <a:off x="5529264" y="6324601"/>
            <a:ext cx="2198687" cy="8302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Quantity</a:t>
            </a:r>
          </a:p>
          <a:p>
            <a:pPr algn="ctr">
              <a:defRPr/>
            </a:pPr>
            <a:endParaRPr lang="en-US" dirty="0">
              <a:latin typeface="+mn-lt"/>
            </a:endParaRPr>
          </a:p>
        </p:txBody>
      </p:sp>
      <p:cxnSp>
        <p:nvCxnSpPr>
          <p:cNvPr id="7179" name="Straight Connector 22"/>
          <p:cNvCxnSpPr>
            <a:cxnSpLocks noChangeShapeType="1"/>
          </p:cNvCxnSpPr>
          <p:nvPr/>
        </p:nvCxnSpPr>
        <p:spPr bwMode="auto">
          <a:xfrm flipH="1">
            <a:off x="3765550" y="2500314"/>
            <a:ext cx="1023937" cy="3122612"/>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2"/>
          <p:cNvSpPr txBox="1">
            <a:spLocks noChangeArrowheads="1"/>
          </p:cNvSpPr>
          <p:nvPr/>
        </p:nvSpPr>
        <p:spPr bwMode="auto">
          <a:xfrm>
            <a:off x="4545575" y="2133600"/>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7181" name="Straight Connector 30"/>
          <p:cNvCxnSpPr>
            <a:cxnSpLocks noChangeShapeType="1"/>
          </p:cNvCxnSpPr>
          <p:nvPr/>
        </p:nvCxnSpPr>
        <p:spPr bwMode="auto">
          <a:xfrm>
            <a:off x="7848600" y="207015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Straight Connector 32"/>
          <p:cNvCxnSpPr>
            <a:cxnSpLocks noChangeShapeType="1"/>
          </p:cNvCxnSpPr>
          <p:nvPr/>
        </p:nvCxnSpPr>
        <p:spPr bwMode="auto">
          <a:xfrm flipH="1">
            <a:off x="8229600" y="2485261"/>
            <a:ext cx="1023938" cy="3121025"/>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 Box 2"/>
          <p:cNvSpPr txBox="1">
            <a:spLocks noChangeArrowheads="1"/>
          </p:cNvSpPr>
          <p:nvPr/>
        </p:nvSpPr>
        <p:spPr bwMode="auto">
          <a:xfrm>
            <a:off x="9166718" y="2431845"/>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35" name="Text Box 2"/>
          <p:cNvSpPr txBox="1">
            <a:spLocks noChangeArrowheads="1"/>
          </p:cNvSpPr>
          <p:nvPr/>
        </p:nvSpPr>
        <p:spPr bwMode="auto">
          <a:xfrm>
            <a:off x="3847307" y="5950389"/>
            <a:ext cx="1066800" cy="339725"/>
          </a:xfrm>
          <a:prstGeom prst="rect">
            <a:avLst/>
          </a:prstGeom>
          <a:noFill/>
          <a:ln w="25400" algn="ctr">
            <a:no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6" name="Text Box 2"/>
          <p:cNvSpPr txBox="1">
            <a:spLocks noChangeArrowheads="1"/>
          </p:cNvSpPr>
          <p:nvPr/>
        </p:nvSpPr>
        <p:spPr bwMode="auto">
          <a:xfrm>
            <a:off x="8382000" y="5867400"/>
            <a:ext cx="1066800"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cxnSp>
        <p:nvCxnSpPr>
          <p:cNvPr id="20" name="Straight Connector 4"/>
          <p:cNvCxnSpPr>
            <a:cxnSpLocks noChangeShapeType="1"/>
          </p:cNvCxnSpPr>
          <p:nvPr/>
        </p:nvCxnSpPr>
        <p:spPr bwMode="auto">
          <a:xfrm flipH="1">
            <a:off x="3352800" y="5686100"/>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4"/>
          <p:cNvCxnSpPr>
            <a:cxnSpLocks noChangeShapeType="1"/>
          </p:cNvCxnSpPr>
          <p:nvPr/>
        </p:nvCxnSpPr>
        <p:spPr bwMode="auto">
          <a:xfrm flipH="1">
            <a:off x="7848600" y="5728145"/>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6"/>
          <p:cNvCxnSpPr>
            <a:cxnSpLocks noChangeShapeType="1"/>
          </p:cNvCxnSpPr>
          <p:nvPr/>
        </p:nvCxnSpPr>
        <p:spPr bwMode="auto">
          <a:xfrm>
            <a:off x="7923213" y="3285740"/>
            <a:ext cx="1472654" cy="2416918"/>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 Box 2"/>
          <p:cNvSpPr txBox="1">
            <a:spLocks noChangeArrowheads="1"/>
          </p:cNvSpPr>
          <p:nvPr/>
        </p:nvSpPr>
        <p:spPr bwMode="auto">
          <a:xfrm>
            <a:off x="7923213" y="1839984"/>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28" name="Text Box 2"/>
          <p:cNvSpPr txBox="1">
            <a:spLocks noChangeArrowheads="1"/>
          </p:cNvSpPr>
          <p:nvPr/>
        </p:nvSpPr>
        <p:spPr bwMode="auto">
          <a:xfrm>
            <a:off x="3381489" y="161820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2" name="Text Box 2"/>
          <p:cNvSpPr txBox="1">
            <a:spLocks noChangeArrowheads="1"/>
          </p:cNvSpPr>
          <p:nvPr/>
        </p:nvSpPr>
        <p:spPr bwMode="auto">
          <a:xfrm>
            <a:off x="6793250" y="500769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ED</a:t>
            </a:r>
            <a:endParaRPr lang="en-US" sz="1600" baseline="-25000" dirty="0">
              <a:latin typeface="+mn-lt"/>
            </a:endParaRPr>
          </a:p>
        </p:txBody>
      </p:sp>
      <p:cxnSp>
        <p:nvCxnSpPr>
          <p:cNvPr id="92" name="Straight Connector 4"/>
          <p:cNvCxnSpPr>
            <a:cxnSpLocks noChangeShapeType="1"/>
          </p:cNvCxnSpPr>
          <p:nvPr/>
        </p:nvCxnSpPr>
        <p:spPr bwMode="auto">
          <a:xfrm flipH="1">
            <a:off x="3400966" y="3207785"/>
            <a:ext cx="1144610" cy="0"/>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Connector 2"/>
          <p:cNvCxnSpPr>
            <a:cxnSpLocks noChangeShapeType="1"/>
          </p:cNvCxnSpPr>
          <p:nvPr/>
        </p:nvCxnSpPr>
        <p:spPr bwMode="auto">
          <a:xfrm>
            <a:off x="4545575" y="3178893"/>
            <a:ext cx="0" cy="2507207"/>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4"/>
          <p:cNvCxnSpPr>
            <a:cxnSpLocks noChangeShapeType="1"/>
          </p:cNvCxnSpPr>
          <p:nvPr/>
        </p:nvCxnSpPr>
        <p:spPr bwMode="auto">
          <a:xfrm flipH="1" flipV="1">
            <a:off x="7824993" y="4428852"/>
            <a:ext cx="809213" cy="519"/>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2"/>
          <p:cNvCxnSpPr>
            <a:cxnSpLocks noChangeShapeType="1"/>
          </p:cNvCxnSpPr>
          <p:nvPr/>
        </p:nvCxnSpPr>
        <p:spPr bwMode="auto">
          <a:xfrm>
            <a:off x="8613289" y="4454962"/>
            <a:ext cx="9764" cy="1246907"/>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651487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119037" y="148305"/>
            <a:ext cx="8394700"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sz="4000" dirty="0">
                <a:solidFill>
                  <a:srgbClr val="7A0000"/>
                </a:solidFill>
                <a:latin typeface="+mn-lt"/>
                <a:ea typeface="+mj-ea"/>
                <a:cs typeface="+mj-cs"/>
              </a:rPr>
              <a:t>Basic Setting between regions</a:t>
            </a:r>
          </a:p>
        </p:txBody>
      </p:sp>
      <p:cxnSp>
        <p:nvCxnSpPr>
          <p:cNvPr id="7171" name="Straight Connector 2"/>
          <p:cNvCxnSpPr>
            <a:cxnSpLocks noChangeShapeType="1"/>
          </p:cNvCxnSpPr>
          <p:nvPr/>
        </p:nvCxnSpPr>
        <p:spPr bwMode="auto">
          <a:xfrm>
            <a:off x="3352800" y="2049520"/>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Straight Connector 6"/>
          <p:cNvCxnSpPr>
            <a:cxnSpLocks noChangeShapeType="1"/>
          </p:cNvCxnSpPr>
          <p:nvPr/>
        </p:nvCxnSpPr>
        <p:spPr bwMode="auto">
          <a:xfrm>
            <a:off x="4098650" y="2065635"/>
            <a:ext cx="1266825" cy="3194050"/>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
          <p:cNvSpPr txBox="1">
            <a:spLocks noChangeArrowheads="1"/>
          </p:cNvSpPr>
          <p:nvPr/>
        </p:nvSpPr>
        <p:spPr bwMode="auto">
          <a:xfrm>
            <a:off x="2057400" y="2362201"/>
            <a:ext cx="685800" cy="2308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P</a:t>
            </a:r>
          </a:p>
          <a:p>
            <a:pPr algn="ctr">
              <a:defRPr/>
            </a:pPr>
            <a:r>
              <a:rPr lang="en-US" dirty="0">
                <a:solidFill>
                  <a:srgbClr val="3333CC"/>
                </a:solidFill>
                <a:effectLst>
                  <a:outerShdw blurRad="38100" dist="38100" dir="2700000" algn="tl">
                    <a:srgbClr val="C0C0C0"/>
                  </a:outerShdw>
                </a:effectLst>
                <a:latin typeface="+mn-lt"/>
                <a:cs typeface="Times New Roman" charset="0"/>
              </a:rPr>
              <a:t>r</a:t>
            </a:r>
          </a:p>
          <a:p>
            <a:pPr algn="ctr">
              <a:defRPr/>
            </a:pPr>
            <a:r>
              <a:rPr lang="en-US" dirty="0">
                <a:solidFill>
                  <a:srgbClr val="3333CC"/>
                </a:solidFill>
                <a:effectLst>
                  <a:outerShdw blurRad="38100" dist="38100" dir="2700000" algn="tl">
                    <a:srgbClr val="C0C0C0"/>
                  </a:outerShdw>
                </a:effectLst>
                <a:latin typeface="+mn-lt"/>
                <a:cs typeface="Times New Roman" charset="0"/>
              </a:rPr>
              <a:t>i</a:t>
            </a:r>
          </a:p>
          <a:p>
            <a:pPr algn="ctr">
              <a:defRPr/>
            </a:pPr>
            <a:r>
              <a:rPr lang="en-US" dirty="0">
                <a:solidFill>
                  <a:srgbClr val="3333CC"/>
                </a:solidFill>
                <a:effectLst>
                  <a:outerShdw blurRad="38100" dist="38100" dir="2700000" algn="tl">
                    <a:srgbClr val="C0C0C0"/>
                  </a:outerShdw>
                </a:effectLst>
                <a:latin typeface="+mn-lt"/>
                <a:cs typeface="Times New Roman" charset="0"/>
              </a:rPr>
              <a:t>c</a:t>
            </a:r>
          </a:p>
          <a:p>
            <a:pPr algn="ctr">
              <a:defRPr/>
            </a:pPr>
            <a:r>
              <a:rPr lang="en-US" dirty="0">
                <a:solidFill>
                  <a:srgbClr val="3333CC"/>
                </a:solidFill>
                <a:effectLst>
                  <a:outerShdw blurRad="38100" dist="38100" dir="2700000" algn="tl">
                    <a:srgbClr val="C0C0C0"/>
                  </a:outerShdw>
                </a:effectLst>
                <a:latin typeface="+mn-lt"/>
                <a:cs typeface="Times New Roman" charset="0"/>
              </a:rPr>
              <a:t>e</a:t>
            </a:r>
          </a:p>
          <a:p>
            <a:pPr algn="ctr">
              <a:defRPr/>
            </a:pPr>
            <a:endParaRPr lang="en-US" dirty="0">
              <a:latin typeface="+mn-lt"/>
            </a:endParaRPr>
          </a:p>
        </p:txBody>
      </p:sp>
      <p:sp>
        <p:nvSpPr>
          <p:cNvPr id="16" name="Text Box 2"/>
          <p:cNvSpPr txBox="1">
            <a:spLocks noChangeArrowheads="1"/>
          </p:cNvSpPr>
          <p:nvPr/>
        </p:nvSpPr>
        <p:spPr bwMode="auto">
          <a:xfrm>
            <a:off x="5529264" y="6324601"/>
            <a:ext cx="2198687" cy="8302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Quantity</a:t>
            </a:r>
          </a:p>
          <a:p>
            <a:pPr algn="ctr">
              <a:defRPr/>
            </a:pPr>
            <a:endParaRPr lang="en-US" dirty="0">
              <a:latin typeface="+mn-lt"/>
            </a:endParaRPr>
          </a:p>
        </p:txBody>
      </p:sp>
      <p:cxnSp>
        <p:nvCxnSpPr>
          <p:cNvPr id="7179" name="Straight Connector 22"/>
          <p:cNvCxnSpPr>
            <a:cxnSpLocks noChangeShapeType="1"/>
          </p:cNvCxnSpPr>
          <p:nvPr/>
        </p:nvCxnSpPr>
        <p:spPr bwMode="auto">
          <a:xfrm flipH="1">
            <a:off x="3765550" y="2500314"/>
            <a:ext cx="1023937" cy="3122612"/>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2"/>
          <p:cNvSpPr txBox="1">
            <a:spLocks noChangeArrowheads="1"/>
          </p:cNvSpPr>
          <p:nvPr/>
        </p:nvSpPr>
        <p:spPr bwMode="auto">
          <a:xfrm>
            <a:off x="4545575" y="2133600"/>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7181" name="Straight Connector 30"/>
          <p:cNvCxnSpPr>
            <a:cxnSpLocks noChangeShapeType="1"/>
          </p:cNvCxnSpPr>
          <p:nvPr/>
        </p:nvCxnSpPr>
        <p:spPr bwMode="auto">
          <a:xfrm>
            <a:off x="7848600" y="207015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Straight Connector 32"/>
          <p:cNvCxnSpPr>
            <a:cxnSpLocks noChangeShapeType="1"/>
          </p:cNvCxnSpPr>
          <p:nvPr/>
        </p:nvCxnSpPr>
        <p:spPr bwMode="auto">
          <a:xfrm flipH="1">
            <a:off x="8229600" y="2485261"/>
            <a:ext cx="1023938" cy="3121025"/>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 Box 2"/>
          <p:cNvSpPr txBox="1">
            <a:spLocks noChangeArrowheads="1"/>
          </p:cNvSpPr>
          <p:nvPr/>
        </p:nvSpPr>
        <p:spPr bwMode="auto">
          <a:xfrm>
            <a:off x="9166718" y="2431845"/>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35" name="Text Box 2"/>
          <p:cNvSpPr txBox="1">
            <a:spLocks noChangeArrowheads="1"/>
          </p:cNvSpPr>
          <p:nvPr/>
        </p:nvSpPr>
        <p:spPr bwMode="auto">
          <a:xfrm>
            <a:off x="3847307" y="5950389"/>
            <a:ext cx="1066800" cy="339725"/>
          </a:xfrm>
          <a:prstGeom prst="rect">
            <a:avLst/>
          </a:prstGeom>
          <a:noFill/>
          <a:ln w="25400" algn="ctr">
            <a:no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6" name="Text Box 2"/>
          <p:cNvSpPr txBox="1">
            <a:spLocks noChangeArrowheads="1"/>
          </p:cNvSpPr>
          <p:nvPr/>
        </p:nvSpPr>
        <p:spPr bwMode="auto">
          <a:xfrm>
            <a:off x="8382000" y="5867400"/>
            <a:ext cx="1066800"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cxnSp>
        <p:nvCxnSpPr>
          <p:cNvPr id="20" name="Straight Connector 4"/>
          <p:cNvCxnSpPr>
            <a:cxnSpLocks noChangeShapeType="1"/>
          </p:cNvCxnSpPr>
          <p:nvPr/>
        </p:nvCxnSpPr>
        <p:spPr bwMode="auto">
          <a:xfrm flipH="1">
            <a:off x="3352800" y="5686100"/>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4"/>
          <p:cNvCxnSpPr>
            <a:cxnSpLocks noChangeShapeType="1"/>
          </p:cNvCxnSpPr>
          <p:nvPr/>
        </p:nvCxnSpPr>
        <p:spPr bwMode="auto">
          <a:xfrm flipH="1">
            <a:off x="7848600" y="5728145"/>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6"/>
          <p:cNvCxnSpPr>
            <a:cxnSpLocks noChangeShapeType="1"/>
          </p:cNvCxnSpPr>
          <p:nvPr/>
        </p:nvCxnSpPr>
        <p:spPr bwMode="auto">
          <a:xfrm>
            <a:off x="7923213" y="3285740"/>
            <a:ext cx="1472654" cy="2416918"/>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 Box 2"/>
          <p:cNvSpPr txBox="1">
            <a:spLocks noChangeArrowheads="1"/>
          </p:cNvSpPr>
          <p:nvPr/>
        </p:nvSpPr>
        <p:spPr bwMode="auto">
          <a:xfrm>
            <a:off x="7923213" y="1839984"/>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28" name="Text Box 2"/>
          <p:cNvSpPr txBox="1">
            <a:spLocks noChangeArrowheads="1"/>
          </p:cNvSpPr>
          <p:nvPr/>
        </p:nvSpPr>
        <p:spPr bwMode="auto">
          <a:xfrm>
            <a:off x="3381489" y="161820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2" name="Text Box 2"/>
          <p:cNvSpPr txBox="1">
            <a:spLocks noChangeArrowheads="1"/>
          </p:cNvSpPr>
          <p:nvPr/>
        </p:nvSpPr>
        <p:spPr bwMode="auto">
          <a:xfrm>
            <a:off x="6793250" y="500769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ED</a:t>
            </a:r>
            <a:endParaRPr lang="en-US" sz="1600" baseline="-25000" dirty="0">
              <a:latin typeface="+mn-lt"/>
            </a:endParaRPr>
          </a:p>
        </p:txBody>
      </p:sp>
    </p:spTree>
    <p:extLst>
      <p:ext uri="{BB962C8B-B14F-4D97-AF65-F5344CB8AC3E}">
        <p14:creationId xmlns:p14="http://schemas.microsoft.com/office/powerpoint/2010/main" val="41487347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119037" y="148305"/>
            <a:ext cx="8394700"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sz="4000" dirty="0">
                <a:solidFill>
                  <a:srgbClr val="7A0000"/>
                </a:solidFill>
                <a:latin typeface="+mn-lt"/>
                <a:ea typeface="+mj-ea"/>
                <a:cs typeface="+mj-cs"/>
              </a:rPr>
              <a:t>Basic Setting between regions</a:t>
            </a:r>
          </a:p>
        </p:txBody>
      </p:sp>
      <p:cxnSp>
        <p:nvCxnSpPr>
          <p:cNvPr id="7171" name="Straight Connector 2"/>
          <p:cNvCxnSpPr>
            <a:cxnSpLocks noChangeShapeType="1"/>
          </p:cNvCxnSpPr>
          <p:nvPr/>
        </p:nvCxnSpPr>
        <p:spPr bwMode="auto">
          <a:xfrm>
            <a:off x="3352800" y="2049520"/>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Straight Connector 6"/>
          <p:cNvCxnSpPr>
            <a:cxnSpLocks noChangeShapeType="1"/>
          </p:cNvCxnSpPr>
          <p:nvPr/>
        </p:nvCxnSpPr>
        <p:spPr bwMode="auto">
          <a:xfrm>
            <a:off x="4098650" y="2065635"/>
            <a:ext cx="1266825" cy="3194050"/>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
          <p:cNvSpPr txBox="1">
            <a:spLocks noChangeArrowheads="1"/>
          </p:cNvSpPr>
          <p:nvPr/>
        </p:nvSpPr>
        <p:spPr bwMode="auto">
          <a:xfrm>
            <a:off x="2057400" y="2362201"/>
            <a:ext cx="685800" cy="2308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P</a:t>
            </a:r>
          </a:p>
          <a:p>
            <a:pPr algn="ctr">
              <a:defRPr/>
            </a:pPr>
            <a:r>
              <a:rPr lang="en-US" dirty="0">
                <a:solidFill>
                  <a:srgbClr val="3333CC"/>
                </a:solidFill>
                <a:effectLst>
                  <a:outerShdw blurRad="38100" dist="38100" dir="2700000" algn="tl">
                    <a:srgbClr val="C0C0C0"/>
                  </a:outerShdw>
                </a:effectLst>
                <a:latin typeface="+mn-lt"/>
                <a:cs typeface="Times New Roman" charset="0"/>
              </a:rPr>
              <a:t>r</a:t>
            </a:r>
          </a:p>
          <a:p>
            <a:pPr algn="ctr">
              <a:defRPr/>
            </a:pPr>
            <a:r>
              <a:rPr lang="en-US" dirty="0">
                <a:solidFill>
                  <a:srgbClr val="3333CC"/>
                </a:solidFill>
                <a:effectLst>
                  <a:outerShdw blurRad="38100" dist="38100" dir="2700000" algn="tl">
                    <a:srgbClr val="C0C0C0"/>
                  </a:outerShdw>
                </a:effectLst>
                <a:latin typeface="+mn-lt"/>
                <a:cs typeface="Times New Roman" charset="0"/>
              </a:rPr>
              <a:t>i</a:t>
            </a:r>
          </a:p>
          <a:p>
            <a:pPr algn="ctr">
              <a:defRPr/>
            </a:pPr>
            <a:r>
              <a:rPr lang="en-US" dirty="0">
                <a:solidFill>
                  <a:srgbClr val="3333CC"/>
                </a:solidFill>
                <a:effectLst>
                  <a:outerShdw blurRad="38100" dist="38100" dir="2700000" algn="tl">
                    <a:srgbClr val="C0C0C0"/>
                  </a:outerShdw>
                </a:effectLst>
                <a:latin typeface="+mn-lt"/>
                <a:cs typeface="Times New Roman" charset="0"/>
              </a:rPr>
              <a:t>c</a:t>
            </a:r>
          </a:p>
          <a:p>
            <a:pPr algn="ctr">
              <a:defRPr/>
            </a:pPr>
            <a:r>
              <a:rPr lang="en-US" dirty="0">
                <a:solidFill>
                  <a:srgbClr val="3333CC"/>
                </a:solidFill>
                <a:effectLst>
                  <a:outerShdw blurRad="38100" dist="38100" dir="2700000" algn="tl">
                    <a:srgbClr val="C0C0C0"/>
                  </a:outerShdw>
                </a:effectLst>
                <a:latin typeface="+mn-lt"/>
                <a:cs typeface="Times New Roman" charset="0"/>
              </a:rPr>
              <a:t>e</a:t>
            </a:r>
          </a:p>
          <a:p>
            <a:pPr algn="ctr">
              <a:defRPr/>
            </a:pPr>
            <a:endParaRPr lang="en-US" dirty="0">
              <a:latin typeface="+mn-lt"/>
            </a:endParaRPr>
          </a:p>
        </p:txBody>
      </p:sp>
      <p:sp>
        <p:nvSpPr>
          <p:cNvPr id="16" name="Text Box 2"/>
          <p:cNvSpPr txBox="1">
            <a:spLocks noChangeArrowheads="1"/>
          </p:cNvSpPr>
          <p:nvPr/>
        </p:nvSpPr>
        <p:spPr bwMode="auto">
          <a:xfrm>
            <a:off x="5529264" y="6324601"/>
            <a:ext cx="2198687" cy="8302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Quantity</a:t>
            </a:r>
          </a:p>
          <a:p>
            <a:pPr algn="ctr">
              <a:defRPr/>
            </a:pPr>
            <a:endParaRPr lang="en-US" dirty="0">
              <a:latin typeface="+mn-lt"/>
            </a:endParaRPr>
          </a:p>
        </p:txBody>
      </p:sp>
      <p:cxnSp>
        <p:nvCxnSpPr>
          <p:cNvPr id="7179" name="Straight Connector 22"/>
          <p:cNvCxnSpPr>
            <a:cxnSpLocks noChangeShapeType="1"/>
          </p:cNvCxnSpPr>
          <p:nvPr/>
        </p:nvCxnSpPr>
        <p:spPr bwMode="auto">
          <a:xfrm flipH="1">
            <a:off x="3765550" y="2500314"/>
            <a:ext cx="1023937" cy="3122612"/>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2"/>
          <p:cNvSpPr txBox="1">
            <a:spLocks noChangeArrowheads="1"/>
          </p:cNvSpPr>
          <p:nvPr/>
        </p:nvSpPr>
        <p:spPr bwMode="auto">
          <a:xfrm>
            <a:off x="4545575" y="2133600"/>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7181" name="Straight Connector 30"/>
          <p:cNvCxnSpPr>
            <a:cxnSpLocks noChangeShapeType="1"/>
          </p:cNvCxnSpPr>
          <p:nvPr/>
        </p:nvCxnSpPr>
        <p:spPr bwMode="auto">
          <a:xfrm>
            <a:off x="7848600" y="207015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Straight Connector 32"/>
          <p:cNvCxnSpPr>
            <a:cxnSpLocks noChangeShapeType="1"/>
          </p:cNvCxnSpPr>
          <p:nvPr/>
        </p:nvCxnSpPr>
        <p:spPr bwMode="auto">
          <a:xfrm flipH="1">
            <a:off x="8229600" y="2485261"/>
            <a:ext cx="1023938" cy="3121025"/>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 Box 2"/>
          <p:cNvSpPr txBox="1">
            <a:spLocks noChangeArrowheads="1"/>
          </p:cNvSpPr>
          <p:nvPr/>
        </p:nvSpPr>
        <p:spPr bwMode="auto">
          <a:xfrm>
            <a:off x="9166718" y="2431845"/>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35" name="Text Box 2"/>
          <p:cNvSpPr txBox="1">
            <a:spLocks noChangeArrowheads="1"/>
          </p:cNvSpPr>
          <p:nvPr/>
        </p:nvSpPr>
        <p:spPr bwMode="auto">
          <a:xfrm>
            <a:off x="3847307" y="5950389"/>
            <a:ext cx="1066800" cy="339725"/>
          </a:xfrm>
          <a:prstGeom prst="rect">
            <a:avLst/>
          </a:prstGeom>
          <a:noFill/>
          <a:ln w="25400" algn="ctr">
            <a:no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6" name="Text Box 2"/>
          <p:cNvSpPr txBox="1">
            <a:spLocks noChangeArrowheads="1"/>
          </p:cNvSpPr>
          <p:nvPr/>
        </p:nvSpPr>
        <p:spPr bwMode="auto">
          <a:xfrm>
            <a:off x="8382000" y="5867400"/>
            <a:ext cx="1066800"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cxnSp>
        <p:nvCxnSpPr>
          <p:cNvPr id="20" name="Straight Connector 4"/>
          <p:cNvCxnSpPr>
            <a:cxnSpLocks noChangeShapeType="1"/>
          </p:cNvCxnSpPr>
          <p:nvPr/>
        </p:nvCxnSpPr>
        <p:spPr bwMode="auto">
          <a:xfrm flipH="1">
            <a:off x="3352800" y="5686100"/>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4"/>
          <p:cNvCxnSpPr>
            <a:cxnSpLocks noChangeShapeType="1"/>
          </p:cNvCxnSpPr>
          <p:nvPr/>
        </p:nvCxnSpPr>
        <p:spPr bwMode="auto">
          <a:xfrm flipH="1">
            <a:off x="7848600" y="5728145"/>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6"/>
          <p:cNvCxnSpPr>
            <a:cxnSpLocks noChangeShapeType="1"/>
          </p:cNvCxnSpPr>
          <p:nvPr/>
        </p:nvCxnSpPr>
        <p:spPr bwMode="auto">
          <a:xfrm>
            <a:off x="7923213" y="3285740"/>
            <a:ext cx="1472654" cy="2416918"/>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 Box 2"/>
          <p:cNvSpPr txBox="1">
            <a:spLocks noChangeArrowheads="1"/>
          </p:cNvSpPr>
          <p:nvPr/>
        </p:nvSpPr>
        <p:spPr bwMode="auto">
          <a:xfrm>
            <a:off x="7923213" y="1839984"/>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28" name="Text Box 2"/>
          <p:cNvSpPr txBox="1">
            <a:spLocks noChangeArrowheads="1"/>
          </p:cNvSpPr>
          <p:nvPr/>
        </p:nvSpPr>
        <p:spPr bwMode="auto">
          <a:xfrm>
            <a:off x="3381489" y="161820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23" name="Straight Connector 2"/>
          <p:cNvCxnSpPr>
            <a:cxnSpLocks noChangeShapeType="1"/>
          </p:cNvCxnSpPr>
          <p:nvPr/>
        </p:nvCxnSpPr>
        <p:spPr bwMode="auto">
          <a:xfrm>
            <a:off x="5575730" y="206528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6"/>
          <p:cNvCxnSpPr>
            <a:cxnSpLocks noChangeShapeType="1"/>
          </p:cNvCxnSpPr>
          <p:nvPr/>
        </p:nvCxnSpPr>
        <p:spPr bwMode="auto">
          <a:xfrm>
            <a:off x="5570419" y="3207785"/>
            <a:ext cx="1491937" cy="2083999"/>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2"/>
          <p:cNvCxnSpPr>
            <a:cxnSpLocks noChangeShapeType="1"/>
          </p:cNvCxnSpPr>
          <p:nvPr/>
        </p:nvCxnSpPr>
        <p:spPr bwMode="auto">
          <a:xfrm flipH="1">
            <a:off x="5600927" y="2893231"/>
            <a:ext cx="1267693" cy="1537564"/>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 Box 2"/>
          <p:cNvSpPr txBox="1">
            <a:spLocks noChangeArrowheads="1"/>
          </p:cNvSpPr>
          <p:nvPr/>
        </p:nvSpPr>
        <p:spPr bwMode="auto">
          <a:xfrm>
            <a:off x="6388678" y="2010972"/>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ES</a:t>
            </a:r>
            <a:endParaRPr lang="en-US" sz="1600" baseline="-25000" dirty="0">
              <a:latin typeface="+mn-lt"/>
            </a:endParaRPr>
          </a:p>
        </p:txBody>
      </p:sp>
      <p:cxnSp>
        <p:nvCxnSpPr>
          <p:cNvPr id="31" name="Straight Connector 4"/>
          <p:cNvCxnSpPr>
            <a:cxnSpLocks noChangeShapeType="1"/>
          </p:cNvCxnSpPr>
          <p:nvPr/>
        </p:nvCxnSpPr>
        <p:spPr bwMode="auto">
          <a:xfrm flipH="1">
            <a:off x="5575730" y="5712378"/>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 Box 2"/>
          <p:cNvSpPr txBox="1">
            <a:spLocks noChangeArrowheads="1"/>
          </p:cNvSpPr>
          <p:nvPr/>
        </p:nvSpPr>
        <p:spPr bwMode="auto">
          <a:xfrm>
            <a:off x="6793250" y="500769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ED</a:t>
            </a:r>
            <a:endParaRPr lang="en-US" sz="1600" baseline="-25000" dirty="0">
              <a:latin typeface="+mn-lt"/>
            </a:endParaRPr>
          </a:p>
        </p:txBody>
      </p:sp>
      <p:cxnSp>
        <p:nvCxnSpPr>
          <p:cNvPr id="37" name="Straight Connector 4"/>
          <p:cNvCxnSpPr>
            <a:cxnSpLocks noChangeShapeType="1"/>
          </p:cNvCxnSpPr>
          <p:nvPr/>
        </p:nvCxnSpPr>
        <p:spPr bwMode="auto">
          <a:xfrm flipH="1">
            <a:off x="3400966" y="3207785"/>
            <a:ext cx="1144610" cy="0"/>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2"/>
          <p:cNvCxnSpPr>
            <a:cxnSpLocks noChangeShapeType="1"/>
          </p:cNvCxnSpPr>
          <p:nvPr/>
        </p:nvCxnSpPr>
        <p:spPr bwMode="auto">
          <a:xfrm>
            <a:off x="4545575" y="3178893"/>
            <a:ext cx="0" cy="2507207"/>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4"/>
          <p:cNvCxnSpPr>
            <a:cxnSpLocks noChangeShapeType="1"/>
          </p:cNvCxnSpPr>
          <p:nvPr/>
        </p:nvCxnSpPr>
        <p:spPr bwMode="auto">
          <a:xfrm flipH="1" flipV="1">
            <a:off x="7824993" y="4428852"/>
            <a:ext cx="809213" cy="519"/>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2"/>
          <p:cNvCxnSpPr>
            <a:cxnSpLocks noChangeShapeType="1"/>
          </p:cNvCxnSpPr>
          <p:nvPr/>
        </p:nvCxnSpPr>
        <p:spPr bwMode="auto">
          <a:xfrm>
            <a:off x="8613289" y="4454962"/>
            <a:ext cx="9764" cy="1246907"/>
          </a:xfrm>
          <a:prstGeom prst="line">
            <a:avLst/>
          </a:prstGeom>
          <a:noFill/>
          <a:ln w="38100" algn="ctr">
            <a:solidFill>
              <a:srgbClr val="F22CE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2"/>
          <p:cNvCxnSpPr>
            <a:cxnSpLocks noChangeShapeType="1"/>
          </p:cNvCxnSpPr>
          <p:nvPr/>
        </p:nvCxnSpPr>
        <p:spPr bwMode="auto">
          <a:xfrm>
            <a:off x="6052916" y="3931610"/>
            <a:ext cx="5858" cy="1726908"/>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2"/>
          <p:cNvCxnSpPr>
            <a:cxnSpLocks noChangeShapeType="1"/>
          </p:cNvCxnSpPr>
          <p:nvPr/>
        </p:nvCxnSpPr>
        <p:spPr bwMode="auto">
          <a:xfrm flipH="1">
            <a:off x="4828113" y="3856135"/>
            <a:ext cx="14394" cy="1808946"/>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2"/>
          <p:cNvCxnSpPr>
            <a:cxnSpLocks noChangeShapeType="1"/>
          </p:cNvCxnSpPr>
          <p:nvPr/>
        </p:nvCxnSpPr>
        <p:spPr bwMode="auto">
          <a:xfrm flipH="1">
            <a:off x="4290691" y="3856135"/>
            <a:ext cx="40683" cy="1823996"/>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2"/>
          <p:cNvCxnSpPr>
            <a:cxnSpLocks noChangeShapeType="1"/>
          </p:cNvCxnSpPr>
          <p:nvPr/>
        </p:nvCxnSpPr>
        <p:spPr bwMode="auto">
          <a:xfrm flipH="1">
            <a:off x="8252203" y="3878320"/>
            <a:ext cx="33067" cy="1875313"/>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2"/>
          <p:cNvCxnSpPr>
            <a:cxnSpLocks noChangeShapeType="1"/>
          </p:cNvCxnSpPr>
          <p:nvPr/>
        </p:nvCxnSpPr>
        <p:spPr bwMode="auto">
          <a:xfrm>
            <a:off x="8784023" y="3931017"/>
            <a:ext cx="25120" cy="1749114"/>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4"/>
          <p:cNvCxnSpPr>
            <a:cxnSpLocks noChangeShapeType="1"/>
          </p:cNvCxnSpPr>
          <p:nvPr/>
        </p:nvCxnSpPr>
        <p:spPr bwMode="auto">
          <a:xfrm flipH="1">
            <a:off x="3324113" y="3894088"/>
            <a:ext cx="5417456" cy="5251"/>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982718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119037" y="148305"/>
            <a:ext cx="8394700"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sz="4000" dirty="0">
                <a:solidFill>
                  <a:srgbClr val="7A0000"/>
                </a:solidFill>
                <a:latin typeface="+mn-lt"/>
                <a:ea typeface="+mj-ea"/>
                <a:cs typeface="+mj-cs"/>
              </a:rPr>
              <a:t>Basic Setting between regions</a:t>
            </a:r>
          </a:p>
        </p:txBody>
      </p:sp>
      <p:cxnSp>
        <p:nvCxnSpPr>
          <p:cNvPr id="7171" name="Straight Connector 2"/>
          <p:cNvCxnSpPr>
            <a:cxnSpLocks noChangeShapeType="1"/>
          </p:cNvCxnSpPr>
          <p:nvPr/>
        </p:nvCxnSpPr>
        <p:spPr bwMode="auto">
          <a:xfrm>
            <a:off x="3352800" y="2049520"/>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Straight Connector 6"/>
          <p:cNvCxnSpPr>
            <a:cxnSpLocks noChangeShapeType="1"/>
          </p:cNvCxnSpPr>
          <p:nvPr/>
        </p:nvCxnSpPr>
        <p:spPr bwMode="auto">
          <a:xfrm>
            <a:off x="4098650" y="2065635"/>
            <a:ext cx="1266825" cy="3194050"/>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
          <p:cNvSpPr txBox="1">
            <a:spLocks noChangeArrowheads="1"/>
          </p:cNvSpPr>
          <p:nvPr/>
        </p:nvSpPr>
        <p:spPr bwMode="auto">
          <a:xfrm>
            <a:off x="2057400" y="2362201"/>
            <a:ext cx="685800" cy="2308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P</a:t>
            </a:r>
          </a:p>
          <a:p>
            <a:pPr algn="ctr">
              <a:defRPr/>
            </a:pPr>
            <a:r>
              <a:rPr lang="en-US" dirty="0">
                <a:solidFill>
                  <a:srgbClr val="3333CC"/>
                </a:solidFill>
                <a:effectLst>
                  <a:outerShdw blurRad="38100" dist="38100" dir="2700000" algn="tl">
                    <a:srgbClr val="C0C0C0"/>
                  </a:outerShdw>
                </a:effectLst>
                <a:latin typeface="+mn-lt"/>
                <a:cs typeface="Times New Roman" charset="0"/>
              </a:rPr>
              <a:t>r</a:t>
            </a:r>
          </a:p>
          <a:p>
            <a:pPr algn="ctr">
              <a:defRPr/>
            </a:pPr>
            <a:r>
              <a:rPr lang="en-US" dirty="0">
                <a:solidFill>
                  <a:srgbClr val="3333CC"/>
                </a:solidFill>
                <a:effectLst>
                  <a:outerShdw blurRad="38100" dist="38100" dir="2700000" algn="tl">
                    <a:srgbClr val="C0C0C0"/>
                  </a:outerShdw>
                </a:effectLst>
                <a:latin typeface="+mn-lt"/>
                <a:cs typeface="Times New Roman" charset="0"/>
              </a:rPr>
              <a:t>i</a:t>
            </a:r>
          </a:p>
          <a:p>
            <a:pPr algn="ctr">
              <a:defRPr/>
            </a:pPr>
            <a:r>
              <a:rPr lang="en-US" dirty="0">
                <a:solidFill>
                  <a:srgbClr val="3333CC"/>
                </a:solidFill>
                <a:effectLst>
                  <a:outerShdw blurRad="38100" dist="38100" dir="2700000" algn="tl">
                    <a:srgbClr val="C0C0C0"/>
                  </a:outerShdw>
                </a:effectLst>
                <a:latin typeface="+mn-lt"/>
                <a:cs typeface="Times New Roman" charset="0"/>
              </a:rPr>
              <a:t>c</a:t>
            </a:r>
          </a:p>
          <a:p>
            <a:pPr algn="ctr">
              <a:defRPr/>
            </a:pPr>
            <a:r>
              <a:rPr lang="en-US" dirty="0">
                <a:solidFill>
                  <a:srgbClr val="3333CC"/>
                </a:solidFill>
                <a:effectLst>
                  <a:outerShdw blurRad="38100" dist="38100" dir="2700000" algn="tl">
                    <a:srgbClr val="C0C0C0"/>
                  </a:outerShdw>
                </a:effectLst>
                <a:latin typeface="+mn-lt"/>
                <a:cs typeface="Times New Roman" charset="0"/>
              </a:rPr>
              <a:t>e</a:t>
            </a:r>
          </a:p>
          <a:p>
            <a:pPr algn="ctr">
              <a:defRPr/>
            </a:pPr>
            <a:endParaRPr lang="en-US" dirty="0">
              <a:latin typeface="+mn-lt"/>
            </a:endParaRPr>
          </a:p>
        </p:txBody>
      </p:sp>
      <p:sp>
        <p:nvSpPr>
          <p:cNvPr id="16" name="Text Box 2"/>
          <p:cNvSpPr txBox="1">
            <a:spLocks noChangeArrowheads="1"/>
          </p:cNvSpPr>
          <p:nvPr/>
        </p:nvSpPr>
        <p:spPr bwMode="auto">
          <a:xfrm>
            <a:off x="5529264" y="6324601"/>
            <a:ext cx="2198687" cy="8302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Quantity</a:t>
            </a:r>
          </a:p>
          <a:p>
            <a:pPr algn="ctr">
              <a:defRPr/>
            </a:pPr>
            <a:endParaRPr lang="en-US" dirty="0">
              <a:latin typeface="+mn-lt"/>
            </a:endParaRPr>
          </a:p>
        </p:txBody>
      </p:sp>
      <p:cxnSp>
        <p:nvCxnSpPr>
          <p:cNvPr id="7179" name="Straight Connector 22"/>
          <p:cNvCxnSpPr>
            <a:cxnSpLocks noChangeShapeType="1"/>
          </p:cNvCxnSpPr>
          <p:nvPr/>
        </p:nvCxnSpPr>
        <p:spPr bwMode="auto">
          <a:xfrm flipH="1">
            <a:off x="3765550" y="2500314"/>
            <a:ext cx="1023937" cy="3122612"/>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2"/>
          <p:cNvSpPr txBox="1">
            <a:spLocks noChangeArrowheads="1"/>
          </p:cNvSpPr>
          <p:nvPr/>
        </p:nvSpPr>
        <p:spPr bwMode="auto">
          <a:xfrm>
            <a:off x="4545575" y="2133600"/>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7181" name="Straight Connector 30"/>
          <p:cNvCxnSpPr>
            <a:cxnSpLocks noChangeShapeType="1"/>
          </p:cNvCxnSpPr>
          <p:nvPr/>
        </p:nvCxnSpPr>
        <p:spPr bwMode="auto">
          <a:xfrm>
            <a:off x="7848600" y="207015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Straight Connector 32"/>
          <p:cNvCxnSpPr>
            <a:cxnSpLocks noChangeShapeType="1"/>
          </p:cNvCxnSpPr>
          <p:nvPr/>
        </p:nvCxnSpPr>
        <p:spPr bwMode="auto">
          <a:xfrm flipH="1">
            <a:off x="8229600" y="2485261"/>
            <a:ext cx="1023938" cy="3121025"/>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 Box 2"/>
          <p:cNvSpPr txBox="1">
            <a:spLocks noChangeArrowheads="1"/>
          </p:cNvSpPr>
          <p:nvPr/>
        </p:nvSpPr>
        <p:spPr bwMode="auto">
          <a:xfrm>
            <a:off x="9166718" y="2431845"/>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35" name="Text Box 2"/>
          <p:cNvSpPr txBox="1">
            <a:spLocks noChangeArrowheads="1"/>
          </p:cNvSpPr>
          <p:nvPr/>
        </p:nvSpPr>
        <p:spPr bwMode="auto">
          <a:xfrm>
            <a:off x="3847307" y="5950389"/>
            <a:ext cx="1066800" cy="339725"/>
          </a:xfrm>
          <a:prstGeom prst="rect">
            <a:avLst/>
          </a:prstGeom>
          <a:noFill/>
          <a:ln w="25400" algn="ctr">
            <a:no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6" name="Text Box 2"/>
          <p:cNvSpPr txBox="1">
            <a:spLocks noChangeArrowheads="1"/>
          </p:cNvSpPr>
          <p:nvPr/>
        </p:nvSpPr>
        <p:spPr bwMode="auto">
          <a:xfrm>
            <a:off x="8382000" y="5867400"/>
            <a:ext cx="1066800"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cxnSp>
        <p:nvCxnSpPr>
          <p:cNvPr id="20" name="Straight Connector 4"/>
          <p:cNvCxnSpPr>
            <a:cxnSpLocks noChangeShapeType="1"/>
          </p:cNvCxnSpPr>
          <p:nvPr/>
        </p:nvCxnSpPr>
        <p:spPr bwMode="auto">
          <a:xfrm flipH="1">
            <a:off x="3352800" y="5686100"/>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4"/>
          <p:cNvCxnSpPr>
            <a:cxnSpLocks noChangeShapeType="1"/>
          </p:cNvCxnSpPr>
          <p:nvPr/>
        </p:nvCxnSpPr>
        <p:spPr bwMode="auto">
          <a:xfrm flipH="1">
            <a:off x="7848600" y="5728145"/>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6"/>
          <p:cNvCxnSpPr>
            <a:cxnSpLocks noChangeShapeType="1"/>
          </p:cNvCxnSpPr>
          <p:nvPr/>
        </p:nvCxnSpPr>
        <p:spPr bwMode="auto">
          <a:xfrm>
            <a:off x="7923213" y="3285740"/>
            <a:ext cx="1472654" cy="2416918"/>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 Box 2"/>
          <p:cNvSpPr txBox="1">
            <a:spLocks noChangeArrowheads="1"/>
          </p:cNvSpPr>
          <p:nvPr/>
        </p:nvSpPr>
        <p:spPr bwMode="auto">
          <a:xfrm>
            <a:off x="7923213" y="1839984"/>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28" name="Text Box 2"/>
          <p:cNvSpPr txBox="1">
            <a:spLocks noChangeArrowheads="1"/>
          </p:cNvSpPr>
          <p:nvPr/>
        </p:nvSpPr>
        <p:spPr bwMode="auto">
          <a:xfrm>
            <a:off x="3381489" y="161820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39" name="Straight Connector 22"/>
          <p:cNvCxnSpPr>
            <a:cxnSpLocks noChangeShapeType="1"/>
          </p:cNvCxnSpPr>
          <p:nvPr/>
        </p:nvCxnSpPr>
        <p:spPr bwMode="auto">
          <a:xfrm flipH="1">
            <a:off x="3847307" y="2785241"/>
            <a:ext cx="1313272" cy="287984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32"/>
          <p:cNvCxnSpPr>
            <a:cxnSpLocks noChangeShapeType="1"/>
          </p:cNvCxnSpPr>
          <p:nvPr/>
        </p:nvCxnSpPr>
        <p:spPr bwMode="auto">
          <a:xfrm flipH="1">
            <a:off x="8050731" y="2441201"/>
            <a:ext cx="882879" cy="31575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
          <p:cNvSpPr txBox="1">
            <a:spLocks noChangeArrowheads="1"/>
          </p:cNvSpPr>
          <p:nvPr/>
        </p:nvSpPr>
        <p:spPr bwMode="auto">
          <a:xfrm>
            <a:off x="4842507" y="2688074"/>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sp>
        <p:nvSpPr>
          <p:cNvPr id="44" name="Text Box 2"/>
          <p:cNvSpPr txBox="1">
            <a:spLocks noChangeArrowheads="1"/>
          </p:cNvSpPr>
          <p:nvPr/>
        </p:nvSpPr>
        <p:spPr bwMode="auto">
          <a:xfrm>
            <a:off x="8579079" y="2093221"/>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spTree>
    <p:extLst>
      <p:ext uri="{BB962C8B-B14F-4D97-AF65-F5344CB8AC3E}">
        <p14:creationId xmlns:p14="http://schemas.microsoft.com/office/powerpoint/2010/main" val="40694274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119037" y="148305"/>
            <a:ext cx="8394700"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sz="4000" dirty="0">
                <a:solidFill>
                  <a:srgbClr val="7A0000"/>
                </a:solidFill>
                <a:latin typeface="+mn-lt"/>
                <a:ea typeface="+mj-ea"/>
                <a:cs typeface="+mj-cs"/>
              </a:rPr>
              <a:t>Basic Setting between regions</a:t>
            </a:r>
          </a:p>
        </p:txBody>
      </p:sp>
      <p:cxnSp>
        <p:nvCxnSpPr>
          <p:cNvPr id="7171" name="Straight Connector 2"/>
          <p:cNvCxnSpPr>
            <a:cxnSpLocks noChangeShapeType="1"/>
          </p:cNvCxnSpPr>
          <p:nvPr/>
        </p:nvCxnSpPr>
        <p:spPr bwMode="auto">
          <a:xfrm>
            <a:off x="3352800" y="2049520"/>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Straight Connector 6"/>
          <p:cNvCxnSpPr>
            <a:cxnSpLocks noChangeShapeType="1"/>
          </p:cNvCxnSpPr>
          <p:nvPr/>
        </p:nvCxnSpPr>
        <p:spPr bwMode="auto">
          <a:xfrm>
            <a:off x="4098650" y="2065635"/>
            <a:ext cx="1266825" cy="3194050"/>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
          <p:cNvSpPr txBox="1">
            <a:spLocks noChangeArrowheads="1"/>
          </p:cNvSpPr>
          <p:nvPr/>
        </p:nvSpPr>
        <p:spPr bwMode="auto">
          <a:xfrm>
            <a:off x="2057400" y="2362201"/>
            <a:ext cx="685800" cy="2308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P</a:t>
            </a:r>
          </a:p>
          <a:p>
            <a:pPr algn="ctr">
              <a:defRPr/>
            </a:pPr>
            <a:r>
              <a:rPr lang="en-US" dirty="0">
                <a:solidFill>
                  <a:srgbClr val="3333CC"/>
                </a:solidFill>
                <a:effectLst>
                  <a:outerShdw blurRad="38100" dist="38100" dir="2700000" algn="tl">
                    <a:srgbClr val="C0C0C0"/>
                  </a:outerShdw>
                </a:effectLst>
                <a:latin typeface="+mn-lt"/>
                <a:cs typeface="Times New Roman" charset="0"/>
              </a:rPr>
              <a:t>r</a:t>
            </a:r>
          </a:p>
          <a:p>
            <a:pPr algn="ctr">
              <a:defRPr/>
            </a:pPr>
            <a:r>
              <a:rPr lang="en-US" dirty="0">
                <a:solidFill>
                  <a:srgbClr val="3333CC"/>
                </a:solidFill>
                <a:effectLst>
                  <a:outerShdw blurRad="38100" dist="38100" dir="2700000" algn="tl">
                    <a:srgbClr val="C0C0C0"/>
                  </a:outerShdw>
                </a:effectLst>
                <a:latin typeface="+mn-lt"/>
                <a:cs typeface="Times New Roman" charset="0"/>
              </a:rPr>
              <a:t>i</a:t>
            </a:r>
          </a:p>
          <a:p>
            <a:pPr algn="ctr">
              <a:defRPr/>
            </a:pPr>
            <a:r>
              <a:rPr lang="en-US" dirty="0">
                <a:solidFill>
                  <a:srgbClr val="3333CC"/>
                </a:solidFill>
                <a:effectLst>
                  <a:outerShdw blurRad="38100" dist="38100" dir="2700000" algn="tl">
                    <a:srgbClr val="C0C0C0"/>
                  </a:outerShdw>
                </a:effectLst>
                <a:latin typeface="+mn-lt"/>
                <a:cs typeface="Times New Roman" charset="0"/>
              </a:rPr>
              <a:t>c</a:t>
            </a:r>
          </a:p>
          <a:p>
            <a:pPr algn="ctr">
              <a:defRPr/>
            </a:pPr>
            <a:r>
              <a:rPr lang="en-US" dirty="0">
                <a:solidFill>
                  <a:srgbClr val="3333CC"/>
                </a:solidFill>
                <a:effectLst>
                  <a:outerShdw blurRad="38100" dist="38100" dir="2700000" algn="tl">
                    <a:srgbClr val="C0C0C0"/>
                  </a:outerShdw>
                </a:effectLst>
                <a:latin typeface="+mn-lt"/>
                <a:cs typeface="Times New Roman" charset="0"/>
              </a:rPr>
              <a:t>e</a:t>
            </a:r>
          </a:p>
          <a:p>
            <a:pPr algn="ctr">
              <a:defRPr/>
            </a:pPr>
            <a:endParaRPr lang="en-US" dirty="0">
              <a:latin typeface="+mn-lt"/>
            </a:endParaRPr>
          </a:p>
        </p:txBody>
      </p:sp>
      <p:sp>
        <p:nvSpPr>
          <p:cNvPr id="16" name="Text Box 2"/>
          <p:cNvSpPr txBox="1">
            <a:spLocks noChangeArrowheads="1"/>
          </p:cNvSpPr>
          <p:nvPr/>
        </p:nvSpPr>
        <p:spPr bwMode="auto">
          <a:xfrm>
            <a:off x="5529264" y="6324601"/>
            <a:ext cx="2198687" cy="8302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Quantity</a:t>
            </a:r>
          </a:p>
          <a:p>
            <a:pPr algn="ctr">
              <a:defRPr/>
            </a:pPr>
            <a:endParaRPr lang="en-US" dirty="0">
              <a:latin typeface="+mn-lt"/>
            </a:endParaRPr>
          </a:p>
        </p:txBody>
      </p:sp>
      <p:cxnSp>
        <p:nvCxnSpPr>
          <p:cNvPr id="7179" name="Straight Connector 22"/>
          <p:cNvCxnSpPr>
            <a:cxnSpLocks noChangeShapeType="1"/>
          </p:cNvCxnSpPr>
          <p:nvPr/>
        </p:nvCxnSpPr>
        <p:spPr bwMode="auto">
          <a:xfrm flipH="1">
            <a:off x="3765550" y="2500314"/>
            <a:ext cx="1023937" cy="3122612"/>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2"/>
          <p:cNvSpPr txBox="1">
            <a:spLocks noChangeArrowheads="1"/>
          </p:cNvSpPr>
          <p:nvPr/>
        </p:nvSpPr>
        <p:spPr bwMode="auto">
          <a:xfrm>
            <a:off x="4545575" y="2133600"/>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7181" name="Straight Connector 30"/>
          <p:cNvCxnSpPr>
            <a:cxnSpLocks noChangeShapeType="1"/>
          </p:cNvCxnSpPr>
          <p:nvPr/>
        </p:nvCxnSpPr>
        <p:spPr bwMode="auto">
          <a:xfrm>
            <a:off x="7848600" y="207015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Straight Connector 32"/>
          <p:cNvCxnSpPr>
            <a:cxnSpLocks noChangeShapeType="1"/>
          </p:cNvCxnSpPr>
          <p:nvPr/>
        </p:nvCxnSpPr>
        <p:spPr bwMode="auto">
          <a:xfrm flipH="1">
            <a:off x="8229600" y="2485261"/>
            <a:ext cx="1023938" cy="3121025"/>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 Box 2"/>
          <p:cNvSpPr txBox="1">
            <a:spLocks noChangeArrowheads="1"/>
          </p:cNvSpPr>
          <p:nvPr/>
        </p:nvSpPr>
        <p:spPr bwMode="auto">
          <a:xfrm>
            <a:off x="9166718" y="2431845"/>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35" name="Text Box 2"/>
          <p:cNvSpPr txBox="1">
            <a:spLocks noChangeArrowheads="1"/>
          </p:cNvSpPr>
          <p:nvPr/>
        </p:nvSpPr>
        <p:spPr bwMode="auto">
          <a:xfrm>
            <a:off x="3847307" y="5950389"/>
            <a:ext cx="1066800" cy="339725"/>
          </a:xfrm>
          <a:prstGeom prst="rect">
            <a:avLst/>
          </a:prstGeom>
          <a:noFill/>
          <a:ln w="25400" algn="ctr">
            <a:no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6" name="Text Box 2"/>
          <p:cNvSpPr txBox="1">
            <a:spLocks noChangeArrowheads="1"/>
          </p:cNvSpPr>
          <p:nvPr/>
        </p:nvSpPr>
        <p:spPr bwMode="auto">
          <a:xfrm>
            <a:off x="8382000" y="5867400"/>
            <a:ext cx="1066800"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cxnSp>
        <p:nvCxnSpPr>
          <p:cNvPr id="20" name="Straight Connector 4"/>
          <p:cNvCxnSpPr>
            <a:cxnSpLocks noChangeShapeType="1"/>
          </p:cNvCxnSpPr>
          <p:nvPr/>
        </p:nvCxnSpPr>
        <p:spPr bwMode="auto">
          <a:xfrm flipH="1">
            <a:off x="3352800" y="5686100"/>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4"/>
          <p:cNvCxnSpPr>
            <a:cxnSpLocks noChangeShapeType="1"/>
          </p:cNvCxnSpPr>
          <p:nvPr/>
        </p:nvCxnSpPr>
        <p:spPr bwMode="auto">
          <a:xfrm flipH="1">
            <a:off x="7848600" y="5728145"/>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6"/>
          <p:cNvCxnSpPr>
            <a:cxnSpLocks noChangeShapeType="1"/>
          </p:cNvCxnSpPr>
          <p:nvPr/>
        </p:nvCxnSpPr>
        <p:spPr bwMode="auto">
          <a:xfrm>
            <a:off x="7923213" y="3285740"/>
            <a:ext cx="1472654" cy="2416918"/>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 Box 2"/>
          <p:cNvSpPr txBox="1">
            <a:spLocks noChangeArrowheads="1"/>
          </p:cNvSpPr>
          <p:nvPr/>
        </p:nvSpPr>
        <p:spPr bwMode="auto">
          <a:xfrm>
            <a:off x="7923213" y="1839984"/>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28" name="Text Box 2"/>
          <p:cNvSpPr txBox="1">
            <a:spLocks noChangeArrowheads="1"/>
          </p:cNvSpPr>
          <p:nvPr/>
        </p:nvSpPr>
        <p:spPr bwMode="auto">
          <a:xfrm>
            <a:off x="3381489" y="161820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23" name="Straight Connector 2"/>
          <p:cNvCxnSpPr>
            <a:cxnSpLocks noChangeShapeType="1"/>
          </p:cNvCxnSpPr>
          <p:nvPr/>
        </p:nvCxnSpPr>
        <p:spPr bwMode="auto">
          <a:xfrm>
            <a:off x="5575730" y="206528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6"/>
          <p:cNvCxnSpPr>
            <a:cxnSpLocks noChangeShapeType="1"/>
          </p:cNvCxnSpPr>
          <p:nvPr/>
        </p:nvCxnSpPr>
        <p:spPr bwMode="auto">
          <a:xfrm>
            <a:off x="5589026" y="3726133"/>
            <a:ext cx="1715742" cy="1872618"/>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2"/>
          <p:cNvCxnSpPr>
            <a:cxnSpLocks noChangeShapeType="1"/>
          </p:cNvCxnSpPr>
          <p:nvPr/>
        </p:nvCxnSpPr>
        <p:spPr bwMode="auto">
          <a:xfrm flipH="1">
            <a:off x="5590475" y="2584175"/>
            <a:ext cx="1176467" cy="1616917"/>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 Box 2"/>
          <p:cNvSpPr txBox="1">
            <a:spLocks noChangeArrowheads="1"/>
          </p:cNvSpPr>
          <p:nvPr/>
        </p:nvSpPr>
        <p:spPr bwMode="auto">
          <a:xfrm>
            <a:off x="6388678" y="2010972"/>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ES</a:t>
            </a:r>
            <a:endParaRPr lang="en-US" sz="1600" baseline="-25000" dirty="0">
              <a:latin typeface="+mn-lt"/>
            </a:endParaRPr>
          </a:p>
        </p:txBody>
      </p:sp>
      <p:cxnSp>
        <p:nvCxnSpPr>
          <p:cNvPr id="31" name="Straight Connector 4"/>
          <p:cNvCxnSpPr>
            <a:cxnSpLocks noChangeShapeType="1"/>
          </p:cNvCxnSpPr>
          <p:nvPr/>
        </p:nvCxnSpPr>
        <p:spPr bwMode="auto">
          <a:xfrm flipH="1">
            <a:off x="5575730" y="5710289"/>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 Box 2"/>
          <p:cNvSpPr txBox="1">
            <a:spLocks noChangeArrowheads="1"/>
          </p:cNvSpPr>
          <p:nvPr/>
        </p:nvSpPr>
        <p:spPr bwMode="auto">
          <a:xfrm>
            <a:off x="6793250" y="500769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ED</a:t>
            </a:r>
            <a:endParaRPr lang="en-US" sz="1600" baseline="-25000" dirty="0">
              <a:latin typeface="+mn-lt"/>
            </a:endParaRPr>
          </a:p>
        </p:txBody>
      </p:sp>
      <p:cxnSp>
        <p:nvCxnSpPr>
          <p:cNvPr id="39" name="Straight Connector 22"/>
          <p:cNvCxnSpPr>
            <a:cxnSpLocks noChangeShapeType="1"/>
          </p:cNvCxnSpPr>
          <p:nvPr/>
        </p:nvCxnSpPr>
        <p:spPr bwMode="auto">
          <a:xfrm flipH="1">
            <a:off x="3847307" y="2785241"/>
            <a:ext cx="1313272" cy="287984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32"/>
          <p:cNvCxnSpPr>
            <a:cxnSpLocks noChangeShapeType="1"/>
          </p:cNvCxnSpPr>
          <p:nvPr/>
        </p:nvCxnSpPr>
        <p:spPr bwMode="auto">
          <a:xfrm flipH="1">
            <a:off x="8050731" y="2441201"/>
            <a:ext cx="882879" cy="31575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
          <p:cNvSpPr txBox="1">
            <a:spLocks noChangeArrowheads="1"/>
          </p:cNvSpPr>
          <p:nvPr/>
        </p:nvSpPr>
        <p:spPr bwMode="auto">
          <a:xfrm>
            <a:off x="4842507" y="2688074"/>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sp>
        <p:nvSpPr>
          <p:cNvPr id="44" name="Text Box 2"/>
          <p:cNvSpPr txBox="1">
            <a:spLocks noChangeArrowheads="1"/>
          </p:cNvSpPr>
          <p:nvPr/>
        </p:nvSpPr>
        <p:spPr bwMode="auto">
          <a:xfrm>
            <a:off x="8579079" y="2093221"/>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spTree>
    <p:extLst>
      <p:ext uri="{BB962C8B-B14F-4D97-AF65-F5344CB8AC3E}">
        <p14:creationId xmlns:p14="http://schemas.microsoft.com/office/powerpoint/2010/main" val="5281842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119037" y="148305"/>
            <a:ext cx="8394700"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sz="4000" dirty="0">
                <a:solidFill>
                  <a:srgbClr val="7A0000"/>
                </a:solidFill>
                <a:latin typeface="+mn-lt"/>
                <a:ea typeface="+mj-ea"/>
                <a:cs typeface="+mj-cs"/>
              </a:rPr>
              <a:t>Basic Setting between regions</a:t>
            </a:r>
          </a:p>
        </p:txBody>
      </p:sp>
      <p:cxnSp>
        <p:nvCxnSpPr>
          <p:cNvPr id="7171" name="Straight Connector 2"/>
          <p:cNvCxnSpPr>
            <a:cxnSpLocks noChangeShapeType="1"/>
          </p:cNvCxnSpPr>
          <p:nvPr/>
        </p:nvCxnSpPr>
        <p:spPr bwMode="auto">
          <a:xfrm>
            <a:off x="3352800" y="2049520"/>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Straight Connector 6"/>
          <p:cNvCxnSpPr>
            <a:cxnSpLocks noChangeShapeType="1"/>
          </p:cNvCxnSpPr>
          <p:nvPr/>
        </p:nvCxnSpPr>
        <p:spPr bwMode="auto">
          <a:xfrm>
            <a:off x="4098650" y="2065635"/>
            <a:ext cx="1266825" cy="3194050"/>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
          <p:cNvSpPr txBox="1">
            <a:spLocks noChangeArrowheads="1"/>
          </p:cNvSpPr>
          <p:nvPr/>
        </p:nvSpPr>
        <p:spPr bwMode="auto">
          <a:xfrm>
            <a:off x="2057400" y="2362201"/>
            <a:ext cx="685800" cy="2308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P</a:t>
            </a:r>
          </a:p>
          <a:p>
            <a:pPr algn="ctr">
              <a:defRPr/>
            </a:pPr>
            <a:r>
              <a:rPr lang="en-US" dirty="0">
                <a:solidFill>
                  <a:srgbClr val="3333CC"/>
                </a:solidFill>
                <a:effectLst>
                  <a:outerShdw blurRad="38100" dist="38100" dir="2700000" algn="tl">
                    <a:srgbClr val="C0C0C0"/>
                  </a:outerShdw>
                </a:effectLst>
                <a:latin typeface="+mn-lt"/>
                <a:cs typeface="Times New Roman" charset="0"/>
              </a:rPr>
              <a:t>r</a:t>
            </a:r>
          </a:p>
          <a:p>
            <a:pPr algn="ctr">
              <a:defRPr/>
            </a:pPr>
            <a:r>
              <a:rPr lang="en-US" dirty="0">
                <a:solidFill>
                  <a:srgbClr val="3333CC"/>
                </a:solidFill>
                <a:effectLst>
                  <a:outerShdw blurRad="38100" dist="38100" dir="2700000" algn="tl">
                    <a:srgbClr val="C0C0C0"/>
                  </a:outerShdw>
                </a:effectLst>
                <a:latin typeface="+mn-lt"/>
                <a:cs typeface="Times New Roman" charset="0"/>
              </a:rPr>
              <a:t>i</a:t>
            </a:r>
          </a:p>
          <a:p>
            <a:pPr algn="ctr">
              <a:defRPr/>
            </a:pPr>
            <a:r>
              <a:rPr lang="en-US" dirty="0">
                <a:solidFill>
                  <a:srgbClr val="3333CC"/>
                </a:solidFill>
                <a:effectLst>
                  <a:outerShdw blurRad="38100" dist="38100" dir="2700000" algn="tl">
                    <a:srgbClr val="C0C0C0"/>
                  </a:outerShdw>
                </a:effectLst>
                <a:latin typeface="+mn-lt"/>
                <a:cs typeface="Times New Roman" charset="0"/>
              </a:rPr>
              <a:t>c</a:t>
            </a:r>
          </a:p>
          <a:p>
            <a:pPr algn="ctr">
              <a:defRPr/>
            </a:pPr>
            <a:r>
              <a:rPr lang="en-US" dirty="0">
                <a:solidFill>
                  <a:srgbClr val="3333CC"/>
                </a:solidFill>
                <a:effectLst>
                  <a:outerShdw blurRad="38100" dist="38100" dir="2700000" algn="tl">
                    <a:srgbClr val="C0C0C0"/>
                  </a:outerShdw>
                </a:effectLst>
                <a:latin typeface="+mn-lt"/>
                <a:cs typeface="Times New Roman" charset="0"/>
              </a:rPr>
              <a:t>e</a:t>
            </a:r>
          </a:p>
          <a:p>
            <a:pPr algn="ctr">
              <a:defRPr/>
            </a:pPr>
            <a:endParaRPr lang="en-US" dirty="0">
              <a:latin typeface="+mn-lt"/>
            </a:endParaRPr>
          </a:p>
        </p:txBody>
      </p:sp>
      <p:sp>
        <p:nvSpPr>
          <p:cNvPr id="16" name="Text Box 2"/>
          <p:cNvSpPr txBox="1">
            <a:spLocks noChangeArrowheads="1"/>
          </p:cNvSpPr>
          <p:nvPr/>
        </p:nvSpPr>
        <p:spPr bwMode="auto">
          <a:xfrm>
            <a:off x="5529264" y="6324601"/>
            <a:ext cx="2198687" cy="8302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Quantity</a:t>
            </a:r>
          </a:p>
          <a:p>
            <a:pPr algn="ctr">
              <a:defRPr/>
            </a:pPr>
            <a:endParaRPr lang="en-US" dirty="0">
              <a:latin typeface="+mn-lt"/>
            </a:endParaRPr>
          </a:p>
        </p:txBody>
      </p:sp>
      <p:cxnSp>
        <p:nvCxnSpPr>
          <p:cNvPr id="7179" name="Straight Connector 22"/>
          <p:cNvCxnSpPr>
            <a:cxnSpLocks noChangeShapeType="1"/>
          </p:cNvCxnSpPr>
          <p:nvPr/>
        </p:nvCxnSpPr>
        <p:spPr bwMode="auto">
          <a:xfrm flipH="1">
            <a:off x="3765550" y="2500314"/>
            <a:ext cx="1023937" cy="3122612"/>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2"/>
          <p:cNvSpPr txBox="1">
            <a:spLocks noChangeArrowheads="1"/>
          </p:cNvSpPr>
          <p:nvPr/>
        </p:nvSpPr>
        <p:spPr bwMode="auto">
          <a:xfrm>
            <a:off x="4545575" y="2133600"/>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7181" name="Straight Connector 30"/>
          <p:cNvCxnSpPr>
            <a:cxnSpLocks noChangeShapeType="1"/>
          </p:cNvCxnSpPr>
          <p:nvPr/>
        </p:nvCxnSpPr>
        <p:spPr bwMode="auto">
          <a:xfrm>
            <a:off x="7848600" y="207015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Straight Connector 32"/>
          <p:cNvCxnSpPr>
            <a:cxnSpLocks noChangeShapeType="1"/>
          </p:cNvCxnSpPr>
          <p:nvPr/>
        </p:nvCxnSpPr>
        <p:spPr bwMode="auto">
          <a:xfrm flipH="1">
            <a:off x="8229600" y="2485261"/>
            <a:ext cx="1023938" cy="3121025"/>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 Box 2"/>
          <p:cNvSpPr txBox="1">
            <a:spLocks noChangeArrowheads="1"/>
          </p:cNvSpPr>
          <p:nvPr/>
        </p:nvSpPr>
        <p:spPr bwMode="auto">
          <a:xfrm>
            <a:off x="9166718" y="2431845"/>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35" name="Text Box 2"/>
          <p:cNvSpPr txBox="1">
            <a:spLocks noChangeArrowheads="1"/>
          </p:cNvSpPr>
          <p:nvPr/>
        </p:nvSpPr>
        <p:spPr bwMode="auto">
          <a:xfrm>
            <a:off x="3847307" y="5950389"/>
            <a:ext cx="1066800" cy="339725"/>
          </a:xfrm>
          <a:prstGeom prst="rect">
            <a:avLst/>
          </a:prstGeom>
          <a:noFill/>
          <a:ln w="25400" algn="ctr">
            <a:no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6" name="Text Box 2"/>
          <p:cNvSpPr txBox="1">
            <a:spLocks noChangeArrowheads="1"/>
          </p:cNvSpPr>
          <p:nvPr/>
        </p:nvSpPr>
        <p:spPr bwMode="auto">
          <a:xfrm>
            <a:off x="8382000" y="5867400"/>
            <a:ext cx="1066800"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cxnSp>
        <p:nvCxnSpPr>
          <p:cNvPr id="20" name="Straight Connector 4"/>
          <p:cNvCxnSpPr>
            <a:cxnSpLocks noChangeShapeType="1"/>
          </p:cNvCxnSpPr>
          <p:nvPr/>
        </p:nvCxnSpPr>
        <p:spPr bwMode="auto">
          <a:xfrm flipH="1">
            <a:off x="3352800" y="5686100"/>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4"/>
          <p:cNvCxnSpPr>
            <a:cxnSpLocks noChangeShapeType="1"/>
          </p:cNvCxnSpPr>
          <p:nvPr/>
        </p:nvCxnSpPr>
        <p:spPr bwMode="auto">
          <a:xfrm flipH="1">
            <a:off x="7848600" y="5728145"/>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6"/>
          <p:cNvCxnSpPr>
            <a:cxnSpLocks noChangeShapeType="1"/>
          </p:cNvCxnSpPr>
          <p:nvPr/>
        </p:nvCxnSpPr>
        <p:spPr bwMode="auto">
          <a:xfrm>
            <a:off x="7923213" y="3285740"/>
            <a:ext cx="1472654" cy="2416918"/>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 Box 2"/>
          <p:cNvSpPr txBox="1">
            <a:spLocks noChangeArrowheads="1"/>
          </p:cNvSpPr>
          <p:nvPr/>
        </p:nvSpPr>
        <p:spPr bwMode="auto">
          <a:xfrm>
            <a:off x="7923213" y="1839984"/>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28" name="Text Box 2"/>
          <p:cNvSpPr txBox="1">
            <a:spLocks noChangeArrowheads="1"/>
          </p:cNvSpPr>
          <p:nvPr/>
        </p:nvSpPr>
        <p:spPr bwMode="auto">
          <a:xfrm>
            <a:off x="3381489" y="161820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23" name="Straight Connector 2"/>
          <p:cNvCxnSpPr>
            <a:cxnSpLocks noChangeShapeType="1"/>
          </p:cNvCxnSpPr>
          <p:nvPr/>
        </p:nvCxnSpPr>
        <p:spPr bwMode="auto">
          <a:xfrm>
            <a:off x="5575730" y="206528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6"/>
          <p:cNvCxnSpPr>
            <a:cxnSpLocks noChangeShapeType="1"/>
          </p:cNvCxnSpPr>
          <p:nvPr/>
        </p:nvCxnSpPr>
        <p:spPr bwMode="auto">
          <a:xfrm>
            <a:off x="5589026" y="3726133"/>
            <a:ext cx="1715742" cy="1872618"/>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2"/>
          <p:cNvCxnSpPr>
            <a:cxnSpLocks noChangeShapeType="1"/>
          </p:cNvCxnSpPr>
          <p:nvPr/>
        </p:nvCxnSpPr>
        <p:spPr bwMode="auto">
          <a:xfrm flipH="1">
            <a:off x="5590475" y="2584175"/>
            <a:ext cx="1176467" cy="1616917"/>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 Box 2"/>
          <p:cNvSpPr txBox="1">
            <a:spLocks noChangeArrowheads="1"/>
          </p:cNvSpPr>
          <p:nvPr/>
        </p:nvSpPr>
        <p:spPr bwMode="auto">
          <a:xfrm>
            <a:off x="6388678" y="2010972"/>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ES</a:t>
            </a:r>
            <a:endParaRPr lang="en-US" sz="1600" baseline="-25000" dirty="0">
              <a:latin typeface="+mn-lt"/>
            </a:endParaRPr>
          </a:p>
        </p:txBody>
      </p:sp>
      <p:cxnSp>
        <p:nvCxnSpPr>
          <p:cNvPr id="31" name="Straight Connector 4"/>
          <p:cNvCxnSpPr>
            <a:cxnSpLocks noChangeShapeType="1"/>
          </p:cNvCxnSpPr>
          <p:nvPr/>
        </p:nvCxnSpPr>
        <p:spPr bwMode="auto">
          <a:xfrm flipH="1">
            <a:off x="5575730" y="5710289"/>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 Box 2"/>
          <p:cNvSpPr txBox="1">
            <a:spLocks noChangeArrowheads="1"/>
          </p:cNvSpPr>
          <p:nvPr/>
        </p:nvSpPr>
        <p:spPr bwMode="auto">
          <a:xfrm>
            <a:off x="6793250" y="500769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ED</a:t>
            </a:r>
            <a:endParaRPr lang="en-US" sz="1600" baseline="-25000" dirty="0">
              <a:latin typeface="+mn-lt"/>
            </a:endParaRPr>
          </a:p>
        </p:txBody>
      </p:sp>
      <p:cxnSp>
        <p:nvCxnSpPr>
          <p:cNvPr id="39" name="Straight Connector 22"/>
          <p:cNvCxnSpPr>
            <a:cxnSpLocks noChangeShapeType="1"/>
          </p:cNvCxnSpPr>
          <p:nvPr/>
        </p:nvCxnSpPr>
        <p:spPr bwMode="auto">
          <a:xfrm flipH="1">
            <a:off x="3847307" y="2785241"/>
            <a:ext cx="1313272" cy="287984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32"/>
          <p:cNvCxnSpPr>
            <a:cxnSpLocks noChangeShapeType="1"/>
          </p:cNvCxnSpPr>
          <p:nvPr/>
        </p:nvCxnSpPr>
        <p:spPr bwMode="auto">
          <a:xfrm flipH="1">
            <a:off x="8050731" y="2441201"/>
            <a:ext cx="882879" cy="31575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
          <p:cNvSpPr txBox="1">
            <a:spLocks noChangeArrowheads="1"/>
          </p:cNvSpPr>
          <p:nvPr/>
        </p:nvSpPr>
        <p:spPr bwMode="auto">
          <a:xfrm>
            <a:off x="4842507" y="2688074"/>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sp>
        <p:nvSpPr>
          <p:cNvPr id="44" name="Text Box 2"/>
          <p:cNvSpPr txBox="1">
            <a:spLocks noChangeArrowheads="1"/>
          </p:cNvSpPr>
          <p:nvPr/>
        </p:nvSpPr>
        <p:spPr bwMode="auto">
          <a:xfrm>
            <a:off x="8579079" y="2093221"/>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cxnSp>
        <p:nvCxnSpPr>
          <p:cNvPr id="40" name="Straight Connector 2"/>
          <p:cNvCxnSpPr>
            <a:cxnSpLocks noChangeShapeType="1"/>
          </p:cNvCxnSpPr>
          <p:nvPr/>
        </p:nvCxnSpPr>
        <p:spPr bwMode="auto">
          <a:xfrm>
            <a:off x="5783339" y="4014000"/>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
          <p:cNvCxnSpPr>
            <a:cxnSpLocks noChangeShapeType="1"/>
          </p:cNvCxnSpPr>
          <p:nvPr/>
        </p:nvCxnSpPr>
        <p:spPr bwMode="auto">
          <a:xfrm flipH="1">
            <a:off x="3349173" y="3947785"/>
            <a:ext cx="5142997" cy="15924"/>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2"/>
          <p:cNvCxnSpPr>
            <a:cxnSpLocks noChangeShapeType="1"/>
          </p:cNvCxnSpPr>
          <p:nvPr/>
        </p:nvCxnSpPr>
        <p:spPr bwMode="auto">
          <a:xfrm>
            <a:off x="5793853" y="4014000"/>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2"/>
          <p:cNvCxnSpPr>
            <a:cxnSpLocks noChangeShapeType="1"/>
          </p:cNvCxnSpPr>
          <p:nvPr/>
        </p:nvCxnSpPr>
        <p:spPr bwMode="auto">
          <a:xfrm>
            <a:off x="4602641" y="3943369"/>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2"/>
          <p:cNvCxnSpPr>
            <a:cxnSpLocks noChangeShapeType="1"/>
          </p:cNvCxnSpPr>
          <p:nvPr/>
        </p:nvCxnSpPr>
        <p:spPr bwMode="auto">
          <a:xfrm>
            <a:off x="4859222" y="3943369"/>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2"/>
          <p:cNvCxnSpPr>
            <a:cxnSpLocks noChangeShapeType="1"/>
          </p:cNvCxnSpPr>
          <p:nvPr/>
        </p:nvCxnSpPr>
        <p:spPr bwMode="auto">
          <a:xfrm>
            <a:off x="8311215" y="4030091"/>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2"/>
          <p:cNvCxnSpPr>
            <a:cxnSpLocks noChangeShapeType="1"/>
          </p:cNvCxnSpPr>
          <p:nvPr/>
        </p:nvCxnSpPr>
        <p:spPr bwMode="auto">
          <a:xfrm>
            <a:off x="8553636" y="3966068"/>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9709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5406" y="583753"/>
            <a:ext cx="10785988" cy="6971139"/>
          </a:xfrm>
          <a:prstGeom prst="rect">
            <a:avLst/>
          </a:prstGeom>
        </p:spPr>
        <p:txBody>
          <a:bodyPr wrap="square">
            <a:spAutoFit/>
          </a:bodyPr>
          <a:lstStyle/>
          <a:p>
            <a:pPr algn="ctr">
              <a:spcAft>
                <a:spcPts val="600"/>
              </a:spcAft>
            </a:pPr>
            <a:r>
              <a:rPr lang="en-US" sz="4800" dirty="0">
                <a:solidFill>
                  <a:srgbClr val="7A0000"/>
                </a:solidFill>
                <a:ea typeface="+mj-ea"/>
                <a:cs typeface="+mj-cs"/>
              </a:rPr>
              <a:t>Compensation Principal</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Kaldor-Hicks and </a:t>
            </a:r>
            <a:r>
              <a:rPr lang="en-US" sz="2800" dirty="0" err="1">
                <a:latin typeface="Times New Roman" panose="02020603050405020304" pitchFamily="18" charset="0"/>
                <a:ea typeface="Times New Roman" panose="02020603050405020304" pitchFamily="18" charset="0"/>
              </a:rPr>
              <a:t>Scitovsky</a:t>
            </a:r>
            <a:r>
              <a:rPr lang="en-US" sz="2800" dirty="0">
                <a:latin typeface="Times New Roman" panose="02020603050405020304" pitchFamily="18" charset="0"/>
                <a:ea typeface="Times New Roman" panose="02020603050405020304" pitchFamily="18" charset="0"/>
              </a:rPr>
              <a:t>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Kaldor-Hicks states a strategy is socially profitable as long as there is the potential for Pareto improvement, </a:t>
            </a:r>
          </a:p>
          <a:p>
            <a:pPr marL="342900" marR="0" lvl="0" indent="-342900">
              <a:spcBef>
                <a:spcPts val="0"/>
              </a:spcBef>
              <a:spcAft>
                <a:spcPts val="600"/>
              </a:spcAft>
              <a:buFont typeface="Symbol" panose="05050102010706020507" pitchFamily="18" charset="2"/>
              <a:buChar char=""/>
              <a:tabLst>
                <a:tab pos="228600" algn="l"/>
                <a:tab pos="457200" algn="l"/>
              </a:tabLst>
            </a:pPr>
            <a:r>
              <a:rPr lang="en-US" sz="2800" dirty="0">
                <a:latin typeface="Times New Roman" panose="02020603050405020304" pitchFamily="18" charset="0"/>
                <a:ea typeface="Times New Roman" panose="02020603050405020304" pitchFamily="18" charset="0"/>
              </a:rPr>
              <a:t>Gainers receive more than the losers lose, so the gainers can potentially compensate the losers</a:t>
            </a:r>
          </a:p>
          <a:p>
            <a:pPr marL="342900" marR="0" lvl="0" indent="-342900">
              <a:spcBef>
                <a:spcPts val="0"/>
              </a:spcBef>
              <a:spcAft>
                <a:spcPts val="600"/>
              </a:spcAft>
              <a:buFont typeface="Symbol" panose="05050102010706020507" pitchFamily="18" charset="2"/>
              <a:buChar char=""/>
              <a:tabLst>
                <a:tab pos="228600" algn="l"/>
              </a:tabLst>
            </a:pPr>
            <a:r>
              <a:rPr lang="en-US" sz="2800" dirty="0" err="1">
                <a:latin typeface="Times New Roman" panose="02020603050405020304" pitchFamily="18" charset="0"/>
                <a:ea typeface="Times New Roman" panose="02020603050405020304" pitchFamily="18" charset="0"/>
              </a:rPr>
              <a:t>Scitovsky</a:t>
            </a:r>
            <a:r>
              <a:rPr lang="en-US" sz="2800" dirty="0">
                <a:latin typeface="Times New Roman" panose="02020603050405020304" pitchFamily="18" charset="0"/>
                <a:ea typeface="Times New Roman" panose="02020603050405020304" pitchFamily="18" charset="0"/>
              </a:rPr>
              <a:t> says strategy is socially profitable when the losers cannot bribe the gainers into not undertaking strategy.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Main difference between "compensation" and the Pareto criterion is that the compensation criteria do not impose differential welfare weights for individuals, whereas the Pareto does</a:t>
            </a:r>
          </a:p>
          <a:p>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endParaRPr lang="en-US" sz="2800" dirty="0"/>
          </a:p>
        </p:txBody>
      </p:sp>
    </p:spTree>
    <p:extLst>
      <p:ext uri="{BB962C8B-B14F-4D97-AF65-F5344CB8AC3E}">
        <p14:creationId xmlns:p14="http://schemas.microsoft.com/office/powerpoint/2010/main" val="3977778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119037" y="148305"/>
            <a:ext cx="8394700" cy="7078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sz="4000" dirty="0">
                <a:solidFill>
                  <a:srgbClr val="7A0000"/>
                </a:solidFill>
                <a:latin typeface="+mn-lt"/>
                <a:ea typeface="+mj-ea"/>
                <a:cs typeface="+mj-cs"/>
              </a:rPr>
              <a:t>Basic Setting between regions</a:t>
            </a:r>
          </a:p>
        </p:txBody>
      </p:sp>
      <p:cxnSp>
        <p:nvCxnSpPr>
          <p:cNvPr id="7171" name="Straight Connector 2"/>
          <p:cNvCxnSpPr>
            <a:cxnSpLocks noChangeShapeType="1"/>
          </p:cNvCxnSpPr>
          <p:nvPr/>
        </p:nvCxnSpPr>
        <p:spPr bwMode="auto">
          <a:xfrm>
            <a:off x="3352800" y="2049520"/>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Straight Connector 6"/>
          <p:cNvCxnSpPr>
            <a:cxnSpLocks noChangeShapeType="1"/>
          </p:cNvCxnSpPr>
          <p:nvPr/>
        </p:nvCxnSpPr>
        <p:spPr bwMode="auto">
          <a:xfrm>
            <a:off x="4098650" y="2065635"/>
            <a:ext cx="1266825" cy="3194050"/>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2"/>
          <p:cNvSpPr txBox="1">
            <a:spLocks noChangeArrowheads="1"/>
          </p:cNvSpPr>
          <p:nvPr/>
        </p:nvSpPr>
        <p:spPr bwMode="auto">
          <a:xfrm>
            <a:off x="2057400" y="2362201"/>
            <a:ext cx="685800" cy="2308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P</a:t>
            </a:r>
          </a:p>
          <a:p>
            <a:pPr algn="ctr">
              <a:defRPr/>
            </a:pPr>
            <a:r>
              <a:rPr lang="en-US" dirty="0">
                <a:solidFill>
                  <a:srgbClr val="3333CC"/>
                </a:solidFill>
                <a:effectLst>
                  <a:outerShdw blurRad="38100" dist="38100" dir="2700000" algn="tl">
                    <a:srgbClr val="C0C0C0"/>
                  </a:outerShdw>
                </a:effectLst>
                <a:latin typeface="+mn-lt"/>
                <a:cs typeface="Times New Roman" charset="0"/>
              </a:rPr>
              <a:t>r</a:t>
            </a:r>
          </a:p>
          <a:p>
            <a:pPr algn="ctr">
              <a:defRPr/>
            </a:pPr>
            <a:r>
              <a:rPr lang="en-US" dirty="0">
                <a:solidFill>
                  <a:srgbClr val="3333CC"/>
                </a:solidFill>
                <a:effectLst>
                  <a:outerShdw blurRad="38100" dist="38100" dir="2700000" algn="tl">
                    <a:srgbClr val="C0C0C0"/>
                  </a:outerShdw>
                </a:effectLst>
                <a:latin typeface="+mn-lt"/>
                <a:cs typeface="Times New Roman" charset="0"/>
              </a:rPr>
              <a:t>i</a:t>
            </a:r>
          </a:p>
          <a:p>
            <a:pPr algn="ctr">
              <a:defRPr/>
            </a:pPr>
            <a:r>
              <a:rPr lang="en-US" dirty="0">
                <a:solidFill>
                  <a:srgbClr val="3333CC"/>
                </a:solidFill>
                <a:effectLst>
                  <a:outerShdw blurRad="38100" dist="38100" dir="2700000" algn="tl">
                    <a:srgbClr val="C0C0C0"/>
                  </a:outerShdw>
                </a:effectLst>
                <a:latin typeface="+mn-lt"/>
                <a:cs typeface="Times New Roman" charset="0"/>
              </a:rPr>
              <a:t>c</a:t>
            </a:r>
          </a:p>
          <a:p>
            <a:pPr algn="ctr">
              <a:defRPr/>
            </a:pPr>
            <a:r>
              <a:rPr lang="en-US" dirty="0">
                <a:solidFill>
                  <a:srgbClr val="3333CC"/>
                </a:solidFill>
                <a:effectLst>
                  <a:outerShdw blurRad="38100" dist="38100" dir="2700000" algn="tl">
                    <a:srgbClr val="C0C0C0"/>
                  </a:outerShdw>
                </a:effectLst>
                <a:latin typeface="+mn-lt"/>
                <a:cs typeface="Times New Roman" charset="0"/>
              </a:rPr>
              <a:t>e</a:t>
            </a:r>
          </a:p>
          <a:p>
            <a:pPr algn="ctr">
              <a:defRPr/>
            </a:pPr>
            <a:endParaRPr lang="en-US" dirty="0">
              <a:latin typeface="+mn-lt"/>
            </a:endParaRPr>
          </a:p>
        </p:txBody>
      </p:sp>
      <p:sp>
        <p:nvSpPr>
          <p:cNvPr id="16" name="Text Box 2"/>
          <p:cNvSpPr txBox="1">
            <a:spLocks noChangeArrowheads="1"/>
          </p:cNvSpPr>
          <p:nvPr/>
        </p:nvSpPr>
        <p:spPr bwMode="auto">
          <a:xfrm>
            <a:off x="5529264" y="6324601"/>
            <a:ext cx="2198687" cy="8302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Quantity</a:t>
            </a:r>
          </a:p>
          <a:p>
            <a:pPr algn="ctr">
              <a:defRPr/>
            </a:pPr>
            <a:endParaRPr lang="en-US" dirty="0">
              <a:latin typeface="+mn-lt"/>
            </a:endParaRPr>
          </a:p>
        </p:txBody>
      </p:sp>
      <p:cxnSp>
        <p:nvCxnSpPr>
          <p:cNvPr id="7179" name="Straight Connector 22"/>
          <p:cNvCxnSpPr>
            <a:cxnSpLocks noChangeShapeType="1"/>
          </p:cNvCxnSpPr>
          <p:nvPr/>
        </p:nvCxnSpPr>
        <p:spPr bwMode="auto">
          <a:xfrm flipH="1">
            <a:off x="3765550" y="2500314"/>
            <a:ext cx="1023937" cy="3122612"/>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2"/>
          <p:cNvSpPr txBox="1">
            <a:spLocks noChangeArrowheads="1"/>
          </p:cNvSpPr>
          <p:nvPr/>
        </p:nvSpPr>
        <p:spPr bwMode="auto">
          <a:xfrm>
            <a:off x="4545575" y="2133600"/>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7181" name="Straight Connector 30"/>
          <p:cNvCxnSpPr>
            <a:cxnSpLocks noChangeShapeType="1"/>
          </p:cNvCxnSpPr>
          <p:nvPr/>
        </p:nvCxnSpPr>
        <p:spPr bwMode="auto">
          <a:xfrm>
            <a:off x="7848600" y="207015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3" name="Straight Connector 32"/>
          <p:cNvCxnSpPr>
            <a:cxnSpLocks noChangeShapeType="1"/>
          </p:cNvCxnSpPr>
          <p:nvPr/>
        </p:nvCxnSpPr>
        <p:spPr bwMode="auto">
          <a:xfrm flipH="1">
            <a:off x="8229600" y="2485261"/>
            <a:ext cx="1023938" cy="3121025"/>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 Box 2"/>
          <p:cNvSpPr txBox="1">
            <a:spLocks noChangeArrowheads="1"/>
          </p:cNvSpPr>
          <p:nvPr/>
        </p:nvSpPr>
        <p:spPr bwMode="auto">
          <a:xfrm>
            <a:off x="9166718" y="2431845"/>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a:solidFill>
                  <a:srgbClr val="3333CC"/>
                </a:solidFill>
                <a:effectLst>
                  <a:outerShdw blurRad="38100" dist="38100" dir="2700000" algn="tl">
                    <a:srgbClr val="C0C0C0"/>
                  </a:outerShdw>
                </a:effectLst>
                <a:latin typeface="+mn-lt"/>
                <a:cs typeface="Times New Roman" charset="0"/>
              </a:rPr>
              <a:t>S</a:t>
            </a: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35" name="Text Box 2"/>
          <p:cNvSpPr txBox="1">
            <a:spLocks noChangeArrowheads="1"/>
          </p:cNvSpPr>
          <p:nvPr/>
        </p:nvSpPr>
        <p:spPr bwMode="auto">
          <a:xfrm>
            <a:off x="3847307" y="5950389"/>
            <a:ext cx="1066800" cy="339725"/>
          </a:xfrm>
          <a:prstGeom prst="rect">
            <a:avLst/>
          </a:prstGeom>
          <a:noFill/>
          <a:ln w="25400" algn="ctr">
            <a:no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sp>
        <p:nvSpPr>
          <p:cNvPr id="36" name="Text Box 2"/>
          <p:cNvSpPr txBox="1">
            <a:spLocks noChangeArrowheads="1"/>
          </p:cNvSpPr>
          <p:nvPr/>
        </p:nvSpPr>
        <p:spPr bwMode="auto">
          <a:xfrm>
            <a:off x="8382000" y="5867400"/>
            <a:ext cx="1066800" cy="3381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baseline="-25000" dirty="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cxnSp>
        <p:nvCxnSpPr>
          <p:cNvPr id="20" name="Straight Connector 4"/>
          <p:cNvCxnSpPr>
            <a:cxnSpLocks noChangeShapeType="1"/>
          </p:cNvCxnSpPr>
          <p:nvPr/>
        </p:nvCxnSpPr>
        <p:spPr bwMode="auto">
          <a:xfrm flipH="1">
            <a:off x="3352800" y="5686100"/>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4"/>
          <p:cNvCxnSpPr>
            <a:cxnSpLocks noChangeShapeType="1"/>
          </p:cNvCxnSpPr>
          <p:nvPr/>
        </p:nvCxnSpPr>
        <p:spPr bwMode="auto">
          <a:xfrm flipH="1">
            <a:off x="7848600" y="5728145"/>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6"/>
          <p:cNvCxnSpPr>
            <a:cxnSpLocks noChangeShapeType="1"/>
          </p:cNvCxnSpPr>
          <p:nvPr/>
        </p:nvCxnSpPr>
        <p:spPr bwMode="auto">
          <a:xfrm>
            <a:off x="7923213" y="3285740"/>
            <a:ext cx="1472654" cy="2416918"/>
          </a:xfrm>
          <a:prstGeom prst="line">
            <a:avLst/>
          </a:prstGeom>
          <a:noFill/>
          <a:ln w="38100" algn="ctr">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 Box 2"/>
          <p:cNvSpPr txBox="1">
            <a:spLocks noChangeArrowheads="1"/>
          </p:cNvSpPr>
          <p:nvPr/>
        </p:nvSpPr>
        <p:spPr bwMode="auto">
          <a:xfrm>
            <a:off x="7923213" y="1839984"/>
            <a:ext cx="1066800" cy="4619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region2</a:t>
            </a:r>
            <a:endParaRPr lang="en-US" sz="1600" baseline="-25000" dirty="0">
              <a:latin typeface="+mn-lt"/>
            </a:endParaRPr>
          </a:p>
        </p:txBody>
      </p:sp>
      <p:sp>
        <p:nvSpPr>
          <p:cNvPr id="28" name="Text Box 2"/>
          <p:cNvSpPr txBox="1">
            <a:spLocks noChangeArrowheads="1"/>
          </p:cNvSpPr>
          <p:nvPr/>
        </p:nvSpPr>
        <p:spPr bwMode="auto">
          <a:xfrm>
            <a:off x="3381489" y="161820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D</a:t>
            </a:r>
            <a:r>
              <a:rPr lang="en-US" baseline="-25000" dirty="0" smtClean="0">
                <a:solidFill>
                  <a:srgbClr val="3333CC"/>
                </a:solidFill>
                <a:effectLst>
                  <a:outerShdw blurRad="38100" dist="38100" dir="2700000" algn="tl">
                    <a:srgbClr val="C0C0C0"/>
                  </a:outerShdw>
                </a:effectLst>
                <a:latin typeface="+mn-lt"/>
                <a:cs typeface="Times New Roman" charset="0"/>
              </a:rPr>
              <a:t>region1</a:t>
            </a:r>
            <a:endParaRPr lang="en-US" sz="1600" baseline="-25000" dirty="0">
              <a:latin typeface="+mn-lt"/>
            </a:endParaRPr>
          </a:p>
        </p:txBody>
      </p:sp>
      <p:cxnSp>
        <p:nvCxnSpPr>
          <p:cNvPr id="23" name="Straight Connector 2"/>
          <p:cNvCxnSpPr>
            <a:cxnSpLocks noChangeShapeType="1"/>
          </p:cNvCxnSpPr>
          <p:nvPr/>
        </p:nvCxnSpPr>
        <p:spPr bwMode="auto">
          <a:xfrm>
            <a:off x="5575730" y="2065288"/>
            <a:ext cx="0" cy="36576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6"/>
          <p:cNvCxnSpPr>
            <a:cxnSpLocks noChangeShapeType="1"/>
          </p:cNvCxnSpPr>
          <p:nvPr/>
        </p:nvCxnSpPr>
        <p:spPr bwMode="auto">
          <a:xfrm>
            <a:off x="5589026" y="3726133"/>
            <a:ext cx="1715742" cy="1872618"/>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2"/>
          <p:cNvCxnSpPr>
            <a:cxnSpLocks noChangeShapeType="1"/>
          </p:cNvCxnSpPr>
          <p:nvPr/>
        </p:nvCxnSpPr>
        <p:spPr bwMode="auto">
          <a:xfrm flipH="1">
            <a:off x="5590475" y="2584175"/>
            <a:ext cx="1176467" cy="1616917"/>
          </a:xfrm>
          <a:prstGeom prst="line">
            <a:avLst/>
          </a:prstGeom>
          <a:noFill/>
          <a:ln w="38100"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 Box 2"/>
          <p:cNvSpPr txBox="1">
            <a:spLocks noChangeArrowheads="1"/>
          </p:cNvSpPr>
          <p:nvPr/>
        </p:nvSpPr>
        <p:spPr bwMode="auto">
          <a:xfrm>
            <a:off x="6388678" y="2010972"/>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ES</a:t>
            </a:r>
            <a:endParaRPr lang="en-US" sz="1600" baseline="-25000" dirty="0">
              <a:latin typeface="+mn-lt"/>
            </a:endParaRPr>
          </a:p>
        </p:txBody>
      </p:sp>
      <p:cxnSp>
        <p:nvCxnSpPr>
          <p:cNvPr id="31" name="Straight Connector 4"/>
          <p:cNvCxnSpPr>
            <a:cxnSpLocks noChangeShapeType="1"/>
          </p:cNvCxnSpPr>
          <p:nvPr/>
        </p:nvCxnSpPr>
        <p:spPr bwMode="auto">
          <a:xfrm flipH="1">
            <a:off x="5575730" y="5710289"/>
            <a:ext cx="2017986"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 Box 2"/>
          <p:cNvSpPr txBox="1">
            <a:spLocks noChangeArrowheads="1"/>
          </p:cNvSpPr>
          <p:nvPr/>
        </p:nvSpPr>
        <p:spPr bwMode="auto">
          <a:xfrm>
            <a:off x="6793250" y="5007693"/>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3333CC"/>
                </a:solidFill>
                <a:effectLst>
                  <a:outerShdw blurRad="38100" dist="38100" dir="2700000" algn="tl">
                    <a:srgbClr val="C0C0C0"/>
                  </a:outerShdw>
                </a:effectLst>
                <a:latin typeface="+mn-lt"/>
                <a:cs typeface="Times New Roman" charset="0"/>
              </a:rPr>
              <a:t>ED</a:t>
            </a:r>
            <a:endParaRPr lang="en-US" sz="1600" baseline="-25000" dirty="0">
              <a:latin typeface="+mn-lt"/>
            </a:endParaRPr>
          </a:p>
        </p:txBody>
      </p:sp>
      <p:cxnSp>
        <p:nvCxnSpPr>
          <p:cNvPr id="39" name="Straight Connector 22"/>
          <p:cNvCxnSpPr>
            <a:cxnSpLocks noChangeShapeType="1"/>
          </p:cNvCxnSpPr>
          <p:nvPr/>
        </p:nvCxnSpPr>
        <p:spPr bwMode="auto">
          <a:xfrm flipH="1">
            <a:off x="3847307" y="2785241"/>
            <a:ext cx="1313272" cy="287984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32"/>
          <p:cNvCxnSpPr>
            <a:cxnSpLocks noChangeShapeType="1"/>
          </p:cNvCxnSpPr>
          <p:nvPr/>
        </p:nvCxnSpPr>
        <p:spPr bwMode="auto">
          <a:xfrm flipH="1">
            <a:off x="8050731" y="2441201"/>
            <a:ext cx="882879" cy="31575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
          <p:cNvSpPr txBox="1">
            <a:spLocks noChangeArrowheads="1"/>
          </p:cNvSpPr>
          <p:nvPr/>
        </p:nvSpPr>
        <p:spPr bwMode="auto">
          <a:xfrm>
            <a:off x="4842507" y="2688074"/>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sp>
        <p:nvSpPr>
          <p:cNvPr id="44" name="Text Box 2"/>
          <p:cNvSpPr txBox="1">
            <a:spLocks noChangeArrowheads="1"/>
          </p:cNvSpPr>
          <p:nvPr/>
        </p:nvSpPr>
        <p:spPr bwMode="auto">
          <a:xfrm>
            <a:off x="8579079" y="2093221"/>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61963" algn="l"/>
                <a:tab pos="3943350" algn="l"/>
                <a:tab pos="4748213" algn="l"/>
                <a:tab pos="5715000" algn="l"/>
                <a:tab pos="6518275" algn="l"/>
              </a:tabLst>
              <a:defRPr sz="2400">
                <a:solidFill>
                  <a:schemeClr val="tx1"/>
                </a:solidFill>
                <a:latin typeface="Times New Roman" charset="0"/>
              </a:defRPr>
            </a:lvl1pPr>
            <a:lvl2pPr>
              <a:tabLst>
                <a:tab pos="461963" algn="l"/>
                <a:tab pos="3943350" algn="l"/>
                <a:tab pos="4748213" algn="l"/>
                <a:tab pos="5715000" algn="l"/>
                <a:tab pos="6518275" algn="l"/>
              </a:tabLst>
              <a:defRPr sz="2400">
                <a:solidFill>
                  <a:schemeClr val="tx1"/>
                </a:solidFill>
                <a:latin typeface="Times New Roman" charset="0"/>
              </a:defRPr>
            </a:lvl2pPr>
            <a:lvl3pPr>
              <a:tabLst>
                <a:tab pos="461963" algn="l"/>
                <a:tab pos="3943350" algn="l"/>
                <a:tab pos="4748213" algn="l"/>
                <a:tab pos="5715000" algn="l"/>
                <a:tab pos="6518275" algn="l"/>
              </a:tabLst>
              <a:defRPr sz="2400">
                <a:solidFill>
                  <a:schemeClr val="tx1"/>
                </a:solidFill>
                <a:latin typeface="Times New Roman" charset="0"/>
              </a:defRPr>
            </a:lvl3pPr>
            <a:lvl4pPr>
              <a:tabLst>
                <a:tab pos="461963" algn="l"/>
                <a:tab pos="3943350" algn="l"/>
                <a:tab pos="4748213" algn="l"/>
                <a:tab pos="5715000" algn="l"/>
                <a:tab pos="6518275" algn="l"/>
              </a:tabLst>
              <a:defRPr sz="2400">
                <a:solidFill>
                  <a:schemeClr val="tx1"/>
                </a:solidFill>
                <a:latin typeface="Times New Roman" charset="0"/>
              </a:defRPr>
            </a:lvl4pPr>
            <a:lvl5pPr>
              <a:tabLst>
                <a:tab pos="461963" algn="l"/>
                <a:tab pos="3943350" algn="l"/>
                <a:tab pos="4748213" algn="l"/>
                <a:tab pos="5715000" algn="l"/>
                <a:tab pos="6518275" algn="l"/>
              </a:tabLst>
              <a:defRPr sz="2400">
                <a:solidFill>
                  <a:schemeClr val="tx1"/>
                </a:solidFill>
                <a:latin typeface="Times New Roman" charset="0"/>
              </a:defRPr>
            </a:lvl5pPr>
            <a:lvl6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6pPr>
            <a:lvl7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7pPr>
            <a:lvl8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8pPr>
            <a:lvl9pPr fontAlgn="base">
              <a:spcBef>
                <a:spcPct val="0"/>
              </a:spcBef>
              <a:spcAft>
                <a:spcPct val="0"/>
              </a:spcAft>
              <a:tabLst>
                <a:tab pos="461963" algn="l"/>
                <a:tab pos="3943350" algn="l"/>
                <a:tab pos="4748213" algn="l"/>
                <a:tab pos="5715000" algn="l"/>
                <a:tab pos="6518275" algn="l"/>
              </a:tabLst>
              <a:defRPr sz="2400">
                <a:solidFill>
                  <a:schemeClr val="tx1"/>
                </a:solidFill>
                <a:latin typeface="Times New Roman" charset="0"/>
              </a:defRPr>
            </a:lvl9pPr>
          </a:lstStyle>
          <a:p>
            <a:pPr algn="ctr">
              <a:defRPr/>
            </a:pPr>
            <a:r>
              <a:rPr lang="en-US" dirty="0" smtClean="0">
                <a:solidFill>
                  <a:srgbClr val="FF0000"/>
                </a:solidFill>
                <a:effectLst>
                  <a:outerShdw blurRad="38100" dist="38100" dir="2700000" algn="tl">
                    <a:srgbClr val="C0C0C0"/>
                  </a:outerShdw>
                </a:effectLst>
                <a:latin typeface="+mn-lt"/>
                <a:cs typeface="Times New Roman" charset="0"/>
              </a:rPr>
              <a:t>S’</a:t>
            </a:r>
            <a:endParaRPr lang="en-US" sz="1600" baseline="-25000" dirty="0">
              <a:solidFill>
                <a:srgbClr val="FF0000"/>
              </a:solidFill>
              <a:latin typeface="+mn-lt"/>
            </a:endParaRPr>
          </a:p>
        </p:txBody>
      </p:sp>
      <p:cxnSp>
        <p:nvCxnSpPr>
          <p:cNvPr id="40" name="Straight Connector 2"/>
          <p:cNvCxnSpPr>
            <a:cxnSpLocks noChangeShapeType="1"/>
          </p:cNvCxnSpPr>
          <p:nvPr/>
        </p:nvCxnSpPr>
        <p:spPr bwMode="auto">
          <a:xfrm>
            <a:off x="5783339" y="4014000"/>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
          <p:cNvCxnSpPr>
            <a:cxnSpLocks noChangeShapeType="1"/>
          </p:cNvCxnSpPr>
          <p:nvPr/>
        </p:nvCxnSpPr>
        <p:spPr bwMode="auto">
          <a:xfrm flipH="1">
            <a:off x="3349173" y="3947785"/>
            <a:ext cx="5142997" cy="15924"/>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2"/>
          <p:cNvCxnSpPr>
            <a:cxnSpLocks noChangeShapeType="1"/>
          </p:cNvCxnSpPr>
          <p:nvPr/>
        </p:nvCxnSpPr>
        <p:spPr bwMode="auto">
          <a:xfrm>
            <a:off x="5793853" y="4014000"/>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2"/>
          <p:cNvCxnSpPr>
            <a:cxnSpLocks noChangeShapeType="1"/>
          </p:cNvCxnSpPr>
          <p:nvPr/>
        </p:nvCxnSpPr>
        <p:spPr bwMode="auto">
          <a:xfrm>
            <a:off x="4602641" y="3943369"/>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2"/>
          <p:cNvCxnSpPr>
            <a:cxnSpLocks noChangeShapeType="1"/>
          </p:cNvCxnSpPr>
          <p:nvPr/>
        </p:nvCxnSpPr>
        <p:spPr bwMode="auto">
          <a:xfrm>
            <a:off x="4859222" y="3943369"/>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2"/>
          <p:cNvCxnSpPr>
            <a:cxnSpLocks noChangeShapeType="1"/>
          </p:cNvCxnSpPr>
          <p:nvPr/>
        </p:nvCxnSpPr>
        <p:spPr bwMode="auto">
          <a:xfrm>
            <a:off x="8311215" y="4030091"/>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2"/>
          <p:cNvCxnSpPr>
            <a:cxnSpLocks noChangeShapeType="1"/>
          </p:cNvCxnSpPr>
          <p:nvPr/>
        </p:nvCxnSpPr>
        <p:spPr bwMode="auto">
          <a:xfrm>
            <a:off x="8553636" y="3966068"/>
            <a:ext cx="1697" cy="1650966"/>
          </a:xfrm>
          <a:prstGeom prst="line">
            <a:avLst/>
          </a:prstGeom>
          <a:noFill/>
          <a:ln w="38100" algn="ctr">
            <a:solidFill>
              <a:schemeClr val="accent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2"/>
          <p:cNvCxnSpPr>
            <a:cxnSpLocks noChangeShapeType="1"/>
          </p:cNvCxnSpPr>
          <p:nvPr/>
        </p:nvCxnSpPr>
        <p:spPr bwMode="auto">
          <a:xfrm flipH="1">
            <a:off x="4828113" y="3856135"/>
            <a:ext cx="14394" cy="1808946"/>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2"/>
          <p:cNvCxnSpPr>
            <a:cxnSpLocks noChangeShapeType="1"/>
          </p:cNvCxnSpPr>
          <p:nvPr/>
        </p:nvCxnSpPr>
        <p:spPr bwMode="auto">
          <a:xfrm flipH="1">
            <a:off x="4290691" y="3856135"/>
            <a:ext cx="40683" cy="1823996"/>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2"/>
          <p:cNvCxnSpPr>
            <a:cxnSpLocks noChangeShapeType="1"/>
          </p:cNvCxnSpPr>
          <p:nvPr/>
        </p:nvCxnSpPr>
        <p:spPr bwMode="auto">
          <a:xfrm flipH="1">
            <a:off x="8252203" y="3878320"/>
            <a:ext cx="33067" cy="1875313"/>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2"/>
          <p:cNvCxnSpPr>
            <a:cxnSpLocks noChangeShapeType="1"/>
          </p:cNvCxnSpPr>
          <p:nvPr/>
        </p:nvCxnSpPr>
        <p:spPr bwMode="auto">
          <a:xfrm>
            <a:off x="8784023" y="3931017"/>
            <a:ext cx="25120" cy="1749114"/>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4"/>
          <p:cNvCxnSpPr>
            <a:cxnSpLocks noChangeShapeType="1"/>
          </p:cNvCxnSpPr>
          <p:nvPr/>
        </p:nvCxnSpPr>
        <p:spPr bwMode="auto">
          <a:xfrm flipH="1">
            <a:off x="3324113" y="3894088"/>
            <a:ext cx="5417456" cy="5251"/>
          </a:xfrm>
          <a:prstGeom prst="line">
            <a:avLst/>
          </a:prstGeom>
          <a:noFill/>
          <a:ln w="38100" algn="ctr">
            <a:solidFill>
              <a:srgbClr val="00B05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52999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471" y="285135"/>
            <a:ext cx="11641394" cy="6463308"/>
          </a:xfrm>
          <a:prstGeom prst="rect">
            <a:avLst/>
          </a:prstGeom>
        </p:spPr>
        <p:txBody>
          <a:bodyPr wrap="square">
            <a:spAutoFit/>
          </a:bodyPr>
          <a:lstStyle/>
          <a:p>
            <a:pPr algn="ctr">
              <a:spcAft>
                <a:spcPts val="600"/>
              </a:spcAft>
              <a:tabLst>
                <a:tab pos="228600" algn="l"/>
                <a:tab pos="457200" algn="l"/>
              </a:tabLst>
            </a:pPr>
            <a:r>
              <a:rPr lang="en-US" sz="4800" dirty="0">
                <a:solidFill>
                  <a:srgbClr val="7A0000"/>
                </a:solidFill>
                <a:ea typeface="+mj-ea"/>
                <a:cs typeface="+mj-cs"/>
              </a:rPr>
              <a:t>Class Approach</a:t>
            </a:r>
          </a:p>
          <a:p>
            <a:pPr marL="457200" marR="0" indent="0">
              <a:spcBef>
                <a:spcPts val="0"/>
              </a:spcBef>
              <a:spcAft>
                <a:spcPts val="600"/>
              </a:spcAft>
              <a:tabLst>
                <a:tab pos="228600" algn="l"/>
                <a:tab pos="457200" algn="l"/>
              </a:tabLst>
            </a:pPr>
            <a:r>
              <a:rPr lang="en-US" sz="3600" dirty="0">
                <a:latin typeface="Times New Roman" panose="02020603050405020304" pitchFamily="18" charset="0"/>
                <a:ea typeface="Times New Roman" panose="02020603050405020304" pitchFamily="18" charset="0"/>
              </a:rPr>
              <a:t> </a:t>
            </a:r>
          </a:p>
          <a:p>
            <a:pPr>
              <a:spcAft>
                <a:spcPts val="600"/>
              </a:spcAft>
            </a:pPr>
            <a:r>
              <a:rPr lang="en-US" sz="3600" dirty="0">
                <a:latin typeface="Times New Roman" panose="02020603050405020304" pitchFamily="18" charset="0"/>
                <a:ea typeface="Times New Roman" panose="02020603050405020304" pitchFamily="18" charset="0"/>
              </a:rPr>
              <a:t>For this class the approach we follow will </a:t>
            </a:r>
          </a:p>
          <a:p>
            <a:pPr marL="342900" marR="0" lvl="0" indent="-342900">
              <a:spcBef>
                <a:spcPts val="0"/>
              </a:spcBef>
              <a:spcAft>
                <a:spcPts val="600"/>
              </a:spcAft>
              <a:buFont typeface="Symbol" panose="05050102010706020507" pitchFamily="18" charset="2"/>
              <a:buChar char=""/>
              <a:tabLst>
                <a:tab pos="228600" algn="l"/>
              </a:tabLst>
            </a:pPr>
            <a:r>
              <a:rPr lang="en-US" sz="3600" dirty="0">
                <a:latin typeface="Times New Roman" panose="02020603050405020304" pitchFamily="18" charset="0"/>
                <a:ea typeface="Times New Roman" panose="02020603050405020304" pitchFamily="18" charset="0"/>
              </a:rPr>
              <a:t>principally concentrate on the valuation of the various components of climate change issue.  </a:t>
            </a:r>
          </a:p>
          <a:p>
            <a:pPr marL="342900" marR="0" lvl="0" indent="-342900">
              <a:spcBef>
                <a:spcPts val="0"/>
              </a:spcBef>
              <a:spcAft>
                <a:spcPts val="600"/>
              </a:spcAft>
              <a:buFont typeface="Symbol" panose="05050102010706020507" pitchFamily="18" charset="2"/>
              <a:buChar char=""/>
              <a:tabLst>
                <a:tab pos="228600" algn="l"/>
              </a:tabLst>
            </a:pPr>
            <a:r>
              <a:rPr lang="en-US" sz="3600" dirty="0">
                <a:latin typeface="Times New Roman" panose="02020603050405020304" pitchFamily="18" charset="0"/>
                <a:ea typeface="Times New Roman" panose="02020603050405020304" pitchFamily="18" charset="0"/>
              </a:rPr>
              <a:t>When adding up is called for an unweighted sum will be used following the compensation criteria.  </a:t>
            </a:r>
          </a:p>
          <a:p>
            <a:pPr marL="342900" marR="0" lvl="0" indent="-342900">
              <a:spcBef>
                <a:spcPts val="0"/>
              </a:spcBef>
              <a:spcAft>
                <a:spcPts val="600"/>
              </a:spcAft>
              <a:buFont typeface="Symbol" panose="05050102010706020507" pitchFamily="18" charset="2"/>
              <a:buChar char=""/>
              <a:tabLst>
                <a:tab pos="228600" algn="l"/>
              </a:tabLst>
            </a:pPr>
            <a:r>
              <a:rPr lang="en-US" sz="3600" dirty="0">
                <a:latin typeface="Times New Roman" panose="02020603050405020304" pitchFamily="18" charset="0"/>
                <a:ea typeface="Times New Roman" panose="02020603050405020304" pitchFamily="18" charset="0"/>
              </a:rPr>
              <a:t>This assumes that society's marginal preferences for welfare increases of the various individuals involved is equal. </a:t>
            </a:r>
          </a:p>
          <a:p>
            <a:pPr>
              <a:spcAft>
                <a:spcPts val="600"/>
              </a:spcAft>
            </a:pP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r>
              <a:rPr lang="en-US" sz="1200" dirty="0" smtClean="0">
                <a:effectLst/>
                <a:latin typeface="Times New Roman" panose="02020603050405020304" pitchFamily="18" charset="0"/>
                <a:ea typeface="Times New Roman" panose="02020603050405020304" pitchFamily="18" charset="0"/>
              </a:rPr>
              <a:t>Squire and van der </a:t>
            </a:r>
            <a:r>
              <a:rPr lang="en-US" sz="1200" dirty="0" err="1" smtClean="0">
                <a:effectLst/>
                <a:latin typeface="Times New Roman" panose="02020603050405020304" pitchFamily="18" charset="0"/>
                <a:ea typeface="Times New Roman" panose="02020603050405020304" pitchFamily="18" charset="0"/>
              </a:rPr>
              <a:t>Tak</a:t>
            </a:r>
            <a:r>
              <a:rPr lang="en-US" sz="1200" dirty="0" smtClean="0">
                <a:effectLst/>
                <a:latin typeface="Times New Roman" panose="02020603050405020304" pitchFamily="18" charset="0"/>
                <a:ea typeface="Times New Roman" panose="02020603050405020304" pitchFamily="18" charset="0"/>
              </a:rPr>
              <a:t> present material on differential weighing schemes for cases where this is inappropriate.</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4915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045" y="678426"/>
            <a:ext cx="11493909" cy="5493812"/>
          </a:xfrm>
          <a:prstGeom prst="rect">
            <a:avLst/>
          </a:prstGeom>
        </p:spPr>
        <p:txBody>
          <a:bodyPr wrap="square">
            <a:spAutoFit/>
          </a:bodyPr>
          <a:lstStyle/>
          <a:p>
            <a:pPr algn="ctr">
              <a:spcAft>
                <a:spcPts val="600"/>
              </a:spcAft>
            </a:pPr>
            <a:r>
              <a:rPr lang="en-US" sz="4800" dirty="0">
                <a:solidFill>
                  <a:srgbClr val="7A0000"/>
                </a:solidFill>
                <a:ea typeface="+mj-ea"/>
                <a:cs typeface="+mj-cs"/>
              </a:rPr>
              <a:t>Basics of welfare</a:t>
            </a:r>
          </a:p>
          <a:p>
            <a:pPr>
              <a:spcAft>
                <a:spcPts val="600"/>
              </a:spcAft>
            </a:pPr>
            <a:r>
              <a:rPr lang="en-US" sz="3600" dirty="0">
                <a:latin typeface="Times New Roman" panose="02020603050405020304" pitchFamily="18" charset="0"/>
                <a:ea typeface="Times New Roman" panose="02020603050405020304" pitchFamily="18" charset="0"/>
              </a:rPr>
              <a:t> </a:t>
            </a:r>
          </a:p>
          <a:p>
            <a:pPr marL="342900" marR="0" lvl="0" indent="-342900">
              <a:spcBef>
                <a:spcPts val="0"/>
              </a:spcBef>
              <a:spcAft>
                <a:spcPts val="600"/>
              </a:spcAft>
              <a:buFont typeface="Symbol" panose="05050102010706020507" pitchFamily="18" charset="2"/>
              <a:buChar char=""/>
              <a:tabLst>
                <a:tab pos="228600" algn="l"/>
              </a:tabLst>
            </a:pPr>
            <a:r>
              <a:rPr lang="en-US" sz="3600" dirty="0">
                <a:latin typeface="Times New Roman" panose="02020603050405020304" pitchFamily="18" charset="0"/>
                <a:ea typeface="Times New Roman" panose="02020603050405020304" pitchFamily="18" charset="0"/>
              </a:rPr>
              <a:t>The criteria for judging socially profitable management or policy strategies rely upon measures of welfare.  </a:t>
            </a:r>
          </a:p>
          <a:p>
            <a:pPr marL="342900" marR="0" lvl="0" indent="-342900">
              <a:spcBef>
                <a:spcPts val="0"/>
              </a:spcBef>
              <a:spcAft>
                <a:spcPts val="600"/>
              </a:spcAft>
              <a:buFont typeface="Symbol" panose="05050102010706020507" pitchFamily="18" charset="2"/>
              <a:buChar char=""/>
              <a:tabLst>
                <a:tab pos="228600" algn="l"/>
              </a:tabLst>
            </a:pPr>
            <a:r>
              <a:rPr lang="en-US" sz="3600" dirty="0">
                <a:latin typeface="Times New Roman" panose="02020603050405020304" pitchFamily="18" charset="0"/>
                <a:ea typeface="Times New Roman" panose="02020603050405020304" pitchFamily="18" charset="0"/>
              </a:rPr>
              <a:t>Economically accepted on measures of welfare are compensating and equivalent variations and economic surplus as commonly measures (approximately) through consumers' and producers' surplus, as elaborated on in Appendix A or Just, </a:t>
            </a:r>
            <a:r>
              <a:rPr lang="en-US" sz="3600" dirty="0" err="1">
                <a:latin typeface="Times New Roman" panose="02020603050405020304" pitchFamily="18" charset="0"/>
                <a:ea typeface="Times New Roman" panose="02020603050405020304" pitchFamily="18" charset="0"/>
              </a:rPr>
              <a:t>Hueth</a:t>
            </a:r>
            <a:r>
              <a:rPr lang="en-US" sz="3600" dirty="0">
                <a:latin typeface="Times New Roman" panose="02020603050405020304" pitchFamily="18" charset="0"/>
                <a:ea typeface="Times New Roman" panose="02020603050405020304" pitchFamily="18" charset="0"/>
              </a:rPr>
              <a:t>, and Schmitz.</a:t>
            </a:r>
          </a:p>
        </p:txBody>
      </p:sp>
    </p:spTree>
    <p:extLst>
      <p:ext uri="{BB962C8B-B14F-4D97-AF65-F5344CB8AC3E}">
        <p14:creationId xmlns:p14="http://schemas.microsoft.com/office/powerpoint/2010/main" val="138614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323" y="445280"/>
            <a:ext cx="11326762" cy="6586418"/>
          </a:xfrm>
          <a:prstGeom prst="rect">
            <a:avLst/>
          </a:prstGeom>
        </p:spPr>
        <p:txBody>
          <a:bodyPr wrap="square">
            <a:spAutoFit/>
          </a:bodyPr>
          <a:lstStyle/>
          <a:p>
            <a:pPr algn="ctr">
              <a:spcAft>
                <a:spcPts val="600"/>
              </a:spcAft>
            </a:pPr>
            <a:r>
              <a:rPr lang="en-US" sz="4800" dirty="0">
                <a:solidFill>
                  <a:srgbClr val="7A0000"/>
                </a:solidFill>
                <a:ea typeface="+mj-ea"/>
                <a:cs typeface="+mj-cs"/>
              </a:rPr>
              <a:t>Basics of welfare</a:t>
            </a:r>
          </a:p>
          <a:p>
            <a:pPr>
              <a:spcAft>
                <a:spcPts val="600"/>
              </a:spcAft>
            </a:pPr>
            <a:r>
              <a:rPr lang="en-US" sz="2800" dirty="0" smtClean="0">
                <a:latin typeface="Times New Roman" panose="02020603050405020304" pitchFamily="18" charset="0"/>
                <a:ea typeface="Times New Roman" panose="02020603050405020304" pitchFamily="18" charset="0"/>
              </a:rPr>
              <a:t>Do you gain value when your apartment rent is lowered or lose it when it is raised</a:t>
            </a:r>
          </a:p>
          <a:p>
            <a:pPr marL="342900" marR="0" lvl="0" indent="-342900">
              <a:spcBef>
                <a:spcPts val="0"/>
              </a:spcBef>
              <a:spcAft>
                <a:spcPts val="600"/>
              </a:spcAft>
              <a:buFont typeface="Symbol" panose="05050102010706020507" pitchFamily="18" charset="2"/>
              <a:buChar char=""/>
              <a:tabLst>
                <a:tab pos="228600" algn="l"/>
              </a:tabLst>
            </a:pPr>
            <a:r>
              <a:rPr lang="en-US" sz="2800" dirty="0" smtClean="0">
                <a:latin typeface="Times New Roman" panose="02020603050405020304" pitchFamily="18" charset="0"/>
                <a:ea typeface="Times New Roman" panose="02020603050405020304" pitchFamily="18" charset="0"/>
              </a:rPr>
              <a:t>Free </a:t>
            </a:r>
            <a:r>
              <a:rPr lang="en-US" sz="2800" dirty="0">
                <a:latin typeface="Times New Roman" panose="02020603050405020304" pitchFamily="18" charset="0"/>
                <a:ea typeface="Times New Roman" panose="02020603050405020304" pitchFamily="18" charset="0"/>
              </a:rPr>
              <a:t>up your money for other uses</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You gain value from paying less for something then you were willing to pay</a:t>
            </a:r>
          </a:p>
          <a:p>
            <a:pPr marL="342900" marR="0" lvl="0" indent="-342900">
              <a:spcBef>
                <a:spcPts val="0"/>
              </a:spcBef>
              <a:spcAft>
                <a:spcPts val="600"/>
              </a:spcAft>
              <a:buFont typeface="Symbol" panose="05050102010706020507" pitchFamily="18" charset="2"/>
              <a:buChar char=""/>
              <a:tabLst>
                <a:tab pos="228600" algn="l"/>
              </a:tabLst>
            </a:pPr>
            <a:r>
              <a:rPr lang="en-US" sz="2800" dirty="0">
                <a:solidFill>
                  <a:srgbClr val="FF0000"/>
                </a:solidFill>
                <a:latin typeface="Times New Roman" panose="02020603050405020304" pitchFamily="18" charset="0"/>
                <a:ea typeface="Times New Roman" panose="02020603050405020304" pitchFamily="18" charset="0"/>
              </a:rPr>
              <a:t>Consumers' Surplus</a:t>
            </a:r>
            <a:endParaRPr lang="en-US" sz="2800" dirty="0">
              <a:latin typeface="Times New Roman" panose="02020603050405020304" pitchFamily="18" charset="0"/>
              <a:ea typeface="Times New Roman" panose="02020603050405020304" pitchFamily="18" charset="0"/>
            </a:endParaRPr>
          </a:p>
          <a:p>
            <a:pPr marL="685800" marR="0" indent="-228600">
              <a:spcBef>
                <a:spcPts val="0"/>
              </a:spcBef>
              <a:spcAft>
                <a:spcPts val="600"/>
              </a:spcAft>
              <a:tabLst>
                <a:tab pos="228600" algn="l"/>
                <a:tab pos="457200" algn="l"/>
              </a:tabLst>
            </a:pPr>
            <a:r>
              <a:rPr lang="en-US" sz="2800" dirty="0">
                <a:solidFill>
                  <a:srgbClr val="FF0000"/>
                </a:solidFill>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a:spcAft>
                <a:spcPts val="600"/>
              </a:spcAft>
            </a:pPr>
            <a:r>
              <a:rPr lang="en-US" sz="2800" dirty="0">
                <a:latin typeface="Times New Roman" panose="02020603050405020304" pitchFamily="18" charset="0"/>
                <a:ea typeface="Times New Roman" panose="02020603050405020304" pitchFamily="18" charset="0"/>
              </a:rPr>
              <a:t>Does a trucking company gain value when its gasoline price is lowered or production yield </a:t>
            </a:r>
            <a:r>
              <a:rPr lang="en-US" sz="2800" dirty="0" smtClean="0">
                <a:latin typeface="Times New Roman" panose="02020603050405020304" pitchFamily="18" charset="0"/>
                <a:ea typeface="Times New Roman" panose="02020603050405020304" pitchFamily="18" charset="0"/>
              </a:rPr>
              <a:t>increases -- </a:t>
            </a:r>
            <a:r>
              <a:rPr lang="en-US" sz="28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Increases </a:t>
            </a:r>
            <a:r>
              <a:rPr lang="en-US" sz="2800" dirty="0">
                <a:latin typeface="Times New Roman" panose="02020603050405020304" pitchFamily="18" charset="0"/>
                <a:ea typeface="Times New Roman" panose="02020603050405020304" pitchFamily="18" charset="0"/>
              </a:rPr>
              <a:t>profits</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They gain value from making more money</a:t>
            </a:r>
          </a:p>
          <a:p>
            <a:pPr marL="342900" marR="0" lvl="0" indent="-342900">
              <a:spcBef>
                <a:spcPts val="0"/>
              </a:spcBef>
              <a:spcAft>
                <a:spcPts val="600"/>
              </a:spcAft>
              <a:buFont typeface="Symbol" panose="05050102010706020507" pitchFamily="18" charset="2"/>
              <a:buChar char=""/>
              <a:tabLst>
                <a:tab pos="228600" algn="l"/>
              </a:tabLst>
            </a:pPr>
            <a:r>
              <a:rPr lang="en-US" sz="2800" dirty="0">
                <a:solidFill>
                  <a:srgbClr val="FF0000"/>
                </a:solidFill>
                <a:latin typeface="Times New Roman" panose="02020603050405020304" pitchFamily="18" charset="0"/>
                <a:ea typeface="Times New Roman" panose="02020603050405020304" pitchFamily="18" charset="0"/>
              </a:rPr>
              <a:t>Producers' Surplus</a:t>
            </a:r>
            <a:endParaRPr lang="en-US" sz="2800" dirty="0">
              <a:latin typeface="Times New Roman" panose="02020603050405020304" pitchFamily="18" charset="0"/>
              <a:ea typeface="Times New Roman" panose="02020603050405020304" pitchFamily="18" charset="0"/>
            </a:endParaRPr>
          </a:p>
          <a:p>
            <a:pPr>
              <a:spcBef>
                <a:spcPts val="600"/>
              </a:spcBef>
              <a:spcAft>
                <a:spcPts val="600"/>
              </a:spcAft>
            </a:pPr>
            <a:r>
              <a:rPr lang="en-US" sz="1600" b="1" kern="1600" dirty="0" smtClean="0">
                <a:solidFill>
                  <a:srgbClr val="FF0000"/>
                </a:solidFill>
                <a:effectLst/>
                <a:latin typeface="Times New Roman" panose="02020603050405020304" pitchFamily="18" charset="0"/>
                <a:cs typeface="Arial" panose="020B0604020202020204" pitchFamily="34" charset="0"/>
              </a:rPr>
              <a:t> </a:t>
            </a:r>
            <a:endParaRPr lang="en-US" sz="1600" b="1" kern="1600" dirty="0">
              <a:effectLst/>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1731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3961" y="820594"/>
            <a:ext cx="11277600" cy="7048083"/>
          </a:xfrm>
          <a:prstGeom prst="rect">
            <a:avLst/>
          </a:prstGeom>
        </p:spPr>
        <p:txBody>
          <a:bodyPr wrap="square">
            <a:spAutoFit/>
          </a:bodyPr>
          <a:lstStyle/>
          <a:p>
            <a:pPr algn="ctr">
              <a:spcBef>
                <a:spcPts val="600"/>
              </a:spcBef>
              <a:spcAft>
                <a:spcPts val="600"/>
              </a:spcAft>
            </a:pPr>
            <a:r>
              <a:rPr lang="en-US" sz="4800" dirty="0">
                <a:solidFill>
                  <a:srgbClr val="7A0000"/>
                </a:solidFill>
                <a:ea typeface="+mj-ea"/>
                <a:cs typeface="+mj-cs"/>
              </a:rPr>
              <a:t>Measures of Welfare</a:t>
            </a:r>
          </a:p>
          <a:p>
            <a:pPr>
              <a:spcAft>
                <a:spcPts val="600"/>
              </a:spcAf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Consumers' and producers' surplus are measures which, in some cases, represent the utility gained by individuals in a society when </a:t>
            </a:r>
          </a:p>
          <a:p>
            <a:pPr>
              <a:spcAft>
                <a:spcPts val="600"/>
              </a:spcAft>
            </a:pPr>
            <a:r>
              <a:rPr lang="en-US" sz="2800" dirty="0">
                <a:latin typeface="Times New Roman" panose="02020603050405020304" pitchFamily="18" charset="0"/>
                <a:ea typeface="Times New Roman" panose="02020603050405020304" pitchFamily="18" charset="0"/>
              </a:rPr>
              <a:t>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Consumers in consuming goods, they obtain goods at a price less than the maximum they would be willing to pay, and </a:t>
            </a:r>
          </a:p>
          <a:p>
            <a:pPr>
              <a:spcAft>
                <a:spcPts val="600"/>
              </a:spcAft>
              <a:tabLst>
                <a:tab pos="228600" algn="l"/>
                <a:tab pos="457200" algn="l"/>
              </a:tabLst>
            </a:pPr>
            <a:r>
              <a:rPr lang="en-US" sz="2800" dirty="0">
                <a:latin typeface="Times New Roman" panose="02020603050405020304" pitchFamily="18" charset="0"/>
                <a:ea typeface="Times New Roman" panose="02020603050405020304" pitchFamily="18" charset="0"/>
              </a:rPr>
              <a:t>  </a:t>
            </a:r>
          </a:p>
          <a:p>
            <a:pPr marL="342900" marR="0" lvl="0" indent="-342900">
              <a:spcBef>
                <a:spcPts val="0"/>
              </a:spcBef>
              <a:spcAft>
                <a:spcPts val="600"/>
              </a:spcAft>
              <a:buFont typeface="Symbol" panose="05050102010706020507" pitchFamily="18" charset="2"/>
              <a:buChar char=""/>
              <a:tabLst>
                <a:tab pos="228600" algn="l"/>
              </a:tabLst>
            </a:pPr>
            <a:r>
              <a:rPr lang="en-US" sz="2800" dirty="0">
                <a:latin typeface="Times New Roman" panose="02020603050405020304" pitchFamily="18" charset="0"/>
                <a:ea typeface="Times New Roman" panose="02020603050405020304" pitchFamily="18" charset="0"/>
              </a:rPr>
              <a:t>Producers in producing goods, they sell goods at a price above the minimum price they would have been willing to supply those goods.  The surpluses are portrayed for a simple single commodity market in equilibrium in Figure 1.</a:t>
            </a:r>
          </a:p>
          <a:p>
            <a:pPr>
              <a:spcAft>
                <a:spcPts val="600"/>
              </a:spcAft>
              <a:tabLst>
                <a:tab pos="228600" algn="l"/>
                <a:tab pos="457200" algn="l"/>
              </a:tabLst>
            </a:pPr>
            <a:r>
              <a:rPr lang="en-US" sz="2800" dirty="0">
                <a:latin typeface="Times New Roman" panose="02020603050405020304" pitchFamily="18" charset="0"/>
                <a:ea typeface="Times New Roman" panose="02020603050405020304" pitchFamily="18" charset="0"/>
              </a:rPr>
              <a:t> </a:t>
            </a:r>
          </a:p>
          <a:p>
            <a:pPr>
              <a:spcAft>
                <a:spcPts val="600"/>
              </a:spcAft>
            </a:pPr>
            <a:r>
              <a:rPr lang="en-US" sz="28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064068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1875</Words>
  <Application>Microsoft Office PowerPoint</Application>
  <PresentationFormat>Widescreen</PresentationFormat>
  <Paragraphs>526</Paragraphs>
  <Slides>50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宋体</vt:lpstr>
      <vt:lpstr>Arial</vt:lpstr>
      <vt:lpstr>Calibri</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Global perspective Common property atmosphere and climate Free rider Who should pay Sheer size of market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A McCarl</dc:creator>
  <cp:lastModifiedBy>Bruce A McCarl</cp:lastModifiedBy>
  <cp:revision>33</cp:revision>
  <dcterms:created xsi:type="dcterms:W3CDTF">2019-03-03T01:34:55Z</dcterms:created>
  <dcterms:modified xsi:type="dcterms:W3CDTF">2019-03-05T02:49:26Z</dcterms:modified>
</cp:coreProperties>
</file>