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90" r:id="rId3"/>
    <p:sldId id="257" r:id="rId4"/>
    <p:sldId id="282" r:id="rId5"/>
    <p:sldId id="285" r:id="rId6"/>
    <p:sldId id="297" r:id="rId7"/>
    <p:sldId id="298" r:id="rId8"/>
    <p:sldId id="296" r:id="rId9"/>
    <p:sldId id="287" r:id="rId10"/>
    <p:sldId id="280" r:id="rId11"/>
    <p:sldId id="270" r:id="rId12"/>
    <p:sldId id="294" r:id="rId13"/>
    <p:sldId id="288" r:id="rId14"/>
    <p:sldId id="302" r:id="rId15"/>
    <p:sldId id="307" r:id="rId16"/>
    <p:sldId id="303" r:id="rId17"/>
    <p:sldId id="305" r:id="rId18"/>
    <p:sldId id="306" r:id="rId19"/>
    <p:sldId id="304" r:id="rId20"/>
    <p:sldId id="308" r:id="rId21"/>
    <p:sldId id="299" r:id="rId22"/>
    <p:sldId id="266" r:id="rId23"/>
    <p:sldId id="278" r:id="rId24"/>
    <p:sldId id="271" r:id="rId25"/>
    <p:sldId id="276" r:id="rId26"/>
    <p:sldId id="275" r:id="rId27"/>
    <p:sldId id="272" r:id="rId28"/>
    <p:sldId id="274" r:id="rId29"/>
    <p:sldId id="273" r:id="rId30"/>
    <p:sldId id="277" r:id="rId31"/>
    <p:sldId id="281" r:id="rId32"/>
    <p:sldId id="295" r:id="rId33"/>
    <p:sldId id="291" r:id="rId34"/>
    <p:sldId id="300" r:id="rId35"/>
    <p:sldId id="268" r:id="rId36"/>
    <p:sldId id="269" r:id="rId37"/>
    <p:sldId id="309" r:id="rId38"/>
  </p:sldIdLst>
  <p:sldSz cx="9144000" cy="5715000" type="screen16x1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A McCarl" initials="Ba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34" y="12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eiccheng\Downloads\SumFinal_RegionReportWithReuse.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iccheng\Downloads\SumFinal_RegionReportWithReuse.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iccheng\Downloads\SumFinal_RegionReportWithReuse.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iccheng\Downloads\SumFinal_RegionReportWithReuse.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Edwards</a:t>
            </a:r>
            <a:r>
              <a:rPr lang="en-US" sz="1800" b="1" baseline="0"/>
              <a:t> Aquifer </a:t>
            </a:r>
            <a:endParaRPr lang="en-US" sz="1800" b="1"/>
          </a:p>
        </c:rich>
      </c:tx>
      <c:overlay val="0"/>
      <c:spPr>
        <a:noFill/>
        <a:ln>
          <a:noFill/>
        </a:ln>
        <a:effectLst/>
      </c:spPr>
    </c:title>
    <c:autoTitleDeleted val="0"/>
    <c:plotArea>
      <c:layout/>
      <c:barChart>
        <c:barDir val="col"/>
        <c:grouping val="clustered"/>
        <c:varyColors val="0"/>
        <c:ser>
          <c:idx val="0"/>
          <c:order val="0"/>
          <c:tx>
            <c:strRef>
              <c:f>Sheet1!$H$7</c:f>
              <c:strCache>
                <c:ptCount val="1"/>
                <c:pt idx="0">
                  <c:v>Discharge</c:v>
                </c:pt>
              </c:strCache>
            </c:strRef>
          </c:tx>
          <c:spPr>
            <a:solidFill>
              <a:schemeClr val="accent1"/>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Sheet1!$H$8:$H$68</c:f>
              <c:numCache>
                <c:formatCode>0.00</c:formatCode>
                <c:ptCount val="61"/>
                <c:pt idx="0">
                  <c:v>388.7</c:v>
                </c:pt>
                <c:pt idx="1">
                  <c:v>386.59999999999997</c:v>
                </c:pt>
                <c:pt idx="2">
                  <c:v>456.5</c:v>
                </c:pt>
                <c:pt idx="3">
                  <c:v>617.6</c:v>
                </c:pt>
                <c:pt idx="4">
                  <c:v>619.1</c:v>
                </c:pt>
                <c:pt idx="5">
                  <c:v>656.7</c:v>
                </c:pt>
                <c:pt idx="6">
                  <c:v>683.7</c:v>
                </c:pt>
                <c:pt idx="7">
                  <c:v>589.1</c:v>
                </c:pt>
                <c:pt idx="8">
                  <c:v>516.4</c:v>
                </c:pt>
                <c:pt idx="9">
                  <c:v>474.6</c:v>
                </c:pt>
                <c:pt idx="10">
                  <c:v>578.90000000000009</c:v>
                </c:pt>
                <c:pt idx="11">
                  <c:v>571.20000000000005</c:v>
                </c:pt>
                <c:pt idx="12">
                  <c:v>557.4</c:v>
                </c:pt>
                <c:pt idx="13">
                  <c:v>660</c:v>
                </c:pt>
                <c:pt idx="14">
                  <c:v>658.7</c:v>
                </c:pt>
                <c:pt idx="15">
                  <c:v>727.1</c:v>
                </c:pt>
                <c:pt idx="16">
                  <c:v>679.5</c:v>
                </c:pt>
                <c:pt idx="17">
                  <c:v>747</c:v>
                </c:pt>
                <c:pt idx="18">
                  <c:v>838</c:v>
                </c:pt>
                <c:pt idx="19">
                  <c:v>846.90000000000009</c:v>
                </c:pt>
                <c:pt idx="20">
                  <c:v>868.2</c:v>
                </c:pt>
                <c:pt idx="21">
                  <c:v>853.5</c:v>
                </c:pt>
                <c:pt idx="22">
                  <c:v>960.9</c:v>
                </c:pt>
                <c:pt idx="23">
                  <c:v>807.3</c:v>
                </c:pt>
                <c:pt idx="24">
                  <c:v>914.59999999999991</c:v>
                </c:pt>
                <c:pt idx="25">
                  <c:v>819.40000000000009</c:v>
                </c:pt>
                <c:pt idx="26">
                  <c:v>794.40000000000009</c:v>
                </c:pt>
                <c:pt idx="27">
                  <c:v>786.40000000000009</c:v>
                </c:pt>
                <c:pt idx="28">
                  <c:v>720.1</c:v>
                </c:pt>
                <c:pt idx="29">
                  <c:v>708.10000000000014</c:v>
                </c:pt>
                <c:pt idx="30">
                  <c:v>856.5</c:v>
                </c:pt>
                <c:pt idx="31">
                  <c:v>817.3</c:v>
                </c:pt>
                <c:pt idx="32">
                  <c:v>921.89999999999986</c:v>
                </c:pt>
                <c:pt idx="33">
                  <c:v>909.69999999999982</c:v>
                </c:pt>
                <c:pt idx="34">
                  <c:v>766.6</c:v>
                </c:pt>
                <c:pt idx="35">
                  <c:v>730</c:v>
                </c:pt>
                <c:pt idx="36">
                  <c:v>790.6</c:v>
                </c:pt>
                <c:pt idx="37">
                  <c:v>1130.2</c:v>
                </c:pt>
                <c:pt idx="38">
                  <c:v>996.7</c:v>
                </c:pt>
                <c:pt idx="39">
                  <c:v>814.9</c:v>
                </c:pt>
                <c:pt idx="40">
                  <c:v>760.80000000000007</c:v>
                </c:pt>
                <c:pt idx="41">
                  <c:v>705.7</c:v>
                </c:pt>
                <c:pt idx="42">
                  <c:v>761</c:v>
                </c:pt>
                <c:pt idx="43">
                  <c:v>917.59999999999991</c:v>
                </c:pt>
                <c:pt idx="44">
                  <c:v>898.8</c:v>
                </c:pt>
                <c:pt idx="45">
                  <c:v>752.3</c:v>
                </c:pt>
                <c:pt idx="46">
                  <c:v>897.09999999999991</c:v>
                </c:pt>
                <c:pt idx="47">
                  <c:v>981.3</c:v>
                </c:pt>
                <c:pt idx="48">
                  <c:v>983.69999999999993</c:v>
                </c:pt>
                <c:pt idx="49">
                  <c:v>940.5</c:v>
                </c:pt>
                <c:pt idx="50">
                  <c:v>1035.5999999999999</c:v>
                </c:pt>
                <c:pt idx="51">
                  <c:v>768.5</c:v>
                </c:pt>
                <c:pt idx="52">
                  <c:v>940.5</c:v>
                </c:pt>
                <c:pt idx="53">
                  <c:v>845.7</c:v>
                </c:pt>
                <c:pt idx="54">
                  <c:v>683.7</c:v>
                </c:pt>
                <c:pt idx="55">
                  <c:v>862.59999999999991</c:v>
                </c:pt>
                <c:pt idx="56">
                  <c:v>692.8</c:v>
                </c:pt>
                <c:pt idx="57">
                  <c:v>687.1</c:v>
                </c:pt>
                <c:pt idx="58">
                  <c:v>588.6</c:v>
                </c:pt>
                <c:pt idx="59">
                  <c:v>527.5</c:v>
                </c:pt>
                <c:pt idx="60">
                  <c:v>729.69999999999993</c:v>
                </c:pt>
              </c:numCache>
            </c:numRef>
          </c:val>
          <c:extLst>
            <c:ext xmlns:c16="http://schemas.microsoft.com/office/drawing/2014/chart" uri="{C3380CC4-5D6E-409C-BE32-E72D297353CC}">
              <c16:uniqueId val="{00000000-7988-47E1-98BA-8B87115A3DA0}"/>
            </c:ext>
          </c:extLst>
        </c:ser>
        <c:ser>
          <c:idx val="1"/>
          <c:order val="1"/>
          <c:tx>
            <c:strRef>
              <c:f>Sheet1!$I$7</c:f>
              <c:strCache>
                <c:ptCount val="1"/>
                <c:pt idx="0">
                  <c:v>Recharge</c:v>
                </c:pt>
              </c:strCache>
            </c:strRef>
          </c:tx>
          <c:spPr>
            <a:solidFill>
              <a:schemeClr val="accent2"/>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196224512"/>
        <c:axId val="196226048"/>
      </c:barChart>
      <c:lineChart>
        <c:grouping val="standard"/>
        <c:varyColors val="0"/>
        <c:ser>
          <c:idx val="2"/>
          <c:order val="2"/>
          <c:tx>
            <c:strRef>
              <c:f>Sheet1!$J$7</c:f>
              <c:strCache>
                <c:ptCount val="1"/>
                <c:pt idx="0">
                  <c:v>Elevation</c:v>
                </c:pt>
              </c:strCache>
            </c:strRef>
          </c:tx>
          <c:spPr>
            <a:ln w="28575" cap="rnd">
              <a:solidFill>
                <a:schemeClr val="accent3"/>
              </a:solidFill>
              <a:round/>
            </a:ln>
            <a:effectLst/>
          </c:spPr>
          <c:marker>
            <c:symbol val="none"/>
          </c:marker>
          <c:val>
            <c:numRef>
              <c:f>Sheet1!$J$8:$J$68</c:f>
              <c:numCache>
                <c:formatCode>0.00</c:formatCode>
                <c:ptCount val="61"/>
                <c:pt idx="0">
                  <c:v>638.49</c:v>
                </c:pt>
                <c:pt idx="1">
                  <c:v>632.22</c:v>
                </c:pt>
                <c:pt idx="2">
                  <c:v>653.77</c:v>
                </c:pt>
                <c:pt idx="3">
                  <c:v>679.56</c:v>
                </c:pt>
                <c:pt idx="4">
                  <c:v>677.96</c:v>
                </c:pt>
                <c:pt idx="5">
                  <c:v>679.39</c:v>
                </c:pt>
                <c:pt idx="6">
                  <c:v>681.17</c:v>
                </c:pt>
                <c:pt idx="7">
                  <c:v>675.51</c:v>
                </c:pt>
                <c:pt idx="8">
                  <c:v>665.8</c:v>
                </c:pt>
                <c:pt idx="9">
                  <c:v>657.04</c:v>
                </c:pt>
                <c:pt idx="10">
                  <c:v>675.11</c:v>
                </c:pt>
                <c:pt idx="11">
                  <c:v>668.79</c:v>
                </c:pt>
                <c:pt idx="12">
                  <c:v>659.69</c:v>
                </c:pt>
                <c:pt idx="13">
                  <c:v>678.33</c:v>
                </c:pt>
                <c:pt idx="14">
                  <c:v>676.1</c:v>
                </c:pt>
                <c:pt idx="15">
                  <c:v>677.08</c:v>
                </c:pt>
                <c:pt idx="16">
                  <c:v>674.58</c:v>
                </c:pt>
                <c:pt idx="17">
                  <c:v>678.99</c:v>
                </c:pt>
                <c:pt idx="18">
                  <c:v>696.52</c:v>
                </c:pt>
                <c:pt idx="19">
                  <c:v>689.22</c:v>
                </c:pt>
                <c:pt idx="20">
                  <c:v>686.99</c:v>
                </c:pt>
                <c:pt idx="21">
                  <c:v>693.11</c:v>
                </c:pt>
                <c:pt idx="22">
                  <c:v>695.95</c:v>
                </c:pt>
                <c:pt idx="23">
                  <c:v>684.11</c:v>
                </c:pt>
                <c:pt idx="24">
                  <c:v>690.52</c:v>
                </c:pt>
                <c:pt idx="25">
                  <c:v>680.29</c:v>
                </c:pt>
                <c:pt idx="26">
                  <c:v>685.98</c:v>
                </c:pt>
                <c:pt idx="27">
                  <c:v>680.53</c:v>
                </c:pt>
                <c:pt idx="28">
                  <c:v>669.92</c:v>
                </c:pt>
                <c:pt idx="29">
                  <c:v>656.97</c:v>
                </c:pt>
                <c:pt idx="30">
                  <c:v>674.5</c:v>
                </c:pt>
                <c:pt idx="31">
                  <c:v>685.59</c:v>
                </c:pt>
                <c:pt idx="32">
                  <c:v>699.23</c:v>
                </c:pt>
                <c:pt idx="33">
                  <c:v>684.87</c:v>
                </c:pt>
                <c:pt idx="34">
                  <c:v>663.9</c:v>
                </c:pt>
                <c:pt idx="35">
                  <c:v>658.11</c:v>
                </c:pt>
                <c:pt idx="36">
                  <c:v>680.32</c:v>
                </c:pt>
                <c:pt idx="37">
                  <c:v>703.31</c:v>
                </c:pt>
                <c:pt idx="38">
                  <c:v>692.7</c:v>
                </c:pt>
                <c:pt idx="39">
                  <c:v>679.14</c:v>
                </c:pt>
                <c:pt idx="40">
                  <c:v>676.5</c:v>
                </c:pt>
                <c:pt idx="41">
                  <c:v>664.94</c:v>
                </c:pt>
                <c:pt idx="42">
                  <c:v>686.6</c:v>
                </c:pt>
                <c:pt idx="43">
                  <c:v>688.94</c:v>
                </c:pt>
                <c:pt idx="44">
                  <c:v>686.41</c:v>
                </c:pt>
                <c:pt idx="45">
                  <c:v>676.72</c:v>
                </c:pt>
                <c:pt idx="46">
                  <c:v>685.4</c:v>
                </c:pt>
                <c:pt idx="47">
                  <c:v>697.91</c:v>
                </c:pt>
                <c:pt idx="48">
                  <c:v>694.75</c:v>
                </c:pt>
                <c:pt idx="49">
                  <c:v>702.1</c:v>
                </c:pt>
                <c:pt idx="50">
                  <c:v>699.75699999999995</c:v>
                </c:pt>
                <c:pt idx="51">
                  <c:v>677.49400000000003</c:v>
                </c:pt>
                <c:pt idx="52">
                  <c:v>700.72</c:v>
                </c:pt>
                <c:pt idx="53">
                  <c:v>689.19</c:v>
                </c:pt>
                <c:pt idx="54">
                  <c:v>671.23</c:v>
                </c:pt>
                <c:pt idx="55">
                  <c:v>682.73</c:v>
                </c:pt>
                <c:pt idx="56">
                  <c:v>674.5</c:v>
                </c:pt>
                <c:pt idx="57">
                  <c:v>666.8</c:v>
                </c:pt>
                <c:pt idx="58">
                  <c:v>658.39</c:v>
                </c:pt>
                <c:pt idx="59">
                  <c:v>644.28</c:v>
                </c:pt>
                <c:pt idx="60">
                  <c:v>673</c:v>
                </c:pt>
              </c:numCache>
            </c:numRef>
          </c:val>
          <c:smooth val="0"/>
          <c:extLst>
            <c:ext xmlns:c16="http://schemas.microsoft.com/office/drawing/2014/chart" uri="{C3380CC4-5D6E-409C-BE32-E72D297353CC}">
              <c16:uniqueId val="{00000002-7988-47E1-98BA-8B87115A3DA0}"/>
            </c:ext>
          </c:extLst>
        </c:ser>
        <c:dLbls>
          <c:showLegendKey val="0"/>
          <c:showVal val="0"/>
          <c:showCatName val="0"/>
          <c:showSerName val="0"/>
          <c:showPercent val="0"/>
          <c:showBubbleSize val="0"/>
        </c:dLbls>
        <c:marker val="1"/>
        <c:smooth val="0"/>
        <c:axId val="196316160"/>
        <c:axId val="196314240"/>
      </c:lineChart>
      <c:catAx>
        <c:axId val="1962245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6226048"/>
        <c:crosses val="autoZero"/>
        <c:auto val="1"/>
        <c:lblAlgn val="ctr"/>
        <c:lblOffset val="100"/>
        <c:noMultiLvlLbl val="0"/>
      </c:catAx>
      <c:valAx>
        <c:axId val="19622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 (thousands of </a:t>
                </a:r>
                <a:r>
                  <a:rPr lang="en-US" sz="1600" b="1" baseline="0" dirty="0" err="1"/>
                  <a:t>acft</a:t>
                </a:r>
                <a:r>
                  <a:rPr lang="en-US" sz="1600" b="1" baseline="0" dirty="0"/>
                  <a:t>)</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6224512"/>
        <c:crosses val="autoZero"/>
        <c:crossBetween val="between"/>
      </c:valAx>
      <c:valAx>
        <c:axId val="196314240"/>
        <c:scaling>
          <c:orientation val="minMax"/>
        </c:scaling>
        <c:delete val="0"/>
        <c:axPos val="r"/>
        <c:title>
          <c:tx>
            <c:rich>
              <a:bodyPr rot="0" spcFirstLastPara="1" vertOverflow="ellipsis" vert="eaVert"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J</a:t>
                </a:r>
                <a:r>
                  <a:rPr lang="en-US" sz="1600" b="1" baseline="0"/>
                  <a:t> 17 Well Elevation (feet above sea level)</a:t>
                </a:r>
              </a:p>
              <a:p>
                <a:pPr>
                  <a:defRPr sz="1600" b="1" i="0" u="none" strike="noStrike" kern="1200" baseline="0">
                    <a:solidFill>
                      <a:schemeClr val="tx1">
                        <a:lumMod val="65000"/>
                        <a:lumOff val="35000"/>
                      </a:schemeClr>
                    </a:solidFill>
                    <a:latin typeface="+mn-lt"/>
                    <a:ea typeface="+mn-ea"/>
                    <a:cs typeface="+mn-cs"/>
                  </a:defRPr>
                </a:pPr>
                <a:endParaRPr lang="en-US" sz="1600" b="1"/>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6316160"/>
        <c:crosses val="max"/>
        <c:crossBetween val="between"/>
      </c:valAx>
      <c:catAx>
        <c:axId val="196316160"/>
        <c:scaling>
          <c:orientation val="minMax"/>
        </c:scaling>
        <c:delete val="1"/>
        <c:axPos val="b"/>
        <c:majorTickMark val="out"/>
        <c:minorTickMark val="none"/>
        <c:tickLblPos val="nextTo"/>
        <c:crossAx val="196314240"/>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Region L Surface Water Usage (</a:t>
            </a:r>
            <a:r>
              <a:rPr lang="en-US" sz="1400" dirty="0" err="1"/>
              <a:t>Acft</a:t>
            </a:r>
            <a:r>
              <a:rPr lang="en-US" sz="1400" dirty="0"/>
              <a:t>)</a:t>
            </a:r>
          </a:p>
        </c:rich>
      </c:tx>
      <c:overlay val="0"/>
    </c:title>
    <c:autoTitleDeleted val="0"/>
    <c:plotArea>
      <c:layout/>
      <c:pieChart>
        <c:varyColors val="1"/>
        <c:ser>
          <c:idx val="0"/>
          <c:order val="0"/>
          <c:dLbls>
            <c:dLbl>
              <c:idx val="1"/>
              <c:tx>
                <c:rich>
                  <a:bodyPr/>
                  <a:lstStyle/>
                  <a:p>
                    <a:r>
                      <a:rPr lang="en-US" dirty="0">
                        <a:solidFill>
                          <a:schemeClr val="bg1"/>
                        </a:solidFill>
                      </a:rPr>
                      <a:t>MFG_SW, 51,217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83-4A7D-8684-6C60CC93F30F}"/>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(SumFinal_RegionReportWithReuse!$K$1,SumFinal_RegionReportWithReuse!$N$1,SumFinal_RegionReportWithReuse!$Q$1,SumFinal_RegionReportWithReuse!$T$1,SumFinal_RegionReportWithReuse!$W$1,SumFinal_RegionReportWithReuse!$Z$1)</c:f>
              <c:strCache>
                <c:ptCount val="6"/>
                <c:pt idx="0">
                  <c:v>Muni_SW</c:v>
                </c:pt>
                <c:pt idx="1">
                  <c:v>MFG_SW</c:v>
                </c:pt>
                <c:pt idx="2">
                  <c:v>Mining_SW</c:v>
                </c:pt>
                <c:pt idx="3">
                  <c:v>Power_SW</c:v>
                </c:pt>
                <c:pt idx="4">
                  <c:v>Irrig_SW</c:v>
                </c:pt>
                <c:pt idx="5">
                  <c:v>Livestock_SW</c:v>
                </c:pt>
              </c:strCache>
            </c:strRef>
          </c:cat>
          <c:val>
            <c:numRef>
              <c:f>(SumFinal_RegionReportWithReuse!$K$2,SumFinal_RegionReportWithReuse!$N$2,SumFinal_RegionReportWithReuse!$Q$2,SumFinal_RegionReportWithReuse!$T$2,SumFinal_RegionReportWithReuse!$W$2,SumFinal_RegionReportWithReuse!$Z$2)</c:f>
              <c:numCache>
                <c:formatCode>#,##0</c:formatCode>
                <c:ptCount val="6"/>
                <c:pt idx="0">
                  <c:v>58119</c:v>
                </c:pt>
                <c:pt idx="1">
                  <c:v>51217</c:v>
                </c:pt>
                <c:pt idx="2">
                  <c:v>3987</c:v>
                </c:pt>
                <c:pt idx="3">
                  <c:v>26827</c:v>
                </c:pt>
                <c:pt idx="4">
                  <c:v>25247</c:v>
                </c:pt>
                <c:pt idx="5">
                  <c:v>11260</c:v>
                </c:pt>
              </c:numCache>
            </c:numRef>
          </c:val>
          <c:extLst>
            <c:ext xmlns:c16="http://schemas.microsoft.com/office/drawing/2014/chart" uri="{C3380CC4-5D6E-409C-BE32-E72D297353CC}">
              <c16:uniqueId val="{00000000-EA33-4F1E-A3B5-A58F525D3063}"/>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Region </a:t>
            </a:r>
            <a:r>
              <a:rPr lang="en-US" sz="1400" dirty="0" smtClean="0"/>
              <a:t>N </a:t>
            </a:r>
            <a:r>
              <a:rPr lang="en-US" sz="1400" dirty="0"/>
              <a:t>Surface</a:t>
            </a:r>
            <a:r>
              <a:rPr lang="en-US" sz="1400" baseline="0" dirty="0"/>
              <a:t> Water Usage</a:t>
            </a:r>
            <a:endParaRPr lang="en-US" sz="1400" dirty="0"/>
          </a:p>
        </c:rich>
      </c:tx>
      <c:overlay val="0"/>
    </c:title>
    <c:autoTitleDeleted val="0"/>
    <c:plotArea>
      <c:layout>
        <c:manualLayout>
          <c:layoutTarget val="inner"/>
          <c:xMode val="edge"/>
          <c:yMode val="edge"/>
          <c:x val="0.32848914340252922"/>
          <c:y val="0.2353306077124975"/>
          <c:w val="0.35490336435218323"/>
          <c:h val="0.75075711689884916"/>
        </c:manualLayout>
      </c:layout>
      <c:pieChart>
        <c:varyColors val="1"/>
        <c:ser>
          <c:idx val="0"/>
          <c:order val="0"/>
          <c:dLbls>
            <c:dLbl>
              <c:idx val="0"/>
              <c:tx>
                <c:rich>
                  <a:bodyPr/>
                  <a:lstStyle/>
                  <a:p>
                    <a:r>
                      <a:rPr lang="en-US" dirty="0" err="1">
                        <a:solidFill>
                          <a:schemeClr val="bg1"/>
                        </a:solidFill>
                      </a:rPr>
                      <a:t>Muni_SW</a:t>
                    </a:r>
                    <a:r>
                      <a:rPr lang="en-US" dirty="0">
                        <a:solidFill>
                          <a:schemeClr val="bg1"/>
                        </a:solidFill>
                      </a:rPr>
                      <a:t>, 76,368</a:t>
                    </a:r>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5C-4799-8994-7F26D1B3BFC4}"/>
                </c:ext>
              </c:extLst>
            </c:dLbl>
            <c:dLbl>
              <c:idx val="1"/>
              <c:tx>
                <c:rich>
                  <a:bodyPr/>
                  <a:lstStyle/>
                  <a:p>
                    <a:r>
                      <a:rPr lang="en-US" dirty="0">
                        <a:solidFill>
                          <a:schemeClr val="bg1"/>
                        </a:solidFill>
                      </a:rPr>
                      <a:t>MFG_SW, 41,955</a:t>
                    </a:r>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5C-4799-8994-7F26D1B3BFC4}"/>
                </c:ext>
              </c:extLst>
            </c:dLbl>
            <c:dLbl>
              <c:idx val="2"/>
              <c:layout>
                <c:manualLayout>
                  <c:x val="-0.14442591267000715"/>
                  <c:y val="0.16426711084191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5C-4799-8994-7F26D1B3BFC4}"/>
                </c:ext>
              </c:extLst>
            </c:dLbl>
            <c:dLbl>
              <c:idx val="5"/>
              <c:layout>
                <c:manualLayout>
                  <c:x val="0.21222142686709616"/>
                  <c:y val="9.67666060973147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5C-4799-8994-7F26D1B3BFC4}"/>
                </c:ext>
              </c:extLst>
            </c:dLbl>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(SumFinal_RegionReportWithReuse!$K$1,SumFinal_RegionReportWithReuse!$N$1,SumFinal_RegionReportWithReuse!$Q$1,SumFinal_RegionReportWithReuse!$T$1,SumFinal_RegionReportWithReuse!$W$1,SumFinal_RegionReportWithReuse!$Z$1)</c:f>
              <c:strCache>
                <c:ptCount val="6"/>
                <c:pt idx="0">
                  <c:v>Muni_SW</c:v>
                </c:pt>
                <c:pt idx="1">
                  <c:v>MFG_SW</c:v>
                </c:pt>
                <c:pt idx="2">
                  <c:v>Mining_SW</c:v>
                </c:pt>
                <c:pt idx="3">
                  <c:v>Power_SW</c:v>
                </c:pt>
                <c:pt idx="4">
                  <c:v>Irrig_SW</c:v>
                </c:pt>
                <c:pt idx="5">
                  <c:v>Livestock_SW</c:v>
                </c:pt>
              </c:strCache>
            </c:strRef>
          </c:cat>
          <c:val>
            <c:numRef>
              <c:f>(SumFinal_RegionReportWithReuse!$K$3,SumFinal_RegionReportWithReuse!$N$3,SumFinal_RegionReportWithReuse!$Q$3,SumFinal_RegionReportWithReuse!$T$3,SumFinal_RegionReportWithReuse!$W$3,SumFinal_RegionReportWithReuse!$Z$3)</c:f>
              <c:numCache>
                <c:formatCode>#,##0</c:formatCode>
                <c:ptCount val="6"/>
                <c:pt idx="0">
                  <c:v>76368</c:v>
                </c:pt>
                <c:pt idx="1">
                  <c:v>41955</c:v>
                </c:pt>
                <c:pt idx="2" formatCode="General">
                  <c:v>578</c:v>
                </c:pt>
                <c:pt idx="3">
                  <c:v>2059</c:v>
                </c:pt>
                <c:pt idx="4">
                  <c:v>1042</c:v>
                </c:pt>
                <c:pt idx="5">
                  <c:v>1334</c:v>
                </c:pt>
              </c:numCache>
            </c:numRef>
          </c:val>
          <c:extLst>
            <c:ext xmlns:c16="http://schemas.microsoft.com/office/drawing/2014/chart" uri="{C3380CC4-5D6E-409C-BE32-E72D297353CC}">
              <c16:uniqueId val="{00000004-395C-4799-8994-7F26D1B3BFC4}"/>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Region</a:t>
            </a:r>
            <a:r>
              <a:rPr lang="en-US" sz="1400" baseline="0" dirty="0"/>
              <a:t> L Groundwater Usage (</a:t>
            </a:r>
            <a:r>
              <a:rPr lang="en-US" sz="1400" baseline="0" dirty="0" err="1"/>
              <a:t>Acft</a:t>
            </a:r>
            <a:r>
              <a:rPr lang="en-US" sz="1400" baseline="0" dirty="0"/>
              <a:t>)</a:t>
            </a:r>
            <a:endParaRPr lang="en-US" sz="1400" dirty="0"/>
          </a:p>
        </c:rich>
      </c:tx>
      <c:overlay val="0"/>
    </c:title>
    <c:autoTitleDeleted val="0"/>
    <c:plotArea>
      <c:layout>
        <c:manualLayout>
          <c:layoutTarget val="inner"/>
          <c:xMode val="edge"/>
          <c:yMode val="edge"/>
          <c:x val="0.33393666100107533"/>
          <c:y val="0.30029455679313333"/>
          <c:w val="0.29922439210517188"/>
          <c:h val="0.59064320011101223"/>
        </c:manualLayout>
      </c:layout>
      <c:pieChart>
        <c:varyColors val="1"/>
        <c:ser>
          <c:idx val="0"/>
          <c:order val="0"/>
          <c:dLbls>
            <c:dLbl>
              <c:idx val="0"/>
              <c:tx>
                <c:rich>
                  <a:bodyPr/>
                  <a:lstStyle/>
                  <a:p>
                    <a:r>
                      <a:rPr lang="en-US" dirty="0" err="1">
                        <a:solidFill>
                          <a:schemeClr val="tx1"/>
                        </a:solidFill>
                      </a:rPr>
                      <a:t>Muni_GW</a:t>
                    </a:r>
                    <a:r>
                      <a:rPr lang="en-US" dirty="0">
                        <a:solidFill>
                          <a:schemeClr val="tx1"/>
                        </a:solidFill>
                      </a:rPr>
                      <a:t>, 337,456</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7B-4331-8168-E5C7B290624E}"/>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(SumFinal_RegionReportWithReuse!$J$1,SumFinal_RegionReportWithReuse!$M$1,SumFinal_RegionReportWithReuse!$P$1,SumFinal_RegionReportWithReuse!$S$1,SumFinal_RegionReportWithReuse!$V$1,SumFinal_RegionReportWithReuse!$Y$1)</c:f>
              <c:strCache>
                <c:ptCount val="6"/>
                <c:pt idx="0">
                  <c:v>Muni_GW</c:v>
                </c:pt>
                <c:pt idx="1">
                  <c:v>MFG_Gw</c:v>
                </c:pt>
                <c:pt idx="2">
                  <c:v>Mining_GW</c:v>
                </c:pt>
                <c:pt idx="3">
                  <c:v>Power_GW</c:v>
                </c:pt>
                <c:pt idx="4">
                  <c:v>Irrig_GW</c:v>
                </c:pt>
                <c:pt idx="5">
                  <c:v>Livestock_GW</c:v>
                </c:pt>
              </c:strCache>
            </c:strRef>
          </c:cat>
          <c:val>
            <c:numRef>
              <c:f>(SumFinal_RegionReportWithReuse!$J$2,SumFinal_RegionReportWithReuse!$M$2,SumFinal_RegionReportWithReuse!$P$2,SumFinal_RegionReportWithReuse!$S$2,SumFinal_RegionReportWithReuse!$V$2,SumFinal_RegionReportWithReuse!$Y$2)</c:f>
              <c:numCache>
                <c:formatCode>#,##0</c:formatCode>
                <c:ptCount val="6"/>
                <c:pt idx="0">
                  <c:v>337456</c:v>
                </c:pt>
                <c:pt idx="1">
                  <c:v>14218</c:v>
                </c:pt>
                <c:pt idx="2">
                  <c:v>42296</c:v>
                </c:pt>
                <c:pt idx="3">
                  <c:v>5796</c:v>
                </c:pt>
                <c:pt idx="4">
                  <c:v>208774</c:v>
                </c:pt>
                <c:pt idx="5">
                  <c:v>17266</c:v>
                </c:pt>
              </c:numCache>
            </c:numRef>
          </c:val>
          <c:extLst>
            <c:ext xmlns:c16="http://schemas.microsoft.com/office/drawing/2014/chart" uri="{C3380CC4-5D6E-409C-BE32-E72D297353CC}">
              <c16:uniqueId val="{00000001-A67B-4331-8168-E5C7B290624E}"/>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Region N Ground Water</a:t>
            </a:r>
            <a:r>
              <a:rPr lang="en-US" sz="1400" baseline="0" dirty="0"/>
              <a:t> Usage</a:t>
            </a:r>
            <a:endParaRPr lang="en-US" sz="1400" dirty="0"/>
          </a:p>
        </c:rich>
      </c:tx>
      <c:overlay val="0"/>
    </c:title>
    <c:autoTitleDeleted val="0"/>
    <c:plotArea>
      <c:layout/>
      <c:pieChart>
        <c:varyColors val="1"/>
        <c:ser>
          <c:idx val="0"/>
          <c:order val="0"/>
          <c:dLbls>
            <c:dLbl>
              <c:idx val="0"/>
              <c:tx>
                <c:rich>
                  <a:bodyPr/>
                  <a:lstStyle/>
                  <a:p>
                    <a:r>
                      <a:rPr lang="en-US" dirty="0" err="1">
                        <a:solidFill>
                          <a:schemeClr val="bg1"/>
                        </a:solidFill>
                      </a:rPr>
                      <a:t>Muni_GW</a:t>
                    </a:r>
                    <a:r>
                      <a:rPr lang="en-US" dirty="0">
                        <a:solidFill>
                          <a:schemeClr val="bg1"/>
                        </a:solidFill>
                      </a:rPr>
                      <a:t>, 15,801</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4-4A3C-84D3-8A15B18CFCB8}"/>
                </c:ext>
              </c:extLst>
            </c:dLbl>
            <c:dLbl>
              <c:idx val="5"/>
              <c:layout>
                <c:manualLayout>
                  <c:x val="-7.5836379827521561E-2"/>
                  <c:y val="6.2441754252084126E-2"/>
                </c:manualLayout>
              </c:layout>
              <c:tx>
                <c:rich>
                  <a:bodyPr/>
                  <a:lstStyle/>
                  <a:p>
                    <a:r>
                      <a:rPr lang="en-US" dirty="0" err="1" smtClean="0"/>
                      <a:t>Livestock_GW</a:t>
                    </a:r>
                    <a:r>
                      <a:rPr lang="en-US" dirty="0" smtClean="0"/>
                      <a:t> </a:t>
                    </a:r>
                    <a:r>
                      <a:rPr lang="en-US" dirty="0"/>
                      <a:t>3,938</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E4-4A3C-84D3-8A15B18CFCB8}"/>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(SumFinal_RegionReportWithReuse!$J$1,SumFinal_RegionReportWithReuse!$M$1,SumFinal_RegionReportWithReuse!$P$1,SumFinal_RegionReportWithReuse!$S$1,SumFinal_RegionReportWithReuse!$V$1,SumFinal_RegionReportWithReuse!$Y$1)</c:f>
              <c:strCache>
                <c:ptCount val="6"/>
                <c:pt idx="0">
                  <c:v>Muni_GW</c:v>
                </c:pt>
                <c:pt idx="1">
                  <c:v>MFG_Gw</c:v>
                </c:pt>
                <c:pt idx="2">
                  <c:v>Mining_GW</c:v>
                </c:pt>
                <c:pt idx="3">
                  <c:v>Power_GW</c:v>
                </c:pt>
                <c:pt idx="4">
                  <c:v>Irrig_GW</c:v>
                </c:pt>
                <c:pt idx="5">
                  <c:v>Livestock_GW</c:v>
                </c:pt>
              </c:strCache>
            </c:strRef>
          </c:cat>
          <c:val>
            <c:numRef>
              <c:f>(SumFinal_RegionReportWithReuse!$J$3,SumFinal_RegionReportWithReuse!$M$3,SumFinal_RegionReportWithReuse!$P$3,SumFinal_RegionReportWithReuse!$S$3,SumFinal_RegionReportWithReuse!$V$3,SumFinal_RegionReportWithReuse!$Y$3)</c:f>
              <c:numCache>
                <c:formatCode>#,##0</c:formatCode>
                <c:ptCount val="6"/>
                <c:pt idx="0">
                  <c:v>15801</c:v>
                </c:pt>
                <c:pt idx="1">
                  <c:v>4484</c:v>
                </c:pt>
                <c:pt idx="2">
                  <c:v>6290</c:v>
                </c:pt>
                <c:pt idx="3" formatCode="General">
                  <c:v>0</c:v>
                </c:pt>
                <c:pt idx="4">
                  <c:v>11983</c:v>
                </c:pt>
                <c:pt idx="5">
                  <c:v>3938</c:v>
                </c:pt>
              </c:numCache>
            </c:numRef>
          </c:val>
          <c:extLst>
            <c:ext xmlns:c16="http://schemas.microsoft.com/office/drawing/2014/chart" uri="{C3380CC4-5D6E-409C-BE32-E72D297353CC}">
              <c16:uniqueId val="{00000002-05E4-4A3C-84D3-8A15B18CFCB8}"/>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Bexar County Municipal Water Use (AcreFeet per</a:t>
            </a:r>
            <a:r>
              <a:rPr lang="en-US" baseline="0"/>
              <a:t> C</a:t>
            </a:r>
            <a:r>
              <a:rPr lang="en-US"/>
              <a:t>apita)</a:t>
            </a:r>
          </a:p>
        </c:rich>
      </c:tx>
      <c:overlay val="0"/>
    </c:title>
    <c:autoTitleDeleted val="0"/>
    <c:plotArea>
      <c:layout/>
      <c:lineChart>
        <c:grouping val="standard"/>
        <c:varyColors val="0"/>
        <c:ser>
          <c:idx val="1"/>
          <c:order val="0"/>
          <c:tx>
            <c:strRef>
              <c:f>[historicalwaterusebysector.xlsx]Sheet1!$J$1</c:f>
              <c:strCache>
                <c:ptCount val="1"/>
                <c:pt idx="0">
                  <c:v>Munpercapita</c:v>
                </c:pt>
              </c:strCache>
            </c:strRef>
          </c:tx>
          <c:marker>
            <c:symbol val="none"/>
          </c:marker>
          <c:cat>
            <c:numRef>
              <c:f>[historicalwaterusebysector.xlsx]Sheet1!$A$7:$A$1309</c:f>
              <c:numCache>
                <c:formatCode>0</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[historicalwaterusebysector.xlsx]Sheet1!$J$2:$J$1309</c:f>
              <c:numCache>
                <c:formatCode>General</c:formatCode>
                <c:ptCount val="32"/>
                <c:pt idx="0">
                  <c:v>0.23071182669393489</c:v>
                </c:pt>
                <c:pt idx="1">
                  <c:v>0.20589632373189648</c:v>
                </c:pt>
                <c:pt idx="2">
                  <c:v>0.20414432766280205</c:v>
                </c:pt>
                <c:pt idx="3">
                  <c:v>0.1952018587256418</c:v>
                </c:pt>
                <c:pt idx="4">
                  <c:v>0.21258401532595655</c:v>
                </c:pt>
                <c:pt idx="5">
                  <c:v>0.21131265041729558</c:v>
                </c:pt>
                <c:pt idx="6">
                  <c:v>0.19033840225275309</c:v>
                </c:pt>
                <c:pt idx="7">
                  <c:v>0.17408749014861982</c:v>
                </c:pt>
                <c:pt idx="8">
                  <c:v>0.17236430390605934</c:v>
                </c:pt>
                <c:pt idx="9">
                  <c:v>0.16816566385275736</c:v>
                </c:pt>
                <c:pt idx="10">
                  <c:v>0.17445569778528</c:v>
                </c:pt>
                <c:pt idx="11">
                  <c:v>0.17696381492374677</c:v>
                </c:pt>
                <c:pt idx="12">
                  <c:v>0.17666150143617679</c:v>
                </c:pt>
                <c:pt idx="13">
                  <c:v>0.17022570992311509</c:v>
                </c:pt>
                <c:pt idx="14">
                  <c:v>0.16952662021277226</c:v>
                </c:pt>
                <c:pt idx="15">
                  <c:v>0.17892417732108679</c:v>
                </c:pt>
                <c:pt idx="16">
                  <c:v>0.17247587999692734</c:v>
                </c:pt>
                <c:pt idx="17">
                  <c:v>0.16976051986624663</c:v>
                </c:pt>
                <c:pt idx="18">
                  <c:v>0.1544329530925419</c:v>
                </c:pt>
                <c:pt idx="19">
                  <c:v>0.15611904584578321</c:v>
                </c:pt>
                <c:pt idx="20">
                  <c:v>0.14887417556997298</c:v>
                </c:pt>
                <c:pt idx="21">
                  <c:v>0.17292043459494386</c:v>
                </c:pt>
                <c:pt idx="22">
                  <c:v>0.17540447437683851</c:v>
                </c:pt>
                <c:pt idx="23">
                  <c:v>0.14746355293798841</c:v>
                </c:pt>
                <c:pt idx="24">
                  <c:v>0.1724666374999691</c:v>
                </c:pt>
                <c:pt idx="25">
                  <c:v>0.16254372843881898</c:v>
                </c:pt>
                <c:pt idx="26">
                  <c:v>0.14715941993488352</c:v>
                </c:pt>
                <c:pt idx="27">
                  <c:v>0.16336922587246427</c:v>
                </c:pt>
                <c:pt idx="28">
                  <c:v>0.14816686660342651</c:v>
                </c:pt>
                <c:pt idx="29">
                  <c:v>0.14274236374234114</c:v>
                </c:pt>
                <c:pt idx="30">
                  <c:v>0.13979930175903429</c:v>
                </c:pt>
                <c:pt idx="31">
                  <c:v>0.15623717598879736</c:v>
                </c:pt>
              </c:numCache>
            </c:numRef>
          </c:val>
          <c:smooth val="0"/>
          <c:extLst>
            <c:ext xmlns:c16="http://schemas.microsoft.com/office/drawing/2014/chart" uri="{C3380CC4-5D6E-409C-BE32-E72D297353CC}">
              <c16:uniqueId val="{00000000-67FE-41B3-90FD-EBC359D1E45C}"/>
            </c:ext>
          </c:extLst>
        </c:ser>
        <c:dLbls>
          <c:showLegendKey val="0"/>
          <c:showVal val="0"/>
          <c:showCatName val="0"/>
          <c:showSerName val="0"/>
          <c:showPercent val="0"/>
          <c:showBubbleSize val="0"/>
        </c:dLbls>
        <c:smooth val="0"/>
        <c:axId val="179022848"/>
        <c:axId val="179049216"/>
      </c:lineChart>
      <c:catAx>
        <c:axId val="179022848"/>
        <c:scaling>
          <c:orientation val="minMax"/>
        </c:scaling>
        <c:delete val="0"/>
        <c:axPos val="b"/>
        <c:numFmt formatCode="0" sourceLinked="1"/>
        <c:majorTickMark val="out"/>
        <c:minorTickMark val="none"/>
        <c:tickLblPos val="nextTo"/>
        <c:crossAx val="179049216"/>
        <c:crosses val="autoZero"/>
        <c:auto val="1"/>
        <c:lblAlgn val="ctr"/>
        <c:lblOffset val="100"/>
        <c:noMultiLvlLbl val="0"/>
      </c:catAx>
      <c:valAx>
        <c:axId val="179049216"/>
        <c:scaling>
          <c:orientation val="minMax"/>
        </c:scaling>
        <c:delete val="0"/>
        <c:axPos val="l"/>
        <c:majorGridlines/>
        <c:numFmt formatCode="General" sourceLinked="1"/>
        <c:majorTickMark val="out"/>
        <c:minorTickMark val="none"/>
        <c:tickLblPos val="nextTo"/>
        <c:crossAx val="1790228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Bexar County Historical</a:t>
            </a:r>
            <a:r>
              <a:rPr lang="en-US" baseline="0" dirty="0" smtClean="0"/>
              <a:t> and Projected</a:t>
            </a:r>
            <a:r>
              <a:rPr lang="en-US" dirty="0" smtClean="0"/>
              <a:t> Population</a:t>
            </a:r>
            <a:r>
              <a:rPr lang="en-US" baseline="0" dirty="0" smtClean="0"/>
              <a:t> </a:t>
            </a:r>
            <a:endParaRPr lang="en-US" dirty="0"/>
          </a:p>
        </c:rich>
      </c:tx>
      <c:overlay val="0"/>
    </c:title>
    <c:autoTitleDeleted val="0"/>
    <c:plotArea>
      <c:layout/>
      <c:lineChart>
        <c:grouping val="standard"/>
        <c:varyColors val="0"/>
        <c:ser>
          <c:idx val="1"/>
          <c:order val="0"/>
          <c:marker>
            <c:symbol val="none"/>
          </c:marker>
          <c:cat>
            <c:numRef>
              <c:f>[historicalwaterusebysector.xlsx]Sheet2!$J$3:$J$10</c:f>
              <c:numCache>
                <c:formatCode>General</c:formatCode>
                <c:ptCount val="8"/>
                <c:pt idx="0">
                  <c:v>1980</c:v>
                </c:pt>
                <c:pt idx="1">
                  <c:v>1990</c:v>
                </c:pt>
                <c:pt idx="2">
                  <c:v>2000</c:v>
                </c:pt>
                <c:pt idx="3">
                  <c:v>2010</c:v>
                </c:pt>
                <c:pt idx="4">
                  <c:v>2020</c:v>
                </c:pt>
                <c:pt idx="5">
                  <c:v>2030</c:v>
                </c:pt>
                <c:pt idx="6">
                  <c:v>2040</c:v>
                </c:pt>
                <c:pt idx="7">
                  <c:v>2050</c:v>
                </c:pt>
              </c:numCache>
            </c:numRef>
          </c:cat>
          <c:val>
            <c:numRef>
              <c:f>[historicalwaterusebysector.xlsx]Sheet2!$K$3:$K$10</c:f>
              <c:numCache>
                <c:formatCode>General</c:formatCode>
                <c:ptCount val="8"/>
                <c:pt idx="0">
                  <c:v>988800</c:v>
                </c:pt>
                <c:pt idx="1">
                  <c:v>1185394</c:v>
                </c:pt>
                <c:pt idx="2">
                  <c:v>1392931</c:v>
                </c:pt>
                <c:pt idx="3">
                  <c:v>1714773</c:v>
                </c:pt>
                <c:pt idx="4">
                  <c:v>1950938.4</c:v>
                </c:pt>
                <c:pt idx="5">
                  <c:v>2199550.2000000002</c:v>
                </c:pt>
                <c:pt idx="6">
                  <c:v>2421592.7999999998</c:v>
                </c:pt>
                <c:pt idx="7">
                  <c:v>2634146.4</c:v>
                </c:pt>
              </c:numCache>
            </c:numRef>
          </c:val>
          <c:smooth val="0"/>
          <c:extLst>
            <c:ext xmlns:c16="http://schemas.microsoft.com/office/drawing/2014/chart" uri="{C3380CC4-5D6E-409C-BE32-E72D297353CC}">
              <c16:uniqueId val="{00000000-00F0-47D1-ADF5-B381BAEF2083}"/>
            </c:ext>
          </c:extLst>
        </c:ser>
        <c:dLbls>
          <c:showLegendKey val="0"/>
          <c:showVal val="0"/>
          <c:showCatName val="0"/>
          <c:showSerName val="0"/>
          <c:showPercent val="0"/>
          <c:showBubbleSize val="0"/>
        </c:dLbls>
        <c:smooth val="0"/>
        <c:axId val="179184384"/>
        <c:axId val="179185920"/>
      </c:lineChart>
      <c:catAx>
        <c:axId val="179184384"/>
        <c:scaling>
          <c:orientation val="minMax"/>
        </c:scaling>
        <c:delete val="0"/>
        <c:axPos val="b"/>
        <c:numFmt formatCode="General" sourceLinked="1"/>
        <c:majorTickMark val="out"/>
        <c:minorTickMark val="none"/>
        <c:tickLblPos val="nextTo"/>
        <c:crossAx val="179185920"/>
        <c:crosses val="autoZero"/>
        <c:auto val="1"/>
        <c:lblAlgn val="ctr"/>
        <c:lblOffset val="100"/>
        <c:noMultiLvlLbl val="0"/>
      </c:catAx>
      <c:valAx>
        <c:axId val="179185920"/>
        <c:scaling>
          <c:orientation val="minMax"/>
        </c:scaling>
        <c:delete val="0"/>
        <c:axPos val="l"/>
        <c:majorGridlines/>
        <c:numFmt formatCode="General" sourceLinked="1"/>
        <c:majorTickMark val="out"/>
        <c:minorTickMark val="none"/>
        <c:tickLblPos val="nextTo"/>
        <c:crossAx val="1791843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Mining water usage as proportion of total usage </a:t>
            </a:r>
          </a:p>
        </c:rich>
      </c:tx>
      <c:overlay val="0"/>
    </c:title>
    <c:autoTitleDeleted val="0"/>
    <c:plotArea>
      <c:layout/>
      <c:lineChart>
        <c:grouping val="standard"/>
        <c:varyColors val="0"/>
        <c:ser>
          <c:idx val="1"/>
          <c:order val="0"/>
          <c:tx>
            <c:strRef>
              <c:f>Sheet3!$B$1</c:f>
              <c:strCache>
                <c:ptCount val="1"/>
                <c:pt idx="0">
                  <c:v>Dimmit</c:v>
                </c:pt>
              </c:strCache>
            </c:strRef>
          </c:tx>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Sheet3!$B$2:$B$33</c:f>
              <c:numCache>
                <c:formatCode>General</c:formatCode>
                <c:ptCount val="32"/>
                <c:pt idx="0">
                  <c:v>1.9042581327691085E-2</c:v>
                </c:pt>
                <c:pt idx="1">
                  <c:v>2.2496231301457229E-2</c:v>
                </c:pt>
                <c:pt idx="2">
                  <c:v>0</c:v>
                </c:pt>
                <c:pt idx="3">
                  <c:v>3.8067444876783395E-2</c:v>
                </c:pt>
                <c:pt idx="4">
                  <c:v>1.7969257415024899E-2</c:v>
                </c:pt>
                <c:pt idx="5">
                  <c:v>2.953192482782771E-2</c:v>
                </c:pt>
                <c:pt idx="6">
                  <c:v>3.398482100879844E-2</c:v>
                </c:pt>
                <c:pt idx="7">
                  <c:v>7.8538500939047295E-2</c:v>
                </c:pt>
                <c:pt idx="8">
                  <c:v>7.9187467722499572E-2</c:v>
                </c:pt>
                <c:pt idx="9">
                  <c:v>5.5076628352490421E-2</c:v>
                </c:pt>
                <c:pt idx="10">
                  <c:v>6.0738099953786227E-2</c:v>
                </c:pt>
                <c:pt idx="11">
                  <c:v>5.6735399432028648E-2</c:v>
                </c:pt>
                <c:pt idx="12">
                  <c:v>5.9152935118434606E-2</c:v>
                </c:pt>
                <c:pt idx="13">
                  <c:v>6.8403423892817269E-2</c:v>
                </c:pt>
                <c:pt idx="14">
                  <c:v>6.7400073340667402E-2</c:v>
                </c:pt>
                <c:pt idx="15">
                  <c:v>6.6724751325056272E-2</c:v>
                </c:pt>
                <c:pt idx="16">
                  <c:v>2.0335536349771224E-4</c:v>
                </c:pt>
                <c:pt idx="17">
                  <c:v>0</c:v>
                </c:pt>
                <c:pt idx="18">
                  <c:v>0</c:v>
                </c:pt>
                <c:pt idx="19">
                  <c:v>0</c:v>
                </c:pt>
                <c:pt idx="20">
                  <c:v>0</c:v>
                </c:pt>
                <c:pt idx="21">
                  <c:v>0</c:v>
                </c:pt>
                <c:pt idx="22">
                  <c:v>0</c:v>
                </c:pt>
                <c:pt idx="23">
                  <c:v>0</c:v>
                </c:pt>
                <c:pt idx="24">
                  <c:v>1.0146674703636728E-2</c:v>
                </c:pt>
                <c:pt idx="25">
                  <c:v>7.5569976944752801E-2</c:v>
                </c:pt>
                <c:pt idx="26">
                  <c:v>0.14494138080764221</c:v>
                </c:pt>
                <c:pt idx="27">
                  <c:v>0.30403410954411281</c:v>
                </c:pt>
                <c:pt idx="28">
                  <c:v>0.47815675738815561</c:v>
                </c:pt>
                <c:pt idx="29">
                  <c:v>0.58322359003721724</c:v>
                </c:pt>
                <c:pt idx="30">
                  <c:v>0.58859128767451618</c:v>
                </c:pt>
                <c:pt idx="31">
                  <c:v>0.56907412833284499</c:v>
                </c:pt>
              </c:numCache>
            </c:numRef>
          </c:val>
          <c:smooth val="0"/>
          <c:extLst>
            <c:ext xmlns:c16="http://schemas.microsoft.com/office/drawing/2014/chart" uri="{C3380CC4-5D6E-409C-BE32-E72D297353CC}">
              <c16:uniqueId val="{00000000-8C85-4ED1-A00F-E6D3DB3CD468}"/>
            </c:ext>
          </c:extLst>
        </c:ser>
        <c:ser>
          <c:idx val="2"/>
          <c:order val="1"/>
          <c:tx>
            <c:strRef>
              <c:f>Sheet3!$C$1</c:f>
              <c:strCache>
                <c:ptCount val="1"/>
                <c:pt idx="0">
                  <c:v>LA Salle</c:v>
                </c:pt>
              </c:strCache>
            </c:strRef>
          </c:tx>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Sheet3!$C$2:$C$33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1.1139935907218068E-2</c:v>
                </c:pt>
                <c:pt idx="25">
                  <c:v>5.0117770217220622E-2</c:v>
                </c:pt>
                <c:pt idx="26">
                  <c:v>9.6004439511653716E-2</c:v>
                </c:pt>
                <c:pt idx="27">
                  <c:v>0.22253098009763425</c:v>
                </c:pt>
                <c:pt idx="28">
                  <c:v>0.46118258444768362</c:v>
                </c:pt>
                <c:pt idx="29">
                  <c:v>0.50610766680989505</c:v>
                </c:pt>
                <c:pt idx="30">
                  <c:v>0.64480615254951534</c:v>
                </c:pt>
                <c:pt idx="31">
                  <c:v>0.68403108150967329</c:v>
                </c:pt>
              </c:numCache>
            </c:numRef>
          </c:val>
          <c:smooth val="0"/>
          <c:extLst>
            <c:ext xmlns:c16="http://schemas.microsoft.com/office/drawing/2014/chart" uri="{C3380CC4-5D6E-409C-BE32-E72D297353CC}">
              <c16:uniqueId val="{00000001-8C85-4ED1-A00F-E6D3DB3CD468}"/>
            </c:ext>
          </c:extLst>
        </c:ser>
        <c:dLbls>
          <c:showLegendKey val="0"/>
          <c:showVal val="0"/>
          <c:showCatName val="0"/>
          <c:showSerName val="0"/>
          <c:showPercent val="0"/>
          <c:showBubbleSize val="0"/>
        </c:dLbls>
        <c:smooth val="0"/>
        <c:axId val="181170944"/>
        <c:axId val="181172480"/>
      </c:lineChart>
      <c:catAx>
        <c:axId val="181170944"/>
        <c:scaling>
          <c:orientation val="minMax"/>
        </c:scaling>
        <c:delete val="0"/>
        <c:axPos val="b"/>
        <c:numFmt formatCode="General" sourceLinked="1"/>
        <c:majorTickMark val="out"/>
        <c:minorTickMark val="none"/>
        <c:tickLblPos val="nextTo"/>
        <c:crossAx val="181172480"/>
        <c:crosses val="autoZero"/>
        <c:auto val="1"/>
        <c:lblAlgn val="ctr"/>
        <c:lblOffset val="100"/>
        <c:noMultiLvlLbl val="0"/>
      </c:catAx>
      <c:valAx>
        <c:axId val="181172480"/>
        <c:scaling>
          <c:orientation val="minMax"/>
        </c:scaling>
        <c:delete val="0"/>
        <c:axPos val="l"/>
        <c:majorGridlines/>
        <c:numFmt formatCode="General" sourceLinked="1"/>
        <c:majorTickMark val="out"/>
        <c:minorTickMark val="none"/>
        <c:tickLblPos val="nextTo"/>
        <c:crossAx val="181170944"/>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2F936DDB-BE9D-433D-A22C-054F7C410E74}" type="datetimeFigureOut">
              <a:rPr lang="en-US" smtClean="0"/>
              <a:t>3/13/2019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C61EF829-212B-45F0-ABC6-74B4BA4EB871}" type="slidenum">
              <a:rPr lang="en-US" smtClean="0"/>
              <a:t>‹#›</a:t>
            </a:fld>
            <a:endParaRPr lang="en-US"/>
          </a:p>
        </p:txBody>
      </p:sp>
    </p:spTree>
    <p:extLst>
      <p:ext uri="{BB962C8B-B14F-4D97-AF65-F5344CB8AC3E}">
        <p14:creationId xmlns:p14="http://schemas.microsoft.com/office/powerpoint/2010/main" val="200072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3C22F9D-0719-4274-8AA9-AEA87CFEBD23}" type="datetimeFigureOut">
              <a:rPr lang="en-US" smtClean="0"/>
              <a:t>3/13/2019</a:t>
            </a:fld>
            <a:endParaRPr lang="en-US"/>
          </a:p>
        </p:txBody>
      </p:sp>
      <p:sp>
        <p:nvSpPr>
          <p:cNvPr id="4" name="Slide Image Placeholder 3"/>
          <p:cNvSpPr>
            <a:spLocks noGrp="1" noRot="1" noChangeAspect="1"/>
          </p:cNvSpPr>
          <p:nvPr>
            <p:ph type="sldImg" idx="2"/>
          </p:nvPr>
        </p:nvSpPr>
        <p:spPr>
          <a:xfrm>
            <a:off x="2544763" y="525463"/>
            <a:ext cx="4206875"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4AF7179-9064-40A0-A527-735EE45CB357}" type="slidenum">
              <a:rPr lang="en-US" smtClean="0"/>
              <a:t>‹#›</a:t>
            </a:fld>
            <a:endParaRPr lang="en-US"/>
          </a:p>
        </p:txBody>
      </p:sp>
    </p:spTree>
    <p:extLst>
      <p:ext uri="{BB962C8B-B14F-4D97-AF65-F5344CB8AC3E}">
        <p14:creationId xmlns:p14="http://schemas.microsoft.com/office/powerpoint/2010/main" val="33753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F7179-9064-40A0-A527-735EE45CB357}" type="slidenum">
              <a:rPr lang="en-US" smtClean="0"/>
              <a:t>2</a:t>
            </a:fld>
            <a:endParaRPr lang="en-US"/>
          </a:p>
        </p:txBody>
      </p:sp>
    </p:spTree>
    <p:extLst>
      <p:ext uri="{BB962C8B-B14F-4D97-AF65-F5344CB8AC3E}">
        <p14:creationId xmlns:p14="http://schemas.microsoft.com/office/powerpoint/2010/main" val="248437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F7179-9064-40A0-A527-735EE45CB357}" type="slidenum">
              <a:rPr lang="en-US" smtClean="0"/>
              <a:t>5</a:t>
            </a:fld>
            <a:endParaRPr lang="en-US"/>
          </a:p>
        </p:txBody>
      </p:sp>
    </p:spTree>
    <p:extLst>
      <p:ext uri="{BB962C8B-B14F-4D97-AF65-F5344CB8AC3E}">
        <p14:creationId xmlns:p14="http://schemas.microsoft.com/office/powerpoint/2010/main" val="109616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24AF7179-9064-40A0-A527-735EE45CB357}" type="slidenum">
              <a:rPr lang="en-US" smtClean="0"/>
              <a:t>10</a:t>
            </a:fld>
            <a:endParaRPr lang="en-US"/>
          </a:p>
        </p:txBody>
      </p:sp>
    </p:spTree>
    <p:extLst>
      <p:ext uri="{BB962C8B-B14F-4D97-AF65-F5344CB8AC3E}">
        <p14:creationId xmlns:p14="http://schemas.microsoft.com/office/powerpoint/2010/main" val="304657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F7179-9064-40A0-A527-735EE45CB357}" type="slidenum">
              <a:rPr lang="en-US" smtClean="0"/>
              <a:t>13</a:t>
            </a:fld>
            <a:endParaRPr lang="en-US"/>
          </a:p>
        </p:txBody>
      </p:sp>
    </p:spTree>
    <p:extLst>
      <p:ext uri="{BB962C8B-B14F-4D97-AF65-F5344CB8AC3E}">
        <p14:creationId xmlns:p14="http://schemas.microsoft.com/office/powerpoint/2010/main" val="1984560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F7179-9064-40A0-A527-735EE45CB357}" type="slidenum">
              <a:rPr lang="en-US" smtClean="0"/>
              <a:t>23</a:t>
            </a:fld>
            <a:endParaRPr lang="en-US"/>
          </a:p>
        </p:txBody>
      </p:sp>
    </p:spTree>
    <p:extLst>
      <p:ext uri="{BB962C8B-B14F-4D97-AF65-F5344CB8AC3E}">
        <p14:creationId xmlns:p14="http://schemas.microsoft.com/office/powerpoint/2010/main" val="214833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C429B-742B-42B7-AB93-0BC755EAFFA9}" type="slidenum">
              <a:rPr lang="en-US" smtClean="0"/>
              <a:t>35</a:t>
            </a:fld>
            <a:endParaRPr lang="en-US"/>
          </a:p>
        </p:txBody>
      </p:sp>
    </p:spTree>
    <p:extLst>
      <p:ext uri="{BB962C8B-B14F-4D97-AF65-F5344CB8AC3E}">
        <p14:creationId xmlns:p14="http://schemas.microsoft.com/office/powerpoint/2010/main" val="137360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9480"/>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32625"/>
            <a:ext cx="6400800" cy="1460500"/>
          </a:xfrm>
        </p:spPr>
        <p:txBody>
          <a:bodyPr>
            <a:normAutofit/>
          </a:bodyPr>
          <a:lstStyle>
            <a:lvl1pPr marL="0" indent="0" algn="ctr">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505486"/>
            <a:ext cx="2133600" cy="209514"/>
          </a:xfrm>
        </p:spPr>
        <p:txBody>
          <a:bodyPr/>
          <a:lstStyle>
            <a:lvl1pPr>
              <a:defRPr>
                <a:ln>
                  <a:noFill/>
                </a:ln>
                <a:solidFill>
                  <a:schemeClr val="bg1"/>
                </a:solidFill>
              </a:defRPr>
            </a:lvl1pPr>
          </a:lstStyle>
          <a:p>
            <a:fld id="{26111186-AADD-41AC-9DC7-3171C1FAFAD2}" type="datetimeFigureOut">
              <a:rPr lang="en-US" smtClean="0"/>
              <a:t>3/13/2019</a:t>
            </a:fld>
            <a:endParaRPr lang="en-US"/>
          </a:p>
        </p:txBody>
      </p:sp>
      <p:sp>
        <p:nvSpPr>
          <p:cNvPr id="5" name="Footer Placeholder 4"/>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31061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274"/>
            <a:ext cx="8229600" cy="906091"/>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33500"/>
            <a:ext cx="8229600" cy="36030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5" name="Footer Placeholder 4"/>
          <p:cNvSpPr>
            <a:spLocks noGrp="1"/>
          </p:cNvSpPr>
          <p:nvPr>
            <p:ph type="ftr" sz="quarter" idx="11"/>
          </p:nvPr>
        </p:nvSpPr>
        <p:spPr>
          <a:xfrm>
            <a:off x="3124200" y="5505485"/>
            <a:ext cx="2895600" cy="209515"/>
          </a:xfr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6553200" y="5505485"/>
            <a:ext cx="2133600" cy="209515"/>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72417"/>
            <a:ext cx="7772400" cy="1135063"/>
          </a:xfrm>
        </p:spPr>
        <p:txBody>
          <a:bodyPr anchor="t">
            <a:normAutofit/>
          </a:bodyPr>
          <a:lstStyle>
            <a:lvl1pPr algn="l">
              <a:defRPr sz="3600" b="0" cap="all"/>
            </a:lvl1p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5" name="Footer Placeholder 4"/>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92"/>
            <a:ext cx="8229600" cy="89997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621438"/>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33500"/>
            <a:ext cx="4038600" cy="3621438"/>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6" name="Footer Placeholder 5"/>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7" name="Slide Number Placeholder 6"/>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0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6913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279261"/>
            <a:ext cx="4041775" cy="533135"/>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7"/>
            <a:ext cx="4041775" cy="3069135"/>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8" name="Footer Placeholder 7"/>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2978"/>
            <a:ext cx="8229600" cy="9525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5505487"/>
            <a:ext cx="2133600" cy="211975"/>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4" name="Footer Placeholder 3"/>
          <p:cNvSpPr>
            <a:spLocks noGrp="1"/>
          </p:cNvSpPr>
          <p:nvPr>
            <p:ph type="ftr" sz="quarter" idx="11"/>
          </p:nvPr>
        </p:nvSpPr>
        <p:spPr>
          <a:xfrm>
            <a:off x="3124200" y="5505487"/>
            <a:ext cx="2895600" cy="211975"/>
          </a:xfrm>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a:xfrm>
            <a:off x="6553200" y="5505487"/>
            <a:ext cx="2133600" cy="211975"/>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3" name="Footer Placeholder 2"/>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4" name="Slide Number Placeholder 3"/>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36445"/>
            <a:ext cx="3008313" cy="85947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36446"/>
            <a:ext cx="5111750" cy="4563437"/>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195916"/>
            <a:ext cx="3008313" cy="370396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6" name="Footer Placeholder 5"/>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7" name="Slide Number Placeholder 6"/>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505486"/>
            <a:ext cx="2133600" cy="209514"/>
          </a:xfrm>
        </p:spPr>
        <p:txBody>
          <a:bodyPr/>
          <a:lstStyle>
            <a:lvl1pPr>
              <a:defRPr>
                <a:solidFill>
                  <a:srgbClr val="FFFFFF"/>
                </a:solidFill>
              </a:defRPr>
            </a:lvl1pPr>
          </a:lstStyle>
          <a:p>
            <a:fld id="{26111186-AADD-41AC-9DC7-3171C1FAFAD2}" type="datetimeFigureOut">
              <a:rPr lang="en-US" smtClean="0"/>
              <a:t>3/13/2019</a:t>
            </a:fld>
            <a:endParaRPr lang="en-US"/>
          </a:p>
        </p:txBody>
      </p:sp>
      <p:sp>
        <p:nvSpPr>
          <p:cNvPr id="6" name="Footer Placeholder 5"/>
          <p:cNvSpPr>
            <a:spLocks noGrp="1"/>
          </p:cNvSpPr>
          <p:nvPr>
            <p:ph type="ftr" sz="quarter" idx="11"/>
          </p:nvPr>
        </p:nvSpPr>
        <p:spPr>
          <a:xfrm>
            <a:off x="3124200" y="5505486"/>
            <a:ext cx="2895600" cy="209514"/>
          </a:xfrm>
        </p:spPr>
        <p:txBody>
          <a:bodyPr/>
          <a:lstStyle>
            <a:lvl1pPr>
              <a:defRPr>
                <a:solidFill>
                  <a:srgbClr val="FFFFFF"/>
                </a:solidFill>
              </a:defRPr>
            </a:lvl1pPr>
          </a:lstStyle>
          <a:p>
            <a:endParaRPr lang="en-US"/>
          </a:p>
        </p:txBody>
      </p:sp>
      <p:sp>
        <p:nvSpPr>
          <p:cNvPr id="7" name="Slide Number Placeholder 6"/>
          <p:cNvSpPr>
            <a:spLocks noGrp="1"/>
          </p:cNvSpPr>
          <p:nvPr>
            <p:ph type="sldNum" sz="quarter" idx="12"/>
          </p:nvPr>
        </p:nvSpPr>
        <p:spPr>
          <a:xfrm>
            <a:off x="6553200" y="5505486"/>
            <a:ext cx="2133600" cy="209514"/>
          </a:xfrm>
        </p:spPr>
        <p:txBody>
          <a:bodyPr/>
          <a:lstStyle>
            <a:lvl1pPr>
              <a:defRPr>
                <a:solidFill>
                  <a:srgbClr val="FFFFFF"/>
                </a:solidFill>
              </a:defRPr>
            </a:lvl1pPr>
          </a:lstStyle>
          <a:p>
            <a:fld id="{34FD8435-E5DE-427A-A732-69D9A178D359}" type="slidenum">
              <a:rPr lang="en-US" smtClean="0"/>
              <a:t>‹#›</a:t>
            </a:fld>
            <a:endParaRPr lang="en-US"/>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26111186-AADD-41AC-9DC7-3171C1FAFAD2}" type="datetimeFigureOut">
              <a:rPr lang="en-US" smtClean="0"/>
              <a:t>3/13/2019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4FD8435-E5DE-427A-A732-69D9A178D359}" type="slidenum">
              <a:rPr lang="en-US" smtClean="0"/>
              <a:t>‹#›</a:t>
            </a:fld>
            <a:endParaRPr lang="en-US"/>
          </a:p>
        </p:txBody>
      </p:sp>
      <p:pic>
        <p:nvPicPr>
          <p:cNvPr id="7" name="Picture 6" descr="maroon-body.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2500"/>
            <a:ext cx="7772400" cy="1225021"/>
          </a:xfrm>
        </p:spPr>
        <p:txBody>
          <a:bodyPr>
            <a:normAutofit/>
          </a:bodyPr>
          <a:lstStyle/>
          <a:p>
            <a:r>
              <a:rPr lang="en-US" dirty="0" smtClean="0"/>
              <a:t>FEW Nexus Water Scarcity </a:t>
            </a:r>
            <a:endParaRPr lang="en-US" dirty="0">
              <a:solidFill>
                <a:srgbClr val="FF0000"/>
              </a:solidFill>
            </a:endParaRPr>
          </a:p>
        </p:txBody>
      </p:sp>
      <p:sp>
        <p:nvSpPr>
          <p:cNvPr id="3" name="Subtitle 2"/>
          <p:cNvSpPr>
            <a:spLocks noGrp="1"/>
          </p:cNvSpPr>
          <p:nvPr>
            <p:ph type="subTitle" idx="1"/>
          </p:nvPr>
        </p:nvSpPr>
        <p:spPr>
          <a:xfrm>
            <a:off x="914400" y="2476500"/>
            <a:ext cx="7315200" cy="2287075"/>
          </a:xfrm>
        </p:spPr>
        <p:txBody>
          <a:bodyPr>
            <a:normAutofit fontScale="62500" lnSpcReduction="20000"/>
          </a:bodyPr>
          <a:lstStyle/>
          <a:p>
            <a:endParaRPr lang="en-US" dirty="0" smtClean="0"/>
          </a:p>
          <a:p>
            <a:r>
              <a:rPr lang="en-US" dirty="0" err="1"/>
              <a:t>Chengcheng</a:t>
            </a:r>
            <a:r>
              <a:rPr lang="en-US" dirty="0"/>
              <a:t> </a:t>
            </a:r>
            <a:r>
              <a:rPr lang="en-US" dirty="0" err="1" smtClean="0"/>
              <a:t>Fei</a:t>
            </a:r>
            <a:endParaRPr lang="en-US" dirty="0" smtClean="0"/>
          </a:p>
          <a:p>
            <a:r>
              <a:rPr lang="en-US" dirty="0"/>
              <a:t>Bruce McCarl </a:t>
            </a:r>
            <a:endParaRPr lang="en-US" dirty="0" smtClean="0"/>
          </a:p>
          <a:p>
            <a:r>
              <a:rPr lang="en-US" dirty="0" err="1" smtClean="0"/>
              <a:t>Yingqain</a:t>
            </a:r>
            <a:r>
              <a:rPr lang="en-US" dirty="0" smtClean="0"/>
              <a:t> Yang</a:t>
            </a:r>
          </a:p>
          <a:p>
            <a:r>
              <a:rPr lang="en-US" dirty="0"/>
              <a:t>Department of Agricultural </a:t>
            </a:r>
            <a:r>
              <a:rPr lang="en-US" dirty="0" smtClean="0"/>
              <a:t>Economics </a:t>
            </a:r>
          </a:p>
          <a:p>
            <a:endParaRPr lang="en-US" dirty="0" smtClean="0"/>
          </a:p>
          <a:p>
            <a:r>
              <a:rPr lang="en-US" dirty="0" smtClean="0"/>
              <a:t>Presentation at Department Seminar</a:t>
            </a:r>
          </a:p>
          <a:p>
            <a:r>
              <a:rPr lang="en-US" dirty="0" smtClean="0"/>
              <a:t>April, 20, 2018</a:t>
            </a:r>
          </a:p>
          <a:p>
            <a:endParaRPr lang="en-US" dirty="0"/>
          </a:p>
          <a:p>
            <a:endParaRPr lang="en-US" dirty="0"/>
          </a:p>
          <a:p>
            <a:endParaRPr lang="en-US" dirty="0"/>
          </a:p>
        </p:txBody>
      </p:sp>
    </p:spTree>
    <p:extLst>
      <p:ext uri="{BB962C8B-B14F-4D97-AF65-F5344CB8AC3E}">
        <p14:creationId xmlns:p14="http://schemas.microsoft.com/office/powerpoint/2010/main" val="340075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591"/>
            <a:ext cx="8229600" cy="906091"/>
          </a:xfrm>
        </p:spPr>
        <p:txBody>
          <a:bodyPr/>
          <a:lstStyle/>
          <a:p>
            <a:r>
              <a:rPr lang="en-US" dirty="0" smtClean="0"/>
              <a:t>Water Usage by Sector in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7854747"/>
              </p:ext>
            </p:extLst>
          </p:nvPr>
        </p:nvGraphicFramePr>
        <p:xfrm>
          <a:off x="-76200" y="1181100"/>
          <a:ext cx="40386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811064642"/>
              </p:ext>
            </p:extLst>
          </p:nvPr>
        </p:nvGraphicFramePr>
        <p:xfrm>
          <a:off x="5105400" y="1104900"/>
          <a:ext cx="41910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045100846"/>
              </p:ext>
            </p:extLst>
          </p:nvPr>
        </p:nvGraphicFramePr>
        <p:xfrm>
          <a:off x="28303" y="3272246"/>
          <a:ext cx="4324350" cy="2190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924949186"/>
              </p:ext>
            </p:extLst>
          </p:nvPr>
        </p:nvGraphicFramePr>
        <p:xfrm>
          <a:off x="5181600" y="3238500"/>
          <a:ext cx="4267200" cy="216217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3200400" y="1074410"/>
            <a:ext cx="2362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Heavy water usage by municipal sector in both region</a:t>
            </a:r>
          </a:p>
          <a:p>
            <a:pPr marL="285750" indent="-285750">
              <a:buFont typeface="Arial" panose="020B0604020202020204" pitchFamily="34" charset="0"/>
              <a:buChar char="•"/>
            </a:pPr>
            <a:r>
              <a:rPr lang="en-US" dirty="0" smtClean="0"/>
              <a:t>Region L has heavy irrigation demand</a:t>
            </a:r>
          </a:p>
          <a:p>
            <a:pPr marL="285750" indent="-285750">
              <a:buFont typeface="Arial" panose="020B0604020202020204" pitchFamily="34" charset="0"/>
              <a:buChar char="•"/>
            </a:pPr>
            <a:r>
              <a:rPr lang="en-US" dirty="0" smtClean="0"/>
              <a:t>Region L relies more on groundwater </a:t>
            </a:r>
            <a:endParaRPr lang="en-US" dirty="0"/>
          </a:p>
        </p:txBody>
      </p:sp>
      <p:pic>
        <p:nvPicPr>
          <p:cNvPr id="3" name="Picture 2"/>
          <p:cNvPicPr>
            <a:picLocks noChangeAspect="1"/>
          </p:cNvPicPr>
          <p:nvPr/>
        </p:nvPicPr>
        <p:blipFill>
          <a:blip r:embed="rId7"/>
          <a:stretch>
            <a:fillRect/>
          </a:stretch>
        </p:blipFill>
        <p:spPr>
          <a:xfrm>
            <a:off x="3400684" y="3545512"/>
            <a:ext cx="2342632" cy="1778973"/>
          </a:xfrm>
          <a:prstGeom prst="rect">
            <a:avLst/>
          </a:prstGeom>
        </p:spPr>
      </p:pic>
      <p:sp>
        <p:nvSpPr>
          <p:cNvPr id="9" name="TextBox 8"/>
          <p:cNvSpPr txBox="1"/>
          <p:nvPr/>
        </p:nvSpPr>
        <p:spPr>
          <a:xfrm>
            <a:off x="4724400" y="4610100"/>
            <a:ext cx="287258" cy="276999"/>
          </a:xfrm>
          <a:prstGeom prst="rect">
            <a:avLst/>
          </a:prstGeom>
          <a:noFill/>
        </p:spPr>
        <p:txBody>
          <a:bodyPr wrap="none" rtlCol="0">
            <a:spAutoFit/>
          </a:bodyPr>
          <a:lstStyle/>
          <a:p>
            <a:r>
              <a:rPr lang="en-US" sz="1200" b="1" dirty="0" smtClean="0">
                <a:solidFill>
                  <a:srgbClr val="FF0000"/>
                </a:solidFill>
              </a:rPr>
              <a:t>L</a:t>
            </a:r>
            <a:endParaRPr lang="en-US" sz="1200" b="1" dirty="0">
              <a:solidFill>
                <a:srgbClr val="FF0000"/>
              </a:solidFill>
            </a:endParaRPr>
          </a:p>
        </p:txBody>
      </p:sp>
      <p:sp>
        <p:nvSpPr>
          <p:cNvPr id="10" name="TextBox 9"/>
          <p:cNvSpPr txBox="1"/>
          <p:nvPr/>
        </p:nvSpPr>
        <p:spPr>
          <a:xfrm>
            <a:off x="4712613" y="4828792"/>
            <a:ext cx="295274" cy="276999"/>
          </a:xfrm>
          <a:prstGeom prst="rect">
            <a:avLst/>
          </a:prstGeom>
          <a:noFill/>
        </p:spPr>
        <p:txBody>
          <a:bodyPr wrap="none" rtlCol="0">
            <a:spAutoFit/>
          </a:bodyPr>
          <a:lstStyle/>
          <a:p>
            <a:r>
              <a:rPr lang="en-US" sz="1200" b="1" dirty="0" smtClean="0">
                <a:solidFill>
                  <a:srgbClr val="FF00FF"/>
                </a:solidFill>
              </a:rPr>
              <a:t>N</a:t>
            </a:r>
            <a:endParaRPr lang="en-US" sz="1200" b="1" dirty="0">
              <a:solidFill>
                <a:srgbClr val="FF00FF"/>
              </a:solidFill>
            </a:endParaRPr>
          </a:p>
        </p:txBody>
      </p:sp>
    </p:spTree>
    <p:extLst>
      <p:ext uri="{BB962C8B-B14F-4D97-AF65-F5344CB8AC3E}">
        <p14:creationId xmlns:p14="http://schemas.microsoft.com/office/powerpoint/2010/main" val="68325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Sector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6548200"/>
              </p:ext>
            </p:extLst>
          </p:nvPr>
        </p:nvGraphicFramePr>
        <p:xfrm>
          <a:off x="685800" y="2533829"/>
          <a:ext cx="37338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2001" y="1333500"/>
            <a:ext cx="8153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Municipal water use per capita is relatively stable over time</a:t>
            </a:r>
          </a:p>
          <a:p>
            <a:pPr marL="285750" indent="-285750">
              <a:buFont typeface="Arial" panose="020B0604020202020204" pitchFamily="34" charset="0"/>
              <a:buChar char="•"/>
            </a:pPr>
            <a:r>
              <a:rPr lang="en-US" dirty="0" smtClean="0"/>
              <a:t>Municipal total water use will increase with population booming in this region</a:t>
            </a:r>
          </a:p>
          <a:p>
            <a:pPr marL="285750" indent="-285750">
              <a:buFont typeface="Arial" panose="020B0604020202020204" pitchFamily="34" charset="0"/>
              <a:buChar char="•"/>
            </a:pPr>
            <a:r>
              <a:rPr lang="en-US" dirty="0" smtClean="0"/>
              <a:t>It is hard to reduce demand (Conservation and Education might help to reduce water demand)</a:t>
            </a:r>
          </a:p>
        </p:txBody>
      </p:sp>
      <p:graphicFrame>
        <p:nvGraphicFramePr>
          <p:cNvPr id="7" name="Chart 6"/>
          <p:cNvGraphicFramePr>
            <a:graphicFrameLocks/>
          </p:cNvGraphicFramePr>
          <p:nvPr>
            <p:extLst>
              <p:ext uri="{D42A27DB-BD31-4B8C-83A1-F6EECF244321}">
                <p14:modId xmlns:p14="http://schemas.microsoft.com/office/powerpoint/2010/main" val="1128399955"/>
              </p:ext>
            </p:extLst>
          </p:nvPr>
        </p:nvGraphicFramePr>
        <p:xfrm>
          <a:off x="4343400" y="2552700"/>
          <a:ext cx="4343400"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794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Fracking</a:t>
            </a:r>
            <a:endParaRPr lang="en-US" dirty="0"/>
          </a:p>
        </p:txBody>
      </p:sp>
      <p:sp>
        <p:nvSpPr>
          <p:cNvPr id="5" name="Rectangle 4"/>
          <p:cNvSpPr/>
          <p:nvPr/>
        </p:nvSpPr>
        <p:spPr>
          <a:xfrm>
            <a:off x="381000" y="1028700"/>
            <a:ext cx="4572000" cy="4678204"/>
          </a:xfrm>
          <a:prstGeom prst="rect">
            <a:avLst/>
          </a:prstGeom>
        </p:spPr>
        <p:txBody>
          <a:bodyPr wrap="square">
            <a:spAutoFit/>
          </a:bodyPr>
          <a:lstStyle/>
          <a:p>
            <a:pPr marL="285750" indent="-285750">
              <a:buFont typeface="Arial" panose="020B0604020202020204" pitchFamily="34" charset="0"/>
              <a:buChar char="•"/>
            </a:pPr>
            <a:r>
              <a:rPr lang="en-US" sz="2800" dirty="0" smtClean="0"/>
              <a:t>Between </a:t>
            </a:r>
            <a:r>
              <a:rPr lang="en-US" sz="2800" dirty="0"/>
              <a:t>2000 and 2014, </a:t>
            </a:r>
            <a:r>
              <a:rPr lang="en-US" sz="2800" dirty="0" smtClean="0"/>
              <a:t>water </a:t>
            </a:r>
            <a:r>
              <a:rPr lang="en-US" sz="2800" dirty="0"/>
              <a:t>used to drill a horizontal natural gas well increased from 177,000 </a:t>
            </a:r>
            <a:r>
              <a:rPr lang="en-US" sz="2800" dirty="0" smtClean="0"/>
              <a:t>to </a:t>
            </a:r>
            <a:r>
              <a:rPr lang="en-US" sz="2800" dirty="0"/>
              <a:t>5.1 million gallons per </a:t>
            </a:r>
            <a:r>
              <a:rPr lang="en-US" sz="2800" dirty="0" smtClean="0"/>
              <a:t>well</a:t>
            </a:r>
          </a:p>
          <a:p>
            <a:pPr marL="285750" indent="-285750">
              <a:buFont typeface="Arial" panose="020B0604020202020204" pitchFamily="34" charset="0"/>
              <a:buChar char="•"/>
            </a:pPr>
            <a:r>
              <a:rPr lang="en-US" sz="2800" dirty="0" smtClean="0"/>
              <a:t>Fracking (mining) is largest water use in some counties.</a:t>
            </a:r>
          </a:p>
          <a:p>
            <a:pPr marL="285750" indent="-285750">
              <a:buFont typeface="Arial" panose="020B0604020202020204" pitchFamily="34" charset="0"/>
              <a:buChar char="•"/>
            </a:pPr>
            <a:r>
              <a:rPr lang="en-US" sz="2800" dirty="0" smtClean="0"/>
              <a:t>Heavy fracking in winter garden increased Carrizo-Wilcox drawdown.</a:t>
            </a:r>
          </a:p>
          <a:p>
            <a:pPr marL="285750" indent="-285750">
              <a:buFont typeface="Arial" panose="020B0604020202020204" pitchFamily="34" charset="0"/>
              <a:buChar char="•"/>
            </a:pPr>
            <a:endParaRPr lang="en-US"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7814370"/>
              </p:ext>
            </p:extLst>
          </p:nvPr>
        </p:nvGraphicFramePr>
        <p:xfrm>
          <a:off x="4953000" y="1593860"/>
          <a:ext cx="3810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619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738"/>
            <a:ext cx="4876799" cy="952500"/>
          </a:xfrm>
        </p:spPr>
        <p:txBody>
          <a:bodyPr>
            <a:noAutofit/>
          </a:bodyPr>
          <a:lstStyle/>
          <a:p>
            <a:r>
              <a:rPr lang="en-US" sz="2800" dirty="0" smtClean="0"/>
              <a:t>Carrizo-Wilcox Aquifer Lift Increase (water level falling)</a:t>
            </a:r>
            <a:endParaRPr lang="en-US" sz="28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0" y="1266817"/>
            <a:ext cx="3229633" cy="176737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20" y="3384084"/>
            <a:ext cx="3411716" cy="1645920"/>
          </a:xfrm>
          <a:prstGeom prst="rect">
            <a:avLst/>
          </a:prstGeom>
        </p:spPr>
      </p:pic>
      <p:sp>
        <p:nvSpPr>
          <p:cNvPr id="23" name="Rectangle 22"/>
          <p:cNvSpPr/>
          <p:nvPr/>
        </p:nvSpPr>
        <p:spPr>
          <a:xfrm>
            <a:off x="3816615" y="4262247"/>
            <a:ext cx="5083545" cy="1200329"/>
          </a:xfrm>
          <a:prstGeom prst="rect">
            <a:avLst/>
          </a:prstGeom>
        </p:spPr>
        <p:txBody>
          <a:bodyPr wrap="square">
            <a:spAutoFit/>
          </a:bodyPr>
          <a:lstStyle/>
          <a:p>
            <a:r>
              <a:rPr lang="en-US" dirty="0"/>
              <a:t>In Groundwater Management </a:t>
            </a:r>
            <a:r>
              <a:rPr lang="en-US" dirty="0" smtClean="0"/>
              <a:t>area 13 covering southern </a:t>
            </a:r>
            <a:r>
              <a:rPr lang="en-US" dirty="0"/>
              <a:t>segment of Carrizo-Wilcox Aquifer, </a:t>
            </a:r>
            <a:r>
              <a:rPr lang="en-US" dirty="0" smtClean="0"/>
              <a:t>desired 2070 </a:t>
            </a:r>
            <a:r>
              <a:rPr lang="en-US" dirty="0"/>
              <a:t>condition is </a:t>
            </a:r>
            <a:r>
              <a:rPr lang="en-US" dirty="0" smtClean="0"/>
              <a:t>no more than 48 feet  </a:t>
            </a:r>
            <a:r>
              <a:rPr lang="en-US" dirty="0"/>
              <a:t>average </a:t>
            </a:r>
            <a:r>
              <a:rPr lang="en-US" dirty="0" smtClean="0"/>
              <a:t>drawdown relative to 2012</a:t>
            </a:r>
            <a:endParaRPr lang="en-US" dirty="0"/>
          </a:p>
        </p:txBody>
      </p:sp>
      <p:grpSp>
        <p:nvGrpSpPr>
          <p:cNvPr id="4" name="Group 3"/>
          <p:cNvGrpSpPr/>
          <p:nvPr/>
        </p:nvGrpSpPr>
        <p:grpSpPr>
          <a:xfrm>
            <a:off x="3492565" y="1426845"/>
            <a:ext cx="3882590" cy="2861310"/>
            <a:chOff x="4499410" y="1562100"/>
            <a:chExt cx="3882590" cy="286131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700" y="1562100"/>
              <a:ext cx="3543300" cy="2861310"/>
            </a:xfrm>
            <a:prstGeom prst="rect">
              <a:avLst/>
            </a:prstGeom>
          </p:spPr>
        </p:pic>
        <p:cxnSp>
          <p:nvCxnSpPr>
            <p:cNvPr id="20" name="Straight Connector 19"/>
            <p:cNvCxnSpPr/>
            <p:nvPr/>
          </p:nvCxnSpPr>
          <p:spPr>
            <a:xfrm flipV="1">
              <a:off x="6210300" y="1859042"/>
              <a:ext cx="585851" cy="1133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499410" y="2382665"/>
              <a:ext cx="1060646" cy="558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95887" y="3373755"/>
              <a:ext cx="1263958" cy="556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455" y="241501"/>
            <a:ext cx="3062739" cy="1482286"/>
          </a:xfrm>
          <a:prstGeom prst="rect">
            <a:avLst/>
          </a:prstGeom>
        </p:spPr>
      </p:pic>
    </p:spTree>
    <p:extLst>
      <p:ext uri="{BB962C8B-B14F-4D97-AF65-F5344CB8AC3E}">
        <p14:creationId xmlns:p14="http://schemas.microsoft.com/office/powerpoint/2010/main" val="1181783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Economic Concerns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84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Major Obstacle and solutions</a:t>
            </a:r>
            <a:endParaRPr lang="en-US" dirty="0"/>
          </a:p>
        </p:txBody>
      </p:sp>
      <p:sp>
        <p:nvSpPr>
          <p:cNvPr id="3" name="Content Placeholder 2"/>
          <p:cNvSpPr>
            <a:spLocks noGrp="1"/>
          </p:cNvSpPr>
          <p:nvPr>
            <p:ph idx="1"/>
          </p:nvPr>
        </p:nvSpPr>
        <p:spPr>
          <a:xfrm>
            <a:off x="457200" y="1333500"/>
            <a:ext cx="4800600" cy="3603086"/>
          </a:xfrm>
        </p:spPr>
        <p:txBody>
          <a:bodyPr>
            <a:normAutofit fontScale="92500" lnSpcReduction="20000"/>
          </a:bodyPr>
          <a:lstStyle/>
          <a:p>
            <a:r>
              <a:rPr lang="en-US" dirty="0" smtClean="0"/>
              <a:t>No enough information or benefit for water conversation</a:t>
            </a:r>
          </a:p>
          <a:p>
            <a:r>
              <a:rPr lang="en-US" dirty="0" smtClean="0"/>
              <a:t>Transaction cost is too high</a:t>
            </a:r>
          </a:p>
          <a:p>
            <a:r>
              <a:rPr lang="en-US" dirty="0"/>
              <a:t>Public goods concern/ no public </a:t>
            </a:r>
            <a:r>
              <a:rPr lang="en-US" dirty="0" smtClean="0"/>
              <a:t>activities</a:t>
            </a:r>
          </a:p>
          <a:p>
            <a:r>
              <a:rPr lang="en-US" dirty="0" smtClean="0"/>
              <a:t>Regulation constraint</a:t>
            </a:r>
          </a:p>
          <a:p>
            <a:endParaRPr lang="en-US" dirty="0"/>
          </a:p>
        </p:txBody>
      </p:sp>
      <p:sp>
        <p:nvSpPr>
          <p:cNvPr id="4" name="TextBox 3"/>
          <p:cNvSpPr txBox="1"/>
          <p:nvPr/>
        </p:nvSpPr>
        <p:spPr>
          <a:xfrm>
            <a:off x="5638801" y="2019300"/>
            <a:ext cx="2971800" cy="2585323"/>
          </a:xfrm>
          <a:prstGeom prst="rect">
            <a:avLst/>
          </a:prstGeom>
          <a:noFill/>
        </p:spPr>
        <p:txBody>
          <a:bodyPr wrap="square" rtlCol="0">
            <a:spAutoFit/>
          </a:bodyPr>
          <a:lstStyle/>
          <a:p>
            <a:r>
              <a:rPr lang="en-US" dirty="0" smtClean="0"/>
              <a:t>Build water market and increase conversation</a:t>
            </a:r>
          </a:p>
          <a:p>
            <a:endParaRPr lang="en-US" dirty="0"/>
          </a:p>
          <a:p>
            <a:endParaRPr lang="en-US" dirty="0" smtClean="0"/>
          </a:p>
          <a:p>
            <a:endParaRPr lang="en-US" dirty="0" smtClean="0"/>
          </a:p>
          <a:p>
            <a:r>
              <a:rPr lang="en-US" dirty="0" smtClean="0"/>
              <a:t>Increase public activities</a:t>
            </a:r>
          </a:p>
          <a:p>
            <a:endParaRPr lang="en-US" dirty="0"/>
          </a:p>
          <a:p>
            <a:endParaRPr lang="en-US" dirty="0" smtClean="0"/>
          </a:p>
          <a:p>
            <a:r>
              <a:rPr lang="en-US" dirty="0"/>
              <a:t>Relax legislative requirement</a:t>
            </a:r>
          </a:p>
        </p:txBody>
      </p:sp>
      <p:sp>
        <p:nvSpPr>
          <p:cNvPr id="5" name="Right Brace 4"/>
          <p:cNvSpPr/>
          <p:nvPr/>
        </p:nvSpPr>
        <p:spPr>
          <a:xfrm>
            <a:off x="4724400" y="1485900"/>
            <a:ext cx="228600" cy="1524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Arrow 5"/>
          <p:cNvSpPr/>
          <p:nvPr/>
        </p:nvSpPr>
        <p:spPr>
          <a:xfrm>
            <a:off x="5029200" y="2095500"/>
            <a:ext cx="45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257800" y="3543300"/>
            <a:ext cx="304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5105400" y="4305300"/>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8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Social Benefit</a:t>
            </a:r>
            <a:endParaRPr lang="en-US" dirty="0"/>
          </a:p>
        </p:txBody>
      </p:sp>
      <p:sp>
        <p:nvSpPr>
          <p:cNvPr id="3" name="Content Placeholder 2"/>
          <p:cNvSpPr>
            <a:spLocks noGrp="1"/>
          </p:cNvSpPr>
          <p:nvPr>
            <p:ph idx="1"/>
          </p:nvPr>
        </p:nvSpPr>
        <p:spPr>
          <a:xfrm>
            <a:off x="457200" y="1333500"/>
            <a:ext cx="8229600" cy="3657600"/>
          </a:xfrm>
        </p:spPr>
        <p:txBody>
          <a:bodyPr>
            <a:normAutofit fontScale="92500" lnSpcReduction="20000"/>
          </a:bodyPr>
          <a:lstStyle/>
          <a:p>
            <a:pPr lvl="0"/>
            <a:r>
              <a:rPr lang="en-US" dirty="0"/>
              <a:t>Much Nexus work arises from a basic assumption that we can increase social benefits by better managing the resources involved. Economics can be used to evaluate whether decisions achieve benefit increases</a:t>
            </a:r>
            <a:r>
              <a:rPr lang="en-US" dirty="0" smtClean="0"/>
              <a:t>.</a:t>
            </a:r>
          </a:p>
          <a:p>
            <a:pPr lvl="0"/>
            <a:r>
              <a:rPr lang="en-US" dirty="0" smtClean="0"/>
              <a:t>We define projects (Agriculture/water/energy related) to achieve the overall increase of social benefit. </a:t>
            </a:r>
          </a:p>
          <a:p>
            <a:pPr lvl="0"/>
            <a:r>
              <a:rPr lang="en-US" dirty="0" smtClean="0"/>
              <a:t>This will be discussed later</a:t>
            </a:r>
          </a:p>
          <a:p>
            <a:pPr lvl="0"/>
            <a:endParaRPr lang="en-US" dirty="0"/>
          </a:p>
          <a:p>
            <a:pPr marL="0" lvl="0" indent="0">
              <a:buNone/>
            </a:pPr>
            <a:endParaRPr lang="en-US" dirty="0"/>
          </a:p>
          <a:p>
            <a:endParaRPr lang="en-US" dirty="0"/>
          </a:p>
        </p:txBody>
      </p:sp>
    </p:spTree>
    <p:extLst>
      <p:ext uri="{BB962C8B-B14F-4D97-AF65-F5344CB8AC3E}">
        <p14:creationId xmlns:p14="http://schemas.microsoft.com/office/powerpoint/2010/main" val="251634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Value in Diff Market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Water has different value in different uses and this needs both quantification and consideration when making </a:t>
            </a:r>
            <a:r>
              <a:rPr lang="en-US" dirty="0" smtClean="0"/>
              <a:t>decisions.</a:t>
            </a:r>
          </a:p>
          <a:p>
            <a:pPr lvl="0"/>
            <a:r>
              <a:rPr lang="en-US" dirty="0" smtClean="0"/>
              <a:t>Concerns: </a:t>
            </a:r>
            <a:endParaRPr lang="en-US" dirty="0"/>
          </a:p>
          <a:p>
            <a:pPr lvl="1"/>
            <a:r>
              <a:rPr lang="en-US" dirty="0"/>
              <a:t>W</a:t>
            </a:r>
            <a:r>
              <a:rPr lang="en-US" dirty="0" smtClean="0"/>
              <a:t>ater </a:t>
            </a:r>
            <a:r>
              <a:rPr lang="en-US" dirty="0"/>
              <a:t>movement costs </a:t>
            </a:r>
            <a:endParaRPr lang="en-US" dirty="0" smtClean="0"/>
          </a:p>
          <a:p>
            <a:pPr lvl="1"/>
            <a:r>
              <a:rPr lang="en-US" dirty="0"/>
              <a:t>W</a:t>
            </a:r>
            <a:r>
              <a:rPr lang="en-US" dirty="0" smtClean="0"/>
              <a:t>ater </a:t>
            </a:r>
            <a:r>
              <a:rPr lang="en-US" dirty="0"/>
              <a:t>allocation patterns between users </a:t>
            </a:r>
            <a:endParaRPr lang="en-US" dirty="0" smtClean="0"/>
          </a:p>
          <a:p>
            <a:pPr lvl="1"/>
            <a:r>
              <a:rPr lang="en-US" dirty="0" smtClean="0"/>
              <a:t>Regulation </a:t>
            </a:r>
          </a:p>
          <a:p>
            <a:pPr lvl="0"/>
            <a:r>
              <a:rPr lang="en-US" dirty="0" smtClean="0"/>
              <a:t>We will build water market to achieve this goal</a:t>
            </a:r>
            <a:endParaRPr lang="en-US" dirty="0"/>
          </a:p>
          <a:p>
            <a:endParaRPr lang="en-US" dirty="0"/>
          </a:p>
        </p:txBody>
      </p:sp>
    </p:spTree>
    <p:extLst>
      <p:ext uri="{BB962C8B-B14F-4D97-AF65-F5344CB8AC3E}">
        <p14:creationId xmlns:p14="http://schemas.microsoft.com/office/powerpoint/2010/main" val="251399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Goods Concern</a:t>
            </a:r>
            <a:endParaRPr lang="en-US" dirty="0"/>
          </a:p>
        </p:txBody>
      </p:sp>
      <p:sp>
        <p:nvSpPr>
          <p:cNvPr id="3" name="Content Placeholder 2"/>
          <p:cNvSpPr>
            <a:spLocks noGrp="1"/>
          </p:cNvSpPr>
          <p:nvPr>
            <p:ph idx="1"/>
          </p:nvPr>
        </p:nvSpPr>
        <p:spPr/>
        <p:txBody>
          <a:bodyPr/>
          <a:lstStyle/>
          <a:p>
            <a:pPr lvl="0"/>
            <a:r>
              <a:rPr lang="en-US" dirty="0"/>
              <a:t>Some Nexus actions will not be adopted by private individuals as they benefit the public not just the individual.  In such cases the public may need to get directly involved in adoption</a:t>
            </a:r>
            <a:r>
              <a:rPr lang="en-US" dirty="0" smtClean="0"/>
              <a:t>.</a:t>
            </a:r>
          </a:p>
          <a:p>
            <a:pPr lvl="0"/>
            <a:r>
              <a:rPr lang="en-US" dirty="0" smtClean="0"/>
              <a:t>Water Projects in our projects is public goods</a:t>
            </a:r>
            <a:endParaRPr lang="en-US" dirty="0"/>
          </a:p>
          <a:p>
            <a:endParaRPr lang="en-US" dirty="0"/>
          </a:p>
        </p:txBody>
      </p:sp>
    </p:spTree>
    <p:extLst>
      <p:ext uri="{BB962C8B-B14F-4D97-AF65-F5344CB8AC3E}">
        <p14:creationId xmlns:p14="http://schemas.microsoft.com/office/powerpoint/2010/main" val="201589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Externalities</a:t>
            </a:r>
            <a:endParaRPr lang="en-US" dirty="0"/>
          </a:p>
        </p:txBody>
      </p:sp>
      <p:sp>
        <p:nvSpPr>
          <p:cNvPr id="3" name="Content Placeholder 2"/>
          <p:cNvSpPr>
            <a:spLocks noGrp="1"/>
          </p:cNvSpPr>
          <p:nvPr>
            <p:ph idx="1"/>
          </p:nvPr>
        </p:nvSpPr>
        <p:spPr/>
        <p:txBody>
          <a:bodyPr>
            <a:normAutofit/>
          </a:bodyPr>
          <a:lstStyle/>
          <a:p>
            <a:pPr lvl="0"/>
            <a:r>
              <a:rPr lang="en-US" dirty="0"/>
              <a:t>Nexus actions can cause negative impacts or externalities on other parties that need to be taken into </a:t>
            </a:r>
            <a:r>
              <a:rPr lang="en-US" dirty="0" smtClean="0"/>
              <a:t>account. Social </a:t>
            </a:r>
            <a:r>
              <a:rPr lang="en-US" dirty="0"/>
              <a:t>justice is a concern when Nexus actions negatively affects disadvantaged populations</a:t>
            </a:r>
            <a:r>
              <a:rPr lang="en-US" dirty="0" smtClean="0"/>
              <a:t>.</a:t>
            </a:r>
          </a:p>
          <a:p>
            <a:pPr lvl="0"/>
            <a:r>
              <a:rPr lang="en-US" dirty="0"/>
              <a:t>Example</a:t>
            </a:r>
            <a:r>
              <a:rPr lang="en-US" dirty="0" smtClean="0"/>
              <a:t>: Pollution caused by fertilizer and fossil power plant</a:t>
            </a:r>
            <a:endParaRPr lang="en-US" dirty="0"/>
          </a:p>
          <a:p>
            <a:endParaRPr lang="en-US" dirty="0"/>
          </a:p>
        </p:txBody>
      </p:sp>
    </p:spTree>
    <p:extLst>
      <p:ext uri="{BB962C8B-B14F-4D97-AF65-F5344CB8AC3E}">
        <p14:creationId xmlns:p14="http://schemas.microsoft.com/office/powerpoint/2010/main" val="425342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Nexus in Our Study</a:t>
            </a:r>
            <a:endParaRPr lang="en-US" dirty="0"/>
          </a:p>
        </p:txBody>
      </p:sp>
      <p:sp>
        <p:nvSpPr>
          <p:cNvPr id="3" name="Content Placeholder 2"/>
          <p:cNvSpPr>
            <a:spLocks noGrp="1"/>
          </p:cNvSpPr>
          <p:nvPr>
            <p:ph idx="1"/>
          </p:nvPr>
        </p:nvSpPr>
        <p:spPr>
          <a:xfrm>
            <a:off x="457200" y="1104900"/>
            <a:ext cx="8229600" cy="4191000"/>
          </a:xfrm>
        </p:spPr>
        <p:txBody>
          <a:bodyPr>
            <a:normAutofit fontScale="62500" lnSpcReduction="20000"/>
          </a:bodyPr>
          <a:lstStyle/>
          <a:p>
            <a:pPr>
              <a:lnSpc>
                <a:spcPct val="120000"/>
              </a:lnSpc>
              <a:spcBef>
                <a:spcPts val="0"/>
              </a:spcBef>
              <a:spcAft>
                <a:spcPts val="400"/>
              </a:spcAft>
            </a:pPr>
            <a:r>
              <a:rPr lang="en-US" dirty="0" smtClean="0"/>
              <a:t>Food-Energy-Water Nexus Analysis considers way </a:t>
            </a:r>
            <a:r>
              <a:rPr lang="en-US" dirty="0" smtClean="0">
                <a:solidFill>
                  <a:srgbClr val="FF0000"/>
                </a:solidFill>
              </a:rPr>
              <a:t>actions by some parties in the FEW sectors can benefit total regional welfare. </a:t>
            </a:r>
          </a:p>
          <a:p>
            <a:pPr>
              <a:lnSpc>
                <a:spcPct val="120000"/>
              </a:lnSpc>
              <a:spcAft>
                <a:spcPts val="400"/>
              </a:spcAft>
            </a:pPr>
            <a:r>
              <a:rPr lang="en-US" dirty="0"/>
              <a:t>Water</a:t>
            </a:r>
            <a:r>
              <a:rPr lang="en-US" dirty="0" smtClean="0"/>
              <a:t> scarcity: </a:t>
            </a:r>
            <a:r>
              <a:rPr lang="en-US" dirty="0" smtClean="0">
                <a:solidFill>
                  <a:srgbClr val="0070C0"/>
                </a:solidFill>
              </a:rPr>
              <a:t>Limited supply and increasing demand for water</a:t>
            </a:r>
            <a:r>
              <a:rPr lang="en-US" dirty="0" smtClean="0"/>
              <a:t> are </a:t>
            </a:r>
            <a:r>
              <a:rPr lang="en-US" b="1" u="sng" dirty="0" smtClean="0"/>
              <a:t>driving </a:t>
            </a:r>
            <a:r>
              <a:rPr lang="en-US" b="1" u="sng" dirty="0"/>
              <a:t>Nexus forces in our </a:t>
            </a:r>
            <a:r>
              <a:rPr lang="en-US" b="1" u="sng" dirty="0" smtClean="0"/>
              <a:t>study</a:t>
            </a:r>
          </a:p>
          <a:p>
            <a:pPr>
              <a:lnSpc>
                <a:spcPct val="120000"/>
              </a:lnSpc>
              <a:spcAft>
                <a:spcPts val="400"/>
              </a:spcAft>
            </a:pPr>
            <a:r>
              <a:rPr lang="en-US" dirty="0" smtClean="0"/>
              <a:t>Economic Concerns: Transaction cost, Public goods, compensation </a:t>
            </a:r>
          </a:p>
          <a:p>
            <a:pPr>
              <a:lnSpc>
                <a:spcPct val="120000"/>
              </a:lnSpc>
              <a:spcAft>
                <a:spcPts val="400"/>
              </a:spcAft>
            </a:pPr>
            <a:r>
              <a:rPr lang="en-US" dirty="0" smtClean="0"/>
              <a:t>FEW Nexus actions : </a:t>
            </a:r>
            <a:r>
              <a:rPr lang="en-US" dirty="0" smtClean="0">
                <a:solidFill>
                  <a:srgbClr val="00B050"/>
                </a:solidFill>
              </a:rPr>
              <a:t>new water related sectoral investments and altered operating strategies</a:t>
            </a:r>
            <a:r>
              <a:rPr lang="en-US" dirty="0" smtClean="0"/>
              <a:t> which we collectively call </a:t>
            </a:r>
            <a:r>
              <a:rPr lang="en-US" b="1" u="sng" dirty="0" smtClean="0"/>
              <a:t>projects</a:t>
            </a:r>
            <a:r>
              <a:rPr lang="en-US" dirty="0" smtClean="0"/>
              <a:t> </a:t>
            </a:r>
          </a:p>
          <a:p>
            <a:pPr>
              <a:lnSpc>
                <a:spcPct val="120000"/>
              </a:lnSpc>
              <a:spcAft>
                <a:spcPts val="400"/>
              </a:spcAft>
            </a:pPr>
            <a:r>
              <a:rPr lang="en-US" dirty="0" smtClean="0"/>
              <a:t>We are working on defining projects:</a:t>
            </a:r>
          </a:p>
          <a:p>
            <a:pPr lvl="1"/>
            <a:r>
              <a:rPr lang="en-US" dirty="0" smtClean="0"/>
              <a:t>Agriculture related projects</a:t>
            </a:r>
          </a:p>
          <a:p>
            <a:pPr lvl="1"/>
            <a:r>
              <a:rPr lang="en-US" dirty="0" smtClean="0"/>
              <a:t>Water related projects</a:t>
            </a:r>
          </a:p>
          <a:p>
            <a:pPr lvl="1"/>
            <a:r>
              <a:rPr lang="en-US" dirty="0" smtClean="0"/>
              <a:t>Energy related projects</a:t>
            </a:r>
          </a:p>
        </p:txBody>
      </p:sp>
    </p:spTree>
    <p:extLst>
      <p:ext uri="{BB962C8B-B14F-4D97-AF65-F5344CB8AC3E}">
        <p14:creationId xmlns:p14="http://schemas.microsoft.com/office/powerpoint/2010/main" val="290628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Reallocation</a:t>
            </a:r>
            <a:endParaRPr lang="en-US" dirty="0"/>
          </a:p>
        </p:txBody>
      </p:sp>
      <p:sp>
        <p:nvSpPr>
          <p:cNvPr id="3" name="Content Placeholder 2"/>
          <p:cNvSpPr>
            <a:spLocks noGrp="1"/>
          </p:cNvSpPr>
          <p:nvPr>
            <p:ph idx="1"/>
          </p:nvPr>
        </p:nvSpPr>
        <p:spPr/>
        <p:txBody>
          <a:bodyPr/>
          <a:lstStyle/>
          <a:p>
            <a:r>
              <a:rPr lang="en-US" dirty="0" smtClean="0"/>
              <a:t>Power plant Retrofit to save water</a:t>
            </a:r>
          </a:p>
          <a:p>
            <a:r>
              <a:rPr lang="en-US" dirty="0" smtClean="0"/>
              <a:t>We </a:t>
            </a:r>
            <a:r>
              <a:rPr lang="en-US" dirty="0"/>
              <a:t>need provide subsidy to the power plants to increase their incentive of cooling and heating retrofit. </a:t>
            </a:r>
            <a:endParaRPr lang="en-US" dirty="0" smtClean="0"/>
          </a:p>
          <a:p>
            <a:r>
              <a:rPr lang="en-US" dirty="0" smtClean="0"/>
              <a:t>Details will be discussed later</a:t>
            </a:r>
            <a:endParaRPr lang="en-US" dirty="0"/>
          </a:p>
        </p:txBody>
      </p:sp>
    </p:spTree>
    <p:extLst>
      <p:ext uri="{BB962C8B-B14F-4D97-AF65-F5344CB8AC3E}">
        <p14:creationId xmlns:p14="http://schemas.microsoft.com/office/powerpoint/2010/main" val="46805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Projects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84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8229600" cy="906091"/>
          </a:xfrm>
        </p:spPr>
        <p:txBody>
          <a:bodyPr>
            <a:normAutofit fontScale="90000"/>
          </a:bodyPr>
          <a:lstStyle/>
          <a:p>
            <a:r>
              <a:rPr lang="en-US" dirty="0" smtClean="0">
                <a:solidFill>
                  <a:srgbClr val="FF0000"/>
                </a:solidFill>
              </a:rPr>
              <a:t>Nexus Projects/Strategies</a:t>
            </a:r>
            <a:r>
              <a:rPr lang="en-US" dirty="0" smtClean="0"/>
              <a:t/>
            </a:r>
            <a:br>
              <a:rPr lang="en-US" dirty="0" smtClean="0"/>
            </a:br>
            <a:r>
              <a:rPr lang="en-US" dirty="0" smtClean="0"/>
              <a:t>Agriculture Sector</a:t>
            </a:r>
            <a:endParaRPr lang="en-US" dirty="0"/>
          </a:p>
        </p:txBody>
      </p:sp>
      <p:sp>
        <p:nvSpPr>
          <p:cNvPr id="3" name="Content Placeholder 2"/>
          <p:cNvSpPr>
            <a:spLocks noGrp="1"/>
          </p:cNvSpPr>
          <p:nvPr>
            <p:ph idx="1"/>
          </p:nvPr>
        </p:nvSpPr>
        <p:spPr>
          <a:xfrm>
            <a:off x="838200" y="1866900"/>
            <a:ext cx="8229600" cy="3603086"/>
          </a:xfrm>
        </p:spPr>
        <p:txBody>
          <a:bodyPr>
            <a:normAutofit/>
          </a:bodyPr>
          <a:lstStyle/>
          <a:p>
            <a:pPr>
              <a:spcBef>
                <a:spcPts val="0"/>
              </a:spcBef>
              <a:spcAft>
                <a:spcPts val="800"/>
              </a:spcAft>
            </a:pPr>
            <a:r>
              <a:rPr lang="en-US" sz="2400" dirty="0" smtClean="0"/>
              <a:t>Halt irrigation moving land to dryland or pasture</a:t>
            </a:r>
          </a:p>
          <a:p>
            <a:pPr>
              <a:spcBef>
                <a:spcPts val="0"/>
              </a:spcBef>
              <a:spcAft>
                <a:spcPts val="800"/>
              </a:spcAft>
            </a:pPr>
            <a:r>
              <a:rPr lang="en-US" sz="2400" dirty="0" smtClean="0"/>
              <a:t>Sell water in market</a:t>
            </a:r>
          </a:p>
          <a:p>
            <a:pPr>
              <a:spcBef>
                <a:spcPts val="0"/>
              </a:spcBef>
              <a:spcAft>
                <a:spcPts val="800"/>
              </a:spcAft>
            </a:pPr>
            <a:r>
              <a:rPr lang="en-US" sz="2400" dirty="0" smtClean="0"/>
              <a:t>Deficit irrigation</a:t>
            </a:r>
          </a:p>
          <a:p>
            <a:pPr>
              <a:spcBef>
                <a:spcPts val="0"/>
              </a:spcBef>
              <a:spcAft>
                <a:spcPts val="800"/>
              </a:spcAft>
            </a:pPr>
            <a:r>
              <a:rPr lang="en-US" sz="2400" dirty="0" smtClean="0"/>
              <a:t>Alter crop mix</a:t>
            </a:r>
          </a:p>
          <a:p>
            <a:pPr>
              <a:spcBef>
                <a:spcPts val="0"/>
              </a:spcBef>
              <a:spcAft>
                <a:spcPts val="800"/>
              </a:spcAft>
            </a:pPr>
            <a:r>
              <a:rPr lang="en-US" sz="2400" dirty="0" smtClean="0"/>
              <a:t>Irrigation using brackish or saline water (not included in the model now)</a:t>
            </a:r>
          </a:p>
          <a:p>
            <a:pPr>
              <a:spcBef>
                <a:spcPts val="0"/>
              </a:spcBef>
              <a:spcAft>
                <a:spcPts val="800"/>
              </a:spcAft>
            </a:pPr>
            <a:r>
              <a:rPr lang="en-US" sz="2400" dirty="0" smtClean="0"/>
              <a:t>Relax legislative requirement for retained water</a:t>
            </a:r>
            <a:endParaRPr lang="en-US" sz="2400" dirty="0"/>
          </a:p>
        </p:txBody>
      </p:sp>
    </p:spTree>
    <p:extLst>
      <p:ext uri="{BB962C8B-B14F-4D97-AF65-F5344CB8AC3E}">
        <p14:creationId xmlns:p14="http://schemas.microsoft.com/office/powerpoint/2010/main" val="16625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63000" cy="906091"/>
          </a:xfrm>
        </p:spPr>
        <p:txBody>
          <a:bodyPr>
            <a:normAutofit fontScale="90000"/>
          </a:bodyPr>
          <a:lstStyle/>
          <a:p>
            <a:r>
              <a:rPr lang="en-US" dirty="0">
                <a:solidFill>
                  <a:srgbClr val="FF0000"/>
                </a:solidFill>
              </a:rPr>
              <a:t>Nexus Projects/Strategies</a:t>
            </a:r>
            <a:r>
              <a:rPr lang="en-US" dirty="0"/>
              <a:t/>
            </a:r>
            <a:br>
              <a:rPr lang="en-US" dirty="0"/>
            </a:br>
            <a:r>
              <a:rPr lang="en-US" sz="3600" dirty="0" smtClean="0"/>
              <a:t>Regional Water Projects (mainly M&amp;I)</a:t>
            </a:r>
            <a:endParaRPr lang="en-US" sz="3600" dirty="0"/>
          </a:p>
        </p:txBody>
      </p:sp>
      <p:sp>
        <p:nvSpPr>
          <p:cNvPr id="3" name="Content Placeholder 2"/>
          <p:cNvSpPr>
            <a:spLocks noGrp="1"/>
          </p:cNvSpPr>
          <p:nvPr>
            <p:ph idx="1"/>
          </p:nvPr>
        </p:nvSpPr>
        <p:spPr>
          <a:xfrm>
            <a:off x="228600" y="1409700"/>
            <a:ext cx="8382000" cy="4152900"/>
          </a:xfrm>
        </p:spPr>
        <p:txBody>
          <a:bodyPr>
            <a:noAutofit/>
          </a:bodyPr>
          <a:lstStyle/>
          <a:p>
            <a:r>
              <a:rPr lang="en-US" sz="1800" dirty="0" smtClean="0"/>
              <a:t>Regional water planning group identified possible projects in regional water plan. The major classes of these water projects include:</a:t>
            </a:r>
          </a:p>
          <a:p>
            <a:pPr lvl="1"/>
            <a:r>
              <a:rPr lang="en-US" sz="1400" dirty="0"/>
              <a:t>Build new reservoirs</a:t>
            </a:r>
          </a:p>
          <a:p>
            <a:pPr lvl="1"/>
            <a:r>
              <a:rPr lang="en-US" sz="1400" dirty="0"/>
              <a:t>Transmit surface and groundwater via pipelines from other regions (mainly ground)</a:t>
            </a:r>
          </a:p>
          <a:p>
            <a:pPr lvl="1"/>
            <a:r>
              <a:rPr lang="en-US" sz="1400" dirty="0"/>
              <a:t>Desalinate brackish groundwater</a:t>
            </a:r>
          </a:p>
          <a:p>
            <a:pPr lvl="1"/>
            <a:r>
              <a:rPr lang="en-US" sz="1400" dirty="0"/>
              <a:t>Store mainly flood waters in aquifers for later recovery (ASR) </a:t>
            </a:r>
          </a:p>
          <a:p>
            <a:pPr lvl="1"/>
            <a:r>
              <a:rPr lang="en-US" sz="1400" dirty="0"/>
              <a:t>Desalinate seawater  </a:t>
            </a:r>
          </a:p>
          <a:p>
            <a:pPr lvl="1"/>
            <a:r>
              <a:rPr lang="en-US" sz="1400" dirty="0"/>
              <a:t>Augment reuse</a:t>
            </a:r>
          </a:p>
          <a:p>
            <a:r>
              <a:rPr lang="en-US" sz="1800" dirty="0" smtClean="0"/>
              <a:t>Electricity consumption by some of these water projects is large</a:t>
            </a:r>
          </a:p>
          <a:p>
            <a:pPr lvl="1"/>
            <a:r>
              <a:rPr lang="en-US" sz="1400" dirty="0" smtClean="0"/>
              <a:t>SAWS Seawater </a:t>
            </a:r>
            <a:r>
              <a:rPr lang="en-US" sz="1400" dirty="0" err="1" smtClean="0"/>
              <a:t>desal</a:t>
            </a:r>
            <a:r>
              <a:rPr lang="en-US" sz="1400" dirty="0" smtClean="0"/>
              <a:t> would use over 0.1 million MWh per year for pumping only.</a:t>
            </a:r>
          </a:p>
          <a:p>
            <a:pPr lvl="1"/>
            <a:r>
              <a:rPr lang="en-US" sz="1400" dirty="0" err="1" smtClean="0"/>
              <a:t>Desal</a:t>
            </a:r>
            <a:r>
              <a:rPr lang="en-US" sz="1400" dirty="0" smtClean="0"/>
              <a:t> consumption: 3-4.3 MWh/</a:t>
            </a:r>
            <a:r>
              <a:rPr lang="en-US" sz="1400" dirty="0" err="1" smtClean="0"/>
              <a:t>acft</a:t>
            </a:r>
            <a:r>
              <a:rPr lang="en-US" sz="1400" dirty="0" smtClean="0"/>
              <a:t> (AMTA, 2016) and SAWS seawater </a:t>
            </a:r>
            <a:r>
              <a:rPr lang="en-US" sz="1400" dirty="0" err="1" smtClean="0"/>
              <a:t>desal</a:t>
            </a:r>
            <a:r>
              <a:rPr lang="en-US" sz="1400" dirty="0" smtClean="0"/>
              <a:t> project is 84,012 </a:t>
            </a:r>
            <a:r>
              <a:rPr lang="en-US" sz="1400" dirty="0" err="1" smtClean="0"/>
              <a:t>acft</a:t>
            </a:r>
            <a:endParaRPr lang="en-US" sz="1400" dirty="0" smtClean="0"/>
          </a:p>
          <a:p>
            <a:r>
              <a:rPr lang="en-US" sz="1800" dirty="0"/>
              <a:t>Net electricity generation </a:t>
            </a:r>
            <a:r>
              <a:rPr lang="en-US" sz="1800" dirty="0" smtClean="0"/>
              <a:t>in </a:t>
            </a:r>
            <a:r>
              <a:rPr lang="en-US" sz="1800" dirty="0"/>
              <a:t>Region L </a:t>
            </a:r>
            <a:r>
              <a:rPr lang="en-US" sz="1800" dirty="0" smtClean="0"/>
              <a:t>was 46 million </a:t>
            </a:r>
            <a:r>
              <a:rPr lang="en-US" sz="1800" dirty="0"/>
              <a:t>MWh in 2015</a:t>
            </a:r>
          </a:p>
          <a:p>
            <a:r>
              <a:rPr lang="en-US" sz="1800" dirty="0"/>
              <a:t>Total net electricity generation in Texas is </a:t>
            </a:r>
            <a:r>
              <a:rPr lang="en-US" sz="1800" dirty="0" smtClean="0"/>
              <a:t>450 million </a:t>
            </a:r>
            <a:r>
              <a:rPr lang="en-US" sz="1800" dirty="0"/>
              <a:t>MWh in </a:t>
            </a:r>
            <a:r>
              <a:rPr lang="en-US" sz="1800" dirty="0" smtClean="0"/>
              <a:t>2015</a:t>
            </a:r>
            <a:endParaRPr lang="en-US" sz="1800" dirty="0"/>
          </a:p>
        </p:txBody>
      </p:sp>
    </p:spTree>
    <p:extLst>
      <p:ext uri="{BB962C8B-B14F-4D97-AF65-F5344CB8AC3E}">
        <p14:creationId xmlns:p14="http://schemas.microsoft.com/office/powerpoint/2010/main" val="2358368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7"/>
            <a:ext cx="8229600" cy="906091"/>
          </a:xfrm>
        </p:spPr>
        <p:txBody>
          <a:bodyPr>
            <a:normAutofit fontScale="90000"/>
          </a:bodyPr>
          <a:lstStyle/>
          <a:p>
            <a:r>
              <a:rPr lang="en-US" dirty="0" smtClean="0"/>
              <a:t>Water project - </a:t>
            </a:r>
            <a:r>
              <a:rPr lang="en-US" sz="3100" dirty="0" smtClean="0"/>
              <a:t>Groundwater Transmission</a:t>
            </a:r>
            <a:endParaRPr lang="en-US" sz="31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796684"/>
            <a:ext cx="3263638" cy="254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017354"/>
            <a:ext cx="4191000" cy="4862870"/>
          </a:xfrm>
          <a:prstGeom prst="rect">
            <a:avLst/>
          </a:prstGeom>
          <a:noFill/>
        </p:spPr>
        <p:txBody>
          <a:bodyPr wrap="square" rtlCol="0">
            <a:spAutoFit/>
          </a:bodyPr>
          <a:lstStyle/>
          <a:p>
            <a:r>
              <a:rPr lang="en-US" sz="2000" dirty="0" smtClean="0"/>
              <a:t>Transfer groundwater via pipeline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Vista Ridge Project</a:t>
            </a:r>
          </a:p>
          <a:p>
            <a:pPr lvl="1" indent="-285750">
              <a:buFont typeface="Arial" panose="020B0604020202020204" pitchFamily="34" charset="0"/>
              <a:buChar char="•"/>
            </a:pPr>
            <a:r>
              <a:rPr lang="en-US" dirty="0"/>
              <a:t>F</a:t>
            </a:r>
            <a:r>
              <a:rPr lang="en-US" dirty="0" smtClean="0"/>
              <a:t>rom </a:t>
            </a:r>
            <a:r>
              <a:rPr lang="en-US" dirty="0"/>
              <a:t>Burleson </a:t>
            </a:r>
            <a:r>
              <a:rPr lang="en-US" dirty="0" smtClean="0"/>
              <a:t>County</a:t>
            </a:r>
            <a:r>
              <a:rPr lang="en-US" dirty="0"/>
              <a:t> </a:t>
            </a:r>
            <a:r>
              <a:rPr lang="en-US" dirty="0" smtClean="0"/>
              <a:t>to SAWS</a:t>
            </a:r>
          </a:p>
          <a:p>
            <a:pPr lvl="1" indent="-285750">
              <a:buFont typeface="Arial" panose="020B0604020202020204" pitchFamily="34" charset="0"/>
              <a:buChar char="•"/>
            </a:pPr>
            <a:r>
              <a:rPr lang="en-US" dirty="0" smtClean="0"/>
              <a:t>143 miles pipelines</a:t>
            </a:r>
          </a:p>
          <a:p>
            <a:pPr lvl="1" indent="-285750">
              <a:buFont typeface="Arial" panose="020B0604020202020204" pitchFamily="34" charset="0"/>
              <a:buChar char="•"/>
            </a:pPr>
            <a:r>
              <a:rPr lang="en-US" dirty="0" smtClean="0"/>
              <a:t>Yield:</a:t>
            </a:r>
            <a:r>
              <a:rPr lang="en-US" dirty="0"/>
              <a:t> 50,000 </a:t>
            </a:r>
            <a:r>
              <a:rPr lang="en-US" dirty="0" err="1"/>
              <a:t>acft</a:t>
            </a:r>
            <a:r>
              <a:rPr lang="en-US" dirty="0"/>
              <a:t>/</a:t>
            </a:r>
            <a:r>
              <a:rPr lang="en-US" dirty="0" err="1"/>
              <a:t>yr</a:t>
            </a:r>
            <a:r>
              <a:rPr lang="en-US" dirty="0"/>
              <a:t> </a:t>
            </a:r>
            <a:endParaRPr lang="en-US" dirty="0" smtClean="0"/>
          </a:p>
          <a:p>
            <a:pPr lvl="1" indent="-285750">
              <a:buFont typeface="Arial" panose="020B0604020202020204" pitchFamily="34" charset="0"/>
              <a:buChar char="•"/>
            </a:pPr>
            <a:r>
              <a:rPr lang="en-US" dirty="0" smtClean="0"/>
              <a:t>Water cost full operation $</a:t>
            </a:r>
            <a:r>
              <a:rPr lang="en-US" dirty="0"/>
              <a:t>1,976 </a:t>
            </a:r>
            <a:r>
              <a:rPr lang="en-US" dirty="0" smtClean="0"/>
              <a:t>/</a:t>
            </a:r>
            <a:r>
              <a:rPr lang="en-US" dirty="0" err="1" smtClean="0"/>
              <a:t>acft</a:t>
            </a:r>
            <a:endParaRPr lang="en-US" dirty="0" smtClean="0"/>
          </a:p>
          <a:p>
            <a:pPr lvl="1" indent="-285750">
              <a:buFont typeface="Arial" panose="020B0604020202020204" pitchFamily="34" charset="0"/>
              <a:buChar char="•"/>
            </a:pPr>
            <a:r>
              <a:rPr lang="en-US" dirty="0"/>
              <a:t>T</a:t>
            </a:r>
            <a:r>
              <a:rPr lang="en-US" dirty="0" smtClean="0"/>
              <a:t>otal cost of facility: $493 million</a:t>
            </a:r>
          </a:p>
          <a:p>
            <a:pPr lvl="1" indent="-285750">
              <a:buFont typeface="Arial" panose="020B0604020202020204" pitchFamily="34" charset="0"/>
              <a:buChar char="•"/>
            </a:pPr>
            <a:r>
              <a:rPr lang="en-US" dirty="0"/>
              <a:t>Pumping Energy: </a:t>
            </a:r>
            <a:r>
              <a:rPr lang="en-US" dirty="0" smtClean="0"/>
              <a:t>156,691 MWh/year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Trinity </a:t>
            </a:r>
            <a:r>
              <a:rPr lang="en-US" dirty="0"/>
              <a:t>Groundwater for New </a:t>
            </a:r>
            <a:r>
              <a:rPr lang="en-US" dirty="0" smtClean="0"/>
              <a:t>Braunfels</a:t>
            </a:r>
          </a:p>
          <a:p>
            <a:pPr lvl="1" indent="-285750">
              <a:buFont typeface="Arial" panose="020B0604020202020204" pitchFamily="34" charset="0"/>
              <a:buChar char="•"/>
            </a:pPr>
            <a:r>
              <a:rPr lang="en-US" dirty="0"/>
              <a:t>Yield : 1,090 </a:t>
            </a:r>
            <a:r>
              <a:rPr lang="en-US" dirty="0" err="1" smtClean="0"/>
              <a:t>acft</a:t>
            </a:r>
            <a:r>
              <a:rPr lang="en-US" dirty="0" smtClean="0"/>
              <a:t>/</a:t>
            </a:r>
            <a:r>
              <a:rPr lang="en-US" dirty="0" err="1" smtClean="0"/>
              <a:t>yr</a:t>
            </a:r>
            <a:endParaRPr lang="en-US" dirty="0" smtClean="0"/>
          </a:p>
          <a:p>
            <a:pPr lvl="1" indent="-285750">
              <a:buFont typeface="Arial" panose="020B0604020202020204" pitchFamily="34" charset="0"/>
              <a:buChar char="•"/>
            </a:pPr>
            <a:r>
              <a:rPr lang="en-US" dirty="0"/>
              <a:t>Annual water cost : $</a:t>
            </a:r>
            <a:r>
              <a:rPr lang="en-US" dirty="0" smtClean="0"/>
              <a:t>634 / </a:t>
            </a:r>
            <a:r>
              <a:rPr lang="en-US" dirty="0" err="1" smtClean="0"/>
              <a:t>Acft</a:t>
            </a:r>
            <a:endParaRPr lang="en-US" dirty="0" smtClean="0"/>
          </a:p>
          <a:p>
            <a:pPr lvl="1" indent="-285750">
              <a:buFont typeface="Arial" panose="020B0604020202020204" pitchFamily="34" charset="0"/>
              <a:buChar char="•"/>
            </a:pPr>
            <a:r>
              <a:rPr lang="en-US" dirty="0" smtClean="0"/>
              <a:t>Total cost </a:t>
            </a:r>
            <a:r>
              <a:rPr lang="en-US" dirty="0"/>
              <a:t>of facility: $</a:t>
            </a:r>
            <a:r>
              <a:rPr lang="en-US" dirty="0" smtClean="0"/>
              <a:t>4 million</a:t>
            </a:r>
          </a:p>
          <a:p>
            <a:pPr lvl="1" indent="-285750">
              <a:buFont typeface="Arial" panose="020B0604020202020204" pitchFamily="34" charset="0"/>
              <a:buChar char="•"/>
            </a:pPr>
            <a:r>
              <a:rPr lang="en-US" dirty="0"/>
              <a:t>Pumping Energy: </a:t>
            </a:r>
            <a:r>
              <a:rPr lang="en-US" dirty="0" smtClean="0"/>
              <a:t>810 MWh/year</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sz="16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238500"/>
            <a:ext cx="2958838" cy="231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02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Water Project - </a:t>
            </a:r>
            <a:r>
              <a:rPr lang="en-US" sz="2400" dirty="0"/>
              <a:t>Aquifer Storage and </a:t>
            </a:r>
            <a:r>
              <a:rPr lang="en-US" sz="2400" dirty="0" smtClean="0"/>
              <a:t>Recovery</a:t>
            </a:r>
            <a:endParaRPr lang="en-US" sz="2400" dirty="0"/>
          </a:p>
        </p:txBody>
      </p:sp>
      <p:sp>
        <p:nvSpPr>
          <p:cNvPr id="3" name="Content Placeholder 2"/>
          <p:cNvSpPr>
            <a:spLocks noGrp="1"/>
          </p:cNvSpPr>
          <p:nvPr>
            <p:ph idx="1"/>
          </p:nvPr>
        </p:nvSpPr>
        <p:spPr>
          <a:xfrm>
            <a:off x="333409" y="1333500"/>
            <a:ext cx="4390991" cy="3603086"/>
          </a:xfrm>
        </p:spPr>
        <p:txBody>
          <a:bodyPr>
            <a:noAutofit/>
          </a:bodyPr>
          <a:lstStyle/>
          <a:p>
            <a:r>
              <a:rPr lang="en-US" sz="1800" dirty="0" err="1" smtClean="0"/>
              <a:t>Luling</a:t>
            </a:r>
            <a:r>
              <a:rPr lang="en-US" sz="1800" dirty="0" smtClean="0"/>
              <a:t> ASR</a:t>
            </a:r>
          </a:p>
          <a:p>
            <a:pPr lvl="1"/>
            <a:r>
              <a:rPr lang="en-US" sz="1400" dirty="0" smtClean="0"/>
              <a:t>When </a:t>
            </a:r>
            <a:r>
              <a:rPr lang="en-US" sz="1400" dirty="0"/>
              <a:t>surface water </a:t>
            </a:r>
            <a:r>
              <a:rPr lang="en-US" sz="1400" dirty="0" smtClean="0"/>
              <a:t>exceeds </a:t>
            </a:r>
            <a:r>
              <a:rPr lang="en-US" sz="1400" dirty="0"/>
              <a:t>customer demands, and there is unused </a:t>
            </a:r>
            <a:r>
              <a:rPr lang="en-US" sz="1400" dirty="0" smtClean="0"/>
              <a:t>aquifer storage then surplus water diverted </a:t>
            </a:r>
            <a:r>
              <a:rPr lang="en-US" sz="1400" dirty="0"/>
              <a:t>to </a:t>
            </a:r>
            <a:r>
              <a:rPr lang="en-US" sz="1400" dirty="0" smtClean="0"/>
              <a:t>injection wells </a:t>
            </a:r>
            <a:r>
              <a:rPr lang="en-US" sz="1400" dirty="0"/>
              <a:t>for storage. </a:t>
            </a:r>
            <a:endParaRPr lang="en-US" sz="1400" dirty="0" smtClean="0"/>
          </a:p>
          <a:p>
            <a:endParaRPr lang="en-US" sz="1800" dirty="0"/>
          </a:p>
          <a:p>
            <a:pPr lvl="1"/>
            <a:r>
              <a:rPr lang="en-US" sz="1400" dirty="0" smtClean="0"/>
              <a:t>When </a:t>
            </a:r>
            <a:r>
              <a:rPr lang="en-US" sz="1400" dirty="0"/>
              <a:t>surface water supplies are </a:t>
            </a:r>
            <a:r>
              <a:rPr lang="en-US" sz="1400" dirty="0" smtClean="0"/>
              <a:t>scarce a </a:t>
            </a:r>
            <a:r>
              <a:rPr lang="en-US" sz="1400" dirty="0"/>
              <a:t>blend of treated surface water and recovered water from </a:t>
            </a:r>
            <a:r>
              <a:rPr lang="en-US" sz="1400" dirty="0" smtClean="0"/>
              <a:t>aquifer wells would </a:t>
            </a:r>
            <a:r>
              <a:rPr lang="en-US" sz="1400" dirty="0"/>
              <a:t>be </a:t>
            </a:r>
            <a:r>
              <a:rPr lang="en-US" sz="1400" dirty="0" smtClean="0"/>
              <a:t>delivered</a:t>
            </a:r>
            <a:endParaRPr lang="en-US" sz="1400" dirty="0"/>
          </a:p>
          <a:p>
            <a:endParaRPr lang="en-US" sz="1800" dirty="0" smtClean="0"/>
          </a:p>
          <a:p>
            <a:pPr lvl="1"/>
            <a:r>
              <a:rPr lang="en-US" sz="1400" dirty="0" smtClean="0"/>
              <a:t>Total cost </a:t>
            </a:r>
            <a:r>
              <a:rPr lang="en-US" sz="1400" dirty="0"/>
              <a:t>of facility: $</a:t>
            </a:r>
            <a:r>
              <a:rPr lang="en-US" sz="1400" dirty="0" smtClean="0"/>
              <a:t>23 million</a:t>
            </a:r>
          </a:p>
          <a:p>
            <a:pPr lvl="1"/>
            <a:r>
              <a:rPr lang="en-US" sz="1400" dirty="0" smtClean="0"/>
              <a:t>Annual cost of water: $1,086 / </a:t>
            </a:r>
            <a:r>
              <a:rPr lang="en-US" sz="1400" dirty="0" err="1" smtClean="0"/>
              <a:t>acft</a:t>
            </a:r>
            <a:endParaRPr lang="en-US" sz="1400" dirty="0" smtClean="0"/>
          </a:p>
          <a:p>
            <a:pPr lvl="1"/>
            <a:r>
              <a:rPr lang="en-US" sz="1400" dirty="0" smtClean="0"/>
              <a:t>Energy Consumption for pumping: 1,617 MWh/year</a:t>
            </a:r>
            <a:endParaRPr lang="en-US" sz="1400" dirty="0"/>
          </a:p>
        </p:txBody>
      </p:sp>
      <p:pic>
        <p:nvPicPr>
          <p:cNvPr id="6" name="Picture 2" descr="Image result for aquifer storage and re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90700"/>
            <a:ext cx="364787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3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709"/>
            <a:ext cx="8229600" cy="906091"/>
          </a:xfrm>
        </p:spPr>
        <p:txBody>
          <a:bodyPr>
            <a:normAutofit/>
          </a:bodyPr>
          <a:lstStyle/>
          <a:p>
            <a:r>
              <a:rPr lang="en-US" sz="3600" dirty="0" smtClean="0"/>
              <a:t>Water Project - </a:t>
            </a:r>
            <a:r>
              <a:rPr lang="en-US" sz="2400" dirty="0" smtClean="0"/>
              <a:t>Aquifer Storage and Recovery</a:t>
            </a:r>
            <a:endParaRPr lang="en-US" sz="3600" dirty="0"/>
          </a:p>
        </p:txBody>
      </p:sp>
      <p:sp>
        <p:nvSpPr>
          <p:cNvPr id="3" name="Content Placeholder 2"/>
          <p:cNvSpPr>
            <a:spLocks noGrp="1"/>
          </p:cNvSpPr>
          <p:nvPr>
            <p:ph idx="1"/>
          </p:nvPr>
        </p:nvSpPr>
        <p:spPr>
          <a:xfrm>
            <a:off x="283722" y="1028700"/>
            <a:ext cx="5126478" cy="4419600"/>
          </a:xfrm>
        </p:spPr>
        <p:txBody>
          <a:bodyPr>
            <a:normAutofit fontScale="92500" lnSpcReduction="20000"/>
          </a:bodyPr>
          <a:lstStyle/>
          <a:p>
            <a:r>
              <a:rPr lang="en-US" sz="2800" dirty="0" smtClean="0"/>
              <a:t>Broad Advantages</a:t>
            </a:r>
            <a:r>
              <a:rPr lang="en-US" dirty="0" smtClean="0"/>
              <a:t>:</a:t>
            </a:r>
          </a:p>
          <a:p>
            <a:pPr lvl="1"/>
            <a:r>
              <a:rPr lang="en-US" sz="1900" dirty="0" smtClean="0"/>
              <a:t>Store excess flows for later use</a:t>
            </a:r>
          </a:p>
          <a:p>
            <a:pPr lvl="1"/>
            <a:r>
              <a:rPr lang="en-US" sz="1900" dirty="0" smtClean="0"/>
              <a:t>Provide supply </a:t>
            </a:r>
            <a:r>
              <a:rPr lang="en-US" sz="1900" dirty="0"/>
              <a:t>during </a:t>
            </a:r>
            <a:r>
              <a:rPr lang="en-US" sz="1900" dirty="0" smtClean="0"/>
              <a:t>drought, </a:t>
            </a:r>
          </a:p>
          <a:p>
            <a:pPr lvl="1"/>
            <a:r>
              <a:rPr lang="en-US" sz="1900" dirty="0" smtClean="0"/>
              <a:t>Meet </a:t>
            </a:r>
            <a:r>
              <a:rPr lang="en-US" sz="1900" dirty="0"/>
              <a:t>seasonal demands </a:t>
            </a:r>
            <a:r>
              <a:rPr lang="en-US" sz="1900" dirty="0" smtClean="0"/>
              <a:t>when use restrictions </a:t>
            </a:r>
            <a:r>
              <a:rPr lang="en-US" sz="1900" dirty="0"/>
              <a:t>are imposed, </a:t>
            </a:r>
          </a:p>
          <a:p>
            <a:pPr lvl="1"/>
            <a:r>
              <a:rPr lang="en-US" sz="1900" dirty="0" smtClean="0"/>
              <a:t>Meet </a:t>
            </a:r>
            <a:r>
              <a:rPr lang="en-US" sz="1900" dirty="0"/>
              <a:t>demands at the ends of the distribution </a:t>
            </a:r>
            <a:r>
              <a:rPr lang="en-US" sz="1900" dirty="0" smtClean="0"/>
              <a:t>system</a:t>
            </a:r>
            <a:endParaRPr lang="en-US" sz="1900" dirty="0"/>
          </a:p>
          <a:p>
            <a:pPr lvl="1"/>
            <a:r>
              <a:rPr lang="en-US" sz="1900" dirty="0"/>
              <a:t>Provide an emergency </a:t>
            </a:r>
            <a:r>
              <a:rPr lang="en-US" sz="1900" dirty="0" smtClean="0"/>
              <a:t>supply</a:t>
            </a:r>
          </a:p>
          <a:p>
            <a:pPr lvl="1"/>
            <a:r>
              <a:rPr lang="en-US" sz="1900" dirty="0"/>
              <a:t>Minimize construction of new </a:t>
            </a:r>
            <a:r>
              <a:rPr lang="en-US" sz="1900" dirty="0" smtClean="0"/>
              <a:t>facilities and their environmental impacts</a:t>
            </a:r>
          </a:p>
          <a:p>
            <a:endParaRPr lang="en-US" sz="2300" dirty="0" smtClean="0"/>
          </a:p>
          <a:p>
            <a:r>
              <a:rPr lang="en-US" sz="2300" dirty="0" smtClean="0"/>
              <a:t>Disadvantages:</a:t>
            </a:r>
          </a:p>
          <a:p>
            <a:pPr lvl="1"/>
            <a:r>
              <a:rPr lang="en-US" sz="1900" dirty="0" smtClean="0"/>
              <a:t>Leakage (Edwards: high leakage and brackish; Trinity: high leakage)</a:t>
            </a:r>
          </a:p>
          <a:p>
            <a:pPr lvl="1"/>
            <a:r>
              <a:rPr lang="en-US" sz="1900" dirty="0" smtClean="0"/>
              <a:t>Cannot prevent usage from other users, if the water is stored in the aquifer</a:t>
            </a:r>
          </a:p>
          <a:p>
            <a:pPr marL="457200" lvl="1" indent="0">
              <a:buNone/>
            </a:pPr>
            <a:endParaRPr lang="en-US" sz="19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6649" y="1866900"/>
            <a:ext cx="382205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9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Project</a:t>
            </a:r>
            <a:br>
              <a:rPr lang="en-US" dirty="0" smtClean="0"/>
            </a:br>
            <a:r>
              <a:rPr lang="en-US" sz="3100" dirty="0" smtClean="0"/>
              <a:t>Build new reservoirs </a:t>
            </a:r>
            <a:endParaRPr lang="en-US" dirty="0"/>
          </a:p>
        </p:txBody>
      </p:sp>
      <p:sp>
        <p:nvSpPr>
          <p:cNvPr id="3" name="Content Placeholder 2"/>
          <p:cNvSpPr>
            <a:spLocks noGrp="1"/>
          </p:cNvSpPr>
          <p:nvPr>
            <p:ph idx="1"/>
          </p:nvPr>
        </p:nvSpPr>
        <p:spPr>
          <a:xfrm>
            <a:off x="352720" y="1319700"/>
            <a:ext cx="3352800" cy="3823799"/>
          </a:xfrm>
        </p:spPr>
        <p:txBody>
          <a:bodyPr>
            <a:normAutofit fontScale="47500" lnSpcReduction="20000"/>
          </a:bodyPr>
          <a:lstStyle/>
          <a:p>
            <a:pPr>
              <a:lnSpc>
                <a:spcPct val="120000"/>
              </a:lnSpc>
            </a:pPr>
            <a:r>
              <a:rPr lang="en-US" dirty="0" smtClean="0"/>
              <a:t>The </a:t>
            </a:r>
            <a:r>
              <a:rPr lang="en-US" dirty="0"/>
              <a:t>Guadalupe-Blanco River Authority (GBRA) Mid-Basin Water Supply Project (MBWSP) </a:t>
            </a:r>
            <a:endParaRPr lang="en-US" dirty="0" smtClean="0"/>
          </a:p>
          <a:p>
            <a:pPr>
              <a:lnSpc>
                <a:spcPct val="120000"/>
              </a:lnSpc>
            </a:pPr>
            <a:r>
              <a:rPr lang="en-US" dirty="0" smtClean="0"/>
              <a:t>Off-channel reservoir to store  flood water.</a:t>
            </a:r>
          </a:p>
          <a:p>
            <a:pPr>
              <a:lnSpc>
                <a:spcPct val="120000"/>
              </a:lnSpc>
            </a:pPr>
            <a:r>
              <a:rPr lang="en-US" dirty="0" smtClean="0"/>
              <a:t>Capacity: 40,000 </a:t>
            </a:r>
            <a:r>
              <a:rPr lang="en-US" dirty="0" err="1" smtClean="0"/>
              <a:t>acft</a:t>
            </a:r>
            <a:r>
              <a:rPr lang="en-US" dirty="0" smtClean="0"/>
              <a:t>.</a:t>
            </a:r>
          </a:p>
          <a:p>
            <a:pPr>
              <a:lnSpc>
                <a:spcPct val="120000"/>
              </a:lnSpc>
            </a:pPr>
            <a:r>
              <a:rPr lang="en-US" dirty="0" smtClean="0"/>
              <a:t>Water cost: $2,561/</a:t>
            </a:r>
            <a:r>
              <a:rPr lang="en-US" dirty="0" err="1" smtClean="0"/>
              <a:t>acft</a:t>
            </a:r>
            <a:endParaRPr lang="en-US" dirty="0" smtClean="0"/>
          </a:p>
          <a:p>
            <a:pPr>
              <a:lnSpc>
                <a:spcPct val="120000"/>
              </a:lnSpc>
            </a:pPr>
            <a:r>
              <a:rPr lang="en-US" dirty="0" smtClean="0"/>
              <a:t>Pipelines: 31.4 miles</a:t>
            </a:r>
          </a:p>
          <a:p>
            <a:pPr>
              <a:lnSpc>
                <a:spcPct val="120000"/>
              </a:lnSpc>
            </a:pPr>
            <a:r>
              <a:rPr lang="en-US" dirty="0" smtClean="0"/>
              <a:t>Total cost </a:t>
            </a:r>
            <a:r>
              <a:rPr lang="en-US" dirty="0"/>
              <a:t>of facility: $</a:t>
            </a:r>
            <a:r>
              <a:rPr lang="en-US" dirty="0" smtClean="0"/>
              <a:t>405,562,000</a:t>
            </a:r>
          </a:p>
          <a:p>
            <a:pPr>
              <a:lnSpc>
                <a:spcPct val="120000"/>
              </a:lnSpc>
            </a:pPr>
            <a:r>
              <a:rPr lang="en-US" dirty="0" smtClean="0"/>
              <a:t>Energy consumption by pumping: 31,158 MWh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09903"/>
            <a:ext cx="5419725" cy="411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Project</a:t>
            </a:r>
            <a:br>
              <a:rPr lang="en-US" dirty="0" smtClean="0"/>
            </a:br>
            <a:r>
              <a:rPr lang="en-US" sz="3100" dirty="0" smtClean="0"/>
              <a:t>Desalinate brackish groundwater</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1438" y="1333500"/>
            <a:ext cx="580519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5268" y="1333500"/>
            <a:ext cx="2971800" cy="3046988"/>
          </a:xfrm>
          <a:prstGeom prst="rect">
            <a:avLst/>
          </a:prstGeom>
          <a:noFill/>
        </p:spPr>
        <p:txBody>
          <a:bodyPr wrap="square" rtlCol="0">
            <a:spAutoFit/>
          </a:bodyPr>
          <a:lstStyle/>
          <a:p>
            <a:r>
              <a:rPr lang="en-US" sz="1600" dirty="0" smtClean="0"/>
              <a:t>Brackish </a:t>
            </a:r>
            <a:r>
              <a:rPr lang="en-US" sz="1600" dirty="0"/>
              <a:t>Wilcox </a:t>
            </a:r>
            <a:r>
              <a:rPr lang="en-US" sz="1600" dirty="0" smtClean="0"/>
              <a:t>Aquifer Groundwater </a:t>
            </a:r>
            <a:r>
              <a:rPr lang="en-US" sz="1600" dirty="0"/>
              <a:t>for Sutherland Springs Water Supply Corporation (SSWSC) </a:t>
            </a: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Annual Water Cost: $2,554/</a:t>
            </a:r>
            <a:r>
              <a:rPr lang="en-US" sz="1600" dirty="0" err="1" smtClean="0"/>
              <a:t>acft</a:t>
            </a:r>
            <a:endParaRPr lang="en-US" sz="1600" dirty="0" smtClean="0"/>
          </a:p>
          <a:p>
            <a:pPr marL="285750" indent="-285750">
              <a:buFont typeface="Arial" panose="020B0604020202020204" pitchFamily="34" charset="0"/>
              <a:buChar char="•"/>
            </a:pPr>
            <a:r>
              <a:rPr lang="en-US" sz="1600" dirty="0" smtClean="0"/>
              <a:t>Yield: 1120 </a:t>
            </a:r>
            <a:r>
              <a:rPr lang="en-US" sz="1600" dirty="0" err="1" smtClean="0"/>
              <a:t>acft</a:t>
            </a:r>
            <a:r>
              <a:rPr lang="en-US" sz="1600" dirty="0" smtClean="0"/>
              <a:t>/year</a:t>
            </a:r>
          </a:p>
          <a:p>
            <a:pPr marL="285750" indent="-285750">
              <a:buFont typeface="Arial" panose="020B0604020202020204" pitchFamily="34" charset="0"/>
              <a:buChar char="•"/>
            </a:pPr>
            <a:r>
              <a:rPr lang="en-US" sz="1600" dirty="0" smtClean="0"/>
              <a:t>Total cost </a:t>
            </a:r>
            <a:r>
              <a:rPr lang="en-US" sz="1600" dirty="0"/>
              <a:t>of facility: $</a:t>
            </a:r>
            <a:r>
              <a:rPr lang="en-US" sz="1600" dirty="0" smtClean="0"/>
              <a:t>12 million</a:t>
            </a:r>
          </a:p>
          <a:p>
            <a:pPr marL="285750" indent="-285750">
              <a:buFont typeface="Arial" panose="020B0604020202020204" pitchFamily="34" charset="0"/>
              <a:buChar char="•"/>
            </a:pPr>
            <a:r>
              <a:rPr lang="en-US" sz="1600" dirty="0" smtClean="0"/>
              <a:t>Pumping energy: 392 MWh/year</a:t>
            </a:r>
            <a:endParaRPr lang="en-US" sz="1600" dirty="0"/>
          </a:p>
        </p:txBody>
      </p:sp>
    </p:spTree>
    <p:extLst>
      <p:ext uri="{BB962C8B-B14F-4D97-AF65-F5344CB8AC3E}">
        <p14:creationId xmlns:p14="http://schemas.microsoft.com/office/powerpoint/2010/main" val="1113684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Project</a:t>
            </a:r>
            <a:br>
              <a:rPr lang="en-US" dirty="0" smtClean="0"/>
            </a:br>
            <a:r>
              <a:rPr lang="en-US" sz="2700" dirty="0" smtClean="0"/>
              <a:t>Seawater Desalination</a:t>
            </a:r>
            <a:endParaRPr lang="en-US"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5778" y="1333500"/>
            <a:ext cx="467725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1190685"/>
            <a:ext cx="365759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Seawater Desalination for </a:t>
            </a:r>
            <a:r>
              <a:rPr lang="en-US" dirty="0" smtClean="0"/>
              <a:t>SAWS</a:t>
            </a:r>
          </a:p>
          <a:p>
            <a:pPr marL="285750" indent="-285750">
              <a:buFont typeface="Arial" panose="020B0604020202020204" pitchFamily="34" charset="0"/>
              <a:buChar char="•"/>
            </a:pPr>
            <a:r>
              <a:rPr lang="en-US" dirty="0"/>
              <a:t>The strategy will be a large-scale </a:t>
            </a:r>
            <a:r>
              <a:rPr lang="en-US" dirty="0" smtClean="0"/>
              <a:t>desalination </a:t>
            </a:r>
            <a:r>
              <a:rPr lang="en-US" dirty="0"/>
              <a:t>plant with </a:t>
            </a:r>
            <a:r>
              <a:rPr lang="en-US" dirty="0" smtClean="0"/>
              <a:t>capacity </a:t>
            </a:r>
            <a:r>
              <a:rPr lang="en-US" dirty="0"/>
              <a:t>of </a:t>
            </a:r>
            <a:r>
              <a:rPr lang="en-US" dirty="0" smtClean="0"/>
              <a:t>84,012 </a:t>
            </a:r>
            <a:r>
              <a:rPr lang="en-US" dirty="0" err="1" smtClean="0"/>
              <a:t>acft</a:t>
            </a:r>
            <a:r>
              <a:rPr lang="en-US" dirty="0" smtClean="0"/>
              <a:t>/</a:t>
            </a:r>
            <a:r>
              <a:rPr lang="en-US" dirty="0" err="1" smtClean="0"/>
              <a:t>yr</a:t>
            </a:r>
            <a:r>
              <a:rPr lang="en-US" dirty="0" smtClean="0"/>
              <a:t> </a:t>
            </a:r>
            <a:r>
              <a:rPr lang="en-US" dirty="0"/>
              <a:t>drawing saline water from San Antonio Bay </a:t>
            </a:r>
            <a:r>
              <a:rPr lang="en-US" dirty="0" smtClean="0"/>
              <a:t>then treated and pumped </a:t>
            </a:r>
            <a:r>
              <a:rPr lang="en-US" dirty="0"/>
              <a:t>for delivery </a:t>
            </a:r>
            <a:r>
              <a:rPr lang="en-US" dirty="0" smtClean="0"/>
              <a:t>to </a:t>
            </a:r>
            <a:r>
              <a:rPr lang="en-US" dirty="0"/>
              <a:t>San Antonio Water </a:t>
            </a:r>
            <a:r>
              <a:rPr lang="en-US" dirty="0" smtClean="0"/>
              <a:t>System</a:t>
            </a:r>
          </a:p>
          <a:p>
            <a:pPr marL="285750" indent="-285750">
              <a:buFont typeface="Arial" panose="020B0604020202020204" pitchFamily="34" charset="0"/>
              <a:buChar char="•"/>
            </a:pPr>
            <a:r>
              <a:rPr lang="en-US" dirty="0" smtClean="0"/>
              <a:t>Annual cost: $1,766 / </a:t>
            </a:r>
            <a:r>
              <a:rPr lang="en-US" dirty="0" err="1" smtClean="0"/>
              <a:t>acft</a:t>
            </a:r>
            <a:endParaRPr lang="en-US" dirty="0" smtClean="0"/>
          </a:p>
          <a:p>
            <a:pPr marL="285750" indent="-285750">
              <a:buFont typeface="Arial" panose="020B0604020202020204" pitchFamily="34" charset="0"/>
              <a:buChar char="•"/>
            </a:pPr>
            <a:r>
              <a:rPr lang="en-US" dirty="0" smtClean="0"/>
              <a:t>Total cost </a:t>
            </a:r>
            <a:r>
              <a:rPr lang="en-US" dirty="0"/>
              <a:t>of facilities: $</a:t>
            </a:r>
            <a:r>
              <a:rPr lang="en-US" dirty="0" smtClean="0"/>
              <a:t>1.07 billion</a:t>
            </a:r>
          </a:p>
          <a:p>
            <a:pPr marL="285750" indent="-285750">
              <a:buFont typeface="Arial" panose="020B0604020202020204" pitchFamily="34" charset="0"/>
              <a:buChar char="•"/>
            </a:pPr>
            <a:r>
              <a:rPr lang="en-US" dirty="0" smtClean="0"/>
              <a:t>Pipeline: 162 miles</a:t>
            </a:r>
          </a:p>
          <a:p>
            <a:pPr marL="285750" indent="-285750">
              <a:buFont typeface="Arial" panose="020B0604020202020204" pitchFamily="34" charset="0"/>
              <a:buChar char="•"/>
            </a:pPr>
            <a:r>
              <a:rPr lang="en-US" dirty="0"/>
              <a:t>Pumping </a:t>
            </a:r>
            <a:r>
              <a:rPr lang="en-US" dirty="0" smtClean="0"/>
              <a:t>Energy:148,260 MWh/year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826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Gothic" panose="020B0502020202020204" pitchFamily="34" charset="0"/>
              </a:rPr>
              <a:t>Study Region</a:t>
            </a:r>
            <a:br>
              <a:rPr lang="en-US" b="1" dirty="0" smtClean="0">
                <a:latin typeface="Century Gothic" panose="020B0502020202020204" pitchFamily="34" charset="0"/>
              </a:rPr>
            </a:br>
            <a:r>
              <a:rPr lang="en-US" b="1" dirty="0" smtClean="0">
                <a:latin typeface="Century Gothic" panose="020B0502020202020204" pitchFamily="34" charset="0"/>
              </a:rPr>
              <a:t>Geographic &amp; Hydrologic Scope</a:t>
            </a:r>
            <a:endParaRPr lang="en-US" dirty="0"/>
          </a:p>
        </p:txBody>
      </p:sp>
      <p:pic>
        <p:nvPicPr>
          <p:cNvPr id="4" name="Content Placeholder 3"/>
          <p:cNvPicPr>
            <a:picLocks noGrp="1" noChangeAspect="1"/>
          </p:cNvPicPr>
          <p:nvPr>
            <p:ph idx="1"/>
          </p:nvPr>
        </p:nvPicPr>
        <p:blipFill>
          <a:blip r:embed="rId2"/>
          <a:stretch>
            <a:fillRect/>
          </a:stretch>
        </p:blipFill>
        <p:spPr>
          <a:xfrm>
            <a:off x="298146" y="1485900"/>
            <a:ext cx="6102655" cy="4013200"/>
          </a:xfrm>
          <a:prstGeom prst="rect">
            <a:avLst/>
          </a:prstGeom>
        </p:spPr>
      </p:pic>
      <p:sp>
        <p:nvSpPr>
          <p:cNvPr id="5" name="TextBox 4"/>
          <p:cNvSpPr txBox="1"/>
          <p:nvPr/>
        </p:nvSpPr>
        <p:spPr>
          <a:xfrm>
            <a:off x="6400801" y="1338064"/>
            <a:ext cx="2667000" cy="4308872"/>
          </a:xfrm>
          <a:prstGeom prst="rect">
            <a:avLst/>
          </a:prstGeom>
          <a:noFill/>
        </p:spPr>
        <p:txBody>
          <a:bodyPr wrap="square" rtlCol="0">
            <a:spAutoFit/>
          </a:bodyPr>
          <a:lstStyle/>
          <a:p>
            <a:r>
              <a:rPr lang="en-US" altLang="en-US" sz="2000" b="1" dirty="0" smtClean="0">
                <a:solidFill>
                  <a:srgbClr val="0033CC"/>
                </a:solidFill>
                <a:cs typeface="Times New Roman" panose="02020603050405020304" pitchFamily="18" charset="0"/>
              </a:rPr>
              <a:t>Water</a:t>
            </a:r>
            <a:r>
              <a:rPr lang="en-US" altLang="en-US" b="1" dirty="0" smtClean="0">
                <a:solidFill>
                  <a:srgbClr val="0033CC"/>
                </a:solidFill>
                <a:cs typeface="Times New Roman" panose="02020603050405020304" pitchFamily="18" charset="0"/>
              </a:rPr>
              <a:t> Sources</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4 River Basins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5 Aquifers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2 Springs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5 Lakes/Reservoirs</a:t>
            </a:r>
          </a:p>
          <a:p>
            <a:r>
              <a:rPr lang="en-US" altLang="en-US" sz="2000" b="1" dirty="0" smtClean="0">
                <a:solidFill>
                  <a:srgbClr val="0033CC"/>
                </a:solidFill>
                <a:cs typeface="Times New Roman" panose="02020603050405020304" pitchFamily="18" charset="0"/>
              </a:rPr>
              <a:t>Users</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Agriculture</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Municipality</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Industries (including power plants and fracking)</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Recreationalists</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Environmentalists</a:t>
            </a:r>
          </a:p>
          <a:p>
            <a:pPr marL="285750" indent="-285750">
              <a:buFont typeface="Arial" panose="020B0604020202020204" pitchFamily="34" charset="0"/>
              <a:buChar char="•"/>
            </a:pPr>
            <a:endParaRPr lang="en-US" altLang="en-US" b="1" dirty="0" smtClean="0">
              <a:solidFill>
                <a:srgbClr val="0033CC"/>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1227233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06091"/>
          </a:xfrm>
        </p:spPr>
        <p:txBody>
          <a:bodyPr>
            <a:normAutofit fontScale="90000"/>
          </a:bodyPr>
          <a:lstStyle/>
          <a:p>
            <a:r>
              <a:rPr lang="en-US" dirty="0">
                <a:solidFill>
                  <a:srgbClr val="FF0000"/>
                </a:solidFill>
              </a:rPr>
              <a:t>Nexus Projects/Strategies</a:t>
            </a:r>
            <a:r>
              <a:rPr lang="en-US" dirty="0"/>
              <a:t/>
            </a:r>
            <a:br>
              <a:rPr lang="en-US" dirty="0"/>
            </a:br>
            <a:r>
              <a:rPr lang="en-US" dirty="0"/>
              <a:t>Power </a:t>
            </a:r>
            <a:r>
              <a:rPr lang="en-US" dirty="0" smtClean="0"/>
              <a:t>Plant Retrofits</a:t>
            </a:r>
            <a:endParaRPr lang="en-US" dirty="0"/>
          </a:p>
        </p:txBody>
      </p:sp>
      <p:sp>
        <p:nvSpPr>
          <p:cNvPr id="3" name="Content Placeholder 2"/>
          <p:cNvSpPr>
            <a:spLocks noGrp="1"/>
          </p:cNvSpPr>
          <p:nvPr>
            <p:ph idx="1"/>
          </p:nvPr>
        </p:nvSpPr>
        <p:spPr>
          <a:xfrm>
            <a:off x="152400" y="1485900"/>
            <a:ext cx="8839200" cy="1828800"/>
          </a:xfrm>
        </p:spPr>
        <p:txBody>
          <a:bodyPr>
            <a:noAutofit/>
          </a:bodyPr>
          <a:lstStyle/>
          <a:p>
            <a:r>
              <a:rPr lang="en-US" sz="2400" dirty="0" smtClean="0"/>
              <a:t>Boiler retrofit (coal to natural gas) – need to get water </a:t>
            </a:r>
            <a:r>
              <a:rPr lang="en-US" sz="2400" dirty="0"/>
              <a:t>c</a:t>
            </a:r>
            <a:r>
              <a:rPr lang="en-US" sz="2400" dirty="0" smtClean="0"/>
              <a:t>onsequences</a:t>
            </a:r>
          </a:p>
          <a:p>
            <a:r>
              <a:rPr lang="en-US" sz="2400" dirty="0" smtClean="0"/>
              <a:t>Cooling retrofit (Once-through to </a:t>
            </a:r>
            <a:r>
              <a:rPr lang="en-US" sz="2400" dirty="0"/>
              <a:t>R</a:t>
            </a:r>
            <a:r>
              <a:rPr lang="en-US" sz="2400" dirty="0" smtClean="0"/>
              <a:t>ecirculating to Dry-cooling)</a:t>
            </a:r>
          </a:p>
          <a:p>
            <a:r>
              <a:rPr lang="en-US" sz="2400" dirty="0" smtClean="0"/>
              <a:t>Switch to reusable source: Wind, solar and Nuclear.</a:t>
            </a:r>
          </a:p>
          <a:p>
            <a:r>
              <a:rPr lang="en-US" sz="2400" dirty="0" smtClean="0"/>
              <a:t>Add new capacity in or outside region</a:t>
            </a:r>
          </a:p>
          <a:p>
            <a:pPr lvl="1"/>
            <a:r>
              <a:rPr lang="en-US" sz="2000" dirty="0" smtClean="0"/>
              <a:t>Could export water use</a:t>
            </a:r>
          </a:p>
          <a:p>
            <a:pPr lvl="1"/>
            <a:r>
              <a:rPr lang="en-US" sz="2000" dirty="0" smtClean="0"/>
              <a:t>Wind and solar reliability are issue</a:t>
            </a:r>
          </a:p>
          <a:p>
            <a:r>
              <a:rPr lang="en-US" sz="2400" dirty="0" smtClean="0"/>
              <a:t>Retrofit  and new capacity cost will be in first stage of the model</a:t>
            </a:r>
          </a:p>
          <a:p>
            <a:endParaRPr lang="en-US" sz="2000" dirty="0"/>
          </a:p>
        </p:txBody>
      </p:sp>
    </p:spTree>
    <p:extLst>
      <p:ext uri="{BB962C8B-B14F-4D97-AF65-F5344CB8AC3E}">
        <p14:creationId xmlns:p14="http://schemas.microsoft.com/office/powerpoint/2010/main" val="4227667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Plant water consumption and costs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126042"/>
              </p:ext>
            </p:extLst>
          </p:nvPr>
        </p:nvGraphicFramePr>
        <p:xfrm>
          <a:off x="152400" y="1409700"/>
          <a:ext cx="8686800" cy="3894866"/>
        </p:xfrm>
        <a:graphic>
          <a:graphicData uri="http://schemas.openxmlformats.org/drawingml/2006/table">
            <a:tbl>
              <a:tblPr/>
              <a:tblGrid>
                <a:gridCol w="868680">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868680">
                  <a:extLst>
                    <a:ext uri="{9D8B030D-6E8A-4147-A177-3AD203B41FA5}">
                      <a16:colId xmlns:a16="http://schemas.microsoft.com/office/drawing/2014/main" val="20004"/>
                    </a:ext>
                  </a:extLst>
                </a:gridCol>
                <a:gridCol w="868680">
                  <a:extLst>
                    <a:ext uri="{9D8B030D-6E8A-4147-A177-3AD203B41FA5}">
                      <a16:colId xmlns:a16="http://schemas.microsoft.com/office/drawing/2014/main" val="20005"/>
                    </a:ext>
                  </a:extLst>
                </a:gridCol>
                <a:gridCol w="868680">
                  <a:extLst>
                    <a:ext uri="{9D8B030D-6E8A-4147-A177-3AD203B41FA5}">
                      <a16:colId xmlns:a16="http://schemas.microsoft.com/office/drawing/2014/main" val="20006"/>
                    </a:ext>
                  </a:extLst>
                </a:gridCol>
                <a:gridCol w="868680">
                  <a:extLst>
                    <a:ext uri="{9D8B030D-6E8A-4147-A177-3AD203B41FA5}">
                      <a16:colId xmlns:a16="http://schemas.microsoft.com/office/drawing/2014/main" val="20007"/>
                    </a:ext>
                  </a:extLst>
                </a:gridCol>
                <a:gridCol w="868680">
                  <a:extLst>
                    <a:ext uri="{9D8B030D-6E8A-4147-A177-3AD203B41FA5}">
                      <a16:colId xmlns:a16="http://schemas.microsoft.com/office/drawing/2014/main" val="20008"/>
                    </a:ext>
                  </a:extLst>
                </a:gridCol>
                <a:gridCol w="868680">
                  <a:extLst>
                    <a:ext uri="{9D8B030D-6E8A-4147-A177-3AD203B41FA5}">
                      <a16:colId xmlns:a16="http://schemas.microsoft.com/office/drawing/2014/main" val="20009"/>
                    </a:ext>
                  </a:extLst>
                </a:gridCol>
              </a:tblGrid>
              <a:tr h="244341">
                <a:tc gridSpan="7">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fontAlgn="ctr"/>
                      <a:endParaRPr lang="en-US" sz="1000" b="1" i="0" u="none" strike="noStrike">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44341">
                <a:tc>
                  <a:txBody>
                    <a:bodyPr/>
                    <a:lstStyle/>
                    <a:p>
                      <a:pPr algn="ctr" fontAlgn="ct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6">
                  <a:txBody>
                    <a:bodyPr/>
                    <a:lstStyle/>
                    <a:p>
                      <a:pPr algn="ctr" fontAlgn="ctr"/>
                      <a:r>
                        <a:rPr lang="en-US" sz="1200" b="0" i="0" u="none" strike="noStrike" dirty="0" smtClean="0">
                          <a:solidFill>
                            <a:srgbClr val="4C4C4C"/>
                          </a:solidFill>
                          <a:effectLst/>
                          <a:latin typeface="Georgia"/>
                        </a:rPr>
                        <a:t>Water withdrawn and consumption</a:t>
                      </a:r>
                      <a:r>
                        <a:rPr lang="en-US" sz="1200" b="0" i="0" u="none" strike="noStrike" baseline="0" dirty="0" smtClean="0">
                          <a:solidFill>
                            <a:srgbClr val="4C4C4C"/>
                          </a:solidFill>
                          <a:effectLst/>
                          <a:latin typeface="Georgia"/>
                        </a:rPr>
                        <a:t> (Gallons per MWh)</a:t>
                      </a:r>
                      <a:endParaRPr lang="en-US" sz="12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rowSpan="3">
                  <a:txBody>
                    <a:bodyPr/>
                    <a:lstStyle/>
                    <a:p>
                      <a:pPr algn="ctr" fontAlgn="ctr"/>
                      <a:r>
                        <a:rPr lang="en-US" sz="1000" b="1" i="0" u="none" strike="noStrike" dirty="0" smtClean="0">
                          <a:solidFill>
                            <a:srgbClr val="4C4C4C"/>
                          </a:solidFill>
                          <a:effectLst/>
                          <a:latin typeface="Georgia"/>
                        </a:rPr>
                        <a:t>Construction cost per KW</a:t>
                      </a: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050" b="1" i="0" u="none" strike="noStrike" dirty="0" smtClean="0">
                          <a:solidFill>
                            <a:srgbClr val="4C4C4C"/>
                          </a:solidFill>
                          <a:effectLst/>
                          <a:latin typeface="Georgia"/>
                        </a:rPr>
                        <a:t>Generation</a:t>
                      </a:r>
                      <a:r>
                        <a:rPr lang="en-US" sz="1050" b="1" i="0" u="none" strike="noStrike" baseline="0" dirty="0" smtClean="0">
                          <a:solidFill>
                            <a:srgbClr val="4C4C4C"/>
                          </a:solidFill>
                          <a:effectLst/>
                          <a:latin typeface="Georgia"/>
                        </a:rPr>
                        <a:t> Cost per MWh</a:t>
                      </a:r>
                      <a:endParaRPr lang="en-US" sz="105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200" b="1" i="0" u="none" strike="noStrike" dirty="0" smtClean="0">
                          <a:solidFill>
                            <a:srgbClr val="4C4C4C"/>
                          </a:solidFill>
                          <a:effectLst/>
                          <a:latin typeface="Georgia"/>
                        </a:rPr>
                        <a:t>Fuel cost per MWh</a:t>
                      </a:r>
                      <a:endParaRPr lang="en-US" sz="12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4341">
                <a:tc>
                  <a:txBody>
                    <a:bodyPr/>
                    <a:lstStyle/>
                    <a:p>
                      <a:pPr algn="ctr" fontAlgn="ctr"/>
                      <a:r>
                        <a:rPr lang="en-US" sz="1200" b="0" i="0" u="none" strike="noStrike" dirty="0">
                          <a:solidFill>
                            <a:srgbClr val="4C4C4C"/>
                          </a:solidFill>
                          <a:effectLst/>
                          <a:latin typeface="Georgia"/>
                        </a:rPr>
                        <a:t> </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dirty="0">
                          <a:solidFill>
                            <a:srgbClr val="4C4C4C"/>
                          </a:solidFill>
                          <a:effectLst/>
                          <a:latin typeface="Georgia"/>
                        </a:rPr>
                        <a:t> Once-through</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200" b="1" i="0" u="none" strike="noStrike" dirty="0">
                          <a:solidFill>
                            <a:srgbClr val="4C4C4C"/>
                          </a:solidFill>
                          <a:effectLst/>
                          <a:latin typeface="Georgia"/>
                        </a:rPr>
                        <a:t> Recirculating</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200" b="1" i="0" u="none" strike="noStrike" dirty="0">
                          <a:solidFill>
                            <a:srgbClr val="4C4C4C"/>
                          </a:solidFill>
                          <a:effectLst/>
                          <a:latin typeface="Georgia"/>
                        </a:rPr>
                        <a:t> Dry-cooling</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v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42497">
                <a:tc>
                  <a:txBody>
                    <a:bodyPr/>
                    <a:lstStyle/>
                    <a:p>
                      <a:pPr algn="ctr" fontAlgn="ctr"/>
                      <a:r>
                        <a:rPr lang="en-US" sz="1200" b="0" i="0" u="none" strike="noStrike" dirty="0">
                          <a:solidFill>
                            <a:srgbClr val="4C4C4C"/>
                          </a:solidFill>
                          <a:effectLst/>
                          <a:latin typeface="Georgia"/>
                        </a:rPr>
                        <a:t> </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8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46259">
                <a:tc>
                  <a:txBody>
                    <a:bodyPr/>
                    <a:lstStyle/>
                    <a:p>
                      <a:pPr algn="ctr" fontAlgn="ctr"/>
                      <a:r>
                        <a:rPr lang="en-US" sz="1200" b="0" i="0" u="none" strike="noStrike">
                          <a:solidFill>
                            <a:srgbClr val="4C4C4C"/>
                          </a:solidFill>
                          <a:effectLst/>
                          <a:latin typeface="Georgia"/>
                        </a:rPr>
                        <a:t>Coal (conventional)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20,000 - 50,000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100 - 317</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500 - 1,200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480 - 1,100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$2934-6600</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$8-17</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~$30</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0854">
                <a:tc>
                  <a:txBody>
                    <a:bodyPr/>
                    <a:lstStyle/>
                    <a:p>
                      <a:pPr algn="ctr" fontAlgn="ctr"/>
                      <a:r>
                        <a:rPr lang="en-US" sz="1200" b="0" i="0" u="none" strike="noStrike" dirty="0">
                          <a:solidFill>
                            <a:srgbClr val="4C4C4C"/>
                          </a:solidFill>
                          <a:effectLst/>
                          <a:latin typeface="Georgia"/>
                        </a:rPr>
                        <a:t>Natural gas (combined cycle)</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7,500 - 20,000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20 - 100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150 - 283</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130 - 300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0 - 4</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0 - 4</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$676-7108</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$5-43</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~$41</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8683">
                <a:tc>
                  <a:txBody>
                    <a:bodyPr/>
                    <a:lstStyle/>
                    <a:p>
                      <a:pPr algn="ctr" fontAlgn="ctr"/>
                      <a:r>
                        <a:rPr lang="en-US" sz="1200" b="0" i="0" u="none" strike="noStrike">
                          <a:solidFill>
                            <a:srgbClr val="4C4C4C"/>
                          </a:solidFill>
                          <a:effectLst/>
                          <a:latin typeface="Georgia"/>
                        </a:rPr>
                        <a:t>Nuclear</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25,000 - 60,000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100 - 400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800 - 2,600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600 - 800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$5530</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$12.79</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10854">
                <a:tc>
                  <a:txBody>
                    <a:bodyPr/>
                    <a:lstStyle/>
                    <a:p>
                      <a:pPr algn="ctr" fontAlgn="ctr"/>
                      <a:r>
                        <a:rPr lang="en-US" sz="1200" b="0" i="0" u="none" strike="noStrike" dirty="0">
                          <a:solidFill>
                            <a:srgbClr val="4C4C4C"/>
                          </a:solidFill>
                          <a:effectLst/>
                          <a:latin typeface="Georgia"/>
                        </a:rPr>
                        <a:t>Solar thermal (trough)</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4C4C4C"/>
                          </a:solidFill>
                          <a:effectLst/>
                          <a:latin typeface="Georgia"/>
                        </a:rPr>
                        <a:t>725 - 1,109</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725 - 1,109</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43 - 79</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43 </a:t>
                      </a:r>
                      <a:r>
                        <a:rPr lang="en-US" sz="1200" b="0" i="0" u="none" strike="noStrike" dirty="0" smtClean="0">
                          <a:solidFill>
                            <a:srgbClr val="4C4C4C"/>
                          </a:solidFill>
                          <a:effectLst/>
                          <a:latin typeface="Georgia"/>
                        </a:rPr>
                        <a:t>– </a:t>
                      </a:r>
                      <a:r>
                        <a:rPr lang="en-US" sz="1200" b="0" i="0" u="none" strike="noStrike" dirty="0">
                          <a:solidFill>
                            <a:srgbClr val="4C4C4C"/>
                          </a:solidFill>
                          <a:effectLst/>
                          <a:latin typeface="Georgia"/>
                        </a:rPr>
                        <a:t>79</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$3873-5067</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4C4C4C"/>
                          </a:solidFill>
                          <a:effectLst/>
                          <a:latin typeface="Georgia"/>
                        </a:rPr>
                        <a:t>$2.82-7.68</a:t>
                      </a: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54029">
                <a:tc gridSpan="7">
                  <a:txBody>
                    <a:bodyPr/>
                    <a:lstStyle/>
                    <a:p>
                      <a:pPr algn="l" fontAlgn="ctr"/>
                      <a:r>
                        <a:rPr lang="en-US" sz="900" b="0" i="0" kern="1200" dirty="0" smtClean="0">
                          <a:solidFill>
                            <a:schemeClr val="tx1"/>
                          </a:solidFill>
                          <a:effectLst/>
                          <a:latin typeface="+mn-lt"/>
                          <a:ea typeface="+mn-ea"/>
                          <a:cs typeface="+mn-cs"/>
                        </a:rPr>
                        <a:t>Source: </a:t>
                      </a:r>
                      <a:r>
                        <a:rPr lang="en-US" sz="900" b="0" i="0" kern="1200" dirty="0" err="1" smtClean="0">
                          <a:solidFill>
                            <a:schemeClr val="tx1"/>
                          </a:solidFill>
                          <a:effectLst/>
                          <a:latin typeface="+mn-lt"/>
                          <a:ea typeface="+mn-ea"/>
                          <a:cs typeface="+mn-cs"/>
                        </a:rPr>
                        <a:t>Macknick</a:t>
                      </a:r>
                      <a:r>
                        <a:rPr lang="en-US" sz="900" b="0" i="0" kern="1200" dirty="0" smtClean="0">
                          <a:solidFill>
                            <a:schemeClr val="tx1"/>
                          </a:solidFill>
                          <a:effectLst/>
                          <a:latin typeface="+mn-lt"/>
                          <a:ea typeface="+mn-ea"/>
                          <a:cs typeface="+mn-cs"/>
                        </a:rPr>
                        <a:t>, Jordan, Robin Newmark, Garvin Heath, and Kathleen C. Hallett. "Operational water consumption and withdrawal factors for electricity generating technologies: a review of existing literature." </a:t>
                      </a:r>
                      <a:r>
                        <a:rPr lang="en-US" sz="900" b="0" i="1" kern="1200" dirty="0" smtClean="0">
                          <a:solidFill>
                            <a:schemeClr val="tx1"/>
                          </a:solidFill>
                          <a:effectLst/>
                          <a:latin typeface="+mn-lt"/>
                          <a:ea typeface="+mn-ea"/>
                          <a:cs typeface="+mn-cs"/>
                        </a:rPr>
                        <a:t>Environmental Research Letters</a:t>
                      </a:r>
                      <a:r>
                        <a:rPr lang="en-US" sz="900" b="0" i="0" kern="1200" dirty="0" smtClean="0">
                          <a:solidFill>
                            <a:schemeClr val="tx1"/>
                          </a:solidFill>
                          <a:effectLst/>
                          <a:latin typeface="+mn-lt"/>
                          <a:ea typeface="+mn-ea"/>
                          <a:cs typeface="+mn-cs"/>
                        </a:rPr>
                        <a:t>7, no. 4 (2012): 045802.</a:t>
                      </a:r>
                    </a:p>
                    <a:p>
                      <a:pPr algn="l" fontAlgn="ctr"/>
                      <a:r>
                        <a:rPr lang="en-US" sz="900" b="0" i="0" u="sng" strike="noStrike" kern="1200" dirty="0" smtClean="0">
                          <a:solidFill>
                            <a:schemeClr val="tx1"/>
                          </a:solidFill>
                          <a:effectLst/>
                          <a:latin typeface="+mn-lt"/>
                          <a:ea typeface="+mn-ea"/>
                          <a:cs typeface="+mn-cs"/>
                        </a:rPr>
                        <a:t>Summarized by Union of Concerned Scientists</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900" b="0" i="0" u="sng" strike="noStrike" kern="1200" dirty="0" smtClean="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900" b="0" i="0" u="sng" strike="noStrike" kern="1200" dirty="0" smtClean="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900" b="0" i="0" u="sng" strike="noStrike" kern="1200" dirty="0" smtClean="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sng" strike="noStrike" kern="1200" dirty="0" smtClean="0">
                          <a:solidFill>
                            <a:schemeClr val="tx1"/>
                          </a:solidFill>
                          <a:effectLst/>
                          <a:latin typeface="+mn-lt"/>
                          <a:ea typeface="+mn-ea"/>
                          <a:cs typeface="+mn-cs"/>
                        </a:rPr>
                        <a:t>EIA, https://www.eia.gov/outlooks/capitalcost/</a:t>
                      </a:r>
                      <a:endParaRPr lang="en-US" sz="100" b="0" i="0" u="sng" strike="noStrike" dirty="0" smtClean="0">
                        <a:solidFill>
                          <a:srgbClr val="0000FF"/>
                        </a:solidFill>
                        <a:effectLst/>
                        <a:latin typeface="Calibri"/>
                      </a:endParaRPr>
                    </a:p>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653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4" y="427675"/>
            <a:ext cx="8229600" cy="906091"/>
          </a:xfrm>
        </p:spPr>
        <p:txBody>
          <a:bodyPr/>
          <a:lstStyle/>
          <a:p>
            <a:r>
              <a:rPr lang="en-US" dirty="0" smtClean="0"/>
              <a:t>Cooling Retrofit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983314"/>
              </p:ext>
            </p:extLst>
          </p:nvPr>
        </p:nvGraphicFramePr>
        <p:xfrm>
          <a:off x="609600" y="1333500"/>
          <a:ext cx="8077200" cy="4009739"/>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1009650">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gridCol w="1009650">
                  <a:extLst>
                    <a:ext uri="{9D8B030D-6E8A-4147-A177-3AD203B41FA5}">
                      <a16:colId xmlns:a16="http://schemas.microsoft.com/office/drawing/2014/main" val="20007"/>
                    </a:ext>
                  </a:extLst>
                </a:gridCol>
              </a:tblGrid>
              <a:tr h="1016872">
                <a:tc>
                  <a:txBody>
                    <a:bodyPr/>
                    <a:lstStyle/>
                    <a:p>
                      <a:endParaRPr lang="en-US" dirty="0"/>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
                      </a:r>
                      <a:br>
                        <a:rPr lang="en-US" sz="1200" b="1" dirty="0">
                          <a:effectLst/>
                        </a:rPr>
                      </a:br>
                      <a:r>
                        <a:rPr lang="en-US" sz="1200" b="1" dirty="0">
                          <a:effectLst/>
                        </a:rPr>
                        <a:t>Capital cost (once-through to recirculating) ($/kW)</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Capital cost (once-through or recirculating to dry) ($/kW)</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Capital cost (once-through to recirculating) ($/kW)</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a:effectLst/>
                        </a:rPr>
                        <a:t>Capital cost (once-through or recirculating to dry) ($/kW)</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a:effectLst/>
                        </a:rPr>
                        <a:t>O&amp;M cost (once-through to recirculating) ($/kW/yr.)</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a:effectLst/>
                        </a:rPr>
                        <a:t>O&amp;M cost (once-through to dry) ($/kW/yr.)</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O&amp;M cost (recirculating to dry) ($/kW/yr.)</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4140">
                <a:tc>
                  <a:txBody>
                    <a:bodyPr/>
                    <a:lstStyle/>
                    <a:p>
                      <a:pPr algn="l"/>
                      <a:endParaRPr lang="en-US" sz="1200" b="1" dirty="0">
                        <a:effectLst/>
                      </a:endParaRP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sz="1200" b="1">
                          <a:effectLst/>
                        </a:rPr>
                        <a:t>Average difficulty retrofits</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a:r>
                        <a:rPr lang="en-US" sz="1200" b="1" dirty="0">
                          <a:effectLst/>
                        </a:rPr>
                        <a:t>Difficult retrofits</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a:r>
                        <a:rPr lang="en-US" sz="1200" b="1" dirty="0">
                          <a:effectLst/>
                        </a:rPr>
                        <a:t>All retrofits</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563">
                <a:tc>
                  <a:txBody>
                    <a:bodyPr/>
                    <a:lstStyle/>
                    <a:p>
                      <a:pPr algn="l"/>
                      <a:r>
                        <a:rPr lang="en-US" sz="1200">
                          <a:effectLst/>
                        </a:rPr>
                        <a:t>Coal</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90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220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330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2929">
                <a:tc>
                  <a:txBody>
                    <a:bodyPr/>
                    <a:lstStyle/>
                    <a:p>
                      <a:pPr algn="l"/>
                      <a:r>
                        <a:rPr lang="en-US" sz="1200">
                          <a:effectLst/>
                        </a:rPr>
                        <a:t>Natural gas combined cycle</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40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65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8</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6563">
                <a:tc>
                  <a:txBody>
                    <a:bodyPr/>
                    <a:lstStyle/>
                    <a:p>
                      <a:pPr algn="l"/>
                      <a:r>
                        <a:rPr lang="en-US" sz="1200">
                          <a:effectLst/>
                        </a:rPr>
                        <a:t>Nuclear</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220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330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4140">
                <a:tc>
                  <a:txBody>
                    <a:bodyPr/>
                    <a:lstStyle/>
                    <a:p>
                      <a:pPr algn="l"/>
                      <a:r>
                        <a:rPr lang="en-US" sz="1200">
                          <a:effectLst/>
                        </a:rPr>
                        <a:t>Biopower/biogas</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220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140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330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4140">
                <a:tc>
                  <a:txBody>
                    <a:bodyPr/>
                    <a:lstStyle/>
                    <a:p>
                      <a:pPr algn="l"/>
                      <a:r>
                        <a:rPr lang="en-US" sz="1200">
                          <a:effectLst/>
                        </a:rPr>
                        <a:t>Oil/gas simple cycle</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220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140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330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5351">
                <a:tc>
                  <a:txBody>
                    <a:bodyPr/>
                    <a:lstStyle/>
                    <a:p>
                      <a:pPr algn="l"/>
                      <a:r>
                        <a:rPr lang="en-US" sz="1200">
                          <a:effectLst/>
                        </a:rPr>
                        <a:t>Geothermal</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170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2929">
                <a:tc>
                  <a:txBody>
                    <a:bodyPr/>
                    <a:lstStyle/>
                    <a:p>
                      <a:pPr algn="l"/>
                      <a:r>
                        <a:rPr lang="en-US" sz="1200" dirty="0">
                          <a:effectLst/>
                        </a:rPr>
                        <a:t>Concentrating Solar power</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270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0229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Water cost is just a small proportion of power plant cost. We may have to consider </a:t>
            </a:r>
            <a:r>
              <a:rPr lang="en-US" dirty="0" smtClean="0"/>
              <a:t>cost sharing from other parties </a:t>
            </a:r>
            <a:r>
              <a:rPr lang="en-US" dirty="0"/>
              <a:t>to g</a:t>
            </a:r>
            <a:r>
              <a:rPr lang="en-US" dirty="0" smtClean="0"/>
              <a:t>et </a:t>
            </a:r>
            <a:r>
              <a:rPr lang="en-US" dirty="0"/>
              <a:t>power plants </a:t>
            </a:r>
            <a:r>
              <a:rPr lang="en-US" dirty="0" smtClean="0"/>
              <a:t>to retrofit.</a:t>
            </a:r>
          </a:p>
          <a:p>
            <a:r>
              <a:rPr lang="en-US" dirty="0" smtClean="0"/>
              <a:t>Water projects increase the electricity demand significantly, if they are applied. Will increase need for more power production / capacity as well as population growth</a:t>
            </a:r>
          </a:p>
          <a:p>
            <a:r>
              <a:rPr lang="en-US" dirty="0" smtClean="0"/>
              <a:t>Build new power plant? High cost, maybe more water usage, increased cost to consumers. </a:t>
            </a:r>
          </a:p>
          <a:p>
            <a:endParaRPr lang="en-US" dirty="0"/>
          </a:p>
          <a:p>
            <a:endParaRPr lang="en-US" dirty="0"/>
          </a:p>
        </p:txBody>
      </p:sp>
    </p:spTree>
    <p:extLst>
      <p:ext uri="{BB962C8B-B14F-4D97-AF65-F5344CB8AC3E}">
        <p14:creationId xmlns:p14="http://schemas.microsoft.com/office/powerpoint/2010/main" val="164112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EDSIMR “System”</a:t>
            </a:r>
            <a:br>
              <a:rPr lang="en-US" sz="3200" dirty="0"/>
            </a:br>
            <a:r>
              <a:rPr lang="en-US" sz="2400" dirty="0"/>
              <a:t>(and friends/ancestors</a:t>
            </a:r>
            <a:r>
              <a:rPr lang="en-US" sz="2400" dirty="0" smtClean="0"/>
              <a:t>)</a:t>
            </a:r>
            <a:endParaRPr lang="en-US" sz="2400" dirty="0"/>
          </a:p>
        </p:txBody>
      </p:sp>
      <p:grpSp>
        <p:nvGrpSpPr>
          <p:cNvPr id="27" name="Group 26"/>
          <p:cNvGrpSpPr/>
          <p:nvPr/>
        </p:nvGrpSpPr>
        <p:grpSpPr>
          <a:xfrm>
            <a:off x="457200" y="1419297"/>
            <a:ext cx="7924800" cy="4029003"/>
            <a:chOff x="878253" y="1416140"/>
            <a:chExt cx="9751647" cy="5250543"/>
          </a:xfrm>
        </p:grpSpPr>
        <p:sp>
          <p:nvSpPr>
            <p:cNvPr id="28" name="Line 26"/>
            <p:cNvSpPr>
              <a:spLocks noChangeAspect="1" noChangeShapeType="1"/>
            </p:cNvSpPr>
            <p:nvPr/>
          </p:nvSpPr>
          <p:spPr bwMode="auto">
            <a:xfrm>
              <a:off x="3926253" y="4313016"/>
              <a:ext cx="68858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29" name="Line 14"/>
            <p:cNvSpPr>
              <a:spLocks noChangeAspect="1" noChangeShapeType="1"/>
            </p:cNvSpPr>
            <p:nvPr/>
          </p:nvSpPr>
          <p:spPr bwMode="auto">
            <a:xfrm>
              <a:off x="7029450" y="4265613"/>
              <a:ext cx="990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0" name="Line 20"/>
            <p:cNvSpPr>
              <a:spLocks noChangeAspect="1" noChangeShapeType="1"/>
            </p:cNvSpPr>
            <p:nvPr/>
          </p:nvSpPr>
          <p:spPr bwMode="auto">
            <a:xfrm>
              <a:off x="8953500" y="4265613"/>
              <a:ext cx="5492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1" name="Rectangle 30"/>
            <p:cNvSpPr>
              <a:spLocks noChangeAspect="1" noChangeArrowheads="1"/>
            </p:cNvSpPr>
            <p:nvPr/>
          </p:nvSpPr>
          <p:spPr bwMode="auto">
            <a:xfrm>
              <a:off x="8015288" y="3644900"/>
              <a:ext cx="1166812" cy="1041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400" dirty="0" smtClean="0">
                  <a:latin typeface="Times New Roman" pitchFamily="18" charset="0"/>
                </a:rPr>
                <a:t>  Regionalizing </a:t>
              </a:r>
              <a:endParaRPr lang="en-US" altLang="en-US" sz="1400" dirty="0">
                <a:latin typeface="Times New Roman" pitchFamily="18" charset="0"/>
              </a:endParaRPr>
            </a:p>
            <a:p>
              <a:pPr algn="ctr"/>
              <a:r>
                <a:rPr lang="en-US" altLang="en-US" sz="1400" dirty="0" smtClean="0">
                  <a:latin typeface="Times New Roman" pitchFamily="18" charset="0"/>
                </a:rPr>
                <a:t>Model</a:t>
              </a:r>
              <a:endParaRPr lang="en-US" altLang="en-US" sz="1400" dirty="0">
                <a:latin typeface="Times New Roman" pitchFamily="18" charset="0"/>
              </a:endParaRPr>
            </a:p>
          </p:txBody>
        </p:sp>
        <p:sp>
          <p:nvSpPr>
            <p:cNvPr id="32" name="Line 35"/>
            <p:cNvSpPr>
              <a:spLocks noChangeAspect="1" noChangeShapeType="1"/>
            </p:cNvSpPr>
            <p:nvPr/>
          </p:nvSpPr>
          <p:spPr bwMode="auto">
            <a:xfrm>
              <a:off x="6896100" y="48148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3" name="Line 36"/>
            <p:cNvSpPr>
              <a:spLocks noChangeAspect="1" noChangeShapeType="1"/>
            </p:cNvSpPr>
            <p:nvPr/>
          </p:nvSpPr>
          <p:spPr bwMode="auto">
            <a:xfrm>
              <a:off x="6896100" y="5600700"/>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4" name="Line 39"/>
            <p:cNvSpPr>
              <a:spLocks noChangeAspect="1" noChangeShapeType="1"/>
            </p:cNvSpPr>
            <p:nvPr/>
          </p:nvSpPr>
          <p:spPr bwMode="auto">
            <a:xfrm>
              <a:off x="10048875" y="4848225"/>
              <a:ext cx="1588"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5" name="AutoShape 27"/>
            <p:cNvSpPr>
              <a:spLocks noChangeAspect="1" noChangeArrowheads="1"/>
            </p:cNvSpPr>
            <p:nvPr/>
          </p:nvSpPr>
          <p:spPr bwMode="auto">
            <a:xfrm>
              <a:off x="6429375" y="3467100"/>
              <a:ext cx="1228725" cy="15509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600" dirty="0">
                  <a:latin typeface="Times New Roman" pitchFamily="18" charset="0"/>
                </a:rPr>
                <a:t>Regional</a:t>
              </a:r>
            </a:p>
            <a:p>
              <a:pPr algn="ctr"/>
              <a:r>
                <a:rPr lang="en-US" altLang="en-US" sz="1600" dirty="0">
                  <a:latin typeface="Times New Roman" pitchFamily="18" charset="0"/>
                </a:rPr>
                <a:t>Crop Mix</a:t>
              </a:r>
            </a:p>
            <a:p>
              <a:pPr algn="ctr"/>
              <a:r>
                <a:rPr lang="en-US" altLang="en-US" sz="1600" dirty="0">
                  <a:latin typeface="Times New Roman" pitchFamily="18" charset="0"/>
                </a:rPr>
                <a:t>input use</a:t>
              </a:r>
            </a:p>
            <a:p>
              <a:pPr algn="ctr"/>
              <a:r>
                <a:rPr lang="en-US" altLang="en-US" sz="1600" dirty="0" err="1">
                  <a:latin typeface="Times New Roman" pitchFamily="18" charset="0"/>
                </a:rPr>
                <a:t>Env</a:t>
              </a:r>
              <a:r>
                <a:rPr lang="en-US" altLang="en-US" sz="1600" dirty="0">
                  <a:latin typeface="Times New Roman" pitchFamily="18" charset="0"/>
                </a:rPr>
                <a:t>.</a:t>
              </a:r>
            </a:p>
            <a:p>
              <a:pPr algn="ctr"/>
              <a:r>
                <a:rPr lang="en-US" altLang="en-US" sz="1600" dirty="0">
                  <a:latin typeface="Times New Roman" pitchFamily="18" charset="0"/>
                </a:rPr>
                <a:t> loads</a:t>
              </a:r>
            </a:p>
          </p:txBody>
        </p:sp>
        <p:sp>
          <p:nvSpPr>
            <p:cNvPr id="36" name="Line 50"/>
            <p:cNvSpPr>
              <a:spLocks noChangeAspect="1" noChangeShapeType="1"/>
            </p:cNvSpPr>
            <p:nvPr/>
          </p:nvSpPr>
          <p:spPr bwMode="auto">
            <a:xfrm>
              <a:off x="5783236" y="4265613"/>
              <a:ext cx="65566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600"/>
            </a:p>
          </p:txBody>
        </p:sp>
        <p:sp>
          <p:nvSpPr>
            <p:cNvPr id="37" name="Rectangle 36"/>
            <p:cNvSpPr>
              <a:spLocks noChangeArrowheads="1"/>
            </p:cNvSpPr>
            <p:nvPr/>
          </p:nvSpPr>
          <p:spPr bwMode="auto">
            <a:xfrm>
              <a:off x="878253" y="1416140"/>
              <a:ext cx="3048000" cy="5250543"/>
            </a:xfrm>
            <a:prstGeom prst="rect">
              <a:avLst/>
            </a:prstGeom>
            <a:solidFill>
              <a:schemeClr val="accent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600"/>
            </a:p>
          </p:txBody>
        </p:sp>
        <p:sp>
          <p:nvSpPr>
            <p:cNvPr id="38" name="Oval 37"/>
            <p:cNvSpPr>
              <a:spLocks noChangeAspect="1" noChangeArrowheads="1"/>
            </p:cNvSpPr>
            <p:nvPr/>
          </p:nvSpPr>
          <p:spPr bwMode="auto">
            <a:xfrm>
              <a:off x="1180812"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50" dirty="0">
                  <a:latin typeface="Times New Roman" pitchFamily="18" charset="0"/>
                </a:rPr>
                <a:t>Crop and </a:t>
              </a:r>
            </a:p>
            <a:p>
              <a:pPr algn="ctr"/>
              <a:r>
                <a:rPr lang="en-US" altLang="en-US" sz="1050" dirty="0" err="1">
                  <a:latin typeface="Times New Roman" pitchFamily="18" charset="0"/>
                </a:rPr>
                <a:t>Env</a:t>
              </a:r>
              <a:r>
                <a:rPr lang="en-US" altLang="en-US" sz="1050" dirty="0">
                  <a:latin typeface="Times New Roman" pitchFamily="18" charset="0"/>
                </a:rPr>
                <a:t> </a:t>
              </a:r>
            </a:p>
            <a:p>
              <a:pPr algn="ctr"/>
              <a:r>
                <a:rPr lang="en-US" altLang="en-US" sz="1050" dirty="0">
                  <a:latin typeface="Times New Roman" pitchFamily="18" charset="0"/>
                </a:rPr>
                <a:t>Simulators</a:t>
              </a:r>
            </a:p>
            <a:p>
              <a:pPr algn="ctr"/>
              <a:r>
                <a:rPr lang="en-US" altLang="en-US" sz="1050" dirty="0">
                  <a:latin typeface="Times New Roman" pitchFamily="18" charset="0"/>
                </a:rPr>
                <a:t>(EPIC/SWAT)</a:t>
              </a:r>
            </a:p>
          </p:txBody>
        </p:sp>
        <p:sp>
          <p:nvSpPr>
            <p:cNvPr id="39" name="Oval 38"/>
            <p:cNvSpPr>
              <a:spLocks noChangeAspect="1" noChangeArrowheads="1"/>
            </p:cNvSpPr>
            <p:nvPr/>
          </p:nvSpPr>
          <p:spPr bwMode="auto">
            <a:xfrm>
              <a:off x="1173485" y="4304747"/>
              <a:ext cx="978551" cy="99716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dirty="0">
                  <a:latin typeface="Times New Roman" pitchFamily="18" charset="0"/>
                </a:rPr>
                <a:t>Runoff </a:t>
              </a:r>
            </a:p>
            <a:p>
              <a:pPr algn="ctr"/>
              <a:r>
                <a:rPr lang="en-US" altLang="en-US" sz="1200" dirty="0" smtClean="0">
                  <a:latin typeface="Times New Roman" pitchFamily="18" charset="0"/>
                </a:rPr>
                <a:t>Simulators</a:t>
              </a:r>
            </a:p>
            <a:p>
              <a:pPr algn="ctr"/>
              <a:r>
                <a:rPr lang="en-US" altLang="en-US" sz="1200" dirty="0" smtClean="0">
                  <a:latin typeface="Times New Roman" pitchFamily="18" charset="0"/>
                </a:rPr>
                <a:t>(SWAT)</a:t>
              </a:r>
              <a:endParaRPr lang="en-US" altLang="en-US" sz="1200" dirty="0">
                <a:latin typeface="Times New Roman" pitchFamily="18" charset="0"/>
              </a:endParaRPr>
            </a:p>
          </p:txBody>
        </p:sp>
        <p:sp>
          <p:nvSpPr>
            <p:cNvPr id="40" name="Oval 39"/>
            <p:cNvSpPr>
              <a:spLocks noChangeAspect="1" noChangeArrowheads="1"/>
            </p:cNvSpPr>
            <p:nvPr/>
          </p:nvSpPr>
          <p:spPr bwMode="auto">
            <a:xfrm>
              <a:off x="2558561" y="4342320"/>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a:latin typeface="Times New Roman" pitchFamily="18" charset="0"/>
                </a:rPr>
                <a:t>GIS</a:t>
              </a:r>
            </a:p>
          </p:txBody>
        </p:sp>
        <p:sp>
          <p:nvSpPr>
            <p:cNvPr id="41" name="Oval 40"/>
            <p:cNvSpPr>
              <a:spLocks noChangeAspect="1" noChangeArrowheads="1"/>
            </p:cNvSpPr>
            <p:nvPr/>
          </p:nvSpPr>
          <p:spPr bwMode="auto">
            <a:xfrm>
              <a:off x="2571587" y="3148497"/>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dirty="0" smtClean="0">
                  <a:latin typeface="Times New Roman" pitchFamily="18" charset="0"/>
                </a:rPr>
                <a:t>Non Ag</a:t>
              </a:r>
            </a:p>
            <a:p>
              <a:pPr algn="ctr"/>
              <a:r>
                <a:rPr lang="en-US" altLang="en-US" sz="1200" dirty="0" smtClean="0">
                  <a:latin typeface="Times New Roman" pitchFamily="18" charset="0"/>
                </a:rPr>
                <a:t>Resource</a:t>
              </a:r>
            </a:p>
            <a:p>
              <a:pPr algn="ctr"/>
              <a:r>
                <a:rPr lang="en-US" altLang="en-US" sz="1200" dirty="0" smtClean="0">
                  <a:latin typeface="Times New Roman" pitchFamily="18" charset="0"/>
                </a:rPr>
                <a:t>Demand</a:t>
              </a:r>
              <a:endParaRPr lang="en-US" altLang="en-US" sz="1200" dirty="0">
                <a:latin typeface="Times New Roman" pitchFamily="18" charset="0"/>
              </a:endParaRPr>
            </a:p>
          </p:txBody>
        </p:sp>
        <p:sp>
          <p:nvSpPr>
            <p:cNvPr id="42" name="Oval 41"/>
            <p:cNvSpPr>
              <a:spLocks noChangeAspect="1" noChangeArrowheads="1"/>
            </p:cNvSpPr>
            <p:nvPr/>
          </p:nvSpPr>
          <p:spPr bwMode="auto">
            <a:xfrm>
              <a:off x="1180812" y="5436212"/>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a:latin typeface="Times New Roman" pitchFamily="18" charset="0"/>
                </a:rPr>
                <a:t>GCMs</a:t>
              </a:r>
            </a:p>
          </p:txBody>
        </p:sp>
        <p:sp>
          <p:nvSpPr>
            <p:cNvPr id="43" name="Oval 42"/>
            <p:cNvSpPr>
              <a:spLocks noChangeAspect="1" noChangeArrowheads="1"/>
            </p:cNvSpPr>
            <p:nvPr/>
          </p:nvSpPr>
          <p:spPr bwMode="auto">
            <a:xfrm>
              <a:off x="2571587"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dirty="0">
                  <a:latin typeface="Times New Roman" pitchFamily="18" charset="0"/>
                </a:rPr>
                <a:t>Livestock</a:t>
              </a:r>
            </a:p>
            <a:p>
              <a:pPr algn="ctr"/>
              <a:r>
                <a:rPr lang="en-US" altLang="en-US" sz="1200" dirty="0" smtClean="0">
                  <a:latin typeface="Times New Roman" pitchFamily="18" charset="0"/>
                </a:rPr>
                <a:t>Data</a:t>
              </a:r>
              <a:endParaRPr lang="en-US" altLang="en-US" sz="1200" dirty="0">
                <a:latin typeface="Times New Roman" pitchFamily="18" charset="0"/>
              </a:endParaRPr>
            </a:p>
          </p:txBody>
        </p:sp>
        <p:sp>
          <p:nvSpPr>
            <p:cNvPr id="44" name="Text Box 65"/>
            <p:cNvSpPr txBox="1">
              <a:spLocks noChangeArrowheads="1"/>
            </p:cNvSpPr>
            <p:nvPr/>
          </p:nvSpPr>
          <p:spPr bwMode="auto">
            <a:xfrm>
              <a:off x="1439984" y="1548243"/>
              <a:ext cx="2146509" cy="44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600" dirty="0"/>
                <a:t>Simulator Bundle</a:t>
              </a:r>
            </a:p>
          </p:txBody>
        </p:sp>
        <p:sp>
          <p:nvSpPr>
            <p:cNvPr id="45" name="Oval 44"/>
            <p:cNvSpPr>
              <a:spLocks noChangeAspect="1" noChangeArrowheads="1"/>
            </p:cNvSpPr>
            <p:nvPr/>
          </p:nvSpPr>
          <p:spPr bwMode="auto">
            <a:xfrm>
              <a:off x="1175113" y="3176479"/>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dirty="0">
                  <a:latin typeface="Times New Roman" pitchFamily="18" charset="0"/>
                </a:rPr>
                <a:t>Pest</a:t>
              </a:r>
            </a:p>
            <a:p>
              <a:pPr algn="ctr"/>
              <a:r>
                <a:rPr lang="en-US" altLang="en-US" sz="1200" dirty="0">
                  <a:latin typeface="Times New Roman" pitchFamily="18" charset="0"/>
                </a:rPr>
                <a:t>Regressions</a:t>
              </a:r>
            </a:p>
          </p:txBody>
        </p:sp>
        <p:sp>
          <p:nvSpPr>
            <p:cNvPr id="46" name="Oval 45"/>
            <p:cNvSpPr>
              <a:spLocks noChangeAspect="1" noChangeArrowheads="1"/>
            </p:cNvSpPr>
            <p:nvPr/>
          </p:nvSpPr>
          <p:spPr bwMode="auto">
            <a:xfrm>
              <a:off x="2560189" y="5429820"/>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200" dirty="0" smtClean="0">
                  <a:latin typeface="Times New Roman" pitchFamily="18" charset="0"/>
                </a:rPr>
                <a:t>Groundwater</a:t>
              </a:r>
            </a:p>
            <a:p>
              <a:pPr algn="ctr"/>
              <a:r>
                <a:rPr lang="en-US" altLang="en-US" sz="1200" dirty="0" smtClean="0">
                  <a:latin typeface="Times New Roman" pitchFamily="18" charset="0"/>
                </a:rPr>
                <a:t>Simulator</a:t>
              </a:r>
            </a:p>
            <a:p>
              <a:pPr algn="ctr"/>
              <a:r>
                <a:rPr lang="en-US" altLang="en-US" sz="1200" dirty="0" smtClean="0">
                  <a:latin typeface="Times New Roman" pitchFamily="18" charset="0"/>
                </a:rPr>
                <a:t>(GAM)</a:t>
              </a:r>
              <a:endParaRPr lang="en-US" altLang="en-US" sz="1200" dirty="0">
                <a:latin typeface="Times New Roman" pitchFamily="18" charset="0"/>
              </a:endParaRPr>
            </a:p>
          </p:txBody>
        </p:sp>
        <p:sp>
          <p:nvSpPr>
            <p:cNvPr id="47" name="AutoShape 68"/>
            <p:cNvSpPr>
              <a:spLocks noChangeArrowheads="1"/>
            </p:cNvSpPr>
            <p:nvPr/>
          </p:nvSpPr>
          <p:spPr bwMode="auto">
            <a:xfrm>
              <a:off x="9563100" y="5067300"/>
              <a:ext cx="1066800"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400" dirty="0"/>
            </a:p>
            <a:p>
              <a:pPr algn="ctr"/>
              <a:endParaRPr lang="en-US" altLang="en-US" sz="1400" dirty="0"/>
            </a:p>
            <a:p>
              <a:pPr algn="ctr"/>
              <a:r>
                <a:rPr lang="en-US" altLang="en-US" dirty="0">
                  <a:latin typeface="Times New Roman" pitchFamily="18" charset="0"/>
                </a:rPr>
                <a:t>Water </a:t>
              </a:r>
            </a:p>
            <a:p>
              <a:pPr algn="ctr"/>
              <a:r>
                <a:rPr lang="en-US" altLang="en-US" dirty="0">
                  <a:latin typeface="Times New Roman" pitchFamily="18" charset="0"/>
                </a:rPr>
                <a:t>Quality</a:t>
              </a:r>
            </a:p>
            <a:p>
              <a:pPr algn="ctr"/>
              <a:endParaRPr lang="en-US" altLang="en-US" dirty="0">
                <a:latin typeface="Times New Roman" pitchFamily="18" charset="0"/>
              </a:endParaRPr>
            </a:p>
          </p:txBody>
        </p:sp>
        <p:sp>
          <p:nvSpPr>
            <p:cNvPr id="48" name="Rectangle 47"/>
            <p:cNvSpPr>
              <a:spLocks noChangeAspect="1" noChangeArrowheads="1"/>
            </p:cNvSpPr>
            <p:nvPr/>
          </p:nvSpPr>
          <p:spPr bwMode="auto">
            <a:xfrm>
              <a:off x="4614836" y="3674861"/>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dirty="0" smtClean="0">
                  <a:latin typeface="Times New Roman" pitchFamily="18" charset="0"/>
                </a:rPr>
                <a:t>EDSIMR</a:t>
              </a:r>
              <a:endParaRPr lang="en-US" altLang="en-US" dirty="0">
                <a:latin typeface="Times New Roman" pitchFamily="18" charset="0"/>
              </a:endParaRPr>
            </a:p>
          </p:txBody>
        </p:sp>
        <p:sp>
          <p:nvSpPr>
            <p:cNvPr id="49" name="AutoShape 31"/>
            <p:cNvSpPr>
              <a:spLocks noChangeAspect="1" noChangeArrowheads="1"/>
            </p:cNvSpPr>
            <p:nvPr/>
          </p:nvSpPr>
          <p:spPr bwMode="auto">
            <a:xfrm>
              <a:off x="9505950" y="3609975"/>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600" dirty="0" smtClean="0">
                  <a:latin typeface="Times New Roman" pitchFamily="18" charset="0"/>
                </a:rPr>
                <a:t>SWAT</a:t>
              </a:r>
              <a:endParaRPr lang="en-US" altLang="en-US" sz="1600" dirty="0">
                <a:latin typeface="Times New Roman" pitchFamily="18" charset="0"/>
              </a:endParaRPr>
            </a:p>
          </p:txBody>
        </p:sp>
        <p:cxnSp>
          <p:nvCxnSpPr>
            <p:cNvPr id="50" name="Elbow Connector 49"/>
            <p:cNvCxnSpPr>
              <a:stCxn id="47" idx="2"/>
            </p:cNvCxnSpPr>
            <p:nvPr/>
          </p:nvCxnSpPr>
          <p:spPr>
            <a:xfrm rot="5400000" flipH="1">
              <a:off x="6858599" y="2896199"/>
              <a:ext cx="1416252" cy="5059551"/>
            </a:xfrm>
            <a:prstGeom prst="bentConnector4">
              <a:avLst>
                <a:gd name="adj1" fmla="val -16141"/>
                <a:gd name="adj2" fmla="val 99993"/>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2138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6351" y="273194"/>
            <a:ext cx="8620737" cy="5328086"/>
            <a:chOff x="396351" y="273194"/>
            <a:chExt cx="8620737" cy="5328086"/>
          </a:xfrm>
        </p:grpSpPr>
        <p:cxnSp>
          <p:nvCxnSpPr>
            <p:cNvPr id="167" name="Straight Arrow Connector 166"/>
            <p:cNvCxnSpPr/>
            <p:nvPr/>
          </p:nvCxnSpPr>
          <p:spPr>
            <a:xfrm flipV="1">
              <a:off x="7851855" y="1122957"/>
              <a:ext cx="82711" cy="19920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7679555" y="1833613"/>
              <a:ext cx="213656" cy="4239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294019" y="3152621"/>
              <a:ext cx="2088104" cy="2448659"/>
            </a:xfrm>
            <a:prstGeom prst="rect">
              <a:avLst/>
            </a:prstGeom>
            <a:no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400"/>
            </a:p>
          </p:txBody>
        </p:sp>
        <p:sp>
          <p:nvSpPr>
            <p:cNvPr id="113" name="Rectangle 112"/>
            <p:cNvSpPr/>
            <p:nvPr/>
          </p:nvSpPr>
          <p:spPr>
            <a:xfrm>
              <a:off x="396351" y="1460186"/>
              <a:ext cx="1720223" cy="3344648"/>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400"/>
            </a:p>
          </p:txBody>
        </p:sp>
        <p:sp>
          <p:nvSpPr>
            <p:cNvPr id="202" name="Snip Single Corner Rectangle 201"/>
            <p:cNvSpPr/>
            <p:nvPr/>
          </p:nvSpPr>
          <p:spPr>
            <a:xfrm rot="5400000">
              <a:off x="2118894" y="1358611"/>
              <a:ext cx="4910996" cy="3376633"/>
            </a:xfrm>
            <a:prstGeom prst="snip1Rect">
              <a:avLst>
                <a:gd name="adj" fmla="val 50000"/>
              </a:avLst>
            </a:prstGeom>
            <a:solidFill>
              <a:srgbClr val="4F81BD">
                <a:alpha val="3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400">
                <a:solidFill>
                  <a:schemeClr val="tx1"/>
                </a:solidFill>
              </a:endParaRPr>
            </a:p>
          </p:txBody>
        </p:sp>
        <p:sp>
          <p:nvSpPr>
            <p:cNvPr id="4" name="Rectangle 3"/>
            <p:cNvSpPr/>
            <p:nvPr/>
          </p:nvSpPr>
          <p:spPr>
            <a:xfrm>
              <a:off x="2268122" y="1929971"/>
              <a:ext cx="362909" cy="23468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36" tIns="45718" rIns="91436" bIns="45718" rtlCol="0" anchor="ctr"/>
            <a:lstStyle/>
            <a:p>
              <a:pPr algn="ctr"/>
              <a:r>
                <a:rPr lang="en-US" sz="1400" dirty="0">
                  <a:solidFill>
                    <a:schemeClr val="tx1"/>
                  </a:solidFill>
                </a:rPr>
                <a:t>State of Nature  </a:t>
              </a:r>
            </a:p>
          </p:txBody>
        </p:sp>
        <p:sp>
          <p:nvSpPr>
            <p:cNvPr id="5" name="Rectangle 4"/>
            <p:cNvSpPr/>
            <p:nvPr/>
          </p:nvSpPr>
          <p:spPr>
            <a:xfrm>
              <a:off x="3056171" y="1154223"/>
              <a:ext cx="1317071" cy="1119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Aquifers </a:t>
              </a:r>
            </a:p>
            <a:p>
              <a:pPr algn="ctr"/>
              <a:r>
                <a:rPr lang="en-US" sz="1400" dirty="0" smtClean="0">
                  <a:solidFill>
                    <a:schemeClr val="tx1"/>
                  </a:solidFill>
                </a:rPr>
                <a:t>(Edwards, </a:t>
              </a:r>
              <a:r>
                <a:rPr lang="en-US" sz="1400" dirty="0">
                  <a:solidFill>
                    <a:schemeClr val="tx1"/>
                  </a:solidFill>
                </a:rPr>
                <a:t>Carrizo-Wilcox, Gulf </a:t>
              </a:r>
              <a:r>
                <a:rPr lang="en-US" sz="1400" dirty="0" smtClean="0">
                  <a:solidFill>
                    <a:schemeClr val="tx1"/>
                  </a:solidFill>
                </a:rPr>
                <a:t>Coast, Trinity)</a:t>
              </a:r>
              <a:endParaRPr lang="en-US" sz="1400" dirty="0">
                <a:solidFill>
                  <a:schemeClr val="tx1"/>
                </a:solidFill>
              </a:endParaRPr>
            </a:p>
          </p:txBody>
        </p:sp>
        <p:sp>
          <p:nvSpPr>
            <p:cNvPr id="6" name="Rectangle 5"/>
            <p:cNvSpPr/>
            <p:nvPr/>
          </p:nvSpPr>
          <p:spPr>
            <a:xfrm>
              <a:off x="3070556" y="2428281"/>
              <a:ext cx="1302686" cy="824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Rivers </a:t>
              </a:r>
              <a:r>
                <a:rPr lang="en-US" sz="1400" dirty="0" smtClean="0">
                  <a:solidFill>
                    <a:schemeClr val="tx1"/>
                  </a:solidFill>
                </a:rPr>
                <a:t>(Nueces, Guadalupe, San Antonio)</a:t>
              </a:r>
              <a:endParaRPr lang="en-US" sz="1400" dirty="0">
                <a:solidFill>
                  <a:schemeClr val="tx1"/>
                </a:solidFill>
              </a:endParaRPr>
            </a:p>
          </p:txBody>
        </p:sp>
        <p:sp>
          <p:nvSpPr>
            <p:cNvPr id="7" name="Rectangle 6"/>
            <p:cNvSpPr/>
            <p:nvPr/>
          </p:nvSpPr>
          <p:spPr>
            <a:xfrm>
              <a:off x="3070556" y="3398058"/>
              <a:ext cx="1307660" cy="1872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 Reservoirs </a:t>
              </a:r>
              <a:r>
                <a:rPr lang="en-US" sz="1400" dirty="0" smtClean="0">
                  <a:solidFill>
                    <a:schemeClr val="tx1"/>
                  </a:solidFill>
                </a:rPr>
                <a:t>(Canyon , </a:t>
              </a:r>
              <a:r>
                <a:rPr lang="en-US" sz="1400" dirty="0" err="1" smtClean="0">
                  <a:solidFill>
                    <a:schemeClr val="tx1"/>
                  </a:solidFill>
                </a:rPr>
                <a:t>ChokeCanyon</a:t>
              </a:r>
              <a:r>
                <a:rPr lang="en-US" sz="1400" dirty="0" smtClean="0">
                  <a:solidFill>
                    <a:schemeClr val="tx1"/>
                  </a:solidFill>
                </a:rPr>
                <a:t>, </a:t>
              </a:r>
              <a:r>
                <a:rPr lang="en-US" sz="1400" dirty="0" err="1" smtClean="0">
                  <a:solidFill>
                    <a:schemeClr val="tx1"/>
                  </a:solidFill>
                </a:rPr>
                <a:t>ColetoCreek</a:t>
              </a:r>
              <a:r>
                <a:rPr lang="en-US" sz="1400" dirty="0" smtClean="0">
                  <a:solidFill>
                    <a:schemeClr val="tx1"/>
                  </a:solidFill>
                </a:rPr>
                <a:t>, Lake Corpus Christi, Medina Lake, Lake </a:t>
              </a:r>
              <a:r>
                <a:rPr lang="en-US" sz="1400" dirty="0" err="1" smtClean="0">
                  <a:solidFill>
                    <a:schemeClr val="tx1"/>
                  </a:solidFill>
                </a:rPr>
                <a:t>Texana</a:t>
              </a:r>
              <a:r>
                <a:rPr lang="en-US" sz="1400" dirty="0" smtClean="0">
                  <a:solidFill>
                    <a:schemeClr val="tx1"/>
                  </a:solidFill>
                </a:rPr>
                <a:t>)</a:t>
              </a:r>
              <a:endParaRPr lang="en-US" sz="1400" dirty="0">
                <a:solidFill>
                  <a:schemeClr val="tx1"/>
                </a:solidFill>
              </a:endParaRPr>
            </a:p>
          </p:txBody>
        </p:sp>
        <p:sp>
          <p:nvSpPr>
            <p:cNvPr id="8" name="Rectangle 7"/>
            <p:cNvSpPr/>
            <p:nvPr/>
          </p:nvSpPr>
          <p:spPr>
            <a:xfrm>
              <a:off x="5239253" y="2432687"/>
              <a:ext cx="943563" cy="452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Aquifer Diverters</a:t>
              </a:r>
            </a:p>
          </p:txBody>
        </p:sp>
        <p:sp>
          <p:nvSpPr>
            <p:cNvPr id="9" name="Rectangle 8"/>
            <p:cNvSpPr/>
            <p:nvPr/>
          </p:nvSpPr>
          <p:spPr>
            <a:xfrm>
              <a:off x="5239253" y="3046126"/>
              <a:ext cx="943563" cy="6425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River Diverters</a:t>
              </a:r>
            </a:p>
          </p:txBody>
        </p:sp>
        <p:sp>
          <p:nvSpPr>
            <p:cNvPr id="10" name="Rectangle 9"/>
            <p:cNvSpPr/>
            <p:nvPr/>
          </p:nvSpPr>
          <p:spPr>
            <a:xfrm>
              <a:off x="6517752" y="4804834"/>
              <a:ext cx="1703017" cy="301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Return Flows</a:t>
              </a:r>
            </a:p>
          </p:txBody>
        </p:sp>
        <p:sp>
          <p:nvSpPr>
            <p:cNvPr id="11" name="Rectangle 10"/>
            <p:cNvSpPr/>
            <p:nvPr/>
          </p:nvSpPr>
          <p:spPr>
            <a:xfrm>
              <a:off x="6527277" y="5189578"/>
              <a:ext cx="1693492" cy="344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rgbClr val="FF0000"/>
                  </a:solidFill>
                </a:rPr>
                <a:t>Evaporation</a:t>
              </a:r>
              <a:r>
                <a:rPr lang="en-US" sz="1400" dirty="0">
                  <a:solidFill>
                    <a:schemeClr val="tx1"/>
                  </a:solidFill>
                </a:rPr>
                <a:t> </a:t>
              </a:r>
            </a:p>
          </p:txBody>
        </p:sp>
        <p:sp>
          <p:nvSpPr>
            <p:cNvPr id="12" name="Rectangle 11"/>
            <p:cNvSpPr/>
            <p:nvPr/>
          </p:nvSpPr>
          <p:spPr>
            <a:xfrm>
              <a:off x="6517752" y="3759615"/>
              <a:ext cx="1703017" cy="610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smtClean="0">
                  <a:solidFill>
                    <a:schemeClr val="tx1"/>
                  </a:solidFill>
                </a:rPr>
                <a:t>Aquifer recharge, Depletion, Elevation</a:t>
              </a:r>
              <a:endParaRPr lang="en-US" sz="1400" dirty="0">
                <a:solidFill>
                  <a:schemeClr val="tx1"/>
                </a:solidFill>
              </a:endParaRPr>
            </a:p>
          </p:txBody>
        </p:sp>
        <p:sp>
          <p:nvSpPr>
            <p:cNvPr id="14" name="Rectangle 13"/>
            <p:cNvSpPr/>
            <p:nvPr/>
          </p:nvSpPr>
          <p:spPr>
            <a:xfrm>
              <a:off x="6517752" y="4453427"/>
              <a:ext cx="1703017" cy="270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River Flows</a:t>
              </a:r>
            </a:p>
          </p:txBody>
        </p:sp>
        <p:sp>
          <p:nvSpPr>
            <p:cNvPr id="16" name="Rectangle 15"/>
            <p:cNvSpPr/>
            <p:nvPr/>
          </p:nvSpPr>
          <p:spPr>
            <a:xfrm>
              <a:off x="5239253" y="1077863"/>
              <a:ext cx="943563" cy="1073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Water </a:t>
              </a:r>
              <a:r>
                <a:rPr lang="en-US" sz="1400" dirty="0" smtClean="0">
                  <a:solidFill>
                    <a:schemeClr val="tx1"/>
                  </a:solidFill>
                </a:rPr>
                <a:t>Project Use </a:t>
              </a:r>
              <a:r>
                <a:rPr lang="en-US" sz="1400" dirty="0">
                  <a:solidFill>
                    <a:schemeClr val="tx1"/>
                  </a:solidFill>
                </a:rPr>
                <a:t>(Exist and New)</a:t>
              </a:r>
            </a:p>
          </p:txBody>
        </p:sp>
        <p:sp>
          <p:nvSpPr>
            <p:cNvPr id="35" name="Rectangle 34"/>
            <p:cNvSpPr/>
            <p:nvPr/>
          </p:nvSpPr>
          <p:spPr>
            <a:xfrm>
              <a:off x="3091364" y="601284"/>
              <a:ext cx="3211016" cy="47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36" tIns="45718" rIns="91436" bIns="45718" rtlCol="0" anchor="ctr"/>
            <a:lstStyle/>
            <a:p>
              <a:pPr algn="ctr"/>
              <a:r>
                <a:rPr lang="en-US" sz="1600" b="1" dirty="0">
                  <a:solidFill>
                    <a:srgbClr val="0070C0"/>
                  </a:solidFill>
                </a:rPr>
                <a:t>Water Rights, &amp; Markets</a:t>
              </a:r>
            </a:p>
          </p:txBody>
        </p:sp>
        <p:sp>
          <p:nvSpPr>
            <p:cNvPr id="41" name="Rectangle 40"/>
            <p:cNvSpPr/>
            <p:nvPr/>
          </p:nvSpPr>
          <p:spPr>
            <a:xfrm>
              <a:off x="601329" y="2264123"/>
              <a:ext cx="1247438" cy="8458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smtClean="0">
                  <a:solidFill>
                    <a:schemeClr val="tx1"/>
                  </a:solidFill>
                </a:rPr>
                <a:t>New </a:t>
              </a:r>
              <a:r>
                <a:rPr lang="en-US" sz="1400" dirty="0">
                  <a:solidFill>
                    <a:schemeClr val="tx1"/>
                  </a:solidFill>
                </a:rPr>
                <a:t>W</a:t>
              </a:r>
              <a:r>
                <a:rPr lang="en-US" sz="1400" dirty="0" smtClean="0">
                  <a:solidFill>
                    <a:schemeClr val="tx1"/>
                  </a:solidFill>
                </a:rPr>
                <a:t>ater Projects (Y/N</a:t>
              </a:r>
              <a:r>
                <a:rPr lang="en-US" sz="1400" dirty="0">
                  <a:solidFill>
                    <a:schemeClr val="tx1"/>
                  </a:solidFill>
                </a:rPr>
                <a:t>)</a:t>
              </a:r>
            </a:p>
          </p:txBody>
        </p:sp>
        <p:sp>
          <p:nvSpPr>
            <p:cNvPr id="42" name="Rectangle 41"/>
            <p:cNvSpPr/>
            <p:nvPr/>
          </p:nvSpPr>
          <p:spPr>
            <a:xfrm>
              <a:off x="601329" y="3391698"/>
              <a:ext cx="1298384" cy="1152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smtClean="0">
                  <a:solidFill>
                    <a:srgbClr val="FF0000"/>
                  </a:solidFill>
                </a:rPr>
                <a:t>Energy Retrofits</a:t>
              </a:r>
              <a:endParaRPr lang="en-US" sz="1400" dirty="0">
                <a:solidFill>
                  <a:srgbClr val="FF0000"/>
                </a:solidFill>
              </a:endParaRPr>
            </a:p>
            <a:p>
              <a:pPr algn="ctr"/>
              <a:r>
                <a:rPr lang="en-US" sz="1400" dirty="0">
                  <a:solidFill>
                    <a:srgbClr val="FF0000"/>
                  </a:solidFill>
                </a:rPr>
                <a:t>(Y/N)</a:t>
              </a:r>
            </a:p>
          </p:txBody>
        </p:sp>
        <p:cxnSp>
          <p:nvCxnSpPr>
            <p:cNvPr id="44" name="Straight Arrow Connector 43"/>
            <p:cNvCxnSpPr>
              <a:endCxn id="5" idx="1"/>
            </p:cNvCxnSpPr>
            <p:nvPr/>
          </p:nvCxnSpPr>
          <p:spPr>
            <a:xfrm flipV="1">
              <a:off x="2631032" y="1714041"/>
              <a:ext cx="425140" cy="838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 idx="3"/>
              <a:endCxn id="6" idx="1"/>
            </p:cNvCxnSpPr>
            <p:nvPr/>
          </p:nvCxnSpPr>
          <p:spPr>
            <a:xfrm flipV="1">
              <a:off x="2631031" y="2840659"/>
              <a:ext cx="439525" cy="262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631031" y="3391697"/>
              <a:ext cx="425141" cy="622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815456" y="3253037"/>
              <a:ext cx="0" cy="1450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6" idx="1"/>
              <a:endCxn id="7" idx="3"/>
            </p:cNvCxnSpPr>
            <p:nvPr/>
          </p:nvCxnSpPr>
          <p:spPr>
            <a:xfrm flipH="1">
              <a:off x="4378216" y="1614772"/>
              <a:ext cx="861037" cy="27195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6" idx="1"/>
            </p:cNvCxnSpPr>
            <p:nvPr/>
          </p:nvCxnSpPr>
          <p:spPr>
            <a:xfrm flipV="1">
              <a:off x="4373242" y="1614772"/>
              <a:ext cx="866011" cy="3954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6" idx="3"/>
              <a:endCxn id="16" idx="1"/>
            </p:cNvCxnSpPr>
            <p:nvPr/>
          </p:nvCxnSpPr>
          <p:spPr>
            <a:xfrm flipV="1">
              <a:off x="4373242" y="1614772"/>
              <a:ext cx="866011" cy="1225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endCxn id="8" idx="1"/>
            </p:cNvCxnSpPr>
            <p:nvPr/>
          </p:nvCxnSpPr>
          <p:spPr>
            <a:xfrm>
              <a:off x="4373242" y="2147659"/>
              <a:ext cx="866011" cy="511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6" idx="3"/>
              <a:endCxn id="9" idx="1"/>
            </p:cNvCxnSpPr>
            <p:nvPr/>
          </p:nvCxnSpPr>
          <p:spPr>
            <a:xfrm>
              <a:off x="4373242" y="2840659"/>
              <a:ext cx="866011" cy="526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507881" y="4537194"/>
              <a:ext cx="674935" cy="187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6" idx="3"/>
              <a:endCxn id="225" idx="1"/>
            </p:cNvCxnSpPr>
            <p:nvPr/>
          </p:nvCxnSpPr>
          <p:spPr>
            <a:xfrm>
              <a:off x="6182816" y="1614772"/>
              <a:ext cx="1377834" cy="920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8" idx="3"/>
              <a:endCxn id="225" idx="1"/>
            </p:cNvCxnSpPr>
            <p:nvPr/>
          </p:nvCxnSpPr>
          <p:spPr>
            <a:xfrm flipV="1">
              <a:off x="6182816" y="2534816"/>
              <a:ext cx="1377834" cy="12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9" idx="3"/>
              <a:endCxn id="225" idx="1"/>
            </p:cNvCxnSpPr>
            <p:nvPr/>
          </p:nvCxnSpPr>
          <p:spPr>
            <a:xfrm flipV="1">
              <a:off x="6182816" y="2534816"/>
              <a:ext cx="1377834" cy="832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7560649" y="2228383"/>
              <a:ext cx="1456439" cy="612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chemeClr val="tx1"/>
                  </a:solidFill>
                </a:rPr>
                <a:t>Modeled Water Demand</a:t>
              </a:r>
            </a:p>
          </p:txBody>
        </p:sp>
        <p:sp>
          <p:nvSpPr>
            <p:cNvPr id="101" name="Rectangle 100"/>
            <p:cNvSpPr/>
            <p:nvPr/>
          </p:nvSpPr>
          <p:spPr>
            <a:xfrm>
              <a:off x="6575962" y="3196754"/>
              <a:ext cx="1524218" cy="515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36" tIns="45718" rIns="91436" bIns="45718" rtlCol="0" anchor="ctr"/>
            <a:lstStyle/>
            <a:p>
              <a:pPr algn="ctr"/>
              <a:r>
                <a:rPr lang="en-US" sz="1600" b="1" dirty="0">
                  <a:solidFill>
                    <a:srgbClr val="0070C0"/>
                  </a:solidFill>
                </a:rPr>
                <a:t>Hydrological Processes</a:t>
              </a:r>
              <a:endParaRPr lang="en-US" sz="1400" b="1" dirty="0">
                <a:solidFill>
                  <a:srgbClr val="0070C0"/>
                </a:solidFill>
              </a:endParaRPr>
            </a:p>
          </p:txBody>
        </p:sp>
        <p:cxnSp>
          <p:nvCxnSpPr>
            <p:cNvPr id="47" name="Straight Arrow Connector 46"/>
            <p:cNvCxnSpPr/>
            <p:nvPr/>
          </p:nvCxnSpPr>
          <p:spPr>
            <a:xfrm flipH="1">
              <a:off x="8413434" y="2840659"/>
              <a:ext cx="192422" cy="179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06770" y="1728601"/>
              <a:ext cx="1705838" cy="419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36" tIns="45718" rIns="91436" bIns="45718" rtlCol="0" anchor="ctr"/>
            <a:lstStyle/>
            <a:p>
              <a:pPr algn="ctr"/>
              <a:r>
                <a:rPr lang="en-US" dirty="0">
                  <a:solidFill>
                    <a:srgbClr val="0070C0"/>
                  </a:solidFill>
                </a:rPr>
                <a:t>Investments</a:t>
              </a:r>
            </a:p>
          </p:txBody>
        </p:sp>
        <p:sp>
          <p:nvSpPr>
            <p:cNvPr id="116" name="Rectangle 115"/>
            <p:cNvSpPr/>
            <p:nvPr/>
          </p:nvSpPr>
          <p:spPr>
            <a:xfrm>
              <a:off x="7679554" y="769769"/>
              <a:ext cx="1132976" cy="3262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a:solidFill>
                    <a:srgbClr val="FF0000"/>
                  </a:solidFill>
                </a:rPr>
                <a:t>Reuse</a:t>
              </a:r>
            </a:p>
          </p:txBody>
        </p:sp>
        <p:sp>
          <p:nvSpPr>
            <p:cNvPr id="134" name="Oval 133"/>
            <p:cNvSpPr/>
            <p:nvPr/>
          </p:nvSpPr>
          <p:spPr>
            <a:xfrm>
              <a:off x="6921014" y="1270294"/>
              <a:ext cx="1461109" cy="563319"/>
            </a:xfrm>
            <a:prstGeom prst="ellipse">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400" dirty="0" smtClean="0">
                  <a:solidFill>
                    <a:srgbClr val="FF0000"/>
                  </a:solidFill>
                </a:rPr>
                <a:t>Treatment Plants</a:t>
              </a:r>
              <a:endParaRPr lang="en-US" sz="1400" dirty="0">
                <a:solidFill>
                  <a:srgbClr val="FF0000"/>
                </a:solidFill>
              </a:endParaRPr>
            </a:p>
          </p:txBody>
        </p:sp>
        <p:cxnSp>
          <p:nvCxnSpPr>
            <p:cNvPr id="171" name="Straight Arrow Connector 170"/>
            <p:cNvCxnSpPr/>
            <p:nvPr/>
          </p:nvCxnSpPr>
          <p:spPr>
            <a:xfrm>
              <a:off x="8480416" y="1109963"/>
              <a:ext cx="11075" cy="111775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4"/>
            <p:cNvSpPr txBox="1">
              <a:spLocks noChangeArrowheads="1"/>
            </p:cNvSpPr>
            <p:nvPr/>
          </p:nvSpPr>
          <p:spPr bwMode="auto">
            <a:xfrm>
              <a:off x="457200" y="273194"/>
              <a:ext cx="2431525" cy="37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spAutoFit/>
            </a:bodyPr>
            <a:lstStyle/>
            <a:p>
              <a:r>
                <a:rPr lang="en-US" altLang="en-US" sz="2000" b="1" dirty="0"/>
                <a:t>EDSIMR – the scope</a:t>
              </a:r>
            </a:p>
          </p:txBody>
        </p:sp>
      </p:grpSp>
    </p:spTree>
    <p:extLst>
      <p:ext uri="{BB962C8B-B14F-4D97-AF65-F5344CB8AC3E}">
        <p14:creationId xmlns:p14="http://schemas.microsoft.com/office/powerpoint/2010/main" val="3258399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1198" y="335279"/>
            <a:ext cx="8850519" cy="5289972"/>
            <a:chOff x="241198" y="335279"/>
            <a:chExt cx="8850519" cy="5289972"/>
          </a:xfrm>
        </p:grpSpPr>
        <p:sp>
          <p:nvSpPr>
            <p:cNvPr id="51" name="Rectangle 50"/>
            <p:cNvSpPr/>
            <p:nvPr/>
          </p:nvSpPr>
          <p:spPr>
            <a:xfrm>
              <a:off x="3551360" y="525178"/>
              <a:ext cx="3924998" cy="5100073"/>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200"/>
            </a:p>
          </p:txBody>
        </p:sp>
        <p:sp>
          <p:nvSpPr>
            <p:cNvPr id="59" name="Rectangle 58"/>
            <p:cNvSpPr/>
            <p:nvPr/>
          </p:nvSpPr>
          <p:spPr>
            <a:xfrm>
              <a:off x="5358059" y="2393466"/>
              <a:ext cx="839444" cy="46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200" dirty="0">
                  <a:solidFill>
                    <a:schemeClr val="tx1"/>
                  </a:solidFill>
                </a:rPr>
                <a:t>Cropland</a:t>
              </a:r>
            </a:p>
          </p:txBody>
        </p:sp>
        <p:cxnSp>
          <p:nvCxnSpPr>
            <p:cNvPr id="64" name="Straight Arrow Connector 63"/>
            <p:cNvCxnSpPr>
              <a:stCxn id="60" idx="3"/>
              <a:endCxn id="62" idx="1"/>
            </p:cNvCxnSpPr>
            <p:nvPr/>
          </p:nvCxnSpPr>
          <p:spPr>
            <a:xfrm>
              <a:off x="6256313" y="3495063"/>
              <a:ext cx="189814" cy="7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736535" y="1121825"/>
              <a:ext cx="1497645" cy="2899842"/>
            </a:xfrm>
            <a:prstGeom prst="rect">
              <a:avLst/>
            </a:prstGeom>
            <a:solidFill>
              <a:schemeClr val="accent1">
                <a:alpha val="30000"/>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lang="en-US" sz="1400"/>
            </a:p>
          </p:txBody>
        </p:sp>
        <p:sp>
          <p:nvSpPr>
            <p:cNvPr id="52" name="Rectangle 51"/>
            <p:cNvSpPr/>
            <p:nvPr/>
          </p:nvSpPr>
          <p:spPr>
            <a:xfrm>
              <a:off x="3928426" y="2813299"/>
              <a:ext cx="1234440" cy="39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smtClean="0">
                  <a:solidFill>
                    <a:schemeClr val="tx1"/>
                  </a:solidFill>
                </a:rPr>
                <a:t>Agricultural </a:t>
              </a:r>
              <a:r>
                <a:rPr lang="en-US" sz="1400" dirty="0">
                  <a:solidFill>
                    <a:schemeClr val="tx1"/>
                  </a:solidFill>
                </a:rPr>
                <a:t>Water Use</a:t>
              </a:r>
            </a:p>
          </p:txBody>
        </p:sp>
        <p:sp>
          <p:nvSpPr>
            <p:cNvPr id="53" name="Rectangle 52"/>
            <p:cNvSpPr/>
            <p:nvPr/>
          </p:nvSpPr>
          <p:spPr>
            <a:xfrm>
              <a:off x="3928426" y="2181817"/>
              <a:ext cx="1234440" cy="423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rgbClr val="FF0000"/>
                  </a:solidFill>
                </a:rPr>
                <a:t>Electrical Cooling Water</a:t>
              </a:r>
            </a:p>
          </p:txBody>
        </p:sp>
        <p:sp>
          <p:nvSpPr>
            <p:cNvPr id="54" name="Rectangle 53"/>
            <p:cNvSpPr/>
            <p:nvPr/>
          </p:nvSpPr>
          <p:spPr>
            <a:xfrm>
              <a:off x="3928426" y="3403387"/>
              <a:ext cx="1234440" cy="46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Fracking Water Use</a:t>
              </a:r>
            </a:p>
          </p:txBody>
        </p:sp>
        <p:sp>
          <p:nvSpPr>
            <p:cNvPr id="55" name="Rectangle 54"/>
            <p:cNvSpPr/>
            <p:nvPr/>
          </p:nvSpPr>
          <p:spPr>
            <a:xfrm>
              <a:off x="3928426" y="3972052"/>
              <a:ext cx="1234440" cy="380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rgbClr val="FF0000"/>
                  </a:solidFill>
                </a:rPr>
                <a:t>Water Recreation </a:t>
              </a:r>
            </a:p>
          </p:txBody>
        </p:sp>
        <p:sp>
          <p:nvSpPr>
            <p:cNvPr id="56" name="Rectangle 55"/>
            <p:cNvSpPr/>
            <p:nvPr/>
          </p:nvSpPr>
          <p:spPr>
            <a:xfrm>
              <a:off x="3928426" y="4490176"/>
              <a:ext cx="1234440"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smtClean="0">
                  <a:solidFill>
                    <a:srgbClr val="FF0000"/>
                  </a:solidFill>
                </a:rPr>
                <a:t>Hydro-Electric </a:t>
              </a:r>
              <a:endParaRPr lang="en-US" sz="1400" dirty="0">
                <a:solidFill>
                  <a:srgbClr val="FF0000"/>
                </a:solidFill>
              </a:endParaRPr>
            </a:p>
          </p:txBody>
        </p:sp>
        <p:sp>
          <p:nvSpPr>
            <p:cNvPr id="57" name="Rectangle 56"/>
            <p:cNvSpPr/>
            <p:nvPr/>
          </p:nvSpPr>
          <p:spPr>
            <a:xfrm>
              <a:off x="3928426" y="975632"/>
              <a:ext cx="1234440" cy="44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Municipal Water</a:t>
              </a:r>
            </a:p>
          </p:txBody>
        </p:sp>
        <p:sp>
          <p:nvSpPr>
            <p:cNvPr id="58" name="Rectangle 57"/>
            <p:cNvSpPr/>
            <p:nvPr/>
          </p:nvSpPr>
          <p:spPr>
            <a:xfrm>
              <a:off x="3928426" y="1586433"/>
              <a:ext cx="1234440" cy="406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Industrial Water Use</a:t>
              </a:r>
            </a:p>
          </p:txBody>
        </p:sp>
        <p:sp>
          <p:nvSpPr>
            <p:cNvPr id="60" name="Rectangle 59"/>
            <p:cNvSpPr/>
            <p:nvPr/>
          </p:nvSpPr>
          <p:spPr>
            <a:xfrm>
              <a:off x="5338362" y="3276050"/>
              <a:ext cx="917951" cy="438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smtClean="0">
                  <a:solidFill>
                    <a:schemeClr val="tx1"/>
                  </a:solidFill>
                </a:rPr>
                <a:t>Pasture&amp;</a:t>
              </a:r>
            </a:p>
            <a:p>
              <a:pPr algn="ctr">
                <a:lnSpc>
                  <a:spcPct val="90000"/>
                </a:lnSpc>
              </a:pPr>
              <a:r>
                <a:rPr lang="en-US" sz="1400" dirty="0" smtClean="0">
                  <a:solidFill>
                    <a:schemeClr val="tx1"/>
                  </a:solidFill>
                </a:rPr>
                <a:t>Range</a:t>
              </a:r>
              <a:endParaRPr lang="en-US" sz="1400" dirty="0">
                <a:solidFill>
                  <a:schemeClr val="tx1"/>
                </a:solidFill>
              </a:endParaRPr>
            </a:p>
          </p:txBody>
        </p:sp>
        <p:sp>
          <p:nvSpPr>
            <p:cNvPr id="61" name="Rectangle 60"/>
            <p:cNvSpPr/>
            <p:nvPr/>
          </p:nvSpPr>
          <p:spPr>
            <a:xfrm>
              <a:off x="6395861" y="2370109"/>
              <a:ext cx="1015838" cy="443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Crop Production</a:t>
              </a:r>
            </a:p>
          </p:txBody>
        </p:sp>
        <p:sp>
          <p:nvSpPr>
            <p:cNvPr id="62" name="Rectangle 61"/>
            <p:cNvSpPr/>
            <p:nvPr/>
          </p:nvSpPr>
          <p:spPr>
            <a:xfrm>
              <a:off x="6446127" y="3288184"/>
              <a:ext cx="965572" cy="429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Livestock Production</a:t>
              </a:r>
            </a:p>
          </p:txBody>
        </p:sp>
        <p:cxnSp>
          <p:nvCxnSpPr>
            <p:cNvPr id="63" name="Straight Arrow Connector 62"/>
            <p:cNvCxnSpPr>
              <a:stCxn id="59" idx="3"/>
              <a:endCxn id="61" idx="1"/>
            </p:cNvCxnSpPr>
            <p:nvPr/>
          </p:nvCxnSpPr>
          <p:spPr>
            <a:xfrm flipV="1">
              <a:off x="6197503" y="2591704"/>
              <a:ext cx="198358" cy="3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770489" y="2894792"/>
              <a:ext cx="7292" cy="3933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9" idx="1"/>
            </p:cNvCxnSpPr>
            <p:nvPr/>
          </p:nvCxnSpPr>
          <p:spPr>
            <a:xfrm flipV="1">
              <a:off x="5162866" y="2628210"/>
              <a:ext cx="195193" cy="381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0" idx="3"/>
              <a:endCxn id="57" idx="1"/>
            </p:cNvCxnSpPr>
            <p:nvPr/>
          </p:nvCxnSpPr>
          <p:spPr>
            <a:xfrm flipV="1">
              <a:off x="3234180" y="1200418"/>
              <a:ext cx="694246" cy="1371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0" idx="3"/>
              <a:endCxn id="58" idx="1"/>
            </p:cNvCxnSpPr>
            <p:nvPr/>
          </p:nvCxnSpPr>
          <p:spPr>
            <a:xfrm flipV="1">
              <a:off x="3234180" y="1789744"/>
              <a:ext cx="694246" cy="782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0" idx="3"/>
              <a:endCxn id="52" idx="1"/>
            </p:cNvCxnSpPr>
            <p:nvPr/>
          </p:nvCxnSpPr>
          <p:spPr>
            <a:xfrm>
              <a:off x="3234180" y="2571746"/>
              <a:ext cx="694246" cy="43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0" idx="3"/>
              <a:endCxn id="53" idx="1"/>
            </p:cNvCxnSpPr>
            <p:nvPr/>
          </p:nvCxnSpPr>
          <p:spPr>
            <a:xfrm flipV="1">
              <a:off x="3234180" y="2393466"/>
              <a:ext cx="694246" cy="178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0" idx="3"/>
              <a:endCxn id="54" idx="1"/>
            </p:cNvCxnSpPr>
            <p:nvPr/>
          </p:nvCxnSpPr>
          <p:spPr>
            <a:xfrm>
              <a:off x="3234180" y="2571746"/>
              <a:ext cx="694246" cy="1062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925315" y="3349711"/>
              <a:ext cx="1182418" cy="582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Fresh water</a:t>
              </a:r>
            </a:p>
          </p:txBody>
        </p:sp>
        <p:sp>
          <p:nvSpPr>
            <p:cNvPr id="73" name="Rectangle 72"/>
            <p:cNvSpPr/>
            <p:nvPr/>
          </p:nvSpPr>
          <p:spPr>
            <a:xfrm>
              <a:off x="349186" y="2578232"/>
              <a:ext cx="1192298" cy="513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Aquifer </a:t>
              </a:r>
              <a:r>
                <a:rPr lang="en-US" sz="1400" dirty="0" smtClean="0">
                  <a:solidFill>
                    <a:schemeClr val="tx1"/>
                  </a:solidFill>
                </a:rPr>
                <a:t>Diversion</a:t>
              </a:r>
              <a:endParaRPr lang="en-US" sz="1400" dirty="0">
                <a:solidFill>
                  <a:schemeClr val="tx1"/>
                </a:solidFill>
              </a:endParaRPr>
            </a:p>
          </p:txBody>
        </p:sp>
        <p:sp>
          <p:nvSpPr>
            <p:cNvPr id="74" name="Rectangle 73"/>
            <p:cNvSpPr/>
            <p:nvPr/>
          </p:nvSpPr>
          <p:spPr>
            <a:xfrm>
              <a:off x="331471" y="3266148"/>
              <a:ext cx="1210013" cy="609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River </a:t>
              </a:r>
              <a:r>
                <a:rPr lang="en-US" sz="1400" dirty="0" smtClean="0">
                  <a:solidFill>
                    <a:schemeClr val="tx1"/>
                  </a:solidFill>
                </a:rPr>
                <a:t>Diversion</a:t>
              </a:r>
              <a:endParaRPr lang="en-US" sz="1400" dirty="0">
                <a:solidFill>
                  <a:schemeClr val="tx1"/>
                </a:solidFill>
              </a:endParaRPr>
            </a:p>
          </p:txBody>
        </p:sp>
        <p:sp>
          <p:nvSpPr>
            <p:cNvPr id="75" name="Rectangle 74"/>
            <p:cNvSpPr/>
            <p:nvPr/>
          </p:nvSpPr>
          <p:spPr>
            <a:xfrm>
              <a:off x="241198" y="1568425"/>
              <a:ext cx="1300285" cy="693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Water </a:t>
              </a:r>
              <a:r>
                <a:rPr lang="en-US" sz="1400" dirty="0" smtClean="0">
                  <a:solidFill>
                    <a:schemeClr val="tx1"/>
                  </a:solidFill>
                </a:rPr>
                <a:t>Projects </a:t>
              </a:r>
              <a:r>
                <a:rPr lang="en-US" sz="1400" dirty="0">
                  <a:solidFill>
                    <a:schemeClr val="tx1"/>
                  </a:solidFill>
                </a:rPr>
                <a:t>(Exist </a:t>
              </a:r>
              <a:r>
                <a:rPr lang="en-US" sz="1400" dirty="0" smtClean="0">
                  <a:solidFill>
                    <a:schemeClr val="tx1"/>
                  </a:solidFill>
                </a:rPr>
                <a:t>&amp; </a:t>
              </a:r>
              <a:r>
                <a:rPr lang="en-US" sz="1400" dirty="0">
                  <a:solidFill>
                    <a:schemeClr val="tx1"/>
                  </a:solidFill>
                </a:rPr>
                <a:t>New)</a:t>
              </a:r>
            </a:p>
          </p:txBody>
        </p:sp>
        <p:cxnSp>
          <p:nvCxnSpPr>
            <p:cNvPr id="76" name="Straight Arrow Connector 75"/>
            <p:cNvCxnSpPr>
              <a:stCxn id="75" idx="3"/>
            </p:cNvCxnSpPr>
            <p:nvPr/>
          </p:nvCxnSpPr>
          <p:spPr>
            <a:xfrm>
              <a:off x="1541483" y="1915381"/>
              <a:ext cx="421173" cy="478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3" idx="3"/>
              <a:endCxn id="79" idx="1"/>
            </p:cNvCxnSpPr>
            <p:nvPr/>
          </p:nvCxnSpPr>
          <p:spPr>
            <a:xfrm flipV="1">
              <a:off x="1541484" y="1717436"/>
              <a:ext cx="421172" cy="1117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3"/>
            </p:cNvCxnSpPr>
            <p:nvPr/>
          </p:nvCxnSpPr>
          <p:spPr>
            <a:xfrm flipV="1">
              <a:off x="1541484" y="3552816"/>
              <a:ext cx="348275" cy="18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962656" y="1447051"/>
              <a:ext cx="1075652" cy="540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rgbClr val="FF0000"/>
                  </a:solidFill>
                </a:rPr>
                <a:t>Brackish Water</a:t>
              </a:r>
            </a:p>
          </p:txBody>
        </p:sp>
        <p:cxnSp>
          <p:nvCxnSpPr>
            <p:cNvPr id="80" name="Straight Arrow Connector 79"/>
            <p:cNvCxnSpPr/>
            <p:nvPr/>
          </p:nvCxnSpPr>
          <p:spPr>
            <a:xfrm>
              <a:off x="2554690" y="2008446"/>
              <a:ext cx="0" cy="32459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0" idx="3"/>
              <a:endCxn id="55" idx="1"/>
            </p:cNvCxnSpPr>
            <p:nvPr/>
          </p:nvCxnSpPr>
          <p:spPr>
            <a:xfrm>
              <a:off x="3234180" y="2571746"/>
              <a:ext cx="694246" cy="1590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56" idx="1"/>
            </p:cNvCxnSpPr>
            <p:nvPr/>
          </p:nvCxnSpPr>
          <p:spPr>
            <a:xfrm>
              <a:off x="3235578" y="2626387"/>
              <a:ext cx="692848" cy="209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195298" y="572237"/>
              <a:ext cx="2994479" cy="37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36" tIns="45718" rIns="91436" bIns="45718" rtlCol="0" anchor="ctr"/>
            <a:lstStyle/>
            <a:p>
              <a:pPr algn="ctr"/>
              <a:r>
                <a:rPr lang="en-US" dirty="0">
                  <a:solidFill>
                    <a:srgbClr val="0070C0"/>
                  </a:solidFill>
                </a:rPr>
                <a:t>Modeled Water Demand</a:t>
              </a:r>
            </a:p>
          </p:txBody>
        </p:sp>
        <p:sp>
          <p:nvSpPr>
            <p:cNvPr id="84" name="Rectangle 83"/>
            <p:cNvSpPr/>
            <p:nvPr/>
          </p:nvSpPr>
          <p:spPr>
            <a:xfrm>
              <a:off x="7902986" y="1529933"/>
              <a:ext cx="952883" cy="375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rgbClr val="FF0000"/>
                  </a:solidFill>
                </a:rPr>
                <a:t>Reuse</a:t>
              </a:r>
            </a:p>
          </p:txBody>
        </p:sp>
        <p:sp>
          <p:nvSpPr>
            <p:cNvPr id="85" name="Rectangle 84"/>
            <p:cNvSpPr/>
            <p:nvPr/>
          </p:nvSpPr>
          <p:spPr>
            <a:xfrm>
              <a:off x="7905121" y="3574840"/>
              <a:ext cx="952883" cy="65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chemeClr val="tx1"/>
                  </a:solidFill>
                </a:rPr>
                <a:t>Return Flows</a:t>
              </a:r>
            </a:p>
          </p:txBody>
        </p:sp>
        <p:cxnSp>
          <p:nvCxnSpPr>
            <p:cNvPr id="86" name="Straight Arrow Connector 85"/>
            <p:cNvCxnSpPr>
              <a:endCxn id="94" idx="2"/>
            </p:cNvCxnSpPr>
            <p:nvPr/>
          </p:nvCxnSpPr>
          <p:spPr>
            <a:xfrm>
              <a:off x="7469431" y="2475792"/>
              <a:ext cx="201979" cy="4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1"/>
            </p:cNvCxnSpPr>
            <p:nvPr/>
          </p:nvCxnSpPr>
          <p:spPr>
            <a:xfrm flipH="1" flipV="1">
              <a:off x="7432138" y="1701434"/>
              <a:ext cx="470848" cy="16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85" idx="1"/>
            </p:cNvCxnSpPr>
            <p:nvPr/>
          </p:nvCxnSpPr>
          <p:spPr>
            <a:xfrm flipV="1">
              <a:off x="7434273" y="3902940"/>
              <a:ext cx="470848" cy="14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824244" y="2342438"/>
              <a:ext cx="1330710" cy="49128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a:solidFill>
                    <a:srgbClr val="FF0000"/>
                  </a:solidFill>
                </a:rPr>
                <a:t>Treatment Plants</a:t>
              </a:r>
            </a:p>
          </p:txBody>
        </p:sp>
        <p:cxnSp>
          <p:nvCxnSpPr>
            <p:cNvPr id="90" name="Straight Arrow Connector 89"/>
            <p:cNvCxnSpPr/>
            <p:nvPr/>
          </p:nvCxnSpPr>
          <p:spPr>
            <a:xfrm flipH="1">
              <a:off x="2554690" y="2931973"/>
              <a:ext cx="5249" cy="417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5" idx="3"/>
            </p:cNvCxnSpPr>
            <p:nvPr/>
          </p:nvCxnSpPr>
          <p:spPr>
            <a:xfrm>
              <a:off x="1541483" y="1915381"/>
              <a:ext cx="401468" cy="1453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3" idx="3"/>
            </p:cNvCxnSpPr>
            <p:nvPr/>
          </p:nvCxnSpPr>
          <p:spPr>
            <a:xfrm>
              <a:off x="1541483" y="2834860"/>
              <a:ext cx="332171" cy="607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7671410" y="2145477"/>
              <a:ext cx="1420307" cy="6688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smtClean="0">
                  <a:solidFill>
                    <a:schemeClr val="tx1"/>
                  </a:solidFill>
                </a:rPr>
                <a:t>Treatment Plants</a:t>
              </a:r>
              <a:endParaRPr lang="en-US" sz="1400" dirty="0">
                <a:solidFill>
                  <a:schemeClr val="tx1"/>
                </a:solidFill>
              </a:endParaRPr>
            </a:p>
          </p:txBody>
        </p:sp>
        <p:cxnSp>
          <p:nvCxnSpPr>
            <p:cNvPr id="97" name="Straight Arrow Connector 96"/>
            <p:cNvCxnSpPr>
              <a:stCxn id="94" idx="0"/>
              <a:endCxn id="84" idx="2"/>
            </p:cNvCxnSpPr>
            <p:nvPr/>
          </p:nvCxnSpPr>
          <p:spPr>
            <a:xfrm flipH="1" flipV="1">
              <a:off x="8379428" y="1904938"/>
              <a:ext cx="2136" cy="24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4"/>
              <a:endCxn id="85" idx="0"/>
            </p:cNvCxnSpPr>
            <p:nvPr/>
          </p:nvCxnSpPr>
          <p:spPr>
            <a:xfrm flipH="1">
              <a:off x="8381563" y="2814319"/>
              <a:ext cx="1" cy="7605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3928425" y="5046191"/>
              <a:ext cx="1356791"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r>
                <a:rPr lang="en-US" sz="1400" dirty="0" smtClean="0">
                  <a:solidFill>
                    <a:srgbClr val="FF0000"/>
                  </a:solidFill>
                </a:rPr>
                <a:t>Environmental</a:t>
              </a:r>
            </a:p>
          </p:txBody>
        </p:sp>
        <p:cxnSp>
          <p:nvCxnSpPr>
            <p:cNvPr id="95" name="Straight Arrow Connector 94"/>
            <p:cNvCxnSpPr/>
            <p:nvPr/>
          </p:nvCxnSpPr>
          <p:spPr>
            <a:xfrm>
              <a:off x="3225510" y="2571747"/>
              <a:ext cx="626437" cy="2773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 Box 4"/>
            <p:cNvSpPr txBox="1">
              <a:spLocks noChangeArrowheads="1"/>
            </p:cNvSpPr>
            <p:nvPr/>
          </p:nvSpPr>
          <p:spPr bwMode="auto">
            <a:xfrm>
              <a:off x="331471" y="335279"/>
              <a:ext cx="2973340" cy="37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spAutoFit/>
            </a:bodyPr>
            <a:lstStyle/>
            <a:p>
              <a:r>
                <a:rPr lang="en-US" altLang="en-US" sz="2000" b="1" dirty="0"/>
                <a:t>EDSIMR – demand scope</a:t>
              </a:r>
            </a:p>
          </p:txBody>
        </p:sp>
        <p:sp>
          <p:nvSpPr>
            <p:cNvPr id="99" name="Text Box 4"/>
            <p:cNvSpPr txBox="1">
              <a:spLocks noChangeArrowheads="1"/>
            </p:cNvSpPr>
            <p:nvPr/>
          </p:nvSpPr>
          <p:spPr bwMode="auto">
            <a:xfrm>
              <a:off x="331471" y="4416664"/>
              <a:ext cx="2021028" cy="51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spAutoFit/>
            </a:bodyPr>
            <a:lstStyle/>
            <a:p>
              <a:pPr>
                <a:lnSpc>
                  <a:spcPct val="90000"/>
                </a:lnSpc>
              </a:pPr>
              <a:r>
                <a:rPr lang="en-US" altLang="en-US" sz="1600" b="1" dirty="0">
                  <a:solidFill>
                    <a:srgbClr val="FF0000"/>
                  </a:solidFill>
                </a:rPr>
                <a:t>Red means we are</a:t>
              </a:r>
            </a:p>
            <a:p>
              <a:pPr>
                <a:lnSpc>
                  <a:spcPct val="90000"/>
                </a:lnSpc>
              </a:pPr>
              <a:r>
                <a:rPr lang="en-US" altLang="en-US" sz="1600" b="1" dirty="0">
                  <a:solidFill>
                    <a:srgbClr val="FF0000"/>
                  </a:solidFill>
                </a:rPr>
                <a:t>Working on adding it</a:t>
              </a:r>
            </a:p>
          </p:txBody>
        </p:sp>
      </p:grpSp>
    </p:spTree>
    <p:extLst>
      <p:ext uri="{BB962C8B-B14F-4D97-AF65-F5344CB8AC3E}">
        <p14:creationId xmlns:p14="http://schemas.microsoft.com/office/powerpoint/2010/main" val="324797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a:t>This material is based upon work partially supported by the National Science Foundation under Grant Addressing Decision Support for Water Stressed FEW Nexus Decisions Numbered 1739977</a:t>
            </a:r>
          </a:p>
        </p:txBody>
      </p:sp>
    </p:spTree>
    <p:extLst>
      <p:ext uri="{BB962C8B-B14F-4D97-AF65-F5344CB8AC3E}">
        <p14:creationId xmlns:p14="http://schemas.microsoft.com/office/powerpoint/2010/main" val="262694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water supply </a:t>
            </a:r>
            <a:r>
              <a:rPr lang="en-US" dirty="0" smtClean="0"/>
              <a:t>: Rivers</a:t>
            </a:r>
            <a:endParaRPr lang="en-US" dirty="0"/>
          </a:p>
        </p:txBody>
      </p:sp>
      <p:sp>
        <p:nvSpPr>
          <p:cNvPr id="3" name="Content Placeholder 2"/>
          <p:cNvSpPr>
            <a:spLocks noGrp="1"/>
          </p:cNvSpPr>
          <p:nvPr>
            <p:ph idx="1"/>
          </p:nvPr>
        </p:nvSpPr>
        <p:spPr>
          <a:xfrm>
            <a:off x="457200" y="1333500"/>
            <a:ext cx="8229600" cy="1524000"/>
          </a:xfrm>
        </p:spPr>
        <p:txBody>
          <a:bodyPr>
            <a:normAutofit/>
          </a:bodyPr>
          <a:lstStyle/>
          <a:p>
            <a:r>
              <a:rPr lang="en-US" sz="2100" dirty="0">
                <a:latin typeface="+mn-lt"/>
              </a:rPr>
              <a:t>T</a:t>
            </a:r>
            <a:r>
              <a:rPr lang="en-US" sz="2100" dirty="0" smtClean="0">
                <a:latin typeface="+mn-lt"/>
              </a:rPr>
              <a:t>he </a:t>
            </a:r>
            <a:r>
              <a:rPr lang="en-US" sz="2100" dirty="0">
                <a:latin typeface="+mn-lt"/>
              </a:rPr>
              <a:t>precipitation in the research region varies from 8-20 inches per year in the west to 30-50 inches per year in the east</a:t>
            </a:r>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914" t="53915" r="16704" b="23530"/>
          <a:stretch/>
        </p:blipFill>
        <p:spPr>
          <a:xfrm>
            <a:off x="5334000" y="2019300"/>
            <a:ext cx="3583488" cy="2304789"/>
          </a:xfrm>
          <a:prstGeom prst="rect">
            <a:avLst/>
          </a:prstGeom>
        </p:spPr>
      </p:pic>
      <p:sp>
        <p:nvSpPr>
          <p:cNvPr id="6" name="TextBox 5"/>
          <p:cNvSpPr txBox="1"/>
          <p:nvPr/>
        </p:nvSpPr>
        <p:spPr>
          <a:xfrm>
            <a:off x="533400" y="2095500"/>
            <a:ext cx="5105400" cy="3277820"/>
          </a:xfrm>
          <a:prstGeom prst="rect">
            <a:avLst/>
          </a:prstGeom>
          <a:noFill/>
        </p:spPr>
        <p:txBody>
          <a:bodyPr wrap="square" rtlCol="0">
            <a:spAutoFit/>
          </a:bodyPr>
          <a:lstStyle/>
          <a:p>
            <a:pPr marL="285750" indent="-285750">
              <a:buFont typeface="Arial" panose="020B0604020202020204" pitchFamily="34" charset="0"/>
              <a:buChar char="•"/>
            </a:pPr>
            <a:r>
              <a:rPr lang="en-US" sz="2100" dirty="0"/>
              <a:t>Sufficient flows needed for downstream water use and flows to Estuary to protect fishery and species.</a:t>
            </a:r>
          </a:p>
          <a:p>
            <a:pPr marL="285750" indent="-285750">
              <a:buFont typeface="Arial" panose="020B0604020202020204" pitchFamily="34" charset="0"/>
              <a:buChar char="•"/>
            </a:pPr>
            <a:r>
              <a:rPr lang="en-US" sz="2100" dirty="0"/>
              <a:t>Interaction with ground water</a:t>
            </a:r>
          </a:p>
          <a:p>
            <a:pPr marL="800100" lvl="1" indent="-342900">
              <a:buFont typeface="Arial" panose="020B0604020202020204" pitchFamily="34" charset="0"/>
              <a:buChar char="•"/>
            </a:pPr>
            <a:r>
              <a:rPr lang="en-US" sz="2100" dirty="0"/>
              <a:t>Springs</a:t>
            </a:r>
          </a:p>
          <a:p>
            <a:pPr marL="800100" lvl="1" indent="-342900">
              <a:buFont typeface="Arial" panose="020B0604020202020204" pitchFamily="34" charset="0"/>
              <a:buChar char="•"/>
            </a:pPr>
            <a:r>
              <a:rPr lang="en-US" sz="2100" dirty="0" err="1"/>
              <a:t>Overpumping</a:t>
            </a:r>
            <a:r>
              <a:rPr lang="en-US" sz="2100" dirty="0"/>
              <a:t> of groundwater will lower river flows (not involved in the model now) </a:t>
            </a:r>
          </a:p>
          <a:p>
            <a:pPr marL="285750" indent="-285750">
              <a:buFont typeface="Arial" panose="020B0604020202020204" pitchFamily="34" charset="0"/>
              <a:buChar char="•"/>
            </a:pPr>
            <a:r>
              <a:rPr lang="en-US" sz="2100" dirty="0"/>
              <a:t>River Authority: Division Permits</a:t>
            </a:r>
          </a:p>
          <a:p>
            <a:endParaRPr lang="en-US" dirty="0"/>
          </a:p>
        </p:txBody>
      </p:sp>
      <p:sp>
        <p:nvSpPr>
          <p:cNvPr id="4" name="TextBox 3"/>
          <p:cNvSpPr txBox="1"/>
          <p:nvPr/>
        </p:nvSpPr>
        <p:spPr>
          <a:xfrm>
            <a:off x="5852161" y="4076700"/>
            <a:ext cx="2971800" cy="523220"/>
          </a:xfrm>
          <a:prstGeom prst="rect">
            <a:avLst/>
          </a:prstGeom>
          <a:noFill/>
        </p:spPr>
        <p:txBody>
          <a:bodyPr wrap="square" rtlCol="0">
            <a:spAutoFit/>
          </a:bodyPr>
          <a:lstStyle/>
          <a:p>
            <a:r>
              <a:rPr lang="en-US" sz="1400" dirty="0" smtClean="0"/>
              <a:t>Annual precipitation map (1981-2010)</a:t>
            </a:r>
          </a:p>
          <a:p>
            <a:r>
              <a:rPr lang="en-US" sz="1400" dirty="0" smtClean="0"/>
              <a:t>Source: </a:t>
            </a:r>
            <a:r>
              <a:rPr lang="en-US" sz="1400" dirty="0" err="1" smtClean="0"/>
              <a:t>twdb</a:t>
            </a:r>
            <a:endParaRPr lang="en-US" sz="1400" dirty="0"/>
          </a:p>
        </p:txBody>
      </p:sp>
    </p:spTree>
    <p:extLst>
      <p:ext uri="{BB962C8B-B14F-4D97-AF65-F5344CB8AC3E}">
        <p14:creationId xmlns:p14="http://schemas.microsoft.com/office/powerpoint/2010/main" val="67486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Limited water supply : Aquifers</a:t>
            </a:r>
          </a:p>
        </p:txBody>
      </p:sp>
      <p:sp>
        <p:nvSpPr>
          <p:cNvPr id="3" name="Content Placeholder 2"/>
          <p:cNvSpPr>
            <a:spLocks noGrp="1"/>
          </p:cNvSpPr>
          <p:nvPr>
            <p:ph idx="1"/>
          </p:nvPr>
        </p:nvSpPr>
        <p:spPr/>
        <p:txBody>
          <a:bodyPr>
            <a:normAutofit fontScale="85000" lnSpcReduction="20000"/>
          </a:bodyPr>
          <a:lstStyle/>
          <a:p>
            <a:r>
              <a:rPr lang="en-US" dirty="0" smtClean="0"/>
              <a:t>Problems</a:t>
            </a:r>
          </a:p>
          <a:p>
            <a:pPr lvl="1"/>
            <a:r>
              <a:rPr lang="en-US" dirty="0" smtClean="0"/>
              <a:t>Limited water supply (recharge)</a:t>
            </a:r>
          </a:p>
          <a:p>
            <a:pPr lvl="1"/>
            <a:r>
              <a:rPr lang="en-US" dirty="0" smtClean="0"/>
              <a:t>Heavy discharge (pumping and springs)</a:t>
            </a:r>
          </a:p>
          <a:p>
            <a:pPr lvl="1"/>
            <a:r>
              <a:rPr lang="en-US" dirty="0" smtClean="0"/>
              <a:t>Environment concerns and endangered species finding</a:t>
            </a:r>
          </a:p>
          <a:p>
            <a:pPr marL="514350" indent="-457200"/>
            <a:r>
              <a:rPr lang="en-US" dirty="0" smtClean="0"/>
              <a:t>EAA solution</a:t>
            </a:r>
          </a:p>
          <a:p>
            <a:pPr lvl="1"/>
            <a:r>
              <a:rPr lang="en-US" dirty="0" smtClean="0"/>
              <a:t>Edwards Aquifer Authority (EAA) issued permits to limit pumping and regulated withdraw amount based on water level</a:t>
            </a:r>
          </a:p>
          <a:p>
            <a:pPr lvl="1"/>
            <a:r>
              <a:rPr lang="en-US" dirty="0" smtClean="0"/>
              <a:t>Permit trading is allowed in EAA (water market)</a:t>
            </a:r>
          </a:p>
        </p:txBody>
      </p:sp>
    </p:spTree>
    <p:extLst>
      <p:ext uri="{BB962C8B-B14F-4D97-AF65-F5344CB8AC3E}">
        <p14:creationId xmlns:p14="http://schemas.microsoft.com/office/powerpoint/2010/main" val="1621676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water supply : </a:t>
            </a:r>
            <a:r>
              <a:rPr lang="en-US" dirty="0" smtClean="0"/>
              <a:t>Aquifers</a:t>
            </a:r>
            <a:endParaRPr lang="en-US" dirty="0"/>
          </a:p>
        </p:txBody>
      </p:sp>
      <p:sp>
        <p:nvSpPr>
          <p:cNvPr id="3" name="Content Placeholder 2"/>
          <p:cNvSpPr>
            <a:spLocks noGrp="1"/>
          </p:cNvSpPr>
          <p:nvPr>
            <p:ph idx="1"/>
          </p:nvPr>
        </p:nvSpPr>
        <p:spPr/>
        <p:txBody>
          <a:bodyPr/>
          <a:lstStyle/>
          <a:p>
            <a:r>
              <a:rPr lang="en-US" dirty="0" smtClean="0"/>
              <a:t>Edwards Aquifer</a:t>
            </a:r>
            <a:endParaRPr lang="en-US" dirty="0"/>
          </a:p>
        </p:txBody>
      </p:sp>
      <p:pic>
        <p:nvPicPr>
          <p:cNvPr id="4" name="Picture 11"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1943100"/>
            <a:ext cx="6210300" cy="3267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11293" y="5111234"/>
            <a:ext cx="7251665" cy="369332"/>
          </a:xfrm>
          <a:prstGeom prst="rect">
            <a:avLst/>
          </a:prstGeom>
          <a:noFill/>
        </p:spPr>
        <p:txBody>
          <a:bodyPr wrap="none" rtlCol="0">
            <a:spAutoFit/>
          </a:bodyPr>
          <a:lstStyle/>
          <a:p>
            <a:r>
              <a:rPr lang="en-US" dirty="0" smtClean="0"/>
              <a:t>Source: </a:t>
            </a:r>
            <a:r>
              <a:rPr lang="en-US" dirty="0"/>
              <a:t>Edwards Aquifer Website http://www.edwardsaquifer.net/intro.html </a:t>
            </a:r>
          </a:p>
        </p:txBody>
      </p:sp>
    </p:spTree>
    <p:extLst>
      <p:ext uri="{BB962C8B-B14F-4D97-AF65-F5344CB8AC3E}">
        <p14:creationId xmlns:p14="http://schemas.microsoft.com/office/powerpoint/2010/main" val="81519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Stochastic </a:t>
            </a:r>
            <a:r>
              <a:rPr lang="en-US" dirty="0"/>
              <a:t>water supply : Aquifers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6969844"/>
              </p:ext>
            </p:extLst>
          </p:nvPr>
        </p:nvGraphicFramePr>
        <p:xfrm>
          <a:off x="533400" y="1181100"/>
          <a:ext cx="8229600" cy="36036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5067300"/>
            <a:ext cx="3743397" cy="369332"/>
          </a:xfrm>
          <a:prstGeom prst="rect">
            <a:avLst/>
          </a:prstGeom>
          <a:noFill/>
        </p:spPr>
        <p:txBody>
          <a:bodyPr wrap="none" rtlCol="0">
            <a:spAutoFit/>
          </a:bodyPr>
          <a:lstStyle/>
          <a:p>
            <a:r>
              <a:rPr lang="en-US" dirty="0" smtClean="0"/>
              <a:t>Edwards Aquifer does not retain water</a:t>
            </a:r>
            <a:endParaRPr lang="en-US" dirty="0"/>
          </a:p>
        </p:txBody>
      </p:sp>
    </p:spTree>
    <p:extLst>
      <p:ext uri="{BB962C8B-B14F-4D97-AF65-F5344CB8AC3E}">
        <p14:creationId xmlns:p14="http://schemas.microsoft.com/office/powerpoint/2010/main" val="343381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Environmental Awareness</a:t>
            </a:r>
            <a:endParaRPr lang="en-US" dirty="0"/>
          </a:p>
        </p:txBody>
      </p:sp>
      <p:sp>
        <p:nvSpPr>
          <p:cNvPr id="4" name="Rectangle 2"/>
          <p:cNvSpPr>
            <a:spLocks noGrp="1" noChangeArrowheads="1"/>
          </p:cNvSpPr>
          <p:nvPr>
            <p:ph idx="1"/>
          </p:nvPr>
        </p:nvSpPr>
        <p:spPr bwMode="auto">
          <a:xfrm>
            <a:off x="457200" y="1164653"/>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20000"/>
          </a:bodyPr>
          <a:lstStyle>
            <a:lvl1pPr marL="457200" indent="-457200">
              <a:tabLst>
                <a:tab pos="909638" algn="l"/>
                <a:tab pos="1376363" algn="l"/>
              </a:tabLst>
              <a:defRPr>
                <a:solidFill>
                  <a:schemeClr val="tx1"/>
                </a:solidFill>
                <a:latin typeface="Arial" panose="020B0604020202020204" pitchFamily="34" charset="0"/>
              </a:defRPr>
            </a:lvl1pPr>
            <a:lvl2pPr marL="1371600" indent="-457200">
              <a:tabLst>
                <a:tab pos="909638" algn="l"/>
                <a:tab pos="1376363" algn="l"/>
              </a:tabLst>
              <a:defRPr>
                <a:solidFill>
                  <a:schemeClr val="tx1"/>
                </a:solidFill>
                <a:latin typeface="Arial" panose="020B0604020202020204" pitchFamily="34" charset="0"/>
              </a:defRPr>
            </a:lvl2pPr>
            <a:lvl3pPr marL="1708150" indent="-222250">
              <a:tabLst>
                <a:tab pos="909638" algn="l"/>
                <a:tab pos="1376363" algn="l"/>
              </a:tabLst>
              <a:defRPr>
                <a:solidFill>
                  <a:schemeClr val="tx1"/>
                </a:solidFill>
                <a:latin typeface="Arial" panose="020B0604020202020204" pitchFamily="34" charset="0"/>
              </a:defRPr>
            </a:lvl3pPr>
            <a:lvl4pPr marL="2397125" indent="-228600">
              <a:tabLst>
                <a:tab pos="909638" algn="l"/>
                <a:tab pos="1376363" algn="l"/>
              </a:tabLst>
              <a:defRPr>
                <a:solidFill>
                  <a:schemeClr val="tx1"/>
                </a:solidFill>
                <a:latin typeface="Arial" panose="020B0604020202020204" pitchFamily="34" charset="0"/>
              </a:defRPr>
            </a:lvl4pPr>
            <a:lvl5pPr marL="2740025" indent="-228600">
              <a:tabLst>
                <a:tab pos="909638" algn="l"/>
                <a:tab pos="1376363" algn="l"/>
              </a:tabLst>
              <a:defRPr>
                <a:solidFill>
                  <a:schemeClr val="tx1"/>
                </a:solidFill>
                <a:latin typeface="Arial" panose="020B0604020202020204" pitchFamily="34" charset="0"/>
              </a:defRPr>
            </a:lvl5pPr>
            <a:lvl6pPr marL="3197225" indent="-228600" fontAlgn="base">
              <a:spcBef>
                <a:spcPct val="0"/>
              </a:spcBef>
              <a:spcAft>
                <a:spcPct val="0"/>
              </a:spcAft>
              <a:tabLst>
                <a:tab pos="909638" algn="l"/>
                <a:tab pos="1376363" algn="l"/>
              </a:tabLst>
              <a:defRPr>
                <a:solidFill>
                  <a:schemeClr val="tx1"/>
                </a:solidFill>
                <a:latin typeface="Arial" panose="020B0604020202020204" pitchFamily="34" charset="0"/>
              </a:defRPr>
            </a:lvl6pPr>
            <a:lvl7pPr marL="3654425" indent="-228600" fontAlgn="base">
              <a:spcBef>
                <a:spcPct val="0"/>
              </a:spcBef>
              <a:spcAft>
                <a:spcPct val="0"/>
              </a:spcAft>
              <a:tabLst>
                <a:tab pos="909638" algn="l"/>
                <a:tab pos="1376363" algn="l"/>
              </a:tabLst>
              <a:defRPr>
                <a:solidFill>
                  <a:schemeClr val="tx1"/>
                </a:solidFill>
                <a:latin typeface="Arial" panose="020B0604020202020204" pitchFamily="34" charset="0"/>
              </a:defRPr>
            </a:lvl7pPr>
            <a:lvl8pPr marL="4111625" indent="-228600" fontAlgn="base">
              <a:spcBef>
                <a:spcPct val="0"/>
              </a:spcBef>
              <a:spcAft>
                <a:spcPct val="0"/>
              </a:spcAft>
              <a:tabLst>
                <a:tab pos="909638" algn="l"/>
                <a:tab pos="1376363" algn="l"/>
              </a:tabLst>
              <a:defRPr>
                <a:solidFill>
                  <a:schemeClr val="tx1"/>
                </a:solidFill>
                <a:latin typeface="Arial" panose="020B0604020202020204" pitchFamily="34" charset="0"/>
              </a:defRPr>
            </a:lvl8pPr>
            <a:lvl9pPr marL="4568825" indent="-228600" fontAlgn="base">
              <a:spcBef>
                <a:spcPct val="0"/>
              </a:spcBef>
              <a:spcAft>
                <a:spcPct val="0"/>
              </a:spcAft>
              <a:tabLst>
                <a:tab pos="909638" algn="l"/>
                <a:tab pos="1376363" algn="l"/>
              </a:tabLst>
              <a:defRPr>
                <a:solidFill>
                  <a:schemeClr val="tx1"/>
                </a:solidFill>
                <a:latin typeface="Arial" panose="020B0604020202020204" pitchFamily="34" charset="0"/>
              </a:defRPr>
            </a:lvl9pPr>
          </a:lstStyle>
          <a:p>
            <a:pPr>
              <a:lnSpc>
                <a:spcPct val="120000"/>
              </a:lnSpc>
              <a:buClr>
                <a:srgbClr val="FF3300"/>
              </a:buClr>
              <a:buSzPct val="75000"/>
              <a:buFont typeface="Wingdings" panose="05000000000000000000" pitchFamily="2" charset="2"/>
              <a:buChar char="q"/>
            </a:pPr>
            <a:r>
              <a:rPr lang="en-US" altLang="en-US" sz="2100" dirty="0">
                <a:latin typeface="+mn-lt"/>
              </a:rPr>
              <a:t>Increase Environmental Awareness </a:t>
            </a:r>
            <a:r>
              <a:rPr lang="en-US" altLang="en-US" sz="2100" dirty="0" smtClean="0">
                <a:latin typeface="+mn-lt"/>
              </a:rPr>
              <a:t>(Edwards Aquifer)</a:t>
            </a:r>
            <a:endParaRPr lang="en-US" altLang="en-US" sz="2100" dirty="0">
              <a:latin typeface="+mn-lt"/>
            </a:endParaRPr>
          </a:p>
          <a:p>
            <a:pPr>
              <a:lnSpc>
                <a:spcPct val="150000"/>
              </a:lnSpc>
              <a:buClr>
                <a:srgbClr val="FF3300"/>
              </a:buClr>
              <a:buSzPct val="75000"/>
              <a:buFont typeface="Wingdings" panose="05000000000000000000" pitchFamily="2" charset="2"/>
              <a:buNone/>
            </a:pPr>
            <a:r>
              <a:rPr lang="en-US" altLang="en-US" sz="2100" dirty="0">
                <a:latin typeface="+mn-lt"/>
              </a:rPr>
              <a:t>		</a:t>
            </a:r>
            <a:r>
              <a:rPr lang="en-US" altLang="en-US" sz="2100" dirty="0">
                <a:latin typeface="+mn-lt"/>
                <a:sym typeface="Wingdings" panose="05000000000000000000" pitchFamily="2" charset="2"/>
              </a:rPr>
              <a:t>	Endangered species</a:t>
            </a:r>
            <a:endParaRPr lang="en-US" altLang="en-US" sz="2100" dirty="0">
              <a:latin typeface="+mn-lt"/>
            </a:endParaRPr>
          </a:p>
          <a:p>
            <a:pPr>
              <a:lnSpc>
                <a:spcPct val="150000"/>
              </a:lnSpc>
              <a:spcBef>
                <a:spcPct val="30000"/>
              </a:spcBef>
              <a:buClr>
                <a:srgbClr val="FF3300"/>
              </a:buClr>
              <a:buSzPct val="75000"/>
              <a:buFont typeface="Wingdings" panose="05000000000000000000" pitchFamily="2" charset="2"/>
              <a:buChar char="q"/>
            </a:pPr>
            <a:endParaRPr lang="en-US" altLang="en-US" sz="2100" dirty="0">
              <a:latin typeface="+mn-lt"/>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06313"/>
            <a:ext cx="2531817" cy="13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2002852"/>
            <a:ext cx="2578971" cy="131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760232"/>
            <a:ext cx="2617652" cy="142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281" y="3780701"/>
            <a:ext cx="2567489" cy="140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0"/>
          <p:cNvSpPr txBox="1">
            <a:spLocks noChangeArrowheads="1"/>
          </p:cNvSpPr>
          <p:nvPr/>
        </p:nvSpPr>
        <p:spPr bwMode="auto">
          <a:xfrm>
            <a:off x="1174314" y="3390900"/>
            <a:ext cx="3119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66FF"/>
                </a:solidFill>
              </a:rPr>
              <a:t>Texas Blind Salamander</a:t>
            </a:r>
          </a:p>
        </p:txBody>
      </p:sp>
      <p:sp>
        <p:nvSpPr>
          <p:cNvPr id="10" name="Text Box 23"/>
          <p:cNvSpPr txBox="1">
            <a:spLocks noChangeArrowheads="1"/>
          </p:cNvSpPr>
          <p:nvPr/>
        </p:nvSpPr>
        <p:spPr bwMode="auto">
          <a:xfrm>
            <a:off x="5215592" y="3390900"/>
            <a:ext cx="24461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66FF"/>
                </a:solidFill>
              </a:rPr>
              <a:t>Fountain Darter</a:t>
            </a:r>
          </a:p>
        </p:txBody>
      </p:sp>
      <p:sp>
        <p:nvSpPr>
          <p:cNvPr id="11" name="Slide Number Placeholder 13"/>
          <p:cNvSpPr>
            <a:spLocks noGrp="1"/>
          </p:cNvSpPr>
          <p:nvPr>
            <p:ph type="sldNum" sz="quarter" idx="12"/>
          </p:nvPr>
        </p:nvSpPr>
        <p:spPr>
          <a:xfrm>
            <a:off x="4312160" y="5330269"/>
            <a:ext cx="2743200" cy="365125"/>
          </a:xfrm>
        </p:spPr>
        <p:txBody>
          <a:bodyPr/>
          <a:lstStyle/>
          <a:p>
            <a:fld id="{DE17DDA1-9B2B-4FF6-A7A0-3A404A318757}" type="slidenum">
              <a:rPr lang="en-US" altLang="en-US"/>
              <a:pPr/>
              <a:t>8</a:t>
            </a:fld>
            <a:endParaRPr lang="en-US" altLang="en-US"/>
          </a:p>
        </p:txBody>
      </p:sp>
      <p:sp>
        <p:nvSpPr>
          <p:cNvPr id="12" name="Text Box 21"/>
          <p:cNvSpPr txBox="1">
            <a:spLocks noChangeArrowheads="1"/>
          </p:cNvSpPr>
          <p:nvPr/>
        </p:nvSpPr>
        <p:spPr bwMode="auto">
          <a:xfrm>
            <a:off x="1295400" y="5143500"/>
            <a:ext cx="2297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66FF"/>
                </a:solidFill>
              </a:rPr>
              <a:t>San Marcos </a:t>
            </a:r>
            <a:r>
              <a:rPr lang="en-US" altLang="en-US" b="1" dirty="0" err="1">
                <a:solidFill>
                  <a:srgbClr val="0066FF"/>
                </a:solidFill>
              </a:rPr>
              <a:t>Gambusia</a:t>
            </a:r>
            <a:endParaRPr lang="en-US" altLang="en-US" b="1" dirty="0">
              <a:solidFill>
                <a:srgbClr val="0066FF"/>
              </a:solidFill>
            </a:endParaRPr>
          </a:p>
        </p:txBody>
      </p:sp>
      <p:sp>
        <p:nvSpPr>
          <p:cNvPr id="13" name="Text Box 22"/>
          <p:cNvSpPr txBox="1">
            <a:spLocks noChangeArrowheads="1"/>
          </p:cNvSpPr>
          <p:nvPr/>
        </p:nvSpPr>
        <p:spPr bwMode="auto">
          <a:xfrm>
            <a:off x="4983749" y="5192373"/>
            <a:ext cx="2478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66FF"/>
                </a:solidFill>
              </a:rPr>
              <a:t>San Marcos Salamander</a:t>
            </a:r>
          </a:p>
        </p:txBody>
      </p:sp>
    </p:spTree>
    <p:extLst>
      <p:ext uri="{BB962C8B-B14F-4D97-AF65-F5344CB8AC3E}">
        <p14:creationId xmlns:p14="http://schemas.microsoft.com/office/powerpoint/2010/main" val="331211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Edwards Aquifer Regulation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5800" y="1270000"/>
            <a:ext cx="5791200" cy="4127500"/>
          </a:xfrm>
          <a:prstGeom prst="rect">
            <a:avLst/>
          </a:prstGeom>
        </p:spPr>
      </p:pic>
    </p:spTree>
    <p:extLst>
      <p:ext uri="{BB962C8B-B14F-4D97-AF65-F5344CB8AC3E}">
        <p14:creationId xmlns:p14="http://schemas.microsoft.com/office/powerpoint/2010/main" val="2139437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U_maroonTemplat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TAMU_maroonTemplate</Template>
  <TotalTime>4943</TotalTime>
  <Words>2052</Words>
  <Application>Microsoft Office PowerPoint</Application>
  <PresentationFormat>On-screen Show (16:10)</PresentationFormat>
  <Paragraphs>438</Paragraphs>
  <Slides>37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Georgia</vt:lpstr>
      <vt:lpstr>Times New Roman</vt:lpstr>
      <vt:lpstr>Wingdings</vt:lpstr>
      <vt:lpstr>TAMU_maroonTemplate</vt:lpstr>
      <vt:lpstr>FEW Nexus Water Scarcity </vt:lpstr>
      <vt:lpstr>FEW Nexus in Our Study</vt:lpstr>
      <vt:lpstr>Study Region Geographic &amp; Hydrologic Scope</vt:lpstr>
      <vt:lpstr>Limited water supply : Rivers</vt:lpstr>
      <vt:lpstr>Limited water supply : Aquifers</vt:lpstr>
      <vt:lpstr>Limited water supply : Aquifers</vt:lpstr>
      <vt:lpstr>Stochastic water supply : Aquifers</vt:lpstr>
      <vt:lpstr>Environmental Awareness</vt:lpstr>
      <vt:lpstr>Edwards Aquifer Regulation</vt:lpstr>
      <vt:lpstr>Water Usage by Sector in 2015</vt:lpstr>
      <vt:lpstr>Municipal Sector </vt:lpstr>
      <vt:lpstr>Fracking</vt:lpstr>
      <vt:lpstr>Carrizo-Wilcox Aquifer Lift Increase (water level falling)</vt:lpstr>
      <vt:lpstr>Economic Concerns</vt:lpstr>
      <vt:lpstr> Major Obstacle and solutions</vt:lpstr>
      <vt:lpstr>Increase Social Benefit</vt:lpstr>
      <vt:lpstr>Water Value in Diff Market</vt:lpstr>
      <vt:lpstr>Public Goods Concern</vt:lpstr>
      <vt:lpstr>Externalities</vt:lpstr>
      <vt:lpstr>Compensation Reallocation</vt:lpstr>
      <vt:lpstr>Projects</vt:lpstr>
      <vt:lpstr>Nexus Projects/Strategies Agriculture Sector</vt:lpstr>
      <vt:lpstr>Nexus Projects/Strategies Regional Water Projects (mainly M&amp;I)</vt:lpstr>
      <vt:lpstr>Water project - Groundwater Transmission</vt:lpstr>
      <vt:lpstr>Water Project - Aquifer Storage and Recovery</vt:lpstr>
      <vt:lpstr>Water Project - Aquifer Storage and Recovery</vt:lpstr>
      <vt:lpstr>Water Project Build new reservoirs </vt:lpstr>
      <vt:lpstr>Water Project Desalinate brackish groundwater</vt:lpstr>
      <vt:lpstr>Water Project Seawater Desalination</vt:lpstr>
      <vt:lpstr>Nexus Projects/Strategies Power Plant Retrofits</vt:lpstr>
      <vt:lpstr>Power Plant water consumption and costs</vt:lpstr>
      <vt:lpstr>Cooling Retrofit Cost</vt:lpstr>
      <vt:lpstr>Other considerations</vt:lpstr>
      <vt:lpstr>EDSIMR “System” (and friends/ancestors)</vt:lpstr>
      <vt:lpstr>PowerPoint Presentation</vt:lpstr>
      <vt:lpstr>PowerPoint Presentation</vt:lpstr>
      <vt:lpstr>Acknowledgement</vt:lpstr>
    </vt:vector>
  </TitlesOfParts>
  <Company>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Chengcheng</dc:creator>
  <cp:lastModifiedBy>Mccarl, Bruce A</cp:lastModifiedBy>
  <cp:revision>111</cp:revision>
  <cp:lastPrinted>2018-03-02T17:34:00Z</cp:lastPrinted>
  <dcterms:created xsi:type="dcterms:W3CDTF">2018-02-26T22:46:46Z</dcterms:created>
  <dcterms:modified xsi:type="dcterms:W3CDTF">2019-03-13T18:33:22Z</dcterms:modified>
</cp:coreProperties>
</file>