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23"/>
  </p:notes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84" r:id="rId15"/>
    <p:sldId id="275" r:id="rId16"/>
    <p:sldId id="285" r:id="rId17"/>
    <p:sldId id="276" r:id="rId18"/>
    <p:sldId id="277" r:id="rId19"/>
    <p:sldId id="278" r:id="rId20"/>
    <p:sldId id="279" r:id="rId21"/>
    <p:sldId id="26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16" autoAdjust="0"/>
  </p:normalViewPr>
  <p:slideViewPr>
    <p:cSldViewPr snapToGrid="0" snapToObjects="1">
      <p:cViewPr varScale="1">
        <p:scale>
          <a:sx n="122" d="100"/>
          <a:sy n="122" d="100"/>
        </p:scale>
        <p:origin x="-114" y="-19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6CD42-AE3B-4F5E-BF53-FE760B5E3BD2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E99CC-ED02-4BBE-8BDA-026B5DAF4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4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9375" y="3538070"/>
            <a:ext cx="6400800" cy="157971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4400" dirty="0" err="1" smtClean="0"/>
              <a:t>Chengcheng</a:t>
            </a:r>
            <a:r>
              <a:rPr lang="en-US" sz="4400" dirty="0" smtClean="0"/>
              <a:t> </a:t>
            </a:r>
            <a:r>
              <a:rPr lang="en-US" sz="4400" dirty="0" err="1" smtClean="0"/>
              <a:t>Fei</a:t>
            </a:r>
            <a:endParaRPr lang="en-US" sz="4400" dirty="0"/>
          </a:p>
          <a:p>
            <a:pPr algn="l"/>
            <a:r>
              <a:rPr lang="en-US" sz="4400" dirty="0" smtClean="0"/>
              <a:t>201</a:t>
            </a:r>
            <a:r>
              <a:rPr lang="en-US" sz="4400" dirty="0"/>
              <a:t>7</a:t>
            </a:r>
            <a:r>
              <a:rPr lang="en-US" sz="4400" dirty="0" smtClean="0"/>
              <a:t> </a:t>
            </a:r>
            <a:r>
              <a:rPr lang="en-US" sz="4400" dirty="0"/>
              <a:t>Fall</a:t>
            </a:r>
          </a:p>
          <a:p>
            <a:pPr algn="l"/>
            <a:endParaRPr lang="en-US" sz="4400" dirty="0"/>
          </a:p>
          <a:p>
            <a:pPr algn="l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Based on material written by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Gillig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McCarl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; Improved upon by many previous lab instructors; Special thanks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to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Zidong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Mark Wang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25" y="1701594"/>
            <a:ext cx="7772400" cy="12688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Lecture 11 </a:t>
            </a:r>
            <a:r>
              <a:rPr lang="en-US" sz="4800" dirty="0"/>
              <a:t>Solving Non-linear Programming Problems</a:t>
            </a:r>
            <a:endParaRPr lang="en-US" altLang="en-US" sz="4800" dirty="0">
              <a:solidFill>
                <a:srgbClr val="00666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NLP solver takes 22 iterations to </a:t>
            </a:r>
            <a:r>
              <a:rPr lang="en-US" dirty="0" smtClean="0"/>
              <a:t>get</a:t>
            </a:r>
            <a:r>
              <a:rPr lang="en-US" dirty="0" smtClean="0"/>
              <a:t> </a:t>
            </a:r>
            <a:r>
              <a:rPr lang="en-US" dirty="0"/>
              <a:t>the solution.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2586039"/>
            <a:ext cx="706755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1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417639"/>
            <a:ext cx="8229600" cy="4301681"/>
          </a:xfrm>
        </p:spPr>
        <p:txBody>
          <a:bodyPr/>
          <a:lstStyle/>
          <a:p>
            <a:r>
              <a:rPr lang="en-US" dirty="0"/>
              <a:t>If we </a:t>
            </a:r>
            <a:r>
              <a:rPr lang="en-US" dirty="0" smtClean="0"/>
              <a:t>specify a proper </a:t>
            </a:r>
            <a:r>
              <a:rPr lang="en-US" dirty="0"/>
              <a:t>starting points before solving the model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2005077"/>
            <a:ext cx="6943725" cy="4495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621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NLP solver only takes 8 iterations to </a:t>
            </a:r>
            <a:r>
              <a:rPr lang="en-US" dirty="0" smtClean="0"/>
              <a:t>get</a:t>
            </a:r>
            <a:r>
              <a:rPr lang="en-US" dirty="0" smtClean="0"/>
              <a:t> </a:t>
            </a:r>
            <a:r>
              <a:rPr lang="en-US" dirty="0"/>
              <a:t>the solution.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4" y="2433639"/>
            <a:ext cx="70580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03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and lower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Set upper bound and lower bound for </a:t>
            </a:r>
            <a:r>
              <a:rPr lang="en-US" dirty="0" smtClean="0"/>
              <a:t>specific </a:t>
            </a:r>
            <a:r>
              <a:rPr lang="en-US" dirty="0"/>
              <a:t>variables</a:t>
            </a:r>
          </a:p>
          <a:p>
            <a:r>
              <a:rPr lang="en-US" dirty="0"/>
              <a:t>More realistic</a:t>
            </a:r>
          </a:p>
          <a:p>
            <a:r>
              <a:rPr lang="en-US" dirty="0"/>
              <a:t>Keep algorithm in a range</a:t>
            </a:r>
          </a:p>
          <a:p>
            <a:r>
              <a:rPr lang="en-US" dirty="0"/>
              <a:t>Improve solution feasibility and </a:t>
            </a:r>
            <a:r>
              <a:rPr lang="en-US" dirty="0" smtClean="0"/>
              <a:t>pre-solve </a:t>
            </a:r>
            <a:r>
              <a:rPr lang="en-US" dirty="0"/>
              <a:t>performance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3929064"/>
            <a:ext cx="84963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97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Generally, GAMS takes much more time to solve a NLP problem </a:t>
            </a:r>
            <a:r>
              <a:rPr lang="en-US" dirty="0" smtClean="0"/>
              <a:t>than a </a:t>
            </a:r>
            <a:r>
              <a:rPr lang="en-US" dirty="0"/>
              <a:t>LP problem.</a:t>
            </a:r>
          </a:p>
          <a:p>
            <a:r>
              <a:rPr lang="en-US" dirty="0"/>
              <a:t>We sometimes can linearly approximate the NLP problem, and </a:t>
            </a:r>
            <a:r>
              <a:rPr lang="en-US" dirty="0" smtClean="0"/>
              <a:t>then solve </a:t>
            </a:r>
            <a:r>
              <a:rPr lang="en-US" dirty="0"/>
              <a:t>it as a LP problem.</a:t>
            </a:r>
          </a:p>
          <a:p>
            <a:r>
              <a:rPr lang="en-US" dirty="0"/>
              <a:t>A typical example in our class is the MOTAD</a:t>
            </a:r>
          </a:p>
        </p:txBody>
      </p:sp>
    </p:spTree>
    <p:extLst>
      <p:ext uri="{BB962C8B-B14F-4D97-AF65-F5344CB8AC3E}">
        <p14:creationId xmlns:p14="http://schemas.microsoft.com/office/powerpoint/2010/main" val="79829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MOTAD: Linear Approximation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Linear Approximation to the expected value variance (E-V) problem, which is generally quadratic</a:t>
            </a:r>
          </a:p>
          <a:p>
            <a:pPr lvl="1" eaLnBrk="1" hangingPunct="1"/>
            <a:r>
              <a:rPr lang="en-US" dirty="0" smtClean="0"/>
              <a:t>LP not appropriate without some adjustments</a:t>
            </a:r>
          </a:p>
          <a:p>
            <a:pPr lvl="1" eaLnBrk="1" hangingPunct="1"/>
            <a:r>
              <a:rPr lang="en-US" dirty="0" smtClean="0"/>
              <a:t>MOTAD depicts tradeoffs in expected income and absolute deviations of income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Minimization of Total Absolute Deviations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55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algebraic </a:t>
            </a:r>
            <a:r>
              <a:rPr lang="en-US" dirty="0" smtClean="0"/>
              <a:t>form of MOTAD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8837" y="1914525"/>
            <a:ext cx="854392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9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8"/>
          <p:cNvSpPr>
            <a:spLocks noChangeArrowheads="1"/>
          </p:cNvSpPr>
          <p:nvPr/>
        </p:nvSpPr>
        <p:spPr bwMode="auto">
          <a:xfrm>
            <a:off x="2159000" y="863600"/>
            <a:ext cx="821213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6863" indent="-296863">
              <a:spcBef>
                <a:spcPct val="20000"/>
              </a:spcBef>
              <a:spcAft>
                <a:spcPct val="50000"/>
              </a:spcAft>
              <a:buClr>
                <a:srgbClr val="3333FF"/>
              </a:buClr>
              <a:buSzPct val="90000"/>
              <a:tabLst>
                <a:tab pos="868363" algn="l"/>
                <a:tab pos="1714500" algn="l"/>
                <a:tab pos="5037138" algn="l"/>
              </a:tabLst>
            </a:pPr>
            <a:endParaRPr lang="en-US" sz="2200">
              <a:solidFill>
                <a:srgbClr val="0033CC"/>
              </a:solidFill>
              <a:cs typeface="Times New Roman" pitchFamily="18" charset="0"/>
            </a:endParaRPr>
          </a:p>
        </p:txBody>
      </p:sp>
      <p:pic>
        <p:nvPicPr>
          <p:cNvPr id="14339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81000"/>
            <a:ext cx="8534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 redondeado"/>
          <p:cNvSpPr/>
          <p:nvPr/>
        </p:nvSpPr>
        <p:spPr>
          <a:xfrm>
            <a:off x="1905000" y="5791200"/>
            <a:ext cx="4191000" cy="6858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6" name="5 Rectángulo redondeado"/>
          <p:cNvSpPr/>
          <p:nvPr/>
        </p:nvSpPr>
        <p:spPr>
          <a:xfrm>
            <a:off x="7543800" y="533400"/>
            <a:ext cx="2819400" cy="6858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97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59000" y="863600"/>
            <a:ext cx="821213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6863" indent="-296863">
              <a:spcBef>
                <a:spcPct val="20000"/>
              </a:spcBef>
              <a:spcAft>
                <a:spcPct val="50000"/>
              </a:spcAft>
              <a:buClr>
                <a:srgbClr val="3333FF"/>
              </a:buClr>
              <a:buSzPct val="90000"/>
              <a:tabLst>
                <a:tab pos="868363" algn="l"/>
                <a:tab pos="1714500" algn="l"/>
                <a:tab pos="5037138" algn="l"/>
              </a:tabLst>
            </a:pPr>
            <a:endParaRPr lang="en-US" sz="2200">
              <a:solidFill>
                <a:srgbClr val="0033CC"/>
              </a:solidFill>
              <a:cs typeface="Times New Roman" pitchFamily="18" charset="0"/>
            </a:endParaRPr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42925"/>
            <a:ext cx="8458200" cy="5791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50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159000" y="863600"/>
            <a:ext cx="821213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6863" indent="-296863">
              <a:spcBef>
                <a:spcPct val="20000"/>
              </a:spcBef>
              <a:spcAft>
                <a:spcPct val="50000"/>
              </a:spcAft>
              <a:buClr>
                <a:srgbClr val="3333FF"/>
              </a:buClr>
              <a:buSzPct val="90000"/>
              <a:tabLst>
                <a:tab pos="868363" algn="l"/>
                <a:tab pos="1714500" algn="l"/>
                <a:tab pos="5037138" algn="l"/>
              </a:tabLst>
            </a:pPr>
            <a:endParaRPr lang="en-US" sz="2200">
              <a:solidFill>
                <a:srgbClr val="0033CC"/>
              </a:solidFill>
              <a:cs typeface="Times New Roman" pitchFamily="18" charset="0"/>
            </a:endParaRPr>
          </a:p>
        </p:txBody>
      </p:sp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990600"/>
            <a:ext cx="8534400" cy="5181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1828800" y="2514600"/>
            <a:ext cx="7010400" cy="13716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06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often encounter problems that cannot be solved by LP algorithms</a:t>
            </a:r>
            <a:r>
              <a:rPr lang="en-US" dirty="0" smtClean="0"/>
              <a:t>, in </a:t>
            </a:r>
            <a:r>
              <a:rPr lang="en-US" dirty="0"/>
              <a:t>which the objective function or constraints are in non-linear forms.</a:t>
            </a:r>
          </a:p>
          <a:p>
            <a:r>
              <a:rPr lang="en-US" dirty="0" smtClean="0"/>
              <a:t>Solving non-linear programming models are generally much complicated than linear programming models based on the types of non-linear models. For example:</a:t>
            </a:r>
          </a:p>
          <a:p>
            <a:pPr lvl="1"/>
            <a:r>
              <a:rPr lang="en-US" dirty="0" smtClean="0"/>
              <a:t>The objective is linear but constraints are non-linear</a:t>
            </a:r>
          </a:p>
          <a:p>
            <a:pPr lvl="1"/>
            <a:r>
              <a:rPr lang="en-US" dirty="0" smtClean="0"/>
              <a:t>Non-linear objectives and linear constraints</a:t>
            </a:r>
          </a:p>
          <a:p>
            <a:pPr lvl="1"/>
            <a:r>
              <a:rPr lang="en-US" dirty="0" smtClean="0"/>
              <a:t>Non-linear objectives and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5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59000" y="863600"/>
            <a:ext cx="821213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6863" indent="-296863">
              <a:spcBef>
                <a:spcPct val="20000"/>
              </a:spcBef>
              <a:spcAft>
                <a:spcPct val="50000"/>
              </a:spcAft>
              <a:buClr>
                <a:srgbClr val="3333FF"/>
              </a:buClr>
              <a:buSzPct val="90000"/>
              <a:tabLst>
                <a:tab pos="868363" algn="l"/>
                <a:tab pos="1714500" algn="l"/>
                <a:tab pos="5037138" algn="l"/>
              </a:tabLst>
            </a:pPr>
            <a:endParaRPr lang="en-US" sz="2200">
              <a:solidFill>
                <a:srgbClr val="0033CC"/>
              </a:solidFill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159000" y="863600"/>
            <a:ext cx="821213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6863" indent="-296863">
              <a:spcBef>
                <a:spcPct val="20000"/>
              </a:spcBef>
              <a:spcAft>
                <a:spcPct val="50000"/>
              </a:spcAft>
              <a:buClr>
                <a:srgbClr val="3333FF"/>
              </a:buClr>
              <a:buSzPct val="90000"/>
              <a:tabLst>
                <a:tab pos="868363" algn="l"/>
                <a:tab pos="1714500" algn="l"/>
                <a:tab pos="5037138" algn="l"/>
              </a:tabLst>
            </a:pPr>
            <a:endParaRPr lang="en-US" sz="2200">
              <a:solidFill>
                <a:srgbClr val="0033CC"/>
              </a:solidFill>
              <a:cs typeface="Times New Roman" pitchFamily="18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1000"/>
            <a:ext cx="8534400" cy="61341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2286000" y="609600"/>
            <a:ext cx="7924800" cy="1219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9" name="8 Rectángulo redondeado"/>
          <p:cNvSpPr/>
          <p:nvPr/>
        </p:nvSpPr>
        <p:spPr>
          <a:xfrm>
            <a:off x="2362200" y="4114800"/>
            <a:ext cx="5943600" cy="6858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0" name="9 Rectángulo redondeado"/>
          <p:cNvSpPr/>
          <p:nvPr/>
        </p:nvSpPr>
        <p:spPr>
          <a:xfrm>
            <a:off x="4648200" y="6248400"/>
            <a:ext cx="381000" cy="3810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36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3362" y="1393864"/>
            <a:ext cx="4754958" cy="1741966"/>
          </a:xfrm>
        </p:spPr>
        <p:txBody>
          <a:bodyPr>
            <a:normAutofit/>
          </a:bodyPr>
          <a:lstStyle/>
          <a:p>
            <a:r>
              <a:rPr lang="en-US" sz="3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434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of NLP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important intuition in solving NLP problems is approximation. </a:t>
            </a:r>
          </a:p>
          <a:p>
            <a:r>
              <a:rPr lang="en-US" dirty="0" smtClean="0"/>
              <a:t>A continuous function (x) can be approximated by a polynomial to any accuracy desired.</a:t>
            </a:r>
          </a:p>
          <a:p>
            <a:r>
              <a:rPr lang="en-US" dirty="0" smtClean="0"/>
              <a:t>Linear approximation of a NLP problem. GAMS handles linear problems faster and more efficient.</a:t>
            </a:r>
          </a:p>
          <a:p>
            <a:r>
              <a:rPr lang="en-US" dirty="0" smtClean="0"/>
              <a:t>Besides, GAMS has some nice NLP solvers which can be applied to NLP models directly.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NLP solvers in GAMS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 before</a:t>
            </a:r>
          </a:p>
          <a:p>
            <a:pPr lvl="1"/>
            <a:r>
              <a:rPr lang="en-US" dirty="0" smtClean="0"/>
              <a:t>Define </a:t>
            </a:r>
            <a:r>
              <a:rPr lang="en-US" dirty="0"/>
              <a:t>sets</a:t>
            </a:r>
          </a:p>
          <a:p>
            <a:pPr lvl="1"/>
            <a:r>
              <a:rPr lang="en-US" dirty="0"/>
              <a:t>Data assignment</a:t>
            </a:r>
          </a:p>
          <a:p>
            <a:pPr lvl="1"/>
            <a:r>
              <a:rPr lang="en-US" dirty="0"/>
              <a:t>Define </a:t>
            </a:r>
            <a:r>
              <a:rPr lang="en-US" dirty="0" smtClean="0"/>
              <a:t>variables</a:t>
            </a:r>
            <a:endParaRPr lang="en-US" dirty="0"/>
          </a:p>
          <a:p>
            <a:pPr lvl="1"/>
            <a:r>
              <a:rPr lang="en-US" dirty="0"/>
              <a:t>Define </a:t>
            </a:r>
            <a:r>
              <a:rPr lang="en-US" dirty="0" smtClean="0"/>
              <a:t>equations </a:t>
            </a:r>
            <a:r>
              <a:rPr lang="en-US" dirty="0"/>
              <a:t>(now </a:t>
            </a:r>
            <a:r>
              <a:rPr lang="en-US" dirty="0">
                <a:solidFill>
                  <a:srgbClr val="FF0000"/>
                </a:solidFill>
              </a:rPr>
              <a:t>non-linear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Model </a:t>
            </a:r>
            <a:r>
              <a:rPr lang="en-US" dirty="0" smtClean="0"/>
              <a:t>statement</a:t>
            </a:r>
          </a:p>
          <a:p>
            <a:pPr lvl="1"/>
            <a:endParaRPr lang="en-US" dirty="0"/>
          </a:p>
          <a:p>
            <a:r>
              <a:rPr lang="en-US" dirty="0"/>
              <a:t>Except now the last step is: </a:t>
            </a:r>
            <a:r>
              <a:rPr lang="en-US" dirty="0">
                <a:solidFill>
                  <a:srgbClr val="0000FF"/>
                </a:solidFill>
              </a:rPr>
              <a:t>Solve</a:t>
            </a:r>
            <a:r>
              <a:rPr lang="en-US" dirty="0"/>
              <a:t> </a:t>
            </a:r>
            <a:r>
              <a:rPr lang="en-US" dirty="0" err="1">
                <a:solidFill>
                  <a:srgbClr val="00FFFF"/>
                </a:solidFill>
              </a:rPr>
              <a:t>modelname</a:t>
            </a:r>
            <a:r>
              <a:rPr lang="en-US" dirty="0">
                <a:solidFill>
                  <a:srgbClr val="00FFFF"/>
                </a:solidFill>
              </a:rPr>
              <a:t> </a:t>
            </a:r>
            <a:r>
              <a:rPr lang="en-US" dirty="0"/>
              <a:t>using </a:t>
            </a:r>
            <a:r>
              <a:rPr lang="en-US" b="1" dirty="0">
                <a:solidFill>
                  <a:srgbClr val="FF0000"/>
                </a:solidFill>
              </a:rPr>
              <a:t>NLP</a:t>
            </a:r>
            <a:r>
              <a:rPr lang="en-US" dirty="0"/>
              <a:t> </a:t>
            </a:r>
            <a:r>
              <a:rPr lang="en-US" dirty="0" smtClean="0"/>
              <a:t>maximizing/minimizing </a:t>
            </a:r>
            <a:r>
              <a:rPr lang="en-US" dirty="0" smtClean="0">
                <a:solidFill>
                  <a:srgbClr val="00FFFF"/>
                </a:solidFill>
              </a:rPr>
              <a:t>objective</a:t>
            </a:r>
            <a:endParaRPr lang="en-US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7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Price Endogenous </a:t>
            </a:r>
            <a:r>
              <a:rPr lang="en-US" dirty="0" smtClean="0"/>
              <a:t>Problem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Demand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Supply </a:t>
                </a:r>
                <a:r>
                  <a:rPr lang="en-US" dirty="0"/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/>
                  <a:t>The mathematical formation for this </a:t>
                </a:r>
                <a:r>
                  <a:rPr lang="en-US" dirty="0" smtClean="0"/>
                  <a:t>problem </a:t>
                </a:r>
                <a:r>
                  <a:rPr lang="en-US" dirty="0"/>
                  <a:t>is</a:t>
                </a:r>
                <a:r>
                  <a:rPr lang="en-US" dirty="0" smtClean="0"/>
                  <a:t>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The problem maximizes welfare (consumer surplus + </a:t>
                </a:r>
                <a:r>
                  <a:rPr lang="en-US" dirty="0" smtClean="0"/>
                  <a:t>producer surplus</a:t>
                </a:r>
                <a:r>
                  <a:rPr lang="en-US" dirty="0"/>
                  <a:t>).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2" y="2949649"/>
            <a:ext cx="8129588" cy="126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GAMS code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510" y="1485901"/>
            <a:ext cx="60680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764" y="5224464"/>
            <a:ext cx="38957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00475" y="5224463"/>
            <a:ext cx="342900" cy="2047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8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NLP Solvers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Gradient based search</a:t>
            </a:r>
          </a:p>
          <a:p>
            <a:pPr lvl="1"/>
            <a:r>
              <a:rPr lang="en-US" dirty="0"/>
              <a:t>With a starting point and a direction, the algorithm repeatedly </a:t>
            </a:r>
            <a:r>
              <a:rPr lang="en-US" dirty="0" smtClean="0"/>
              <a:t>search for </a:t>
            </a:r>
            <a:r>
              <a:rPr lang="en-US" dirty="0"/>
              <a:t>optimal.</a:t>
            </a:r>
          </a:p>
          <a:p>
            <a:r>
              <a:rPr lang="en-US" dirty="0"/>
              <a:t>Potential problems</a:t>
            </a:r>
          </a:p>
          <a:p>
            <a:pPr lvl="1"/>
            <a:r>
              <a:rPr lang="en-US" dirty="0"/>
              <a:t>Solver may only </a:t>
            </a:r>
            <a:r>
              <a:rPr lang="en-US" dirty="0" smtClean="0"/>
              <a:t>find </a:t>
            </a:r>
            <a:r>
              <a:rPr lang="en-US" dirty="0"/>
              <a:t>a local solution.</a:t>
            </a:r>
          </a:p>
        </p:txBody>
      </p:sp>
    </p:spTree>
    <p:extLst>
      <p:ext uri="{BB962C8B-B14F-4D97-AF65-F5344CB8AC3E}">
        <p14:creationId xmlns:p14="http://schemas.microsoft.com/office/powerpoint/2010/main" val="401202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 values for variables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Default starting point is zero or the variable lower bound.</a:t>
            </a:r>
          </a:p>
          <a:p>
            <a:r>
              <a:rPr lang="en-US" dirty="0"/>
              <a:t>Starting point in right neighborhood is likely to return a </a:t>
            </a:r>
            <a:r>
              <a:rPr lang="en-US" dirty="0" smtClean="0"/>
              <a:t>desirable solution</a:t>
            </a:r>
            <a:r>
              <a:rPr lang="en-US" dirty="0"/>
              <a:t>.</a:t>
            </a:r>
          </a:p>
          <a:p>
            <a:r>
              <a:rPr lang="en-US" dirty="0"/>
              <a:t>Initial values close to optimal one reduces work required to </a:t>
            </a:r>
            <a:r>
              <a:rPr lang="en-US" dirty="0" smtClean="0"/>
              <a:t>find the optimal </a:t>
            </a:r>
            <a:r>
              <a:rPr lang="en-US" dirty="0"/>
              <a:t>solution.</a:t>
            </a:r>
          </a:p>
          <a:p>
            <a:r>
              <a:rPr lang="en-US" dirty="0"/>
              <a:t>Poor initial values can lead to numerical problems. Starting points </a:t>
            </a:r>
            <a:r>
              <a:rPr lang="en-US" dirty="0" smtClean="0"/>
              <a:t>can help </a:t>
            </a:r>
            <a:r>
              <a:rPr lang="en-US" dirty="0"/>
              <a:t>avoid such.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2105025"/>
            <a:ext cx="77152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points - example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9196" y="1893278"/>
            <a:ext cx="70485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87048" y="1417638"/>
            <a:ext cx="10109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Suppose we solve a simple CS-PS maximization problem </a:t>
            </a:r>
            <a:r>
              <a:rPr lang="en-US" dirty="0" smtClean="0"/>
              <a:t>without specifying </a:t>
            </a:r>
            <a:r>
              <a:rPr lang="en-US" dirty="0"/>
              <a:t>starting points</a:t>
            </a:r>
          </a:p>
        </p:txBody>
      </p:sp>
    </p:spTree>
    <p:extLst>
      <p:ext uri="{BB962C8B-B14F-4D97-AF65-F5344CB8AC3E}">
        <p14:creationId xmlns:p14="http://schemas.microsoft.com/office/powerpoint/2010/main" val="210774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4422</TotalTime>
  <Words>525</Words>
  <Application>Microsoft Office PowerPoint</Application>
  <PresentationFormat>Custom</PresentationFormat>
  <Paragraphs>71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Lecture 11 Solving Non-linear Programming Problems</vt:lpstr>
      <vt:lpstr>Introduction</vt:lpstr>
      <vt:lpstr>Approximation of NLP problem</vt:lpstr>
      <vt:lpstr>Using NLP solvers in GAMS</vt:lpstr>
      <vt:lpstr>Price Endogenous Problem Example</vt:lpstr>
      <vt:lpstr>GAMS code</vt:lpstr>
      <vt:lpstr>NLP Solvers</vt:lpstr>
      <vt:lpstr>Starting Points</vt:lpstr>
      <vt:lpstr>Starting points - example</vt:lpstr>
      <vt:lpstr>PowerPoint Presentation</vt:lpstr>
      <vt:lpstr>PowerPoint Presentation</vt:lpstr>
      <vt:lpstr>PowerPoint Presentation</vt:lpstr>
      <vt:lpstr>Upper and lower bounds</vt:lpstr>
      <vt:lpstr>Linear Approximation</vt:lpstr>
      <vt:lpstr>MOTAD: Linear Approximation</vt:lpstr>
      <vt:lpstr>The algebraic form of MOTAD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Fei, Chengcheng</cp:lastModifiedBy>
  <cp:revision>159</cp:revision>
  <dcterms:created xsi:type="dcterms:W3CDTF">2012-12-04T20:42:30Z</dcterms:created>
  <dcterms:modified xsi:type="dcterms:W3CDTF">2017-09-04T17:35:34Z</dcterms:modified>
</cp:coreProperties>
</file>