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23"/>
  </p:notesMasterIdLst>
  <p:sldIdLst>
    <p:sldId id="260" r:id="rId2"/>
    <p:sldId id="263" r:id="rId3"/>
    <p:sldId id="281" r:id="rId4"/>
    <p:sldId id="264" r:id="rId5"/>
    <p:sldId id="265" r:id="rId6"/>
    <p:sldId id="284" r:id="rId7"/>
    <p:sldId id="285" r:id="rId8"/>
    <p:sldId id="286" r:id="rId9"/>
    <p:sldId id="272" r:id="rId10"/>
    <p:sldId id="274" r:id="rId11"/>
    <p:sldId id="276" r:id="rId12"/>
    <p:sldId id="277" r:id="rId13"/>
    <p:sldId id="278" r:id="rId14"/>
    <p:sldId id="279" r:id="rId15"/>
    <p:sldId id="287" r:id="rId16"/>
    <p:sldId id="288" r:id="rId17"/>
    <p:sldId id="282" r:id="rId18"/>
    <p:sldId id="280" r:id="rId19"/>
    <p:sldId id="283" r:id="rId20"/>
    <p:sldId id="289" r:id="rId21"/>
    <p:sldId id="29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16" autoAdjust="0"/>
  </p:normalViewPr>
  <p:slideViewPr>
    <p:cSldViewPr snapToGrid="0" snapToObjects="1">
      <p:cViewPr>
        <p:scale>
          <a:sx n="91" d="100"/>
          <a:sy n="91" d="100"/>
        </p:scale>
        <p:origin x="-114" y="-4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CD42-AE3B-4F5E-BF53-FE760B5E3BD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99CC-ED02-4BBE-8BDA-026B5DAF4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84996-EE8F-489B-AEC3-51E994020422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830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Lec10_structural_modification.gms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70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Lec10_structural_modification2.gms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53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Lexico_example_multisub.gms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3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Lexico_example_multisub.gms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69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Lexico_example_multisub.gms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1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Lexico_example_multisub.gms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10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Lexico_Example.gms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6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Lexico_Example.gms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66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Lexico_Example.gms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06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Lexico_Example_alter.gms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8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9375" y="3538070"/>
            <a:ext cx="6400800" cy="157971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err="1" smtClean="0"/>
              <a:t>Chengcheng</a:t>
            </a:r>
            <a:r>
              <a:rPr lang="en-US" sz="4400" dirty="0" smtClean="0"/>
              <a:t> </a:t>
            </a:r>
            <a:r>
              <a:rPr lang="en-US" sz="4400" dirty="0" err="1" smtClean="0"/>
              <a:t>Fei</a:t>
            </a:r>
            <a:r>
              <a:rPr lang="en-US" sz="4400" dirty="0" smtClean="0"/>
              <a:t>	</a:t>
            </a:r>
            <a:endParaRPr lang="en-US" sz="4400" dirty="0"/>
          </a:p>
          <a:p>
            <a:pPr algn="l"/>
            <a:r>
              <a:rPr lang="en-US" sz="4400" dirty="0" smtClean="0"/>
              <a:t>2018 </a:t>
            </a:r>
            <a:r>
              <a:rPr lang="en-US" sz="4400" dirty="0"/>
              <a:t>Fall</a:t>
            </a:r>
          </a:p>
          <a:p>
            <a:pPr algn="l"/>
            <a:endParaRPr lang="en-US" sz="4400" dirty="0"/>
          </a:p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Special thanks to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Mark Wang.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25" y="1982948"/>
            <a:ext cx="7772400" cy="1268835"/>
          </a:xfrm>
        </p:spPr>
        <p:txBody>
          <a:bodyPr>
            <a:normAutofit/>
          </a:bodyPr>
          <a:lstStyle/>
          <a:p>
            <a:r>
              <a:rPr lang="en-US" dirty="0" smtClean="0"/>
              <a:t>Lecture 10 Comparative analysis</a:t>
            </a:r>
            <a:endParaRPr lang="en-US" altLang="en-US" sz="4800" dirty="0">
              <a:solidFill>
                <a:srgbClr val="0066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</a:t>
            </a:r>
            <a:r>
              <a:rPr lang="es-MX" dirty="0" err="1" smtClean="0"/>
              <a:t>Loops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LOOP</a:t>
            </a:r>
            <a:r>
              <a:rPr lang="en-US" dirty="0"/>
              <a:t> procedure causes GAMS to repeat execution of </a:t>
            </a:r>
            <a:r>
              <a:rPr lang="en-US" dirty="0" smtClean="0"/>
              <a:t>statement enclosed </a:t>
            </a:r>
            <a:r>
              <a:rPr lang="en-US" dirty="0"/>
              <a:t>in the parentheses for each value of the </a:t>
            </a:r>
            <a:r>
              <a:rPr lang="en-US" dirty="0" smtClean="0"/>
              <a:t>defining </a:t>
            </a:r>
            <a:r>
              <a:rPr lang="en-US" dirty="0"/>
              <a:t>set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Within </a:t>
            </a:r>
            <a:r>
              <a:rPr lang="en-US" dirty="0"/>
              <a:t>the Loop the index is treated as If it referenced only the single set element that the Loop index takes on during each pass. </a:t>
            </a:r>
            <a:r>
              <a:rPr lang="en-US" dirty="0" smtClean="0"/>
              <a:t>For example 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608" y="3131608"/>
            <a:ext cx="20764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607" y="3874558"/>
            <a:ext cx="6553373" cy="298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1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20" y="454715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Step1: Define scenario set</a:t>
            </a:r>
          </a:p>
          <a:p>
            <a:r>
              <a:rPr lang="en-US" dirty="0" smtClean="0"/>
              <a:t>Step2:Define parameters that will be altered by scenario</a:t>
            </a:r>
          </a:p>
          <a:p>
            <a:r>
              <a:rPr lang="en-US" dirty="0" smtClean="0"/>
              <a:t>Step3:Define parameters used in the loop (i.e. output) 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2"/>
          <a:stretch/>
        </p:blipFill>
        <p:spPr bwMode="auto">
          <a:xfrm>
            <a:off x="981427" y="2981325"/>
            <a:ext cx="6999817" cy="63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36" y="3615833"/>
            <a:ext cx="3793067" cy="53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36" y="4053872"/>
            <a:ext cx="5171438" cy="260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7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38" y="1527528"/>
            <a:ext cx="9985425" cy="454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714044" y="1411111"/>
            <a:ext cx="2302935" cy="925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07289" y="1124328"/>
            <a:ext cx="447240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Set weight of looped scenario to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1911" y="2784812"/>
            <a:ext cx="4069645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Reset weight of looped scenario to original value, after the solve statement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865512" y="3401226"/>
            <a:ext cx="3099168" cy="399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2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7" y="344310"/>
            <a:ext cx="10578587" cy="462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54577" y="191910"/>
            <a:ext cx="4888089" cy="677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49" y="5138385"/>
            <a:ext cx="10886382" cy="171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47244" y="5138385"/>
            <a:ext cx="4888089" cy="677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41" y="285045"/>
            <a:ext cx="5903259" cy="616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88533" y="541867"/>
            <a:ext cx="1128889" cy="590742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Step1: Define scenario set</a:t>
            </a:r>
          </a:p>
          <a:p>
            <a:r>
              <a:rPr lang="en-US" dirty="0"/>
              <a:t>Step2:Define parameters that will be altered by scenario</a:t>
            </a:r>
          </a:p>
          <a:p>
            <a:r>
              <a:rPr lang="en-US" dirty="0"/>
              <a:t>Step3:Define parameters used in the loop (i.e. output)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544" y="2873923"/>
            <a:ext cx="15906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32" y="3290265"/>
            <a:ext cx="48672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544" y="4429124"/>
            <a:ext cx="4968102" cy="21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293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1945"/>
            <a:ext cx="5320017" cy="584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123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109" y="194748"/>
            <a:ext cx="8229600" cy="935037"/>
          </a:xfrm>
        </p:spPr>
        <p:txBody>
          <a:bodyPr>
            <a:normAutofit/>
          </a:bodyPr>
          <a:lstStyle/>
          <a:p>
            <a:r>
              <a:rPr lang="en-US" sz="3600" dirty="0"/>
              <a:t>Loop: Structural Modification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8991" y="1375742"/>
            <a:ext cx="8229600" cy="4625531"/>
          </a:xfrm>
        </p:spPr>
        <p:txBody>
          <a:bodyPr>
            <a:normAutofit/>
          </a:bodyPr>
          <a:lstStyle/>
          <a:p>
            <a:r>
              <a:rPr lang="en-US" dirty="0"/>
              <a:t>Many comparative studies involve model </a:t>
            </a:r>
            <a:r>
              <a:rPr lang="en-US" dirty="0" smtClean="0"/>
              <a:t>structure modification</a:t>
            </a:r>
            <a:r>
              <a:rPr lang="en-US" dirty="0"/>
              <a:t>. One can introduce context sensitive structure by making constraints or terms conditionals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9" y="2766835"/>
            <a:ext cx="7926912" cy="135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7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226568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/>
              <a:t>Loop: Structural Modification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3" y="781050"/>
            <a:ext cx="6010275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81050"/>
            <a:ext cx="52959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293" y="677333"/>
            <a:ext cx="5718796" cy="92568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9472" y="5196417"/>
            <a:ext cx="5718796" cy="92568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3968044"/>
            <a:ext cx="5718796" cy="92568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2782710"/>
            <a:ext cx="5718796" cy="77328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Base Scenario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Scenario1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Loop: Structural Modification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55" y="1868905"/>
            <a:ext cx="6014605" cy="203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55" y="4508975"/>
            <a:ext cx="61341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423" y="2132933"/>
            <a:ext cx="307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702423" y="1580972"/>
            <a:ext cx="2815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Comparative Result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235" y="255105"/>
            <a:ext cx="8229600" cy="914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2987" y="1209262"/>
            <a:ext cx="9766527" cy="4906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Often we would like to exam the results under different scenarios.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Two ways to conduct comparative analysis</a:t>
            </a:r>
          </a:p>
          <a:p>
            <a:pPr marL="341313" indent="-341313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Use </a:t>
            </a:r>
            <a:r>
              <a:rPr lang="en-US" b="1" dirty="0" smtClean="0">
                <a:solidFill>
                  <a:srgbClr val="FF0000"/>
                </a:solidFill>
              </a:rPr>
              <a:t>multiple GAMS submissions </a:t>
            </a:r>
            <a:r>
              <a:rPr lang="en-US" dirty="0" smtClean="0"/>
              <a:t>or multiple solves</a:t>
            </a:r>
            <a:r>
              <a:rPr lang="en-US" b="1" dirty="0" smtClean="0"/>
              <a:t> </a:t>
            </a:r>
            <a:r>
              <a:rPr lang="en-US" dirty="0" smtClean="0"/>
              <a:t>generating report writing output and then manually comparing the analysis results</a:t>
            </a:r>
          </a:p>
          <a:p>
            <a:pPr marL="341313" indent="-341313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Use the GAMS </a:t>
            </a:r>
            <a:r>
              <a:rPr lang="en-US" b="1" dirty="0" smtClean="0">
                <a:solidFill>
                  <a:srgbClr val="FF0000"/>
                </a:solidFill>
              </a:rPr>
              <a:t>LOOP procedure </a:t>
            </a:r>
            <a:r>
              <a:rPr lang="en-US" dirty="0" smtClean="0"/>
              <a:t>and set up a comparative scenario analysis system that creates cross scenario comparison tables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63596"/>
            <a:ext cx="8429625" cy="251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3768695"/>
            <a:ext cx="5173054" cy="5127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4822632"/>
            <a:ext cx="8206811" cy="561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69" y="1648646"/>
            <a:ext cx="6920908" cy="122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490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867779"/>
            <a:ext cx="1662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Scenario 1: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29454"/>
            <a:ext cx="47053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5390" y="1607244"/>
            <a:ext cx="908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Base: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60421" y="1667564"/>
            <a:ext cx="2838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Comparative Result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1179"/>
            <a:ext cx="39909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190784"/>
            <a:ext cx="2857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24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– Lexicography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662023"/>
              </p:ext>
            </p:extLst>
          </p:nvPr>
        </p:nvGraphicFramePr>
        <p:xfrm>
          <a:off x="1594338" y="1813168"/>
          <a:ext cx="7334639" cy="420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3594100" imgH="2057400" progId="Equation.DSMT4">
                  <p:embed/>
                </p:oleObj>
              </mc:Choice>
              <mc:Fallback>
                <p:oleObj r:id="rId3" imgW="3594100" imgH="2057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338" y="1813168"/>
                        <a:ext cx="7334639" cy="42066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03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79" y="1346567"/>
            <a:ext cx="57531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018" y="257175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GAMS code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47446" y="1346567"/>
            <a:ext cx="4321908" cy="41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5600" y="2561860"/>
            <a:ext cx="1903046" cy="41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8379" y="5447324"/>
            <a:ext cx="4321908" cy="41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479" y="819149"/>
            <a:ext cx="4875106" cy="545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9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7" y="996948"/>
            <a:ext cx="9957857" cy="509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0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87" y="1029623"/>
            <a:ext cx="6793065" cy="554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59555" y="0"/>
            <a:ext cx="8681156" cy="1143000"/>
          </a:xfrm>
        </p:spPr>
        <p:txBody>
          <a:bodyPr/>
          <a:lstStyle/>
          <a:p>
            <a:r>
              <a:rPr lang="en-US" dirty="0" smtClean="0"/>
              <a:t>1. Multiple GAMS Submissions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5463"/>
            <a:ext cx="6547556" cy="543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80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Multiple GAMS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…data section…</a:t>
            </a:r>
          </a:p>
          <a:p>
            <a:r>
              <a:rPr lang="en-US" dirty="0" smtClean="0"/>
              <a:t>…model structure…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GOAL2("PROFIT1")=yes</a:t>
            </a:r>
            <a:r>
              <a:rPr lang="en-US" sz="1600" dirty="0" smtClean="0">
                <a:solidFill>
                  <a:srgbClr val="FF0000"/>
                </a:solidFill>
              </a:rPr>
              <a:t>;                                                                      Set up sets and parameters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WEIGHTS(GOAL2</a:t>
            </a:r>
            <a:r>
              <a:rPr lang="en-US" sz="1600" dirty="0">
                <a:solidFill>
                  <a:srgbClr val="FF0000"/>
                </a:solidFill>
              </a:rPr>
              <a:t>)=1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SOLVE RESALLOC USING LP MINIMIZING GOALOBJ</a:t>
            </a:r>
            <a:r>
              <a:rPr lang="en-US" sz="1600" dirty="0" smtClean="0">
                <a:solidFill>
                  <a:srgbClr val="FF0000"/>
                </a:solidFill>
              </a:rPr>
              <a:t>;                    solve the model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WEIGHTS(GOAL2)=0.00001; </a:t>
            </a:r>
            <a:r>
              <a:rPr lang="en-US" sz="1600" dirty="0" smtClean="0">
                <a:solidFill>
                  <a:srgbClr val="FF0000"/>
                </a:solidFill>
              </a:rPr>
              <a:t>                                                                Turn off the sets and reset parameters to original value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GOAL2("PROFIT1")=NO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GOAL2</a:t>
            </a:r>
            <a:r>
              <a:rPr lang="en-US" sz="1600" dirty="0" smtClean="0">
                <a:solidFill>
                  <a:srgbClr val="00B0F0"/>
                </a:solidFill>
              </a:rPr>
              <a:t>(“</a:t>
            </a:r>
            <a:r>
              <a:rPr lang="en-US" sz="1600" dirty="0" err="1" smtClean="0">
                <a:solidFill>
                  <a:srgbClr val="00B0F0"/>
                </a:solidFill>
              </a:rPr>
              <a:t>lathetime</a:t>
            </a:r>
            <a:r>
              <a:rPr lang="en-US" sz="1600" dirty="0" smtClean="0">
                <a:solidFill>
                  <a:srgbClr val="00B0F0"/>
                </a:solidFill>
              </a:rPr>
              <a:t>")=</a:t>
            </a:r>
            <a:r>
              <a:rPr lang="en-US" sz="1600" dirty="0">
                <a:solidFill>
                  <a:srgbClr val="00B0F0"/>
                </a:solidFill>
              </a:rPr>
              <a:t>yes;                                                                     </a:t>
            </a:r>
            <a:r>
              <a:rPr lang="en-US" sz="1600" dirty="0" smtClean="0">
                <a:solidFill>
                  <a:srgbClr val="00B0F0"/>
                </a:solidFill>
              </a:rPr>
              <a:t>  Change </a:t>
            </a:r>
            <a:r>
              <a:rPr lang="en-US" sz="1600" dirty="0">
                <a:solidFill>
                  <a:srgbClr val="00B0F0"/>
                </a:solidFill>
              </a:rPr>
              <a:t>sets and parameters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WEIGHTS(GOAL2)=1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SOLVE RESALLOC USING LP MINIMIZING GOALOBJ;                    solve the model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WEIGHTS(GOAL2)=0.00001;                                                                 Turn off the sets and reset parameters to original value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GOAL2</a:t>
            </a:r>
            <a:r>
              <a:rPr lang="en-US" sz="1600" dirty="0" smtClean="0">
                <a:solidFill>
                  <a:srgbClr val="00B0F0"/>
                </a:solidFill>
              </a:rPr>
              <a:t>(“</a:t>
            </a:r>
            <a:r>
              <a:rPr lang="en-US" sz="1600" dirty="0" err="1" smtClean="0">
                <a:solidFill>
                  <a:srgbClr val="00B0F0"/>
                </a:solidFill>
              </a:rPr>
              <a:t>lathetime</a:t>
            </a:r>
            <a:r>
              <a:rPr lang="en-US" sz="1600" dirty="0" smtClean="0">
                <a:solidFill>
                  <a:srgbClr val="00B0F0"/>
                </a:solidFill>
              </a:rPr>
              <a:t>")=</a:t>
            </a:r>
            <a:r>
              <a:rPr lang="en-US" sz="1600" dirty="0">
                <a:solidFill>
                  <a:srgbClr val="00B0F0"/>
                </a:solidFill>
              </a:rPr>
              <a:t>NO;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18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995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/>
              <a:t>Scenario Comparative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6"/>
          <a:stretch/>
        </p:blipFill>
        <p:spPr bwMode="auto">
          <a:xfrm>
            <a:off x="1746272" y="762000"/>
            <a:ext cx="6157912" cy="598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2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4595</TotalTime>
  <Words>350</Words>
  <Application>Microsoft Office PowerPoint</Application>
  <PresentationFormat>Custom</PresentationFormat>
  <Paragraphs>79</Paragraphs>
  <Slides>21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Equity</vt:lpstr>
      <vt:lpstr>Equation.DSMT4</vt:lpstr>
      <vt:lpstr>Lecture 10 Comparative analysis</vt:lpstr>
      <vt:lpstr>Introduction</vt:lpstr>
      <vt:lpstr>The example – Lexicography Example</vt:lpstr>
      <vt:lpstr>GAMS code</vt:lpstr>
      <vt:lpstr>PowerPoint Presentation</vt:lpstr>
      <vt:lpstr>1. Multiple GAMS Submissions</vt:lpstr>
      <vt:lpstr>PowerPoint Presentation</vt:lpstr>
      <vt:lpstr>Steps of Multiple GAMS Submission</vt:lpstr>
      <vt:lpstr>Scenario Comparative Report</vt:lpstr>
      <vt:lpstr>2. Loops</vt:lpstr>
      <vt:lpstr>Loop Steps</vt:lpstr>
      <vt:lpstr>PowerPoint Presentation</vt:lpstr>
      <vt:lpstr>PowerPoint Presentation</vt:lpstr>
      <vt:lpstr>PowerPoint Presentation</vt:lpstr>
      <vt:lpstr>Alternative Way</vt:lpstr>
      <vt:lpstr>PowerPoint Presentation</vt:lpstr>
      <vt:lpstr>Loop: Structural Modification</vt:lpstr>
      <vt:lpstr>Loop: Structural Modification</vt:lpstr>
      <vt:lpstr>Loop: Structural Modification</vt:lpstr>
      <vt:lpstr>What if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177</cp:revision>
  <dcterms:created xsi:type="dcterms:W3CDTF">2012-12-04T20:42:30Z</dcterms:created>
  <dcterms:modified xsi:type="dcterms:W3CDTF">2018-10-19T01:27:24Z</dcterms:modified>
</cp:coreProperties>
</file>