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0"/>
  </p:notesMasterIdLst>
  <p:sldIdLst>
    <p:sldId id="260" r:id="rId2"/>
    <p:sldId id="281" r:id="rId3"/>
    <p:sldId id="299" r:id="rId4"/>
    <p:sldId id="282" r:id="rId5"/>
    <p:sldId id="262" r:id="rId6"/>
    <p:sldId id="294" r:id="rId7"/>
    <p:sldId id="283" r:id="rId8"/>
    <p:sldId id="284" r:id="rId9"/>
    <p:sldId id="285" r:id="rId10"/>
    <p:sldId id="295" r:id="rId11"/>
    <p:sldId id="287" r:id="rId12"/>
    <p:sldId id="296" r:id="rId13"/>
    <p:sldId id="297" r:id="rId14"/>
    <p:sldId id="266" r:id="rId15"/>
    <p:sldId id="267" r:id="rId16"/>
    <p:sldId id="269" r:id="rId17"/>
    <p:sldId id="27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6" autoAdjust="0"/>
  </p:normalViewPr>
  <p:slideViewPr>
    <p:cSldViewPr snapToGrid="0" snapToObjects="1">
      <p:cViewPr varScale="1">
        <p:scale>
          <a:sx n="122" d="100"/>
          <a:sy n="122" d="100"/>
        </p:scale>
        <p:origin x="-114" y="-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2FAED-150A-48C0-B04D-1DD64185D78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9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2017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Mark Wang.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48"/>
            <a:ext cx="7772400" cy="1268835"/>
          </a:xfrm>
        </p:spPr>
        <p:txBody>
          <a:bodyPr>
            <a:normAutofit/>
          </a:bodyPr>
          <a:lstStyle/>
          <a:p>
            <a:r>
              <a:rPr lang="en-US" dirty="0" smtClean="0"/>
              <a:t>Lecture 9 Report writing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905" t="14754" b="24590"/>
          <a:stretch>
            <a:fillRect/>
          </a:stretch>
        </p:blipFill>
        <p:spPr bwMode="auto">
          <a:xfrm>
            <a:off x="1885949" y="725143"/>
            <a:ext cx="8455510" cy="16656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graphicFrame>
        <p:nvGraphicFramePr>
          <p:cNvPr id="10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78649"/>
              </p:ext>
            </p:extLst>
          </p:nvPr>
        </p:nvGraphicFramePr>
        <p:xfrm>
          <a:off x="1885950" y="2754957"/>
          <a:ext cx="7658101" cy="25504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03894"/>
                <a:gridCol w="1903894"/>
                <a:gridCol w="1903894"/>
                <a:gridCol w="1946419"/>
              </a:tblGrid>
              <a:tr h="510094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Ingredient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Cost</a:t>
                      </a:r>
                      <a:r>
                        <a:rPr lang="es-MX" sz="2000" dirty="0" smtClean="0"/>
                        <a:t>/</a:t>
                      </a:r>
                      <a:r>
                        <a:rPr lang="es-MX" sz="2000" dirty="0" err="1" smtClean="0"/>
                        <a:t>pound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Pound</a:t>
                      </a:r>
                      <a:r>
                        <a:rPr lang="es-MX" sz="2000" dirty="0" smtClean="0"/>
                        <a:t> </a:t>
                      </a:r>
                      <a:r>
                        <a:rPr lang="es-MX" sz="2000" dirty="0" err="1" smtClean="0"/>
                        <a:t>used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Mix</a:t>
                      </a:r>
                      <a:r>
                        <a:rPr lang="es-MX" sz="2000" dirty="0" smtClean="0"/>
                        <a:t> </a:t>
                      </a:r>
                      <a:r>
                        <a:rPr lang="es-MX" sz="2000" dirty="0" err="1" smtClean="0"/>
                        <a:t>cost</a:t>
                      </a:r>
                      <a:endParaRPr lang="es-MX" sz="2000" dirty="0"/>
                    </a:p>
                  </a:txBody>
                  <a:tcPr/>
                </a:tc>
              </a:tr>
              <a:tr h="510094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Corn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510094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Soybeans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510094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Etc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510094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Total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885949" y="725143"/>
            <a:ext cx="6048376" cy="3321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38575" y="3306419"/>
            <a:ext cx="1819275" cy="144655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95474" y="1095375"/>
            <a:ext cx="6048376" cy="332132"/>
          </a:xfrm>
          <a:prstGeom prst="rect">
            <a:avLst/>
          </a:prstGeom>
          <a:noFill/>
          <a:ln w="28575">
            <a:solidFill>
              <a:schemeClr val="accent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43575" y="3306419"/>
            <a:ext cx="1819275" cy="1446557"/>
          </a:xfrm>
          <a:prstGeom prst="rect">
            <a:avLst/>
          </a:prstGeom>
          <a:noFill/>
          <a:ln w="28575">
            <a:solidFill>
              <a:schemeClr val="accent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85949" y="1409700"/>
            <a:ext cx="7562851" cy="3321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58100" y="3306419"/>
            <a:ext cx="1819275" cy="144655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85949" y="1771650"/>
            <a:ext cx="8010527" cy="3321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43575" y="4857750"/>
            <a:ext cx="1819275" cy="3321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04999" y="2095500"/>
            <a:ext cx="5010152" cy="3321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58100" y="4876800"/>
            <a:ext cx="1819275" cy="3321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1752600"/>
            <a:ext cx="8344289" cy="326707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981200" y="762000"/>
            <a:ext cx="1606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/>
              <a:t>Obtaining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965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transportation example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8875" y="1417638"/>
            <a:ext cx="6286500" cy="321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305050" y="4879551"/>
            <a:ext cx="7448550" cy="1277321"/>
          </a:xfrm>
        </p:spPr>
        <p:txBody>
          <a:bodyPr>
            <a:normAutofit/>
          </a:bodyPr>
          <a:lstStyle/>
          <a:p>
            <a:r>
              <a:rPr lang="en-US" dirty="0" smtClean="0"/>
              <a:t>How many dimensions are needed in such a report 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022350"/>
            <a:ext cx="8308018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8392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Review: Decimals </a:t>
            </a:r>
            <a:r>
              <a:rPr lang="en-US" sz="3600" dirty="0"/>
              <a:t>and Format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905000" y="1219200"/>
            <a:ext cx="8382000" cy="48981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  <a:cs typeface="Courier New" pitchFamily="49" charset="0"/>
              </a:rPr>
              <a:t>General form: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OPTION</a:t>
            </a:r>
            <a:r>
              <a:rPr lang="en-US" sz="2400" dirty="0">
                <a:latin typeface="+mj-lt"/>
                <a:cs typeface="Courier New" pitchFamily="49" charset="0"/>
              </a:rPr>
              <a:t>    </a:t>
            </a:r>
            <a:r>
              <a:rPr lang="en-US" sz="2400" dirty="0" err="1">
                <a:latin typeface="+mj-lt"/>
                <a:cs typeface="Courier New" pitchFamily="49" charset="0"/>
              </a:rPr>
              <a:t>Item: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Courier New" pitchFamily="49" charset="0"/>
              </a:rPr>
              <a:t>Decimals</a:t>
            </a:r>
            <a:r>
              <a:rPr lang="en-US" sz="2400" dirty="0" err="1">
                <a:latin typeface="+mj-lt"/>
                <a:cs typeface="Courier New" pitchFamily="49" charset="0"/>
              </a:rPr>
              <a:t>:</a:t>
            </a:r>
            <a:r>
              <a:rPr lang="en-US" sz="2400" dirty="0" err="1">
                <a:solidFill>
                  <a:srgbClr val="00B050"/>
                </a:solidFill>
                <a:latin typeface="+mj-lt"/>
                <a:cs typeface="Courier New" pitchFamily="49" charset="0"/>
              </a:rPr>
              <a:t>RowItems</a:t>
            </a:r>
            <a:r>
              <a:rPr lang="en-US" sz="2400" dirty="0" err="1">
                <a:latin typeface="+mj-lt"/>
                <a:cs typeface="Courier New" pitchFamily="49" charset="0"/>
              </a:rPr>
              <a:t>:</a:t>
            </a:r>
            <a:r>
              <a:rPr lang="en-US" sz="2400" dirty="0" err="1">
                <a:solidFill>
                  <a:srgbClr val="C00000"/>
                </a:solidFill>
                <a:latin typeface="+mj-lt"/>
                <a:cs typeface="Courier New" pitchFamily="49" charset="0"/>
              </a:rPr>
              <a:t>ColumnItems</a:t>
            </a:r>
            <a:endParaRPr lang="en-US" sz="2400" dirty="0">
              <a:solidFill>
                <a:srgbClr val="C00000"/>
              </a:solidFill>
              <a:latin typeface="+mj-lt"/>
              <a:cs typeface="Courier New" pitchFamily="49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Example: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Option</a:t>
            </a:r>
            <a:r>
              <a:rPr lang="en-US" sz="24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latin typeface="+mj-lt"/>
                <a:cs typeface="Courier New" pitchFamily="49" charset="0"/>
              </a:rPr>
              <a:t>TotalValue:1:0:1;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Decimals:</a:t>
            </a:r>
            <a:r>
              <a:rPr lang="en-US" sz="2800" dirty="0">
                <a:solidFill>
                  <a:srgbClr val="002060"/>
                </a:solidFill>
              </a:rPr>
              <a:t>  </a:t>
            </a:r>
            <a:r>
              <a:rPr lang="en-US" sz="2800" dirty="0"/>
              <a:t>number of decimal places to be included</a:t>
            </a:r>
          </a:p>
          <a:p>
            <a:pPr>
              <a:buNone/>
            </a:pPr>
            <a:r>
              <a:rPr lang="en-US" sz="2800" dirty="0" err="1">
                <a:solidFill>
                  <a:srgbClr val="00B050"/>
                </a:solidFill>
              </a:rPr>
              <a:t>RowItems</a:t>
            </a:r>
            <a:r>
              <a:rPr lang="en-US" sz="2800" dirty="0">
                <a:solidFill>
                  <a:srgbClr val="00B050"/>
                </a:solidFill>
              </a:rPr>
              <a:t>:  </a:t>
            </a:r>
            <a:r>
              <a:rPr lang="en-US" sz="2800" dirty="0"/>
              <a:t>number of indices displayed within rows</a:t>
            </a:r>
          </a:p>
          <a:p>
            <a:pPr>
              <a:buNone/>
            </a:pPr>
            <a:r>
              <a:rPr lang="en-US" sz="2800" dirty="0" err="1">
                <a:solidFill>
                  <a:srgbClr val="C00000"/>
                </a:solidFill>
              </a:rPr>
              <a:t>ColumnItems</a:t>
            </a:r>
            <a:r>
              <a:rPr lang="en-US" sz="2800" dirty="0">
                <a:solidFill>
                  <a:srgbClr val="C00000"/>
                </a:solidFill>
              </a:rPr>
              <a:t>:  </a:t>
            </a:r>
            <a:r>
              <a:rPr lang="en-US" sz="2800" dirty="0"/>
              <a:t>number of indices displayed within columns</a:t>
            </a:r>
          </a:p>
        </p:txBody>
      </p:sp>
    </p:spTree>
    <p:extLst>
      <p:ext uri="{BB962C8B-B14F-4D97-AF65-F5344CB8AC3E}">
        <p14:creationId xmlns:p14="http://schemas.microsoft.com/office/powerpoint/2010/main" val="35233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56252" y="1399761"/>
            <a:ext cx="6721263" cy="43513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30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8856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 r="10169" b="2857"/>
          <a:stretch>
            <a:fillRect/>
          </a:stretch>
        </p:blipFill>
        <p:spPr bwMode="auto">
          <a:xfrm>
            <a:off x="952500" y="276227"/>
            <a:ext cx="5181600" cy="25907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 l="1869" r="1869" b="1263"/>
          <a:stretch>
            <a:fillRect/>
          </a:stretch>
        </p:blipFill>
        <p:spPr bwMode="auto">
          <a:xfrm>
            <a:off x="1076740" y="3002032"/>
            <a:ext cx="7848600" cy="3581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62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 l="2632" t="2632" r="2632" b="2632"/>
          <a:stretch>
            <a:fillRect/>
          </a:stretch>
        </p:blipFill>
        <p:spPr bwMode="auto">
          <a:xfrm>
            <a:off x="962439" y="304800"/>
            <a:ext cx="6781800" cy="2743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 l="916" r="2026" b="5128"/>
          <a:stretch>
            <a:fillRect/>
          </a:stretch>
        </p:blipFill>
        <p:spPr bwMode="auto">
          <a:xfrm>
            <a:off x="962439" y="3253409"/>
            <a:ext cx="8077200" cy="312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65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- display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229600" cy="1809750"/>
          </a:xfrm>
        </p:spPr>
        <p:txBody>
          <a:bodyPr/>
          <a:lstStyle/>
          <a:p>
            <a:pPr>
              <a:buNone/>
            </a:pP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General </a:t>
            </a:r>
            <a:r>
              <a:rPr lang="es-MX" sz="2400" dirty="0" err="1">
                <a:solidFill>
                  <a:schemeClr val="accent1">
                    <a:lumMod val="50000"/>
                  </a:schemeClr>
                </a:solidFill>
              </a:rPr>
              <a:t>format</a:t>
            </a:r>
            <a:endParaRPr lang="es-MX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es-MX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MX" sz="20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itemname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MX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MX" sz="20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variablename.L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MX" sz="2000" dirty="0" err="1">
                <a:latin typeface="Courier New" pitchFamily="49" charset="0"/>
                <a:cs typeface="Courier New" pitchFamily="49" charset="0"/>
              </a:rPr>
              <a:t>setdependency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s-MX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MX" sz="20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equationname.M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MX" sz="2000" dirty="0" err="1">
                <a:latin typeface="Courier New" pitchFamily="49" charset="0"/>
                <a:cs typeface="Courier New" pitchFamily="49" charset="0"/>
              </a:rPr>
              <a:t>setdependency</a:t>
            </a:r>
            <a:r>
              <a:rPr lang="es-MX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199" y="3382061"/>
            <a:ext cx="7381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. L </a:t>
            </a:r>
            <a:r>
              <a:rPr lang="es-MX" dirty="0" err="1"/>
              <a:t>refers</a:t>
            </a:r>
            <a:r>
              <a:rPr lang="es-MX" dirty="0"/>
              <a:t> to </a:t>
            </a:r>
            <a:r>
              <a:rPr lang="es-MX" dirty="0" err="1"/>
              <a:t>optimal</a:t>
            </a:r>
            <a:r>
              <a:rPr lang="es-MX" dirty="0"/>
              <a:t> </a:t>
            </a:r>
            <a:r>
              <a:rPr lang="es-MX" dirty="0" err="1"/>
              <a:t>solution</a:t>
            </a:r>
            <a:r>
              <a:rPr lang="es-MX" dirty="0"/>
              <a:t> and </a:t>
            </a:r>
            <a:r>
              <a:rPr lang="es-MX" dirty="0">
                <a:solidFill>
                  <a:srgbClr val="FF0000"/>
                </a:solidFill>
              </a:rPr>
              <a:t>.M</a:t>
            </a:r>
            <a:r>
              <a:rPr lang="es-MX" dirty="0"/>
              <a:t> </a:t>
            </a:r>
            <a:r>
              <a:rPr lang="es-MX" dirty="0" err="1"/>
              <a:t>refers</a:t>
            </a:r>
            <a:r>
              <a:rPr lang="es-MX" dirty="0"/>
              <a:t> to </a:t>
            </a:r>
            <a:r>
              <a:rPr lang="es-MX" dirty="0" err="1"/>
              <a:t>shadow</a:t>
            </a:r>
            <a:r>
              <a:rPr lang="es-MX" dirty="0"/>
              <a:t> </a:t>
            </a:r>
            <a:r>
              <a:rPr lang="es-MX" dirty="0" err="1"/>
              <a:t>price</a:t>
            </a:r>
            <a:r>
              <a:rPr lang="es-MX" dirty="0"/>
              <a:t> </a:t>
            </a:r>
            <a:r>
              <a:rPr lang="es-MX" dirty="0" err="1"/>
              <a:t>values</a:t>
            </a:r>
            <a:r>
              <a:rPr lang="es-MX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4060388"/>
            <a:ext cx="60483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Variable</a:t>
            </a:r>
            <a:endParaRPr lang="es-MX" dirty="0"/>
          </a:p>
          <a:p>
            <a:pPr>
              <a:buNone/>
            </a:pPr>
            <a:r>
              <a:rPr lang="es-MX" dirty="0"/>
              <a:t>	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.L   </a:t>
            </a:r>
            <a:r>
              <a:rPr lang="es-MX" dirty="0" err="1"/>
              <a:t>optimal</a:t>
            </a:r>
            <a:r>
              <a:rPr lang="es-MX" dirty="0"/>
              <a:t> </a:t>
            </a:r>
            <a:r>
              <a:rPr lang="es-MX" dirty="0" err="1"/>
              <a:t>solution</a:t>
            </a:r>
            <a:r>
              <a:rPr lang="es-MX" dirty="0"/>
              <a:t> </a:t>
            </a:r>
            <a:r>
              <a:rPr lang="es-MX" dirty="0" err="1"/>
              <a:t>levels</a:t>
            </a:r>
            <a:endParaRPr lang="es-MX" dirty="0"/>
          </a:p>
          <a:p>
            <a:pPr>
              <a:buNone/>
            </a:pPr>
            <a:r>
              <a:rPr lang="es-MX" dirty="0"/>
              <a:t>	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.M   </a:t>
            </a:r>
            <a:r>
              <a:rPr lang="es-MX" dirty="0" err="1"/>
              <a:t>optimal</a:t>
            </a:r>
            <a:r>
              <a:rPr lang="es-MX" dirty="0"/>
              <a:t> </a:t>
            </a:r>
            <a:r>
              <a:rPr lang="es-MX" dirty="0" err="1">
                <a:solidFill>
                  <a:srgbClr val="FF0000"/>
                </a:solidFill>
              </a:rPr>
              <a:t>reduced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costs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/>
              <a:t>/ variable </a:t>
            </a:r>
            <a:r>
              <a:rPr lang="es-MX" dirty="0" err="1"/>
              <a:t>marginals</a:t>
            </a:r>
            <a:endParaRPr lang="es-MX" dirty="0"/>
          </a:p>
          <a:p>
            <a:pPr>
              <a:buNone/>
            </a:pPr>
            <a:r>
              <a:rPr lang="es-MX" dirty="0" err="1">
                <a:solidFill>
                  <a:schemeClr val="accent1">
                    <a:lumMod val="50000"/>
                  </a:schemeClr>
                </a:solidFill>
              </a:rPr>
              <a:t>Equation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MX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.L</a:t>
            </a:r>
            <a:r>
              <a:rPr lang="es-MX" dirty="0"/>
              <a:t>        </a:t>
            </a:r>
            <a:r>
              <a:rPr lang="es-MX" dirty="0" err="1"/>
              <a:t>optimal</a:t>
            </a:r>
            <a:r>
              <a:rPr lang="es-MX" dirty="0"/>
              <a:t> </a:t>
            </a:r>
            <a:r>
              <a:rPr lang="es-MX" dirty="0" err="1"/>
              <a:t>equation</a:t>
            </a:r>
            <a:r>
              <a:rPr lang="es-MX" dirty="0"/>
              <a:t> </a:t>
            </a:r>
            <a:r>
              <a:rPr lang="es-MX" dirty="0" err="1"/>
              <a:t>levels</a:t>
            </a:r>
            <a:r>
              <a:rPr lang="es-MX" dirty="0"/>
              <a:t> (RHS – SLACK)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.M</a:t>
            </a:r>
            <a:r>
              <a:rPr lang="es-MX" dirty="0"/>
              <a:t>        </a:t>
            </a:r>
            <a:r>
              <a:rPr lang="es-MX" dirty="0" err="1"/>
              <a:t>equation</a:t>
            </a:r>
            <a:r>
              <a:rPr lang="es-MX" dirty="0"/>
              <a:t> </a:t>
            </a:r>
            <a:r>
              <a:rPr lang="es-MX" dirty="0" err="1"/>
              <a:t>marginals</a:t>
            </a:r>
            <a:r>
              <a:rPr lang="es-MX" dirty="0"/>
              <a:t> /</a:t>
            </a:r>
            <a:r>
              <a:rPr lang="es-MX" dirty="0" err="1">
                <a:solidFill>
                  <a:srgbClr val="FF0000"/>
                </a:solidFill>
              </a:rPr>
              <a:t>shadow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prices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565" y="303144"/>
            <a:ext cx="81534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Solution</a:t>
            </a:r>
            <a:r>
              <a:rPr lang="en-US" sz="3200" dirty="0"/>
              <a:t> Reports: Slack Option</a:t>
            </a: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 cstate="print"/>
          <a:srcRect l="6366" t="52789" r="6771" b="21984"/>
          <a:stretch/>
        </p:blipFill>
        <p:spPr bwMode="auto">
          <a:xfrm>
            <a:off x="1305169" y="1560857"/>
            <a:ext cx="8301038" cy="12573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3270" t="40230" r="4368" b="17324"/>
          <a:stretch/>
        </p:blipFill>
        <p:spPr bwMode="auto">
          <a:xfrm>
            <a:off x="1905000" y="3429000"/>
            <a:ext cx="8305800" cy="2362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591917" y="2037107"/>
            <a:ext cx="31242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3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transportation example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47" y="1742248"/>
            <a:ext cx="7094437" cy="372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7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0709" y="115957"/>
            <a:ext cx="83820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Why report writing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609" y="1143001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GAMS model solution is not adequate for conveying  solution information.  One should do calculations using 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solution</a:t>
            </a:r>
            <a:r>
              <a:rPr lang="en-US" sz="2000" dirty="0">
                <a:latin typeface="+mj-lt"/>
              </a:rPr>
              <a:t> information to improve information content. We might want the output to be more informative and condense as follows: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09" y="2502884"/>
            <a:ext cx="80105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3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- </a:t>
            </a:r>
            <a:r>
              <a:rPr lang="en-US" dirty="0"/>
              <a:t>u</a:t>
            </a:r>
            <a:r>
              <a:rPr lang="en-US" dirty="0" smtClean="0"/>
              <a:t>niversal set 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639957"/>
            <a:ext cx="8229600" cy="4686300"/>
          </a:xfrm>
        </p:spPr>
        <p:txBody>
          <a:bodyPr>
            <a:normAutofit/>
          </a:bodyPr>
          <a:lstStyle/>
          <a:p>
            <a:r>
              <a:rPr lang="en-US" dirty="0"/>
              <a:t>Set references may be </a:t>
            </a:r>
            <a:r>
              <a:rPr lang="en-US" dirty="0">
                <a:solidFill>
                  <a:srgbClr val="FF0000"/>
                </a:solidFill>
              </a:rPr>
              <a:t>indefinite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allowing any entries </a:t>
            </a:r>
            <a:r>
              <a:rPr lang="en-US" dirty="0"/>
              <a:t>at all by referring to the universal set.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615" y="2560638"/>
            <a:ext cx="6119813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04" y="4097821"/>
            <a:ext cx="6550986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2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2134" y="193715"/>
            <a:ext cx="8229600" cy="1143000"/>
          </a:xfrm>
        </p:spPr>
        <p:txBody>
          <a:bodyPr/>
          <a:lstStyle/>
          <a:p>
            <a:r>
              <a:rPr lang="es-MX" dirty="0" err="1" smtClean="0"/>
              <a:t>Report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r>
              <a:rPr lang="es-MX" dirty="0" smtClean="0"/>
              <a:t> – </a:t>
            </a:r>
            <a:r>
              <a:rPr lang="es-MX" dirty="0" err="1" smtClean="0"/>
              <a:t>another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endParaRPr lang="es-MX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2462"/>
          <a:stretch>
            <a:fillRect/>
          </a:stretch>
        </p:blipFill>
        <p:spPr bwMode="auto">
          <a:xfrm>
            <a:off x="789748" y="2665344"/>
            <a:ext cx="8192487" cy="37576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748334" y="1494158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/>
              <a:t>Suppose</a:t>
            </a:r>
            <a:r>
              <a:rPr lang="es-MX" sz="2800" dirty="0"/>
              <a:t> </a:t>
            </a:r>
            <a:r>
              <a:rPr lang="es-MX" sz="2800" dirty="0" err="1"/>
              <a:t>we</a:t>
            </a:r>
            <a:r>
              <a:rPr lang="es-MX" sz="2800" dirty="0"/>
              <a:t> </a:t>
            </a:r>
            <a:r>
              <a:rPr lang="es-MX" sz="2800" dirty="0" err="1"/>
              <a:t>wish</a:t>
            </a:r>
            <a:r>
              <a:rPr lang="es-MX" sz="2800" dirty="0"/>
              <a:t> </a:t>
            </a:r>
            <a:r>
              <a:rPr lang="es-MX" sz="2800" dirty="0" err="1"/>
              <a:t>to</a:t>
            </a:r>
            <a:r>
              <a:rPr lang="es-MX" sz="2800" dirty="0"/>
              <a:t> </a:t>
            </a:r>
            <a:r>
              <a:rPr lang="es-MX" sz="2800" dirty="0" err="1"/>
              <a:t>work</a:t>
            </a:r>
            <a:r>
              <a:rPr lang="es-MX" sz="2800" dirty="0"/>
              <a:t> up a </a:t>
            </a:r>
            <a:r>
              <a:rPr lang="es-MX" sz="2800" dirty="0" err="1"/>
              <a:t>report</a:t>
            </a:r>
            <a:r>
              <a:rPr lang="es-MX" sz="2800" dirty="0"/>
              <a:t> in a </a:t>
            </a:r>
            <a:r>
              <a:rPr lang="es-MX" sz="2800" dirty="0" err="1"/>
              <a:t>least</a:t>
            </a:r>
            <a:r>
              <a:rPr lang="es-MX" sz="2800" dirty="0"/>
              <a:t> </a:t>
            </a:r>
            <a:r>
              <a:rPr lang="es-MX" sz="2800" dirty="0" err="1"/>
              <a:t>cost</a:t>
            </a:r>
            <a:r>
              <a:rPr lang="es-MX" sz="2800" dirty="0"/>
              <a:t> </a:t>
            </a:r>
            <a:r>
              <a:rPr lang="es-MX" sz="2800" dirty="0" err="1"/>
              <a:t>feed</a:t>
            </a:r>
            <a:r>
              <a:rPr lang="es-MX" sz="2800" dirty="0"/>
              <a:t> </a:t>
            </a:r>
            <a:r>
              <a:rPr lang="es-MX" sz="2800" dirty="0" err="1"/>
              <a:t>model</a:t>
            </a:r>
            <a:r>
              <a:rPr lang="es-MX" sz="2800" dirty="0"/>
              <a:t> of </a:t>
            </a:r>
            <a:r>
              <a:rPr lang="es-MX" sz="2800" dirty="0" err="1"/>
              <a:t>diet</a:t>
            </a:r>
            <a:r>
              <a:rPr lang="es-MX" sz="2800" dirty="0"/>
              <a:t> </a:t>
            </a:r>
            <a:r>
              <a:rPr lang="es-MX" sz="2800" dirty="0" err="1"/>
              <a:t>composition</a:t>
            </a:r>
            <a:r>
              <a:rPr lang="es-MX" sz="2800" dirty="0"/>
              <a:t> and </a:t>
            </a:r>
            <a:r>
              <a:rPr lang="es-MX" sz="2800" dirty="0" err="1"/>
              <a:t>cost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101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955"/>
          <a:stretch>
            <a:fillRect/>
          </a:stretch>
        </p:blipFill>
        <p:spPr bwMode="auto">
          <a:xfrm>
            <a:off x="689744" y="326381"/>
            <a:ext cx="8153400" cy="2971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89744" y="3489716"/>
            <a:ext cx="6861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And </a:t>
            </a:r>
            <a:r>
              <a:rPr lang="es-MX" sz="2400" dirty="0" err="1"/>
              <a:t>we</a:t>
            </a:r>
            <a:r>
              <a:rPr lang="es-MX" sz="2400" dirty="0"/>
              <a:t> </a:t>
            </a:r>
            <a:r>
              <a:rPr lang="es-MX" sz="2400" dirty="0" err="1"/>
              <a:t>want</a:t>
            </a:r>
            <a:r>
              <a:rPr lang="es-MX" sz="2400" dirty="0"/>
              <a:t> to </a:t>
            </a:r>
            <a:r>
              <a:rPr lang="es-MX" sz="2400" dirty="0" err="1" smtClean="0"/>
              <a:t>generate</a:t>
            </a:r>
            <a:r>
              <a:rPr lang="es-MX" sz="2400" dirty="0" smtClean="0"/>
              <a:t> </a:t>
            </a:r>
            <a:r>
              <a:rPr lang="es-MX" sz="2400" dirty="0"/>
              <a:t>a 2-dimension </a:t>
            </a:r>
            <a:r>
              <a:rPr lang="es-MX" sz="2400" dirty="0" err="1"/>
              <a:t>report</a:t>
            </a:r>
            <a:r>
              <a:rPr lang="es-MX" sz="2400" dirty="0"/>
              <a:t> </a:t>
            </a:r>
            <a:r>
              <a:rPr lang="es-MX" sz="2400" dirty="0" err="1"/>
              <a:t>table</a:t>
            </a:r>
            <a:r>
              <a:rPr lang="es-MX" sz="2400" dirty="0"/>
              <a:t>: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29984"/>
              </p:ext>
            </p:extLst>
          </p:nvPr>
        </p:nvGraphicFramePr>
        <p:xfrm>
          <a:off x="749991" y="4329481"/>
          <a:ext cx="6934199" cy="1981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94419"/>
                <a:gridCol w="1694419"/>
                <a:gridCol w="1694419"/>
                <a:gridCol w="185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Ingredient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Cost</a:t>
                      </a:r>
                      <a:r>
                        <a:rPr lang="es-MX" sz="2000" dirty="0" smtClean="0"/>
                        <a:t>/</a:t>
                      </a:r>
                      <a:r>
                        <a:rPr lang="es-MX" sz="2000" dirty="0" err="1" smtClean="0"/>
                        <a:t>pound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Pound</a:t>
                      </a:r>
                      <a:r>
                        <a:rPr lang="es-MX" sz="2000" dirty="0" smtClean="0"/>
                        <a:t> </a:t>
                      </a:r>
                      <a:r>
                        <a:rPr lang="es-MX" sz="2000" dirty="0" err="1" smtClean="0"/>
                        <a:t>used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err="1" smtClean="0"/>
                        <a:t>Mix</a:t>
                      </a:r>
                      <a:r>
                        <a:rPr lang="es-MX" sz="2000" dirty="0" smtClean="0"/>
                        <a:t> </a:t>
                      </a:r>
                      <a:r>
                        <a:rPr lang="es-MX" sz="2000" dirty="0" err="1" smtClean="0"/>
                        <a:t>cost</a:t>
                      </a:r>
                      <a:endParaRPr lang="es-MX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Corn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Soybeans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err="1" smtClean="0"/>
                        <a:t>Etc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Total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28869" y="3810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MX" dirty="0" err="1" smtClean="0"/>
              <a:t>First</a:t>
            </a:r>
            <a:r>
              <a:rPr lang="es-MX" dirty="0" smtClean="0"/>
              <a:t> define a 2-dimensional </a:t>
            </a:r>
            <a:r>
              <a:rPr lang="es-MX" dirty="0" err="1" smtClean="0"/>
              <a:t>report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fill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report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905" b="85246"/>
          <a:stretch>
            <a:fillRect/>
          </a:stretch>
        </p:blipFill>
        <p:spPr bwMode="auto">
          <a:xfrm>
            <a:off x="1724439" y="914400"/>
            <a:ext cx="8077200" cy="685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905" t="14754" b="24590"/>
          <a:stretch>
            <a:fillRect/>
          </a:stretch>
        </p:blipFill>
        <p:spPr bwMode="auto">
          <a:xfrm>
            <a:off x="1784074" y="3214756"/>
            <a:ext cx="7957930" cy="26526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45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3379</TotalTime>
  <Words>241</Words>
  <Application>Microsoft Office PowerPoint</Application>
  <PresentationFormat>Custom</PresentationFormat>
  <Paragraphs>69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Lecture 9 Report writing</vt:lpstr>
      <vt:lpstr>Review - display statement</vt:lpstr>
      <vt:lpstr>Solution Reports: Slack Option</vt:lpstr>
      <vt:lpstr>The transportation example</vt:lpstr>
      <vt:lpstr>Why report writing</vt:lpstr>
      <vt:lpstr>Review - universal set *</vt:lpstr>
      <vt:lpstr>Report Writing – another example</vt:lpstr>
      <vt:lpstr>PowerPoint Presentation</vt:lpstr>
      <vt:lpstr>PowerPoint Presentation</vt:lpstr>
      <vt:lpstr>PowerPoint Presentation</vt:lpstr>
      <vt:lpstr>PowerPoint Presentation</vt:lpstr>
      <vt:lpstr>The transportation example</vt:lpstr>
      <vt:lpstr>PowerPoint Presentation</vt:lpstr>
      <vt:lpstr>Review: Decimals and Format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147</cp:revision>
  <dcterms:created xsi:type="dcterms:W3CDTF">2012-12-04T20:42:30Z</dcterms:created>
  <dcterms:modified xsi:type="dcterms:W3CDTF">2017-09-04T16:32:54Z</dcterms:modified>
</cp:coreProperties>
</file>