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1"/>
  </p:sldMasterIdLst>
  <p:notesMasterIdLst>
    <p:notesMasterId r:id="rId19"/>
  </p:notesMasterIdLst>
  <p:sldIdLst>
    <p:sldId id="260" r:id="rId2"/>
    <p:sldId id="300" r:id="rId3"/>
    <p:sldId id="299" r:id="rId4"/>
    <p:sldId id="301" r:id="rId5"/>
    <p:sldId id="263" r:id="rId6"/>
    <p:sldId id="264" r:id="rId7"/>
    <p:sldId id="308" r:id="rId8"/>
    <p:sldId id="265" r:id="rId9"/>
    <p:sldId id="267" r:id="rId10"/>
    <p:sldId id="281" r:id="rId11"/>
    <p:sldId id="305" r:id="rId12"/>
    <p:sldId id="307" r:id="rId13"/>
    <p:sldId id="306" r:id="rId14"/>
    <p:sldId id="302" r:id="rId15"/>
    <p:sldId id="303" r:id="rId16"/>
    <p:sldId id="304" r:id="rId17"/>
    <p:sldId id="26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8" autoAdjust="0"/>
  </p:normalViewPr>
  <p:slideViewPr>
    <p:cSldViewPr snapToGrid="0" snapToObjects="1">
      <p:cViewPr>
        <p:scale>
          <a:sx n="122" d="100"/>
          <a:sy n="122" d="100"/>
        </p:scale>
        <p:origin x="-114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Equation with large marginal</a:t>
            </a:r>
            <a:r>
              <a:rPr lang="en-US" baseline="0" dirty="0" smtClean="0"/>
              <a:t> and artificial variable with solution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49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Labor</a:t>
            </a:r>
            <a:r>
              <a:rPr lang="en-US" baseline="0" dirty="0" smtClean="0"/>
              <a:t> </a:t>
            </a:r>
            <a:r>
              <a:rPr lang="en-US" sz="1200" baseline="0" dirty="0" smtClean="0">
                <a:latin typeface="Calibri" pitchFamily="34" charset="0"/>
              </a:rPr>
              <a:t>is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purchased by day (8 hours),</a:t>
            </a:r>
            <a:r>
              <a:rPr lang="en-US" sz="1200" baseline="0" dirty="0" smtClean="0">
                <a:latin typeface="Calibri" pitchFamily="34" charset="0"/>
                <a:cs typeface="Calibri" pitchFamily="34" charset="0"/>
              </a:rPr>
              <a:t> and per hour cost is 8 dollars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0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67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more</a:t>
            </a:r>
            <a:r>
              <a:rPr lang="en-US" baseline="0" dirty="0" smtClean="0"/>
              <a:t> unit of labor available =&gt; save 64 labor cost, and relax the limits of 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4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672867-4B84-3044-819A-BDD5809F0F3B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9375" y="3538070"/>
            <a:ext cx="64008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/>
              <a:t>Chengcheng</a:t>
            </a:r>
            <a:r>
              <a:rPr lang="en-US" sz="4400" dirty="0"/>
              <a:t> </a:t>
            </a:r>
            <a:r>
              <a:rPr lang="en-US" sz="4400" dirty="0" err="1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2018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Mark Wang.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3125" y="1982948"/>
            <a:ext cx="7772400" cy="1268835"/>
          </a:xfrm>
        </p:spPr>
        <p:txBody>
          <a:bodyPr>
            <a:normAutofit/>
          </a:bodyPr>
          <a:lstStyle/>
          <a:p>
            <a:r>
              <a:rPr lang="en-US" dirty="0"/>
              <a:t>Lecture 8 Exam model flaws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1985964" y="307975"/>
            <a:ext cx="8351837" cy="561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As illustration let’s mess up the model.  Here are two alternative data input tables.  Which one is right?</a:t>
            </a:r>
          </a:p>
        </p:txBody>
      </p:sp>
      <p:pic>
        <p:nvPicPr>
          <p:cNvPr id="44061" name="Picture 29"/>
          <p:cNvPicPr>
            <a:picLocks noChangeAspect="1" noChangeArrowheads="1"/>
          </p:cNvPicPr>
          <p:nvPr/>
        </p:nvPicPr>
        <p:blipFill>
          <a:blip r:embed="rId2" cstate="print"/>
          <a:srcRect l="669" t="10148" r="1564" b="2839"/>
          <a:stretch>
            <a:fillRect/>
          </a:stretch>
        </p:blipFill>
        <p:spPr bwMode="auto">
          <a:xfrm>
            <a:off x="1906137" y="1237702"/>
            <a:ext cx="6400800" cy="237540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44062" name="Picture 30"/>
          <p:cNvPicPr>
            <a:picLocks noChangeAspect="1" noChangeArrowheads="1"/>
          </p:cNvPicPr>
          <p:nvPr/>
        </p:nvPicPr>
        <p:blipFill>
          <a:blip r:embed="rId3" cstate="print"/>
          <a:srcRect l="1000" t="11474" r="742" b="2452"/>
          <a:stretch>
            <a:fillRect/>
          </a:stretch>
        </p:blipFill>
        <p:spPr bwMode="auto">
          <a:xfrm>
            <a:off x="1906137" y="4189859"/>
            <a:ext cx="6400800" cy="235594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4063" name="Rectangle 31"/>
          <p:cNvSpPr>
            <a:spLocks noChangeArrowheads="1"/>
          </p:cNvSpPr>
          <p:nvPr/>
        </p:nvSpPr>
        <p:spPr bwMode="auto">
          <a:xfrm>
            <a:off x="8489951" y="1684339"/>
            <a:ext cx="17954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Alternative A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What is the meaning of a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positive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64 in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Objective?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8497888" y="4457701"/>
            <a:ext cx="17954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sz="2000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Alternative B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What is the meaning of a </a:t>
            </a:r>
            <a:r>
              <a:rPr lang="en-US" sz="2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negative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64 in the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Objective?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 redondeado"/>
          <p:cNvSpPr/>
          <p:nvPr/>
        </p:nvSpPr>
        <p:spPr>
          <a:xfrm>
            <a:off x="6136943" y="1099805"/>
            <a:ext cx="818866" cy="9007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Rectángulo redondeado"/>
          <p:cNvSpPr/>
          <p:nvPr/>
        </p:nvSpPr>
        <p:spPr>
          <a:xfrm>
            <a:off x="6150307" y="4077838"/>
            <a:ext cx="818866" cy="9007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911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the supply-demand balance.</a:t>
            </a:r>
          </a:p>
        </p:txBody>
      </p:sp>
    </p:spTree>
    <p:extLst>
      <p:ext uri="{BB962C8B-B14F-4D97-AF65-F5344CB8AC3E}">
        <p14:creationId xmlns:p14="http://schemas.microsoft.com/office/powerpoint/2010/main" val="113563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76" y="24788"/>
            <a:ext cx="5660137" cy="68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317" name="Rectangle 1037"/>
          <p:cNvSpPr>
            <a:spLocks noChangeArrowheads="1"/>
          </p:cNvSpPr>
          <p:nvPr/>
        </p:nvSpPr>
        <p:spPr bwMode="auto">
          <a:xfrm>
            <a:off x="7365242" y="617539"/>
            <a:ext cx="3199571" cy="561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3. POSTOPT </a:t>
            </a:r>
            <a:r>
              <a:rPr lang="en-US" dirty="0">
                <a:solidFill>
                  <a:srgbClr val="FF33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used to debug unrealistic solutions.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Row Summing :</a:t>
            </a:r>
            <a:r>
              <a:rPr lang="en-US" dirty="0">
                <a:solidFill>
                  <a:srgbClr val="3333CC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>
                <a:latin typeface="Calibri" pitchFamily="34" charset="0"/>
                <a:cs typeface="Calibri" pitchFamily="34" charset="0"/>
              </a:rPr>
              <a:t>used to reconstruct equation activity.</a:t>
            </a:r>
          </a:p>
        </p:txBody>
      </p:sp>
      <p:sp>
        <p:nvSpPr>
          <p:cNvPr id="98325" name="Rectangle 1045"/>
          <p:cNvSpPr>
            <a:spLocks noChangeArrowheads="1"/>
          </p:cNvSpPr>
          <p:nvPr/>
        </p:nvSpPr>
        <p:spPr bwMode="auto">
          <a:xfrm>
            <a:off x="6209377" y="584247"/>
            <a:ext cx="32543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A</a:t>
            </a:r>
          </a:p>
        </p:txBody>
      </p:sp>
      <p:sp>
        <p:nvSpPr>
          <p:cNvPr id="98330" name="Line 1050"/>
          <p:cNvSpPr>
            <a:spLocks noChangeShapeType="1"/>
          </p:cNvSpPr>
          <p:nvPr/>
        </p:nvSpPr>
        <p:spPr bwMode="auto">
          <a:xfrm flipH="1" flipV="1">
            <a:off x="5696712" y="1737360"/>
            <a:ext cx="1996076" cy="1101374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98331" name="Rectangle 1051"/>
          <p:cNvSpPr>
            <a:spLocks noChangeArrowheads="1"/>
          </p:cNvSpPr>
          <p:nvPr/>
        </p:nvSpPr>
        <p:spPr bwMode="auto">
          <a:xfrm>
            <a:off x="7694351" y="2483208"/>
            <a:ext cx="2647950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Is there any wrong with this accounting?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9629325" y="3506647"/>
            <a:ext cx="325438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C00000"/>
                </a:solidFill>
                <a:latin typeface="Arial" charset="0"/>
              </a:rPr>
              <a:t>A</a:t>
            </a:r>
          </a:p>
        </p:txBody>
      </p:sp>
      <p:sp>
        <p:nvSpPr>
          <p:cNvPr id="3" name="Rectangle 2"/>
          <p:cNvSpPr/>
          <p:nvPr/>
        </p:nvSpPr>
        <p:spPr>
          <a:xfrm>
            <a:off x="585216" y="713232"/>
            <a:ext cx="5312664" cy="1911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0"/>
          <p:cNvPicPr>
            <a:picLocks noChangeAspect="1" noChangeArrowheads="1"/>
          </p:cNvPicPr>
          <p:nvPr/>
        </p:nvPicPr>
        <p:blipFill>
          <a:blip r:embed="rId2" cstate="print"/>
          <a:srcRect l="1000" t="11474" r="742" b="2452"/>
          <a:stretch>
            <a:fillRect/>
          </a:stretch>
        </p:blipFill>
        <p:spPr bwMode="auto">
          <a:xfrm>
            <a:off x="6375962" y="4214619"/>
            <a:ext cx="4263463" cy="1569256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94223" name="Rectangle 15"/>
          <p:cNvSpPr>
            <a:spLocks noChangeArrowheads="1"/>
          </p:cNvSpPr>
          <p:nvPr/>
        </p:nvSpPr>
        <p:spPr bwMode="auto">
          <a:xfrm>
            <a:off x="7758231" y="313640"/>
            <a:ext cx="325438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94229" name="Rectangle 21"/>
          <p:cNvSpPr>
            <a:spLocks noChangeArrowheads="1"/>
          </p:cNvSpPr>
          <p:nvPr/>
        </p:nvSpPr>
        <p:spPr bwMode="auto">
          <a:xfrm>
            <a:off x="7782635" y="4418013"/>
            <a:ext cx="2856790" cy="2333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230" name="Rectangle 22"/>
          <p:cNvSpPr>
            <a:spLocks noChangeArrowheads="1"/>
          </p:cNvSpPr>
          <p:nvPr/>
        </p:nvSpPr>
        <p:spPr bwMode="auto">
          <a:xfrm>
            <a:off x="7782635" y="4678363"/>
            <a:ext cx="2864729" cy="4492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H="1">
            <a:off x="7162800" y="1665025"/>
            <a:ext cx="1239670" cy="164061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s-MX"/>
          </a:p>
        </p:txBody>
      </p:sp>
      <p:sp>
        <p:nvSpPr>
          <p:cNvPr id="94232" name="Rectangle 24"/>
          <p:cNvSpPr>
            <a:spLocks noChangeArrowheads="1"/>
          </p:cNvSpPr>
          <p:nvPr/>
        </p:nvSpPr>
        <p:spPr bwMode="auto">
          <a:xfrm>
            <a:off x="8472607" y="1148049"/>
            <a:ext cx="1908791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Is this accounting reasonable?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533508"/>
            <a:ext cx="61531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25" y="2663843"/>
            <a:ext cx="5151691" cy="4194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694176" y="438912"/>
            <a:ext cx="3468624" cy="22249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94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Valuation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Check the reduced cost to see if it is making sense.</a:t>
            </a:r>
          </a:p>
        </p:txBody>
      </p:sp>
    </p:spTree>
    <p:extLst>
      <p:ext uri="{BB962C8B-B14F-4D97-AF65-F5344CB8AC3E}">
        <p14:creationId xmlns:p14="http://schemas.microsoft.com/office/powerpoint/2010/main" val="136716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0"/>
          <p:cNvPicPr>
            <a:picLocks noChangeAspect="1" noChangeArrowheads="1"/>
          </p:cNvPicPr>
          <p:nvPr/>
        </p:nvPicPr>
        <p:blipFill>
          <a:blip r:embed="rId4" cstate="print"/>
          <a:srcRect l="1000" t="11474" r="742" b="2452"/>
          <a:stretch>
            <a:fillRect/>
          </a:stretch>
        </p:blipFill>
        <p:spPr bwMode="auto">
          <a:xfrm>
            <a:off x="6900887" y="4624209"/>
            <a:ext cx="4238057" cy="155990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944" y="1351591"/>
            <a:ext cx="637222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86" name="Rectangle 30"/>
          <p:cNvSpPr>
            <a:spLocks noChangeArrowheads="1"/>
          </p:cNvSpPr>
          <p:nvPr/>
        </p:nvSpPr>
        <p:spPr bwMode="auto">
          <a:xfrm>
            <a:off x="6280969" y="1131722"/>
            <a:ext cx="325437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 flipV="1">
            <a:off x="8235974" y="4624209"/>
            <a:ext cx="490538" cy="155990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 flipV="1">
            <a:off x="9754955" y="4648511"/>
            <a:ext cx="490537" cy="1511300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6300" name="Rectangle 44"/>
          <p:cNvSpPr>
            <a:spLocks noChangeArrowheads="1"/>
          </p:cNvSpPr>
          <p:nvPr/>
        </p:nvSpPr>
        <p:spPr bwMode="auto">
          <a:xfrm>
            <a:off x="1771650" y="351148"/>
            <a:ext cx="8476516" cy="62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POSTOPT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:  Budgeting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 use to reconstruct </a:t>
            </a:r>
            <a:r>
              <a:rPr lang="en-US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reduced costs</a:t>
            </a:r>
            <a:r>
              <a:rPr lang="en-US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6900887" y="3619284"/>
            <a:ext cx="3651250" cy="81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Arial" charset="0"/>
              </a:rPr>
              <a:t>Is this accounting reasonable,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Arial" charset="0"/>
              </a:rPr>
              <a:t>(</a:t>
            </a:r>
            <a:r>
              <a:rPr lang="en-US" dirty="0">
                <a:latin typeface="Symbol" pitchFamily="18" charset="2"/>
              </a:rPr>
              <a:t>S</a:t>
            </a:r>
            <a:r>
              <a:rPr lang="en-US" baseline="-25000" dirty="0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U</a:t>
            </a:r>
            <a:r>
              <a:rPr lang="en-US" baseline="-25000" dirty="0">
                <a:latin typeface="Arial" charset="0"/>
              </a:rPr>
              <a:t>i</a:t>
            </a:r>
            <a:r>
              <a:rPr lang="en-US" dirty="0">
                <a:latin typeface="Arial" charset="0"/>
              </a:rPr>
              <a:t>A</a:t>
            </a:r>
            <a:r>
              <a:rPr lang="en-US" baseline="-25000" dirty="0">
                <a:latin typeface="Arial" charset="0"/>
              </a:rPr>
              <a:t>ij</a:t>
            </a:r>
            <a:r>
              <a:rPr lang="en-US" dirty="0">
                <a:latin typeface="Arial" charset="0"/>
              </a:rPr>
              <a:t> – C</a:t>
            </a:r>
            <a:r>
              <a:rPr lang="en-US" baseline="-25000" dirty="0">
                <a:latin typeface="Arial" charset="0"/>
              </a:rPr>
              <a:t>j</a:t>
            </a:r>
            <a:r>
              <a:rPr lang="en-US" dirty="0">
                <a:latin typeface="Arial" charset="0"/>
              </a:rPr>
              <a:t> = 0 )? </a:t>
            </a:r>
            <a:r>
              <a:rPr lang="en-US" dirty="0" err="1" smtClean="0">
                <a:latin typeface="Arial" charset="0"/>
              </a:rPr>
              <a:t>X</a:t>
            </a:r>
            <a:r>
              <a:rPr lang="en-US" baseline="-25000" dirty="0" err="1" smtClean="0">
                <a:latin typeface="Arial" charset="0"/>
              </a:rPr>
              <a:t>j</a:t>
            </a:r>
            <a:r>
              <a:rPr lang="en-US" dirty="0" smtClean="0">
                <a:latin typeface="Arial" charset="0"/>
              </a:rPr>
              <a:t>  </a:t>
            </a:r>
            <a:r>
              <a:rPr lang="en-US" dirty="0">
                <a:latin typeface="Arial" charset="0"/>
              </a:rPr>
              <a:t>= 0?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016472"/>
              </p:ext>
            </p:extLst>
          </p:nvPr>
        </p:nvGraphicFramePr>
        <p:xfrm>
          <a:off x="1837958" y="665791"/>
          <a:ext cx="41719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r:id="rId6" imgW="2235200" imgH="368300" progId="Equation.DSMT4">
                  <p:embed/>
                </p:oleObj>
              </mc:Choice>
              <mc:Fallback>
                <p:oleObj r:id="rId6" imgW="22352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7958" y="665791"/>
                        <a:ext cx="41719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7129" y="1453515"/>
            <a:ext cx="5436648" cy="196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3373175" y="1571459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3373175" y="3301040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3492452" y="5086328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8809823" y="2065965"/>
            <a:ext cx="3113954" cy="1235075"/>
          </a:xfrm>
          <a:prstGeom prst="rect">
            <a:avLst/>
          </a:prstGeom>
          <a:noFill/>
          <a:ln w="2857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70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44" y="52873"/>
            <a:ext cx="5556328" cy="475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44" y="4809490"/>
            <a:ext cx="5556328" cy="1977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9754147" y="204717"/>
            <a:ext cx="313353" cy="43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</a:t>
            </a: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2806070" y="5465964"/>
            <a:ext cx="3113954" cy="1235075"/>
          </a:xfrm>
          <a:prstGeom prst="rect">
            <a:avLst/>
          </a:prstGeom>
          <a:noFill/>
          <a:ln w="28575">
            <a:solidFill>
              <a:srgbClr val="00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7365241" y="1053011"/>
            <a:ext cx="3888295" cy="1048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Calibri" pitchFamily="34" charset="0"/>
                <a:cs typeface="Calibri" pitchFamily="34" charset="0"/>
              </a:rPr>
              <a:t>Is this accounting reasonable,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r>
              <a:rPr lang="en-US" dirty="0">
                <a:latin typeface="Arial" charset="0"/>
              </a:rPr>
              <a:t>(</a:t>
            </a:r>
            <a:r>
              <a:rPr lang="en-US" dirty="0" err="1">
                <a:latin typeface="Symbol" pitchFamily="18" charset="2"/>
              </a:rPr>
              <a:t>S</a:t>
            </a:r>
            <a:r>
              <a:rPr lang="en-US" baseline="-25000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U</a:t>
            </a:r>
            <a:r>
              <a:rPr lang="en-US" baseline="-25000" dirty="0" err="1">
                <a:latin typeface="Arial" charset="0"/>
              </a:rPr>
              <a:t>i</a:t>
            </a:r>
            <a:r>
              <a:rPr lang="en-US" dirty="0" err="1">
                <a:latin typeface="Arial" charset="0"/>
              </a:rPr>
              <a:t>A</a:t>
            </a:r>
            <a:r>
              <a:rPr lang="en-US" baseline="-25000" dirty="0" err="1">
                <a:latin typeface="Arial" charset="0"/>
              </a:rPr>
              <a:t>ij</a:t>
            </a:r>
            <a:r>
              <a:rPr lang="en-US" dirty="0">
                <a:latin typeface="Arial" charset="0"/>
              </a:rPr>
              <a:t> – </a:t>
            </a:r>
            <a:r>
              <a:rPr lang="en-US" dirty="0" err="1">
                <a:latin typeface="Arial" charset="0"/>
              </a:rPr>
              <a:t>C</a:t>
            </a:r>
            <a:r>
              <a:rPr lang="en-US" baseline="-25000" dirty="0" err="1">
                <a:latin typeface="Arial" charset="0"/>
              </a:rPr>
              <a:t>j</a:t>
            </a:r>
            <a:r>
              <a:rPr lang="en-US" dirty="0">
                <a:latin typeface="Arial" charset="0"/>
              </a:rPr>
              <a:t> = 0 )? </a:t>
            </a:r>
            <a:r>
              <a:rPr lang="en-US" dirty="0" err="1">
                <a:latin typeface="Arial" charset="0"/>
              </a:rPr>
              <a:t>X</a:t>
            </a:r>
            <a:r>
              <a:rPr lang="en-US" baseline="-25000" dirty="0" err="1">
                <a:latin typeface="Arial" charset="0"/>
              </a:rPr>
              <a:t>j</a:t>
            </a:r>
            <a:r>
              <a:rPr lang="en-US" dirty="0">
                <a:latin typeface="Arial" charset="0"/>
              </a:rPr>
              <a:t>  = 0?</a:t>
            </a:r>
          </a:p>
          <a:p>
            <a:pPr>
              <a:lnSpc>
                <a:spcPct val="110000"/>
              </a:lnSpc>
              <a:spcBef>
                <a:spcPct val="20000"/>
              </a:spcBef>
              <a:tabLst>
                <a:tab pos="0" algn="l"/>
              </a:tabLst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23"/>
          <p:cNvSpPr>
            <a:spLocks noChangeArrowheads="1"/>
          </p:cNvSpPr>
          <p:nvPr/>
        </p:nvSpPr>
        <p:spPr bwMode="auto">
          <a:xfrm>
            <a:off x="2806070" y="3596651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806070" y="2101966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806070" y="572632"/>
            <a:ext cx="3113954" cy="1235075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447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3362" y="1393864"/>
            <a:ext cx="4754958" cy="1741966"/>
          </a:xfrm>
        </p:spPr>
        <p:txBody>
          <a:bodyPr>
            <a:normAutofit/>
          </a:bodyPr>
          <a:lstStyle/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14341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Unbounded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	Add large bounds to all variables which improve the objective (</a:t>
            </a:r>
            <a:r>
              <a:rPr lang="en-US" dirty="0" smtClean="0"/>
              <a:t>Maximization </a:t>
            </a:r>
            <a:r>
              <a:rPr lang="en-US" dirty="0"/>
              <a:t>case)</a:t>
            </a:r>
          </a:p>
          <a:p>
            <a:pPr lvl="1"/>
            <a:r>
              <a:rPr lang="en-US" dirty="0"/>
              <a:t>a.	Non-neg. variable with positive obj. coef. need large upper bound;</a:t>
            </a:r>
          </a:p>
          <a:p>
            <a:pPr lvl="1"/>
            <a:r>
              <a:rPr lang="en-US" dirty="0"/>
              <a:t>b.	Non-pos. variable with negative obj. coef. need large neg. lower bound;</a:t>
            </a:r>
          </a:p>
          <a:p>
            <a:pPr lvl="1"/>
            <a:r>
              <a:rPr lang="en-US" dirty="0"/>
              <a:t>c.	Unrestricted var. with positive obj. coef. need a large upper bound;</a:t>
            </a:r>
          </a:p>
          <a:p>
            <a:pPr lvl="1"/>
            <a:r>
              <a:rPr lang="en-US" dirty="0"/>
              <a:t>d.	Unrestricted var. with negative obj. coef. need large negative low bound.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2	Solve the resultant model.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	If imposed large bounds are binding, then find set of all variables with solution levels which are unrealistically large in absolute value.  GAMSCHK will list these items when using </a:t>
            </a:r>
            <a:r>
              <a:rPr lang="en-US" dirty="0">
                <a:solidFill>
                  <a:srgbClr val="FF0000"/>
                </a:solidFill>
              </a:rPr>
              <a:t>non-opt</a:t>
            </a:r>
          </a:p>
          <a:p>
            <a:endParaRPr lang="en-US" dirty="0"/>
          </a:p>
          <a:p>
            <a:r>
              <a:rPr lang="en-US" dirty="0"/>
              <a:t>4	Look over that set and find problem then Repair the model and go back to step 1.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876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Infeasible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Step 1	Add artificial variables to constraints and bounds not feasible at X=0.  The objective function entries are negative large numbers for maximization and positive for minimization.  Artificial variables also have an entry in the constraints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dirty="0"/>
              <a:t>Minus artificial variables on LHS in ≤ constraints with negative RHS</a:t>
            </a:r>
          </a:p>
          <a:p>
            <a:pPr lvl="1"/>
            <a:r>
              <a:rPr lang="en-US" dirty="0"/>
              <a:t>Plus artificial variables on LHS in </a:t>
            </a:r>
            <a:r>
              <a:rPr lang="en-US" u="sng" dirty="0"/>
              <a:t>&gt;</a:t>
            </a:r>
            <a:r>
              <a:rPr lang="en-US" dirty="0"/>
              <a:t> constraints with positive RHS</a:t>
            </a:r>
          </a:p>
          <a:p>
            <a:pPr lvl="1"/>
            <a:r>
              <a:rPr lang="en-US" dirty="0"/>
              <a:t>Plus or Minus artificial variables on LHS in  = constraints with nonzero RHS where the sign is the same as the RHS sign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Step 2	Solve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Step 3	If nonzero artificial variables are found, then find equations and variables with </a:t>
            </a:r>
            <a:r>
              <a:rPr lang="en-US" b="1" dirty="0">
                <a:solidFill>
                  <a:srgbClr val="FF0000"/>
                </a:solidFill>
              </a:rPr>
              <a:t>large </a:t>
            </a:r>
            <a:r>
              <a:rPr lang="en-US" b="1" dirty="0" err="1" smtClean="0">
                <a:solidFill>
                  <a:srgbClr val="FF0000"/>
                </a:solidFill>
              </a:rPr>
              <a:t>marginals</a:t>
            </a:r>
            <a:r>
              <a:rPr lang="en-US" dirty="0" smtClean="0"/>
              <a:t>. The model components associated with those are the model components causing the infeasible.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Step 4	</a:t>
            </a:r>
            <a:r>
              <a:rPr lang="en-US" dirty="0" smtClean="0"/>
              <a:t>Examine that set of variables and equations, Repair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517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Misbehaving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Two ways:</a:t>
            </a:r>
          </a:p>
          <a:p>
            <a:pPr lvl="1"/>
            <a:r>
              <a:rPr lang="en-US" dirty="0"/>
              <a:t>Allocation: the supply demand balance</a:t>
            </a:r>
          </a:p>
          <a:p>
            <a:pPr lvl="1"/>
            <a:r>
              <a:rPr lang="en-US" dirty="0"/>
              <a:t>Valuation:  the reduced cost</a:t>
            </a:r>
          </a:p>
          <a:p>
            <a:pPr lvl="1"/>
            <a:endParaRPr lang="en-US" dirty="0"/>
          </a:p>
          <a:p>
            <a:r>
              <a:rPr lang="en-US" dirty="0"/>
              <a:t>Context is the King!</a:t>
            </a:r>
          </a:p>
        </p:txBody>
      </p:sp>
    </p:spTree>
    <p:extLst>
      <p:ext uri="{BB962C8B-B14F-4D97-AF65-F5344CB8AC3E}">
        <p14:creationId xmlns:p14="http://schemas.microsoft.com/office/powerpoint/2010/main" val="386407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graphicFrame>
        <p:nvGraphicFramePr>
          <p:cNvPr id="102849" name="Group 449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75521070"/>
              </p:ext>
            </p:extLst>
          </p:nvPr>
        </p:nvGraphicFramePr>
        <p:xfrm>
          <a:off x="1973934" y="3152775"/>
          <a:ext cx="8229844" cy="2499360"/>
        </p:xfrm>
        <a:graphic>
          <a:graphicData uri="http://schemas.openxmlformats.org/drawingml/2006/table">
            <a:tbl>
              <a:tblPr/>
              <a:tblGrid>
                <a:gridCol w="308079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61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34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107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120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741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180975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Maximization</a:t>
                      </a:r>
                    </a:p>
                  </a:txBody>
                  <a:tcPr marL="116755" marR="116755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Ruffles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BBQ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Objt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1.7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Available("Capacity")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&lt;=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10000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Available("Labor")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0.05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&lt;=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&gt;=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116755" marR="116755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832" name="Text Box 432"/>
          <p:cNvSpPr txBox="1">
            <a:spLocks noChangeArrowheads="1"/>
          </p:cNvSpPr>
          <p:nvPr/>
        </p:nvSpPr>
        <p:spPr bwMode="auto">
          <a:xfrm>
            <a:off x="1892301" y="1827214"/>
            <a:ext cx="83931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pitchFamily="34" charset="0"/>
                <a:cs typeface="Calibri" pitchFamily="34" charset="0"/>
              </a:rPr>
              <a:t>A company uses two resources to produce three products</a:t>
            </a:r>
          </a:p>
        </p:txBody>
      </p:sp>
    </p:spTree>
    <p:extLst>
      <p:ext uri="{BB962C8B-B14F-4D97-AF65-F5344CB8AC3E}">
        <p14:creationId xmlns:p14="http://schemas.microsoft.com/office/powerpoint/2010/main" val="3962848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352425"/>
            <a:ext cx="8485866" cy="613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72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332" y="535906"/>
            <a:ext cx="8686299" cy="607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78305" y="1311442"/>
            <a:ext cx="7880684" cy="240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8305" y="3039978"/>
            <a:ext cx="7880684" cy="240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8305" y="3725779"/>
            <a:ext cx="7880684" cy="2406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33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057401" y="359827"/>
            <a:ext cx="783431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itchFamily="34" charset="0"/>
                <a:cs typeface="Calibri" pitchFamily="34" charset="0"/>
              </a:rPr>
              <a:t>Now suppose labor has cost and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limits :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7" name="Group 4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541979"/>
              </p:ext>
            </p:extLst>
          </p:nvPr>
        </p:nvGraphicFramePr>
        <p:xfrm>
          <a:off x="2174081" y="790713"/>
          <a:ext cx="7600951" cy="3901440"/>
        </p:xfrm>
        <a:graphic>
          <a:graphicData uri="http://schemas.openxmlformats.org/drawingml/2006/table">
            <a:tbl>
              <a:tblPr/>
              <a:tblGrid>
                <a:gridCol w="25848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78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81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083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829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782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6092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80975">
                <a:tc gridSpan="7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Maximization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Regular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Ruffles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BBQ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Objt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1.7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Available("Capacity")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&lt;=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Available("Labor")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0.1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-8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&lt;=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Purchase Limit (“Maximum”)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&lt;=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Purchase Limit (“Minimum”)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&gt;=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1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1,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&gt;=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1" y="4900910"/>
            <a:ext cx="8258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Remember one advantage of GAMS is the easy expansion using similar model structure. </a:t>
            </a:r>
            <a:r>
              <a:rPr lang="en-US" dirty="0">
                <a:solidFill>
                  <a:srgbClr val="FF0000"/>
                </a:solidFill>
              </a:rPr>
              <a:t>How can we expand from the old model to include the new constraints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more variable; two more constraints; and modification in old equations</a:t>
            </a:r>
          </a:p>
        </p:txBody>
      </p:sp>
    </p:spTree>
    <p:extLst>
      <p:ext uri="{BB962C8B-B14F-4D97-AF65-F5344CB8AC3E}">
        <p14:creationId xmlns:p14="http://schemas.microsoft.com/office/powerpoint/2010/main" val="365449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0"/>
            <a:ext cx="8601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809750" y="1914526"/>
            <a:ext cx="8496301" cy="1438275"/>
          </a:xfrm>
          <a:prstGeom prst="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1175" y="4581526"/>
            <a:ext cx="8601075" cy="1619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90700" y="3876676"/>
            <a:ext cx="8601075" cy="1619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790700" y="5124451"/>
            <a:ext cx="8601075" cy="1619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8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3714</TotalTime>
  <Words>411</Words>
  <Application>Microsoft Office PowerPoint</Application>
  <PresentationFormat>Custom</PresentationFormat>
  <Paragraphs>145</Paragraphs>
  <Slides>17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Equity</vt:lpstr>
      <vt:lpstr>Equation.DSMT4</vt:lpstr>
      <vt:lpstr>Lecture 8 Exam model flaws</vt:lpstr>
      <vt:lpstr>Unbounded Problems</vt:lpstr>
      <vt:lpstr>Infeasible Problems</vt:lpstr>
      <vt:lpstr>Misbehaving Problems</vt:lpstr>
      <vt:lpstr>An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Allocation Approach</vt:lpstr>
      <vt:lpstr>PowerPoint Presentation</vt:lpstr>
      <vt:lpstr>PowerPoint Presentation</vt:lpstr>
      <vt:lpstr>Valuation Approach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160</cp:revision>
  <dcterms:created xsi:type="dcterms:W3CDTF">2012-12-04T20:42:30Z</dcterms:created>
  <dcterms:modified xsi:type="dcterms:W3CDTF">2018-10-19T02:06:30Z</dcterms:modified>
</cp:coreProperties>
</file>