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notesMasterIdLst>
    <p:notesMasterId r:id="rId28"/>
  </p:notesMasterIdLst>
  <p:sldIdLst>
    <p:sldId id="260" r:id="rId2"/>
    <p:sldId id="283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81" r:id="rId17"/>
    <p:sldId id="276" r:id="rId18"/>
    <p:sldId id="277" r:id="rId19"/>
    <p:sldId id="278" r:id="rId20"/>
    <p:sldId id="282" r:id="rId21"/>
    <p:sldId id="285" r:id="rId22"/>
    <p:sldId id="286" r:id="rId23"/>
    <p:sldId id="287" r:id="rId24"/>
    <p:sldId id="280" r:id="rId25"/>
    <p:sldId id="284" r:id="rId26"/>
    <p:sldId id="26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2" d="100"/>
          <a:sy n="122" d="100"/>
        </p:scale>
        <p:origin x="-114" y="-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Example2.gms Example2.gck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r>
              <a:rPr lang="en-US" sz="4400" dirty="0" smtClean="0"/>
              <a:t>	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Mark Wang.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48"/>
            <a:ext cx="7772400" cy="1268835"/>
          </a:xfrm>
        </p:spPr>
        <p:txBody>
          <a:bodyPr>
            <a:normAutofit/>
          </a:bodyPr>
          <a:lstStyle/>
          <a:p>
            <a:r>
              <a:rPr lang="en-US" dirty="0" smtClean="0"/>
              <a:t>Lecture 7 </a:t>
            </a:r>
            <a:r>
              <a:rPr lang="en-US" altLang="en-US" dirty="0" smtClean="0"/>
              <a:t>GAMS Check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Input rules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2682" y="1695661"/>
            <a:ext cx="5543550" cy="4309021"/>
          </a:xfrm>
        </p:spPr>
        <p:txBody>
          <a:bodyPr>
            <a:normAutofit lnSpcReduction="10000"/>
          </a:bodyPr>
          <a:lstStyle/>
          <a:p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a particular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equation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specified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then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display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1">
                    <a:lumMod val="75000"/>
                  </a:schemeClr>
                </a:solidFill>
              </a:rPr>
              <a:t>equations</a:t>
            </a:r>
            <a:endParaRPr lang="es-MX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If </a:t>
            </a:r>
            <a:r>
              <a:rPr lang="en-US" dirty="0"/>
              <a:t>a variable or equation name is entered without </a:t>
            </a:r>
            <a:r>
              <a:rPr lang="en-US" dirty="0" smtClean="0"/>
              <a:t>any following </a:t>
            </a:r>
            <a:r>
              <a:rPr lang="en-US" dirty="0"/>
              <a:t>parentheses, then all cases for that variable </a:t>
            </a:r>
            <a:r>
              <a:rPr lang="en-US" dirty="0" smtClean="0"/>
              <a:t>or </a:t>
            </a:r>
            <a:r>
              <a:rPr lang="es-MX" dirty="0" err="1" smtClean="0"/>
              <a:t>equation</a:t>
            </a:r>
            <a:r>
              <a:rPr lang="es-MX" dirty="0" smtClean="0"/>
              <a:t> </a:t>
            </a:r>
            <a:r>
              <a:rPr lang="es-MX" dirty="0"/>
              <a:t>are </a:t>
            </a:r>
            <a:r>
              <a:rPr lang="es-MX" dirty="0" err="1"/>
              <a:t>selected</a:t>
            </a:r>
            <a:r>
              <a:rPr lang="es-MX" dirty="0" smtClean="0"/>
              <a:t>.</a:t>
            </a:r>
          </a:p>
          <a:p>
            <a:r>
              <a:rPr lang="en-US" dirty="0"/>
              <a:t>If all elements from sets are selected, wild cards can be </a:t>
            </a:r>
            <a:r>
              <a:rPr lang="es-MX" dirty="0" err="1" smtClean="0"/>
              <a:t>used</a:t>
            </a:r>
            <a:endParaRPr lang="es-MX" dirty="0" smtClean="0"/>
          </a:p>
          <a:p>
            <a:pPr lvl="1"/>
            <a:r>
              <a:rPr lang="en-US" dirty="0"/>
              <a:t>If a wild card is used to select items (e.g. </a:t>
            </a:r>
            <a:r>
              <a:rPr lang="en-US" dirty="0" err="1">
                <a:solidFill>
                  <a:srgbClr val="FF0000"/>
                </a:solidFill>
              </a:rPr>
              <a:t>Tr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), GAMS will </a:t>
            </a:r>
            <a:r>
              <a:rPr lang="es-MX" dirty="0" err="1"/>
              <a:t>select</a:t>
            </a:r>
            <a:r>
              <a:rPr lang="es-MX" dirty="0"/>
              <a:t> </a:t>
            </a:r>
            <a:r>
              <a:rPr lang="es-MX" dirty="0" err="1"/>
              <a:t>anything</a:t>
            </a:r>
            <a:r>
              <a:rPr lang="es-MX" dirty="0"/>
              <a:t> </a:t>
            </a:r>
            <a:r>
              <a:rPr lang="es-MX" dirty="0" err="1"/>
              <a:t>starting</a:t>
            </a:r>
            <a:r>
              <a:rPr lang="es-MX" dirty="0"/>
              <a:t> </a:t>
            </a:r>
            <a:r>
              <a:rPr lang="es-MX" dirty="0" err="1">
                <a:solidFill>
                  <a:srgbClr val="FF0000"/>
                </a:solidFill>
              </a:rPr>
              <a:t>Tr</a:t>
            </a:r>
            <a:endParaRPr lang="es-MX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9159" y="1695661"/>
            <a:ext cx="1843898" cy="137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1023" y="3235904"/>
            <a:ext cx="2671469" cy="89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1023" y="4445556"/>
            <a:ext cx="1285875" cy="63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0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DISPLAYCR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DISPLAYCR produces </a:t>
            </a:r>
            <a:r>
              <a:rPr lang="en-US" dirty="0" smtClean="0"/>
              <a:t>output much like the </a:t>
            </a:r>
            <a:r>
              <a:rPr lang="en-US" dirty="0"/>
              <a:t>results </a:t>
            </a:r>
            <a:r>
              <a:rPr lang="en-US" dirty="0" smtClean="0"/>
              <a:t>under Equation </a:t>
            </a:r>
            <a:r>
              <a:rPr lang="en-US" dirty="0"/>
              <a:t>Listing and Column </a:t>
            </a:r>
            <a:r>
              <a:rPr lang="en-US" dirty="0" smtClean="0"/>
              <a:t>Listing (controlled by LIMROW </a:t>
            </a:r>
            <a:r>
              <a:rPr lang="en-US" dirty="0"/>
              <a:t>and LIMCOL </a:t>
            </a:r>
            <a:r>
              <a:rPr lang="en-US" dirty="0" smtClean="0"/>
              <a:t>options), </a:t>
            </a:r>
            <a:r>
              <a:rPr lang="en-US" dirty="0"/>
              <a:t>but </a:t>
            </a:r>
            <a:r>
              <a:rPr lang="en-US" dirty="0" smtClean="0"/>
              <a:t>DISPLAYCR allows </a:t>
            </a:r>
            <a:r>
              <a:rPr lang="en-US" dirty="0"/>
              <a:t>one to select </a:t>
            </a:r>
            <a:r>
              <a:rPr lang="en-US" dirty="0" smtClean="0"/>
              <a:t>specific items</a:t>
            </a:r>
            <a:r>
              <a:rPr lang="en-US" dirty="0"/>
              <a:t>.</a:t>
            </a:r>
          </a:p>
          <a:p>
            <a:r>
              <a:rPr lang="en-US" dirty="0"/>
              <a:t>Display </a:t>
            </a:r>
            <a:r>
              <a:rPr lang="en-US" dirty="0">
                <a:solidFill>
                  <a:srgbClr val="FF0000"/>
                </a:solidFill>
              </a:rPr>
              <a:t>variable</a:t>
            </a:r>
            <a:r>
              <a:rPr lang="en-US" dirty="0"/>
              <a:t> names </a:t>
            </a:r>
            <a:r>
              <a:rPr lang="en-US" dirty="0" smtClean="0"/>
              <a:t>and associated coefficients in equations</a:t>
            </a:r>
            <a:endParaRPr lang="en-US" dirty="0"/>
          </a:p>
          <a:p>
            <a:r>
              <a:rPr lang="en-US" dirty="0"/>
              <a:t>Display </a:t>
            </a:r>
            <a:r>
              <a:rPr lang="en-US" dirty="0">
                <a:solidFill>
                  <a:srgbClr val="FF0000"/>
                </a:solidFill>
              </a:rPr>
              <a:t>equations</a:t>
            </a:r>
            <a:r>
              <a:rPr lang="en-US" dirty="0"/>
              <a:t> and </a:t>
            </a:r>
            <a:r>
              <a:rPr lang="en-US" dirty="0" smtClean="0"/>
              <a:t>associated coefficients </a:t>
            </a:r>
            <a:r>
              <a:rPr lang="en-US" dirty="0"/>
              <a:t>with variables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57925" y="1891507"/>
            <a:ext cx="36766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55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BLOCKPIC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BLOCKPIC is used to find GAMS coding errors in a model structure by looking at a whole summary of the model. </a:t>
            </a:r>
          </a:p>
          <a:p>
            <a:r>
              <a:rPr lang="en-US" sz="2400" dirty="0"/>
              <a:t>Scaling can also be investigated.</a:t>
            </a:r>
            <a:endParaRPr lang="es-MX" sz="26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954" y="1724025"/>
            <a:ext cx="428792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73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885950" y="381000"/>
            <a:ext cx="8229600" cy="914400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BLOCKPIC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9925" y="1484378"/>
            <a:ext cx="5581650" cy="508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 redondeado"/>
          <p:cNvSpPr/>
          <p:nvPr/>
        </p:nvSpPr>
        <p:spPr>
          <a:xfrm>
            <a:off x="3209926" y="1484377"/>
            <a:ext cx="5162550" cy="304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5175" y="1220322"/>
            <a:ext cx="5800725" cy="534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1981200" y="376237"/>
            <a:ext cx="8229600" cy="819150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BLOCKPIC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3305174" y="1195388"/>
            <a:ext cx="5372100" cy="3524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6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951" y="1026369"/>
            <a:ext cx="6048375" cy="551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 redondeado"/>
          <p:cNvSpPr/>
          <p:nvPr/>
        </p:nvSpPr>
        <p:spPr>
          <a:xfrm>
            <a:off x="3276600" y="1026370"/>
            <a:ext cx="4705350" cy="34523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52600" y="228601"/>
            <a:ext cx="8229600" cy="1019175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BLOCKPIC</a:t>
            </a:r>
          </a:p>
        </p:txBody>
      </p:sp>
    </p:spTree>
    <p:extLst>
      <p:ext uri="{BB962C8B-B14F-4D97-AF65-F5344CB8AC3E}">
        <p14:creationId xmlns:p14="http://schemas.microsoft.com/office/powerpoint/2010/main" val="1151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PICTURE permits investigation and </a:t>
            </a:r>
            <a:r>
              <a:rPr lang="en-US" dirty="0" smtClean="0"/>
              <a:t>verification of </a:t>
            </a:r>
            <a:r>
              <a:rPr lang="en-US" dirty="0"/>
              <a:t>the structure </a:t>
            </a:r>
            <a:r>
              <a:rPr lang="en-US" dirty="0" smtClean="0"/>
              <a:t>of equations </a:t>
            </a:r>
            <a:r>
              <a:rPr lang="en-US" dirty="0"/>
              <a:t>and variables.</a:t>
            </a:r>
          </a:p>
          <a:p>
            <a:r>
              <a:rPr lang="en-US" dirty="0"/>
              <a:t>Look at interrelationships between </a:t>
            </a:r>
            <a:r>
              <a:rPr lang="en-US" dirty="0" smtClean="0"/>
              <a:t>items </a:t>
            </a:r>
            <a:endParaRPr lang="en-US" dirty="0"/>
          </a:p>
          <a:p>
            <a:pPr lvl="1"/>
            <a:r>
              <a:rPr lang="en-US" dirty="0"/>
              <a:t>how </a:t>
            </a:r>
            <a:r>
              <a:rPr lang="en-US" dirty="0" smtClean="0"/>
              <a:t>coefficients </a:t>
            </a:r>
            <a:r>
              <a:rPr lang="en-US" dirty="0"/>
              <a:t>for a variable appear across equations?</a:t>
            </a:r>
          </a:p>
          <a:p>
            <a:pPr lvl="1"/>
            <a:r>
              <a:rPr lang="en-US" dirty="0"/>
              <a:t>What variables appear in an equation?</a:t>
            </a:r>
          </a:p>
          <a:p>
            <a:pPr lvl="1"/>
            <a:r>
              <a:rPr lang="en-US" dirty="0"/>
              <a:t>How some variables balance against other variables in equations?</a:t>
            </a:r>
          </a:p>
          <a:p>
            <a:pPr lvl="1"/>
            <a:r>
              <a:rPr lang="en-US" dirty="0"/>
              <a:t>How signs are distributed?</a:t>
            </a:r>
          </a:p>
          <a:p>
            <a:r>
              <a:rPr lang="en-US" dirty="0"/>
              <a:t>Look at magnitude, sign and location of </a:t>
            </a:r>
            <a:r>
              <a:rPr lang="en-US" dirty="0" smtClean="0"/>
              <a:t>coefficients</a:t>
            </a:r>
            <a:endParaRPr lang="en-US" dirty="0"/>
          </a:p>
          <a:p>
            <a:r>
              <a:rPr lang="en-US" dirty="0"/>
              <a:t>Avoid immense output from using LIMROW/LIMCOL or DISPLAYCR</a:t>
            </a:r>
          </a:p>
        </p:txBody>
      </p:sp>
    </p:spTree>
    <p:extLst>
      <p:ext uri="{BB962C8B-B14F-4D97-AF65-F5344CB8AC3E}">
        <p14:creationId xmlns:p14="http://schemas.microsoft.com/office/powerpoint/2010/main" val="1759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52600" y="276225"/>
            <a:ext cx="8229600" cy="1047751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PICTURE </a:t>
            </a:r>
            <a:r>
              <a:rPr lang="es-MX" sz="4000" dirty="0" err="1">
                <a:latin typeface="+mj-lt"/>
                <a:ea typeface="+mj-ea"/>
                <a:cs typeface="+mj-cs"/>
              </a:rPr>
              <a:t>coefficient</a:t>
            </a:r>
            <a:r>
              <a:rPr lang="es-MX" sz="4000" dirty="0">
                <a:latin typeface="+mj-lt"/>
                <a:ea typeface="+mj-ea"/>
                <a:cs typeface="+mj-cs"/>
              </a:rPr>
              <a:t> </a:t>
            </a:r>
            <a:r>
              <a:rPr lang="es-MX" sz="4000" dirty="0" err="1">
                <a:latin typeface="+mj-lt"/>
                <a:ea typeface="+mj-ea"/>
                <a:cs typeface="+mj-cs"/>
              </a:rPr>
              <a:t>code</a:t>
            </a:r>
            <a:endParaRPr lang="es-MX" sz="4000" dirty="0"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6650" y="1407383"/>
            <a:ext cx="4210050" cy="500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84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7100" y="1080081"/>
            <a:ext cx="5010150" cy="547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1752600" y="266700"/>
            <a:ext cx="8572500" cy="952500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PICTURE </a:t>
            </a:r>
            <a:r>
              <a:rPr lang="es-MX" sz="4000" dirty="0" err="1">
                <a:latin typeface="+mj-lt"/>
                <a:ea typeface="+mj-ea"/>
                <a:cs typeface="+mj-cs"/>
              </a:rPr>
              <a:t>magnitude</a:t>
            </a:r>
            <a:r>
              <a:rPr lang="es-MX" sz="4000" dirty="0">
                <a:latin typeface="+mj-lt"/>
                <a:ea typeface="+mj-ea"/>
                <a:cs typeface="+mj-cs"/>
              </a:rPr>
              <a:t>, </a:t>
            </a:r>
            <a:r>
              <a:rPr lang="es-MX" sz="4000" dirty="0" err="1">
                <a:latin typeface="+mj-lt"/>
                <a:ea typeface="+mj-ea"/>
                <a:cs typeface="+mj-cs"/>
              </a:rPr>
              <a:t>sign</a:t>
            </a:r>
            <a:r>
              <a:rPr lang="es-MX" sz="4000" dirty="0">
                <a:latin typeface="+mj-lt"/>
                <a:ea typeface="+mj-ea"/>
                <a:cs typeface="+mj-cs"/>
              </a:rPr>
              <a:t> &amp; </a:t>
            </a:r>
            <a:r>
              <a:rPr lang="es-MX" sz="4000" dirty="0" err="1">
                <a:latin typeface="+mj-lt"/>
                <a:ea typeface="+mj-ea"/>
                <a:cs typeface="+mj-cs"/>
              </a:rPr>
              <a:t>location</a:t>
            </a:r>
            <a:endParaRPr lang="es-MX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40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102530"/>
            <a:ext cx="5429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1752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es-MX" sz="4000" dirty="0">
                <a:latin typeface="+mj-lt"/>
                <a:ea typeface="+mj-ea"/>
                <a:cs typeface="+mj-cs"/>
              </a:rPr>
              <a:t>PICTURE </a:t>
            </a:r>
            <a:r>
              <a:rPr lang="es-MX" sz="4000" dirty="0" err="1">
                <a:latin typeface="+mj-lt"/>
                <a:ea typeface="+mj-ea"/>
                <a:cs typeface="+mj-cs"/>
              </a:rPr>
              <a:t>dictionary</a:t>
            </a:r>
            <a:endParaRPr lang="es-MX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77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08" y="228327"/>
            <a:ext cx="10515600" cy="1325563"/>
          </a:xfrm>
        </p:spPr>
        <p:txBody>
          <a:bodyPr/>
          <a:lstStyle/>
          <a:p>
            <a:r>
              <a:rPr lang="en-US" dirty="0" smtClean="0"/>
              <a:t> An side note: project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1743" y="1543124"/>
            <a:ext cx="9574696" cy="4301681"/>
          </a:xfrm>
        </p:spPr>
        <p:txBody>
          <a:bodyPr/>
          <a:lstStyle/>
          <a:p>
            <a:r>
              <a:rPr lang="en-US" dirty="0" smtClean="0"/>
              <a:t>*.</a:t>
            </a:r>
            <a:r>
              <a:rPr lang="en-US" dirty="0" err="1" smtClean="0"/>
              <a:t>gpr</a:t>
            </a:r>
            <a:r>
              <a:rPr lang="en-US" dirty="0" smtClean="0"/>
              <a:t> file: the GAMS project file.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project location </a:t>
            </a:r>
            <a:r>
              <a:rPr lang="en-US" dirty="0"/>
              <a:t>determines where all saved files are placed (to place files elsewhere use the save as dialogue) and where GAMS looks for files when executing.</a:t>
            </a:r>
          </a:p>
          <a:p>
            <a:r>
              <a:rPr lang="en-US" dirty="0" smtClean="0"/>
              <a:t>The</a:t>
            </a:r>
            <a:r>
              <a:rPr lang="en-US" dirty="0"/>
              <a:t> project saves file names and program options associated with the effort in a file called </a:t>
            </a:r>
            <a:r>
              <a:rPr lang="en-US" dirty="0" err="1"/>
              <a:t>projectname.gpr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It is a good idea to define a new project every time you wish to change the file storage directory.</a:t>
            </a:r>
          </a:p>
          <a:p>
            <a:endParaRPr lang="en-US" dirty="0"/>
          </a:p>
        </p:txBody>
      </p:sp>
      <p:pic>
        <p:nvPicPr>
          <p:cNvPr id="1026" name="Picture 2" descr="_img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27" y="4704862"/>
            <a:ext cx="4699000" cy="2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ANALYSIS</a:t>
            </a:r>
            <a:r>
              <a:rPr lang="en-US" dirty="0"/>
              <a:t> is used to analyze the structure of all variables </a:t>
            </a:r>
            <a:r>
              <a:rPr lang="en-US" dirty="0" smtClean="0"/>
              <a:t>and equations</a:t>
            </a:r>
            <a:r>
              <a:rPr lang="en-US" dirty="0"/>
              <a:t>. Information from </a:t>
            </a:r>
            <a:r>
              <a:rPr lang="en-US" dirty="0">
                <a:solidFill>
                  <a:srgbClr val="FF0000"/>
                </a:solidFill>
              </a:rPr>
              <a:t>ANALYSIS</a:t>
            </a:r>
            <a:r>
              <a:rPr lang="en-US" dirty="0"/>
              <a:t> is used to dene if </a:t>
            </a:r>
            <a:r>
              <a:rPr lang="en-US" dirty="0" smtClean="0"/>
              <a:t>individual variables </a:t>
            </a:r>
            <a:r>
              <a:rPr lang="en-US" dirty="0"/>
              <a:t>or equations in the model have </a:t>
            </a:r>
            <a:r>
              <a:rPr lang="en-US" dirty="0" smtClean="0"/>
              <a:t>specification </a:t>
            </a:r>
            <a:r>
              <a:rPr lang="en-US" dirty="0"/>
              <a:t>errors which </a:t>
            </a:r>
            <a:r>
              <a:rPr lang="en-US" dirty="0" smtClean="0"/>
              <a:t>lead to </a:t>
            </a:r>
            <a:r>
              <a:rPr lang="en-US" dirty="0"/>
              <a:t>redundancy, zero variable values, infeasibility, unboundedness, </a:t>
            </a:r>
            <a:r>
              <a:rPr lang="en-US" dirty="0" smtClean="0"/>
              <a:t>or obvious </a:t>
            </a:r>
            <a:r>
              <a:rPr lang="en-US" dirty="0"/>
              <a:t>constraint redundancy in linear programs.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1439"/>
            <a:ext cx="42291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48450" y="4546164"/>
            <a:ext cx="311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 is unbounded.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Eq. (1) is infeasible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820" y="2522660"/>
            <a:ext cx="38385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23" y="2255960"/>
            <a:ext cx="52197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46" y="226648"/>
            <a:ext cx="3225800" cy="180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38297" y="808014"/>
            <a:ext cx="311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 is unbounded.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Eq. (1) is infeasible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6669820" y="5298831"/>
            <a:ext cx="3146303" cy="187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13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3169" y="480646"/>
                <a:ext cx="357553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     2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           ≤0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−  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    ≤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69" y="480646"/>
                <a:ext cx="357553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907565"/>
            <a:ext cx="54197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306" y="1907565"/>
            <a:ext cx="37623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720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3169" y="480646"/>
                <a:ext cx="357553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     2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           ≤0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−  </m:t>
                      </m:r>
                      <m:r>
                        <a:rPr lang="en-US" i="1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≥4</m:t>
                      </m:r>
                    </m:oMath>
                  </m:oMathPara>
                </a14:m>
                <a:endParaRPr lang="en-US" dirty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69" y="480646"/>
                <a:ext cx="357553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055" y="2152650"/>
            <a:ext cx="33432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99" y="1750769"/>
            <a:ext cx="56483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55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467937"/>
            <a:ext cx="4151146" cy="559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2BB-D557-4218-A993-EA9B193A7B16}" type="slidenum">
              <a:rPr lang="es-MX" smtClean="0"/>
              <a:pPr/>
              <a:t>24</a:t>
            </a:fld>
            <a:endParaRPr lang="es-MX"/>
          </a:p>
        </p:txBody>
      </p:sp>
      <p:pic>
        <p:nvPicPr>
          <p:cNvPr id="4" name="Picture 1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288" y="505400"/>
            <a:ext cx="4162216" cy="2447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" name="Picture 10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0565" y="3309730"/>
            <a:ext cx="4166665" cy="283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848351" y="4238626"/>
            <a:ext cx="4010025" cy="238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5848351" y="5162550"/>
            <a:ext cx="4010025" cy="28575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867650" y="505400"/>
            <a:ext cx="228600" cy="55518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8639175" y="609600"/>
            <a:ext cx="285750" cy="544769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 de flecha"/>
          <p:cNvCxnSpPr>
            <a:stCxn id="4" idx="2"/>
          </p:cNvCxnSpPr>
          <p:nvPr/>
        </p:nvCxnSpPr>
        <p:spPr>
          <a:xfrm>
            <a:off x="4041396" y="2952750"/>
            <a:ext cx="1749804" cy="1404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 flipV="1">
            <a:off x="3726858" y="5305426"/>
            <a:ext cx="2121492" cy="838651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1 Conector recto de flecha"/>
          <p:cNvCxnSpPr>
            <a:stCxn id="4" idx="2"/>
          </p:cNvCxnSpPr>
          <p:nvPr/>
        </p:nvCxnSpPr>
        <p:spPr>
          <a:xfrm flipV="1">
            <a:off x="4041396" y="1381126"/>
            <a:ext cx="3811966" cy="15716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3 Conector recto de flecha"/>
          <p:cNvCxnSpPr>
            <a:stCxn id="5" idx="2"/>
          </p:cNvCxnSpPr>
          <p:nvPr/>
        </p:nvCxnSpPr>
        <p:spPr>
          <a:xfrm>
            <a:off x="3623898" y="6144076"/>
            <a:ext cx="5158153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5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POSTOPT and NONOPT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POSTOPT reconstructs the reduced cost and equation activity. It is used to </a:t>
            </a:r>
            <a:r>
              <a:rPr lang="en-US" dirty="0"/>
              <a:t>investigate a misbehaving model yielding </a:t>
            </a:r>
            <a:r>
              <a:rPr lang="en-US" dirty="0" smtClean="0"/>
              <a:t>an unrealistic</a:t>
            </a:r>
            <a:r>
              <a:rPr lang="en-US" dirty="0"/>
              <a:t>, infeasible, or unbounded solution. </a:t>
            </a:r>
          </a:p>
          <a:p>
            <a:r>
              <a:rPr lang="en-US" dirty="0" smtClean="0"/>
              <a:t>NONOPT is used to help </a:t>
            </a:r>
            <a:r>
              <a:rPr lang="en-US" dirty="0"/>
              <a:t>find </a:t>
            </a:r>
            <a:r>
              <a:rPr lang="en-US" dirty="0" smtClean="0"/>
              <a:t>the potential </a:t>
            </a:r>
            <a:r>
              <a:rPr lang="en-US" dirty="0"/>
              <a:t>set associated with infeasibility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both are used to exam model flaws, they will be introduced in detail in the next section: examine model flaws.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4631" y="163996"/>
            <a:ext cx="8229600" cy="1143000"/>
          </a:xfrm>
        </p:spPr>
        <p:txBody>
          <a:bodyPr/>
          <a:lstStyle/>
          <a:p>
            <a:r>
              <a:rPr lang="es-MX" dirty="0" smtClean="0"/>
              <a:t>GAMSCHK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8321" y="1306996"/>
            <a:ext cx="10030239" cy="5135563"/>
          </a:xfrm>
        </p:spPr>
        <p:txBody>
          <a:bodyPr>
            <a:normAutofit/>
          </a:bodyPr>
          <a:lstStyle/>
          <a:p>
            <a:r>
              <a:rPr lang="en-US" dirty="0"/>
              <a:t>GAMSCHK is a system for verifying model structure and solutions to see if all is correct. It is designed to aid in </a:t>
            </a:r>
            <a:r>
              <a:rPr lang="en-US" dirty="0">
                <a:solidFill>
                  <a:srgbClr val="FF0000"/>
                </a:solidFill>
              </a:rPr>
              <a:t>PRE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POST</a:t>
            </a:r>
            <a:r>
              <a:rPr lang="en-US" dirty="0"/>
              <a:t> solution model analysis and help fix improperly working </a:t>
            </a:r>
            <a:r>
              <a:rPr lang="en-US" dirty="0" smtClean="0"/>
              <a:t>models.</a:t>
            </a:r>
          </a:p>
          <a:p>
            <a:endParaRPr lang="es-MX" dirty="0" smtClean="0"/>
          </a:p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PRE </a:t>
            </a:r>
            <a:r>
              <a:rPr lang="es-MX" dirty="0" err="1" smtClean="0">
                <a:solidFill>
                  <a:schemeClr val="accent5">
                    <a:lumMod val="50000"/>
                  </a:schemeClr>
                </a:solidFill>
              </a:rPr>
              <a:t>solution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dirty="0" smtClean="0"/>
              <a:t>To verify the model structure before worrying too much about the answer.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POST solution: </a:t>
            </a:r>
            <a:r>
              <a:rPr lang="en-US" dirty="0" smtClean="0"/>
              <a:t>To enlist the solvers help in an exercise to find the causes of unrealistic solutions, unbounded or </a:t>
            </a:r>
            <a:r>
              <a:rPr lang="es-MX" dirty="0" err="1" smtClean="0"/>
              <a:t>infeasible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018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748" y="373132"/>
            <a:ext cx="8229600" cy="762000"/>
          </a:xfrm>
        </p:spPr>
        <p:txBody>
          <a:bodyPr>
            <a:normAutofit/>
          </a:bodyPr>
          <a:lstStyle/>
          <a:p>
            <a:r>
              <a:rPr lang="es-MX" sz="4000" dirty="0"/>
              <a:t>PRE </a:t>
            </a:r>
            <a:r>
              <a:rPr lang="es-MX" dirty="0" smtClean="0"/>
              <a:t>Solution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72986" y="1417155"/>
            <a:ext cx="9263567" cy="51244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PRE- solution procedures can be used to</a:t>
            </a:r>
          </a:p>
          <a:p>
            <a:r>
              <a:rPr lang="en-US" sz="2000" dirty="0"/>
              <a:t>List selected equations and/or variables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DISPLAYCR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/>
              <a:t>Generate schematics on equations/variables blocks 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s-MX" sz="2000" dirty="0">
                <a:solidFill>
                  <a:srgbClr val="FF0000"/>
                </a:solidFill>
              </a:rPr>
              <a:t>BLOCKPIC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/>
              <a:t>List characteristics of equations/variables blocks 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s-MX" sz="2000" dirty="0">
                <a:solidFill>
                  <a:srgbClr val="FF0000"/>
                </a:solidFill>
              </a:rPr>
              <a:t>BLOCKLIST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/>
              <a:t>Find obvious specification errors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ANALYSIS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/>
              <a:t>Generate schematics on location of coefficients by sign and magnitude on individual equation/variable basis 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s-MX" sz="2000" dirty="0">
                <a:solidFill>
                  <a:srgbClr val="FF0000"/>
                </a:solidFill>
              </a:rPr>
              <a:t>PICTURE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000" dirty="0"/>
              <a:t>List characteristics of equations/variables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MATCHIT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s-MX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3535" y="52918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Post Solution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83534" y="1555474"/>
            <a:ext cx="10716039" cy="3819525"/>
          </a:xfrm>
        </p:spPr>
        <p:txBody>
          <a:bodyPr>
            <a:normAutofit/>
          </a:bodyPr>
          <a:lstStyle/>
          <a:p>
            <a:pPr marL="225425" lvl="1" indent="-225425"/>
            <a:r>
              <a:rPr lang="en-US" dirty="0" smtClean="0"/>
              <a:t>Reconstructing </a:t>
            </a:r>
            <a:r>
              <a:rPr lang="en-US" dirty="0"/>
              <a:t>reduced cost and equation activity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200" dirty="0">
                <a:solidFill>
                  <a:srgbClr val="FF0000"/>
                </a:solidFill>
              </a:rPr>
              <a:t>POSTOPT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225425" lvl="1" indent="-225425"/>
            <a:r>
              <a:rPr lang="en-US" dirty="0" smtClean="0"/>
              <a:t> </a:t>
            </a:r>
            <a:r>
              <a:rPr lang="en-US" dirty="0"/>
              <a:t>Helping resolve problems with unbounded or infeasible </a:t>
            </a:r>
            <a:r>
              <a:rPr lang="en-US" dirty="0" smtClean="0"/>
              <a:t>models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s-MX" sz="2200" dirty="0">
                <a:solidFill>
                  <a:srgbClr val="FF0000"/>
                </a:solidFill>
              </a:rPr>
              <a:t>NONOPT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a post solution basis, </a:t>
            </a:r>
            <a:r>
              <a:rPr lang="en-US" dirty="0">
                <a:solidFill>
                  <a:srgbClr val="FF0000"/>
                </a:solidFill>
              </a:rPr>
              <a:t>POSTOPT </a:t>
            </a:r>
            <a:r>
              <a:rPr lang="en-US" dirty="0"/>
              <a:t>is used to check for n</a:t>
            </a:r>
            <a:r>
              <a:rPr lang="en-US" dirty="0" smtClean="0"/>
              <a:t>onsensical </a:t>
            </a:r>
            <a:r>
              <a:rPr lang="en-US" dirty="0"/>
              <a:t>solutions by observing a faulty attribute of the solution </a:t>
            </a:r>
            <a:r>
              <a:rPr lang="en-US" dirty="0" smtClean="0"/>
              <a:t>in </a:t>
            </a:r>
            <a:r>
              <a:rPr lang="es-MX" dirty="0" err="1" smtClean="0"/>
              <a:t>terms</a:t>
            </a:r>
            <a:r>
              <a:rPr lang="es-MX" dirty="0" smtClean="0"/>
              <a:t> of </a:t>
            </a:r>
            <a:endParaRPr lang="es-MX" dirty="0"/>
          </a:p>
          <a:p>
            <a:pPr lvl="1"/>
            <a:r>
              <a:rPr lang="en-US" dirty="0" smtClean="0"/>
              <a:t>Allocation </a:t>
            </a:r>
            <a:r>
              <a:rPr lang="en-US" dirty="0"/>
              <a:t>(variable and equation </a:t>
            </a:r>
            <a:r>
              <a:rPr lang="en-US" dirty="0">
                <a:solidFill>
                  <a:srgbClr val="FF0000"/>
                </a:solidFill>
              </a:rPr>
              <a:t>levels</a:t>
            </a:r>
            <a:r>
              <a:rPr lang="en-US" dirty="0"/>
              <a:t>, e.g. </a:t>
            </a:r>
            <a:r>
              <a:rPr lang="en-US" dirty="0" err="1"/>
              <a:t>Variable.L</a:t>
            </a:r>
            <a:r>
              <a:rPr lang="en-US" dirty="0" smtClean="0"/>
              <a:t>, </a:t>
            </a:r>
            <a:r>
              <a:rPr lang="es-MX" dirty="0" err="1" smtClean="0"/>
              <a:t>Equation.L</a:t>
            </a:r>
            <a:r>
              <a:rPr lang="es-MX" dirty="0"/>
              <a:t>)</a:t>
            </a:r>
          </a:p>
          <a:p>
            <a:pPr lvl="1"/>
            <a:r>
              <a:rPr lang="en-US" dirty="0" smtClean="0"/>
              <a:t>Valuation </a:t>
            </a:r>
            <a:r>
              <a:rPr lang="en-US" dirty="0"/>
              <a:t>(variable and equation </a:t>
            </a:r>
            <a:r>
              <a:rPr lang="en-US" dirty="0" err="1">
                <a:solidFill>
                  <a:srgbClr val="FF0000"/>
                </a:solidFill>
              </a:rPr>
              <a:t>marginals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e.g. </a:t>
            </a:r>
            <a:r>
              <a:rPr lang="en-US" dirty="0" err="1" smtClean="0"/>
              <a:t>Variable.M</a:t>
            </a:r>
            <a:r>
              <a:rPr lang="en-US" dirty="0" smtClean="0"/>
              <a:t>, </a:t>
            </a:r>
            <a:r>
              <a:rPr lang="es-MX" dirty="0" err="1" smtClean="0"/>
              <a:t>Equation.M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6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1" y="221560"/>
            <a:ext cx="8229600" cy="1143000"/>
          </a:xfrm>
        </p:spPr>
        <p:txBody>
          <a:bodyPr/>
          <a:lstStyle/>
          <a:p>
            <a:r>
              <a:rPr lang="es-MX" dirty="0" err="1" smtClean="0"/>
              <a:t>Steps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run</a:t>
            </a:r>
            <a:r>
              <a:rPr lang="es-MX" dirty="0" smtClean="0"/>
              <a:t> GAMSCHK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9539" y="1439103"/>
            <a:ext cx="8229600" cy="4287838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1: Insert a command line</a:t>
            </a:r>
          </a:p>
          <a:p>
            <a:pPr>
              <a:buNone/>
            </a:pPr>
            <a:r>
              <a:rPr lang="da-DK" dirty="0" smtClean="0"/>
              <a:t>		OPTION </a:t>
            </a:r>
            <a:r>
              <a:rPr lang="da-DK" dirty="0"/>
              <a:t>LP = GAMSCHK </a:t>
            </a:r>
          </a:p>
          <a:p>
            <a:pPr>
              <a:buNone/>
            </a:pPr>
            <a:r>
              <a:rPr lang="es-MX" dirty="0" smtClean="0"/>
              <a:t>  		OPTION </a:t>
            </a:r>
            <a:r>
              <a:rPr lang="es-MX" dirty="0"/>
              <a:t>NLP = GAMSCHK </a:t>
            </a:r>
          </a:p>
          <a:p>
            <a:pPr>
              <a:buNone/>
            </a:pPr>
            <a:r>
              <a:rPr lang="es-MX" dirty="0" smtClean="0"/>
              <a:t>		OPTION </a:t>
            </a:r>
            <a:r>
              <a:rPr lang="es-MX" dirty="0"/>
              <a:t>MIP = </a:t>
            </a:r>
            <a:r>
              <a:rPr lang="es-MX" dirty="0" smtClean="0"/>
              <a:t>GAMSCHK</a:t>
            </a:r>
            <a:endParaRPr lang="es-MX" dirty="0"/>
          </a:p>
          <a:p>
            <a:pPr lvl="1"/>
            <a:r>
              <a:rPr lang="en-US" dirty="0" smtClean="0"/>
              <a:t>Right </a:t>
            </a:r>
            <a:r>
              <a:rPr lang="en-US" dirty="0"/>
              <a:t>before the solve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539" y="4058478"/>
            <a:ext cx="8462472" cy="123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8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55813" y="830747"/>
            <a:ext cx="8229600" cy="4887913"/>
          </a:xfrm>
        </p:spPr>
        <p:txBody>
          <a:bodyPr/>
          <a:lstStyle/>
          <a:p>
            <a:r>
              <a:rPr lang="es-MX" dirty="0" err="1"/>
              <a:t>Step</a:t>
            </a:r>
            <a:r>
              <a:rPr lang="es-MX" dirty="0"/>
              <a:t> 2</a:t>
            </a:r>
            <a:r>
              <a:rPr lang="es-MX" dirty="0" smtClean="0"/>
              <a:t>: </a:t>
            </a:r>
            <a:r>
              <a:rPr lang="en-US" dirty="0" smtClean="0"/>
              <a:t>Create </a:t>
            </a:r>
            <a:r>
              <a:rPr lang="en-US" dirty="0"/>
              <a:t>a new file with extension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*.gck </a:t>
            </a:r>
            <a:r>
              <a:rPr lang="en-US" dirty="0"/>
              <a:t>that has the </a:t>
            </a:r>
            <a:r>
              <a:rPr lang="en-US" dirty="0" smtClean="0"/>
              <a:t>same corresponding </a:t>
            </a:r>
            <a:r>
              <a:rPr lang="en-US" dirty="0"/>
              <a:t>name as the program </a:t>
            </a:r>
            <a:r>
              <a:rPr lang="en-US" dirty="0" smtClean="0"/>
              <a:t>file.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exgamschk.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gms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</a:t>
            </a:r>
            <a:r>
              <a:rPr lang="en-US" dirty="0" smtClean="0"/>
              <a:t>xgamschk.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gck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21665"/>
            <a:ext cx="838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1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8322" y="803414"/>
            <a:ext cx="8229600" cy="5059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To create a new file, go to the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FILE</a:t>
            </a:r>
            <a:r>
              <a:rPr lang="en-US" sz="2000" dirty="0"/>
              <a:t> menu and use the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sz="2000" dirty="0"/>
              <a:t> option. You will then get a file called untitled with an empty screen then save as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exgamschk.gck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Make sure *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gms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and *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gck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files are saved within the </a:t>
            </a:r>
            <a:r>
              <a:rPr lang="en-US" sz="2000" b="1" dirty="0">
                <a:solidFill>
                  <a:srgbClr val="FF0000"/>
                </a:solidFill>
              </a:rPr>
              <a:t>same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folder</a:t>
            </a:r>
            <a:endParaRPr lang="es-MX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077" y="2369942"/>
            <a:ext cx="5486400" cy="168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4742" y="4185279"/>
            <a:ext cx="5200650" cy="245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96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70282" y="467473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/>
              <a:t>STEP 3: select procedures and provide inputs in the *.</a:t>
            </a:r>
            <a:r>
              <a:rPr lang="en-US" dirty="0" err="1"/>
              <a:t>gck</a:t>
            </a:r>
            <a:r>
              <a:rPr lang="en-US" dirty="0"/>
              <a:t> </a:t>
            </a:r>
            <a:r>
              <a:rPr lang="en-US" dirty="0" smtClean="0"/>
              <a:t>file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If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*.GCK </a:t>
            </a:r>
            <a:r>
              <a:rPr lang="en-US" dirty="0" smtClean="0"/>
              <a:t>file cannot be found, then it is assumed that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BLOCKPIC</a:t>
            </a:r>
            <a:r>
              <a:rPr lang="en-US" dirty="0" smtClean="0"/>
              <a:t> procedure is selected.</a:t>
            </a:r>
            <a:endParaRPr lang="es-MX" dirty="0"/>
          </a:p>
        </p:txBody>
      </p:sp>
      <p:grpSp>
        <p:nvGrpSpPr>
          <p:cNvPr id="6" name="Group 5"/>
          <p:cNvGrpSpPr/>
          <p:nvPr/>
        </p:nvGrpSpPr>
        <p:grpSpPr>
          <a:xfrm>
            <a:off x="1209674" y="1832410"/>
            <a:ext cx="7997767" cy="3738472"/>
            <a:chOff x="2541518" y="1747927"/>
            <a:chExt cx="7997767" cy="3738472"/>
          </a:xfrm>
        </p:grpSpPr>
        <p:grpSp>
          <p:nvGrpSpPr>
            <p:cNvPr id="5" name="Group 4"/>
            <p:cNvGrpSpPr/>
            <p:nvPr/>
          </p:nvGrpSpPr>
          <p:grpSpPr>
            <a:xfrm>
              <a:off x="2541518" y="1747927"/>
              <a:ext cx="7997767" cy="3738472"/>
              <a:chOff x="1810992" y="2016964"/>
              <a:chExt cx="7997767" cy="373847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810992" y="2016964"/>
                <a:ext cx="7997767" cy="3738472"/>
                <a:chOff x="1828800" y="2016964"/>
                <a:chExt cx="7997767" cy="3738472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1828800" y="2016964"/>
                  <a:ext cx="7997767" cy="3738472"/>
                  <a:chOff x="1828800" y="2016964"/>
                  <a:chExt cx="7997767" cy="3738472"/>
                </a:xfrm>
              </p:grpSpPr>
              <p:pic>
                <p:nvPicPr>
                  <p:cNvPr id="409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3886018" y="2016964"/>
                    <a:ext cx="3810365" cy="37384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cxnSp>
                <p:nvCxnSpPr>
                  <p:cNvPr id="26" name="25 Conector recto de flecha"/>
                  <p:cNvCxnSpPr>
                    <a:stCxn id="27" idx="3"/>
                  </p:cNvCxnSpPr>
                  <p:nvPr/>
                </p:nvCxnSpPr>
                <p:spPr>
                  <a:xfrm flipV="1">
                    <a:off x="3429001" y="2619377"/>
                    <a:ext cx="828675" cy="15832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26 Rectángulo"/>
                  <p:cNvSpPr/>
                  <p:nvPr/>
                </p:nvSpPr>
                <p:spPr>
                  <a:xfrm>
                    <a:off x="1828800" y="2362201"/>
                    <a:ext cx="1600200" cy="83099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s-MX" sz="2400" dirty="0" err="1"/>
                      <a:t>Procedure</a:t>
                    </a:r>
                    <a:r>
                      <a:rPr lang="es-MX" sz="2400" dirty="0"/>
                      <a:t> </a:t>
                    </a:r>
                    <a:r>
                      <a:rPr lang="es-MX" sz="2400" dirty="0" err="1"/>
                      <a:t>Name</a:t>
                    </a:r>
                    <a:endParaRPr lang="es-MX" sz="2400" dirty="0"/>
                  </a:p>
                </p:txBody>
              </p:sp>
              <p:cxnSp>
                <p:nvCxnSpPr>
                  <p:cNvPr id="36" name="35 Conector recto de flecha"/>
                  <p:cNvCxnSpPr>
                    <a:stCxn id="7" idx="1"/>
                    <a:endCxn id="29" idx="1"/>
                  </p:cNvCxnSpPr>
                  <p:nvPr/>
                </p:nvCxnSpPr>
                <p:spPr>
                  <a:xfrm flipH="1">
                    <a:off x="7496175" y="4395491"/>
                    <a:ext cx="800100" cy="54322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8296276" y="3933825"/>
                    <a:ext cx="1530291" cy="92333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MX" dirty="0" err="1"/>
                      <a:t>Item</a:t>
                    </a:r>
                    <a:r>
                      <a:rPr lang="es-MX" dirty="0"/>
                      <a:t> </a:t>
                    </a:r>
                    <a:r>
                      <a:rPr lang="es-MX" dirty="0" err="1"/>
                      <a:t>Selection</a:t>
                    </a:r>
                    <a:endParaRPr lang="es-MX" dirty="0"/>
                  </a:p>
                  <a:p>
                    <a:r>
                      <a:rPr lang="es-MX" dirty="0"/>
                      <a:t>input</a:t>
                    </a:r>
                  </a:p>
                  <a:p>
                    <a:endParaRPr lang="en-US" dirty="0"/>
                  </a:p>
                </p:txBody>
              </p:sp>
            </p:grpSp>
            <p:cxnSp>
              <p:nvCxnSpPr>
                <p:cNvPr id="34" name="33 Conector recto de flecha"/>
                <p:cNvCxnSpPr>
                  <a:stCxn id="7" idx="1"/>
                  <a:endCxn id="20" idx="1"/>
                </p:cNvCxnSpPr>
                <p:nvPr/>
              </p:nvCxnSpPr>
              <p:spPr>
                <a:xfrm flipH="1" flipV="1">
                  <a:off x="7534275" y="3319464"/>
                  <a:ext cx="762000" cy="10760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Right Brace 19"/>
              <p:cNvSpPr/>
              <p:nvPr/>
            </p:nvSpPr>
            <p:spPr>
              <a:xfrm>
                <a:off x="7381875" y="2876551"/>
                <a:ext cx="152400" cy="885825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Brace 28"/>
              <p:cNvSpPr/>
              <p:nvPr/>
            </p:nvSpPr>
            <p:spPr>
              <a:xfrm>
                <a:off x="7381875" y="4457701"/>
                <a:ext cx="114300" cy="962025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23 Conector recto de flecha"/>
            <p:cNvCxnSpPr>
              <a:stCxn id="27" idx="3"/>
            </p:cNvCxnSpPr>
            <p:nvPr/>
          </p:nvCxnSpPr>
          <p:spPr>
            <a:xfrm>
              <a:off x="4141719" y="2508663"/>
              <a:ext cx="828675" cy="14895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51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1680</TotalTime>
  <Words>801</Words>
  <Application>Microsoft Office PowerPoint</Application>
  <PresentationFormat>Custom</PresentationFormat>
  <Paragraphs>94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Lecture 7 GAMS Check</vt:lpstr>
      <vt:lpstr> An side note: project file</vt:lpstr>
      <vt:lpstr>GAMSCHK</vt:lpstr>
      <vt:lpstr>PRE Solution </vt:lpstr>
      <vt:lpstr>Post Solution</vt:lpstr>
      <vt:lpstr>Steps to run GAMSCHK</vt:lpstr>
      <vt:lpstr>PowerPoint Presentation</vt:lpstr>
      <vt:lpstr>PowerPoint Presentation</vt:lpstr>
      <vt:lpstr>PowerPoint Presentation</vt:lpstr>
      <vt:lpstr>Input rules</vt:lpstr>
      <vt:lpstr>DISPLAYCR</vt:lpstr>
      <vt:lpstr>BLOCKPIC</vt:lpstr>
      <vt:lpstr>PowerPoint Presentation</vt:lpstr>
      <vt:lpstr>PowerPoint Presentation</vt:lpstr>
      <vt:lpstr>PowerPoint Presentation</vt:lpstr>
      <vt:lpstr>PICTURE</vt:lpstr>
      <vt:lpstr>PowerPoint Presentation</vt:lpstr>
      <vt:lpstr>PowerPoint Presentation</vt:lpstr>
      <vt:lpstr>PowerPoint Presentation</vt:lpstr>
      <vt:lpstr>ANALYSIS</vt:lpstr>
      <vt:lpstr>PowerPoint Presentation</vt:lpstr>
      <vt:lpstr>PowerPoint Presentation</vt:lpstr>
      <vt:lpstr>PowerPoint Presentation</vt:lpstr>
      <vt:lpstr>PowerPoint Presentation</vt:lpstr>
      <vt:lpstr>POSTOPT and NONOPT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130</cp:revision>
  <dcterms:created xsi:type="dcterms:W3CDTF">2012-12-04T20:42:30Z</dcterms:created>
  <dcterms:modified xsi:type="dcterms:W3CDTF">2018-10-05T02:31:48Z</dcterms:modified>
</cp:coreProperties>
</file>