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1"/>
  </p:sldMasterIdLst>
  <p:notesMasterIdLst>
    <p:notesMasterId r:id="rId21"/>
  </p:notesMasterIdLst>
  <p:sldIdLst>
    <p:sldId id="260" r:id="rId2"/>
    <p:sldId id="262" r:id="rId3"/>
    <p:sldId id="279" r:id="rId4"/>
    <p:sldId id="263" r:id="rId5"/>
    <p:sldId id="265" r:id="rId6"/>
    <p:sldId id="281" r:id="rId7"/>
    <p:sldId id="267" r:id="rId8"/>
    <p:sldId id="268" r:id="rId9"/>
    <p:sldId id="269" r:id="rId10"/>
    <p:sldId id="270" r:id="rId11"/>
    <p:sldId id="280" r:id="rId12"/>
    <p:sldId id="282" r:id="rId13"/>
    <p:sldId id="271" r:id="rId14"/>
    <p:sldId id="272" r:id="rId15"/>
    <p:sldId id="273" r:id="rId16"/>
    <p:sldId id="274" r:id="rId17"/>
    <p:sldId id="275" r:id="rId18"/>
    <p:sldId id="278" r:id="rId19"/>
    <p:sldId id="277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4" d="100"/>
          <a:sy n="104" d="100"/>
        </p:scale>
        <p:origin x="-798" y="-22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86CD42-AE3B-4F5E-BF53-FE760B5E3BD2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4E99CC-ED02-4BBE-8BDA-026B5DAF4A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34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Smin.gms</a:t>
            </a:r>
            <a:r>
              <a:rPr lang="en-US" dirty="0" smtClean="0"/>
              <a:t>, </a:t>
            </a:r>
            <a:r>
              <a:rPr lang="en-US" dirty="0" err="1" smtClean="0"/>
              <a:t>smin</a:t>
            </a:r>
            <a:r>
              <a:rPr lang="en-US" dirty="0" smtClean="0"/>
              <a:t> and </a:t>
            </a:r>
            <a:r>
              <a:rPr lang="en-US" dirty="0" err="1" smtClean="0"/>
              <a:t>smax</a:t>
            </a:r>
            <a:r>
              <a:rPr lang="en-US" dirty="0" smtClean="0"/>
              <a:t> find the min/max</a:t>
            </a:r>
            <a:r>
              <a:rPr lang="en-US" baseline="0" dirty="0" smtClean="0"/>
              <a:t> value across the set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664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Smin.gms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0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09D546-573E-4D5B-8644-38E24E9318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56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4E5EF1-5A9F-489D-BDCD-BFE04FB6691C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44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Equation_condi.gms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9106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Conditions.gms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30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Sameas</a:t>
            </a:r>
            <a:r>
              <a:rPr lang="en-US" baseline="0" dirty="0" err="1" smtClean="0"/>
              <a:t>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709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Sameas.gms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86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Sameas.gms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4E99CC-ED02-4BBE-8BDA-026B5DAF4A7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129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E4FE4-5B6D-4F16-8F5F-7BF00E7F51F9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92806-6194-4605-95AB-E683613CE560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BF7B-3E73-4CA2-B9C9-2C866B0AF86B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534B21-7DA8-4F7E-BDCE-207E117150A5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ADE90-DCFE-44B8-A097-E679B1234AE4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E14C-A133-4186-A7F7-F9A670B96722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6FD5A-6767-4FE3-9000-C2447A642726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81280-9F9B-4619-BC1C-BF785F2BF34F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DDF60-E61F-4B93-A949-5A02C3E453EE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46C68B-3F0B-473E-8E35-BA199747FD4E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CE3379-C0FA-4681-9007-67BDC680DEED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08AD5CF-DCC1-4F29-8E65-23AB57F86D1A}" type="datetime1">
              <a:rPr lang="en-US" smtClean="0"/>
              <a:t>10/4/2018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06A5241-12CB-C64D-AE38-6540AC6C648E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7.png"/><Relationship Id="rId4" Type="http://schemas.openxmlformats.org/officeDocument/2006/relationships/image" Target="../media/image26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ams.com/mccarl/mccarlhtml/the_conditional_alternative_the_tuple.htm" TargetMode="External"/><Relationship Id="rId2" Type="http://schemas.openxmlformats.org/officeDocument/2006/relationships/hyperlink" Target="http://www.gams.com/mccarl/mccarlhtml/tuples_and_subsets_to_restrict_set_coverage.htm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8070" y="3538070"/>
            <a:ext cx="7886700" cy="1579712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4400" dirty="0" err="1" smtClean="0"/>
              <a:t>Chengcheng</a:t>
            </a:r>
            <a:r>
              <a:rPr lang="en-US" sz="4400" dirty="0" smtClean="0"/>
              <a:t> </a:t>
            </a:r>
            <a:r>
              <a:rPr lang="en-US" sz="4400" dirty="0" err="1" smtClean="0"/>
              <a:t>Fei</a:t>
            </a:r>
            <a:endParaRPr lang="en-US" sz="4400" dirty="0"/>
          </a:p>
          <a:p>
            <a:pPr algn="l"/>
            <a:r>
              <a:rPr lang="en-US" sz="4400" dirty="0" smtClean="0"/>
              <a:t>201</a:t>
            </a:r>
            <a:r>
              <a:rPr lang="en-US" sz="4400" dirty="0"/>
              <a:t>8</a:t>
            </a:r>
            <a:r>
              <a:rPr lang="en-US" sz="4400" dirty="0" smtClean="0"/>
              <a:t> </a:t>
            </a:r>
            <a:r>
              <a:rPr lang="en-US" sz="4400" dirty="0"/>
              <a:t>Fall</a:t>
            </a:r>
          </a:p>
          <a:p>
            <a:pPr algn="l"/>
            <a:endParaRPr lang="en-US" sz="4400" dirty="0"/>
          </a:p>
          <a:p>
            <a:pPr algn="l"/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Based on material written by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Gillig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 and </a:t>
            </a:r>
            <a:r>
              <a:rPr lang="en-US" dirty="0" err="1">
                <a:solidFill>
                  <a:schemeClr val="bg2">
                    <a:lumMod val="25000"/>
                  </a:schemeClr>
                </a:solidFill>
              </a:rPr>
              <a:t>McCarl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; Improved upon by many previous lab instructors; Special thanks to </a:t>
            </a:r>
            <a:r>
              <a:rPr lang="en-US" dirty="0" err="1" smtClean="0">
                <a:solidFill>
                  <a:schemeClr val="bg2">
                    <a:lumMod val="25000"/>
                  </a:schemeClr>
                </a:solidFill>
              </a:rPr>
              <a:t>Zidong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 Mark Wang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04561" y="1982948"/>
            <a:ext cx="9119152" cy="126883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Lecture 6 </a:t>
            </a:r>
            <a:r>
              <a:rPr lang="en-US" altLang="en-US" dirty="0"/>
              <a:t>Conditionals, Subsets and Tuples in GAMS</a:t>
            </a:r>
            <a:endParaRPr lang="en-US" altLang="en-US" sz="4800" dirty="0">
              <a:solidFill>
                <a:srgbClr val="006666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96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1947134" y="1095279"/>
            <a:ext cx="8088314" cy="4438747"/>
            <a:chOff x="423134" y="1095278"/>
            <a:chExt cx="8088314" cy="4438747"/>
          </a:xfrm>
        </p:grpSpPr>
        <p:grpSp>
          <p:nvGrpSpPr>
            <p:cNvPr id="17" name="12 Grupo"/>
            <p:cNvGrpSpPr/>
            <p:nvPr/>
          </p:nvGrpSpPr>
          <p:grpSpPr>
            <a:xfrm>
              <a:off x="423134" y="1095278"/>
              <a:ext cx="8088314" cy="4438747"/>
              <a:chOff x="304800" y="1503848"/>
              <a:chExt cx="8583614" cy="3694104"/>
            </a:xfrm>
          </p:grpSpPr>
          <p:pic>
            <p:nvPicPr>
              <p:cNvPr id="19" name="Picture 1041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366712" y="1550987"/>
                <a:ext cx="4059238" cy="12112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Picture 1043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66713" y="3819738"/>
                <a:ext cx="3785061" cy="12094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21" name="Rectangle 1047"/>
              <p:cNvSpPr>
                <a:spLocks noChangeArrowheads="1"/>
              </p:cNvSpPr>
              <p:nvPr/>
            </p:nvSpPr>
            <p:spPr bwMode="auto">
              <a:xfrm>
                <a:off x="304800" y="1503849"/>
                <a:ext cx="4343400" cy="3694103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Rectangle 1049"/>
              <p:cNvSpPr>
                <a:spLocks noChangeArrowheads="1"/>
              </p:cNvSpPr>
              <p:nvPr/>
            </p:nvSpPr>
            <p:spPr bwMode="auto">
              <a:xfrm>
                <a:off x="1561162" y="3178175"/>
                <a:ext cx="7002463" cy="47307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>
                  <a:spcBef>
                    <a:spcPct val="50000"/>
                  </a:spcBef>
                  <a:buClr>
                    <a:srgbClr val="3333CC"/>
                  </a:buClr>
                  <a:buSzPct val="90000"/>
                  <a:tabLst>
                    <a:tab pos="465138" algn="l"/>
                    <a:tab pos="576263" algn="l"/>
                    <a:tab pos="1031875" algn="l"/>
                    <a:tab pos="3195638" algn="l"/>
                  </a:tabLst>
                </a:pPr>
                <a:r>
                  <a:rPr lang="en-US" sz="2000" dirty="0">
                    <a:solidFill>
                      <a:srgbClr val="3333CC"/>
                    </a:solidFill>
                    <a:latin typeface="Arial" pitchFamily="34" charset="0"/>
                    <a:cs typeface="Courier New" pitchFamily="49" charset="0"/>
                  </a:rPr>
                  <a:t>Using LIMROW option to display equation listings</a:t>
                </a:r>
              </a:p>
            </p:txBody>
          </p:sp>
          <p:grpSp>
            <p:nvGrpSpPr>
              <p:cNvPr id="23" name="Group 1055"/>
              <p:cNvGrpSpPr>
                <a:grpSpLocks/>
              </p:cNvGrpSpPr>
              <p:nvPr/>
            </p:nvGrpSpPr>
            <p:grpSpPr bwMode="auto">
              <a:xfrm>
                <a:off x="4684713" y="1503848"/>
                <a:ext cx="4203701" cy="3693666"/>
                <a:chOff x="3014" y="2114"/>
                <a:chExt cx="2648" cy="1983"/>
              </a:xfrm>
            </p:grpSpPr>
            <p:pic>
              <p:nvPicPr>
                <p:cNvPr id="24" name="Picture 1042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058" y="2138"/>
                  <a:ext cx="2500" cy="6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pic>
              <p:nvPicPr>
                <p:cNvPr id="25" name="Picture 1044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3039" y="3411"/>
                  <a:ext cx="2601" cy="54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sp>
              <p:nvSpPr>
                <p:cNvPr id="26" name="Rectangle 1048"/>
                <p:cNvSpPr>
                  <a:spLocks noChangeArrowheads="1"/>
                </p:cNvSpPr>
                <p:nvPr/>
              </p:nvSpPr>
              <p:spPr bwMode="auto">
                <a:xfrm>
                  <a:off x="3014" y="2114"/>
                  <a:ext cx="2648" cy="1983"/>
                </a:xfrm>
                <a:prstGeom prst="rect">
                  <a:avLst/>
                </a:prstGeom>
                <a:noFill/>
                <a:ln w="2857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cxnSp>
          <p:nvCxnSpPr>
            <p:cNvPr id="18" name="Straight Connector 17"/>
            <p:cNvCxnSpPr/>
            <p:nvPr/>
          </p:nvCxnSpPr>
          <p:spPr>
            <a:xfrm>
              <a:off x="6530880" y="1476375"/>
              <a:ext cx="1632045" cy="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" name="Rectangle 1045"/>
          <p:cNvSpPr>
            <a:spLocks noChangeArrowheads="1"/>
          </p:cNvSpPr>
          <p:nvPr/>
        </p:nvSpPr>
        <p:spPr bwMode="auto">
          <a:xfrm>
            <a:off x="1752600" y="5534025"/>
            <a:ext cx="8686800" cy="871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5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400" dirty="0">
                <a:latin typeface="+mj-lt"/>
                <a:cs typeface="Courier New" pitchFamily="49" charset="0"/>
              </a:rPr>
              <a:t>the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$ </a:t>
            </a:r>
            <a:r>
              <a:rPr lang="en-US" sz="2400" dirty="0">
                <a:latin typeface="+mj-lt"/>
                <a:cs typeface="Courier New" pitchFamily="49" charset="0"/>
              </a:rPr>
              <a:t>command says that this equation would be defined if there were positive minimum land requirement.</a:t>
            </a:r>
          </a:p>
        </p:txBody>
      </p:sp>
    </p:spTree>
    <p:extLst>
      <p:ext uri="{BB962C8B-B14F-4D97-AF65-F5344CB8AC3E}">
        <p14:creationId xmlns:p14="http://schemas.microsoft.com/office/powerpoint/2010/main" val="1500300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891" y="65088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11</a:t>
            </a:fld>
            <a:endParaRPr lang="en-US" dirty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08296" y="356576"/>
            <a:ext cx="529590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399" y="1996953"/>
            <a:ext cx="3943350" cy="3895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95891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12</a:t>
            </a:fld>
            <a:endParaRPr lang="en-US" dirty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047" y="2763229"/>
            <a:ext cx="4526153" cy="379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12" y="2106490"/>
            <a:ext cx="4305300" cy="367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9046" y="72047"/>
            <a:ext cx="3176221" cy="2691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625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8261" y="152400"/>
            <a:ext cx="8229600" cy="1143000"/>
          </a:xfrm>
        </p:spPr>
        <p:txBody>
          <a:bodyPr/>
          <a:lstStyle/>
          <a:p>
            <a:r>
              <a:rPr lang="en-US" i="1" dirty="0" err="1" smtClean="0">
                <a:solidFill>
                  <a:srgbClr val="0000FF"/>
                </a:solidFill>
              </a:rPr>
              <a:t>Sameas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  <a:r>
              <a:rPr lang="en-US" dirty="0" smtClean="0"/>
              <a:t>statements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981200" y="1219201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+mj-lt"/>
              </a:rPr>
              <a:t>Perform an operation only if a set element text is matched exactly to another set element text.</a:t>
            </a:r>
          </a:p>
          <a:p>
            <a:r>
              <a:rPr lang="en-US" sz="2800" dirty="0">
                <a:latin typeface="+mj-lt"/>
                <a:cs typeface="Courier New" pitchFamily="49" charset="0"/>
              </a:rPr>
              <a:t>$ on SAMEAS.</a:t>
            </a:r>
          </a:p>
          <a:p>
            <a:pPr marL="0" indent="0" algn="ctr">
              <a:buNone/>
            </a:pPr>
            <a:endParaRPr lang="en-US" sz="28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  <a:p>
            <a:pPr>
              <a:buSzPct val="50000"/>
              <a:buNone/>
            </a:pPr>
            <a:endParaRPr lang="en-US" sz="28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  <a:p>
            <a:r>
              <a:rPr lang="en-US" sz="2800" dirty="0">
                <a:latin typeface="+mj-lt"/>
                <a:cs typeface="Courier New" pitchFamily="49" charset="0"/>
              </a:rPr>
              <a:t>$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800" dirty="0">
                <a:latin typeface="+mj-lt"/>
                <a:cs typeface="Courier New" pitchFamily="49" charset="0"/>
              </a:rPr>
              <a:t>command tells to operate the sum if  </a:t>
            </a:r>
            <a:r>
              <a:rPr lang="en-US" sz="2800" dirty="0" err="1">
                <a:latin typeface="+mj-lt"/>
                <a:cs typeface="Courier New" pitchFamily="49" charset="0"/>
              </a:rPr>
              <a:t>i</a:t>
            </a:r>
            <a:r>
              <a:rPr lang="en-US" sz="2800" dirty="0">
                <a:latin typeface="+mj-lt"/>
                <a:cs typeface="Courier New" pitchFamily="49" charset="0"/>
              </a:rPr>
              <a:t> and j are exactly the same.</a:t>
            </a:r>
          </a:p>
          <a:p>
            <a:endParaRPr lang="en-US" sz="2800" dirty="0">
              <a:latin typeface="+mj-lt"/>
              <a:cs typeface="Courier New" pitchFamily="49" charset="0"/>
            </a:endParaRPr>
          </a:p>
          <a:p>
            <a:r>
              <a:rPr lang="en-US" sz="2800" dirty="0">
                <a:cs typeface="Courier New" pitchFamily="49" charset="0"/>
              </a:rPr>
              <a:t>$</a:t>
            </a:r>
            <a:r>
              <a:rPr lang="en-US" sz="2800" dirty="0">
                <a:solidFill>
                  <a:srgbClr val="FF0000"/>
                </a:solidFill>
                <a:cs typeface="Courier New" pitchFamily="49" charset="0"/>
              </a:rPr>
              <a:t> </a:t>
            </a:r>
            <a:r>
              <a:rPr lang="en-US" sz="2800" dirty="0">
                <a:cs typeface="Courier New" pitchFamily="49" charset="0"/>
              </a:rPr>
              <a:t>command says to operate the sum if  </a:t>
            </a:r>
            <a:r>
              <a:rPr lang="en-US" sz="2800" dirty="0" err="1">
                <a:cs typeface="Courier New" pitchFamily="49" charset="0"/>
              </a:rPr>
              <a:t>i</a:t>
            </a:r>
            <a:r>
              <a:rPr lang="en-US" sz="2800" dirty="0">
                <a:cs typeface="Courier New" pitchFamily="49" charset="0"/>
              </a:rPr>
              <a:t> and j are not the same.</a:t>
            </a:r>
            <a:endParaRPr lang="en-US" sz="2800" dirty="0">
              <a:latin typeface="+mj-lt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2671764"/>
            <a:ext cx="45339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4229101"/>
            <a:ext cx="48101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2494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1828800" y="1638301"/>
            <a:ext cx="8756651" cy="3543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1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endParaRPr lang="en-US" sz="28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</p:txBody>
      </p:sp>
      <p:pic>
        <p:nvPicPr>
          <p:cNvPr id="14339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66912" y="883445"/>
            <a:ext cx="2012950" cy="316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191000" y="883445"/>
            <a:ext cx="5892800" cy="3794126"/>
            <a:chOff x="1664" y="826"/>
            <a:chExt cx="3712" cy="2390"/>
          </a:xfrm>
        </p:grpSpPr>
        <p:pic>
          <p:nvPicPr>
            <p:cNvPr id="14344" name="Picture 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664" y="826"/>
              <a:ext cx="3712" cy="23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6" name="Rectangle 27"/>
            <p:cNvSpPr>
              <a:spLocks noChangeArrowheads="1"/>
            </p:cNvSpPr>
            <p:nvPr/>
          </p:nvSpPr>
          <p:spPr bwMode="auto">
            <a:xfrm>
              <a:off x="2112" y="1344"/>
              <a:ext cx="2784" cy="144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7" name="Rectangle 28"/>
            <p:cNvSpPr>
              <a:spLocks noChangeArrowheads="1"/>
            </p:cNvSpPr>
            <p:nvPr/>
          </p:nvSpPr>
          <p:spPr bwMode="auto">
            <a:xfrm>
              <a:off x="2976" y="2016"/>
              <a:ext cx="2352" cy="192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348" name="Rectangle 29"/>
            <p:cNvSpPr>
              <a:spLocks noChangeArrowheads="1"/>
            </p:cNvSpPr>
            <p:nvPr/>
          </p:nvSpPr>
          <p:spPr bwMode="auto">
            <a:xfrm>
              <a:off x="2592" y="2688"/>
              <a:ext cx="2496" cy="192"/>
            </a:xfrm>
            <a:prstGeom prst="rect">
              <a:avLst/>
            </a:prstGeom>
            <a:noFill/>
            <a:ln w="38100">
              <a:solidFill>
                <a:srgbClr val="C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2" name="1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1966912" y="5088492"/>
            <a:ext cx="43068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No transport from Chicago to Chicago !</a:t>
            </a:r>
          </a:p>
        </p:txBody>
      </p:sp>
      <p:sp>
        <p:nvSpPr>
          <p:cNvPr id="14" name="Rectangle 29"/>
          <p:cNvSpPr>
            <a:spLocks noChangeArrowheads="1"/>
          </p:cNvSpPr>
          <p:nvPr/>
        </p:nvSpPr>
        <p:spPr bwMode="auto">
          <a:xfrm>
            <a:off x="2311400" y="1705770"/>
            <a:ext cx="1041400" cy="3048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Rectangle 29"/>
          <p:cNvSpPr>
            <a:spLocks noChangeArrowheads="1"/>
          </p:cNvSpPr>
          <p:nvPr/>
        </p:nvSpPr>
        <p:spPr bwMode="auto">
          <a:xfrm>
            <a:off x="2311400" y="3409949"/>
            <a:ext cx="1041400" cy="30480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95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Nested Conditionals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981200" y="1454372"/>
            <a:ext cx="8229600" cy="5003578"/>
          </a:xfrm>
        </p:spPr>
        <p:txBody>
          <a:bodyPr>
            <a:noAutofit/>
          </a:bodyPr>
          <a:lstStyle/>
          <a:p>
            <a:r>
              <a:rPr lang="en-US" sz="2000" dirty="0"/>
              <a:t>Nested $: statements can involve multiple $ conditions with the following logical </a:t>
            </a:r>
            <a:r>
              <a:rPr lang="en-US" sz="2000" dirty="0" smtClean="0"/>
              <a:t>syntax (math&gt;not&gt;and&gt;or)</a:t>
            </a:r>
            <a:endParaRPr lang="en-US" sz="2000" dirty="0"/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and</a:t>
            </a:r>
            <a:r>
              <a:rPr lang="en-US" dirty="0"/>
              <a:t>: two or more conditionals apply simultaneously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or</a:t>
            </a:r>
            <a:r>
              <a:rPr lang="en-US" dirty="0"/>
              <a:t>: at least one of two or more conditionals apply</a:t>
            </a:r>
          </a:p>
          <a:p>
            <a:pPr lvl="1"/>
            <a:r>
              <a:rPr lang="en-US" b="1" dirty="0">
                <a:solidFill>
                  <a:srgbClr val="0000FF"/>
                </a:solidFill>
              </a:rPr>
              <a:t>not</a:t>
            </a:r>
            <a:r>
              <a:rPr lang="en-US" dirty="0"/>
              <a:t>: do </a:t>
            </a:r>
            <a:r>
              <a:rPr lang="en-US" dirty="0" smtClean="0"/>
              <a:t>something </a:t>
            </a:r>
            <a:r>
              <a:rPr lang="en-US" dirty="0"/>
              <a:t>when a conditional is not </a:t>
            </a:r>
            <a:r>
              <a:rPr lang="en-US" dirty="0" smtClean="0"/>
              <a:t>true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320040" lvl="1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endParaRPr lang="en-US" sz="2000" dirty="0" smtClean="0"/>
          </a:p>
          <a:p>
            <a:r>
              <a:rPr lang="en-US" sz="2000" dirty="0" smtClean="0"/>
              <a:t>Use </a:t>
            </a:r>
            <a:r>
              <a:rPr lang="en-US" sz="2000" dirty="0"/>
              <a:t>different levels of parenthesis to control the precedence of calculations.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0044" y="3595572"/>
            <a:ext cx="5953125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0096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92865" y="16761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Alternative to Conditionals: Subset</a:t>
            </a:r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981200" y="1400176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/>
              <a:t>Consider 40 elements but we wish</a:t>
            </a:r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As an alternative, create a subset</a:t>
            </a:r>
          </a:p>
          <a:p>
            <a:pPr algn="ctr">
              <a:buNone/>
            </a:pPr>
            <a:endParaRPr lang="en-US" sz="2800" dirty="0">
              <a:latin typeface="Courier New" pitchFamily="49" charset="0"/>
              <a:cs typeface="Courier New" pitchFamily="49" charset="0"/>
            </a:endParaRPr>
          </a:p>
          <a:p>
            <a:pPr algn="ctr">
              <a:buNone/>
            </a:pPr>
            <a:endParaRPr lang="en-US" sz="2800" dirty="0"/>
          </a:p>
        </p:txBody>
      </p:sp>
      <p:graphicFrame>
        <p:nvGraphicFramePr>
          <p:cNvPr id="2050" name="Content Placeholder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031405"/>
              </p:ext>
            </p:extLst>
          </p:nvPr>
        </p:nvGraphicFramePr>
        <p:xfrm>
          <a:off x="4495800" y="1819275"/>
          <a:ext cx="243840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20" name="Equation" r:id="rId3" imgW="685800" imgH="431640" progId="Equation.3">
                  <p:embed/>
                </p:oleObj>
              </mc:Choice>
              <mc:Fallback>
                <p:oleObj name="Equation" r:id="rId3" imgW="685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800" y="1819275"/>
                        <a:ext cx="2438400" cy="1117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9864" y="3605214"/>
            <a:ext cx="4044123" cy="1690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55101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Alternative to Conditionals: </a:t>
            </a:r>
            <a:r>
              <a:rPr lang="en-US" dirty="0" err="1" smtClean="0"/>
              <a:t>Tuples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>
          <a:xfrm>
            <a:off x="1981200" y="1600201"/>
            <a:ext cx="8229600" cy="2743200"/>
          </a:xfrm>
        </p:spPr>
        <p:txBody>
          <a:bodyPr>
            <a:normAutofit/>
          </a:bodyPr>
          <a:lstStyle/>
          <a:p>
            <a:r>
              <a:rPr lang="en-US" sz="2000" dirty="0"/>
              <a:t>A </a:t>
            </a:r>
            <a:r>
              <a:rPr lang="en-US" sz="2000" b="1" dirty="0"/>
              <a:t>tuple</a:t>
            </a:r>
            <a:r>
              <a:rPr lang="en-US" sz="2000" dirty="0"/>
              <a:t> refers to a set defined over other sets.  The set may either be a one dimensional subset or a multidimensional set.  Tuples are useful in </a:t>
            </a:r>
            <a:r>
              <a:rPr lang="en-US" sz="2000" dirty="0">
                <a:hlinkClick r:id="rId2"/>
              </a:rPr>
              <a:t>calculations</a:t>
            </a:r>
            <a:r>
              <a:rPr lang="en-US" sz="2000" dirty="0"/>
              <a:t> and in </a:t>
            </a:r>
            <a:r>
              <a:rPr lang="en-US" sz="2000" dirty="0" smtClean="0"/>
              <a:t>imposing </a:t>
            </a:r>
            <a:r>
              <a:rPr lang="en-US" sz="2000" dirty="0" smtClean="0">
                <a:hlinkClick r:id="rId3"/>
              </a:rPr>
              <a:t>conditionals</a:t>
            </a:r>
            <a:r>
              <a:rPr lang="en-US" sz="2000" dirty="0"/>
              <a:t>.</a:t>
            </a:r>
          </a:p>
        </p:txBody>
      </p:sp>
      <p:pic>
        <p:nvPicPr>
          <p:cNvPr id="9221" name="Picture 5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30" y="4692933"/>
            <a:ext cx="5684670" cy="1829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30" y="2952751"/>
            <a:ext cx="5067300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5498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to Conditionals: Tuples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214562" y="1543050"/>
            <a:ext cx="5505450" cy="2743200"/>
            <a:chOff x="690562" y="1628775"/>
            <a:chExt cx="5505450" cy="2743200"/>
          </a:xfrm>
        </p:grpSpPr>
        <p:pic>
          <p:nvPicPr>
            <p:cNvPr id="10243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0562" y="1628775"/>
              <a:ext cx="5505450" cy="274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Rectangle 6"/>
            <p:cNvSpPr/>
            <p:nvPr/>
          </p:nvSpPr>
          <p:spPr>
            <a:xfrm>
              <a:off x="690562" y="2305050"/>
              <a:ext cx="3224213" cy="781050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noFill/>
              </a:endParaRPr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3333750" y="3629025"/>
              <a:ext cx="2028825" cy="1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548189"/>
            <a:ext cx="5724525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355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41" name="Rectangle 5"/>
          <p:cNvSpPr>
            <a:spLocks noChangeArrowheads="1"/>
          </p:cNvSpPr>
          <p:nvPr/>
        </p:nvSpPr>
        <p:spPr bwMode="auto">
          <a:xfrm>
            <a:off x="1828800" y="1407558"/>
            <a:ext cx="83820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--</a:t>
            </a:r>
            <a:r>
              <a:rPr lang="en-US" sz="2400" dirty="0"/>
              <a:t>  also involves the </a:t>
            </a:r>
            <a:r>
              <a:rPr lang="en-US" sz="2400" i="1" dirty="0"/>
              <a:t>else</a:t>
            </a:r>
            <a:r>
              <a:rPr lang="en-US" sz="2400" dirty="0"/>
              <a:t> and </a:t>
            </a:r>
            <a:r>
              <a:rPr lang="en-US" sz="2400" i="1" dirty="0" err="1"/>
              <a:t>elseif</a:t>
            </a:r>
            <a:r>
              <a:rPr lang="en-US" sz="2400" dirty="0"/>
              <a:t> statements.  In general, can be written as $ conditions, but the use of if can make GAMS code more readable. </a:t>
            </a:r>
          </a:p>
          <a:p>
            <a:r>
              <a:rPr lang="en-US" sz="2400" dirty="0">
                <a:latin typeface="Courier New" pitchFamily="49" charset="0"/>
                <a:cs typeface="Courier New" pitchFamily="49" charset="0"/>
              </a:rPr>
              <a:t>	if (x ne 0,  DATA(</a:t>
            </a:r>
            <a:r>
              <a:rPr lang="en-US" sz="24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)=12 ; );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While --</a:t>
            </a:r>
            <a:r>
              <a:rPr lang="en-US" sz="2400" dirty="0"/>
              <a:t> repeatedly execute a block of statements until a logical condition is satisfied.</a:t>
            </a:r>
          </a:p>
          <a:p>
            <a:r>
              <a:rPr lang="en-US" sz="2400" dirty="0"/>
              <a:t>	</a:t>
            </a:r>
          </a:p>
          <a:p>
            <a:r>
              <a:rPr lang="en-US" sz="2400" dirty="0"/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while(x&lt;10,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x=x+1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);</a:t>
            </a:r>
          </a:p>
          <a:p>
            <a:endParaRPr lang="en-US" sz="2400" dirty="0"/>
          </a:p>
          <a:p>
            <a:r>
              <a:rPr lang="en-US" sz="2400" dirty="0">
                <a:solidFill>
                  <a:srgbClr val="FF0000"/>
                </a:solidFill>
              </a:rPr>
              <a:t>Repeat </a:t>
            </a:r>
            <a:r>
              <a:rPr lang="en-US" sz="2400" dirty="0"/>
              <a:t>-- execute a block of statements over and over until a logical condition is satisfied.</a:t>
            </a:r>
          </a:p>
          <a:p>
            <a:r>
              <a:rPr lang="en-US" sz="2400" dirty="0"/>
              <a:t>	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repeat( 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x=x+1</a:t>
            </a:r>
            <a:r>
              <a:rPr lang="en-US" sz="2400" dirty="0">
                <a:latin typeface="Courier New" pitchFamily="49" charset="0"/>
                <a:cs typeface="Courier New" pitchFamily="49" charset="0"/>
              </a:rPr>
              <a:t>;   until x&gt;=10) ;</a:t>
            </a:r>
          </a:p>
          <a:p>
            <a:pPr eaLnBrk="0" hangingPunct="0"/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7896" y="184013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Other Conditional </a:t>
            </a:r>
            <a:r>
              <a:rPr lang="en-US" dirty="0" smtClean="0"/>
              <a:t>Alternatives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56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conditional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We often wish to have terms present in the algebraic </a:t>
            </a:r>
            <a:r>
              <a:rPr lang="en-US" dirty="0" smtClean="0"/>
              <a:t>expression only </a:t>
            </a:r>
            <a:r>
              <a:rPr lang="en-US" b="1" dirty="0" smtClean="0">
                <a:solidFill>
                  <a:srgbClr val="FF0000"/>
                </a:solidFill>
              </a:rPr>
              <a:t>IF</a:t>
            </a:r>
            <a:r>
              <a:rPr lang="en-US" dirty="0" smtClean="0"/>
              <a:t> </a:t>
            </a:r>
            <a:r>
              <a:rPr lang="en-US" dirty="0"/>
              <a:t>certain conditions are met.</a:t>
            </a:r>
          </a:p>
          <a:p>
            <a:r>
              <a:rPr lang="en-US" dirty="0"/>
              <a:t>The syntax of conditional in GAMS is the dollar sign $, which is </a:t>
            </a:r>
            <a:r>
              <a:rPr lang="en-US" dirty="0" smtClean="0"/>
              <a:t>read as “if”.</a:t>
            </a:r>
            <a:endParaRPr lang="en-US" dirty="0"/>
          </a:p>
          <a:p>
            <a:r>
              <a:rPr lang="en-US" dirty="0"/>
              <a:t>$ is the counterpart of logical syntax </a:t>
            </a:r>
            <a:r>
              <a:rPr lang="en-US" dirty="0" smtClean="0"/>
              <a:t>“if” </a:t>
            </a:r>
            <a:r>
              <a:rPr lang="en-US" dirty="0"/>
              <a:t>in other </a:t>
            </a:r>
            <a:r>
              <a:rPr lang="en-US" dirty="0" smtClean="0"/>
              <a:t>programming languages</a:t>
            </a:r>
            <a:r>
              <a:rPr lang="en-US" dirty="0"/>
              <a:t>, say Visual Basic, C, C++.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9847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Side Note: min, max, </a:t>
            </a:r>
            <a:r>
              <a:rPr lang="en-US" dirty="0" err="1" smtClean="0"/>
              <a:t>smin</a:t>
            </a:r>
            <a:r>
              <a:rPr lang="en-US" dirty="0" smtClean="0"/>
              <a:t>, </a:t>
            </a:r>
            <a:r>
              <a:rPr lang="en-US" dirty="0" err="1" smtClean="0"/>
              <a:t>smax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i1*i30/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j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j1*j5/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j);</a:t>
            </a:r>
          </a:p>
          <a:p>
            <a:pPr marL="0" indent="0">
              <a:buNone/>
            </a:pP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)=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)+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ord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(j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smin_ij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smax_ij,smin_i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(j),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smax_i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(j);</a:t>
            </a:r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smin_ij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smax_ij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sz="1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),b(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(j)= </a:t>
            </a:r>
            <a:r>
              <a:rPr lang="en-US" sz="1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smin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smax_i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(j)= </a:t>
            </a:r>
            <a:r>
              <a:rPr lang="en-US" sz="1200" dirty="0" err="1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smax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b(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i,j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));</a:t>
            </a:r>
          </a:p>
          <a:p>
            <a:pPr marL="0" indent="0">
              <a:buNone/>
            </a:pPr>
            <a:r>
              <a:rPr lang="en-US" sz="1200" dirty="0" smtClean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 </a:t>
            </a:r>
            <a:r>
              <a:rPr lang="en-US" sz="12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smin_ij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smax_ij,smin_i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smax_i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sz="12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parameter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scalar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p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/10/,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/5/,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m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/7/, 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</a:t>
            </a:r>
            <a:r>
              <a:rPr lang="en-US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/9</a:t>
            </a:r>
            <a:r>
              <a:rPr lang="en-US" sz="12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2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endParaRPr lang="en-US" sz="12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min(p, q, m, n);</a:t>
            </a:r>
          </a:p>
          <a:p>
            <a:pPr marL="0" indent="0">
              <a:buNone/>
            </a:pP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= max(p*q, m-n)    ;</a:t>
            </a:r>
          </a:p>
          <a:p>
            <a:pPr marL="0" indent="0">
              <a:buNone/>
            </a:pPr>
            <a:r>
              <a:rPr lang="en-US" sz="1200" dirty="0">
                <a:solidFill>
                  <a:srgbClr val="0000FF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display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min_value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12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max_value</a:t>
            </a:r>
            <a:r>
              <a:rPr lang="en-US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</p:txBody>
      </p:sp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7507" y="1537067"/>
            <a:ext cx="5664067" cy="2534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2" name="Picture 6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354"/>
          <a:stretch/>
        </p:blipFill>
        <p:spPr bwMode="auto">
          <a:xfrm>
            <a:off x="5787590" y="5049715"/>
            <a:ext cx="5983899" cy="9075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1742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In ordinary algebra we have ways of controlling the terms considered in indexed expressions. </a:t>
            </a:r>
            <a:r>
              <a:rPr lang="en-US" altLang="en-US" dirty="0" smtClean="0"/>
              <a:t>In </a:t>
            </a:r>
            <a:r>
              <a:rPr lang="en-US" altLang="en-US" dirty="0"/>
              <a:t>particular, if we had </a:t>
            </a:r>
            <a:r>
              <a:rPr lang="en-US" altLang="en-US" dirty="0">
                <a:solidFill>
                  <a:srgbClr val="FF0000"/>
                </a:solidFill>
              </a:rPr>
              <a:t>3</a:t>
            </a:r>
            <a:r>
              <a:rPr lang="en-US" altLang="en-US" dirty="0" smtClean="0">
                <a:solidFill>
                  <a:srgbClr val="FF0000"/>
                </a:solidFill>
              </a:rPr>
              <a:t>0</a:t>
            </a:r>
            <a:r>
              <a:rPr lang="en-US" altLang="en-US" dirty="0" smtClean="0"/>
              <a:t> </a:t>
            </a:r>
            <a:r>
              <a:rPr lang="en-US" altLang="en-US" dirty="0"/>
              <a:t>elements and we wished to sum elements </a:t>
            </a:r>
            <a:r>
              <a:rPr lang="en-US" altLang="zh-CN" u="sng" dirty="0" smtClean="0"/>
              <a:t>1</a:t>
            </a:r>
            <a:r>
              <a:rPr lang="en-US" altLang="en-US" u="sng" dirty="0" smtClean="0"/>
              <a:t> </a:t>
            </a:r>
            <a:r>
              <a:rPr lang="en-US" altLang="en-US" u="sng" dirty="0"/>
              <a:t>to </a:t>
            </a:r>
            <a:r>
              <a:rPr lang="en-US" altLang="zh-CN" u="sng" dirty="0" smtClean="0"/>
              <a:t>20</a:t>
            </a:r>
            <a:r>
              <a:rPr lang="en-US" altLang="en-US" u="sng" dirty="0" smtClean="0"/>
              <a:t> </a:t>
            </a:r>
            <a:r>
              <a:rPr lang="en-US" altLang="en-US" dirty="0"/>
              <a:t>we would write  </a:t>
            </a:r>
          </a:p>
          <a:p>
            <a:endParaRPr lang="en-US" altLang="en-US" dirty="0"/>
          </a:p>
          <a:p>
            <a:r>
              <a:rPr lang="en-US" altLang="en-US" dirty="0"/>
              <a:t>or we might want to </a:t>
            </a:r>
            <a:r>
              <a:rPr lang="en-US" altLang="en-US" dirty="0" smtClean="0"/>
              <a:t>compute</a:t>
            </a:r>
          </a:p>
          <a:p>
            <a:endParaRPr lang="en-US" altLang="en-US" dirty="0" smtClean="0"/>
          </a:p>
          <a:p>
            <a:endParaRPr lang="en-US" altLang="en-US" dirty="0" smtClean="0"/>
          </a:p>
          <a:p>
            <a:r>
              <a:rPr lang="en-US" altLang="en-US" dirty="0" smtClean="0"/>
              <a:t>The corresponding form in GAMS would be:</a:t>
            </a:r>
          </a:p>
          <a:p>
            <a:pPr lvl="1"/>
            <a:r>
              <a:rPr lang="en-US" altLang="en-US" dirty="0"/>
              <a:t>X=</a:t>
            </a:r>
            <a:r>
              <a:rPr lang="en-US" altLang="en-US" b="1" dirty="0">
                <a:solidFill>
                  <a:srgbClr val="0000FF"/>
                </a:solidFill>
              </a:rPr>
              <a:t>sum</a:t>
            </a:r>
            <a:r>
              <a:rPr lang="en-US" altLang="en-US" dirty="0"/>
              <a:t>(I</a:t>
            </a:r>
            <a:r>
              <a:rPr lang="en-US" altLang="en-US" b="1" dirty="0">
                <a:solidFill>
                  <a:srgbClr val="FF0000"/>
                </a:solidFill>
              </a:rPr>
              <a:t>$</a:t>
            </a:r>
            <a:r>
              <a:rPr lang="en-US" altLang="en-US" dirty="0"/>
              <a:t>(</a:t>
            </a:r>
            <a:r>
              <a:rPr lang="en-US" altLang="en-US" b="1" dirty="0" err="1">
                <a:solidFill>
                  <a:srgbClr val="0000FF"/>
                </a:solidFill>
              </a:rPr>
              <a:t>ord</a:t>
            </a:r>
            <a:r>
              <a:rPr lang="en-US" altLang="en-US" dirty="0"/>
              <a:t>(</a:t>
            </a:r>
            <a:r>
              <a:rPr lang="en-US" altLang="en-US" dirty="0" err="1"/>
              <a:t>i</a:t>
            </a:r>
            <a:r>
              <a:rPr lang="en-US" altLang="en-US" dirty="0"/>
              <a:t>) </a:t>
            </a:r>
            <a:r>
              <a:rPr lang="en-US" altLang="en-US" dirty="0" smtClean="0"/>
              <a:t>&lt;=20</a:t>
            </a:r>
            <a:r>
              <a:rPr lang="en-US" altLang="en-US" dirty="0"/>
              <a:t>),z(</a:t>
            </a:r>
            <a:r>
              <a:rPr lang="en-US" altLang="en-US" dirty="0" err="1"/>
              <a:t>i</a:t>
            </a:r>
            <a:r>
              <a:rPr lang="en-US" altLang="en-US" dirty="0"/>
              <a:t>));</a:t>
            </a:r>
          </a:p>
          <a:p>
            <a:pPr lvl="1"/>
            <a:r>
              <a:rPr lang="en-US" altLang="en-US" dirty="0" smtClean="0"/>
              <a:t>pivot=</a:t>
            </a:r>
            <a:r>
              <a:rPr lang="en-US" altLang="en-US" b="1" dirty="0" err="1" smtClean="0">
                <a:solidFill>
                  <a:srgbClr val="0000FF"/>
                </a:solidFill>
              </a:rPr>
              <a:t>smin</a:t>
            </a:r>
            <a:r>
              <a:rPr lang="en-US" altLang="en-US" dirty="0" smtClean="0"/>
              <a:t>(</a:t>
            </a:r>
            <a:r>
              <a:rPr lang="en-US" altLang="en-US" dirty="0" err="1" smtClean="0"/>
              <a:t>i</a:t>
            </a:r>
            <a:r>
              <a:rPr lang="en-US" altLang="en-US" b="1" dirty="0" smtClean="0">
                <a:solidFill>
                  <a:srgbClr val="FF0000"/>
                </a:solidFill>
              </a:rPr>
              <a:t>$</a:t>
            </a:r>
            <a:r>
              <a:rPr lang="en-US" altLang="en-US" dirty="0" smtClean="0"/>
              <a:t>(a(</a:t>
            </a:r>
            <a:r>
              <a:rPr lang="en-US" altLang="en-US" dirty="0" err="1" smtClean="0"/>
              <a:t>i</a:t>
            </a:r>
            <a:r>
              <a:rPr lang="en-US" altLang="en-US" dirty="0"/>
              <a:t>)&gt;0</a:t>
            </a:r>
            <a:r>
              <a:rPr lang="en-US" altLang="en-US" dirty="0" smtClean="0"/>
              <a:t>),z(</a:t>
            </a:r>
            <a:r>
              <a:rPr lang="en-US" altLang="en-US" dirty="0" err="1" smtClean="0"/>
              <a:t>i</a:t>
            </a:r>
            <a:r>
              <a:rPr lang="en-US" altLang="en-US" dirty="0"/>
              <a:t>)/a(</a:t>
            </a:r>
            <a:r>
              <a:rPr lang="en-US" altLang="en-US" dirty="0" err="1"/>
              <a:t>i</a:t>
            </a:r>
            <a:r>
              <a:rPr lang="en-US" altLang="en-US" dirty="0" smtClean="0"/>
              <a:t>));</a:t>
            </a:r>
            <a:endParaRPr lang="en-US" altLang="en-US" dirty="0"/>
          </a:p>
          <a:p>
            <a:pPr marL="0" indent="0">
              <a:buNone/>
            </a:pPr>
            <a:r>
              <a:rPr lang="en-US" dirty="0" smtClean="0"/>
              <a:t>where </a:t>
            </a:r>
            <a:r>
              <a:rPr lang="en-US" sz="1800" b="1" dirty="0">
                <a:solidFill>
                  <a:srgbClr val="0000FF"/>
                </a:solidFill>
              </a:rPr>
              <a:t>sum</a:t>
            </a:r>
            <a:r>
              <a:rPr lang="en-US" dirty="0" smtClean="0"/>
              <a:t>, </a:t>
            </a:r>
            <a:r>
              <a:rPr lang="en-US" sz="1800" b="1" dirty="0" err="1">
                <a:solidFill>
                  <a:srgbClr val="0000FF"/>
                </a:solidFill>
              </a:rPr>
              <a:t>smin</a:t>
            </a:r>
            <a:r>
              <a:rPr lang="en-US" dirty="0" smtClean="0"/>
              <a:t> and </a:t>
            </a:r>
            <a:r>
              <a:rPr lang="en-US" sz="1800" b="1" dirty="0" err="1">
                <a:solidFill>
                  <a:srgbClr val="0000FF"/>
                </a:solidFill>
              </a:rPr>
              <a:t>ord</a:t>
            </a:r>
            <a:r>
              <a:rPr lang="en-US" dirty="0" smtClean="0"/>
              <a:t> are GAMS build-in functions.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5094695"/>
              </p:ext>
            </p:extLst>
          </p:nvPr>
        </p:nvGraphicFramePr>
        <p:xfrm>
          <a:off x="4993516" y="2520882"/>
          <a:ext cx="9525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name="Equation" r:id="rId4" imgW="647640" imgH="431640" progId="Equation.3">
                  <p:embed/>
                </p:oleObj>
              </mc:Choice>
              <mc:Fallback>
                <p:oleObj name="Equation" r:id="rId4" imgW="647640" imgH="431640" progId="Equation.3">
                  <p:embed/>
                  <p:pic>
                    <p:nvPicPr>
                      <p:cNvPr id="0" name="Object 10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3516" y="2520882"/>
                        <a:ext cx="9525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4115685"/>
              </p:ext>
            </p:extLst>
          </p:nvPr>
        </p:nvGraphicFramePr>
        <p:xfrm>
          <a:off x="4078288" y="3381375"/>
          <a:ext cx="39147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Equation" r:id="rId6" imgW="2654280" imgH="406080" progId="Equation.3">
                  <p:embed/>
                </p:oleObj>
              </mc:Choice>
              <mc:Fallback>
                <p:oleObj name="Equation" r:id="rId6" imgW="2654280" imgH="406080" progId="Equation.3">
                  <p:embed/>
                  <p:pic>
                    <p:nvPicPr>
                      <p:cNvPr id="0" name="Object 10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78288" y="3381375"/>
                        <a:ext cx="39147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3268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48139" y="296546"/>
            <a:ext cx="8229600" cy="914400"/>
          </a:xfrm>
        </p:spPr>
        <p:txBody>
          <a:bodyPr/>
          <a:lstStyle/>
          <a:p>
            <a:r>
              <a:rPr lang="en-US" dirty="0" smtClean="0"/>
              <a:t>How it works</a:t>
            </a:r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"/>
          </p:nvPr>
        </p:nvSpPr>
        <p:spPr>
          <a:xfrm>
            <a:off x="1285462" y="1277406"/>
            <a:ext cx="9945246" cy="4365302"/>
          </a:xfrm>
        </p:spPr>
        <p:txBody>
          <a:bodyPr>
            <a:noAutofit/>
          </a:bodyPr>
          <a:lstStyle/>
          <a:p>
            <a:pPr marL="0">
              <a:buNone/>
            </a:pPr>
            <a:r>
              <a:rPr lang="en-US" dirty="0" smtClean="0"/>
              <a:t>Used to control …</a:t>
            </a:r>
          </a:p>
          <a:p>
            <a:pPr marL="0">
              <a:buNone/>
            </a:pPr>
            <a:endParaRPr lang="en-US" dirty="0" smtClean="0"/>
          </a:p>
          <a:p>
            <a:pPr marL="457200">
              <a:lnSpc>
                <a:spcPts val="3100"/>
              </a:lnSpc>
              <a:buFont typeface="Wingdings" pitchFamily="2" charset="2"/>
              <a:buChar char="§"/>
            </a:pPr>
            <a:r>
              <a:rPr lang="en-US" dirty="0" smtClean="0"/>
              <a:t>… whether an </a:t>
            </a:r>
            <a:r>
              <a:rPr lang="en-US" dirty="0" smtClean="0">
                <a:solidFill>
                  <a:srgbClr val="0070C0"/>
                </a:solidFill>
              </a:rPr>
              <a:t>item is calculated </a:t>
            </a:r>
            <a:r>
              <a:rPr lang="en-US" dirty="0" smtClean="0"/>
              <a:t>on an element by element basis.</a:t>
            </a:r>
          </a:p>
          <a:p>
            <a:pPr marL="457200">
              <a:lnSpc>
                <a:spcPts val="3100"/>
              </a:lnSpc>
              <a:buFont typeface="Wingdings" pitchFamily="2" charset="2"/>
              <a:buChar char="§"/>
            </a:pPr>
            <a:r>
              <a:rPr lang="en-US" dirty="0" smtClean="0"/>
              <a:t>… inclusion of </a:t>
            </a:r>
            <a:r>
              <a:rPr lang="en-US" dirty="0" smtClean="0">
                <a:solidFill>
                  <a:srgbClr val="0070C0"/>
                </a:solidFill>
              </a:rPr>
              <a:t>terms in equations</a:t>
            </a:r>
            <a:r>
              <a:rPr lang="en-US" dirty="0" smtClean="0"/>
              <a:t>.</a:t>
            </a:r>
          </a:p>
          <a:p>
            <a:pPr marL="457200">
              <a:lnSpc>
                <a:spcPts val="3100"/>
              </a:lnSpc>
              <a:buFont typeface="Wingdings" pitchFamily="2" charset="2"/>
              <a:buChar char="§"/>
            </a:pPr>
            <a:r>
              <a:rPr lang="en-US" dirty="0" smtClean="0"/>
              <a:t>… inclusion of </a:t>
            </a:r>
            <a:r>
              <a:rPr lang="en-US" dirty="0" smtClean="0">
                <a:solidFill>
                  <a:srgbClr val="0070C0"/>
                </a:solidFill>
              </a:rPr>
              <a:t>set dependent terms in sums</a:t>
            </a:r>
            <a:r>
              <a:rPr lang="en-US" dirty="0" smtClean="0"/>
              <a:t>.</a:t>
            </a:r>
          </a:p>
          <a:p>
            <a:pPr marL="457200">
              <a:lnSpc>
                <a:spcPts val="3100"/>
              </a:lnSpc>
              <a:buFont typeface="Wingdings" pitchFamily="2" charset="2"/>
              <a:buChar char="§"/>
            </a:pPr>
            <a:r>
              <a:rPr lang="en-US" dirty="0" smtClean="0"/>
              <a:t>… inclusion of </a:t>
            </a:r>
            <a:r>
              <a:rPr lang="en-US" dirty="0" smtClean="0">
                <a:solidFill>
                  <a:srgbClr val="0070C0"/>
                </a:solidFill>
              </a:rPr>
              <a:t>equations in a model </a:t>
            </a:r>
            <a:r>
              <a:rPr lang="en-US" dirty="0" smtClean="0"/>
              <a:t>on an element by element basis.</a:t>
            </a:r>
          </a:p>
          <a:p>
            <a:pPr marL="457200">
              <a:lnSpc>
                <a:spcPts val="3100"/>
              </a:lnSpc>
              <a:buFont typeface="Wingdings" pitchFamily="2" charset="2"/>
              <a:buChar char="§"/>
            </a:pPr>
            <a:r>
              <a:rPr lang="en-US" dirty="0" smtClean="0"/>
              <a:t>… whether a </a:t>
            </a:r>
            <a:r>
              <a:rPr lang="en-US" dirty="0" smtClean="0">
                <a:solidFill>
                  <a:srgbClr val="0070C0"/>
                </a:solidFill>
              </a:rPr>
              <a:t>display is output to *.lst </a:t>
            </a:r>
            <a:r>
              <a:rPr lang="en-US" dirty="0" smtClean="0"/>
              <a:t>file.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66250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1891" y="65088"/>
            <a:ext cx="8229600" cy="11430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5241-12CB-C64D-AE38-6540AC6C648E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191111"/>
            <a:ext cx="4438650" cy="6600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006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ChangeArrowheads="1"/>
          </p:cNvSpPr>
          <p:nvPr/>
        </p:nvSpPr>
        <p:spPr bwMode="auto">
          <a:xfrm>
            <a:off x="2070100" y="5457826"/>
            <a:ext cx="7635874" cy="88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$ </a:t>
            </a:r>
            <a:r>
              <a:rPr lang="en-US" sz="2000" dirty="0">
                <a:latin typeface="+mj-lt"/>
                <a:cs typeface="Courier New" pitchFamily="49" charset="0"/>
              </a:rPr>
              <a:t>command says that X = 2 if Y is greater than 2.5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latin typeface="+mj-lt"/>
                <a:cs typeface="Courier New" pitchFamily="49" charset="0"/>
              </a:rPr>
              <a:t>Otherwise, the value of X remains (X =1).</a:t>
            </a:r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1831561" y="1327012"/>
            <a:ext cx="82375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ParameterName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$ logical condition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= Term ;</a:t>
            </a:r>
          </a:p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ParameterName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latin typeface="+mj-lt"/>
                <a:cs typeface="Courier New" pitchFamily="49" charset="0"/>
              </a:rPr>
              <a:t>is set equal to Term only if condition is true.</a:t>
            </a:r>
          </a:p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endParaRPr lang="en-US" sz="24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8551" y="455475"/>
            <a:ext cx="8229600" cy="685800"/>
          </a:xfrm>
        </p:spPr>
        <p:txBody>
          <a:bodyPr>
            <a:noAutofit/>
          </a:bodyPr>
          <a:lstStyle/>
          <a:p>
            <a:r>
              <a:rPr lang="en-US" dirty="0" smtClean="0"/>
              <a:t>LHS $conditionals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0101" y="2957514"/>
            <a:ext cx="31432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9" y="2957514"/>
            <a:ext cx="28479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123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1032"/>
          <p:cNvSpPr>
            <a:spLocks noChangeArrowheads="1"/>
          </p:cNvSpPr>
          <p:nvPr/>
        </p:nvSpPr>
        <p:spPr bwMode="auto">
          <a:xfrm>
            <a:off x="2057400" y="704850"/>
            <a:ext cx="8237538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endParaRPr lang="en-US" sz="20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ParameterName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= Term </a:t>
            </a:r>
            <a:r>
              <a:rPr lang="en-US" sz="24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$ logical condition</a:t>
            </a:r>
            <a:r>
              <a:rPr lang="en-US" sz="2400" dirty="0">
                <a:solidFill>
                  <a:srgbClr val="3333CC"/>
                </a:solidFill>
                <a:latin typeface="+mj-lt"/>
                <a:cs typeface="Courier New" pitchFamily="49" charset="0"/>
              </a:rPr>
              <a:t> ;</a:t>
            </a:r>
          </a:p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400" dirty="0">
                <a:latin typeface="+mj-lt"/>
                <a:cs typeface="Courier New" pitchFamily="49" charset="0"/>
              </a:rPr>
              <a:t>This implies that the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ParameterName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  <a:latin typeface="+mj-lt"/>
                <a:cs typeface="Courier New" pitchFamily="49" charset="0"/>
              </a:rPr>
              <a:t> </a:t>
            </a:r>
            <a:r>
              <a:rPr lang="en-US" sz="2400" dirty="0">
                <a:latin typeface="+mj-lt"/>
                <a:cs typeface="Courier New" pitchFamily="49" charset="0"/>
              </a:rPr>
              <a:t>is set equal to the Term only if the logical condition is true.</a:t>
            </a:r>
          </a:p>
          <a:p>
            <a:pPr marL="114300" lvl="1">
              <a:lnSpc>
                <a:spcPct val="13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endParaRPr lang="en-US" sz="2000" dirty="0">
              <a:solidFill>
                <a:srgbClr val="3333CC"/>
              </a:solidFill>
              <a:latin typeface="+mj-lt"/>
              <a:cs typeface="Courier New" pitchFamily="49" charset="0"/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7044" y="434181"/>
            <a:ext cx="8229600" cy="609600"/>
          </a:xfrm>
        </p:spPr>
        <p:txBody>
          <a:bodyPr>
            <a:noAutofit/>
          </a:bodyPr>
          <a:lstStyle/>
          <a:p>
            <a:r>
              <a:rPr lang="en-US" dirty="0" smtClean="0"/>
              <a:t>RHS $conditionals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2070100" y="5457826"/>
            <a:ext cx="7635874" cy="8834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$ </a:t>
            </a:r>
            <a:r>
              <a:rPr lang="en-US" sz="2000" dirty="0">
                <a:latin typeface="+mj-lt"/>
                <a:cs typeface="Courier New" pitchFamily="49" charset="0"/>
              </a:rPr>
              <a:t>command says that X = 2 if Y is greater than 2.5</a:t>
            </a:r>
          </a:p>
          <a:p>
            <a:pPr>
              <a:lnSpc>
                <a:spcPct val="120000"/>
              </a:lnSpc>
              <a:spcBef>
                <a:spcPct val="20000"/>
              </a:spcBef>
              <a:buClr>
                <a:srgbClr val="3333CC"/>
              </a:buClr>
              <a:buSzPct val="90000"/>
              <a:tabLst>
                <a:tab pos="465138" algn="l"/>
                <a:tab pos="576263" algn="l"/>
                <a:tab pos="1031875" algn="l"/>
                <a:tab pos="3195638" algn="l"/>
              </a:tabLst>
            </a:pPr>
            <a:r>
              <a:rPr lang="en-US" sz="2000" dirty="0">
                <a:latin typeface="+mj-lt"/>
                <a:cs typeface="Courier New" pitchFamily="49" charset="0"/>
              </a:rPr>
              <a:t>Otherwise, the value of X equals to 0.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2814639"/>
            <a:ext cx="2800350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889" y="2814638"/>
            <a:ext cx="2752725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936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1089991" y="491987"/>
            <a:ext cx="8229600" cy="838200"/>
          </a:xfrm>
        </p:spPr>
        <p:txBody>
          <a:bodyPr/>
          <a:lstStyle/>
          <a:p>
            <a:r>
              <a:rPr lang="en-US" dirty="0" smtClean="0"/>
              <a:t>Equation $ conditionals</a:t>
            </a:r>
            <a:endParaRPr lang="en-U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13314" name="Picture 103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2857840"/>
            <a:ext cx="5210175" cy="2419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Rectangle 1053"/>
          <p:cNvSpPr>
            <a:spLocks noChangeArrowheads="1"/>
          </p:cNvSpPr>
          <p:nvPr/>
        </p:nvSpPr>
        <p:spPr bwMode="auto">
          <a:xfrm>
            <a:off x="1752600" y="1628775"/>
            <a:ext cx="868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114300" lvl="1">
              <a:lnSpc>
                <a:spcPct val="11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800" dirty="0">
                <a:latin typeface="+mj-lt"/>
                <a:cs typeface="Courier New" pitchFamily="49" charset="0"/>
              </a:rPr>
              <a:t>Restrict whether equations are defined in a model: </a:t>
            </a:r>
            <a:r>
              <a:rPr lang="en-US" sz="2800" dirty="0">
                <a:solidFill>
                  <a:srgbClr val="FF0000"/>
                </a:solidFill>
                <a:latin typeface="+mj-lt"/>
                <a:cs typeface="Courier New" pitchFamily="49" charset="0"/>
              </a:rPr>
              <a:t> </a:t>
            </a:r>
          </a:p>
          <a:p>
            <a:pPr marL="114300" lvl="1">
              <a:lnSpc>
                <a:spcPct val="110000"/>
              </a:lnSpc>
              <a:spcBef>
                <a:spcPct val="10000"/>
              </a:spcBef>
              <a:buClr>
                <a:srgbClr val="FF0000"/>
              </a:buClr>
              <a:buSzPct val="90000"/>
              <a:tabLst>
                <a:tab pos="396875" algn="l"/>
                <a:tab pos="793750" algn="l"/>
              </a:tabLst>
            </a:pPr>
            <a:r>
              <a:rPr lang="en-US" sz="2800" dirty="0" err="1">
                <a:latin typeface="Courier New" pitchFamily="49" charset="0"/>
                <a:cs typeface="Courier New" pitchFamily="49" charset="0"/>
              </a:rPr>
              <a:t>EquationName</a:t>
            </a:r>
            <a:r>
              <a:rPr lang="en-US" sz="2800" dirty="0">
                <a:solidFill>
                  <a:srgbClr val="FF00FF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$ logical condition</a:t>
            </a:r>
            <a:r>
              <a:rPr lang="en-US" sz="2800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dirty="0">
                <a:latin typeface="Courier New" pitchFamily="49" charset="0"/>
                <a:cs typeface="Courier New" pitchFamily="49" charset="0"/>
              </a:rPr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111921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1972</TotalTime>
  <Words>727</Words>
  <Application>Microsoft Office PowerPoint</Application>
  <PresentationFormat>Custom</PresentationFormat>
  <Paragraphs>137</Paragraphs>
  <Slides>19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Equity</vt:lpstr>
      <vt:lpstr>Equation</vt:lpstr>
      <vt:lpstr>Lecture 6 Conditionals, Subsets and Tuples in GAMS</vt:lpstr>
      <vt:lpstr>What is conditional ?</vt:lpstr>
      <vt:lpstr>A Side Note: min, max, smin, smax</vt:lpstr>
      <vt:lpstr>How it works</vt:lpstr>
      <vt:lpstr>How it works</vt:lpstr>
      <vt:lpstr>Examples</vt:lpstr>
      <vt:lpstr>LHS $conditionals</vt:lpstr>
      <vt:lpstr>RHS $conditionals</vt:lpstr>
      <vt:lpstr>Equation $ conditionals</vt:lpstr>
      <vt:lpstr>PowerPoint Presentation</vt:lpstr>
      <vt:lpstr>Examples</vt:lpstr>
      <vt:lpstr>Example</vt:lpstr>
      <vt:lpstr>Sameas statements</vt:lpstr>
      <vt:lpstr>PowerPoint Presentation</vt:lpstr>
      <vt:lpstr>Nested Conditionals</vt:lpstr>
      <vt:lpstr>Alternative to Conditionals: Subset</vt:lpstr>
      <vt:lpstr>Alternative to Conditionals: Tuples</vt:lpstr>
      <vt:lpstr>Alternative to Conditionals: Tuples</vt:lpstr>
      <vt:lpstr>Other Conditional Alternatives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</dc:creator>
  <cp:lastModifiedBy>Fei, Chengcheng</cp:lastModifiedBy>
  <cp:revision>135</cp:revision>
  <dcterms:created xsi:type="dcterms:W3CDTF">2012-12-04T20:42:30Z</dcterms:created>
  <dcterms:modified xsi:type="dcterms:W3CDTF">2018-10-05T02:02:07Z</dcterms:modified>
</cp:coreProperties>
</file>