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26"/>
  </p:notesMasterIdLst>
  <p:sldIdLst>
    <p:sldId id="260" r:id="rId2"/>
    <p:sldId id="262" r:id="rId3"/>
    <p:sldId id="263" r:id="rId4"/>
    <p:sldId id="264" r:id="rId5"/>
    <p:sldId id="284" r:id="rId6"/>
    <p:sldId id="267" r:id="rId7"/>
    <p:sldId id="269" r:id="rId8"/>
    <p:sldId id="268" r:id="rId9"/>
    <p:sldId id="271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65" r:id="rId18"/>
    <p:sldId id="278" r:id="rId19"/>
    <p:sldId id="279" r:id="rId20"/>
    <p:sldId id="280" r:id="rId21"/>
    <p:sldId id="281" r:id="rId22"/>
    <p:sldId id="282" r:id="rId23"/>
    <p:sldId id="283" r:id="rId24"/>
    <p:sldId id="26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14" y="-1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item names longer than</a:t>
            </a:r>
            <a:r>
              <a:rPr lang="en-US" baseline="0" dirty="0" smtClean="0"/>
              <a:t> 10 characters, go to check how it shows in </a:t>
            </a:r>
            <a:r>
              <a:rPr lang="en-US" baseline="0" dirty="0" err="1" smtClean="0"/>
              <a:t>gams</a:t>
            </a:r>
            <a:r>
              <a:rPr lang="en-US" baseline="0" dirty="0" smtClean="0"/>
              <a:t> list file</a:t>
            </a:r>
          </a:p>
          <a:p>
            <a:r>
              <a:rPr lang="en-US" baseline="0" dirty="0" smtClean="0"/>
              <a:t>Take a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LongNameExample.gms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1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Lab04_data.gms,</a:t>
            </a:r>
            <a:r>
              <a:rPr lang="en-US" baseline="0" dirty="0" smtClean="0"/>
              <a:t> lab04_model.gms in folder 5</a:t>
            </a:r>
          </a:p>
          <a:p>
            <a:r>
              <a:rPr lang="en-US" baseline="0" dirty="0" smtClean="0"/>
              <a:t>Introduce $include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calculation_new.gms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0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1EA-37BD-453F-93AB-C71F391023CD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849-05EB-4E66-8C6F-2C19A17C35D1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B993-2A3E-4558-94C7-858811A01D3E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3BFD-259B-4A71-B05F-79FBD55FAB5B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45B9-AB52-4249-9E01-CACDDEEE3A9E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8C8D-B0C7-4772-9C69-386E99D43500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EDBB-06AD-4584-9C13-D5671964FAC6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6236-18D3-4376-8F7C-0F332A2FFDBF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BBD2-4D5C-44EC-85B2-AECCB3D5FCEC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CD9F-DCAF-4917-8B71-E783DA3895F7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6F7C-DF0C-4C49-8DDF-5BFF9E875458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1A6D9E-D545-43A3-89EA-5B3DF69DD096}" type="datetime1">
              <a:rPr lang="en-US" smtClean="0"/>
              <a:pPr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Mark Wang.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917" y="1982948"/>
            <a:ext cx="9085608" cy="1268835"/>
          </a:xfrm>
        </p:spPr>
        <p:txBody>
          <a:bodyPr>
            <a:normAutofit/>
          </a:bodyPr>
          <a:lstStyle/>
          <a:p>
            <a:r>
              <a:rPr lang="en-US" dirty="0" smtClean="0"/>
              <a:t>Lecture 5 Good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795500" y="1953178"/>
            <a:ext cx="10228099" cy="425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Questions often asked when looking at a set of data are:</a:t>
            </a:r>
          </a:p>
          <a:p>
            <a:pPr marL="395288" lvl="1" indent="-395288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Where did the data come from?</a:t>
            </a:r>
          </a:p>
          <a:p>
            <a:pPr marL="395288" lvl="1" indent="-395288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What characteristics such as units, and year of applicability do those data possess?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It is nice to go beyond the GAMS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254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character description by putting several lines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description comments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identifying what document a data set is from including sources, page numbers, table number, years, units,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67529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Including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Comments</a:t>
            </a:r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831638" y="1317436"/>
            <a:ext cx="10750762" cy="51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Modelers often face two choices with respect to data.</a:t>
            </a:r>
          </a:p>
          <a:p>
            <a:pPr marL="341313" lvl="1" indent="-341313" algn="just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Enter raw data into GAMS and transform it to the extent needed inside GAMS</a:t>
            </a:r>
          </a:p>
          <a:p>
            <a:pPr marL="341313" lvl="1" indent="-341313" algn="just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Externally process data entering the final results in GAMS (e.g. from a spreadsheet where the data are previously manipulated)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Recommendation: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Put data in as close to the form as it was collected into GAMS and then manipulate the data in GAMS code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Justification:  (1)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Over time spreadsheets change or get lost.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                       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(2)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Keep a record of what you did.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4047746" y="125958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Raw vs. Calculated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5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88" y="3315432"/>
            <a:ext cx="8315325" cy="27429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887896" y="1101191"/>
            <a:ext cx="8278813" cy="25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Instead of directly entering the transportation cost that was previously calculated in the spreadsheet in GAMS using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TABLE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statement, one should enter a raw data in GAMS and then let GAMS do a calculation.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96" y="18560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alibri" pitchFamily="34" charset="0"/>
                <a:cs typeface="Calibri" pitchFamily="34" charset="0"/>
              </a:rPr>
              <a:t>Calculated Data Example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842" y="1090282"/>
            <a:ext cx="8338782" cy="46281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47197" y="1031876"/>
            <a:ext cx="84042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Dynamic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 calculations repeated every time the model is generated.  Only calculations in the model .. statements are dynamic</a:t>
            </a:r>
          </a:p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14300" lvl="1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14300" lvl="1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Static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 calculations executed once only at the place the GAMS instruction appears in the code.</a:t>
            </a:r>
          </a:p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q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474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672" y="2575021"/>
            <a:ext cx="8367034" cy="126514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4474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345" y="5296257"/>
            <a:ext cx="8317928" cy="124265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082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Cautions about Calculation </a:t>
            </a:r>
            <a:endParaRPr lang="en-US" b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712799" y="514323"/>
            <a:ext cx="84042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lvl="1" indent="-457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75000"/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Repeated Static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calculations within a GAMS flow control structure (e.g. loop) which are executed repeatedly but are static within the control structure.</a:t>
            </a:r>
          </a:p>
        </p:txBody>
      </p:sp>
      <p:pic>
        <p:nvPicPr>
          <p:cNvPr id="2467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214" y="2487312"/>
            <a:ext cx="8102810" cy="105248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7762875" y="1044575"/>
            <a:ext cx="2616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The data on  revenue is previously calculated using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PARAMETER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statement. 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Then this revenue is used in the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OBJ..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equation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94181" y="1004463"/>
            <a:ext cx="5853041" cy="5669779"/>
            <a:chOff x="1790701" y="900102"/>
            <a:chExt cx="5853041" cy="5669779"/>
          </a:xfrm>
        </p:grpSpPr>
        <p:grpSp>
          <p:nvGrpSpPr>
            <p:cNvPr id="3" name="Group 2"/>
            <p:cNvGrpSpPr/>
            <p:nvPr/>
          </p:nvGrpSpPr>
          <p:grpSpPr>
            <a:xfrm>
              <a:off x="1790701" y="900102"/>
              <a:ext cx="5853041" cy="5669779"/>
              <a:chOff x="1790701" y="900102"/>
              <a:chExt cx="5853041" cy="5669779"/>
            </a:xfrm>
          </p:grpSpPr>
          <p:pic>
            <p:nvPicPr>
              <p:cNvPr id="2652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90701" y="900102"/>
                <a:ext cx="5853041" cy="566977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5226" name="Rectangle 10"/>
              <p:cNvSpPr>
                <a:spLocks noChangeArrowheads="1"/>
              </p:cNvSpPr>
              <p:nvPr/>
            </p:nvSpPr>
            <p:spPr bwMode="auto">
              <a:xfrm>
                <a:off x="1868488" y="3151189"/>
                <a:ext cx="5313362" cy="272836"/>
              </a:xfrm>
              <a:prstGeom prst="rect">
                <a:avLst/>
              </a:prstGeom>
              <a:noFill/>
              <a:ln w="9525">
                <a:solidFill>
                  <a:srgbClr val="C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5227" name="Rectangle 11"/>
            <p:cNvSpPr>
              <a:spLocks noChangeArrowheads="1"/>
            </p:cNvSpPr>
            <p:nvPr/>
          </p:nvSpPr>
          <p:spPr bwMode="auto">
            <a:xfrm>
              <a:off x="1790701" y="5154944"/>
              <a:ext cx="5853041" cy="27556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809" y="74543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Dynamic vs. Static Calculation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set 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6863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 references may be </a:t>
            </a:r>
            <a:r>
              <a:rPr lang="en-US" dirty="0">
                <a:solidFill>
                  <a:srgbClr val="FF0000"/>
                </a:solidFill>
              </a:rPr>
              <a:t>indefinite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allowing any entries </a:t>
            </a:r>
            <a:r>
              <a:rPr lang="en-US" dirty="0"/>
              <a:t>at all by referring to the universal set.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application of the universal set is quick report writing to make summary tables. (Report writing will be discussed in Lab 9).</a:t>
            </a:r>
          </a:p>
          <a:p>
            <a:r>
              <a:rPr lang="en-US" dirty="0" smtClean="0"/>
              <a:t>No * In input data Set Specification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1" y="2560638"/>
            <a:ext cx="6119813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1" y="3810000"/>
            <a:ext cx="6550986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971785" y="5466729"/>
            <a:ext cx="8345298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in the first index position of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MiscData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.  GAMS allows anything in that position suppressing “domain” checking.  Suppose we mistyped </a:t>
            </a:r>
            <a:r>
              <a:rPr lang="en-US" sz="1600" dirty="0" err="1">
                <a:solidFill>
                  <a:srgbClr val="3366CC"/>
                </a:solidFill>
                <a:latin typeface="Calibri" pitchFamily="34" charset="0"/>
                <a:cs typeface="Calibri" pitchFamily="34" charset="0"/>
              </a:rPr>
              <a:t>endinv</a:t>
            </a:r>
            <a:r>
              <a:rPr lang="en-US" sz="1600" dirty="0">
                <a:solidFill>
                  <a:srgbClr val="3366CC"/>
                </a:solidFill>
                <a:latin typeface="Calibri" pitchFamily="34" charset="0"/>
                <a:cs typeface="Calibri" pitchFamily="34" charset="0"/>
              </a:rPr>
              <a:t>-value</a:t>
            </a:r>
            <a:r>
              <a:rPr lang="en-US" sz="16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as</a:t>
            </a:r>
            <a:r>
              <a:rPr lang="en-US" sz="16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endinv-valu</a:t>
            </a:r>
            <a:r>
              <a:rPr lang="en-US" sz="16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then GAMS code would compile and execute w/o a GAMS error but the result would be wrong.</a:t>
            </a:r>
          </a:p>
        </p:txBody>
      </p:sp>
      <p:pic>
        <p:nvPicPr>
          <p:cNvPr id="235541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785" y="1089004"/>
            <a:ext cx="8188657" cy="17605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3554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785" y="3118335"/>
            <a:ext cx="8157381" cy="21939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89" y="10714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No * In input data Set Specification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737530" y="1017419"/>
            <a:ext cx="81264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Here if we replace * set with </a:t>
            </a:r>
            <a:r>
              <a:rPr lang="en-US" sz="24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InputItem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set,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GAMS would have given the error messages.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723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299" y="4001474"/>
            <a:ext cx="8273220" cy="27200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7239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600" y="1702926"/>
            <a:ext cx="8270543" cy="17874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4343" y="28414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 * In input data Set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0805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easy is it to reuse or modify a model at a later time for you?</a:t>
            </a:r>
          </a:p>
          <a:p>
            <a:r>
              <a:rPr lang="en-US" dirty="0"/>
              <a:t>How easy can a colleague work with your code?</a:t>
            </a:r>
          </a:p>
          <a:p>
            <a:r>
              <a:rPr lang="en-US" dirty="0"/>
              <a:t>A user-friendly model should include the following features</a:t>
            </a:r>
          </a:p>
          <a:p>
            <a:pPr lvl="1"/>
            <a:r>
              <a:rPr lang="en-US" dirty="0"/>
              <a:t>Using longer names or descriptions</a:t>
            </a:r>
          </a:p>
          <a:p>
            <a:pPr lvl="1"/>
            <a:r>
              <a:rPr lang="en-US" dirty="0"/>
              <a:t>Including comments on nature and source of data</a:t>
            </a:r>
          </a:p>
          <a:p>
            <a:pPr lvl="1"/>
            <a:r>
              <a:rPr lang="en-US" dirty="0"/>
              <a:t>Including as much raw data as possible as opposed to </a:t>
            </a:r>
            <a:r>
              <a:rPr lang="en-US" dirty="0" smtClean="0"/>
              <a:t>externally calculated </a:t>
            </a:r>
            <a:r>
              <a:rPr lang="en-US" dirty="0"/>
              <a:t>data</a:t>
            </a:r>
          </a:p>
          <a:p>
            <a:pPr lvl="1"/>
            <a:r>
              <a:rPr lang="en-US" dirty="0"/>
              <a:t>Less * as a set </a:t>
            </a:r>
            <a:r>
              <a:rPr lang="en-US" dirty="0" smtClean="0"/>
              <a:t>speciation </a:t>
            </a:r>
            <a:r>
              <a:rPr lang="en-US" dirty="0"/>
              <a:t>for input data</a:t>
            </a:r>
          </a:p>
          <a:p>
            <a:pPr lvl="1"/>
            <a:r>
              <a:rPr lang="en-US" dirty="0"/>
              <a:t>Using sets to aid in readability</a:t>
            </a:r>
          </a:p>
          <a:p>
            <a:pPr lvl="1"/>
            <a:r>
              <a:rPr lang="en-US" dirty="0"/>
              <a:t>A readable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677" y="1509713"/>
            <a:ext cx="6032309" cy="22780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75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3518" y="4222750"/>
            <a:ext cx="6073775" cy="2330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8143164" y="1395582"/>
            <a:ext cx="2170824" cy="47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The solution from solving the model with mistyping on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endinv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-value”</a:t>
            </a:r>
            <a:r>
              <a:rPr lang="en-US" sz="20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as</a:t>
            </a:r>
            <a:r>
              <a:rPr lang="en-US" sz="2000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endinv-valu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endParaRPr lang="en-US" sz="2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The solution from solving the model with correction on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endinv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-value”</a:t>
            </a:r>
          </a:p>
        </p:txBody>
      </p:sp>
      <p:sp>
        <p:nvSpPr>
          <p:cNvPr id="275468" name="Line 12"/>
          <p:cNvSpPr>
            <a:spLocks noChangeShapeType="1"/>
          </p:cNvSpPr>
          <p:nvPr/>
        </p:nvSpPr>
        <p:spPr bwMode="auto">
          <a:xfrm flipH="1">
            <a:off x="6711950" y="3171826"/>
            <a:ext cx="1411288" cy="517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s-MX"/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 flipH="1">
            <a:off x="6827839" y="5921206"/>
            <a:ext cx="1411287" cy="517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26430" y="37011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 * In input data Set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9580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5" name="Rectangle 2053"/>
          <p:cNvSpPr>
            <a:spLocks noChangeArrowheads="1"/>
          </p:cNvSpPr>
          <p:nvPr/>
        </p:nvSpPr>
        <p:spPr bwMode="auto">
          <a:xfrm>
            <a:off x="2040933" y="1417638"/>
            <a:ext cx="8169275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Format the code for readability using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spacing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indents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036638" lvl="1" indent="-4572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Align item names, descriptions, and definitions</a:t>
            </a:r>
          </a:p>
          <a:p>
            <a:pPr marL="1036638" lvl="1" indent="-4572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Indent in sums, loops, and ifs to delineate terms</a:t>
            </a:r>
          </a:p>
          <a:p>
            <a:pPr marL="1036638" lvl="1" indent="-4572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Use blank lines to set things off</a:t>
            </a:r>
          </a:p>
          <a:p>
            <a:pPr marL="1036638" lvl="1" indent="-4572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tabLst>
                <a:tab pos="4651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Do not split variables between lines in equations, but rather keep them together with all their index positions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  <a:cs typeface="Calibri" pitchFamily="34" charset="0"/>
              </a:rPr>
              <a:t>Improve Readability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2109173" y="748401"/>
            <a:ext cx="81692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685800">
              <a:lnSpc>
                <a:spcPct val="90000"/>
              </a:lnSpc>
              <a:spcBef>
                <a:spcPct val="0"/>
              </a:spcBef>
              <a:buClr>
                <a:srgbClr val="3333CC"/>
              </a:buClr>
              <a:buSzPct val="90000"/>
              <a:tabLst>
                <a:tab pos="465138" algn="l"/>
              </a:tabLst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Do you prefer this? </a:t>
            </a:r>
          </a:p>
        </p:txBody>
      </p:sp>
      <p:pic>
        <p:nvPicPr>
          <p:cNvPr id="23144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630" y="1631951"/>
            <a:ext cx="8356600" cy="445495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373" y="1143925"/>
            <a:ext cx="8353425" cy="4879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41672" name="Text Box 8"/>
          <p:cNvSpPr txBox="1">
            <a:spLocks noChangeArrowheads="1"/>
          </p:cNvSpPr>
          <p:nvPr/>
        </p:nvSpPr>
        <p:spPr bwMode="auto">
          <a:xfrm>
            <a:off x="1798016" y="306871"/>
            <a:ext cx="1861407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… or this?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BED4-7850-47A1-BAFF-BCE5AADC62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Subset and Upper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can define </a:t>
            </a:r>
            <a:r>
              <a:rPr lang="en-US" dirty="0">
                <a:solidFill>
                  <a:srgbClr val="FF0000"/>
                </a:solidFill>
              </a:rPr>
              <a:t>subsets</a:t>
            </a:r>
            <a:r>
              <a:rPr lang="en-US" dirty="0"/>
              <a:t> containing part of the elements of another set using a set statement.  The general format is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sz="2000" b="1" dirty="0">
                <a:solidFill>
                  <a:srgbClr val="0000FF"/>
                </a:solidFill>
              </a:rPr>
              <a:t>SET</a:t>
            </a:r>
            <a:r>
              <a:rPr lang="en-US" sz="2000" b="1" dirty="0"/>
              <a:t>        </a:t>
            </a:r>
            <a:r>
              <a:rPr lang="en-US" sz="2000" b="1" dirty="0" err="1">
                <a:solidFill>
                  <a:srgbClr val="FF0000"/>
                </a:solidFill>
              </a:rPr>
              <a:t>subsetname</a:t>
            </a:r>
            <a:r>
              <a:rPr lang="en-US" sz="2000" b="1" dirty="0"/>
              <a:t>(</a:t>
            </a:r>
            <a:r>
              <a:rPr lang="en-US" sz="2000" b="1" dirty="0" err="1">
                <a:solidFill>
                  <a:srgbClr val="00B050"/>
                </a:solidFill>
              </a:rPr>
              <a:t>setname</a:t>
            </a:r>
            <a:r>
              <a:rPr lang="en-US" sz="2000" b="1" dirty="0"/>
              <a:t>)  optional explanatory text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                            /  Elementname1  optional explanatory text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                               Elementname2 optional explanatory text/;</a:t>
            </a:r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sz="2000" b="1" dirty="0" err="1">
                <a:solidFill>
                  <a:srgbClr val="FF0000"/>
                </a:solidFill>
              </a:rPr>
              <a:t>subsetname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is the name of the subset and </a:t>
            </a:r>
            <a:r>
              <a:rPr lang="en-US" sz="2000" b="1" dirty="0" err="1">
                <a:solidFill>
                  <a:srgbClr val="00B050"/>
                </a:solidFill>
              </a:rPr>
              <a:t>setname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/>
              <a:t>is the name of the “upper” set.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1803400"/>
            <a:ext cx="9258300" cy="20875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Allow items to be treated simultaneously in some places, but separately elsewhere. 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Subset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8013" y="2731672"/>
            <a:ext cx="4636734" cy="274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741" y="2386045"/>
            <a:ext cx="5154259" cy="428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1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Subset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Allow small to large modeling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800" dirty="0" smtClean="0"/>
              <a:t>Conditional statements (discuss in Lab 6)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62970"/>
            <a:ext cx="7557436" cy="290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Naming</a:t>
            </a:r>
            <a:r>
              <a:rPr lang="es-MX" dirty="0" smtClean="0"/>
              <a:t> </a:t>
            </a:r>
            <a:r>
              <a:rPr lang="es-MX" dirty="0" err="1" smtClean="0"/>
              <a:t>Conventions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1219200" y="1417638"/>
            <a:ext cx="10363200" cy="52197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GAMS allows 63 character long names and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254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characters of explanatory text to define 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Sets , 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parameters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 tables,  scalars,  variables, equations, 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models.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explanatory text must be contained on the same line as the identifier or label it describes.</a:t>
            </a:r>
          </a:p>
          <a:p>
            <a:pPr>
              <a:spcAft>
                <a:spcPts val="1200"/>
              </a:spcAft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Names longer than 10 characters do not work well in multi-column displays (</a:t>
            </a:r>
            <a:r>
              <a:rPr lang="en-US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Example Here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It is wise to make GAMS code to be self documenting by using descriptive character names and make sure that there is no item that goes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undefined (e.g. unit, data source)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Enter units, sources, and descriptions.  Check for completeness with </a:t>
            </a:r>
            <a:r>
              <a:rPr lang="en-US" sz="2800" dirty="0">
                <a:latin typeface="Calibri" pitchFamily="34" charset="0"/>
                <a:cs typeface="Calibri" pitchFamily="34" charset="0"/>
                <a:hlinkClick r:id="rId4" action="ppaction://hlinksldjump"/>
              </a:rPr>
              <a:t>$</a:t>
            </a:r>
            <a:r>
              <a:rPr lang="en-US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ONSYMLIST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(list the names of all symbols that have been defined and their explanatory text in alphabetical order grouped by symbol type).</a:t>
            </a:r>
            <a:endParaRPr lang="en-US" sz="2800" dirty="0">
              <a:latin typeface="Calibri" pitchFamily="34" charset="0"/>
            </a:endParaRPr>
          </a:p>
          <a:p>
            <a:pPr>
              <a:spcAft>
                <a:spcPts val="1200"/>
              </a:spcAft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Check for unused items that are already defined with 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rf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2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list.ref</a:t>
            </a:r>
            <a:r>
              <a:rPr lang="en-US"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in the dialogue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box (</a:t>
            </a:r>
            <a:r>
              <a:rPr lang="en-US" sz="2800" dirty="0" smtClean="0">
                <a:latin typeface="Calibri" pitchFamily="34" charset="0"/>
                <a:cs typeface="Calibri" pitchFamily="34" charset="0"/>
                <a:hlinkClick r:id="rId5" action="ppaction://hlinksldjump"/>
              </a:rPr>
              <a:t>Example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430" y="3230421"/>
            <a:ext cx="9472821" cy="333415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2938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465" y="1149184"/>
            <a:ext cx="8308972" cy="1628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1804088" y="2724576"/>
            <a:ext cx="82835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Same algebras but different names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78" y="141288"/>
            <a:ext cx="9390822" cy="1143000"/>
          </a:xfrm>
        </p:spPr>
        <p:txBody>
          <a:bodyPr/>
          <a:lstStyle/>
          <a:p>
            <a:r>
              <a:rPr lang="en-US" dirty="0" smtClean="0"/>
              <a:t>Using longer names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urved Left Arrow 3">
            <a:hlinkClick r:id="rId5" action="ppaction://hlinksldjump"/>
          </p:cNvPr>
          <p:cNvSpPr/>
          <p:nvPr/>
        </p:nvSpPr>
        <p:spPr>
          <a:xfrm>
            <a:off x="11277600" y="6057900"/>
            <a:ext cx="292100" cy="5066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1782834" y="184294"/>
            <a:ext cx="8421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			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8532954" y="2329009"/>
            <a:ext cx="3258303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Symbol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isting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lst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file after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compliation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Default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 GAMS is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$OFFSYMLIST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37151" y="1795961"/>
            <a:ext cx="6695803" cy="4385765"/>
            <a:chOff x="313150" y="1795960"/>
            <a:chExt cx="6695803" cy="4385765"/>
          </a:xfrm>
        </p:grpSpPr>
        <p:pic>
          <p:nvPicPr>
            <p:cNvPr id="25805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50" y="1795960"/>
              <a:ext cx="6695803" cy="43857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7" name="6 CuadroTexto"/>
            <p:cNvSpPr txBox="1"/>
            <p:nvPr/>
          </p:nvSpPr>
          <p:spPr>
            <a:xfrm>
              <a:off x="6217711" y="1795960"/>
              <a:ext cx="791242" cy="369332"/>
            </a:xfrm>
            <a:prstGeom prst="rect">
              <a:avLst/>
            </a:prstGeom>
            <a:noFill/>
            <a:ln>
              <a:solidFill>
                <a:srgbClr val="3366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MX" dirty="0" err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Lst</a:t>
              </a:r>
              <a:r>
                <a:rPr lang="es-MX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s-MX" dirty="0" err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file</a:t>
              </a:r>
              <a:endParaRPr lang="es-MX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37151" y="530269"/>
            <a:ext cx="7797619" cy="873457"/>
            <a:chOff x="313150" y="530268"/>
            <a:chExt cx="7797619" cy="873457"/>
          </a:xfrm>
        </p:grpSpPr>
        <p:pic>
          <p:nvPicPr>
            <p:cNvPr id="258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5184" t="29847"/>
            <a:stretch>
              <a:fillRect/>
            </a:stretch>
          </p:blipFill>
          <p:spPr bwMode="auto">
            <a:xfrm>
              <a:off x="313150" y="530268"/>
              <a:ext cx="7791648" cy="87345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8" name="7 CuadroTexto"/>
            <p:cNvSpPr txBox="1"/>
            <p:nvPr/>
          </p:nvSpPr>
          <p:spPr>
            <a:xfrm>
              <a:off x="7161470" y="543111"/>
              <a:ext cx="949299" cy="369332"/>
            </a:xfrm>
            <a:prstGeom prst="rect">
              <a:avLst/>
            </a:prstGeom>
            <a:noFill/>
            <a:ln>
              <a:solidFill>
                <a:srgbClr val="3366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MX" dirty="0" err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Gms</a:t>
              </a:r>
              <a:r>
                <a:rPr lang="es-MX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s-MX" dirty="0" err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file</a:t>
              </a:r>
              <a:endParaRPr lang="es-MX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837150" y="727777"/>
            <a:ext cx="1172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Curved Left Arrow 11">
            <a:hlinkClick r:id="rId5" action="ppaction://hlinksldjump"/>
          </p:cNvPr>
          <p:cNvSpPr/>
          <p:nvPr/>
        </p:nvSpPr>
        <p:spPr>
          <a:xfrm>
            <a:off x="11277600" y="6057900"/>
            <a:ext cx="292100" cy="5066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571501"/>
            <a:ext cx="8229600" cy="5330381"/>
          </a:xfrm>
        </p:spPr>
        <p:txBody>
          <a:bodyPr/>
          <a:lstStyle/>
          <a:p>
            <a:r>
              <a:rPr lang="en-US" dirty="0" smtClean="0"/>
              <a:t>The reference list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657225"/>
            <a:ext cx="3162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672" y="1301750"/>
            <a:ext cx="669509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2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1532</TotalTime>
  <Words>893</Words>
  <Application>Microsoft Office PowerPoint</Application>
  <PresentationFormat>Custom</PresentationFormat>
  <Paragraphs>146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Lecture 5 Good modeling</vt:lpstr>
      <vt:lpstr>Why bother ?</vt:lpstr>
      <vt:lpstr>Review: Subset and Upper set</vt:lpstr>
      <vt:lpstr>PowerPoint Presentation</vt:lpstr>
      <vt:lpstr>Subset</vt:lpstr>
      <vt:lpstr>Naming Conventions</vt:lpstr>
      <vt:lpstr>Using longer names</vt:lpstr>
      <vt:lpstr>PowerPoint Presentation</vt:lpstr>
      <vt:lpstr>PowerPoint Presentation</vt:lpstr>
      <vt:lpstr>Including Comments</vt:lpstr>
      <vt:lpstr>Raw vs. Calculated Data</vt:lpstr>
      <vt:lpstr>Calculated Data Example</vt:lpstr>
      <vt:lpstr>PowerPoint Presentation</vt:lpstr>
      <vt:lpstr>Cautions about Calculation </vt:lpstr>
      <vt:lpstr>PowerPoint Presentation</vt:lpstr>
      <vt:lpstr>Dynamic vs. Static Calculation</vt:lpstr>
      <vt:lpstr>Universal set *</vt:lpstr>
      <vt:lpstr>No * In input data Set Specification</vt:lpstr>
      <vt:lpstr>PowerPoint Presentation</vt:lpstr>
      <vt:lpstr>PowerPoint Presentation</vt:lpstr>
      <vt:lpstr>Improve Readability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123</cp:revision>
  <dcterms:created xsi:type="dcterms:W3CDTF">2012-12-04T20:42:30Z</dcterms:created>
  <dcterms:modified xsi:type="dcterms:W3CDTF">2018-09-28T15:39:36Z</dcterms:modified>
</cp:coreProperties>
</file>