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Lst>
  <p:notesMasterIdLst>
    <p:notesMasterId r:id="rId24"/>
  </p:notesMasterIdLst>
  <p:sldIdLst>
    <p:sldId id="260" r:id="rId2"/>
    <p:sldId id="280" r:id="rId3"/>
    <p:sldId id="281" r:id="rId4"/>
    <p:sldId id="279" r:id="rId5"/>
    <p:sldId id="282" r:id="rId6"/>
    <p:sldId id="262" r:id="rId7"/>
    <p:sldId id="263" r:id="rId8"/>
    <p:sldId id="264" r:id="rId9"/>
    <p:sldId id="265" r:id="rId10"/>
    <p:sldId id="266" r:id="rId11"/>
    <p:sldId id="267" r:id="rId12"/>
    <p:sldId id="277" r:id="rId13"/>
    <p:sldId id="268" r:id="rId14"/>
    <p:sldId id="270" r:id="rId15"/>
    <p:sldId id="271" r:id="rId16"/>
    <p:sldId id="278" r:id="rId17"/>
    <p:sldId id="272" r:id="rId18"/>
    <p:sldId id="273" r:id="rId19"/>
    <p:sldId id="274" r:id="rId20"/>
    <p:sldId id="276" r:id="rId21"/>
    <p:sldId id="275" r:id="rId22"/>
    <p:sldId id="26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2" d="100"/>
          <a:sy n="82" d="100"/>
        </p:scale>
        <p:origin x="-1638" y="-1044"/>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6CD42-AE3B-4F5E-BF53-FE760B5E3BD2}" type="datetimeFigureOut">
              <a:rPr lang="en-US" smtClean="0"/>
              <a:t>9/21/2018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E99CC-ED02-4BBE-8BDA-026B5DAF4A76}" type="slidenum">
              <a:rPr lang="en-US" smtClean="0"/>
              <a:t>‹#›</a:t>
            </a:fld>
            <a:endParaRPr lang="en-US"/>
          </a:p>
        </p:txBody>
      </p:sp>
    </p:spTree>
    <p:extLst>
      <p:ext uri="{BB962C8B-B14F-4D97-AF65-F5344CB8AC3E}">
        <p14:creationId xmlns:p14="http://schemas.microsoft.com/office/powerpoint/2010/main" val="1695347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Exclamation mask </a:t>
            </a:r>
          </a:p>
          <a:p>
            <a:endParaRPr lang="en-US" dirty="0"/>
          </a:p>
        </p:txBody>
      </p:sp>
      <p:sp>
        <p:nvSpPr>
          <p:cNvPr id="4" name="Slide Number Placeholder 3"/>
          <p:cNvSpPr>
            <a:spLocks noGrp="1"/>
          </p:cNvSpPr>
          <p:nvPr>
            <p:ph type="sldNum" sz="quarter" idx="10"/>
          </p:nvPr>
        </p:nvSpPr>
        <p:spPr/>
        <p:txBody>
          <a:bodyPr/>
          <a:lstStyle/>
          <a:p>
            <a:fld id="{314E99CC-ED02-4BBE-8BDA-026B5DAF4A76}" type="slidenum">
              <a:rPr lang="en-US" smtClean="0"/>
              <a:t>14</a:t>
            </a:fld>
            <a:endParaRPr lang="en-US"/>
          </a:p>
        </p:txBody>
      </p:sp>
    </p:spTree>
    <p:extLst>
      <p:ext uri="{BB962C8B-B14F-4D97-AF65-F5344CB8AC3E}">
        <p14:creationId xmlns:p14="http://schemas.microsoft.com/office/powerpoint/2010/main" val="1472155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381000" y="685800"/>
            <a:ext cx="6096000" cy="3429000"/>
          </a:xfrm>
          <a:ln/>
        </p:spPr>
      </p:sp>
      <p:sp>
        <p:nvSpPr>
          <p:cNvPr id="52227" name="Notes Placeholder 2"/>
          <p:cNvSpPr>
            <a:spLocks noGrp="1"/>
          </p:cNvSpPr>
          <p:nvPr>
            <p:ph type="body" idx="1"/>
          </p:nvPr>
        </p:nvSpPr>
        <p:spPr/>
        <p:txBody>
          <a:bodyPr/>
          <a:lstStyle/>
          <a:p>
            <a:pPr eaLnBrk="1" hangingPunct="1"/>
            <a:endParaRPr lang="en-US"/>
          </a:p>
        </p:txBody>
      </p:sp>
      <p:sp>
        <p:nvSpPr>
          <p:cNvPr id="52228" name="Slide Number Placeholder 3"/>
          <p:cNvSpPr>
            <a:spLocks noGrp="1"/>
          </p:cNvSpPr>
          <p:nvPr>
            <p:ph type="sldNum" sz="quarter" idx="5"/>
          </p:nvPr>
        </p:nvSpPr>
        <p:spPr/>
        <p:txBody>
          <a:bodyPr/>
          <a:lstStyle/>
          <a:p>
            <a:fld id="{2BE3B873-C6C1-49D4-A4EC-F05E6000F648}" type="slidenum">
              <a:rPr lang="en-US"/>
              <a:pPr/>
              <a:t>21</a:t>
            </a:fld>
            <a:endParaRPr lang="en-US"/>
          </a:p>
        </p:txBody>
      </p:sp>
    </p:spTree>
    <p:extLst>
      <p:ext uri="{BB962C8B-B14F-4D97-AF65-F5344CB8AC3E}">
        <p14:creationId xmlns:p14="http://schemas.microsoft.com/office/powerpoint/2010/main" val="2901867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06A5241-12CB-C64D-AE38-6540AC6C648E}" type="slidenum">
              <a:rPr lang="en-US" smtClean="0"/>
              <a:t>‹#›</a:t>
            </a:fld>
            <a:endParaRPr lang="en-US" dirty="0"/>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6A5241-12CB-C64D-AE38-6540AC6C648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6A5241-12CB-C64D-AE38-6540AC6C648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6A5241-12CB-C64D-AE38-6540AC6C648E}" type="slidenum">
              <a:rPr lang="en-US" smtClean="0"/>
              <a:t>‹#›</a:t>
            </a:fld>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endParaRPr lang="en-US" dirty="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F06A5241-12CB-C64D-AE38-6540AC6C648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6A5241-12CB-C64D-AE38-6540AC6C648E}" type="slidenum">
              <a:rPr lang="en-US" smtClean="0"/>
              <a:t>‹#›</a:t>
            </a:fld>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6A5241-12CB-C64D-AE38-6540AC6C648E}" type="slidenum">
              <a:rPr lang="en-US" smtClean="0"/>
              <a:t>‹#›</a:t>
            </a:fld>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6A5241-12CB-C64D-AE38-6540AC6C648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6A5241-12CB-C64D-AE38-6540AC6C648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6A5241-12CB-C64D-AE38-6540AC6C648E}" type="slidenum">
              <a:rPr lang="en-US" smtClean="0"/>
              <a:t>‹#›</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8672867-4B84-3044-819A-BDD5809F0F3B}" type="datetimeFigureOut">
              <a:rPr lang="en-US" smtClean="0"/>
              <a:t>9/21/2018</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F06A5241-12CB-C64D-AE38-6540AC6C648E}" type="slidenum">
              <a:rPr lang="en-US" smtClean="0"/>
              <a:t>‹#›</a:t>
            </a:fld>
            <a:endParaRPr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8672867-4B84-3044-819A-BDD5809F0F3B}" type="datetimeFigureOut">
              <a:rPr lang="en-US" smtClean="0"/>
              <a:t>9/21/2018</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06A5241-12CB-C64D-AE38-6540AC6C648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19375" y="3538070"/>
            <a:ext cx="6400800" cy="1579712"/>
          </a:xfrm>
        </p:spPr>
        <p:txBody>
          <a:bodyPr>
            <a:normAutofit fontScale="55000" lnSpcReduction="20000"/>
          </a:bodyPr>
          <a:lstStyle/>
          <a:p>
            <a:pPr algn="l"/>
            <a:r>
              <a:rPr lang="en-US" sz="4400" dirty="0" err="1"/>
              <a:t>Chengcheng</a:t>
            </a:r>
            <a:r>
              <a:rPr lang="en-US" sz="4400" dirty="0"/>
              <a:t> </a:t>
            </a:r>
            <a:r>
              <a:rPr lang="en-US" sz="4400" dirty="0" err="1"/>
              <a:t>Fei</a:t>
            </a:r>
            <a:endParaRPr lang="en-US" sz="4400" dirty="0"/>
          </a:p>
          <a:p>
            <a:pPr algn="l"/>
            <a:r>
              <a:rPr lang="en-US" sz="4400" dirty="0" smtClean="0"/>
              <a:t>2018 </a:t>
            </a:r>
            <a:r>
              <a:rPr lang="en-US" sz="4400" dirty="0"/>
              <a:t>Fall</a:t>
            </a:r>
          </a:p>
          <a:p>
            <a:pPr algn="l"/>
            <a:endParaRPr lang="en-US" sz="4400" dirty="0"/>
          </a:p>
          <a:p>
            <a:pPr algn="l"/>
            <a:r>
              <a:rPr lang="en-US" dirty="0">
                <a:solidFill>
                  <a:schemeClr val="bg2">
                    <a:lumMod val="25000"/>
                  </a:schemeClr>
                </a:solidFill>
              </a:rPr>
              <a:t>Based on material written by </a:t>
            </a:r>
            <a:r>
              <a:rPr lang="en-US" dirty="0" err="1">
                <a:solidFill>
                  <a:schemeClr val="bg2">
                    <a:lumMod val="25000"/>
                  </a:schemeClr>
                </a:solidFill>
              </a:rPr>
              <a:t>Gillig</a:t>
            </a:r>
            <a:r>
              <a:rPr lang="en-US" dirty="0">
                <a:solidFill>
                  <a:schemeClr val="bg2">
                    <a:lumMod val="25000"/>
                  </a:schemeClr>
                </a:solidFill>
              </a:rPr>
              <a:t> and </a:t>
            </a:r>
            <a:r>
              <a:rPr lang="en-US" dirty="0" err="1">
                <a:solidFill>
                  <a:schemeClr val="bg2">
                    <a:lumMod val="25000"/>
                  </a:schemeClr>
                </a:solidFill>
              </a:rPr>
              <a:t>McCarl</a:t>
            </a:r>
            <a:r>
              <a:rPr lang="en-US" dirty="0">
                <a:solidFill>
                  <a:schemeClr val="bg2">
                    <a:lumMod val="25000"/>
                  </a:schemeClr>
                </a:solidFill>
              </a:rPr>
              <a:t>; Improved upon by many previous lab instructors; Special thanks to </a:t>
            </a:r>
            <a:r>
              <a:rPr lang="en-US" dirty="0" err="1">
                <a:solidFill>
                  <a:schemeClr val="bg2">
                    <a:lumMod val="25000"/>
                  </a:schemeClr>
                </a:solidFill>
              </a:rPr>
              <a:t>Zidong</a:t>
            </a:r>
            <a:r>
              <a:rPr lang="en-US" dirty="0">
                <a:solidFill>
                  <a:schemeClr val="bg2">
                    <a:lumMod val="25000"/>
                  </a:schemeClr>
                </a:solidFill>
              </a:rPr>
              <a:t> Mark Wang.</a:t>
            </a:r>
          </a:p>
        </p:txBody>
      </p:sp>
      <p:sp>
        <p:nvSpPr>
          <p:cNvPr id="2" name="Title 1"/>
          <p:cNvSpPr>
            <a:spLocks noGrp="1"/>
          </p:cNvSpPr>
          <p:nvPr>
            <p:ph type="ctrTitle"/>
          </p:nvPr>
        </p:nvSpPr>
        <p:spPr>
          <a:xfrm>
            <a:off x="2143125" y="1982948"/>
            <a:ext cx="7772400" cy="1268835"/>
          </a:xfrm>
        </p:spPr>
        <p:txBody>
          <a:bodyPr>
            <a:normAutofit/>
          </a:bodyPr>
          <a:lstStyle/>
          <a:p>
            <a:r>
              <a:rPr lang="en-US" dirty="0"/>
              <a:t>Lecture 4 Power of GAMS</a:t>
            </a:r>
          </a:p>
        </p:txBody>
      </p:sp>
    </p:spTree>
    <p:extLst>
      <p:ext uri="{BB962C8B-B14F-4D97-AF65-F5344CB8AC3E}">
        <p14:creationId xmlns:p14="http://schemas.microsoft.com/office/powerpoint/2010/main" val="4122962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1.b Expandability -Augmenting Existing Models</a:t>
            </a:r>
          </a:p>
        </p:txBody>
      </p:sp>
      <p:sp>
        <p:nvSpPr>
          <p:cNvPr id="3" name="Content Placeholder 2"/>
          <p:cNvSpPr>
            <a:spLocks noGrp="1"/>
          </p:cNvSpPr>
          <p:nvPr>
            <p:ph sz="quarter" idx="1"/>
          </p:nvPr>
        </p:nvSpPr>
        <p:spPr/>
        <p:txBody>
          <a:bodyPr>
            <a:normAutofit/>
          </a:bodyPr>
          <a:lstStyle/>
          <a:p>
            <a:r>
              <a:rPr lang="en-US" sz="2000" dirty="0"/>
              <a:t>In the previous example of crop production, a new constraint is added such </a:t>
            </a:r>
            <a:r>
              <a:rPr lang="en-US" sz="2000" dirty="0">
                <a:solidFill>
                  <a:srgbClr val="FF0000"/>
                </a:solidFill>
              </a:rPr>
              <a:t>as at least 10 units of wheat to be produced for self-consumption.</a:t>
            </a:r>
          </a:p>
          <a:p>
            <a:r>
              <a:rPr lang="en-US" sz="2000" dirty="0"/>
              <a:t>Modification includes:</a:t>
            </a:r>
          </a:p>
          <a:p>
            <a:pPr lvl="1"/>
            <a:r>
              <a:rPr lang="en-US" dirty="0"/>
              <a:t>adding </a:t>
            </a:r>
            <a:r>
              <a:rPr lang="en-US" dirty="0">
                <a:solidFill>
                  <a:srgbClr val="FF0000"/>
                </a:solidFill>
              </a:rPr>
              <a:t>data</a:t>
            </a:r>
            <a:r>
              <a:rPr lang="en-US" dirty="0"/>
              <a:t> on minimum land use,</a:t>
            </a:r>
          </a:p>
          <a:p>
            <a:pPr lvl="1"/>
            <a:r>
              <a:rPr lang="en-US" dirty="0"/>
              <a:t>and </a:t>
            </a:r>
            <a:r>
              <a:rPr lang="en-US" dirty="0">
                <a:solidFill>
                  <a:srgbClr val="FF0000"/>
                </a:solidFill>
              </a:rPr>
              <a:t>equation</a:t>
            </a:r>
            <a:r>
              <a:rPr lang="en-US" dirty="0"/>
              <a:t> specification on minimum land use.</a:t>
            </a:r>
          </a:p>
        </p:txBody>
      </p:sp>
      <p:pic>
        <p:nvPicPr>
          <p:cNvPr id="3074" name="Picture 2"/>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6019800" y="1594997"/>
            <a:ext cx="5059326" cy="46493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0583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1.c Adding Conditionals</a:t>
            </a:r>
          </a:p>
        </p:txBody>
      </p:sp>
      <p:sp>
        <p:nvSpPr>
          <p:cNvPr id="6" name="Content Placeholder 5"/>
          <p:cNvSpPr>
            <a:spLocks noGrp="1"/>
          </p:cNvSpPr>
          <p:nvPr>
            <p:ph sz="quarter" idx="1"/>
          </p:nvPr>
        </p:nvSpPr>
        <p:spPr/>
        <p:txBody>
          <a:bodyPr/>
          <a:lstStyle/>
          <a:p>
            <a:r>
              <a:rPr lang="en-US" dirty="0"/>
              <a:t>Modelers need to be able to write expressions that operate over less than full sets or incorporate various model features conditionally depending on data.  </a:t>
            </a:r>
          </a:p>
          <a:p>
            <a:pPr lvl="1"/>
            <a:r>
              <a:rPr lang="en-US" dirty="0"/>
              <a:t>Land types (dry land or irrigated land ) for crop production</a:t>
            </a:r>
          </a:p>
          <a:p>
            <a:pPr lvl="1"/>
            <a:r>
              <a:rPr lang="en-US" dirty="0"/>
              <a:t>Seasonal labor availability</a:t>
            </a:r>
          </a:p>
          <a:p>
            <a:r>
              <a:rPr lang="en-US" dirty="0"/>
              <a:t>Such tasks can be accomplished in GAMS using conditionals.</a:t>
            </a:r>
          </a:p>
          <a:p>
            <a:r>
              <a:rPr lang="en-US" dirty="0"/>
              <a:t>Several alternatives are available for conditional statements. We will talk about this in details later in Lab Lecture 6.</a:t>
            </a:r>
          </a:p>
        </p:txBody>
      </p:sp>
    </p:spTree>
    <p:extLst>
      <p:ext uri="{BB962C8B-B14F-4D97-AF65-F5344CB8AC3E}">
        <p14:creationId xmlns:p14="http://schemas.microsoft.com/office/powerpoint/2010/main" val="3733253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Control display format</a:t>
            </a:r>
          </a:p>
        </p:txBody>
      </p:sp>
      <p:sp>
        <p:nvSpPr>
          <p:cNvPr id="3" name="Content Placeholder 2"/>
          <p:cNvSpPr>
            <a:spLocks noGrp="1"/>
          </p:cNvSpPr>
          <p:nvPr>
            <p:ph sz="quarter" idx="1"/>
          </p:nvPr>
        </p:nvSpPr>
        <p:spPr>
          <a:xfrm>
            <a:off x="751368" y="1346201"/>
            <a:ext cx="10363200" cy="4572000"/>
          </a:xfrm>
        </p:spPr>
        <p:txBody>
          <a:bodyPr/>
          <a:lstStyle/>
          <a:p>
            <a:r>
              <a:rPr lang="en-US" dirty="0"/>
              <a:t>General Format</a:t>
            </a:r>
          </a:p>
          <a:p>
            <a:pPr marL="0" indent="0">
              <a:buNone/>
            </a:pPr>
            <a:r>
              <a:rPr lang="en-US" dirty="0"/>
              <a:t>   </a:t>
            </a:r>
            <a:r>
              <a:rPr lang="en-US" dirty="0">
                <a:solidFill>
                  <a:srgbClr val="0000FF"/>
                </a:solidFill>
              </a:rPr>
              <a:t>option</a:t>
            </a:r>
            <a:r>
              <a:rPr lang="en-US" dirty="0"/>
              <a:t> </a:t>
            </a:r>
            <a:r>
              <a:rPr lang="en-US" dirty="0" err="1"/>
              <a:t>Itemname:Decimal:RowItems:ColumnItems</a:t>
            </a:r>
            <a:endParaRPr lang="en-US" dirty="0"/>
          </a:p>
          <a:p>
            <a:r>
              <a:rPr lang="en-US" dirty="0"/>
              <a:t>Explanation</a:t>
            </a:r>
          </a:p>
          <a:p>
            <a:pPr marL="0" indent="0">
              <a:buNone/>
            </a:pPr>
            <a:r>
              <a:rPr lang="en-US" sz="2400" dirty="0"/>
              <a:t>Decimal: number of decimal places to be included</a:t>
            </a:r>
          </a:p>
          <a:p>
            <a:pPr marL="0" indent="0">
              <a:buNone/>
            </a:pPr>
            <a:r>
              <a:rPr lang="en-US" sz="2400" dirty="0" err="1"/>
              <a:t>RowItems</a:t>
            </a:r>
            <a:r>
              <a:rPr lang="en-US" sz="2400" dirty="0"/>
              <a:t>: Number of indices displayed within rows</a:t>
            </a:r>
          </a:p>
          <a:p>
            <a:pPr marL="0" indent="0">
              <a:buNone/>
            </a:pPr>
            <a:r>
              <a:rPr lang="en-US" sz="2400" dirty="0" err="1"/>
              <a:t>ColumnItems</a:t>
            </a:r>
            <a:r>
              <a:rPr lang="en-US" sz="2400" dirty="0"/>
              <a:t>: Number of indices displayed within columns </a:t>
            </a:r>
          </a:p>
          <a:p>
            <a:r>
              <a:rPr lang="en-US" dirty="0"/>
              <a:t>Example  </a:t>
            </a:r>
          </a:p>
          <a:p>
            <a:r>
              <a:rPr lang="en-US" dirty="0" err="1"/>
              <a:t>ColumnItems</a:t>
            </a:r>
            <a:r>
              <a:rPr lang="en-US" dirty="0"/>
              <a:t> cannot be 0!</a:t>
            </a:r>
          </a:p>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779" y="1417638"/>
            <a:ext cx="2732789" cy="4197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2790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4138"/>
            <a:ext cx="9296400" cy="1143000"/>
          </a:xfrm>
        </p:spPr>
        <p:txBody>
          <a:bodyPr/>
          <a:lstStyle/>
          <a:p>
            <a:r>
              <a:rPr lang="en-US" dirty="0"/>
              <a:t>3. Self-documenting Nature</a:t>
            </a:r>
          </a:p>
        </p:txBody>
      </p:sp>
      <p:sp>
        <p:nvSpPr>
          <p:cNvPr id="3" name="Content Placeholder 2"/>
          <p:cNvSpPr>
            <a:spLocks noGrp="1"/>
          </p:cNvSpPr>
          <p:nvPr>
            <p:ph sz="quarter" idx="1"/>
          </p:nvPr>
        </p:nvSpPr>
        <p:spPr>
          <a:xfrm>
            <a:off x="1020726" y="1066801"/>
            <a:ext cx="9190074" cy="4301681"/>
          </a:xfrm>
        </p:spPr>
        <p:txBody>
          <a:bodyPr/>
          <a:lstStyle/>
          <a:p>
            <a:r>
              <a:rPr lang="en-US" dirty="0"/>
              <a:t>GAMS allows one to add explanatory text when naming SETS, PARAMETERS, TABLES, VARIABLES, EQUATIONS, but it is a good habit to name them with easy-understanding words instead of simple letters.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2653856"/>
            <a:ext cx="6438900"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300" y="4068319"/>
            <a:ext cx="7562850" cy="260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404133" y="2784772"/>
            <a:ext cx="458780" cy="369332"/>
          </a:xfrm>
          <a:prstGeom prst="rect">
            <a:avLst/>
          </a:prstGeom>
          <a:noFill/>
        </p:spPr>
        <p:txBody>
          <a:bodyPr wrap="none" rtlCol="0">
            <a:spAutoFit/>
          </a:bodyPr>
          <a:lstStyle/>
          <a:p>
            <a:r>
              <a:rPr lang="en-US" dirty="0"/>
              <a:t>(A)</a:t>
            </a:r>
          </a:p>
        </p:txBody>
      </p:sp>
      <p:sp>
        <p:nvSpPr>
          <p:cNvPr id="8" name="TextBox 7"/>
          <p:cNvSpPr txBox="1"/>
          <p:nvPr/>
        </p:nvSpPr>
        <p:spPr>
          <a:xfrm>
            <a:off x="1402708" y="4014157"/>
            <a:ext cx="450764"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1568966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5301" y="4301471"/>
            <a:ext cx="5176410" cy="2009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790353" y="200322"/>
            <a:ext cx="10515600" cy="1325563"/>
          </a:xfrm>
        </p:spPr>
        <p:txBody>
          <a:bodyPr/>
          <a:lstStyle/>
          <a:p>
            <a:r>
              <a:rPr lang="en-US" dirty="0"/>
              <a:t>3. Self-documenting Nature</a:t>
            </a:r>
          </a:p>
        </p:txBody>
      </p:sp>
      <p:sp>
        <p:nvSpPr>
          <p:cNvPr id="3" name="Content Placeholder 2"/>
          <p:cNvSpPr>
            <a:spLocks noGrp="1"/>
          </p:cNvSpPr>
          <p:nvPr>
            <p:ph sz="quarter" idx="1"/>
          </p:nvPr>
        </p:nvSpPr>
        <p:spPr>
          <a:xfrm>
            <a:off x="987055" y="1515759"/>
            <a:ext cx="10318898" cy="4301681"/>
          </a:xfrm>
        </p:spPr>
        <p:txBody>
          <a:bodyPr/>
          <a:lstStyle/>
          <a:p>
            <a:r>
              <a:rPr lang="en-US" dirty="0"/>
              <a:t>Always remember commenting your code. Comments can not only help others read your code, but also help yourself read for future references.</a:t>
            </a:r>
          </a:p>
        </p:txBody>
      </p:sp>
      <p:sp>
        <p:nvSpPr>
          <p:cNvPr id="4" name="TextBox 3"/>
          <p:cNvSpPr txBox="1"/>
          <p:nvPr/>
        </p:nvSpPr>
        <p:spPr>
          <a:xfrm>
            <a:off x="731875" y="2501175"/>
            <a:ext cx="4286250" cy="3477875"/>
          </a:xfrm>
          <a:prstGeom prst="rect">
            <a:avLst/>
          </a:prstGeom>
          <a:noFill/>
        </p:spPr>
        <p:txBody>
          <a:bodyPr wrap="square" rtlCol="0">
            <a:spAutoFit/>
          </a:bodyPr>
          <a:lstStyle/>
          <a:p>
            <a:pPr marL="742950" lvl="1" indent="-285750">
              <a:buFont typeface="Courier New" panose="02070309020205020404" pitchFamily="49" charset="0"/>
              <a:buChar char="o"/>
            </a:pPr>
            <a:r>
              <a:rPr lang="en-US" sz="2000" dirty="0"/>
              <a:t>Comment a line: asterisk </a:t>
            </a:r>
            <a:r>
              <a:rPr lang="en-US" sz="2000" dirty="0">
                <a:solidFill>
                  <a:srgbClr val="FF0000"/>
                </a:solidFill>
              </a:rPr>
              <a:t>*</a:t>
            </a:r>
          </a:p>
          <a:p>
            <a:pPr marL="742950" lvl="1" indent="-285750">
              <a:buFont typeface="Courier New" panose="02070309020205020404" pitchFamily="49" charset="0"/>
              <a:buChar char="o"/>
            </a:pPr>
            <a:r>
              <a:rPr lang="en-US" sz="2000" dirty="0"/>
              <a:t>Comment multiple lines: put comments between </a:t>
            </a:r>
            <a:r>
              <a:rPr lang="en-US" sz="2000" dirty="0">
                <a:solidFill>
                  <a:srgbClr val="FF0000"/>
                </a:solidFill>
              </a:rPr>
              <a:t>$ONTEXT </a:t>
            </a:r>
            <a:r>
              <a:rPr lang="en-US" sz="2000" dirty="0"/>
              <a:t>and </a:t>
            </a:r>
            <a:r>
              <a:rPr lang="en-US" sz="2000" dirty="0">
                <a:solidFill>
                  <a:srgbClr val="FF0000"/>
                </a:solidFill>
              </a:rPr>
              <a:t>$OFFTEXT</a:t>
            </a:r>
          </a:p>
          <a:p>
            <a:pPr marL="742950" lvl="1" indent="-285750">
              <a:buFont typeface="Courier New" panose="02070309020205020404" pitchFamily="49" charset="0"/>
              <a:buChar char="o"/>
            </a:pPr>
            <a:r>
              <a:rPr lang="en-US" sz="2000" dirty="0"/>
              <a:t>End of line comment: Use </a:t>
            </a:r>
            <a:r>
              <a:rPr lang="en-US" sz="2000" dirty="0" err="1"/>
              <a:t>commands</a:t>
            </a:r>
            <a:r>
              <a:rPr lang="en-US" sz="2000" dirty="0" err="1">
                <a:solidFill>
                  <a:srgbClr val="FF0000"/>
                </a:solidFill>
              </a:rPr>
              <a:t>$oneolcom</a:t>
            </a:r>
            <a:r>
              <a:rPr lang="en-US" sz="2000" dirty="0">
                <a:solidFill>
                  <a:srgbClr val="FF0000"/>
                </a:solidFill>
              </a:rPr>
              <a:t> </a:t>
            </a:r>
            <a:r>
              <a:rPr lang="en-US" sz="2000" dirty="0"/>
              <a:t>and </a:t>
            </a:r>
            <a:r>
              <a:rPr lang="en-US" sz="2000" dirty="0">
                <a:solidFill>
                  <a:srgbClr val="FF0000"/>
                </a:solidFill>
              </a:rPr>
              <a:t>$</a:t>
            </a:r>
            <a:r>
              <a:rPr lang="en-US" sz="2000" dirty="0" err="1">
                <a:solidFill>
                  <a:srgbClr val="FF0000"/>
                </a:solidFill>
              </a:rPr>
              <a:t>eolcom</a:t>
            </a:r>
            <a:r>
              <a:rPr lang="en-US" sz="2000" dirty="0">
                <a:solidFill>
                  <a:srgbClr val="FF0000"/>
                </a:solidFill>
              </a:rPr>
              <a:t> “two character specification”</a:t>
            </a:r>
          </a:p>
          <a:p>
            <a:pPr marL="742950" lvl="1" indent="-285750">
              <a:buFont typeface="Courier New" panose="02070309020205020404" pitchFamily="49" charset="0"/>
              <a:buChar char="o"/>
            </a:pPr>
            <a:r>
              <a:rPr lang="en-US" sz="2000" dirty="0"/>
              <a:t>Default specification is !!</a:t>
            </a:r>
          </a:p>
          <a:p>
            <a:pPr marL="742950" lvl="1" indent="-285750">
              <a:buFont typeface="Courier New" panose="02070309020205020404" pitchFamily="49" charset="0"/>
              <a:buChar char="o"/>
            </a:pPr>
            <a:r>
              <a:rPr lang="en-US" sz="2000" dirty="0"/>
              <a:t>In line comment: </a:t>
            </a:r>
            <a:r>
              <a:rPr lang="en-US" sz="2000" dirty="0">
                <a:solidFill>
                  <a:srgbClr val="FF0000"/>
                </a:solidFill>
              </a:rPr>
              <a:t>$</a:t>
            </a:r>
            <a:r>
              <a:rPr lang="en-US" sz="2000" dirty="0" err="1">
                <a:solidFill>
                  <a:srgbClr val="FF0000"/>
                </a:solidFill>
              </a:rPr>
              <a:t>oninline</a:t>
            </a:r>
            <a:r>
              <a:rPr lang="en-US" sz="2000" dirty="0"/>
              <a:t> </a:t>
            </a:r>
            <a:r>
              <a:rPr lang="en-US" sz="2000" dirty="0">
                <a:solidFill>
                  <a:srgbClr val="FF0000"/>
                </a:solidFill>
              </a:rPr>
              <a:t>/*  */ </a:t>
            </a:r>
            <a:r>
              <a:rPr lang="en-US" sz="2000" dirty="0"/>
              <a:t>and </a:t>
            </a:r>
            <a:r>
              <a:rPr lang="en-US" sz="2000" dirty="0">
                <a:solidFill>
                  <a:srgbClr val="FF0000"/>
                </a:solidFill>
              </a:rPr>
              <a:t>$</a:t>
            </a:r>
            <a:r>
              <a:rPr lang="en-US" sz="2000" dirty="0" err="1">
                <a:solidFill>
                  <a:srgbClr val="FF0000"/>
                </a:solidFill>
              </a:rPr>
              <a:t>inlinecom</a:t>
            </a:r>
            <a:r>
              <a:rPr lang="en-US" sz="2000" dirty="0">
                <a:solidFill>
                  <a:srgbClr val="FF0000"/>
                </a:solidFill>
              </a:rPr>
              <a:t> </a:t>
            </a:r>
            <a:r>
              <a:rPr lang="en-US" sz="2000" dirty="0" err="1">
                <a:solidFill>
                  <a:srgbClr val="FF0000"/>
                </a:solidFill>
              </a:rPr>
              <a:t>beginningcharacter</a:t>
            </a:r>
            <a:r>
              <a:rPr lang="en-US" sz="2000" dirty="0">
                <a:solidFill>
                  <a:srgbClr val="FF0000"/>
                </a:solidFill>
              </a:rPr>
              <a:t> </a:t>
            </a:r>
            <a:r>
              <a:rPr lang="en-US" sz="2000" dirty="0" err="1">
                <a:solidFill>
                  <a:srgbClr val="FF0000"/>
                </a:solidFill>
              </a:rPr>
              <a:t>endingcharacter</a:t>
            </a:r>
            <a:endParaRPr lang="en-US" sz="2000" dirty="0"/>
          </a:p>
        </p:txBody>
      </p:sp>
      <p:grpSp>
        <p:nvGrpSpPr>
          <p:cNvPr id="6" name="Group 5"/>
          <p:cNvGrpSpPr/>
          <p:nvPr/>
        </p:nvGrpSpPr>
        <p:grpSpPr>
          <a:xfrm>
            <a:off x="5725300" y="2533650"/>
            <a:ext cx="4752976" cy="1552575"/>
            <a:chOff x="5619749" y="2733675"/>
            <a:chExt cx="4752976" cy="1552575"/>
          </a:xfrm>
        </p:grpSpPr>
        <p:pic>
          <p:nvPicPr>
            <p:cNvPr id="512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b="58629"/>
            <a:stretch/>
          </p:blipFill>
          <p:spPr bwMode="auto">
            <a:xfrm>
              <a:off x="5619750" y="2733675"/>
              <a:ext cx="475297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619749" y="2733675"/>
              <a:ext cx="2657476" cy="304800"/>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619749" y="3190875"/>
              <a:ext cx="1328738" cy="1095375"/>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Rectangle 9"/>
          <p:cNvSpPr/>
          <p:nvPr/>
        </p:nvSpPr>
        <p:spPr>
          <a:xfrm>
            <a:off x="5635256" y="4248151"/>
            <a:ext cx="4189228" cy="91927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635255" y="5306025"/>
            <a:ext cx="5266455" cy="91927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700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925033" y="84138"/>
            <a:ext cx="9285767" cy="1143000"/>
          </a:xfrm>
        </p:spPr>
        <p:txBody>
          <a:bodyPr/>
          <a:lstStyle/>
          <a:p>
            <a:r>
              <a:rPr lang="en-US" dirty="0"/>
              <a:t>4. Small to large model</a:t>
            </a:r>
          </a:p>
        </p:txBody>
      </p:sp>
      <p:sp>
        <p:nvSpPr>
          <p:cNvPr id="2" name="Content Placeholder 1"/>
          <p:cNvSpPr>
            <a:spLocks noGrp="1"/>
          </p:cNvSpPr>
          <p:nvPr>
            <p:ph sz="quarter" idx="1"/>
          </p:nvPr>
        </p:nvSpPr>
        <p:spPr>
          <a:xfrm>
            <a:off x="409353" y="1360932"/>
            <a:ext cx="9672084" cy="5279136"/>
          </a:xfrm>
        </p:spPr>
        <p:txBody>
          <a:bodyPr>
            <a:noAutofit/>
          </a:bodyPr>
          <a:lstStyle/>
          <a:p>
            <a:r>
              <a:rPr lang="en-US" sz="2000" dirty="0"/>
              <a:t>GAMS </a:t>
            </a:r>
            <a:r>
              <a:rPr lang="en-US" sz="2000" u="sng" dirty="0">
                <a:solidFill>
                  <a:srgbClr val="FF0000"/>
                </a:solidFill>
              </a:rPr>
              <a:t>expandability</a:t>
            </a:r>
            <a:r>
              <a:rPr lang="en-US" sz="2000" dirty="0">
                <a:solidFill>
                  <a:srgbClr val="FF0000"/>
                </a:solidFill>
              </a:rPr>
              <a:t> </a:t>
            </a:r>
            <a:r>
              <a:rPr lang="en-US" sz="2000" dirty="0"/>
              <a:t>allows the same model structure, calculations, and report writing to be used with SETS with few elements vs. SETS with many items. </a:t>
            </a:r>
          </a:p>
          <a:p>
            <a:r>
              <a:rPr lang="en-US" sz="2000" dirty="0"/>
              <a:t>Using a small data set allows up to examine the model structure and function easier and better. Then later one can use same algebra and full problem.</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To </a:t>
            </a:r>
            <a:r>
              <a:rPr lang="en-US" sz="2000" u="sng" dirty="0">
                <a:solidFill>
                  <a:srgbClr val="FF0000"/>
                </a:solidFill>
              </a:rPr>
              <a:t>expand</a:t>
            </a:r>
            <a:r>
              <a:rPr lang="en-US" sz="2000" dirty="0"/>
              <a:t>, one uses </a:t>
            </a:r>
            <a:r>
              <a:rPr lang="en-US" sz="2000" dirty="0" err="1">
                <a:latin typeface="Courier New" pitchFamily="49" charset="0"/>
                <a:cs typeface="Courier New" pitchFamily="49" charset="0"/>
              </a:rPr>
              <a:t>SmallStocks</a:t>
            </a:r>
            <a:r>
              <a:rPr lang="en-US" sz="2000" dirty="0">
                <a:latin typeface="Courier New" pitchFamily="49" charset="0"/>
                <a:cs typeface="Courier New" pitchFamily="49" charset="0"/>
              </a:rPr>
              <a:t>(Stocks) = </a:t>
            </a:r>
            <a:r>
              <a:rPr lang="en-US" sz="2000" dirty="0">
                <a:solidFill>
                  <a:srgbClr val="0070C0"/>
                </a:solidFill>
                <a:latin typeface="Courier New" pitchFamily="49" charset="0"/>
                <a:cs typeface="Courier New" pitchFamily="49" charset="0"/>
              </a:rPr>
              <a:t>YES</a:t>
            </a:r>
            <a:r>
              <a:rPr lang="en-US" sz="2000" dirty="0">
                <a:latin typeface="Courier New" pitchFamily="49" charset="0"/>
                <a:cs typeface="Courier New" pitchFamily="49" charset="0"/>
              </a:rPr>
              <a:t>; </a:t>
            </a:r>
          </a:p>
        </p:txBody>
      </p:sp>
      <p:pic>
        <p:nvPicPr>
          <p:cNvPr id="6146" name="Picture 2"/>
          <p:cNvPicPr>
            <a:picLocks noChangeAspect="1" noChangeArrowheads="1"/>
          </p:cNvPicPr>
          <p:nvPr/>
        </p:nvPicPr>
        <p:blipFill>
          <a:blip r:embed="rId2" cstate="print"/>
          <a:srcRect/>
          <a:stretch>
            <a:fillRect/>
          </a:stretch>
        </p:blipFill>
        <p:spPr bwMode="auto">
          <a:xfrm>
            <a:off x="1031358" y="2752061"/>
            <a:ext cx="8534400" cy="2362200"/>
          </a:xfrm>
          <a:prstGeom prst="rect">
            <a:avLst/>
          </a:prstGeom>
          <a:noFill/>
          <a:ln w="3175">
            <a:noFill/>
            <a:miter lim="800000"/>
            <a:headEnd/>
            <a:tailEnd/>
          </a:ln>
        </p:spPr>
      </p:pic>
      <p:sp>
        <p:nvSpPr>
          <p:cNvPr id="5" name="4 Rectángulo redondeado"/>
          <p:cNvSpPr/>
          <p:nvPr/>
        </p:nvSpPr>
        <p:spPr>
          <a:xfrm>
            <a:off x="6670158" y="3063948"/>
            <a:ext cx="28956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79439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Model Facilities</a:t>
            </a:r>
          </a:p>
        </p:txBody>
      </p:sp>
      <p:pic>
        <p:nvPicPr>
          <p:cNvPr id="3074" name="Picture 2"/>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t="3412"/>
          <a:stretch/>
        </p:blipFill>
        <p:spPr bwMode="auto">
          <a:xfrm>
            <a:off x="2108221" y="1417638"/>
            <a:ext cx="5019039" cy="4876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1445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6" y="274639"/>
            <a:ext cx="9562214" cy="877887"/>
          </a:xfrm>
        </p:spPr>
        <p:txBody>
          <a:bodyPr/>
          <a:lstStyle/>
          <a:p>
            <a:r>
              <a:rPr lang="en-US" dirty="0"/>
              <a:t>5. GAMS model library</a:t>
            </a:r>
          </a:p>
        </p:txBody>
      </p:sp>
      <p:sp>
        <p:nvSpPr>
          <p:cNvPr id="3" name="Content Placeholder 2"/>
          <p:cNvSpPr>
            <a:spLocks noGrp="1"/>
          </p:cNvSpPr>
          <p:nvPr>
            <p:ph sz="quarter" idx="1"/>
          </p:nvPr>
        </p:nvSpPr>
        <p:spPr>
          <a:xfrm>
            <a:off x="870098" y="1230497"/>
            <a:ext cx="8229600" cy="4596957"/>
          </a:xfrm>
        </p:spPr>
        <p:txBody>
          <a:bodyPr/>
          <a:lstStyle/>
          <a:p>
            <a:r>
              <a:rPr lang="en-US" sz="2000" dirty="0"/>
              <a:t>GAMS has been used as a standard in optimization models in many fields</a:t>
            </a:r>
          </a:p>
          <a:p>
            <a:r>
              <a:rPr lang="en-US" sz="2000" dirty="0"/>
              <a:t>Models exist from experienced users that address similar problems</a:t>
            </a:r>
          </a:p>
          <a:p>
            <a:r>
              <a:rPr lang="en-US" sz="2000" dirty="0"/>
              <a:t>Textbook (</a:t>
            </a:r>
            <a:r>
              <a:rPr lang="en-US" sz="2000" dirty="0" err="1"/>
              <a:t>McCarl</a:t>
            </a:r>
            <a:r>
              <a:rPr lang="en-US" sz="2000" dirty="0"/>
              <a:t> and </a:t>
            </a:r>
            <a:r>
              <a:rPr lang="en-US" sz="2000" dirty="0" err="1"/>
              <a:t>Spreen</a:t>
            </a:r>
            <a:r>
              <a:rPr lang="en-US" sz="2000" dirty="0"/>
              <a:t>)</a:t>
            </a:r>
          </a:p>
          <a:p>
            <a:r>
              <a:rPr lang="en-US" sz="2000" dirty="0"/>
              <a:t>Fixing Models Book (</a:t>
            </a:r>
            <a:r>
              <a:rPr lang="en-US" sz="2000" dirty="0" err="1"/>
              <a:t>McCarl</a:t>
            </a:r>
            <a:r>
              <a:rPr lang="en-US" sz="2000" dirty="0"/>
              <a:t>)</a:t>
            </a:r>
          </a:p>
          <a:p>
            <a:r>
              <a:rPr lang="en-US" sz="2000" dirty="0"/>
              <a:t>GAMS Library</a:t>
            </a:r>
          </a:p>
          <a:p>
            <a:r>
              <a:rPr lang="en-US" sz="2000" dirty="0"/>
              <a:t>GAMS Newsletter</a:t>
            </a:r>
            <a:endParaRPr lang="en-US" dirty="0"/>
          </a:p>
        </p:txBody>
      </p:sp>
      <p:pic>
        <p:nvPicPr>
          <p:cNvPr id="4" name="Picture 6"/>
          <p:cNvPicPr>
            <a:picLocks noChangeAspect="1" noChangeArrowheads="1"/>
          </p:cNvPicPr>
          <p:nvPr/>
        </p:nvPicPr>
        <p:blipFill>
          <a:blip r:embed="rId2" cstate="print"/>
          <a:srcRect/>
          <a:stretch>
            <a:fillRect/>
          </a:stretch>
        </p:blipFill>
        <p:spPr bwMode="auto">
          <a:xfrm>
            <a:off x="2837010" y="4097006"/>
            <a:ext cx="4295775" cy="2392583"/>
          </a:xfrm>
          <a:prstGeom prst="rect">
            <a:avLst/>
          </a:prstGeom>
          <a:noFill/>
          <a:ln w="3175">
            <a:noFill/>
            <a:miter lim="800000"/>
            <a:headEnd/>
            <a:tailEnd/>
          </a:ln>
        </p:spPr>
      </p:pic>
      <p:pic>
        <p:nvPicPr>
          <p:cNvPr id="5" name="Picture 8"/>
          <p:cNvPicPr>
            <a:picLocks noChangeAspect="1" noChangeArrowheads="1"/>
          </p:cNvPicPr>
          <p:nvPr/>
        </p:nvPicPr>
        <p:blipFill>
          <a:blip r:embed="rId3" cstate="print"/>
          <a:srcRect/>
          <a:stretch>
            <a:fillRect/>
          </a:stretch>
        </p:blipFill>
        <p:spPr bwMode="auto">
          <a:xfrm>
            <a:off x="4460359" y="2241692"/>
            <a:ext cx="3876675" cy="1473944"/>
          </a:xfrm>
          <a:prstGeom prst="rect">
            <a:avLst/>
          </a:prstGeom>
          <a:noFill/>
          <a:ln w="3175">
            <a:noFill/>
            <a:miter lim="800000"/>
            <a:headEnd/>
            <a:tailEnd/>
          </a:ln>
        </p:spPr>
      </p:pic>
    </p:spTree>
    <p:extLst>
      <p:ext uri="{BB962C8B-B14F-4D97-AF65-F5344CB8AC3E}">
        <p14:creationId xmlns:p14="http://schemas.microsoft.com/office/powerpoint/2010/main" val="2245354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Save and Restart</a:t>
            </a:r>
          </a:p>
        </p:txBody>
      </p:sp>
      <p:sp>
        <p:nvSpPr>
          <p:cNvPr id="3" name="Content Placeholder 2"/>
          <p:cNvSpPr>
            <a:spLocks noGrp="1"/>
          </p:cNvSpPr>
          <p:nvPr>
            <p:ph sz="quarter" idx="1"/>
          </p:nvPr>
        </p:nvSpPr>
        <p:spPr/>
        <p:txBody>
          <a:bodyPr>
            <a:normAutofit/>
          </a:bodyPr>
          <a:lstStyle/>
          <a:p>
            <a:r>
              <a:rPr lang="en-US" sz="2000" dirty="0"/>
              <a:t>GAMS permits one to </a:t>
            </a:r>
            <a:r>
              <a:rPr lang="en-US" sz="2000" dirty="0">
                <a:solidFill>
                  <a:srgbClr val="FF0000"/>
                </a:solidFill>
              </a:rPr>
              <a:t>separate</a:t>
            </a:r>
            <a:r>
              <a:rPr lang="en-US" sz="2000" dirty="0"/>
              <a:t> data from the algebraic model, particularly through the use of SAVE , RESTART, and $INCLUDE. </a:t>
            </a:r>
          </a:p>
          <a:p>
            <a:r>
              <a:rPr lang="en-US" sz="2000" dirty="0"/>
              <a:t>This feature allows data files to be worked on by other people and also increases run efficiency. One also can use this to separate code functions (e.g. data section, model structure, and report writing).</a:t>
            </a:r>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b="5520"/>
          <a:stretch/>
        </p:blipFill>
        <p:spPr bwMode="auto">
          <a:xfrm>
            <a:off x="3096217" y="3431771"/>
            <a:ext cx="6292415" cy="3199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V="1">
            <a:off x="4810125" y="4257676"/>
            <a:ext cx="285750" cy="952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4810125" y="5022058"/>
            <a:ext cx="285750" cy="952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4829175" y="6048376"/>
            <a:ext cx="285750" cy="952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659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Save and Restart</a:t>
            </a:r>
          </a:p>
        </p:txBody>
      </p:sp>
      <p:sp>
        <p:nvSpPr>
          <p:cNvPr id="3" name="Content Placeholder 2"/>
          <p:cNvSpPr>
            <a:spLocks noGrp="1"/>
          </p:cNvSpPr>
          <p:nvPr>
            <p:ph sz="quarter" idx="1"/>
          </p:nvPr>
        </p:nvSpPr>
        <p:spPr/>
        <p:txBody>
          <a:bodyPr>
            <a:normAutofit/>
          </a:bodyPr>
          <a:lstStyle/>
          <a:p>
            <a:r>
              <a:rPr lang="en-US" dirty="0"/>
              <a:t>Two files: </a:t>
            </a:r>
            <a:r>
              <a:rPr lang="en-US" dirty="0" err="1">
                <a:solidFill>
                  <a:srgbClr val="FF0000"/>
                </a:solidFill>
              </a:rPr>
              <a:t>data.gms</a:t>
            </a:r>
            <a:r>
              <a:rPr lang="en-US" dirty="0"/>
              <a:t> and </a:t>
            </a:r>
            <a:r>
              <a:rPr lang="en-US" dirty="0" err="1">
                <a:solidFill>
                  <a:srgbClr val="FF0000"/>
                </a:solidFill>
              </a:rPr>
              <a:t>model.gms</a:t>
            </a:r>
            <a:r>
              <a:rPr lang="en-US" dirty="0"/>
              <a:t>.</a:t>
            </a:r>
          </a:p>
          <a:p>
            <a:r>
              <a:rPr lang="en-US" dirty="0"/>
              <a:t>Run </a:t>
            </a:r>
            <a:r>
              <a:rPr lang="en-US" dirty="0" err="1"/>
              <a:t>data.gms</a:t>
            </a:r>
            <a:endParaRPr lang="en-US" dirty="0"/>
          </a:p>
          <a:p>
            <a:pPr lvl="1"/>
            <a:r>
              <a:rPr lang="en-US" dirty="0"/>
              <a:t>Type the content “</a:t>
            </a:r>
            <a:r>
              <a:rPr lang="en-US" dirty="0">
                <a:solidFill>
                  <a:srgbClr val="FF0000"/>
                </a:solidFill>
              </a:rPr>
              <a:t>s=data</a:t>
            </a:r>
            <a:r>
              <a:rPr lang="en-US" dirty="0"/>
              <a:t>” in the red box before you click “Run GAMS”</a:t>
            </a:r>
          </a:p>
          <a:p>
            <a:r>
              <a:rPr lang="en-US" dirty="0"/>
              <a:t>When finished running </a:t>
            </a:r>
            <a:r>
              <a:rPr lang="en-US" dirty="0" err="1">
                <a:solidFill>
                  <a:srgbClr val="FF0000"/>
                </a:solidFill>
              </a:rPr>
              <a:t>data.gms</a:t>
            </a:r>
            <a:r>
              <a:rPr lang="en-US" dirty="0"/>
              <a:t> which includes all of data, GAMS will save all the information as data</a:t>
            </a:r>
            <a:r>
              <a:rPr lang="en-US" dirty="0">
                <a:solidFill>
                  <a:srgbClr val="FF0000"/>
                </a:solidFill>
              </a:rPr>
              <a:t>.g00 </a:t>
            </a:r>
            <a:r>
              <a:rPr lang="en-US" dirty="0"/>
              <a:t>where it is ready to be used.</a:t>
            </a:r>
          </a:p>
        </p:txBody>
      </p:sp>
      <p:pic>
        <p:nvPicPr>
          <p:cNvPr id="5" name="Content Placeholder 4"/>
          <p:cNvPicPr>
            <a:picLocks noGrp="1" noChangeAspect="1"/>
          </p:cNvPicPr>
          <p:nvPr>
            <p:ph sz="quarter" idx="2"/>
          </p:nvPr>
        </p:nvPicPr>
        <p:blipFill>
          <a:blip r:embed="rId2"/>
          <a:stretch>
            <a:fillRect/>
          </a:stretch>
        </p:blipFill>
        <p:spPr>
          <a:xfrm>
            <a:off x="6096000" y="1081070"/>
            <a:ext cx="5295194" cy="5505799"/>
          </a:xfrm>
          <a:prstGeom prst="rect">
            <a:avLst/>
          </a:prstGeom>
        </p:spPr>
      </p:pic>
      <p:sp>
        <p:nvSpPr>
          <p:cNvPr id="6" name="Rectangle 5"/>
          <p:cNvSpPr/>
          <p:nvPr/>
        </p:nvSpPr>
        <p:spPr>
          <a:xfrm>
            <a:off x="8922045" y="1081070"/>
            <a:ext cx="666750" cy="276225"/>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018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68827D-6621-4908-9A17-DB769849096B}"/>
              </a:ext>
            </a:extLst>
          </p:cNvPr>
          <p:cNvSpPr>
            <a:spLocks noGrp="1"/>
          </p:cNvSpPr>
          <p:nvPr>
            <p:ph type="title"/>
          </p:nvPr>
        </p:nvSpPr>
        <p:spPr/>
        <p:txBody>
          <a:bodyPr/>
          <a:lstStyle/>
          <a:p>
            <a:r>
              <a:rPr lang="en-US" dirty="0"/>
              <a:t>R Example</a:t>
            </a:r>
          </a:p>
        </p:txBody>
      </p:sp>
      <p:pic>
        <p:nvPicPr>
          <p:cNvPr id="4" name="Content Placeholder 3">
            <a:extLst>
              <a:ext uri="{FF2B5EF4-FFF2-40B4-BE49-F238E27FC236}">
                <a16:creationId xmlns:a16="http://schemas.microsoft.com/office/drawing/2014/main" xmlns="" id="{2E14BAF9-B2E3-49F4-8B62-3376EB3AD2A9}"/>
              </a:ext>
            </a:extLst>
          </p:cNvPr>
          <p:cNvPicPr>
            <a:picLocks noGrp="1" noChangeAspect="1"/>
          </p:cNvPicPr>
          <p:nvPr>
            <p:ph sz="quarter" idx="1"/>
          </p:nvPr>
        </p:nvPicPr>
        <p:blipFill>
          <a:blip r:embed="rId2"/>
          <a:stretch>
            <a:fillRect/>
          </a:stretch>
        </p:blipFill>
        <p:spPr>
          <a:xfrm>
            <a:off x="1056788" y="1609725"/>
            <a:ext cx="9363075" cy="4248150"/>
          </a:xfrm>
          <a:prstGeom prst="rect">
            <a:avLst/>
          </a:prstGeom>
        </p:spPr>
      </p:pic>
    </p:spTree>
    <p:extLst>
      <p:ext uri="{BB962C8B-B14F-4D97-AF65-F5344CB8AC3E}">
        <p14:creationId xmlns:p14="http://schemas.microsoft.com/office/powerpoint/2010/main" val="3015875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Save and Restart</a:t>
            </a:r>
          </a:p>
        </p:txBody>
      </p:sp>
      <p:sp>
        <p:nvSpPr>
          <p:cNvPr id="3" name="Content Placeholder 2"/>
          <p:cNvSpPr>
            <a:spLocks noGrp="1"/>
          </p:cNvSpPr>
          <p:nvPr>
            <p:ph sz="quarter" idx="1"/>
          </p:nvPr>
        </p:nvSpPr>
        <p:spPr>
          <a:xfrm>
            <a:off x="435936" y="1600201"/>
            <a:ext cx="4708674" cy="4309021"/>
          </a:xfrm>
        </p:spPr>
        <p:txBody>
          <a:bodyPr>
            <a:normAutofit fontScale="92500" lnSpcReduction="10000"/>
          </a:bodyPr>
          <a:lstStyle/>
          <a:p>
            <a:r>
              <a:rPr lang="en-US" dirty="0"/>
              <a:t>Run </a:t>
            </a:r>
            <a:r>
              <a:rPr lang="en-US" dirty="0" err="1"/>
              <a:t>model.gms</a:t>
            </a:r>
            <a:endParaRPr lang="en-US" dirty="0"/>
          </a:p>
          <a:p>
            <a:pPr lvl="1"/>
            <a:r>
              <a:rPr lang="en-US" dirty="0"/>
              <a:t>Type the content “</a:t>
            </a:r>
            <a:r>
              <a:rPr lang="en-US" dirty="0">
                <a:solidFill>
                  <a:srgbClr val="FF0000"/>
                </a:solidFill>
              </a:rPr>
              <a:t>r=data s=model</a:t>
            </a:r>
            <a:r>
              <a:rPr lang="en-US" dirty="0"/>
              <a:t>” in the red box before running the model</a:t>
            </a:r>
          </a:p>
          <a:p>
            <a:r>
              <a:rPr lang="en-US" dirty="0"/>
              <a:t>When finished solving </a:t>
            </a:r>
            <a:r>
              <a:rPr lang="en-US" dirty="0" err="1">
                <a:solidFill>
                  <a:srgbClr val="FF0000"/>
                </a:solidFill>
              </a:rPr>
              <a:t>model.gms</a:t>
            </a:r>
            <a:r>
              <a:rPr lang="en-US" dirty="0"/>
              <a:t>, GAMS will save all information including solutions in </a:t>
            </a:r>
            <a:r>
              <a:rPr lang="en-US" dirty="0">
                <a:solidFill>
                  <a:srgbClr val="FF0000"/>
                </a:solidFill>
              </a:rPr>
              <a:t>model.g00</a:t>
            </a:r>
            <a:r>
              <a:rPr lang="en-US" dirty="0"/>
              <a:t> where it is ready to be used later, say, report writing.</a:t>
            </a:r>
          </a:p>
          <a:p>
            <a:r>
              <a:rPr lang="en-US" dirty="0"/>
              <a:t>You can also specify the path</a:t>
            </a:r>
          </a:p>
          <a:p>
            <a:pPr lvl="1"/>
            <a:r>
              <a:rPr lang="en-US" dirty="0"/>
              <a:t>r=c:\foldername\data</a:t>
            </a:r>
          </a:p>
          <a:p>
            <a:pPr lvl="1"/>
            <a:r>
              <a:rPr lang="en-US" dirty="0"/>
              <a:t>default path of GAMS is with the project file</a:t>
            </a:r>
          </a:p>
          <a:p>
            <a:endParaRPr lang="en-US" dirty="0"/>
          </a:p>
        </p:txBody>
      </p:sp>
      <p:pic>
        <p:nvPicPr>
          <p:cNvPr id="9" name="Content Placeholder 8"/>
          <p:cNvPicPr>
            <a:picLocks noGrp="1" noChangeAspect="1"/>
          </p:cNvPicPr>
          <p:nvPr>
            <p:ph sz="quarter" idx="2"/>
          </p:nvPr>
        </p:nvPicPr>
        <p:blipFill>
          <a:blip r:embed="rId2"/>
          <a:stretch>
            <a:fillRect/>
          </a:stretch>
        </p:blipFill>
        <p:spPr>
          <a:xfrm>
            <a:off x="5279064" y="1240069"/>
            <a:ext cx="6793881" cy="4669153"/>
          </a:xfrm>
          <a:prstGeom prst="rect">
            <a:avLst/>
          </a:prstGeom>
        </p:spPr>
      </p:pic>
      <p:sp>
        <p:nvSpPr>
          <p:cNvPr id="6" name="Rectangle 5"/>
          <p:cNvSpPr/>
          <p:nvPr/>
        </p:nvSpPr>
        <p:spPr>
          <a:xfrm>
            <a:off x="8749709" y="1275686"/>
            <a:ext cx="1295401" cy="276225"/>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3725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4"/>
          <p:cNvSpPr>
            <a:spLocks noChangeArrowheads="1"/>
          </p:cNvSpPr>
          <p:nvPr/>
        </p:nvSpPr>
        <p:spPr bwMode="auto">
          <a:xfrm>
            <a:off x="2132013" y="1285081"/>
            <a:ext cx="8196262" cy="4877594"/>
          </a:xfrm>
          <a:prstGeom prst="rect">
            <a:avLst/>
          </a:prstGeom>
          <a:noFill/>
          <a:ln w="9525">
            <a:noFill/>
            <a:miter lim="800000"/>
            <a:headEnd/>
            <a:tailEnd/>
          </a:ln>
        </p:spPr>
        <p:txBody>
          <a:bodyPr/>
          <a:lstStyle/>
          <a:p>
            <a:pPr>
              <a:spcBef>
                <a:spcPct val="20000"/>
              </a:spcBef>
              <a:buClr>
                <a:srgbClr val="3333CC"/>
              </a:buClr>
              <a:buSzPct val="90000"/>
              <a:tabLst>
                <a:tab pos="465138" algn="l"/>
                <a:tab pos="576263" algn="l"/>
                <a:tab pos="1031875" algn="l"/>
                <a:tab pos="3195638" algn="l"/>
              </a:tabLst>
            </a:pPr>
            <a:r>
              <a:rPr lang="en-US" sz="2400" dirty="0">
                <a:solidFill>
                  <a:schemeClr val="accent1">
                    <a:lumMod val="50000"/>
                  </a:schemeClr>
                </a:solidFill>
                <a:latin typeface="+mj-lt"/>
                <a:cs typeface="Courier New" pitchFamily="49" charset="0"/>
              </a:rPr>
              <a:t>Set declarations</a:t>
            </a:r>
          </a:p>
          <a:p>
            <a:pPr>
              <a:spcBef>
                <a:spcPct val="20000"/>
              </a:spcBef>
              <a:buClr>
                <a:srgbClr val="3333CC"/>
              </a:buClr>
              <a:buSzPct val="90000"/>
              <a:tabLst>
                <a:tab pos="465138" algn="l"/>
                <a:tab pos="576263" algn="l"/>
                <a:tab pos="1031875" algn="l"/>
                <a:tab pos="3195638" algn="l"/>
              </a:tabLst>
            </a:pPr>
            <a:r>
              <a:rPr lang="en-US" sz="2400" dirty="0">
                <a:solidFill>
                  <a:schemeClr val="accent1">
                    <a:lumMod val="50000"/>
                  </a:schemeClr>
                </a:solidFill>
                <a:latin typeface="+mj-lt"/>
                <a:cs typeface="Courier New" pitchFamily="49" charset="0"/>
              </a:rPr>
              <a:t>Parameter declarations</a:t>
            </a:r>
          </a:p>
          <a:p>
            <a:pPr>
              <a:spcBef>
                <a:spcPct val="20000"/>
              </a:spcBef>
              <a:buClr>
                <a:srgbClr val="3333CC"/>
              </a:buClr>
              <a:buSzPct val="90000"/>
              <a:tabLst>
                <a:tab pos="465138" algn="l"/>
                <a:tab pos="576263" algn="l"/>
                <a:tab pos="1031875" algn="l"/>
                <a:tab pos="3195638" algn="l"/>
              </a:tabLst>
            </a:pPr>
            <a:endParaRPr lang="en-US" sz="2400" dirty="0">
              <a:solidFill>
                <a:srgbClr val="3333CC"/>
              </a:solidFill>
              <a:latin typeface="+mj-lt"/>
              <a:cs typeface="Courier New" pitchFamily="49" charset="0"/>
            </a:endParaRPr>
          </a:p>
          <a:p>
            <a:pPr>
              <a:spcBef>
                <a:spcPct val="20000"/>
              </a:spcBef>
              <a:buClr>
                <a:srgbClr val="3333CC"/>
              </a:buClr>
              <a:buSzPct val="90000"/>
              <a:tabLst>
                <a:tab pos="465138" algn="l"/>
                <a:tab pos="576263" algn="l"/>
                <a:tab pos="1031875" algn="l"/>
                <a:tab pos="3195638" algn="l"/>
              </a:tabLst>
            </a:pPr>
            <a:r>
              <a:rPr lang="en-US" sz="2400" dirty="0">
                <a:solidFill>
                  <a:srgbClr val="C00000"/>
                </a:solidFill>
                <a:latin typeface="+mj-lt"/>
                <a:cs typeface="Courier New" pitchFamily="49" charset="0"/>
              </a:rPr>
              <a:t>Variable declarations</a:t>
            </a:r>
          </a:p>
          <a:p>
            <a:pPr>
              <a:spcBef>
                <a:spcPct val="20000"/>
              </a:spcBef>
              <a:buClr>
                <a:srgbClr val="3333CC"/>
              </a:buClr>
              <a:buSzPct val="90000"/>
              <a:tabLst>
                <a:tab pos="465138" algn="l"/>
                <a:tab pos="576263" algn="l"/>
                <a:tab pos="1031875" algn="l"/>
                <a:tab pos="3195638" algn="l"/>
              </a:tabLst>
            </a:pPr>
            <a:r>
              <a:rPr lang="en-US" sz="2400" dirty="0">
                <a:solidFill>
                  <a:srgbClr val="C00000"/>
                </a:solidFill>
                <a:latin typeface="+mj-lt"/>
                <a:cs typeface="Courier New" pitchFamily="49" charset="0"/>
              </a:rPr>
              <a:t>Equation declarations</a:t>
            </a:r>
          </a:p>
          <a:p>
            <a:pPr>
              <a:spcBef>
                <a:spcPct val="20000"/>
              </a:spcBef>
              <a:buClr>
                <a:srgbClr val="3333CC"/>
              </a:buClr>
              <a:buSzPct val="90000"/>
              <a:tabLst>
                <a:tab pos="465138" algn="l"/>
                <a:tab pos="576263" algn="l"/>
                <a:tab pos="1031875" algn="l"/>
                <a:tab pos="3195638" algn="l"/>
              </a:tabLst>
            </a:pPr>
            <a:endParaRPr lang="en-US" sz="2400" dirty="0">
              <a:latin typeface="+mj-lt"/>
              <a:cs typeface="Courier New" pitchFamily="49" charset="0"/>
            </a:endParaRPr>
          </a:p>
          <a:p>
            <a:pPr>
              <a:spcBef>
                <a:spcPct val="20000"/>
              </a:spcBef>
              <a:buClr>
                <a:srgbClr val="3333CC"/>
              </a:buClr>
              <a:buSzPct val="90000"/>
              <a:tabLst>
                <a:tab pos="465138" algn="l"/>
                <a:tab pos="576263" algn="l"/>
                <a:tab pos="1031875" algn="l"/>
                <a:tab pos="3195638" algn="l"/>
              </a:tabLst>
            </a:pPr>
            <a:r>
              <a:rPr lang="en-US" sz="2400" dirty="0">
                <a:solidFill>
                  <a:srgbClr val="008000"/>
                </a:solidFill>
                <a:latin typeface="+mj-lt"/>
                <a:cs typeface="Courier New" pitchFamily="49" charset="0"/>
              </a:rPr>
              <a:t>Specifying algebraic structure</a:t>
            </a:r>
          </a:p>
          <a:p>
            <a:pPr>
              <a:spcBef>
                <a:spcPct val="20000"/>
              </a:spcBef>
              <a:buClr>
                <a:srgbClr val="3333CC"/>
              </a:buClr>
              <a:buSzPct val="90000"/>
              <a:tabLst>
                <a:tab pos="465138" algn="l"/>
                <a:tab pos="576263" algn="l"/>
                <a:tab pos="1031875" algn="l"/>
                <a:tab pos="3195638" algn="l"/>
              </a:tabLst>
            </a:pPr>
            <a:r>
              <a:rPr lang="en-US" sz="2400" dirty="0">
                <a:solidFill>
                  <a:srgbClr val="008000"/>
                </a:solidFill>
                <a:latin typeface="+mj-lt"/>
                <a:cs typeface="Courier New" pitchFamily="49" charset="0"/>
              </a:rPr>
              <a:t>Model specifications</a:t>
            </a:r>
          </a:p>
          <a:p>
            <a:pPr>
              <a:spcBef>
                <a:spcPct val="20000"/>
              </a:spcBef>
              <a:buClr>
                <a:srgbClr val="3333CC"/>
              </a:buClr>
              <a:buSzPct val="90000"/>
              <a:tabLst>
                <a:tab pos="465138" algn="l"/>
                <a:tab pos="576263" algn="l"/>
                <a:tab pos="1031875" algn="l"/>
                <a:tab pos="3195638" algn="l"/>
              </a:tabLst>
            </a:pPr>
            <a:endParaRPr lang="en-US" sz="2400" dirty="0">
              <a:latin typeface="+mj-lt"/>
              <a:cs typeface="Courier New" pitchFamily="49" charset="0"/>
            </a:endParaRPr>
          </a:p>
          <a:p>
            <a:pPr>
              <a:spcBef>
                <a:spcPct val="20000"/>
              </a:spcBef>
              <a:buClr>
                <a:srgbClr val="3333CC"/>
              </a:buClr>
              <a:buSzPct val="90000"/>
              <a:tabLst>
                <a:tab pos="465138" algn="l"/>
                <a:tab pos="576263" algn="l"/>
                <a:tab pos="1031875" algn="l"/>
                <a:tab pos="3195638" algn="l"/>
              </a:tabLst>
            </a:pPr>
            <a:r>
              <a:rPr lang="en-US" sz="2400" dirty="0">
                <a:solidFill>
                  <a:srgbClr val="002060"/>
                </a:solidFill>
                <a:latin typeface="+mj-lt"/>
                <a:cs typeface="Courier New" pitchFamily="49" charset="0"/>
              </a:rPr>
              <a:t>Solve specifications</a:t>
            </a:r>
          </a:p>
        </p:txBody>
      </p:sp>
      <p:sp>
        <p:nvSpPr>
          <p:cNvPr id="25605" name="Rectangle 24"/>
          <p:cNvSpPr>
            <a:spLocks noChangeArrowheads="1"/>
          </p:cNvSpPr>
          <p:nvPr/>
        </p:nvSpPr>
        <p:spPr bwMode="auto">
          <a:xfrm>
            <a:off x="5334002" y="4895850"/>
            <a:ext cx="5181598" cy="1600200"/>
          </a:xfrm>
          <a:prstGeom prst="rect">
            <a:avLst/>
          </a:prstGeom>
          <a:noFill/>
          <a:ln w="9525">
            <a:noFill/>
            <a:miter lim="800000"/>
            <a:headEnd/>
            <a:tailEnd/>
          </a:ln>
        </p:spPr>
        <p:txBody>
          <a:bodyPr/>
          <a:lstStyle/>
          <a:p>
            <a:pPr marL="465138" indent="-465138">
              <a:lnSpc>
                <a:spcPct val="120000"/>
              </a:lnSpc>
              <a:spcBef>
                <a:spcPct val="50000"/>
              </a:spcBef>
              <a:buClr>
                <a:srgbClr val="3333FF"/>
              </a:buClr>
              <a:buSzPct val="90000"/>
              <a:tabLst>
                <a:tab pos="909638" algn="l"/>
              </a:tabLst>
            </a:pPr>
            <a:r>
              <a:rPr lang="en-US" sz="2000" dirty="0">
                <a:solidFill>
                  <a:srgbClr val="0066FF"/>
                </a:solidFill>
                <a:latin typeface="+mj-lt"/>
                <a:cs typeface="Courier New" pitchFamily="49" charset="0"/>
              </a:rPr>
              <a:t>SOLVE</a:t>
            </a:r>
            <a:r>
              <a:rPr lang="en-US" sz="2000" dirty="0">
                <a:latin typeface="+mj-lt"/>
                <a:cs typeface="Courier New" pitchFamily="49" charset="0"/>
              </a:rPr>
              <a:t> Ex </a:t>
            </a:r>
            <a:r>
              <a:rPr lang="en-US" sz="2000" dirty="0">
                <a:solidFill>
                  <a:srgbClr val="0066FF"/>
                </a:solidFill>
                <a:latin typeface="+mj-lt"/>
                <a:cs typeface="Courier New" pitchFamily="49" charset="0"/>
              </a:rPr>
              <a:t>USING </a:t>
            </a:r>
            <a:r>
              <a:rPr lang="en-US" sz="2000" dirty="0">
                <a:solidFill>
                  <a:srgbClr val="FF0000"/>
                </a:solidFill>
                <a:latin typeface="+mj-lt"/>
                <a:cs typeface="Courier New" pitchFamily="49" charset="0"/>
              </a:rPr>
              <a:t>LP</a:t>
            </a:r>
            <a:r>
              <a:rPr lang="en-US" sz="2000" dirty="0">
                <a:solidFill>
                  <a:srgbClr val="0066FF"/>
                </a:solidFill>
                <a:latin typeface="+mj-lt"/>
                <a:cs typeface="Courier New" pitchFamily="49" charset="0"/>
              </a:rPr>
              <a:t> MAXIMIZING</a:t>
            </a:r>
            <a:r>
              <a:rPr lang="en-US" sz="2000" dirty="0">
                <a:latin typeface="+mj-lt"/>
                <a:cs typeface="Courier New" pitchFamily="49" charset="0"/>
              </a:rPr>
              <a:t> Z</a:t>
            </a:r>
            <a:r>
              <a:rPr lang="en-US" sz="2000" dirty="0">
                <a:solidFill>
                  <a:srgbClr val="FF0000"/>
                </a:solidFill>
                <a:latin typeface="+mj-lt"/>
                <a:cs typeface="Courier New" pitchFamily="49" charset="0"/>
              </a:rPr>
              <a:t>;</a:t>
            </a:r>
          </a:p>
          <a:p>
            <a:pPr marL="465138" indent="-465138">
              <a:spcBef>
                <a:spcPct val="50000"/>
              </a:spcBef>
              <a:buClr>
                <a:srgbClr val="3333FF"/>
              </a:buClr>
              <a:buSzPct val="90000"/>
              <a:tabLst>
                <a:tab pos="909638" algn="l"/>
              </a:tabLst>
            </a:pPr>
            <a:r>
              <a:rPr lang="en-US" sz="2000" dirty="0">
                <a:solidFill>
                  <a:srgbClr val="0066FF"/>
                </a:solidFill>
                <a:latin typeface="+mj-lt"/>
                <a:cs typeface="Courier New" pitchFamily="49" charset="0"/>
              </a:rPr>
              <a:t>SOLVE</a:t>
            </a:r>
            <a:r>
              <a:rPr lang="en-US" sz="2000" dirty="0">
                <a:latin typeface="+mj-lt"/>
                <a:cs typeface="Courier New" pitchFamily="49" charset="0"/>
              </a:rPr>
              <a:t> Ex </a:t>
            </a:r>
            <a:r>
              <a:rPr lang="en-US" sz="2000" dirty="0">
                <a:solidFill>
                  <a:srgbClr val="0066FF"/>
                </a:solidFill>
                <a:latin typeface="+mj-lt"/>
                <a:cs typeface="Courier New" pitchFamily="49" charset="0"/>
              </a:rPr>
              <a:t>USING </a:t>
            </a:r>
            <a:r>
              <a:rPr lang="en-US" sz="2000" dirty="0">
                <a:solidFill>
                  <a:srgbClr val="FF0000"/>
                </a:solidFill>
                <a:latin typeface="+mj-lt"/>
                <a:cs typeface="Courier New" pitchFamily="49" charset="0"/>
              </a:rPr>
              <a:t>MIP</a:t>
            </a:r>
            <a:r>
              <a:rPr lang="en-US" sz="2000" dirty="0">
                <a:solidFill>
                  <a:srgbClr val="0066FF"/>
                </a:solidFill>
                <a:latin typeface="+mj-lt"/>
                <a:cs typeface="Courier New" pitchFamily="49" charset="0"/>
              </a:rPr>
              <a:t> MAXIMIZING</a:t>
            </a:r>
            <a:r>
              <a:rPr lang="en-US" sz="2000" dirty="0">
                <a:latin typeface="+mj-lt"/>
                <a:cs typeface="Courier New" pitchFamily="49" charset="0"/>
              </a:rPr>
              <a:t> Z</a:t>
            </a:r>
            <a:r>
              <a:rPr lang="en-US" sz="2000" dirty="0">
                <a:solidFill>
                  <a:srgbClr val="FF0000"/>
                </a:solidFill>
                <a:latin typeface="+mj-lt"/>
                <a:cs typeface="Courier New" pitchFamily="49" charset="0"/>
              </a:rPr>
              <a:t>;</a:t>
            </a:r>
          </a:p>
          <a:p>
            <a:pPr marL="465138" indent="-465138">
              <a:spcBef>
                <a:spcPct val="50000"/>
              </a:spcBef>
              <a:buClr>
                <a:srgbClr val="3333FF"/>
              </a:buClr>
              <a:buSzPct val="90000"/>
              <a:tabLst>
                <a:tab pos="909638" algn="l"/>
              </a:tabLst>
            </a:pPr>
            <a:r>
              <a:rPr lang="en-US" sz="2000" dirty="0">
                <a:solidFill>
                  <a:srgbClr val="0066FF"/>
                </a:solidFill>
                <a:latin typeface="+mj-lt"/>
                <a:cs typeface="Courier New" pitchFamily="49" charset="0"/>
              </a:rPr>
              <a:t>SOLVE</a:t>
            </a:r>
            <a:r>
              <a:rPr lang="en-US" sz="2000" dirty="0">
                <a:latin typeface="+mj-lt"/>
                <a:cs typeface="Courier New" pitchFamily="49" charset="0"/>
              </a:rPr>
              <a:t> Ex </a:t>
            </a:r>
            <a:r>
              <a:rPr lang="en-US" sz="2000" dirty="0">
                <a:solidFill>
                  <a:srgbClr val="0066FF"/>
                </a:solidFill>
                <a:latin typeface="+mj-lt"/>
                <a:cs typeface="Courier New" pitchFamily="49" charset="0"/>
              </a:rPr>
              <a:t>USING </a:t>
            </a:r>
            <a:r>
              <a:rPr lang="en-US" sz="2000" dirty="0">
                <a:solidFill>
                  <a:srgbClr val="FF0000"/>
                </a:solidFill>
                <a:latin typeface="+mj-lt"/>
                <a:cs typeface="Courier New" pitchFamily="49" charset="0"/>
              </a:rPr>
              <a:t>NLP</a:t>
            </a:r>
            <a:r>
              <a:rPr lang="en-US" sz="2000" dirty="0">
                <a:solidFill>
                  <a:srgbClr val="0066FF"/>
                </a:solidFill>
                <a:latin typeface="+mj-lt"/>
                <a:cs typeface="Courier New" pitchFamily="49" charset="0"/>
              </a:rPr>
              <a:t> MAXIMIZING</a:t>
            </a:r>
            <a:r>
              <a:rPr lang="en-US" sz="2000" dirty="0">
                <a:latin typeface="+mj-lt"/>
                <a:cs typeface="Courier New" pitchFamily="49" charset="0"/>
              </a:rPr>
              <a:t> Z</a:t>
            </a:r>
            <a:r>
              <a:rPr lang="en-US" sz="2000" dirty="0">
                <a:solidFill>
                  <a:srgbClr val="FF0000"/>
                </a:solidFill>
                <a:latin typeface="+mj-lt"/>
                <a:cs typeface="Courier New" pitchFamily="49" charset="0"/>
              </a:rPr>
              <a:t>;</a:t>
            </a:r>
          </a:p>
          <a:p>
            <a:pPr marL="465138" indent="-465138">
              <a:spcBef>
                <a:spcPct val="20000"/>
              </a:spcBef>
              <a:buClr>
                <a:srgbClr val="3333FF"/>
              </a:buClr>
              <a:buSzPct val="90000"/>
              <a:tabLst>
                <a:tab pos="909638" algn="l"/>
              </a:tabLst>
            </a:pPr>
            <a:endParaRPr lang="en-US" sz="2400" dirty="0">
              <a:latin typeface="+mj-lt"/>
              <a:cs typeface="Times New Roman" pitchFamily="18" charset="0"/>
            </a:endParaRPr>
          </a:p>
        </p:txBody>
      </p:sp>
      <p:grpSp>
        <p:nvGrpSpPr>
          <p:cNvPr id="3" name="Group 2"/>
          <p:cNvGrpSpPr/>
          <p:nvPr/>
        </p:nvGrpSpPr>
        <p:grpSpPr>
          <a:xfrm>
            <a:off x="6324601" y="1493044"/>
            <a:ext cx="1208087" cy="695325"/>
            <a:chOff x="4133850" y="1417638"/>
            <a:chExt cx="1208087" cy="695325"/>
          </a:xfrm>
        </p:grpSpPr>
        <p:sp>
          <p:nvSpPr>
            <p:cNvPr id="25606" name="AutoShape 25"/>
            <p:cNvSpPr>
              <a:spLocks/>
            </p:cNvSpPr>
            <p:nvPr/>
          </p:nvSpPr>
          <p:spPr bwMode="auto">
            <a:xfrm>
              <a:off x="4133850" y="1417638"/>
              <a:ext cx="88900" cy="695325"/>
            </a:xfrm>
            <a:prstGeom prst="rightBrace">
              <a:avLst>
                <a:gd name="adj1" fmla="val 65179"/>
                <a:gd name="adj2" fmla="val 50000"/>
              </a:avLst>
            </a:prstGeom>
            <a:noFill/>
            <a:ln w="9525">
              <a:solidFill>
                <a:schemeClr val="tx1"/>
              </a:solidFill>
              <a:round/>
              <a:headEnd/>
              <a:tailEnd/>
            </a:ln>
          </p:spPr>
          <p:txBody>
            <a:bodyPr wrap="none" anchor="ctr"/>
            <a:lstStyle/>
            <a:p>
              <a:endParaRPr lang="en-US"/>
            </a:p>
          </p:txBody>
        </p:sp>
        <p:sp>
          <p:nvSpPr>
            <p:cNvPr id="25608" name="Rectangle 29"/>
            <p:cNvSpPr>
              <a:spLocks noChangeArrowheads="1"/>
            </p:cNvSpPr>
            <p:nvPr/>
          </p:nvSpPr>
          <p:spPr bwMode="auto">
            <a:xfrm>
              <a:off x="4495800" y="1547018"/>
              <a:ext cx="846137" cy="436563"/>
            </a:xfrm>
            <a:prstGeom prst="rect">
              <a:avLst/>
            </a:prstGeom>
            <a:noFill/>
            <a:ln w="9525">
              <a:noFill/>
              <a:miter lim="800000"/>
              <a:headEnd/>
              <a:tailEnd/>
            </a:ln>
          </p:spPr>
          <p:txBody>
            <a:bodyPr/>
            <a:lstStyle/>
            <a:p>
              <a:pPr marL="465138" indent="-465138">
                <a:lnSpc>
                  <a:spcPct val="120000"/>
                </a:lnSpc>
                <a:spcBef>
                  <a:spcPct val="50000"/>
                </a:spcBef>
                <a:buClr>
                  <a:srgbClr val="3333FF"/>
                </a:buClr>
                <a:buSzPct val="90000"/>
                <a:tabLst>
                  <a:tab pos="909638" algn="l"/>
                </a:tabLst>
              </a:pPr>
              <a:r>
                <a:rPr lang="en-US" sz="2400" dirty="0">
                  <a:latin typeface="+mj-lt"/>
                  <a:cs typeface="Times New Roman" pitchFamily="18" charset="0"/>
                </a:rPr>
                <a:t>Data</a:t>
              </a:r>
            </a:p>
          </p:txBody>
        </p:sp>
      </p:grpSp>
      <p:grpSp>
        <p:nvGrpSpPr>
          <p:cNvPr id="4" name="Group 3"/>
          <p:cNvGrpSpPr/>
          <p:nvPr/>
        </p:nvGrpSpPr>
        <p:grpSpPr>
          <a:xfrm>
            <a:off x="6346191" y="2618979"/>
            <a:ext cx="1986597" cy="2019697"/>
            <a:chOff x="4822190" y="2618978"/>
            <a:chExt cx="1986597" cy="2019697"/>
          </a:xfrm>
        </p:grpSpPr>
        <p:sp>
          <p:nvSpPr>
            <p:cNvPr id="25607" name="AutoShape 26"/>
            <p:cNvSpPr>
              <a:spLocks/>
            </p:cNvSpPr>
            <p:nvPr/>
          </p:nvSpPr>
          <p:spPr bwMode="auto">
            <a:xfrm>
              <a:off x="4822190" y="2618978"/>
              <a:ext cx="45719" cy="2019697"/>
            </a:xfrm>
            <a:prstGeom prst="rightBrace">
              <a:avLst>
                <a:gd name="adj1" fmla="val 126206"/>
                <a:gd name="adj2" fmla="val 50042"/>
              </a:avLst>
            </a:prstGeom>
            <a:noFill/>
            <a:ln w="9525">
              <a:solidFill>
                <a:schemeClr val="tx1"/>
              </a:solidFill>
              <a:round/>
              <a:headEnd/>
              <a:tailEnd/>
            </a:ln>
          </p:spPr>
          <p:txBody>
            <a:bodyPr wrap="none" anchor="ctr"/>
            <a:lstStyle/>
            <a:p>
              <a:endParaRPr lang="en-US"/>
            </a:p>
          </p:txBody>
        </p:sp>
        <p:sp>
          <p:nvSpPr>
            <p:cNvPr id="25609" name="Rectangle 30"/>
            <p:cNvSpPr>
              <a:spLocks noChangeArrowheads="1"/>
            </p:cNvSpPr>
            <p:nvPr/>
          </p:nvSpPr>
          <p:spPr bwMode="auto">
            <a:xfrm>
              <a:off x="5208587" y="3047999"/>
              <a:ext cx="1600200" cy="436563"/>
            </a:xfrm>
            <a:prstGeom prst="rect">
              <a:avLst/>
            </a:prstGeom>
            <a:noFill/>
            <a:ln w="9525">
              <a:noFill/>
              <a:miter lim="800000"/>
              <a:headEnd/>
              <a:tailEnd/>
            </a:ln>
          </p:spPr>
          <p:txBody>
            <a:bodyPr/>
            <a:lstStyle/>
            <a:p>
              <a:pPr marL="465138" indent="-465138">
                <a:lnSpc>
                  <a:spcPct val="120000"/>
                </a:lnSpc>
                <a:spcBef>
                  <a:spcPct val="50000"/>
                </a:spcBef>
                <a:buClr>
                  <a:srgbClr val="3333FF"/>
                </a:buClr>
                <a:buSzPct val="90000"/>
                <a:tabLst>
                  <a:tab pos="909638" algn="l"/>
                </a:tabLst>
              </a:pPr>
              <a:r>
                <a:rPr lang="en-US" sz="2400" dirty="0">
                  <a:latin typeface="+mj-lt"/>
                  <a:cs typeface="Times New Roman" pitchFamily="18" charset="0"/>
                </a:rPr>
                <a:t>Model</a:t>
              </a:r>
            </a:p>
          </p:txBody>
        </p:sp>
      </p:grpSp>
      <p:sp>
        <p:nvSpPr>
          <p:cNvPr id="10" name="Title 9"/>
          <p:cNvSpPr>
            <a:spLocks noGrp="1"/>
          </p:cNvSpPr>
          <p:nvPr>
            <p:ph type="title"/>
          </p:nvPr>
        </p:nvSpPr>
        <p:spPr>
          <a:xfrm>
            <a:off x="838200" y="237330"/>
            <a:ext cx="10515600" cy="1325563"/>
          </a:xfrm>
        </p:spPr>
        <p:txBody>
          <a:bodyPr>
            <a:normAutofit/>
          </a:bodyPr>
          <a:lstStyle/>
          <a:p>
            <a:r>
              <a:rPr lang="en-US" dirty="0"/>
              <a:t>7. Non-linear and Other Problem Forms</a:t>
            </a:r>
          </a:p>
        </p:txBody>
      </p:sp>
      <p:sp>
        <p:nvSpPr>
          <p:cNvPr id="9" name="8 Abrir llave"/>
          <p:cNvSpPr/>
          <p:nvPr/>
        </p:nvSpPr>
        <p:spPr>
          <a:xfrm>
            <a:off x="5105400" y="5029200"/>
            <a:ext cx="152400" cy="1238250"/>
          </a:xfrm>
          <a:prstGeom prst="leftBrace">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s-MX">
              <a:ln>
                <a:solidFill>
                  <a:sysClr val="windowText" lastClr="000000"/>
                </a:solidFill>
              </a:ln>
            </a:endParaRPr>
          </a:p>
        </p:txBody>
      </p:sp>
    </p:spTree>
    <p:extLst>
      <p:ext uri="{BB962C8B-B14F-4D97-AF65-F5344CB8AC3E}">
        <p14:creationId xmlns:p14="http://schemas.microsoft.com/office/powerpoint/2010/main" val="1333620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2" name="Title 1"/>
          <p:cNvSpPr>
            <a:spLocks noGrp="1"/>
          </p:cNvSpPr>
          <p:nvPr>
            <p:ph type="ctrTitle"/>
          </p:nvPr>
        </p:nvSpPr>
        <p:spPr>
          <a:xfrm>
            <a:off x="3723362" y="1393864"/>
            <a:ext cx="4754958" cy="1741966"/>
          </a:xfrm>
        </p:spPr>
        <p:txBody>
          <a:bodyPr>
            <a:normAutofit/>
          </a:bodyPr>
          <a:lstStyle/>
          <a:p>
            <a:r>
              <a:rPr lang="en-US" sz="3200" dirty="0"/>
              <a:t>Questions?</a:t>
            </a:r>
          </a:p>
        </p:txBody>
      </p:sp>
    </p:spTree>
    <p:extLst>
      <p:ext uri="{BB962C8B-B14F-4D97-AF65-F5344CB8AC3E}">
        <p14:creationId xmlns:p14="http://schemas.microsoft.com/office/powerpoint/2010/main" val="3143415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9331C-5C1C-4E9F-8949-55007FE78B1F}"/>
              </a:ext>
            </a:extLst>
          </p:cNvPr>
          <p:cNvSpPr>
            <a:spLocks noGrp="1"/>
          </p:cNvSpPr>
          <p:nvPr>
            <p:ph type="title"/>
          </p:nvPr>
        </p:nvSpPr>
        <p:spPr/>
        <p:txBody>
          <a:bodyPr>
            <a:normAutofit/>
          </a:bodyPr>
          <a:lstStyle/>
          <a:p>
            <a:r>
              <a:rPr lang="en-US" dirty="0"/>
              <a:t>R Result</a:t>
            </a:r>
          </a:p>
        </p:txBody>
      </p:sp>
      <p:pic>
        <p:nvPicPr>
          <p:cNvPr id="4" name="Content Placeholder 3">
            <a:extLst>
              <a:ext uri="{FF2B5EF4-FFF2-40B4-BE49-F238E27FC236}">
                <a16:creationId xmlns:a16="http://schemas.microsoft.com/office/drawing/2014/main" xmlns="" id="{8A3805FC-9F8C-4575-BF66-532FBA74B1CE}"/>
              </a:ext>
            </a:extLst>
          </p:cNvPr>
          <p:cNvPicPr>
            <a:picLocks noGrp="1" noChangeAspect="1"/>
          </p:cNvPicPr>
          <p:nvPr>
            <p:ph sz="quarter" idx="1"/>
          </p:nvPr>
        </p:nvPicPr>
        <p:blipFill>
          <a:blip r:embed="rId2"/>
          <a:stretch>
            <a:fillRect/>
          </a:stretch>
        </p:blipFill>
        <p:spPr>
          <a:xfrm>
            <a:off x="1434484" y="1676400"/>
            <a:ext cx="5267325" cy="4114800"/>
          </a:xfrm>
          <a:prstGeom prst="rect">
            <a:avLst/>
          </a:prstGeom>
        </p:spPr>
      </p:pic>
    </p:spTree>
    <p:extLst>
      <p:ext uri="{BB962C8B-B14F-4D97-AF65-F5344CB8AC3E}">
        <p14:creationId xmlns:p14="http://schemas.microsoft.com/office/powerpoint/2010/main" val="338467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B3B40B-668F-4BCB-9C9D-02F6090544C2}"/>
              </a:ext>
            </a:extLst>
          </p:cNvPr>
          <p:cNvSpPr>
            <a:spLocks noGrp="1"/>
          </p:cNvSpPr>
          <p:nvPr>
            <p:ph type="title"/>
          </p:nvPr>
        </p:nvSpPr>
        <p:spPr/>
        <p:txBody>
          <a:bodyPr/>
          <a:lstStyle/>
          <a:p>
            <a:r>
              <a:rPr lang="en-US" dirty="0" err="1"/>
              <a:t>Matlab</a:t>
            </a:r>
            <a:r>
              <a:rPr lang="en-US" dirty="0"/>
              <a:t> Example </a:t>
            </a:r>
          </a:p>
        </p:txBody>
      </p:sp>
      <p:pic>
        <p:nvPicPr>
          <p:cNvPr id="8" name="Content Placeholder 7">
            <a:extLst>
              <a:ext uri="{FF2B5EF4-FFF2-40B4-BE49-F238E27FC236}">
                <a16:creationId xmlns:a16="http://schemas.microsoft.com/office/drawing/2014/main" xmlns="" id="{A23E3818-7363-45D7-9A6D-419DC19C0C0B}"/>
              </a:ext>
            </a:extLst>
          </p:cNvPr>
          <p:cNvPicPr>
            <a:picLocks noGrp="1" noChangeAspect="1"/>
          </p:cNvPicPr>
          <p:nvPr>
            <p:ph sz="quarter" idx="1"/>
          </p:nvPr>
        </p:nvPicPr>
        <p:blipFill>
          <a:blip r:embed="rId2"/>
          <a:stretch>
            <a:fillRect/>
          </a:stretch>
        </p:blipFill>
        <p:spPr>
          <a:xfrm>
            <a:off x="669684" y="1776866"/>
            <a:ext cx="3699163" cy="4572000"/>
          </a:xfrm>
          <a:prstGeom prst="rect">
            <a:avLst/>
          </a:prstGeom>
        </p:spPr>
      </p:pic>
      <p:pic>
        <p:nvPicPr>
          <p:cNvPr id="9" name="Picture 8">
            <a:extLst>
              <a:ext uri="{FF2B5EF4-FFF2-40B4-BE49-F238E27FC236}">
                <a16:creationId xmlns:a16="http://schemas.microsoft.com/office/drawing/2014/main" xmlns="" id="{86E56B91-EB46-4A70-9275-170373AD5F05}"/>
              </a:ext>
            </a:extLst>
          </p:cNvPr>
          <p:cNvPicPr>
            <a:picLocks noChangeAspect="1"/>
          </p:cNvPicPr>
          <p:nvPr/>
        </p:nvPicPr>
        <p:blipFill>
          <a:blip r:embed="rId3"/>
          <a:stretch>
            <a:fillRect/>
          </a:stretch>
        </p:blipFill>
        <p:spPr>
          <a:xfrm>
            <a:off x="4889638" y="179614"/>
            <a:ext cx="5728598" cy="5805286"/>
          </a:xfrm>
          <a:prstGeom prst="rect">
            <a:avLst/>
          </a:prstGeom>
        </p:spPr>
      </p:pic>
      <p:pic>
        <p:nvPicPr>
          <p:cNvPr id="10" name="Picture 9">
            <a:extLst>
              <a:ext uri="{FF2B5EF4-FFF2-40B4-BE49-F238E27FC236}">
                <a16:creationId xmlns:a16="http://schemas.microsoft.com/office/drawing/2014/main" xmlns="" id="{1BA825C2-E503-476B-B702-86A47305EC12}"/>
              </a:ext>
            </a:extLst>
          </p:cNvPr>
          <p:cNvPicPr>
            <a:picLocks noChangeAspect="1"/>
          </p:cNvPicPr>
          <p:nvPr/>
        </p:nvPicPr>
        <p:blipFill>
          <a:blip r:embed="rId4"/>
          <a:stretch>
            <a:fillRect/>
          </a:stretch>
        </p:blipFill>
        <p:spPr>
          <a:xfrm>
            <a:off x="5159926" y="5330675"/>
            <a:ext cx="3941600" cy="1308449"/>
          </a:xfrm>
          <a:prstGeom prst="rect">
            <a:avLst/>
          </a:prstGeom>
        </p:spPr>
      </p:pic>
    </p:spTree>
    <p:extLst>
      <p:ext uri="{BB962C8B-B14F-4D97-AF65-F5344CB8AC3E}">
        <p14:creationId xmlns:p14="http://schemas.microsoft.com/office/powerpoint/2010/main" val="173857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93350C-AD9B-42E5-AD0A-505E023E2376}"/>
              </a:ext>
            </a:extLst>
          </p:cNvPr>
          <p:cNvSpPr>
            <a:spLocks noGrp="1"/>
          </p:cNvSpPr>
          <p:nvPr>
            <p:ph type="title"/>
          </p:nvPr>
        </p:nvSpPr>
        <p:spPr/>
        <p:txBody>
          <a:bodyPr/>
          <a:lstStyle/>
          <a:p>
            <a:r>
              <a:rPr lang="en-US" dirty="0" err="1"/>
              <a:t>Matlab</a:t>
            </a:r>
            <a:r>
              <a:rPr lang="en-US" dirty="0"/>
              <a:t> Result </a:t>
            </a:r>
          </a:p>
        </p:txBody>
      </p:sp>
      <p:pic>
        <p:nvPicPr>
          <p:cNvPr id="4" name="Content Placeholder 3">
            <a:extLst>
              <a:ext uri="{FF2B5EF4-FFF2-40B4-BE49-F238E27FC236}">
                <a16:creationId xmlns:a16="http://schemas.microsoft.com/office/drawing/2014/main" xmlns="" id="{0CBFCE76-BEA9-4CF3-8575-270A17A2C7C8}"/>
              </a:ext>
            </a:extLst>
          </p:cNvPr>
          <p:cNvPicPr>
            <a:picLocks noGrp="1" noChangeAspect="1"/>
          </p:cNvPicPr>
          <p:nvPr>
            <p:ph sz="quarter" idx="1"/>
          </p:nvPr>
        </p:nvPicPr>
        <p:blipFill>
          <a:blip r:embed="rId2"/>
          <a:stretch>
            <a:fillRect/>
          </a:stretch>
        </p:blipFill>
        <p:spPr>
          <a:xfrm>
            <a:off x="1112379" y="1904999"/>
            <a:ext cx="2555946" cy="4572000"/>
          </a:xfrm>
          <a:prstGeom prst="rect">
            <a:avLst/>
          </a:prstGeom>
        </p:spPr>
      </p:pic>
      <p:sp>
        <p:nvSpPr>
          <p:cNvPr id="6" name="TextBox 5">
            <a:extLst>
              <a:ext uri="{FF2B5EF4-FFF2-40B4-BE49-F238E27FC236}">
                <a16:creationId xmlns:a16="http://schemas.microsoft.com/office/drawing/2014/main" xmlns="" id="{A2449471-7832-4539-B9E9-9012BCC0AE24}"/>
              </a:ext>
            </a:extLst>
          </p:cNvPr>
          <p:cNvSpPr txBox="1"/>
          <p:nvPr/>
        </p:nvSpPr>
        <p:spPr>
          <a:xfrm>
            <a:off x="1144555" y="1474549"/>
            <a:ext cx="2499530" cy="369332"/>
          </a:xfrm>
          <a:prstGeom prst="rect">
            <a:avLst/>
          </a:prstGeom>
          <a:noFill/>
        </p:spPr>
        <p:txBody>
          <a:bodyPr wrap="none" rtlCol="0">
            <a:spAutoFit/>
          </a:bodyPr>
          <a:lstStyle/>
          <a:p>
            <a:r>
              <a:rPr lang="en-US" dirty="0"/>
              <a:t>Result of “</a:t>
            </a:r>
            <a:r>
              <a:rPr lang="en-US" dirty="0" err="1"/>
              <a:t>linprog</a:t>
            </a:r>
            <a:r>
              <a:rPr lang="en-US" dirty="0"/>
              <a:t>” Function</a:t>
            </a:r>
          </a:p>
        </p:txBody>
      </p:sp>
      <p:sp>
        <p:nvSpPr>
          <p:cNvPr id="7" name="TextBox 6">
            <a:extLst>
              <a:ext uri="{FF2B5EF4-FFF2-40B4-BE49-F238E27FC236}">
                <a16:creationId xmlns:a16="http://schemas.microsoft.com/office/drawing/2014/main" xmlns="" id="{024CEC09-B5A1-48F9-8744-34174D771446}"/>
              </a:ext>
            </a:extLst>
          </p:cNvPr>
          <p:cNvSpPr txBox="1"/>
          <p:nvPr/>
        </p:nvSpPr>
        <p:spPr>
          <a:xfrm>
            <a:off x="5901121" y="1535667"/>
            <a:ext cx="2317622" cy="369332"/>
          </a:xfrm>
          <a:prstGeom prst="rect">
            <a:avLst/>
          </a:prstGeom>
          <a:noFill/>
        </p:spPr>
        <p:txBody>
          <a:bodyPr wrap="none" rtlCol="0">
            <a:spAutoFit/>
          </a:bodyPr>
          <a:lstStyle/>
          <a:p>
            <a:r>
              <a:rPr lang="en-US" dirty="0"/>
              <a:t>Result of “solve” Function</a:t>
            </a:r>
          </a:p>
        </p:txBody>
      </p:sp>
      <p:pic>
        <p:nvPicPr>
          <p:cNvPr id="8" name="Picture 7">
            <a:extLst>
              <a:ext uri="{FF2B5EF4-FFF2-40B4-BE49-F238E27FC236}">
                <a16:creationId xmlns:a16="http://schemas.microsoft.com/office/drawing/2014/main" xmlns="" id="{00CC149F-4714-4D75-865A-BE58E81C10C7}"/>
              </a:ext>
            </a:extLst>
          </p:cNvPr>
          <p:cNvPicPr>
            <a:picLocks noChangeAspect="1"/>
          </p:cNvPicPr>
          <p:nvPr/>
        </p:nvPicPr>
        <p:blipFill>
          <a:blip r:embed="rId3"/>
          <a:stretch>
            <a:fillRect/>
          </a:stretch>
        </p:blipFill>
        <p:spPr>
          <a:xfrm>
            <a:off x="5901121" y="2200274"/>
            <a:ext cx="4391025" cy="3981450"/>
          </a:xfrm>
          <a:prstGeom prst="rect">
            <a:avLst/>
          </a:prstGeom>
        </p:spPr>
      </p:pic>
    </p:spTree>
    <p:extLst>
      <p:ext uri="{BB962C8B-B14F-4D97-AF65-F5344CB8AC3E}">
        <p14:creationId xmlns:p14="http://schemas.microsoft.com/office/powerpoint/2010/main" val="254515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Do We Use GAMS?</a:t>
            </a:r>
          </a:p>
        </p:txBody>
      </p:sp>
      <p:sp>
        <p:nvSpPr>
          <p:cNvPr id="3" name="Content Placeholder 2"/>
          <p:cNvSpPr>
            <a:spLocks noGrp="1"/>
          </p:cNvSpPr>
          <p:nvPr>
            <p:ph sz="quarter" idx="1"/>
          </p:nvPr>
        </p:nvSpPr>
        <p:spPr/>
        <p:txBody>
          <a:bodyPr>
            <a:noAutofit/>
          </a:bodyPr>
          <a:lstStyle/>
          <a:p>
            <a:pPr marL="914400" lvl="1" indent="-457200">
              <a:lnSpc>
                <a:spcPct val="120000"/>
              </a:lnSpc>
              <a:buFont typeface="+mj-lt"/>
              <a:buAutoNum type="arabicPeriod"/>
            </a:pPr>
            <a:r>
              <a:rPr lang="en-US" sz="2400" dirty="0">
                <a:solidFill>
                  <a:schemeClr val="accent6">
                    <a:lumMod val="50000"/>
                  </a:schemeClr>
                </a:solidFill>
              </a:rPr>
              <a:t>Algebraic Modeling</a:t>
            </a:r>
          </a:p>
          <a:p>
            <a:pPr marL="1314450" lvl="2" indent="-457200">
              <a:lnSpc>
                <a:spcPct val="120000"/>
              </a:lnSpc>
              <a:buFont typeface="+mj-lt"/>
              <a:buAutoNum type="alphaLcParenR"/>
            </a:pPr>
            <a:r>
              <a:rPr lang="en-US" sz="1800" dirty="0">
                <a:solidFill>
                  <a:schemeClr val="accent6">
                    <a:lumMod val="50000"/>
                  </a:schemeClr>
                </a:solidFill>
              </a:rPr>
              <a:t>Context Changes</a:t>
            </a:r>
          </a:p>
          <a:p>
            <a:pPr marL="1314450" lvl="2" indent="-457200">
              <a:lnSpc>
                <a:spcPct val="120000"/>
              </a:lnSpc>
              <a:buFont typeface="+mj-lt"/>
              <a:buAutoNum type="alphaLcParenR"/>
            </a:pPr>
            <a:r>
              <a:rPr lang="en-US" sz="1800" dirty="0">
                <a:solidFill>
                  <a:schemeClr val="accent6">
                    <a:lumMod val="50000"/>
                  </a:schemeClr>
                </a:solidFill>
              </a:rPr>
              <a:t>Expandability of Models</a:t>
            </a:r>
          </a:p>
          <a:p>
            <a:pPr marL="1314450" lvl="2" indent="-457200">
              <a:lnSpc>
                <a:spcPct val="120000"/>
              </a:lnSpc>
              <a:buFont typeface="+mj-lt"/>
              <a:buAutoNum type="alphaLcParenR"/>
            </a:pPr>
            <a:r>
              <a:rPr lang="en-US" sz="1800" dirty="0">
                <a:solidFill>
                  <a:schemeClr val="accent6">
                    <a:lumMod val="50000"/>
                  </a:schemeClr>
                </a:solidFill>
              </a:rPr>
              <a:t>Adding Conditionals</a:t>
            </a:r>
            <a:endParaRPr lang="en-US" sz="2400" dirty="0">
              <a:solidFill>
                <a:schemeClr val="accent6">
                  <a:lumMod val="50000"/>
                </a:schemeClr>
              </a:solidFill>
            </a:endParaRPr>
          </a:p>
          <a:p>
            <a:pPr marL="914400" lvl="1" indent="-457200">
              <a:lnSpc>
                <a:spcPct val="120000"/>
              </a:lnSpc>
              <a:buFont typeface="+mj-lt"/>
              <a:buAutoNum type="arabicPeriod"/>
            </a:pPr>
            <a:r>
              <a:rPr lang="en-US" sz="2400" dirty="0">
                <a:solidFill>
                  <a:schemeClr val="accent6">
                    <a:lumMod val="50000"/>
                  </a:schemeClr>
                </a:solidFill>
              </a:rPr>
              <a:t>Display Formatting</a:t>
            </a:r>
          </a:p>
          <a:p>
            <a:pPr marL="914400" lvl="1" indent="-457200">
              <a:lnSpc>
                <a:spcPct val="120000"/>
              </a:lnSpc>
              <a:buFont typeface="+mj-lt"/>
              <a:buAutoNum type="arabicPeriod"/>
            </a:pPr>
            <a:r>
              <a:rPr lang="en-US" sz="2400" dirty="0">
                <a:solidFill>
                  <a:schemeClr val="accent6">
                    <a:lumMod val="50000"/>
                  </a:schemeClr>
                </a:solidFill>
              </a:rPr>
              <a:t>Self Documenting Nature</a:t>
            </a:r>
          </a:p>
          <a:p>
            <a:pPr marL="914400" lvl="1" indent="-457200">
              <a:lnSpc>
                <a:spcPct val="120000"/>
              </a:lnSpc>
              <a:buFont typeface="+mj-lt"/>
              <a:buAutoNum type="arabicPeriod"/>
            </a:pPr>
            <a:r>
              <a:rPr lang="en-US" sz="2400" dirty="0">
                <a:solidFill>
                  <a:schemeClr val="accent6">
                    <a:lumMod val="50000"/>
                  </a:schemeClr>
                </a:solidFill>
              </a:rPr>
              <a:t>Small to Large Model Development</a:t>
            </a:r>
          </a:p>
          <a:p>
            <a:pPr marL="914400" lvl="1" indent="-457200">
              <a:lnSpc>
                <a:spcPct val="120000"/>
              </a:lnSpc>
              <a:buFont typeface="+mj-lt"/>
              <a:buAutoNum type="arabicPeriod"/>
            </a:pPr>
            <a:r>
              <a:rPr lang="en-US" sz="2400" dirty="0">
                <a:solidFill>
                  <a:schemeClr val="accent6">
                    <a:lumMod val="50000"/>
                  </a:schemeClr>
                </a:solidFill>
              </a:rPr>
              <a:t>Model Library</a:t>
            </a:r>
          </a:p>
          <a:p>
            <a:pPr marL="914400" lvl="1" indent="-457200">
              <a:lnSpc>
                <a:spcPct val="120000"/>
              </a:lnSpc>
              <a:buFont typeface="+mj-lt"/>
              <a:buAutoNum type="arabicPeriod"/>
            </a:pPr>
            <a:r>
              <a:rPr lang="en-US" sz="2400" dirty="0">
                <a:solidFill>
                  <a:schemeClr val="accent6">
                    <a:lumMod val="50000"/>
                  </a:schemeClr>
                </a:solidFill>
              </a:rPr>
              <a:t>Use by others</a:t>
            </a:r>
          </a:p>
          <a:p>
            <a:pPr marL="914400" lvl="1" indent="-457200">
              <a:lnSpc>
                <a:spcPct val="120000"/>
              </a:lnSpc>
              <a:buFont typeface="+mj-lt"/>
              <a:buAutoNum type="arabicPeriod"/>
            </a:pPr>
            <a:r>
              <a:rPr lang="en-US" sz="2400" dirty="0">
                <a:solidFill>
                  <a:schemeClr val="accent6">
                    <a:lumMod val="50000"/>
                  </a:schemeClr>
                </a:solidFill>
              </a:rPr>
              <a:t>Nonlinear and other problem forms</a:t>
            </a:r>
          </a:p>
        </p:txBody>
      </p:sp>
    </p:spTree>
    <p:extLst>
      <p:ext uri="{BB962C8B-B14F-4D97-AF65-F5344CB8AC3E}">
        <p14:creationId xmlns:p14="http://schemas.microsoft.com/office/powerpoint/2010/main" val="250093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defTabSz="685800" rtl="0">
              <a:lnSpc>
                <a:spcPct val="90000"/>
              </a:lnSpc>
              <a:spcBef>
                <a:spcPct val="0"/>
              </a:spcBef>
            </a:pPr>
            <a:r>
              <a:rPr lang="en-US" sz="3300" b="1" kern="1200" dirty="0">
                <a:solidFill>
                  <a:schemeClr val="accent1">
                    <a:lumMod val="75000"/>
                  </a:schemeClr>
                </a:solidFill>
                <a:latin typeface="+mj-lt"/>
                <a:ea typeface="+mj-ea"/>
                <a:cs typeface="+mj-cs"/>
              </a:rPr>
              <a:t>1.a Context Changes </a:t>
            </a:r>
          </a:p>
        </p:txBody>
      </p:sp>
      <p:pic>
        <p:nvPicPr>
          <p:cNvPr id="1026" name="Picture 2"/>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tretch/>
        </p:blipFill>
        <p:spPr bwMode="auto">
          <a:xfrm>
            <a:off x="1219200" y="3003255"/>
            <a:ext cx="4257675"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Grp="1" noChangeAspect="1" noChangeArrowheads="1"/>
          </p:cNvPicPr>
          <p:nvPr>
            <p:ph sz="quarter" idx="2"/>
          </p:nvPr>
        </p:nvPicPr>
        <p:blipFill rotWithShape="1">
          <a:blip r:embed="rId3">
            <a:extLst>
              <a:ext uri="{28A0092B-C50C-407E-A947-70E740481C1C}">
                <a14:useLocalDpi xmlns:a14="http://schemas.microsoft.com/office/drawing/2010/main" val="0"/>
              </a:ext>
            </a:extLst>
          </a:blip>
          <a:stretch/>
        </p:blipFill>
        <p:spPr bwMode="auto">
          <a:xfrm>
            <a:off x="6197010" y="3077683"/>
            <a:ext cx="3886200" cy="2884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95670" y="1441172"/>
            <a:ext cx="10558130" cy="2031325"/>
          </a:xfrm>
          <a:prstGeom prst="rect">
            <a:avLst/>
          </a:prstGeom>
          <a:noFill/>
        </p:spPr>
        <p:txBody>
          <a:bodyPr wrap="square" rtlCol="0">
            <a:spAutoFit/>
          </a:bodyPr>
          <a:lstStyle/>
          <a:p>
            <a:r>
              <a:rPr lang="en-US" dirty="0">
                <a:cs typeface="Courier New" pitchFamily="49" charset="0"/>
              </a:rPr>
              <a:t>The same algebraic model can be used in </a:t>
            </a:r>
            <a:r>
              <a:rPr lang="en-US" dirty="0">
                <a:solidFill>
                  <a:srgbClr val="FF0000"/>
                </a:solidFill>
                <a:cs typeface="Courier New" pitchFamily="49" charset="0"/>
              </a:rPr>
              <a:t>multiple </a:t>
            </a:r>
            <a:r>
              <a:rPr lang="en-US" b="1" dirty="0">
                <a:solidFill>
                  <a:srgbClr val="FF0000"/>
                </a:solidFill>
                <a:cs typeface="Courier New" pitchFamily="49" charset="0"/>
              </a:rPr>
              <a:t>contexts</a:t>
            </a:r>
            <a:r>
              <a:rPr lang="en-US" dirty="0">
                <a:solidFill>
                  <a:srgbClr val="FF0000"/>
                </a:solidFill>
                <a:cs typeface="Courier New" pitchFamily="49" charset="0"/>
              </a:rPr>
              <a:t> </a:t>
            </a:r>
            <a:r>
              <a:rPr lang="en-US" dirty="0">
                <a:cs typeface="Courier New" pitchFamily="49" charset="0"/>
              </a:rPr>
              <a:t>often with the </a:t>
            </a:r>
            <a:r>
              <a:rPr lang="en-US" dirty="0">
                <a:solidFill>
                  <a:srgbClr val="FF0000"/>
                </a:solidFill>
                <a:cs typeface="Courier New" pitchFamily="49" charset="0"/>
              </a:rPr>
              <a:t>same or very similar structure</a:t>
            </a:r>
            <a:r>
              <a:rPr lang="en-US" dirty="0">
                <a:cs typeface="Courier New" pitchFamily="49" charset="0"/>
              </a:rPr>
              <a:t>. </a:t>
            </a:r>
          </a:p>
          <a:p>
            <a:pPr marL="285750" indent="-285750">
              <a:buFont typeface="Arial" panose="020B0604020202020204" pitchFamily="34" charset="0"/>
              <a:buChar char="•"/>
            </a:pPr>
            <a:r>
              <a:rPr lang="en-US" dirty="0">
                <a:cs typeface="Courier New" pitchFamily="49" charset="0"/>
              </a:rPr>
              <a:t>For example, we have two problems:</a:t>
            </a:r>
          </a:p>
          <a:p>
            <a:pPr marL="742950" lvl="1" indent="-285750">
              <a:buFont typeface="Courier New" panose="02070309020205020404" pitchFamily="49" charset="0"/>
              <a:buChar char="o"/>
            </a:pPr>
            <a:r>
              <a:rPr lang="en-US" dirty="0"/>
              <a:t>A </a:t>
            </a:r>
            <a:r>
              <a:rPr lang="en-US" dirty="0">
                <a:solidFill>
                  <a:srgbClr val="FF0000"/>
                </a:solidFill>
              </a:rPr>
              <a:t>crop </a:t>
            </a:r>
            <a:r>
              <a:rPr lang="en-US" dirty="0"/>
              <a:t>production</a:t>
            </a:r>
            <a:r>
              <a:rPr lang="en-US" dirty="0">
                <a:solidFill>
                  <a:srgbClr val="FF0000"/>
                </a:solidFill>
              </a:rPr>
              <a:t> </a:t>
            </a:r>
            <a:r>
              <a:rPr lang="en-US" dirty="0"/>
              <a:t>problem where a farmer wants to maximize the net farm income from growing crops.</a:t>
            </a:r>
          </a:p>
          <a:p>
            <a:pPr marL="742950" lvl="1" indent="-285750">
              <a:buFont typeface="Courier New" panose="02070309020205020404" pitchFamily="49" charset="0"/>
              <a:buChar char="o"/>
            </a:pPr>
            <a:r>
              <a:rPr lang="en-US" dirty="0"/>
              <a:t>a </a:t>
            </a:r>
            <a:r>
              <a:rPr lang="en-US" dirty="0">
                <a:solidFill>
                  <a:srgbClr val="FF0000"/>
                </a:solidFill>
              </a:rPr>
              <a:t>manufacturing </a:t>
            </a:r>
            <a:r>
              <a:rPr lang="en-US" dirty="0"/>
              <a:t>production</a:t>
            </a:r>
            <a:r>
              <a:rPr lang="en-US" dirty="0">
                <a:solidFill>
                  <a:srgbClr val="FF0000"/>
                </a:solidFill>
              </a:rPr>
              <a:t> </a:t>
            </a:r>
            <a:r>
              <a:rPr lang="en-US" dirty="0"/>
              <a:t>problem where a manufacturer wants to maximize the net income from making goods.</a:t>
            </a:r>
            <a:endParaRPr lang="en-US" dirty="0">
              <a:cs typeface="Courier New" pitchFamily="49" charset="0"/>
            </a:endParaRPr>
          </a:p>
          <a:p>
            <a:endParaRPr lang="en-US" dirty="0"/>
          </a:p>
        </p:txBody>
      </p:sp>
    </p:spTree>
    <p:extLst>
      <p:ext uri="{BB962C8B-B14F-4D97-AF65-F5344CB8AC3E}">
        <p14:creationId xmlns:p14="http://schemas.microsoft.com/office/powerpoint/2010/main" val="380760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870" y="198438"/>
            <a:ext cx="9338930" cy="1143000"/>
          </a:xfrm>
        </p:spPr>
        <p:txBody>
          <a:bodyPr>
            <a:normAutofit/>
          </a:bodyPr>
          <a:lstStyle/>
          <a:p>
            <a:pPr lvl="2" algn="l" defTabSz="685800" rtl="0">
              <a:lnSpc>
                <a:spcPct val="90000"/>
              </a:lnSpc>
              <a:spcBef>
                <a:spcPct val="0"/>
              </a:spcBef>
            </a:pPr>
            <a:r>
              <a:rPr lang="en-US" sz="3300" b="1" kern="1200" dirty="0">
                <a:solidFill>
                  <a:schemeClr val="accent1">
                    <a:lumMod val="75000"/>
                  </a:schemeClr>
                </a:solidFill>
                <a:latin typeface="+mj-lt"/>
                <a:ea typeface="+mj-ea"/>
                <a:cs typeface="+mj-cs"/>
              </a:rPr>
              <a:t>1.a Context Changes </a:t>
            </a: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807756" y="1344029"/>
            <a:ext cx="3609975" cy="5442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5760432" y="1341438"/>
            <a:ext cx="3593118" cy="5445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2990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1.b Expandability - Scope</a:t>
            </a:r>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115976" y="1610885"/>
            <a:ext cx="4881944" cy="4710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6"/>
          <p:cNvSpPr>
            <a:spLocks noGrp="1"/>
          </p:cNvSpPr>
          <p:nvPr>
            <p:ph sz="quarter" idx="2"/>
          </p:nvPr>
        </p:nvSpPr>
        <p:spPr>
          <a:xfrm>
            <a:off x="6257925" y="1714501"/>
            <a:ext cx="4038600" cy="4309021"/>
          </a:xfrm>
        </p:spPr>
        <p:txBody>
          <a:bodyPr>
            <a:normAutofit/>
          </a:bodyPr>
          <a:lstStyle/>
          <a:p>
            <a:r>
              <a:rPr lang="en-US" sz="2000" dirty="0">
                <a:cs typeface="Courier New" pitchFamily="49" charset="0"/>
              </a:rPr>
              <a:t>Instead of growing 3 crops, now a farmer also wants to grow </a:t>
            </a:r>
            <a:r>
              <a:rPr lang="en-US" sz="2000" dirty="0">
                <a:solidFill>
                  <a:srgbClr val="FF0000"/>
                </a:solidFill>
                <a:cs typeface="Courier New" pitchFamily="49" charset="0"/>
              </a:rPr>
              <a:t>soybeans</a:t>
            </a:r>
            <a:r>
              <a:rPr lang="en-US" sz="2000" dirty="0">
                <a:cs typeface="Courier New" pitchFamily="49" charset="0"/>
              </a:rPr>
              <a:t>.  One needs only to add an element in </a:t>
            </a:r>
          </a:p>
          <a:p>
            <a:pPr lvl="1"/>
            <a:r>
              <a:rPr lang="en-US" sz="1600" b="1" dirty="0">
                <a:solidFill>
                  <a:srgbClr val="0000FF"/>
                </a:solidFill>
                <a:cs typeface="Courier New" pitchFamily="49" charset="0"/>
              </a:rPr>
              <a:t>set</a:t>
            </a:r>
            <a:r>
              <a:rPr lang="en-US" sz="1600" dirty="0">
                <a:cs typeface="Courier New" pitchFamily="49" charset="0"/>
              </a:rPr>
              <a:t> </a:t>
            </a:r>
            <a:r>
              <a:rPr lang="en-US" sz="1600" dirty="0">
                <a:solidFill>
                  <a:srgbClr val="FF0000"/>
                </a:solidFill>
                <a:cs typeface="Courier New" pitchFamily="49" charset="0"/>
              </a:rPr>
              <a:t>PROCESS</a:t>
            </a:r>
            <a:r>
              <a:rPr lang="en-US" sz="1600" dirty="0">
                <a:solidFill>
                  <a:srgbClr val="3333CC"/>
                </a:solidFill>
                <a:cs typeface="Courier New" pitchFamily="49" charset="0"/>
              </a:rPr>
              <a:t> </a:t>
            </a:r>
          </a:p>
          <a:p>
            <a:pPr lvl="1"/>
            <a:r>
              <a:rPr lang="en-US" sz="1600" b="1" dirty="0">
                <a:solidFill>
                  <a:srgbClr val="0000FF"/>
                </a:solidFill>
                <a:cs typeface="Courier New" pitchFamily="49" charset="0"/>
              </a:rPr>
              <a:t>table</a:t>
            </a:r>
            <a:r>
              <a:rPr lang="en-US" sz="1600" dirty="0">
                <a:solidFill>
                  <a:srgbClr val="FF0000"/>
                </a:solidFill>
                <a:cs typeface="Courier New" pitchFamily="49" charset="0"/>
              </a:rPr>
              <a:t> </a:t>
            </a:r>
            <a:r>
              <a:rPr lang="en-US" sz="1600" dirty="0" err="1">
                <a:solidFill>
                  <a:srgbClr val="FF0000"/>
                </a:solidFill>
                <a:cs typeface="Courier New" pitchFamily="49" charset="0"/>
              </a:rPr>
              <a:t>ResourceUse</a:t>
            </a:r>
            <a:endParaRPr lang="en-US" sz="1600" dirty="0">
              <a:cs typeface="Courier New" pitchFamily="49" charset="0"/>
            </a:endParaRPr>
          </a:p>
          <a:p>
            <a:pPr lvl="1"/>
            <a:r>
              <a:rPr lang="en-US" sz="1600" b="1" dirty="0">
                <a:solidFill>
                  <a:srgbClr val="3333CC"/>
                </a:solidFill>
                <a:cs typeface="Courier New" pitchFamily="49" charset="0"/>
              </a:rPr>
              <a:t>parameter</a:t>
            </a:r>
            <a:r>
              <a:rPr lang="en-US" sz="1600" dirty="0">
                <a:cs typeface="Courier New" pitchFamily="49" charset="0"/>
              </a:rPr>
              <a:t> </a:t>
            </a:r>
            <a:r>
              <a:rPr lang="en-US" sz="1600" dirty="0">
                <a:solidFill>
                  <a:srgbClr val="FF0000"/>
                </a:solidFill>
                <a:cs typeface="Courier New" pitchFamily="49" charset="0"/>
              </a:rPr>
              <a:t>revenues</a:t>
            </a:r>
            <a:endParaRPr lang="en-US" sz="1600" dirty="0">
              <a:solidFill>
                <a:srgbClr val="3333CC"/>
              </a:solidFill>
              <a:cs typeface="Courier New" pitchFamily="49" charset="0"/>
            </a:endParaRPr>
          </a:p>
          <a:p>
            <a:r>
              <a:rPr lang="en-US" sz="2000" dirty="0"/>
              <a:t>Other data and the model structure  remains the </a:t>
            </a:r>
            <a:r>
              <a:rPr lang="en-US" sz="2000" b="1" dirty="0"/>
              <a:t>SAME!</a:t>
            </a:r>
            <a:endParaRPr lang="en-US" sz="2000" b="1" dirty="0">
              <a:solidFill>
                <a:srgbClr val="3333CC"/>
              </a:solidFill>
              <a:cs typeface="Courier New" pitchFamily="49" charset="0"/>
            </a:endParaRPr>
          </a:p>
          <a:p>
            <a:endParaRPr lang="en-US" dirty="0"/>
          </a:p>
        </p:txBody>
      </p:sp>
    </p:spTree>
    <p:extLst>
      <p:ext uri="{BB962C8B-B14F-4D97-AF65-F5344CB8AC3E}">
        <p14:creationId xmlns:p14="http://schemas.microsoft.com/office/powerpoint/2010/main" val="3433182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1602</TotalTime>
  <Words>803</Words>
  <Application>Microsoft Office PowerPoint</Application>
  <PresentationFormat>Custom</PresentationFormat>
  <Paragraphs>119</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Lecture 4 Power of GAMS</vt:lpstr>
      <vt:lpstr>R Example</vt:lpstr>
      <vt:lpstr>R Result</vt:lpstr>
      <vt:lpstr>Matlab Example </vt:lpstr>
      <vt:lpstr>Matlab Result </vt:lpstr>
      <vt:lpstr>Why Do We Use GAMS?</vt:lpstr>
      <vt:lpstr>1.a Context Changes </vt:lpstr>
      <vt:lpstr>1.a Context Changes </vt:lpstr>
      <vt:lpstr>1.b Expandability - Scope</vt:lpstr>
      <vt:lpstr>1.b Expandability -Augmenting Existing Models</vt:lpstr>
      <vt:lpstr>1.c Adding Conditionals</vt:lpstr>
      <vt:lpstr>2. Control display format</vt:lpstr>
      <vt:lpstr>3. Self-documenting Nature</vt:lpstr>
      <vt:lpstr>3. Self-documenting Nature</vt:lpstr>
      <vt:lpstr>4. Small to large model</vt:lpstr>
      <vt:lpstr>Large Model Facilities</vt:lpstr>
      <vt:lpstr>5. GAMS model library</vt:lpstr>
      <vt:lpstr>6. Save and Restart</vt:lpstr>
      <vt:lpstr>6. Save and Restart</vt:lpstr>
      <vt:lpstr>6. Save and Restart</vt:lpstr>
      <vt:lpstr>7. Non-linear and Other Problem Forms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Fei, Chengcheng</cp:lastModifiedBy>
  <cp:revision>116</cp:revision>
  <dcterms:created xsi:type="dcterms:W3CDTF">2012-12-04T20:42:30Z</dcterms:created>
  <dcterms:modified xsi:type="dcterms:W3CDTF">2018-09-21T16:27:01Z</dcterms:modified>
</cp:coreProperties>
</file>