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</p:sldMasterIdLst>
  <p:sldIdLst>
    <p:sldId id="260" r:id="rId2"/>
    <p:sldId id="290" r:id="rId3"/>
    <p:sldId id="264" r:id="rId4"/>
    <p:sldId id="265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71" r:id="rId13"/>
    <p:sldId id="272" r:id="rId14"/>
    <p:sldId id="274" r:id="rId15"/>
    <p:sldId id="273" r:id="rId16"/>
    <p:sldId id="275" r:id="rId17"/>
    <p:sldId id="304" r:id="rId18"/>
    <p:sldId id="305" r:id="rId19"/>
    <p:sldId id="306" r:id="rId20"/>
    <p:sldId id="307" r:id="rId21"/>
    <p:sldId id="277" r:id="rId22"/>
    <p:sldId id="276" r:id="rId23"/>
    <p:sldId id="278" r:id="rId24"/>
    <p:sldId id="279" r:id="rId25"/>
    <p:sldId id="280" r:id="rId26"/>
    <p:sldId id="281" r:id="rId27"/>
    <p:sldId id="287" r:id="rId28"/>
    <p:sldId id="282" r:id="rId29"/>
    <p:sldId id="283" r:id="rId30"/>
    <p:sldId id="284" r:id="rId31"/>
    <p:sldId id="285" r:id="rId32"/>
    <p:sldId id="286" r:id="rId33"/>
    <p:sldId id="288" r:id="rId34"/>
    <p:sldId id="289" r:id="rId35"/>
    <p:sldId id="261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356" y="-8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t>9/21/2018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200399"/>
            <a:ext cx="8534400" cy="1850065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4400" dirty="0" err="1" smtClean="0"/>
              <a:t>Chengcheng</a:t>
            </a:r>
            <a:r>
              <a:rPr lang="en-US" sz="4400" dirty="0" smtClean="0"/>
              <a:t> </a:t>
            </a:r>
            <a:r>
              <a:rPr lang="en-US" sz="4400" dirty="0" err="1" smtClean="0"/>
              <a:t>Fei</a:t>
            </a:r>
            <a:r>
              <a:rPr lang="en-US" sz="4400" dirty="0" smtClean="0"/>
              <a:t>	</a:t>
            </a:r>
            <a:endParaRPr lang="en-US" sz="4400" dirty="0"/>
          </a:p>
          <a:p>
            <a:pPr algn="l"/>
            <a:r>
              <a:rPr lang="en-US" sz="4400" dirty="0" smtClean="0"/>
              <a:t>2018 </a:t>
            </a:r>
            <a:r>
              <a:rPr lang="en-US" sz="4400" dirty="0"/>
              <a:t>Fall</a:t>
            </a:r>
          </a:p>
          <a:p>
            <a:pPr algn="l"/>
            <a:endParaRPr lang="en-US" sz="4400" dirty="0"/>
          </a:p>
          <a:p>
            <a:pPr algn="l"/>
            <a:r>
              <a:rPr lang="en-US" sz="3300" dirty="0">
                <a:solidFill>
                  <a:schemeClr val="bg2">
                    <a:lumMod val="25000"/>
                  </a:schemeClr>
                </a:solidFill>
              </a:rPr>
              <a:t>Based on material written by </a:t>
            </a:r>
            <a:r>
              <a:rPr lang="en-US" sz="3300" dirty="0" err="1">
                <a:solidFill>
                  <a:schemeClr val="bg2">
                    <a:lumMod val="25000"/>
                  </a:schemeClr>
                </a:solidFill>
              </a:rPr>
              <a:t>Gillig</a:t>
            </a:r>
            <a:r>
              <a:rPr lang="en-US" sz="3300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en-US" sz="3300" dirty="0" err="1">
                <a:solidFill>
                  <a:schemeClr val="bg2">
                    <a:lumMod val="25000"/>
                  </a:schemeClr>
                </a:solidFill>
              </a:rPr>
              <a:t>McCarl</a:t>
            </a:r>
            <a:r>
              <a:rPr lang="en-US" sz="3300" dirty="0">
                <a:solidFill>
                  <a:schemeClr val="bg2">
                    <a:lumMod val="25000"/>
                  </a:schemeClr>
                </a:solidFill>
              </a:rPr>
              <a:t>; Improved upon by many previous lab instructors; Special thanks to </a:t>
            </a:r>
            <a:r>
              <a:rPr lang="en-US" sz="3300" dirty="0" err="1" smtClean="0">
                <a:solidFill>
                  <a:schemeClr val="bg2">
                    <a:lumMod val="25000"/>
                  </a:schemeClr>
                </a:solidFill>
              </a:rPr>
              <a:t>Zidong</a:t>
            </a:r>
            <a:r>
              <a:rPr lang="en-US" sz="3300" dirty="0" smtClean="0">
                <a:solidFill>
                  <a:schemeClr val="bg2">
                    <a:lumMod val="25000"/>
                  </a:schemeClr>
                </a:solidFill>
              </a:rPr>
              <a:t> Mark Wang</a:t>
            </a:r>
            <a:endParaRPr lang="en-US" sz="33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3647" y="1122363"/>
            <a:ext cx="10776097" cy="1833488"/>
          </a:xfrm>
        </p:spPr>
        <p:txBody>
          <a:bodyPr>
            <a:normAutofit/>
          </a:bodyPr>
          <a:lstStyle/>
          <a:p>
            <a:r>
              <a:rPr lang="en-US" dirty="0" smtClean="0"/>
              <a:t>Lecture 3 Inspection and Error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1524001" y="266700"/>
            <a:ext cx="87629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Transportation Problem Illustration: 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Variables</a:t>
            </a:r>
          </a:p>
        </p:txBody>
      </p:sp>
      <p:pic>
        <p:nvPicPr>
          <p:cNvPr id="27546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4652" y="3248026"/>
            <a:ext cx="6199089" cy="3505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pic>
        <p:nvPicPr>
          <p:cNvPr id="27546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781051"/>
            <a:ext cx="6591300" cy="24669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75472" name="Rectangle 16"/>
          <p:cNvSpPr>
            <a:spLocks noChangeArrowheads="1"/>
          </p:cNvSpPr>
          <p:nvPr/>
        </p:nvSpPr>
        <p:spPr bwMode="auto">
          <a:xfrm>
            <a:off x="4495800" y="847726"/>
            <a:ext cx="2057400" cy="23479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4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2057400" y="276225"/>
            <a:ext cx="838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Transportation Problem Illustration: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 Variables</a:t>
            </a:r>
          </a:p>
        </p:txBody>
      </p:sp>
      <p:pic>
        <p:nvPicPr>
          <p:cNvPr id="27751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352800"/>
            <a:ext cx="4913312" cy="34274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pic>
        <p:nvPicPr>
          <p:cNvPr id="27751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0850" y="4152900"/>
            <a:ext cx="3568700" cy="15827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pic>
        <p:nvPicPr>
          <p:cNvPr id="27751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828676"/>
            <a:ext cx="6591300" cy="24669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77516" name="Rectangle 12"/>
          <p:cNvSpPr>
            <a:spLocks noChangeArrowheads="1"/>
          </p:cNvSpPr>
          <p:nvPr/>
        </p:nvSpPr>
        <p:spPr bwMode="auto">
          <a:xfrm>
            <a:off x="6553200" y="885826"/>
            <a:ext cx="2133600" cy="2362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531627" y="1236036"/>
            <a:ext cx="11073809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40000"/>
              </a:lnSpc>
              <a:spcBef>
                <a:spcPct val="5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sz="2000" dirty="0">
                <a:latin typeface="+mj-lt"/>
                <a:cs typeface="Courier New" pitchFamily="49" charset="0"/>
              </a:rPr>
              <a:t>When GAMS detects errors, it inserts coded error messages inside the echo print in the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*.LST</a:t>
            </a:r>
            <a:r>
              <a:rPr lang="en-US" sz="2000" dirty="0">
                <a:solidFill>
                  <a:srgbClr val="3333CC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000" dirty="0">
                <a:latin typeface="+mj-lt"/>
                <a:cs typeface="Courier New" pitchFamily="49" charset="0"/>
              </a:rPr>
              <a:t>file.  All errors are marked with four asterisks **** at the beginning of a line.  One can </a:t>
            </a:r>
            <a:r>
              <a:rPr lang="en-US" sz="2000" dirty="0" smtClean="0">
                <a:latin typeface="+mj-lt"/>
                <a:cs typeface="Courier New" pitchFamily="49" charset="0"/>
              </a:rPr>
              <a:t>use                                        </a:t>
            </a:r>
            <a:r>
              <a:rPr lang="en-US" sz="2000" dirty="0">
                <a:latin typeface="+mj-lt"/>
                <a:cs typeface="Courier New" pitchFamily="49" charset="0"/>
              </a:rPr>
              <a:t>to find where errors occur and fix them</a:t>
            </a:r>
          </a:p>
        </p:txBody>
      </p:sp>
      <p:pic>
        <p:nvPicPr>
          <p:cNvPr id="27853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97656" y="1740511"/>
            <a:ext cx="21336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Locate the errors</a:t>
            </a:r>
            <a:endParaRPr lang="en-US" dirty="0"/>
          </a:p>
        </p:txBody>
      </p:sp>
      <p:grpSp>
        <p:nvGrpSpPr>
          <p:cNvPr id="26" name="9 Grupo"/>
          <p:cNvGrpSpPr/>
          <p:nvPr/>
        </p:nvGrpSpPr>
        <p:grpSpPr>
          <a:xfrm>
            <a:off x="783265" y="2802305"/>
            <a:ext cx="8229600" cy="3809999"/>
            <a:chOff x="762000" y="3502025"/>
            <a:chExt cx="6477000" cy="2695575"/>
          </a:xfrm>
        </p:grpSpPr>
        <p:pic>
          <p:nvPicPr>
            <p:cNvPr id="27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0" y="3502025"/>
              <a:ext cx="6477000" cy="269557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1593850" y="3725863"/>
              <a:ext cx="2041525" cy="296862"/>
            </a:xfrm>
            <a:prstGeom prst="rect">
              <a:avLst/>
            </a:prstGeom>
            <a:noFill/>
            <a:ln w="31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962025" y="5562600"/>
              <a:ext cx="488950" cy="571500"/>
            </a:xfrm>
            <a:prstGeom prst="rect">
              <a:avLst/>
            </a:prstGeom>
            <a:noFill/>
            <a:ln w="31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774700" y="4056063"/>
              <a:ext cx="700088" cy="230187"/>
            </a:xfrm>
            <a:prstGeom prst="rect">
              <a:avLst/>
            </a:prstGeom>
            <a:noFill/>
            <a:ln w="31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13"/>
            <p:cNvSpPr>
              <a:spLocks noChangeArrowheads="1"/>
            </p:cNvSpPr>
            <p:nvPr/>
          </p:nvSpPr>
          <p:spPr bwMode="auto">
            <a:xfrm>
              <a:off x="2497138" y="5567363"/>
              <a:ext cx="466725" cy="188912"/>
            </a:xfrm>
            <a:prstGeom prst="rect">
              <a:avLst/>
            </a:prstGeom>
            <a:noFill/>
            <a:ln w="31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842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977309" y="1437169"/>
            <a:ext cx="86868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spcBef>
                <a:spcPct val="5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sz="2800" dirty="0">
                <a:cs typeface="Courier New" pitchFamily="49" charset="0"/>
              </a:rPr>
              <a:t>Double click on </a:t>
            </a:r>
            <a:r>
              <a:rPr lang="en-US" sz="2800" dirty="0">
                <a:solidFill>
                  <a:srgbClr val="FF0000"/>
                </a:solidFill>
                <a:cs typeface="Courier New" pitchFamily="49" charset="0"/>
              </a:rPr>
              <a:t>Red Color Lines</a:t>
            </a:r>
            <a:r>
              <a:rPr lang="en-US" sz="2800" dirty="0">
                <a:solidFill>
                  <a:srgbClr val="3333CC"/>
                </a:solidFill>
                <a:cs typeface="Courier New" pitchFamily="49" charset="0"/>
              </a:rPr>
              <a:t> </a:t>
            </a:r>
            <a:r>
              <a:rPr lang="en-US" sz="2800" dirty="0">
                <a:cs typeface="Courier New" pitchFamily="49" charset="0"/>
              </a:rPr>
              <a:t>in the process window, causes the cursor to jump to location in *.gms file </a:t>
            </a:r>
            <a:r>
              <a:rPr lang="en-US" sz="2800">
                <a:cs typeface="Courier New" pitchFamily="49" charset="0"/>
              </a:rPr>
              <a:t>where </a:t>
            </a:r>
            <a:r>
              <a:rPr lang="en-US" sz="2800" smtClean="0">
                <a:cs typeface="Courier New" pitchFamily="49" charset="0"/>
              </a:rPr>
              <a:t>error </a:t>
            </a:r>
            <a:r>
              <a:rPr lang="en-US" sz="2800" dirty="0">
                <a:cs typeface="Courier New" pitchFamily="49" charset="0"/>
              </a:rPr>
              <a:t>occurs. </a:t>
            </a:r>
            <a:endParaRPr lang="en-US" sz="2800" dirty="0">
              <a:cs typeface="Times New Roman" pitchFamily="18" charset="0"/>
            </a:endParaRPr>
          </a:p>
        </p:txBody>
      </p:sp>
      <p:pic>
        <p:nvPicPr>
          <p:cNvPr id="2826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1865" y="3457353"/>
            <a:ext cx="8763000" cy="2971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943100" y="20796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Locate the </a:t>
            </a:r>
            <a:r>
              <a:rPr lang="en-US" dirty="0" smtClean="0"/>
              <a:t>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2" name="Rectangle 10"/>
          <p:cNvSpPr>
            <a:spLocks noChangeArrowheads="1"/>
          </p:cNvSpPr>
          <p:nvPr/>
        </p:nvSpPr>
        <p:spPr bwMode="auto">
          <a:xfrm>
            <a:off x="660991" y="1605517"/>
            <a:ext cx="849471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spcBef>
                <a:spcPct val="5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sz="2200" dirty="0">
                <a:latin typeface="Arial" charset="0"/>
                <a:cs typeface="Courier New" pitchFamily="49" charset="0"/>
              </a:rPr>
              <a:t>Double click on </a:t>
            </a:r>
            <a:r>
              <a:rPr lang="en-US" sz="2200" dirty="0">
                <a:solidFill>
                  <a:srgbClr val="FF0000"/>
                </a:solidFill>
                <a:latin typeface="Arial" charset="0"/>
                <a:cs typeface="Courier New" pitchFamily="49" charset="0"/>
              </a:rPr>
              <a:t>Black Color Lines </a:t>
            </a:r>
            <a:r>
              <a:rPr lang="en-US" sz="2200" dirty="0">
                <a:latin typeface="Arial" charset="0"/>
                <a:cs typeface="Courier New" pitchFamily="49" charset="0"/>
              </a:rPr>
              <a:t>in the process window, then a cursor will jump to a *.lst file where the error is listed. </a:t>
            </a:r>
            <a:endParaRPr lang="en-US" sz="2200" dirty="0">
              <a:latin typeface="Arial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60991" y="3129516"/>
            <a:ext cx="8332052" cy="3505200"/>
            <a:chOff x="1905000" y="2438400"/>
            <a:chExt cx="8332052" cy="3505200"/>
          </a:xfrm>
        </p:grpSpPr>
        <p:pic>
          <p:nvPicPr>
            <p:cNvPr id="284681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2438400"/>
              <a:ext cx="8332052" cy="35052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284683" name="Rectangle 11"/>
            <p:cNvSpPr>
              <a:spLocks noChangeArrowheads="1"/>
            </p:cNvSpPr>
            <p:nvPr/>
          </p:nvSpPr>
          <p:spPr bwMode="auto">
            <a:xfrm>
              <a:off x="3352801" y="5105401"/>
              <a:ext cx="466725" cy="18891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4" name="Rectangle 12"/>
            <p:cNvSpPr>
              <a:spLocks noChangeArrowheads="1"/>
            </p:cNvSpPr>
            <p:nvPr/>
          </p:nvSpPr>
          <p:spPr bwMode="auto">
            <a:xfrm>
              <a:off x="2209800" y="4953001"/>
              <a:ext cx="508000" cy="358775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Locate the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93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1981200" y="1600200"/>
            <a:ext cx="2676525" cy="39624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spcBef>
                <a:spcPct val="3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sz="2400" dirty="0">
                <a:latin typeface="+mj-lt"/>
                <a:cs typeface="Times New Roman" pitchFamily="18" charset="0"/>
              </a:rPr>
              <a:t>Concentrate on </a:t>
            </a:r>
            <a:r>
              <a:rPr lang="en-US" sz="240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fixing the first or first few errors </a:t>
            </a:r>
            <a:r>
              <a:rPr lang="en-US" sz="2400" dirty="0">
                <a:latin typeface="+mj-lt"/>
                <a:cs typeface="Times New Roman" pitchFamily="18" charset="0"/>
              </a:rPr>
              <a:t>and ignore the others since many </a:t>
            </a:r>
            <a:r>
              <a:rPr lang="en-US" sz="240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subsequent</a:t>
            </a:r>
            <a:r>
              <a:rPr lang="en-US" sz="2400" dirty="0">
                <a:latin typeface="+mj-lt"/>
                <a:cs typeface="Times New Roman" pitchFamily="18" charset="0"/>
              </a:rPr>
              <a:t> errors may  result from previous </a:t>
            </a:r>
          </a:p>
        </p:txBody>
      </p:sp>
      <p:pic>
        <p:nvPicPr>
          <p:cNvPr id="3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75" y="1266825"/>
            <a:ext cx="5438588" cy="5257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First show, First fix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217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3074"/>
          <p:cNvSpPr>
            <a:spLocks noChangeArrowheads="1"/>
          </p:cNvSpPr>
          <p:nvPr/>
        </p:nvSpPr>
        <p:spPr bwMode="auto">
          <a:xfrm>
            <a:off x="989050" y="1486344"/>
            <a:ext cx="8317924" cy="137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15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sz="2400" dirty="0">
                <a:cs typeface="Courier New" pitchFamily="49" charset="0"/>
              </a:rPr>
              <a:t>In every equation all subscripts (SETS) must be handled in every term. They either must be summed over, or must appear in the equation definition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Common Error </a:t>
            </a:r>
            <a:r>
              <a:rPr lang="en-US" sz="3200" dirty="0" smtClean="0"/>
              <a:t>– Handling Sets</a:t>
            </a: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50" y="3878780"/>
            <a:ext cx="8376201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11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summation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Rule 1: Family defining subscript indicates the sets on the equation LHS and gives the conditions over which the equations exist– a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“for all” </a:t>
                </a:r>
                <a:r>
                  <a:rPr lang="en-US" dirty="0" smtClean="0"/>
                  <a:t>condition.</a:t>
                </a:r>
              </a:p>
              <a:p>
                <a:pPr marL="0" indent="0">
                  <a:buNone/>
                </a:pPr>
                <a:r>
                  <a:rPr lang="en-US" dirty="0" smtClean="0">
                    <a:cs typeface="Courier New" panose="02070309020205020404" pitchFamily="49" charset="0"/>
                  </a:rPr>
                  <a:t>Example </a:t>
                </a:r>
              </a:p>
              <a:p>
                <a:pPr marL="0" indent="0">
                  <a:buNone/>
                </a:pPr>
                <a:r>
                  <a:rPr lang="en-US" dirty="0" smtClean="0">
                    <a:cs typeface="Courier New" panose="02070309020205020404" pitchFamily="49" charset="0"/>
                  </a:rPr>
                  <a:t>For parameter Ci =2 for all </a:t>
                </a:r>
                <a:r>
                  <a:rPr lang="en-US" dirty="0" err="1" smtClean="0">
                    <a:cs typeface="Courier New" panose="02070309020205020404" pitchFamily="49" charset="0"/>
                  </a:rPr>
                  <a:t>i</a:t>
                </a:r>
                <a:endParaRPr lang="en-US" dirty="0" smtClean="0"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    c(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)=2;</a:t>
                </a:r>
              </a:p>
              <a:p>
                <a:pPr marL="0" indent="0">
                  <a:buNone/>
                </a:pPr>
                <a:r>
                  <a:rPr lang="en-US" dirty="0" smtClean="0">
                    <a:cs typeface="Courier New" panose="02070309020205020404" pitchFamily="49" charset="0"/>
                  </a:rPr>
                  <a:t>Similarly for equations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cs typeface="Courier New" panose="02070309020205020404" pitchFamily="49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𝑖𝑗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Courier New" panose="02070309020205020404" pitchFamily="49" charset="0"/>
                        </a:rPr>
                        <m:t>=2</m:t>
                      </m:r>
                    </m:oMath>
                  </m:oMathPara>
                </a14:m>
                <a:endParaRPr lang="en-US" b="0" dirty="0" smtClean="0"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Courier New" panose="02070309020205020404" pitchFamily="49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Courier New" panose="02070309020205020404" pitchFamily="49" charset="0"/>
                          </a:rPr>
                          <m:t>𝑖𝑗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Courier New" panose="02070309020205020404" pitchFamily="49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Courier New" panose="02070309020205020404" pitchFamily="49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Courier New" panose="02070309020205020404" pitchFamily="49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>
                    <a:cs typeface="Courier New" panose="02070309020205020404" pitchFamily="49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000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311" y="4294668"/>
            <a:ext cx="4253354" cy="189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75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summation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5112488"/>
          </a:xfrm>
        </p:spPr>
        <p:txBody>
          <a:bodyPr>
            <a:normAutofit/>
          </a:bodyPr>
          <a:lstStyle/>
          <a:p>
            <a:r>
              <a:rPr lang="en-US" dirty="0" smtClean="0"/>
              <a:t>Rule 2: When writing an equation defined over sets( with a for all statement), all subscripts which are not in the equation “for all” definition must be dealt with (summed over) in the terms of the equation.</a:t>
            </a:r>
          </a:p>
          <a:p>
            <a:r>
              <a:rPr lang="en-US" dirty="0" smtClean="0"/>
              <a:t>It is proper to write                                          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is improper to write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Error message $149 : “Uncontrolled set entered as constant”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999" y="3231632"/>
            <a:ext cx="5062852" cy="110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164" y="5095326"/>
            <a:ext cx="5300693" cy="516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037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summation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Rule 3: In any term, the result after mathematical operations must be of a dimension less than or equal to family definition in the </a:t>
            </a:r>
            <a:r>
              <a:rPr lang="en-US" dirty="0" smtClean="0">
                <a:solidFill>
                  <a:srgbClr val="FF0000"/>
                </a:solidFill>
              </a:rPr>
              <a:t>for all</a:t>
            </a:r>
            <a:r>
              <a:rPr lang="en-US" dirty="0" smtClean="0"/>
              <a:t> statement</a:t>
            </a:r>
          </a:p>
          <a:p>
            <a:r>
              <a:rPr lang="en-US" dirty="0" smtClean="0"/>
              <a:t>It is proper to write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EQA(I,M).. SUM((J,K),R(I,J,K,M)+SUM(J,S(I,J))=E=N(I,M);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EQB(I,M)..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2+SUM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((J,K),R(I,J,K,M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))+SUM(J,Q(I,J,M))=E=O(I,M);</a:t>
            </a:r>
          </a:p>
          <a:p>
            <a:r>
              <a:rPr lang="en-US" dirty="0" smtClean="0"/>
              <a:t>It is improper to write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EQC(I).. P(I,J,K)=E=L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Error message $149 : “Uncontrolled set entered as constant”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Transportation Problem Illustration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1825" y="1619250"/>
            <a:ext cx="645795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summation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Rule 4: In an equation you can never sum over the parameter that determines the family of equations or the for all condition.</a:t>
            </a:r>
          </a:p>
          <a:p>
            <a:r>
              <a:rPr lang="en-US" dirty="0" smtClean="0"/>
              <a:t>Example with errors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EQW(I).. SUM(I,W(I))=E=N(I);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W(I)=SUM(I,N(I));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cs typeface="Courier New" panose="02070309020205020404" pitchFamily="49" charset="0"/>
              </a:rPr>
              <a:t>Error Message $125 “Set is under control already”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45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11" name="Rectangle 11"/>
          <p:cNvSpPr>
            <a:spLocks noChangeArrowheads="1"/>
          </p:cNvSpPr>
          <p:nvPr/>
        </p:nvSpPr>
        <p:spPr bwMode="auto">
          <a:xfrm>
            <a:off x="715002" y="5470526"/>
            <a:ext cx="83153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11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sz="2800" dirty="0">
                <a:solidFill>
                  <a:srgbClr val="FF0000"/>
                </a:solidFill>
                <a:cs typeface="Courier New" pitchFamily="49" charset="0"/>
              </a:rPr>
              <a:t>Source</a:t>
            </a:r>
            <a:r>
              <a:rPr lang="en-US" sz="2800" dirty="0">
                <a:solidFill>
                  <a:srgbClr val="3333CC"/>
                </a:solidFill>
                <a:cs typeface="Courier New" pitchFamily="49" charset="0"/>
              </a:rPr>
              <a:t> </a:t>
            </a:r>
            <a:r>
              <a:rPr lang="en-US" sz="2800" dirty="0">
                <a:cs typeface="Courier New" pitchFamily="49" charset="0"/>
              </a:rPr>
              <a:t>is not operated over in a sum or the .. specification. 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95104" y="1643063"/>
            <a:ext cx="8413604" cy="1447800"/>
            <a:chOff x="342973" y="1609725"/>
            <a:chExt cx="8413604" cy="1447800"/>
          </a:xfrm>
        </p:grpSpPr>
        <p:pic>
          <p:nvPicPr>
            <p:cNvPr id="230415" name="Picture 1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973" y="1609725"/>
              <a:ext cx="8413604" cy="14478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8" name="7 Rectángulo redondeado"/>
            <p:cNvSpPr/>
            <p:nvPr/>
          </p:nvSpPr>
          <p:spPr>
            <a:xfrm>
              <a:off x="752475" y="2657475"/>
              <a:ext cx="4038600" cy="381000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38200" y="3267075"/>
            <a:ext cx="8458200" cy="2057400"/>
            <a:chOff x="381000" y="3267075"/>
            <a:chExt cx="8458200" cy="2057400"/>
          </a:xfrm>
        </p:grpSpPr>
        <p:pic>
          <p:nvPicPr>
            <p:cNvPr id="230416" name="Picture 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3267075"/>
              <a:ext cx="8337550" cy="20574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6" name="5 Rectángulo redondeado"/>
            <p:cNvSpPr/>
            <p:nvPr/>
          </p:nvSpPr>
          <p:spPr>
            <a:xfrm>
              <a:off x="1295400" y="3619500"/>
              <a:ext cx="7543800" cy="1066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1905000" y="46672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Common Error – Handling </a:t>
            </a:r>
            <a:r>
              <a:rPr lang="en-US" sz="3200" dirty="0" smtClean="0"/>
              <a:t>Sets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754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956864" y="5298337"/>
            <a:ext cx="8458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800" dirty="0"/>
              <a:t>The set Source is handled both in equation declaration </a:t>
            </a:r>
            <a:r>
              <a:rPr lang="en-US" sz="2800" dirty="0" err="1">
                <a:solidFill>
                  <a:srgbClr val="FF0000"/>
                </a:solidFill>
              </a:rPr>
              <a:t>SupplyBal</a:t>
            </a:r>
            <a:r>
              <a:rPr lang="en-US" sz="2800" dirty="0">
                <a:solidFill>
                  <a:srgbClr val="FF0000"/>
                </a:solidFill>
              </a:rPr>
              <a:t>(Source).. </a:t>
            </a:r>
            <a:r>
              <a:rPr lang="en-US" sz="2800" dirty="0"/>
              <a:t>and summation </a:t>
            </a:r>
            <a:r>
              <a:rPr lang="en-US" sz="2800" dirty="0">
                <a:solidFill>
                  <a:srgbClr val="0000FF"/>
                </a:solidFill>
              </a:rPr>
              <a:t>SUM</a:t>
            </a:r>
            <a:r>
              <a:rPr lang="en-US" sz="2800" dirty="0"/>
              <a:t>.</a:t>
            </a:r>
            <a:endParaRPr lang="en-US" sz="2600" dirty="0">
              <a:solidFill>
                <a:srgbClr val="FF0000"/>
              </a:solidFill>
              <a:latin typeface="+mj-lt"/>
              <a:cs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56864" y="1800225"/>
            <a:ext cx="8458200" cy="1246234"/>
            <a:chOff x="1871264" y="1752600"/>
            <a:chExt cx="8458200" cy="1246234"/>
          </a:xfrm>
        </p:grpSpPr>
        <p:pic>
          <p:nvPicPr>
            <p:cNvPr id="247817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71264" y="1752600"/>
              <a:ext cx="8458200" cy="124623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8" name="7 Rectángulo redondeado"/>
            <p:cNvSpPr/>
            <p:nvPr/>
          </p:nvSpPr>
          <p:spPr>
            <a:xfrm>
              <a:off x="2209800" y="2655934"/>
              <a:ext cx="3276600" cy="304800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38200" y="3185342"/>
            <a:ext cx="8500663" cy="1905000"/>
            <a:chOff x="1828801" y="3133725"/>
            <a:chExt cx="8500663" cy="1905000"/>
          </a:xfrm>
        </p:grpSpPr>
        <p:pic>
          <p:nvPicPr>
            <p:cNvPr id="247822" name="Picture 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1" y="3133725"/>
              <a:ext cx="8500663" cy="19050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6" name="5 Rectángulo redondeado"/>
            <p:cNvSpPr/>
            <p:nvPr/>
          </p:nvSpPr>
          <p:spPr>
            <a:xfrm>
              <a:off x="2895600" y="3171825"/>
              <a:ext cx="7010400" cy="533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1964331" y="455613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Common Error – Handling </a:t>
            </a:r>
            <a:r>
              <a:rPr lang="en-US" sz="3200" dirty="0" smtClean="0"/>
              <a:t>Sets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000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4" name="Rectangle 8"/>
          <p:cNvSpPr>
            <a:spLocks noChangeArrowheads="1"/>
          </p:cNvSpPr>
          <p:nvPr/>
        </p:nvSpPr>
        <p:spPr bwMode="auto">
          <a:xfrm>
            <a:off x="2032001" y="2741614"/>
            <a:ext cx="8145463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3195638" algn="l"/>
              </a:tabLst>
            </a:pPr>
            <a:endParaRPr lang="en-US">
              <a:solidFill>
                <a:srgbClr val="FF0000"/>
              </a:solidFill>
              <a:latin typeface="Arial" charset="0"/>
              <a:cs typeface="Courier New" pitchFamily="49" charset="0"/>
            </a:endParaRPr>
          </a:p>
        </p:txBody>
      </p:sp>
      <p:sp>
        <p:nvSpPr>
          <p:cNvPr id="290829" name="Rectangle 13"/>
          <p:cNvSpPr>
            <a:spLocks noChangeArrowheads="1"/>
          </p:cNvSpPr>
          <p:nvPr/>
        </p:nvSpPr>
        <p:spPr bwMode="auto">
          <a:xfrm>
            <a:off x="1055704" y="5520269"/>
            <a:ext cx="81454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sz="2400" dirty="0">
                <a:latin typeface="+mj-lt"/>
                <a:cs typeface="Courier New" pitchFamily="49" charset="0"/>
              </a:rPr>
              <a:t>We have not aligned the data under a column set name so GAMS does not know which data column a number goes with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86302" y="2871002"/>
            <a:ext cx="7262018" cy="2505075"/>
            <a:chOff x="432593" y="2171700"/>
            <a:chExt cx="8258175" cy="3200400"/>
          </a:xfrm>
        </p:grpSpPr>
        <p:pic>
          <p:nvPicPr>
            <p:cNvPr id="290826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2593" y="2171700"/>
              <a:ext cx="8258175" cy="32004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7" name="6 Rectángulo redondeado"/>
            <p:cNvSpPr/>
            <p:nvPr/>
          </p:nvSpPr>
          <p:spPr>
            <a:xfrm>
              <a:off x="5029200" y="3181350"/>
              <a:ext cx="1447800" cy="1905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86302" y="1661329"/>
            <a:ext cx="8229600" cy="1066800"/>
            <a:chOff x="533400" y="381000"/>
            <a:chExt cx="8229600" cy="1066800"/>
          </a:xfrm>
        </p:grpSpPr>
        <p:pic>
          <p:nvPicPr>
            <p:cNvPr id="290827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" y="381000"/>
              <a:ext cx="8229600" cy="10668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9" name="8 Rectángulo redondeado"/>
            <p:cNvSpPr/>
            <p:nvPr/>
          </p:nvSpPr>
          <p:spPr>
            <a:xfrm>
              <a:off x="1066800" y="1143000"/>
              <a:ext cx="3429000" cy="304800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1905000" y="46672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Common Error – Floating </a:t>
            </a:r>
            <a:r>
              <a:rPr lang="en-US" sz="3200" dirty="0" smtClean="0"/>
              <a:t>entry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414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38200" y="4285028"/>
            <a:ext cx="8369300" cy="2339975"/>
            <a:chOff x="425450" y="4211637"/>
            <a:chExt cx="8369300" cy="2339975"/>
          </a:xfrm>
        </p:grpSpPr>
        <p:pic>
          <p:nvPicPr>
            <p:cNvPr id="231442" name="Picture 1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5450" y="4211637"/>
              <a:ext cx="8369300" cy="233997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10" name="9 Rectángulo redondeado"/>
            <p:cNvSpPr/>
            <p:nvPr/>
          </p:nvSpPr>
          <p:spPr>
            <a:xfrm>
              <a:off x="3233737" y="5267325"/>
              <a:ext cx="26670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38200" y="3505383"/>
            <a:ext cx="8089900" cy="608012"/>
            <a:chOff x="457200" y="2438400"/>
            <a:chExt cx="8089900" cy="608012"/>
          </a:xfrm>
        </p:grpSpPr>
        <p:pic>
          <p:nvPicPr>
            <p:cNvPr id="231445" name="Picture 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2438400"/>
              <a:ext cx="8089900" cy="6080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231446" name="Rectangle 22"/>
            <p:cNvSpPr>
              <a:spLocks noChangeArrowheads="1"/>
            </p:cNvSpPr>
            <p:nvPr/>
          </p:nvSpPr>
          <p:spPr bwMode="auto">
            <a:xfrm>
              <a:off x="2108200" y="2747962"/>
              <a:ext cx="2490787" cy="274638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71255" y="1504950"/>
            <a:ext cx="8289925" cy="1828800"/>
            <a:chOff x="457200" y="304800"/>
            <a:chExt cx="8289925" cy="1828800"/>
          </a:xfrm>
        </p:grpSpPr>
        <p:pic>
          <p:nvPicPr>
            <p:cNvPr id="231439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304800"/>
              <a:ext cx="8289925" cy="17526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11" name="10 Rectángulo redondeado"/>
            <p:cNvSpPr/>
            <p:nvPr/>
          </p:nvSpPr>
          <p:spPr>
            <a:xfrm>
              <a:off x="838200" y="1524000"/>
              <a:ext cx="6629400" cy="609600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Rectángulo redondeado"/>
            <p:cNvSpPr/>
            <p:nvPr/>
          </p:nvSpPr>
          <p:spPr>
            <a:xfrm>
              <a:off x="838200" y="990600"/>
              <a:ext cx="2667000" cy="304800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1609726" y="333375"/>
            <a:ext cx="8810625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Common Error – Dimension inconsistency</a:t>
            </a:r>
          </a:p>
        </p:txBody>
      </p:sp>
    </p:spTree>
    <p:extLst>
      <p:ext uri="{BB962C8B-B14F-4D97-AF65-F5344CB8AC3E}">
        <p14:creationId xmlns:p14="http://schemas.microsoft.com/office/powerpoint/2010/main" val="77559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38200" y="2924176"/>
            <a:ext cx="8470157" cy="3614737"/>
            <a:chOff x="353184" y="1719263"/>
            <a:chExt cx="8470157" cy="3614737"/>
          </a:xfrm>
        </p:grpSpPr>
        <p:pic>
          <p:nvPicPr>
            <p:cNvPr id="292888" name="Picture 2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3184" y="1752600"/>
              <a:ext cx="8470157" cy="35814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292889" name="Rectangle 25"/>
            <p:cNvSpPr>
              <a:spLocks noChangeArrowheads="1"/>
            </p:cNvSpPr>
            <p:nvPr/>
          </p:nvSpPr>
          <p:spPr bwMode="auto">
            <a:xfrm>
              <a:off x="1441450" y="1719263"/>
              <a:ext cx="4154938" cy="565484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0" name="Rectangle 26"/>
            <p:cNvSpPr>
              <a:spLocks noChangeArrowheads="1"/>
            </p:cNvSpPr>
            <p:nvPr/>
          </p:nvSpPr>
          <p:spPr bwMode="auto">
            <a:xfrm>
              <a:off x="1371600" y="4191000"/>
              <a:ext cx="1794636" cy="601799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91" name="Line 27"/>
            <p:cNvSpPr>
              <a:spLocks noChangeShapeType="1"/>
            </p:cNvSpPr>
            <p:nvPr/>
          </p:nvSpPr>
          <p:spPr bwMode="auto">
            <a:xfrm flipH="1">
              <a:off x="1600200" y="2228850"/>
              <a:ext cx="31750" cy="196215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38200" y="1619251"/>
            <a:ext cx="8382000" cy="1066800"/>
            <a:chOff x="381000" y="381000"/>
            <a:chExt cx="8382000" cy="1066800"/>
          </a:xfrm>
        </p:grpSpPr>
        <p:pic>
          <p:nvPicPr>
            <p:cNvPr id="292880" name="Picture 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381000"/>
              <a:ext cx="8382000" cy="984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11" name="10 Rectángulo redondeado"/>
            <p:cNvSpPr/>
            <p:nvPr/>
          </p:nvSpPr>
          <p:spPr>
            <a:xfrm>
              <a:off x="914400" y="1066800"/>
              <a:ext cx="5410200" cy="3810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noFill/>
              </a:endParaRPr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>
          <a:xfrm>
            <a:off x="1905000" y="400051"/>
            <a:ext cx="8229600" cy="86677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Common Error – </a:t>
            </a:r>
            <a:r>
              <a:rPr lang="en-US" sz="3200" dirty="0" smtClean="0"/>
              <a:t>Redefine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57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3" name="Rectangle 7"/>
          <p:cNvSpPr>
            <a:spLocks noChangeArrowheads="1"/>
          </p:cNvSpPr>
          <p:nvPr/>
        </p:nvSpPr>
        <p:spPr bwMode="auto">
          <a:xfrm>
            <a:off x="1981201" y="5734050"/>
            <a:ext cx="83534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sz="2000" dirty="0">
                <a:latin typeface="+mj-lt"/>
              </a:rPr>
              <a:t>We forgot to include </a:t>
            </a:r>
            <a:r>
              <a:rPr lang="en-US" sz="2000" dirty="0">
                <a:solidFill>
                  <a:srgbClr val="3333CC"/>
                </a:solidFill>
                <a:latin typeface="+mj-lt"/>
              </a:rPr>
              <a:t>“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San Diego</a:t>
            </a:r>
            <a:r>
              <a:rPr lang="en-US" sz="2000" dirty="0">
                <a:latin typeface="+mj-lt"/>
              </a:rPr>
              <a:t>” element in Source set, but this “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San Diego</a:t>
            </a:r>
            <a:r>
              <a:rPr lang="en-US" sz="2000" dirty="0">
                <a:latin typeface="+mj-lt"/>
              </a:rPr>
              <a:t>” is used later in the</a:t>
            </a:r>
            <a:r>
              <a:rPr lang="en-US" sz="2000" dirty="0">
                <a:solidFill>
                  <a:srgbClr val="3333CC"/>
                </a:solidFill>
                <a:latin typeface="+mj-l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PARAMETERS</a:t>
            </a:r>
            <a:endParaRPr lang="en-US" sz="2000" dirty="0">
              <a:solidFill>
                <a:srgbClr val="3333CC"/>
              </a:solidFill>
              <a:latin typeface="+mj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00100" y="2671446"/>
            <a:ext cx="7239000" cy="3083240"/>
            <a:chOff x="457200" y="1600200"/>
            <a:chExt cx="8153400" cy="3769040"/>
          </a:xfrm>
        </p:grpSpPr>
        <p:pic>
          <p:nvPicPr>
            <p:cNvPr id="295948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1600200"/>
              <a:ext cx="8153400" cy="376904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295950" name="Rectangle 14"/>
            <p:cNvSpPr>
              <a:spLocks noChangeArrowheads="1"/>
            </p:cNvSpPr>
            <p:nvPr/>
          </p:nvSpPr>
          <p:spPr bwMode="auto">
            <a:xfrm>
              <a:off x="1981200" y="1752600"/>
              <a:ext cx="1706798" cy="720778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52" name="Rectangle 16"/>
            <p:cNvSpPr>
              <a:spLocks noChangeArrowheads="1"/>
            </p:cNvSpPr>
            <p:nvPr/>
          </p:nvSpPr>
          <p:spPr bwMode="auto">
            <a:xfrm>
              <a:off x="1371600" y="4267200"/>
              <a:ext cx="2743200" cy="685800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00100" y="1495425"/>
            <a:ext cx="8077200" cy="935036"/>
            <a:chOff x="457200" y="457200"/>
            <a:chExt cx="8077200" cy="935036"/>
          </a:xfrm>
        </p:grpSpPr>
        <p:pic>
          <p:nvPicPr>
            <p:cNvPr id="295949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457200"/>
              <a:ext cx="8077200" cy="9144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10" name="9 Rectángulo redondeado"/>
            <p:cNvSpPr/>
            <p:nvPr/>
          </p:nvSpPr>
          <p:spPr>
            <a:xfrm>
              <a:off x="990600" y="1142999"/>
              <a:ext cx="3810000" cy="249237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Common Errors – Domain violation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838200" y="5979720"/>
            <a:ext cx="83534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sz="2400" dirty="0">
                <a:latin typeface="+mj-lt"/>
              </a:rPr>
              <a:t>We misspelled “New </a:t>
            </a:r>
            <a:r>
              <a:rPr lang="en-US" sz="2400" dirty="0" err="1">
                <a:latin typeface="+mj-lt"/>
              </a:rPr>
              <a:t>Yor</a:t>
            </a:r>
            <a:r>
              <a:rPr lang="en-US" sz="2400" dirty="0">
                <a:latin typeface="+mj-lt"/>
              </a:rPr>
              <a:t>” element of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Destination</a:t>
            </a:r>
            <a:r>
              <a:rPr lang="en-US" sz="2400" dirty="0">
                <a:solidFill>
                  <a:srgbClr val="3333CC"/>
                </a:solidFill>
                <a:latin typeface="+mj-lt"/>
              </a:rPr>
              <a:t> </a:t>
            </a:r>
            <a:r>
              <a:rPr lang="en-US" sz="2400" dirty="0">
                <a:latin typeface="+mj-lt"/>
              </a:rPr>
              <a:t>set.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00329" y="2952751"/>
            <a:ext cx="7924800" cy="2733675"/>
            <a:chOff x="381000" y="2514600"/>
            <a:chExt cx="8458200" cy="3076575"/>
          </a:xfrm>
        </p:grpSpPr>
        <p:pic>
          <p:nvPicPr>
            <p:cNvPr id="239626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" y="2514600"/>
              <a:ext cx="8458200" cy="30765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</p:pic>
        <p:sp>
          <p:nvSpPr>
            <p:cNvPr id="239631" name="Rectangle 15"/>
            <p:cNvSpPr>
              <a:spLocks noChangeArrowheads="1"/>
            </p:cNvSpPr>
            <p:nvPr/>
          </p:nvSpPr>
          <p:spPr bwMode="auto">
            <a:xfrm>
              <a:off x="2263775" y="4802187"/>
              <a:ext cx="1149350" cy="254000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632" name="Rectangle 16"/>
            <p:cNvSpPr>
              <a:spLocks noChangeArrowheads="1"/>
            </p:cNvSpPr>
            <p:nvPr/>
          </p:nvSpPr>
          <p:spPr bwMode="auto">
            <a:xfrm>
              <a:off x="5378450" y="3144837"/>
              <a:ext cx="1174750" cy="284163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00329" y="1429636"/>
            <a:ext cx="8506499" cy="1143000"/>
            <a:chOff x="457199" y="1066800"/>
            <a:chExt cx="8506499" cy="1143000"/>
          </a:xfrm>
        </p:grpSpPr>
        <p:pic>
          <p:nvPicPr>
            <p:cNvPr id="239625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199" y="1066800"/>
              <a:ext cx="8506499" cy="10668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11" name="10 Rectángulo redondeado"/>
            <p:cNvSpPr/>
            <p:nvPr/>
          </p:nvSpPr>
          <p:spPr>
            <a:xfrm>
              <a:off x="838200" y="1828800"/>
              <a:ext cx="3276600" cy="3810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2" name="Title 3"/>
          <p:cNvSpPr txBox="1">
            <a:spLocks/>
          </p:cNvSpPr>
          <p:nvPr/>
        </p:nvSpPr>
        <p:spPr>
          <a:xfrm>
            <a:off x="1981200" y="3508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Common Errors – Domain </a:t>
            </a:r>
            <a:r>
              <a:rPr lang="en-US" sz="3200" dirty="0" smtClean="0"/>
              <a:t>violation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543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6" name="Rectangle 1030"/>
          <p:cNvSpPr>
            <a:spLocks noChangeArrowheads="1"/>
          </p:cNvSpPr>
          <p:nvPr/>
        </p:nvSpPr>
        <p:spPr bwMode="auto">
          <a:xfrm>
            <a:off x="2039939" y="5935664"/>
            <a:ext cx="83534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tabLst>
                <a:tab pos="465138" algn="l"/>
                <a:tab pos="576263" algn="l"/>
                <a:tab pos="1031875" algn="l"/>
                <a:tab pos="3195638" algn="l"/>
              </a:tabLst>
            </a:pPr>
            <a:endParaRPr lang="en-US" sz="2000" dirty="0">
              <a:latin typeface="+mj-lt"/>
            </a:endParaRPr>
          </a:p>
        </p:txBody>
      </p:sp>
      <p:pic>
        <p:nvPicPr>
          <p:cNvPr id="296971" name="Picture 10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3830" y="1651001"/>
            <a:ext cx="7708900" cy="8350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pic>
        <p:nvPicPr>
          <p:cNvPr id="296977" name="Picture 10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9452" y="4263232"/>
            <a:ext cx="7445375" cy="8509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pic>
        <p:nvPicPr>
          <p:cNvPr id="296981" name="Picture 10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84601" y="623505"/>
            <a:ext cx="588169" cy="683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2"/>
          <p:cNvGrpSpPr/>
          <p:nvPr/>
        </p:nvGrpSpPr>
        <p:grpSpPr>
          <a:xfrm>
            <a:off x="927101" y="5174456"/>
            <a:ext cx="8291512" cy="1287462"/>
            <a:chOff x="533400" y="4333875"/>
            <a:chExt cx="8291512" cy="1287462"/>
          </a:xfrm>
        </p:grpSpPr>
        <p:pic>
          <p:nvPicPr>
            <p:cNvPr id="296973" name="Picture 103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400" y="4333875"/>
              <a:ext cx="8291512" cy="128746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296982" name="Line 1046"/>
            <p:cNvSpPr>
              <a:spLocks noChangeShapeType="1"/>
            </p:cNvSpPr>
            <p:nvPr/>
          </p:nvSpPr>
          <p:spPr bwMode="auto">
            <a:xfrm flipH="1">
              <a:off x="2568575" y="4471987"/>
              <a:ext cx="298450" cy="2762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6983" name="Line 1047"/>
            <p:cNvSpPr>
              <a:spLocks noChangeShapeType="1"/>
            </p:cNvSpPr>
            <p:nvPr/>
          </p:nvSpPr>
          <p:spPr bwMode="auto">
            <a:xfrm>
              <a:off x="8226425" y="4584700"/>
              <a:ext cx="319087" cy="42386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47738" y="2573337"/>
            <a:ext cx="8305800" cy="1373188"/>
            <a:chOff x="533400" y="1763712"/>
            <a:chExt cx="8305800" cy="1373188"/>
          </a:xfrm>
        </p:grpSpPr>
        <p:pic>
          <p:nvPicPr>
            <p:cNvPr id="296980" name="Picture 104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33400" y="1763712"/>
              <a:ext cx="8305800" cy="137318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296984" name="Line 1048"/>
            <p:cNvSpPr>
              <a:spLocks noChangeShapeType="1"/>
            </p:cNvSpPr>
            <p:nvPr/>
          </p:nvSpPr>
          <p:spPr bwMode="auto">
            <a:xfrm flipH="1">
              <a:off x="8291512" y="2200275"/>
              <a:ext cx="298450" cy="2762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6985" name="Line 1049"/>
            <p:cNvSpPr>
              <a:spLocks noChangeShapeType="1"/>
            </p:cNvSpPr>
            <p:nvPr/>
          </p:nvSpPr>
          <p:spPr bwMode="auto">
            <a:xfrm flipH="1">
              <a:off x="8505825" y="2228850"/>
              <a:ext cx="298450" cy="2762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6986" name="Line 1050"/>
            <p:cNvSpPr>
              <a:spLocks noChangeShapeType="1"/>
            </p:cNvSpPr>
            <p:nvPr/>
          </p:nvSpPr>
          <p:spPr bwMode="auto">
            <a:xfrm flipH="1">
              <a:off x="2382837" y="2012950"/>
              <a:ext cx="298450" cy="2762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96988" name="Text Box 1052"/>
          <p:cNvSpPr txBox="1">
            <a:spLocks noChangeArrowheads="1"/>
          </p:cNvSpPr>
          <p:nvPr/>
        </p:nvSpPr>
        <p:spPr bwMode="auto">
          <a:xfrm>
            <a:off x="947738" y="1793875"/>
            <a:ext cx="781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(A)</a:t>
            </a:r>
          </a:p>
        </p:txBody>
      </p:sp>
      <p:sp>
        <p:nvSpPr>
          <p:cNvPr id="296989" name="Text Box 1053"/>
          <p:cNvSpPr txBox="1">
            <a:spLocks noChangeArrowheads="1"/>
          </p:cNvSpPr>
          <p:nvPr/>
        </p:nvSpPr>
        <p:spPr bwMode="auto">
          <a:xfrm>
            <a:off x="947738" y="4301609"/>
            <a:ext cx="758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(B)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Errors – </a:t>
            </a:r>
            <a:r>
              <a:rPr lang="en-US" dirty="0" smtClean="0"/>
              <a:t>Mismatched parentheses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5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90" name="Rectangle 6"/>
          <p:cNvSpPr>
            <a:spLocks noChangeArrowheads="1"/>
          </p:cNvSpPr>
          <p:nvPr/>
        </p:nvSpPr>
        <p:spPr bwMode="auto">
          <a:xfrm>
            <a:off x="786809" y="5632016"/>
            <a:ext cx="8120062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dirty="0" err="1">
                <a:solidFill>
                  <a:srgbClr val="FF0000"/>
                </a:solidFill>
                <a:latin typeface="+mj-lt"/>
              </a:rPr>
              <a:t>CostSum</a:t>
            </a:r>
            <a:r>
              <a:rPr lang="en-US" dirty="0">
                <a:solidFill>
                  <a:srgbClr val="3333CC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equation contains nonlinear terms beyond the capacity of the solver being used.  In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SOLVE</a:t>
            </a:r>
            <a:r>
              <a:rPr lang="en-US" dirty="0">
                <a:solidFill>
                  <a:srgbClr val="3333CC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statement, we define to solve this problem as a LP problem.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86809" y="2751434"/>
            <a:ext cx="7572375" cy="2809875"/>
            <a:chOff x="515938" y="2027238"/>
            <a:chExt cx="8029575" cy="3167062"/>
          </a:xfrm>
        </p:grpSpPr>
        <p:pic>
          <p:nvPicPr>
            <p:cNvPr id="298001" name="Picture 1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5938" y="2027238"/>
              <a:ext cx="8029575" cy="316706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298002" name="Rectangle 18"/>
            <p:cNvSpPr>
              <a:spLocks noChangeArrowheads="1"/>
            </p:cNvSpPr>
            <p:nvPr/>
          </p:nvSpPr>
          <p:spPr bwMode="auto">
            <a:xfrm>
              <a:off x="1339850" y="3132138"/>
              <a:ext cx="1127125" cy="233362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03" name="Rectangle 19"/>
            <p:cNvSpPr>
              <a:spLocks noChangeArrowheads="1"/>
            </p:cNvSpPr>
            <p:nvPr/>
          </p:nvSpPr>
          <p:spPr bwMode="auto">
            <a:xfrm>
              <a:off x="5229225" y="3127375"/>
              <a:ext cx="3168650" cy="233363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06" name="Rectangle 22"/>
            <p:cNvSpPr>
              <a:spLocks noChangeArrowheads="1"/>
            </p:cNvSpPr>
            <p:nvPr/>
          </p:nvSpPr>
          <p:spPr bwMode="auto">
            <a:xfrm>
              <a:off x="3571875" y="3544888"/>
              <a:ext cx="320675" cy="276225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86809" y="1549570"/>
            <a:ext cx="7937500" cy="914400"/>
            <a:chOff x="533400" y="914400"/>
            <a:chExt cx="7937500" cy="914400"/>
          </a:xfrm>
        </p:grpSpPr>
        <p:pic>
          <p:nvPicPr>
            <p:cNvPr id="297995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" y="914400"/>
              <a:ext cx="7937500" cy="88423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13" name="12 Rectángulo redondeado"/>
            <p:cNvSpPr/>
            <p:nvPr/>
          </p:nvSpPr>
          <p:spPr>
            <a:xfrm>
              <a:off x="990600" y="1524000"/>
              <a:ext cx="7391400" cy="3048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urier New" pitchFamily="49" charset="0"/>
              </a:rPr>
              <a:t>Common Errors - Entering </a:t>
            </a:r>
            <a:r>
              <a:rPr lang="en-US" dirty="0">
                <a:cs typeface="Courier New" pitchFamily="49" charset="0"/>
              </a:rPr>
              <a:t>improper nonlinear </a:t>
            </a:r>
            <a:r>
              <a:rPr lang="en-US" dirty="0" smtClean="0">
                <a:cs typeface="Courier New" pitchFamily="49" charset="0"/>
              </a:rPr>
              <a:t>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713" y="1092864"/>
            <a:ext cx="6156250" cy="295088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Min Cost of shipping goods from S to D</a:t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/>
          </a:p>
        </p:txBody>
      </p:sp>
      <p:pic>
        <p:nvPicPr>
          <p:cNvPr id="11" name="Picture 1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918787" y="4177727"/>
            <a:ext cx="3376766" cy="231776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12" name="Content Placeholder 11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spcBef>
                <a:spcPct val="100000"/>
              </a:spcBef>
            </a:pPr>
            <a:r>
              <a:rPr lang="en-US" dirty="0" smtClean="0"/>
              <a:t>minimization </a:t>
            </a:r>
            <a:r>
              <a:rPr lang="en-US" dirty="0"/>
              <a:t>of total cost across all possible shipment routes    </a:t>
            </a:r>
          </a:p>
          <a:p>
            <a:pPr>
              <a:spcBef>
                <a:spcPct val="60000"/>
              </a:spcBef>
            </a:pPr>
            <a:r>
              <a:rPr lang="en-US" dirty="0"/>
              <a:t>Limited outgoing shipments from each </a:t>
            </a:r>
            <a:r>
              <a:rPr lang="en-US" dirty="0" smtClean="0"/>
              <a:t>supply </a:t>
            </a:r>
            <a:r>
              <a:rPr lang="en-US" dirty="0"/>
              <a:t>point </a:t>
            </a:r>
            <a:r>
              <a:rPr lang="en-US" b="1" i="1" dirty="0" err="1">
                <a:solidFill>
                  <a:srgbClr val="C00000"/>
                </a:solidFill>
              </a:rPr>
              <a:t>i</a:t>
            </a:r>
            <a:endParaRPr lang="en-US" b="1" i="1" dirty="0">
              <a:solidFill>
                <a:srgbClr val="C00000"/>
              </a:solidFill>
            </a:endParaRPr>
          </a:p>
          <a:p>
            <a:pPr>
              <a:spcBef>
                <a:spcPct val="60000"/>
              </a:spcBef>
            </a:pPr>
            <a:r>
              <a:rPr lang="en-US" dirty="0"/>
              <a:t>Minimum demand constraint at each </a:t>
            </a:r>
            <a:r>
              <a:rPr lang="en-US" dirty="0" smtClean="0"/>
              <a:t>demand </a:t>
            </a:r>
            <a:r>
              <a:rPr lang="en-US" dirty="0"/>
              <a:t>point </a:t>
            </a:r>
            <a:r>
              <a:rPr lang="en-US" b="1" i="1" dirty="0">
                <a:solidFill>
                  <a:srgbClr val="C00000"/>
                </a:solidFill>
              </a:rPr>
              <a:t>j</a:t>
            </a:r>
          </a:p>
          <a:p>
            <a:pPr>
              <a:spcBef>
                <a:spcPct val="60000"/>
              </a:spcBef>
            </a:pPr>
            <a:r>
              <a:rPr lang="en-US" dirty="0"/>
              <a:t>Nonnegative shipments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6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4" name="Rectangle 6"/>
          <p:cNvSpPr>
            <a:spLocks noChangeArrowheads="1"/>
          </p:cNvSpPr>
          <p:nvPr/>
        </p:nvSpPr>
        <p:spPr bwMode="auto">
          <a:xfrm>
            <a:off x="776287" y="5995818"/>
            <a:ext cx="83534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dirty="0">
                <a:latin typeface="+mj-lt"/>
              </a:rPr>
              <a:t>We declared a 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TransCost</a:t>
            </a:r>
            <a:r>
              <a:rPr lang="en-US" dirty="0">
                <a:solidFill>
                  <a:srgbClr val="3333CC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as a parameter but we did not declare numerical values to the 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TransCost</a:t>
            </a:r>
            <a:r>
              <a:rPr lang="en-US" dirty="0">
                <a:solidFill>
                  <a:srgbClr val="3333CC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and it is used in the 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CostSum</a:t>
            </a:r>
            <a:r>
              <a:rPr lang="en-US" dirty="0">
                <a:solidFill>
                  <a:srgbClr val="3333CC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equation.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8200" y="3030537"/>
            <a:ext cx="7839075" cy="2790825"/>
            <a:chOff x="533400" y="2289175"/>
            <a:chExt cx="8229600" cy="3349625"/>
          </a:xfrm>
        </p:grpSpPr>
        <p:pic>
          <p:nvPicPr>
            <p:cNvPr id="299020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" y="2362200"/>
              <a:ext cx="8229600" cy="32766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299021" name="Rectangle 13"/>
            <p:cNvSpPr>
              <a:spLocks noChangeArrowheads="1"/>
            </p:cNvSpPr>
            <p:nvPr/>
          </p:nvSpPr>
          <p:spPr bwMode="auto">
            <a:xfrm>
              <a:off x="1208086" y="2289175"/>
              <a:ext cx="3364075" cy="488950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22" name="Rectangle 14"/>
            <p:cNvSpPr>
              <a:spLocks noChangeArrowheads="1"/>
            </p:cNvSpPr>
            <p:nvPr/>
          </p:nvSpPr>
          <p:spPr bwMode="auto">
            <a:xfrm>
              <a:off x="2001836" y="3502025"/>
              <a:ext cx="3063097" cy="211137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38200" y="1418432"/>
            <a:ext cx="8229600" cy="1350963"/>
            <a:chOff x="533400" y="762000"/>
            <a:chExt cx="8229600" cy="1350963"/>
          </a:xfrm>
        </p:grpSpPr>
        <p:pic>
          <p:nvPicPr>
            <p:cNvPr id="299018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" y="762000"/>
              <a:ext cx="8229600" cy="135096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9" name="8 Rectángulo redondeado"/>
            <p:cNvSpPr/>
            <p:nvPr/>
          </p:nvSpPr>
          <p:spPr>
            <a:xfrm>
              <a:off x="990600" y="1295400"/>
              <a:ext cx="7772400" cy="6096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itchFamily="49" charset="0"/>
              </a:rPr>
              <a:t>Common Errors - </a:t>
            </a:r>
            <a:r>
              <a:rPr lang="en-US" dirty="0" smtClean="0">
                <a:cs typeface="Courier New" pitchFamily="49" charset="0"/>
              </a:rPr>
              <a:t>Using </a:t>
            </a:r>
            <a:r>
              <a:rPr lang="en-US" dirty="0">
                <a:cs typeface="Courier New" pitchFamily="49" charset="0"/>
              </a:rPr>
              <a:t>undefined </a:t>
            </a:r>
            <a:r>
              <a:rPr lang="en-US" dirty="0" smtClean="0">
                <a:cs typeface="Courier New" pitchFamily="49" charset="0"/>
              </a:rPr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6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8" name="Rectangle 6"/>
          <p:cNvSpPr>
            <a:spLocks noChangeArrowheads="1"/>
          </p:cNvSpPr>
          <p:nvPr/>
        </p:nvSpPr>
        <p:spPr bwMode="auto">
          <a:xfrm>
            <a:off x="700087" y="5722606"/>
            <a:ext cx="83534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dirty="0">
                <a:latin typeface="+mj-lt"/>
              </a:rPr>
              <a:t>A</a:t>
            </a:r>
            <a:r>
              <a:rPr lang="en-US" dirty="0">
                <a:solidFill>
                  <a:srgbClr val="3333CC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CostSum</a:t>
            </a:r>
            <a:r>
              <a:rPr lang="en-US" dirty="0">
                <a:solidFill>
                  <a:srgbClr val="3333CC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equation is used but it has not been declared. 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82503" y="1432594"/>
            <a:ext cx="8486775" cy="1143000"/>
            <a:chOff x="304800" y="990600"/>
            <a:chExt cx="8657492" cy="1143000"/>
          </a:xfrm>
        </p:grpSpPr>
        <p:pic>
          <p:nvPicPr>
            <p:cNvPr id="300041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990600"/>
              <a:ext cx="8657492" cy="10668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8" name="7 Rectángulo redondeado"/>
            <p:cNvSpPr/>
            <p:nvPr/>
          </p:nvSpPr>
          <p:spPr>
            <a:xfrm>
              <a:off x="762000" y="1752600"/>
              <a:ext cx="2133600" cy="3810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38200" y="2893164"/>
            <a:ext cx="8077200" cy="2647950"/>
            <a:chOff x="304800" y="2438400"/>
            <a:chExt cx="8534400" cy="2895600"/>
          </a:xfrm>
        </p:grpSpPr>
        <p:pic>
          <p:nvPicPr>
            <p:cNvPr id="300042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" y="2438400"/>
              <a:ext cx="8534400" cy="28956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7" name="6 Rectángulo redondeado"/>
            <p:cNvSpPr/>
            <p:nvPr/>
          </p:nvSpPr>
          <p:spPr>
            <a:xfrm>
              <a:off x="1066800" y="3581400"/>
              <a:ext cx="1371600" cy="609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Errors – Unknown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4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2" name="Rectangle 6"/>
          <p:cNvSpPr>
            <a:spLocks noChangeArrowheads="1"/>
          </p:cNvSpPr>
          <p:nvPr/>
        </p:nvSpPr>
        <p:spPr bwMode="auto">
          <a:xfrm>
            <a:off x="838200" y="5735201"/>
            <a:ext cx="83534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sz="2000" dirty="0">
                <a:latin typeface="+mj-lt"/>
              </a:rPr>
              <a:t>We forgot to terminate the </a:t>
            </a:r>
            <a:r>
              <a:rPr lang="en-US" sz="2000" dirty="0">
                <a:solidFill>
                  <a:srgbClr val="C00000"/>
                </a:solidFill>
                <a:latin typeface="+mj-lt"/>
              </a:rPr>
              <a:t>EQUATIONS</a:t>
            </a:r>
            <a:r>
              <a:rPr lang="en-US" sz="2000" dirty="0">
                <a:latin typeface="+mj-lt"/>
              </a:rPr>
              <a:t> statement with the semi colon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38200" y="3354644"/>
            <a:ext cx="8048625" cy="2276475"/>
            <a:chOff x="-470043" y="3359474"/>
            <a:chExt cx="8048625" cy="2276475"/>
          </a:xfrm>
        </p:grpSpPr>
        <p:grpSp>
          <p:nvGrpSpPr>
            <p:cNvPr id="2" name="Group 1"/>
            <p:cNvGrpSpPr/>
            <p:nvPr/>
          </p:nvGrpSpPr>
          <p:grpSpPr>
            <a:xfrm>
              <a:off x="-470043" y="3359474"/>
              <a:ext cx="8048625" cy="2276475"/>
              <a:chOff x="177800" y="2586036"/>
              <a:chExt cx="8382000" cy="2600325"/>
            </a:xfrm>
          </p:grpSpPr>
          <p:pic>
            <p:nvPicPr>
              <p:cNvPr id="301065" name="Picture 9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77800" y="2586036"/>
                <a:ext cx="8382000" cy="2600325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01068" name="Line 12"/>
              <p:cNvSpPr>
                <a:spLocks noChangeShapeType="1"/>
              </p:cNvSpPr>
              <p:nvPr/>
            </p:nvSpPr>
            <p:spPr bwMode="auto">
              <a:xfrm>
                <a:off x="7677150" y="3580964"/>
                <a:ext cx="476250" cy="305236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8153400" y="3657600"/>
                <a:ext cx="406400" cy="474309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1070" name="Text Box 14"/>
            <p:cNvSpPr txBox="1">
              <a:spLocks noChangeArrowheads="1"/>
            </p:cNvSpPr>
            <p:nvPr/>
          </p:nvSpPr>
          <p:spPr bwMode="auto">
            <a:xfrm>
              <a:off x="7231856" y="4297583"/>
              <a:ext cx="3032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/>
                <a:t>;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38200" y="1614805"/>
            <a:ext cx="7491412" cy="1371600"/>
            <a:chOff x="533400" y="990600"/>
            <a:chExt cx="7491412" cy="1371600"/>
          </a:xfrm>
        </p:grpSpPr>
        <p:pic>
          <p:nvPicPr>
            <p:cNvPr id="301066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" y="990600"/>
              <a:ext cx="7491412" cy="13716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9" name="8 Rectángulo redondeado"/>
            <p:cNvSpPr/>
            <p:nvPr/>
          </p:nvSpPr>
          <p:spPr>
            <a:xfrm>
              <a:off x="990600" y="1676400"/>
              <a:ext cx="5715000" cy="6858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Errors – </a:t>
            </a:r>
            <a:r>
              <a:rPr lang="en-US" dirty="0" smtClean="0">
                <a:cs typeface="Courier New" pitchFamily="49" charset="0"/>
              </a:rPr>
              <a:t>Insufficient </a:t>
            </a:r>
            <a:r>
              <a:rPr lang="en-US" dirty="0">
                <a:cs typeface="Courier New" pitchFamily="49" charset="0"/>
              </a:rPr>
              <a:t>semi </a:t>
            </a:r>
            <a:r>
              <a:rPr lang="en-US" dirty="0" smtClean="0">
                <a:cs typeface="Courier New" pitchFamily="49" charset="0"/>
              </a:rPr>
              <a:t>colon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5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800" name="Rectangle 16"/>
          <p:cNvSpPr>
            <a:spLocks noChangeArrowheads="1"/>
          </p:cNvSpPr>
          <p:nvPr/>
        </p:nvSpPr>
        <p:spPr bwMode="auto">
          <a:xfrm>
            <a:off x="838200" y="5762759"/>
            <a:ext cx="9283995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dirty="0">
                <a:latin typeface="+mj-lt"/>
                <a:cs typeface="Times New Roman" pitchFamily="18" charset="0"/>
              </a:rPr>
              <a:t>The algebraic structure of equations must be specified by using .. notation.  </a:t>
            </a:r>
          </a:p>
          <a:p>
            <a:pPr>
              <a:spcBef>
                <a:spcPct val="50000"/>
              </a:spcBef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dirty="0">
                <a:latin typeface="+mj-lt"/>
                <a:cs typeface="Times New Roman" pitchFamily="18" charset="0"/>
              </a:rPr>
              <a:t>Here w</a:t>
            </a:r>
            <a:r>
              <a:rPr lang="en-US" dirty="0">
                <a:latin typeface="+mj-lt"/>
              </a:rPr>
              <a:t>e omitted the “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..</a:t>
            </a:r>
            <a:r>
              <a:rPr lang="en-US" dirty="0">
                <a:solidFill>
                  <a:srgbClr val="3333CC"/>
                </a:solidFill>
                <a:latin typeface="+mj-lt"/>
              </a:rPr>
              <a:t>” </a:t>
            </a:r>
            <a:r>
              <a:rPr lang="en-US" dirty="0">
                <a:latin typeface="+mj-lt"/>
              </a:rPr>
              <a:t>in</a:t>
            </a:r>
            <a:r>
              <a:rPr lang="en-US" dirty="0">
                <a:solidFill>
                  <a:srgbClr val="3333CC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CostSum</a:t>
            </a:r>
            <a:r>
              <a:rPr lang="en-US" dirty="0">
                <a:solidFill>
                  <a:srgbClr val="3333CC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equation. 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38200" y="1523650"/>
            <a:ext cx="8305800" cy="1163637"/>
            <a:chOff x="381000" y="914400"/>
            <a:chExt cx="8305800" cy="1163637"/>
          </a:xfrm>
        </p:grpSpPr>
        <p:pic>
          <p:nvPicPr>
            <p:cNvPr id="246795" name="Picture 1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" y="914400"/>
              <a:ext cx="8305800" cy="116363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6" name="5 Rectángulo redondeado"/>
            <p:cNvSpPr/>
            <p:nvPr/>
          </p:nvSpPr>
          <p:spPr>
            <a:xfrm>
              <a:off x="762000" y="1600200"/>
              <a:ext cx="5029200" cy="4572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38200" y="2942782"/>
            <a:ext cx="7705725" cy="2658318"/>
            <a:chOff x="381000" y="2438400"/>
            <a:chExt cx="8382000" cy="3276600"/>
          </a:xfrm>
        </p:grpSpPr>
        <p:pic>
          <p:nvPicPr>
            <p:cNvPr id="246797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2438400"/>
              <a:ext cx="8351838" cy="322738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7" name="6 Rectángulo redondeado"/>
            <p:cNvSpPr/>
            <p:nvPr/>
          </p:nvSpPr>
          <p:spPr>
            <a:xfrm>
              <a:off x="1066800" y="3810000"/>
              <a:ext cx="1752600" cy="533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7 Rectángulo redondeado"/>
            <p:cNvSpPr/>
            <p:nvPr/>
          </p:nvSpPr>
          <p:spPr>
            <a:xfrm>
              <a:off x="1143000" y="5029200"/>
              <a:ext cx="76200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Errors – </a:t>
            </a:r>
            <a:r>
              <a:rPr lang="en-US" dirty="0" smtClean="0"/>
              <a:t>Missing ‘=’ </a:t>
            </a:r>
            <a:r>
              <a:rPr lang="en-US" dirty="0"/>
              <a:t>or </a:t>
            </a:r>
            <a:r>
              <a:rPr lang="en-US" dirty="0" smtClean="0"/>
              <a:t>‘..’ </a:t>
            </a:r>
            <a:r>
              <a:rPr lang="en-US" dirty="0"/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108778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96" name="Rectangle 20"/>
          <p:cNvSpPr>
            <a:spLocks noChangeArrowheads="1"/>
          </p:cNvSpPr>
          <p:nvPr/>
        </p:nvSpPr>
        <p:spPr bwMode="auto">
          <a:xfrm>
            <a:off x="790575" y="5661984"/>
            <a:ext cx="83534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spcBef>
                <a:spcPct val="50000"/>
              </a:spcBef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dirty="0">
                <a:latin typeface="+mj-lt"/>
              </a:rPr>
              <a:t>We named a model “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Tranpor</a:t>
            </a:r>
            <a:r>
              <a:rPr lang="en-US" dirty="0">
                <a:latin typeface="+mj-lt"/>
              </a:rPr>
              <a:t>”, but then later we solve the model called “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Transport</a:t>
            </a:r>
            <a:r>
              <a:rPr lang="en-US" dirty="0">
                <a:latin typeface="+mj-lt"/>
              </a:rPr>
              <a:t>”.  Obviously, misspelled in the MODEL statement.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200" y="1545265"/>
            <a:ext cx="8223250" cy="990600"/>
            <a:chOff x="457200" y="1066800"/>
            <a:chExt cx="8223250" cy="990600"/>
          </a:xfrm>
        </p:grpSpPr>
        <p:pic>
          <p:nvPicPr>
            <p:cNvPr id="229393" name="Picture 1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1066800"/>
              <a:ext cx="8223250" cy="89693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6" name="5 Rectángulo redondeado"/>
            <p:cNvSpPr/>
            <p:nvPr/>
          </p:nvSpPr>
          <p:spPr>
            <a:xfrm>
              <a:off x="762000" y="1752600"/>
              <a:ext cx="1828800" cy="3048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38200" y="2971800"/>
            <a:ext cx="8305800" cy="2590800"/>
            <a:chOff x="457200" y="2362200"/>
            <a:chExt cx="8305800" cy="2590800"/>
          </a:xfrm>
        </p:grpSpPr>
        <p:pic>
          <p:nvPicPr>
            <p:cNvPr id="229395" name="Picture 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2362200"/>
              <a:ext cx="8305800" cy="25908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</p:pic>
        <p:sp>
          <p:nvSpPr>
            <p:cNvPr id="7" name="6 Rectángulo redondeado"/>
            <p:cNvSpPr/>
            <p:nvPr/>
          </p:nvSpPr>
          <p:spPr>
            <a:xfrm>
              <a:off x="2209800" y="2362200"/>
              <a:ext cx="1143000" cy="304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7 Rectángulo redondeado"/>
            <p:cNvSpPr/>
            <p:nvPr/>
          </p:nvSpPr>
          <p:spPr>
            <a:xfrm>
              <a:off x="2286000" y="3276600"/>
              <a:ext cx="11430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Errors – </a:t>
            </a:r>
            <a:r>
              <a:rPr lang="en-US" dirty="0" smtClean="0">
                <a:cs typeface="Courier New" pitchFamily="49" charset="0"/>
              </a:rPr>
              <a:t>Unknown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4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3362" y="1393864"/>
            <a:ext cx="4754958" cy="1741966"/>
          </a:xfrm>
        </p:spPr>
        <p:txBody>
          <a:bodyPr>
            <a:normAutofit/>
          </a:bodyPr>
          <a:lstStyle/>
          <a:p>
            <a:r>
              <a:rPr lang="en-US" sz="3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4341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1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310" y="1901080"/>
            <a:ext cx="10173193" cy="380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4176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0502" y="1266477"/>
            <a:ext cx="5181600" cy="3994326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381845" y="1266477"/>
            <a:ext cx="6767533" cy="465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97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Display Equation and Variable in List File (.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30000"/>
              </a:lnSpc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1544638" algn="l"/>
                <a:tab pos="2222500" algn="l"/>
              </a:tabLst>
            </a:pPr>
            <a:r>
              <a:rPr lang="en-US" sz="2200" b="1" dirty="0" smtClean="0">
                <a:latin typeface="+mj-lt"/>
              </a:rPr>
              <a:t>LIMROW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>
                <a:latin typeface="+mj-lt"/>
              </a:rPr>
              <a:t>: controls the number of rows in the equation listing</a:t>
            </a:r>
          </a:p>
          <a:p>
            <a:pPr>
              <a:tabLst>
                <a:tab pos="465138" algn="l"/>
                <a:tab pos="576263" algn="l"/>
                <a:tab pos="1031875" algn="l"/>
                <a:tab pos="1544638" algn="l"/>
                <a:tab pos="2222500" algn="l"/>
              </a:tabLst>
            </a:pPr>
            <a:r>
              <a:rPr lang="en-US" sz="2200" b="1" dirty="0">
                <a:latin typeface="+mj-lt"/>
              </a:rPr>
              <a:t>LIMCOL</a:t>
            </a:r>
            <a:r>
              <a:rPr lang="en-US" sz="2200" dirty="0">
                <a:latin typeface="+mj-lt"/>
              </a:rPr>
              <a:t> : controls the number </a:t>
            </a:r>
            <a:r>
              <a:rPr lang="en-US" sz="2200" dirty="0" smtClean="0">
                <a:latin typeface="+mj-lt"/>
              </a:rPr>
              <a:t>of variables </a:t>
            </a:r>
            <a:r>
              <a:rPr lang="en-US" sz="2200" dirty="0">
                <a:latin typeface="+mj-lt"/>
              </a:rPr>
              <a:t>in the </a:t>
            </a:r>
            <a:r>
              <a:rPr lang="en-US" sz="2200" dirty="0" smtClean="0">
                <a:latin typeface="+mj-lt"/>
              </a:rPr>
              <a:t>column </a:t>
            </a:r>
            <a:r>
              <a:rPr lang="en-US" sz="2200" dirty="0">
                <a:latin typeface="+mj-lt"/>
              </a:rPr>
              <a:t>listing</a:t>
            </a:r>
          </a:p>
          <a:p>
            <a:pPr>
              <a:tabLst>
                <a:tab pos="465138" algn="l"/>
                <a:tab pos="576263" algn="l"/>
                <a:tab pos="1031875" algn="l"/>
                <a:tab pos="1544638" algn="l"/>
                <a:tab pos="2222500" algn="l"/>
              </a:tabLst>
            </a:pPr>
            <a:r>
              <a:rPr lang="en-US" sz="2200" dirty="0">
                <a:latin typeface="+mj-lt"/>
                <a:cs typeface="Courier New" pitchFamily="49" charset="0"/>
              </a:rPr>
              <a:t>Default value is </a:t>
            </a:r>
            <a:r>
              <a:rPr lang="en-US" sz="22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3.</a:t>
            </a:r>
          </a:p>
          <a:p>
            <a:pPr lvl="1">
              <a:spcBef>
                <a:spcPct val="6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1544638" algn="l"/>
                <a:tab pos="2222500" algn="l"/>
              </a:tabLst>
            </a:pPr>
            <a:r>
              <a:rPr lang="en-US" sz="2000" dirty="0">
                <a:latin typeface="+mj-lt"/>
                <a:cs typeface="Courier New" pitchFamily="49" charset="0"/>
              </a:rPr>
              <a:t>To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eliminate</a:t>
            </a:r>
            <a:r>
              <a:rPr lang="en-US" sz="2000" dirty="0">
                <a:latin typeface="+mj-lt"/>
                <a:cs typeface="Courier New" pitchFamily="49" charset="0"/>
              </a:rPr>
              <a:t>: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itchFamily="49" charset="0"/>
              </a:rPr>
              <a:t>OPTION LIMROW  = 0;</a:t>
            </a:r>
          </a:p>
          <a:p>
            <a:pPr marL="457200" lvl="1" indent="0">
              <a:buClr>
                <a:srgbClr val="3333CC"/>
              </a:buClr>
              <a:buSzPct val="90000"/>
              <a:buNone/>
              <a:tabLst>
                <a:tab pos="465138" algn="l"/>
                <a:tab pos="576263" algn="l"/>
                <a:tab pos="1031875" algn="l"/>
                <a:tab pos="1544638" algn="l"/>
                <a:tab pos="222250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OPTION LIMCOL   = 0;</a:t>
            </a:r>
          </a:p>
          <a:p>
            <a:pPr lvl="1">
              <a:spcBef>
                <a:spcPct val="6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1544638" algn="l"/>
                <a:tab pos="2222500" algn="l"/>
              </a:tabLst>
            </a:pPr>
            <a:r>
              <a:rPr lang="en-US" sz="2000" dirty="0">
                <a:latin typeface="+mj-lt"/>
                <a:cs typeface="Courier New" pitchFamily="49" charset="0"/>
              </a:rPr>
              <a:t>To 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expand</a:t>
            </a:r>
            <a:r>
              <a:rPr lang="en-US" sz="2000" dirty="0">
                <a:latin typeface="+mj-lt"/>
                <a:cs typeface="Courier New" pitchFamily="49" charset="0"/>
              </a:rPr>
              <a:t>:	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OPTION LIMROW = 100;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(or another number)</a:t>
            </a:r>
          </a:p>
          <a:p>
            <a:pPr marL="457200" lvl="1" indent="0">
              <a:buClr>
                <a:srgbClr val="3333CC"/>
              </a:buClr>
              <a:buSzPct val="90000"/>
              <a:buNone/>
              <a:tabLst>
                <a:tab pos="465138" algn="l"/>
                <a:tab pos="576263" algn="l"/>
                <a:tab pos="1031875" algn="l"/>
                <a:tab pos="1544638" algn="l"/>
                <a:tab pos="2222500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OPTION LIMCOL = 100 ;</a:t>
            </a:r>
          </a:p>
          <a:p>
            <a:r>
              <a:rPr lang="en-US" sz="2200" dirty="0">
                <a:latin typeface="+mj-lt"/>
              </a:rPr>
              <a:t>Example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59"/>
          <a:stretch/>
        </p:blipFill>
        <p:spPr bwMode="auto">
          <a:xfrm>
            <a:off x="2300288" y="4914457"/>
            <a:ext cx="5213577" cy="120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4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ChangeArrowheads="1"/>
          </p:cNvSpPr>
          <p:nvPr/>
        </p:nvSpPr>
        <p:spPr bwMode="auto">
          <a:xfrm>
            <a:off x="2008189" y="738188"/>
            <a:ext cx="816292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3195638" algn="l"/>
              </a:tabLst>
            </a:pPr>
            <a:endParaRPr lang="en-US" sz="2000" dirty="0">
              <a:solidFill>
                <a:srgbClr val="3333CC"/>
              </a:solidFill>
              <a:latin typeface="Arial" charset="0"/>
              <a:cs typeface="Courier New" pitchFamily="49" charset="0"/>
            </a:endParaRP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3195638" algn="l"/>
              </a:tabLst>
            </a:pPr>
            <a:endParaRPr lang="en-US" sz="2200" dirty="0">
              <a:solidFill>
                <a:srgbClr val="3333CC"/>
              </a:solidFill>
              <a:latin typeface="Arial" charset="0"/>
              <a:cs typeface="Courier New" pitchFamily="49" charset="0"/>
            </a:endParaRPr>
          </a:p>
        </p:txBody>
      </p:sp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1981201" y="228600"/>
            <a:ext cx="7788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rial" charset="0"/>
              </a:rPr>
              <a:t>Transportation Problem Illustration: 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Equations</a:t>
            </a:r>
          </a:p>
        </p:txBody>
      </p:sp>
      <p:pic>
        <p:nvPicPr>
          <p:cNvPr id="26932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9145" y="3680638"/>
            <a:ext cx="8101012" cy="26273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69322" name="AutoShape 10"/>
          <p:cNvSpPr>
            <a:spLocks noChangeArrowheads="1"/>
          </p:cNvSpPr>
          <p:nvPr/>
        </p:nvSpPr>
        <p:spPr bwMode="auto">
          <a:xfrm>
            <a:off x="2133601" y="1600200"/>
            <a:ext cx="312737" cy="211138"/>
          </a:xfrm>
          <a:prstGeom prst="rightArrow">
            <a:avLst>
              <a:gd name="adj1" fmla="val 50000"/>
              <a:gd name="adj2" fmla="val 3703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6932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838201"/>
            <a:ext cx="6591300" cy="24669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69325" name="Rectangle 13"/>
          <p:cNvSpPr>
            <a:spLocks noChangeArrowheads="1"/>
          </p:cNvSpPr>
          <p:nvPr/>
        </p:nvSpPr>
        <p:spPr bwMode="auto">
          <a:xfrm>
            <a:off x="2514601" y="1524000"/>
            <a:ext cx="6910387" cy="304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0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2667001" y="228600"/>
            <a:ext cx="73580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j-lt"/>
              </a:rPr>
              <a:t>Transportation Problem Illustration: 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Equations</a:t>
            </a:r>
          </a:p>
        </p:txBody>
      </p:sp>
      <p:pic>
        <p:nvPicPr>
          <p:cNvPr id="27239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8874" y="3505200"/>
            <a:ext cx="8551640" cy="3124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72392" name="AutoShape 8"/>
          <p:cNvSpPr>
            <a:spLocks noChangeArrowheads="1"/>
          </p:cNvSpPr>
          <p:nvPr/>
        </p:nvSpPr>
        <p:spPr bwMode="auto">
          <a:xfrm>
            <a:off x="2655889" y="1901825"/>
            <a:ext cx="312737" cy="211138"/>
          </a:xfrm>
          <a:prstGeom prst="rightArrow">
            <a:avLst>
              <a:gd name="adj1" fmla="val 50000"/>
              <a:gd name="adj2" fmla="val 3703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7239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762001"/>
            <a:ext cx="6591300" cy="24669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72395" name="Rectangle 11"/>
          <p:cNvSpPr>
            <a:spLocks noChangeArrowheads="1"/>
          </p:cNvSpPr>
          <p:nvPr/>
        </p:nvSpPr>
        <p:spPr bwMode="auto">
          <a:xfrm>
            <a:off x="3097214" y="1779588"/>
            <a:ext cx="6910387" cy="5508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6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2438400" y="228600"/>
            <a:ext cx="72977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j-lt"/>
              </a:rPr>
              <a:t> Transportation Problem Illustration:  </a:t>
            </a:r>
            <a:r>
              <a:rPr lang="en-US" sz="2000" b="1" dirty="0">
                <a:solidFill>
                  <a:srgbClr val="002060"/>
                </a:solidFill>
                <a:latin typeface="+mj-lt"/>
              </a:rPr>
              <a:t>Equations</a:t>
            </a:r>
          </a:p>
        </p:txBody>
      </p:sp>
      <p:pic>
        <p:nvPicPr>
          <p:cNvPr id="27341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0597" y="3810001"/>
            <a:ext cx="8741816" cy="281939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73417" name="AutoShape 9"/>
          <p:cNvSpPr>
            <a:spLocks noChangeArrowheads="1"/>
          </p:cNvSpPr>
          <p:nvPr/>
        </p:nvSpPr>
        <p:spPr bwMode="auto">
          <a:xfrm>
            <a:off x="2039939" y="3008314"/>
            <a:ext cx="312737" cy="211137"/>
          </a:xfrm>
          <a:prstGeom prst="rightArrow">
            <a:avLst>
              <a:gd name="adj1" fmla="val 50000"/>
              <a:gd name="adj2" fmla="val 3703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7341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990601"/>
            <a:ext cx="6591300" cy="24669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</p:pic>
      <p:sp>
        <p:nvSpPr>
          <p:cNvPr id="273420" name="Rectangle 12"/>
          <p:cNvSpPr>
            <a:spLocks noChangeArrowheads="1"/>
          </p:cNvSpPr>
          <p:nvPr/>
        </p:nvSpPr>
        <p:spPr bwMode="auto">
          <a:xfrm>
            <a:off x="2640014" y="2544763"/>
            <a:ext cx="6910387" cy="9080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7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1692</TotalTime>
  <Words>855</Words>
  <Application>Microsoft Office PowerPoint</Application>
  <PresentationFormat>Custom</PresentationFormat>
  <Paragraphs>96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Equity</vt:lpstr>
      <vt:lpstr>Lecture 3 Inspection and Error Messages</vt:lpstr>
      <vt:lpstr>Transportation Problem Illustration</vt:lpstr>
      <vt:lpstr>Min Cost of shipping goods from S to D </vt:lpstr>
      <vt:lpstr>PowerPoint Presentation</vt:lpstr>
      <vt:lpstr>PowerPoint Presentation</vt:lpstr>
      <vt:lpstr>Display Equation and Variable in List File (.lst)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Locate the errors</vt:lpstr>
      <vt:lpstr>Locate the errors</vt:lpstr>
      <vt:lpstr>Locate the errors</vt:lpstr>
      <vt:lpstr>First show, First fix</vt:lpstr>
      <vt:lpstr>Common Error – Handling Sets</vt:lpstr>
      <vt:lpstr>Rules for summation</vt:lpstr>
      <vt:lpstr>Rules for summation</vt:lpstr>
      <vt:lpstr>Rules for summation</vt:lpstr>
      <vt:lpstr>Rules for summation</vt:lpstr>
      <vt:lpstr>Common Error – Handling Sets</vt:lpstr>
      <vt:lpstr>Common Error – Handling Sets</vt:lpstr>
      <vt:lpstr>Common Error – Floating entry</vt:lpstr>
      <vt:lpstr>Common Error – Dimension inconsistency</vt:lpstr>
      <vt:lpstr>Common Error – Redefine</vt:lpstr>
      <vt:lpstr>Common Errors – Domain violation</vt:lpstr>
      <vt:lpstr>Common Errors – Domain violation</vt:lpstr>
      <vt:lpstr>Common Errors – Mismatched parentheses</vt:lpstr>
      <vt:lpstr>Common Errors - Entering improper nonlinear expressions</vt:lpstr>
      <vt:lpstr>Common Errors - Using undefined data</vt:lpstr>
      <vt:lpstr>Common Errors – Unknown Symbol</vt:lpstr>
      <vt:lpstr>Common Errors – Insufficient semi colon</vt:lpstr>
      <vt:lpstr>Common Errors – Missing ‘=’ or ‘..’ operator</vt:lpstr>
      <vt:lpstr>Common Errors – Unknown symbol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Fei, Chengcheng</cp:lastModifiedBy>
  <cp:revision>105</cp:revision>
  <dcterms:created xsi:type="dcterms:W3CDTF">2012-12-04T20:42:30Z</dcterms:created>
  <dcterms:modified xsi:type="dcterms:W3CDTF">2018-09-21T16:19:29Z</dcterms:modified>
</cp:coreProperties>
</file>