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1"/>
  </p:sldMasterIdLst>
  <p:notesMasterIdLst>
    <p:notesMasterId r:id="rId24"/>
  </p:notesMasterIdLst>
  <p:handoutMasterIdLst>
    <p:handoutMasterId r:id="rId25"/>
  </p:handoutMasterIdLst>
  <p:sldIdLst>
    <p:sldId id="260" r:id="rId2"/>
    <p:sldId id="265" r:id="rId3"/>
    <p:sldId id="263" r:id="rId4"/>
    <p:sldId id="266" r:id="rId5"/>
    <p:sldId id="267" r:id="rId6"/>
    <p:sldId id="270" r:id="rId7"/>
    <p:sldId id="271" r:id="rId8"/>
    <p:sldId id="272" r:id="rId9"/>
    <p:sldId id="274" r:id="rId10"/>
    <p:sldId id="275" r:id="rId11"/>
    <p:sldId id="273" r:id="rId12"/>
    <p:sldId id="276" r:id="rId13"/>
    <p:sldId id="277" r:id="rId14"/>
    <p:sldId id="269" r:id="rId15"/>
    <p:sldId id="279" r:id="rId16"/>
    <p:sldId id="280" r:id="rId17"/>
    <p:sldId id="281" r:id="rId18"/>
    <p:sldId id="278" r:id="rId19"/>
    <p:sldId id="282" r:id="rId20"/>
    <p:sldId id="283" r:id="rId21"/>
    <p:sldId id="284" r:id="rId22"/>
    <p:sldId id="285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2" d="100"/>
          <a:sy n="122" d="100"/>
        </p:scale>
        <p:origin x="-114" y="-18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415409-D617-4865-BE07-4BBFC5A68C1A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E5FCA4-0E9E-4840-80CF-F256C62CD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3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835D70-008B-4713-A317-CBD8E5C1BBAD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84C44F-B17E-40FB-B851-F8013CF13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22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C44F-B17E-40FB-B851-F8013CF138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89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4C44F-B17E-40FB-B851-F8013CF138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7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60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78BB6-7BB2-41E8-ACD4-5248A4847AE4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11" y="1449308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11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11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5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7B2A-6C39-43EB-A16A-FDC7D594D09E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6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5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D8A9-5BFD-42B0-9FC1-2789B35687B7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DD69-0041-4568-BB6D-160856AB2066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60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5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BE919-9398-4FB6-BDED-DBA8C68328BB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8" y="2341480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8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CC6A9-C789-4021-88F2-99C7EDF49F3C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FF257-AEB3-4272-B3CC-D561E6C35AA7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D8554-F28B-4BF3-9D3F-3A946D1ABAD4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2A35-445B-405E-93FD-9776AD513742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8BB0-2307-46BD-A8FE-4319330FC0C9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11B8-33F5-4068-BB18-76D28CA0E0BE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7" y="4650479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50" y="4773229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81" y="66680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C29FB1-6879-4994-B7E8-9E0E913E7DB8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7063" y="3538070"/>
            <a:ext cx="6400800" cy="157971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dirty="0" err="1"/>
              <a:t>Chengcheng</a:t>
            </a:r>
            <a:r>
              <a:rPr lang="en-US" sz="4400" dirty="0"/>
              <a:t> </a:t>
            </a:r>
            <a:r>
              <a:rPr lang="en-US" sz="4400" dirty="0" err="1"/>
              <a:t>Fei</a:t>
            </a:r>
            <a:endParaRPr lang="en-US" sz="4400" dirty="0"/>
          </a:p>
          <a:p>
            <a:pPr algn="l"/>
            <a:r>
              <a:rPr lang="en-US" sz="4400" dirty="0" smtClean="0"/>
              <a:t>2018 </a:t>
            </a:r>
            <a:r>
              <a:rPr lang="en-US" sz="4400" dirty="0"/>
              <a:t>Fall</a:t>
            </a:r>
          </a:p>
          <a:p>
            <a:pPr algn="l"/>
            <a:endParaRPr lang="en-US" sz="4400" dirty="0"/>
          </a:p>
          <a:p>
            <a:pPr algn="l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Based on material written by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Gillig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McCarl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; Improved upon by many previous lab instructors; Special thanks to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Zidong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Mark Wang.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25" y="1982952"/>
            <a:ext cx="7772400" cy="1268835"/>
          </a:xfrm>
        </p:spPr>
        <p:txBody>
          <a:bodyPr/>
          <a:lstStyle/>
          <a:p>
            <a:r>
              <a:rPr lang="en-US" dirty="0"/>
              <a:t>Lecture 2 General Problem</a:t>
            </a:r>
          </a:p>
        </p:txBody>
      </p:sp>
    </p:spTree>
    <p:extLst>
      <p:ext uri="{BB962C8B-B14F-4D97-AF65-F5344CB8AC3E}">
        <p14:creationId xmlns:p14="http://schemas.microsoft.com/office/powerpoint/2010/main" val="412296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85750"/>
            <a:ext cx="8229600" cy="914400"/>
          </a:xfrm>
        </p:spPr>
        <p:txBody>
          <a:bodyPr/>
          <a:lstStyle/>
          <a:p>
            <a:r>
              <a:rPr lang="en-US" dirty="0"/>
              <a:t>2.2 Table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09675"/>
            <a:ext cx="8229600" cy="4821936"/>
          </a:xfrm>
        </p:spPr>
        <p:txBody>
          <a:bodyPr>
            <a:normAutofit/>
          </a:bodyPr>
          <a:lstStyle/>
          <a:p>
            <a:r>
              <a:rPr lang="en-US" sz="2800" dirty="0"/>
              <a:t>Basic format</a:t>
            </a: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set1, set2)</a:t>
            </a: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set2elem1      set2elem2</a:t>
            </a: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set1elem1       value11        value21</a:t>
            </a: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set1elem2       value21        value22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800" dirty="0"/>
              <a:t>Example</a:t>
            </a:r>
          </a:p>
          <a:p>
            <a:pPr>
              <a:buNone/>
            </a:pPr>
            <a:endParaRPr lang="en-US" sz="2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2" y="4183960"/>
            <a:ext cx="6972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16617" y="1736896"/>
            <a:ext cx="36107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optional explanatory text</a:t>
            </a:r>
          </a:p>
        </p:txBody>
      </p:sp>
    </p:spTree>
    <p:extLst>
      <p:ext uri="{BB962C8B-B14F-4D97-AF65-F5344CB8AC3E}">
        <p14:creationId xmlns:p14="http://schemas.microsoft.com/office/powerpoint/2010/main" val="1174543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3825"/>
            <a:ext cx="8229600" cy="1143000"/>
          </a:xfrm>
        </p:spPr>
        <p:txBody>
          <a:bodyPr/>
          <a:lstStyle/>
          <a:p>
            <a:r>
              <a:rPr lang="en-US" dirty="0"/>
              <a:t>2.3 Scalar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143005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/>
              <a:t>Sometimes we need parameter which is set-independent</a:t>
            </a:r>
          </a:p>
          <a:p>
            <a:r>
              <a:rPr lang="en-US" sz="2600" dirty="0"/>
              <a:t>Basic format</a:t>
            </a:r>
          </a:p>
          <a:p>
            <a:pPr>
              <a:buNone/>
            </a:pPr>
            <a:r>
              <a:rPr lang="en-US" sz="2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</a:t>
            </a:r>
            <a:r>
              <a:rPr lang="en-US" sz="2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/value/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None/>
            </a:pPr>
            <a:endParaRPr lang="en-US" sz="2600" dirty="0"/>
          </a:p>
          <a:p>
            <a:r>
              <a:rPr lang="en-US" sz="2600" dirty="0"/>
              <a:t>Example</a:t>
            </a:r>
          </a:p>
          <a:p>
            <a:endParaRPr lang="en-US" sz="3300" dirty="0"/>
          </a:p>
        </p:txBody>
      </p:sp>
      <p:sp>
        <p:nvSpPr>
          <p:cNvPr id="7" name="TextBox 6"/>
          <p:cNvSpPr txBox="1"/>
          <p:nvPr/>
        </p:nvSpPr>
        <p:spPr>
          <a:xfrm>
            <a:off x="5133612" y="2153119"/>
            <a:ext cx="36107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optional explanatory text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954" y="4011979"/>
            <a:ext cx="6622294" cy="39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839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3958786"/>
            <a:ext cx="6996497" cy="2567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2.4 Direct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Basic format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(set1, set2)                         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(set1, set2) = expression; 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3564" y="5901886"/>
            <a:ext cx="6805612" cy="49891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64737" y="2350214"/>
            <a:ext cx="36107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optional explanatory text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7355" y="2755826"/>
            <a:ext cx="5533292" cy="46988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88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03377536"/>
              </p:ext>
            </p:extLst>
          </p:nvPr>
        </p:nvGraphicFramePr>
        <p:xfrm>
          <a:off x="7730148" y="2941301"/>
          <a:ext cx="1875888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01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64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w(</a:t>
                      </a:r>
                      <a:r>
                        <a:rPr lang="en-US" sz="18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i,j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2935214"/>
                  </p:ext>
                </p:extLst>
              </p:nvPr>
            </p:nvGraphicFramePr>
            <p:xfrm>
              <a:off x="2124075" y="2439035"/>
              <a:ext cx="4724400" cy="18498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622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36220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4851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Algebraic</a:t>
                          </a:r>
                          <a:r>
                            <a:rPr lang="en-US" baseline="0" dirty="0"/>
                            <a:t> formula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GAMS</a:t>
                          </a:r>
                          <a:r>
                            <a:rPr lang="en-US" baseline="0" dirty="0"/>
                            <a:t> formula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682373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e>
                              </m:nary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682373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  <m:sup/>
                                <m:e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𝑤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nary>
                            </m:oMath>
                          </a14:m>
                          <a:r>
                            <a:rPr lang="en-US" dirty="0"/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2935214"/>
                  </p:ext>
                </p:extLst>
              </p:nvPr>
            </p:nvGraphicFramePr>
            <p:xfrm>
              <a:off x="600075" y="2439035"/>
              <a:ext cx="4724400" cy="184988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62200"/>
                    <a:gridCol w="2362200"/>
                  </a:tblGrid>
                  <a:tr h="4851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Algebraic</a:t>
                          </a:r>
                          <a:r>
                            <a:rPr lang="en-US" baseline="0" dirty="0" smtClean="0"/>
                            <a:t> formula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GAMS</a:t>
                          </a:r>
                          <a:r>
                            <a:rPr lang="en-US" baseline="0" dirty="0" smtClean="0"/>
                            <a:t> formula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823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75893" r="-100000" b="-15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6823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75893" r="-100000" b="-553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6" y="3095630"/>
            <a:ext cx="1495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726946"/>
            <a:ext cx="2286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32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calculation rules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981202" y="1600205"/>
            <a:ext cx="5619751" cy="430168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Example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917792"/>
              </p:ext>
            </p:extLst>
          </p:nvPr>
        </p:nvGraphicFramePr>
        <p:xfrm>
          <a:off x="1401419" y="2162179"/>
          <a:ext cx="3122960" cy="2554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5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47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32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3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scalar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z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</a:rPr>
                        <a:t>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Para</a:t>
                      </a:r>
                    </a:p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meter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x(</a:t>
                      </a:r>
                      <a:r>
                        <a:rPr lang="en-US" sz="18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y(</a:t>
                      </a:r>
                      <a:r>
                        <a:rPr lang="en-US" sz="18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/>
                        </a:rPr>
                        <a:t>table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w(</a:t>
                      </a:r>
                      <a:r>
                        <a:rPr lang="en-US" sz="18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i,j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6" y="1976441"/>
            <a:ext cx="25241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81827" y="1714500"/>
                <a:ext cx="3228975" cy="3747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Find the answer for the 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following equations: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𝑖</m:t>
                    </m:r>
                    <m:r>
                      <a:rPr lang="en-US" i="1" dirty="0">
                        <a:latin typeface="Cambria Math"/>
                      </a:rPr>
                      <m:t>)+</m:t>
                    </m:r>
                    <m:r>
                      <a:rPr lang="en-US" i="1" dirty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𝑖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𝑖</m:t>
                    </m:r>
                    <m:r>
                      <a:rPr lang="en-US" i="1" dirty="0">
                        <a:latin typeface="Cambria Math"/>
                      </a:rPr>
                      <m:t>)+</m:t>
                    </m:r>
                    <m:r>
                      <a:rPr lang="en-US" i="1" dirty="0">
                        <a:latin typeface="Cambria Math"/>
                      </a:rPr>
                      <m:t>𝑧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𝑖</m:t>
                    </m:r>
                    <m:r>
                      <a:rPr lang="en-US" i="1" dirty="0">
                        <a:latin typeface="Cambria Math"/>
                      </a:rPr>
                      <m:t>)+</m:t>
                    </m:r>
                    <m:r>
                      <a:rPr lang="en-US" i="1" dirty="0">
                        <a:latin typeface="Cambria Math"/>
                      </a:rPr>
                      <m:t>𝑤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𝑖</m:t>
                    </m:r>
                    <m:r>
                      <a:rPr lang="en-US" i="1" dirty="0" err="1">
                        <a:latin typeface="Cambria Math"/>
                      </a:rPr>
                      <m:t>,</m:t>
                    </m:r>
                    <m:r>
                      <a:rPr lang="en-US" i="1" dirty="0" err="1">
                        <a:latin typeface="Cambria Math"/>
                      </a:rPr>
                      <m:t>𝑗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𝑖</m:t>
                    </m:r>
                    <m:r>
                      <a:rPr lang="en-US" i="1" dirty="0">
                        <a:latin typeface="Cambria Math"/>
                      </a:rPr>
                      <m:t>)∗</m:t>
                    </m:r>
                    <m:r>
                      <a:rPr lang="en-US" i="1" dirty="0">
                        <a:latin typeface="Cambria Math"/>
                      </a:rPr>
                      <m:t>𝑧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𝑖</m:t>
                    </m:r>
                    <m:r>
                      <a:rPr lang="en-US" i="1" dirty="0">
                        <a:latin typeface="Cambria Math"/>
                      </a:rPr>
                      <m:t>)∗</m:t>
                    </m:r>
                    <m:r>
                      <a:rPr lang="en-US" i="1" dirty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𝑖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𝑖</m:t>
                    </m:r>
                    <m:r>
                      <a:rPr lang="en-US" i="1" dirty="0">
                        <a:latin typeface="Cambria Math"/>
                      </a:rPr>
                      <m:t>)∗</m:t>
                    </m:r>
                    <m:r>
                      <a:rPr lang="en-US" i="1" dirty="0">
                        <a:latin typeface="Cambria Math"/>
                      </a:rPr>
                      <m:t>𝑤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𝑖</m:t>
                    </m:r>
                    <m:r>
                      <a:rPr lang="en-US" i="1" dirty="0" err="1">
                        <a:latin typeface="Cambria Math"/>
                      </a:rPr>
                      <m:t>,</m:t>
                    </m:r>
                    <m:r>
                      <a:rPr lang="en-US" i="1" dirty="0" err="1">
                        <a:latin typeface="Cambria Math"/>
                      </a:rPr>
                      <m:t>𝑗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𝑖𝑗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r>
                  <a:rPr lang="en-US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826" y="1714500"/>
                <a:ext cx="3228974" cy="3747244"/>
              </a:xfrm>
              <a:prstGeom prst="rect">
                <a:avLst/>
              </a:prstGeom>
              <a:blipFill rotWithShape="1">
                <a:blip r:embed="rId3"/>
                <a:stretch>
                  <a:fillRect l="-1509" t="-813" b="-9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97" y="5035600"/>
            <a:ext cx="5827355" cy="102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108" y="5688501"/>
            <a:ext cx="6181149" cy="90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89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3. Variable declarations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54370" y="1236784"/>
            <a:ext cx="9358924" cy="4325112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Basic format</a:t>
            </a: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 </a:t>
            </a:r>
          </a:p>
          <a:p>
            <a:pPr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VarName1(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set-dependency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b="1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spcBef>
                <a:spcPct val="50000"/>
              </a:spcBef>
              <a:buClr>
                <a:srgbClr val="3333FF"/>
              </a:buClr>
              <a:buSzPct val="90000"/>
              <a:buNone/>
              <a:tabLst>
                <a:tab pos="695325" algn="l"/>
                <a:tab pos="1481138" algn="l"/>
                <a:tab pos="2401888" algn="l"/>
                <a:tab pos="2679700" algn="l"/>
                <a:tab pos="36512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VarName2(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set-dependency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  </a:t>
            </a:r>
            <a:r>
              <a:rPr lang="en-US" b="1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Example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3977054"/>
            <a:ext cx="55245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33474" y="2230766"/>
            <a:ext cx="36107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optional explanatory text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4153" y="2826953"/>
            <a:ext cx="36107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optional explanatory text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388871"/>
              </p:ext>
            </p:extLst>
          </p:nvPr>
        </p:nvGraphicFramePr>
        <p:xfrm>
          <a:off x="7979506" y="4360008"/>
          <a:ext cx="37401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4" imgW="1523880" imgH="952200" progId="Equation.3">
                  <p:embed/>
                </p:oleObj>
              </mc:Choice>
              <mc:Fallback>
                <p:oleObj name="Equation" r:id="rId4" imgW="1523880" imgH="952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9506" y="4360008"/>
                        <a:ext cx="3740150" cy="2057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506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4. Equation Declarations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2" y="1143005"/>
            <a:ext cx="9151815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Basic format</a:t>
            </a: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EQUATION </a:t>
            </a:r>
          </a:p>
          <a:p>
            <a:pPr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EquName1(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set-dependency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spcBef>
                <a:spcPct val="50000"/>
              </a:spcBef>
              <a:buClr>
                <a:srgbClr val="3333FF"/>
              </a:buClr>
              <a:buSzPct val="90000"/>
              <a:buNone/>
              <a:tabLst>
                <a:tab pos="695325" algn="l"/>
                <a:tab pos="1481138" algn="l"/>
                <a:tab pos="2401888" algn="l"/>
                <a:tab pos="2679700" algn="l"/>
                <a:tab pos="365125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EquName2(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Courier New" panose="02070309020205020404" pitchFamily="49" charset="0"/>
              </a:rPr>
              <a:t>set-dependency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              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Example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2" y="4124325"/>
            <a:ext cx="5010151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00093" y="2155992"/>
            <a:ext cx="36107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optional explanatory text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0093" y="2730950"/>
            <a:ext cx="36107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optional explanatory text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783775"/>
              </p:ext>
            </p:extLst>
          </p:nvPr>
        </p:nvGraphicFramePr>
        <p:xfrm>
          <a:off x="7939088" y="4610100"/>
          <a:ext cx="37401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4" imgW="1523880" imgH="952200" progId="Equation.3">
                  <p:embed/>
                </p:oleObj>
              </mc:Choice>
              <mc:Fallback>
                <p:oleObj name="Equation" r:id="rId4" imgW="1523880" imgH="952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9088" y="4610100"/>
                        <a:ext cx="3740150" cy="2057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369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646" y="148492"/>
            <a:ext cx="9269046" cy="990600"/>
          </a:xfrm>
        </p:spPr>
        <p:txBody>
          <a:bodyPr>
            <a:normAutofit fontScale="90000"/>
          </a:bodyPr>
          <a:lstStyle/>
          <a:p>
            <a:pPr marL="811530" indent="-514350">
              <a:defRPr/>
            </a:pPr>
            <a:r>
              <a:rPr lang="en-US" dirty="0"/>
              <a:t>4. Equation: Algebraic structure specification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066800"/>
            <a:ext cx="8610600" cy="4898136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General Structure:</a:t>
            </a:r>
          </a:p>
          <a:p>
            <a:pPr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EquationName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Set-Dependency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)..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LHS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=e=, =l=, =g=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RHS 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Equation Relation Type</a:t>
            </a:r>
            <a:endParaRPr lang="en-US" sz="2400" dirty="0"/>
          </a:p>
          <a:p>
            <a:r>
              <a:rPr lang="en-US" sz="2400" dirty="0"/>
              <a:t>Example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524250"/>
            <a:ext cx="7410451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43199" y="2063262"/>
            <a:ext cx="4360985" cy="8831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783775"/>
              </p:ext>
            </p:extLst>
          </p:nvPr>
        </p:nvGraphicFramePr>
        <p:xfrm>
          <a:off x="7939088" y="4610100"/>
          <a:ext cx="37401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5" imgW="1523880" imgH="952200" progId="Equation.3">
                  <p:embed/>
                </p:oleObj>
              </mc:Choice>
              <mc:Fallback>
                <p:oleObj name="Equation" r:id="rId5" imgW="1523880" imgH="952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9088" y="4610100"/>
                        <a:ext cx="3740150" cy="2057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4705350"/>
            <a:ext cx="5684219" cy="1037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755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the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Previous model statistics: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New model statistics:</a:t>
            </a:r>
          </a:p>
          <a:p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91" y="4143375"/>
            <a:ext cx="71723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90" y="2147893"/>
            <a:ext cx="7124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95902" y="4524375"/>
            <a:ext cx="604839" cy="857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60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0" y="609600"/>
            <a:ext cx="24384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</a:t>
            </a:r>
            <a:br>
              <a:rPr lang="en-US" dirty="0"/>
            </a:br>
            <a:r>
              <a:rPr lang="en-US" dirty="0"/>
              <a:t>Reports</a:t>
            </a: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96200" y="1297353"/>
            <a:ext cx="2743200" cy="43037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Shadow price: </a:t>
            </a:r>
            <a:r>
              <a:rPr lang="en-US" sz="2400" dirty="0"/>
              <a:t>marginal values of resources.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Reduced costs: </a:t>
            </a:r>
            <a:r>
              <a:rPr lang="en-US" sz="2400" dirty="0"/>
              <a:t>marginal cost if a non-basic variable is forced to enter the solutions.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840" y="425117"/>
            <a:ext cx="6172200" cy="5909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 rot="20590197">
            <a:off x="6553511" y="1719384"/>
            <a:ext cx="1252239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20265377">
            <a:off x="6612880" y="5025692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31816" y="425117"/>
            <a:ext cx="1000370" cy="34860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31815" y="4017108"/>
            <a:ext cx="1000370" cy="39858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626840" y="2289908"/>
            <a:ext cx="6172200" cy="7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04470" y="2926923"/>
            <a:ext cx="1000370" cy="398584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8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474"/>
            <a:ext cx="8229600" cy="781050"/>
          </a:xfrm>
        </p:spPr>
        <p:txBody>
          <a:bodyPr>
            <a:normAutofit/>
          </a:bodyPr>
          <a:lstStyle/>
          <a:p>
            <a:r>
              <a:rPr lang="en-US" sz="3600" dirty="0"/>
              <a:t>Review the simple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29513" y="1984771"/>
            <a:ext cx="3067051" cy="4933950"/>
          </a:xfrm>
        </p:spPr>
        <p:txBody>
          <a:bodyPr>
            <a:normAutofit lnSpcReduction="10000"/>
          </a:bodyPr>
          <a:lstStyle/>
          <a:p>
            <a:pPr lvl="0">
              <a:buNone/>
              <a:defRPr/>
            </a:pPr>
            <a:endParaRPr lang="en-US" sz="2000" dirty="0"/>
          </a:p>
          <a:p>
            <a:pPr lvl="0">
              <a:buNone/>
              <a:defRPr/>
            </a:pPr>
            <a:endParaRPr lang="en-US" sz="2000" dirty="0"/>
          </a:p>
          <a:p>
            <a:pPr lvl="0">
              <a:buNone/>
              <a:defRPr/>
            </a:pPr>
            <a:r>
              <a:rPr lang="en-US" sz="2000" dirty="0"/>
              <a:t>1. Variable specifications</a:t>
            </a:r>
          </a:p>
          <a:p>
            <a:pPr lvl="0">
              <a:defRPr/>
            </a:pPr>
            <a:endParaRPr lang="en-US" sz="1000" dirty="0"/>
          </a:p>
          <a:p>
            <a:pPr lvl="0">
              <a:defRPr/>
            </a:pPr>
            <a:endParaRPr lang="en-US" sz="1000" dirty="0"/>
          </a:p>
          <a:p>
            <a:pPr lvl="0">
              <a:defRPr/>
            </a:pPr>
            <a:endParaRPr lang="en-US" sz="1000" dirty="0"/>
          </a:p>
          <a:p>
            <a:pPr lvl="0">
              <a:defRPr/>
            </a:pPr>
            <a:endParaRPr lang="en-US" sz="1000" dirty="0"/>
          </a:p>
          <a:p>
            <a:pPr lvl="0">
              <a:defRPr/>
            </a:pPr>
            <a:endParaRPr lang="en-US" sz="1000" dirty="0"/>
          </a:p>
          <a:p>
            <a:pPr lvl="0">
              <a:buNone/>
              <a:defRPr/>
            </a:pPr>
            <a:r>
              <a:rPr lang="en-US" sz="2000" dirty="0"/>
              <a:t>2. Equation specification</a:t>
            </a:r>
          </a:p>
          <a:p>
            <a:pPr marL="811530" indent="-514350">
              <a:buFont typeface="Wingdings" pitchFamily="2" charset="2"/>
              <a:buChar char="§"/>
              <a:defRPr/>
            </a:pPr>
            <a:r>
              <a:rPr lang="en-US" sz="2000" dirty="0"/>
              <a:t>Declaration</a:t>
            </a:r>
          </a:p>
          <a:p>
            <a:pPr marL="811530" indent="-514350">
              <a:buFont typeface="Wingdings" pitchFamily="2" charset="2"/>
              <a:buChar char="§"/>
              <a:defRPr/>
            </a:pPr>
            <a:r>
              <a:rPr lang="en-US" sz="2000" dirty="0"/>
              <a:t>Algebraic structure specification</a:t>
            </a:r>
          </a:p>
          <a:p>
            <a:pPr marL="811530" indent="-514350">
              <a:buFont typeface="Wingdings" pitchFamily="2" charset="2"/>
              <a:buChar char="§"/>
              <a:defRPr/>
            </a:pPr>
            <a:endParaRPr lang="en-US" sz="1000" dirty="0"/>
          </a:p>
          <a:p>
            <a:pPr marL="811530" indent="-514350">
              <a:buFont typeface="Wingdings" pitchFamily="2" charset="2"/>
              <a:buChar char="§"/>
              <a:defRPr/>
            </a:pPr>
            <a:endParaRPr lang="en-US" sz="1000" dirty="0"/>
          </a:p>
          <a:p>
            <a:pPr lvl="0">
              <a:buNone/>
              <a:defRPr/>
            </a:pPr>
            <a:r>
              <a:rPr lang="en-US" sz="2000" dirty="0"/>
              <a:t>3. Model statement</a:t>
            </a:r>
            <a:endParaRPr lang="en-US" sz="1000" dirty="0"/>
          </a:p>
          <a:p>
            <a:pPr lvl="0">
              <a:buNone/>
              <a:defRPr/>
            </a:pPr>
            <a:r>
              <a:rPr lang="en-US" sz="2000" dirty="0"/>
              <a:t>4. Solve statement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058025" y="2581280"/>
            <a:ext cx="0" cy="14192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058028" y="2066930"/>
            <a:ext cx="342901" cy="95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48500" y="4162425"/>
            <a:ext cx="0" cy="1638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991351" y="6038855"/>
            <a:ext cx="419100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991349" y="6348413"/>
            <a:ext cx="42862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0"/>
          <a:stretch/>
        </p:blipFill>
        <p:spPr bwMode="auto">
          <a:xfrm>
            <a:off x="1776413" y="2371729"/>
            <a:ext cx="5214939" cy="418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3" b="13795"/>
          <a:stretch/>
        </p:blipFill>
        <p:spPr bwMode="auto">
          <a:xfrm>
            <a:off x="3609977" y="858842"/>
            <a:ext cx="4248151" cy="12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 flipV="1">
            <a:off x="7058025" y="2933705"/>
            <a:ext cx="428627" cy="1190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034213" y="4310068"/>
            <a:ext cx="428627" cy="1190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18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the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are several ways to display your model output except the default outputs in the .</a:t>
            </a:r>
            <a:r>
              <a:rPr lang="en-US" dirty="0" err="1"/>
              <a:t>lst</a:t>
            </a:r>
            <a:r>
              <a:rPr lang="en-US" dirty="0"/>
              <a:t> file. I will talk about the </a:t>
            </a:r>
            <a:r>
              <a:rPr lang="en-US" b="1" dirty="0">
                <a:solidFill>
                  <a:srgbClr val="0000FF"/>
                </a:solidFill>
              </a:rPr>
              <a:t>display</a:t>
            </a:r>
            <a:r>
              <a:rPr lang="en-US" dirty="0"/>
              <a:t> statement here and introduce more later if we have time.</a:t>
            </a:r>
          </a:p>
          <a:p>
            <a:r>
              <a:rPr lang="en-US" dirty="0"/>
              <a:t>General format  </a:t>
            </a:r>
          </a:p>
          <a:p>
            <a:r>
              <a:rPr lang="en-US" dirty="0"/>
              <a:t>It can be used for: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Quoted strings with single or double quotes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Parameter, table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names </a:t>
            </a:r>
            <a:r>
              <a:rPr lang="en-US" b="1" dirty="0"/>
              <a:t>without</a:t>
            </a:r>
            <a:r>
              <a:rPr lang="en-US" dirty="0"/>
              <a:t> any referencing to set-dependency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Variable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equation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model</a:t>
            </a:r>
            <a:r>
              <a:rPr lang="en-US" dirty="0"/>
              <a:t> attributes with the item name and </a:t>
            </a:r>
            <a:r>
              <a:rPr lang="en-US" b="1" dirty="0"/>
              <a:t>attribute</a:t>
            </a:r>
            <a:r>
              <a:rPr lang="en-US" dirty="0"/>
              <a:t> desired specified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1969" y="2813538"/>
            <a:ext cx="418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Item1, Item2, Item3 ;</a:t>
            </a:r>
          </a:p>
        </p:txBody>
      </p:sp>
    </p:spTree>
    <p:extLst>
      <p:ext uri="{BB962C8B-B14F-4D97-AF65-F5344CB8AC3E}">
        <p14:creationId xmlns:p14="http://schemas.microsoft.com/office/powerpoint/2010/main" val="3933336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the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6" y="1866412"/>
            <a:ext cx="8515351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21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18"/>
          <a:stretch/>
        </p:blipFill>
        <p:spPr bwMode="auto">
          <a:xfrm>
            <a:off x="1838326" y="3701807"/>
            <a:ext cx="7677150" cy="203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4179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the output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22</a:t>
            </a:fld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275" y="1447800"/>
            <a:ext cx="652904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125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05000" y="142875"/>
            <a:ext cx="7848600" cy="914400"/>
          </a:xfrm>
        </p:spPr>
        <p:txBody>
          <a:bodyPr>
            <a:normAutofit/>
          </a:bodyPr>
          <a:lstStyle/>
          <a:p>
            <a:r>
              <a:rPr lang="en-US" dirty="0"/>
              <a:t>Simple to general models</a:t>
            </a:r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31370806"/>
              </p:ext>
            </p:extLst>
          </p:nvPr>
        </p:nvGraphicFramePr>
        <p:xfrm>
          <a:off x="2052638" y="1143000"/>
          <a:ext cx="7986712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3" imgW="4356000" imgH="914400" progId="Equation.3">
                  <p:embed/>
                </p:oleObj>
              </mc:Choice>
              <mc:Fallback>
                <p:oleObj name="Equation" r:id="rId3" imgW="43560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1143000"/>
                        <a:ext cx="7986712" cy="1676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3276600"/>
          <a:ext cx="3657600" cy="316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5" imgW="1523880" imgH="1320480" progId="Equation.3">
                  <p:embed/>
                </p:oleObj>
              </mc:Choice>
              <mc:Fallback>
                <p:oleObj name="Equation" r:id="rId5" imgW="152388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76600"/>
                        <a:ext cx="3657600" cy="316992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634577"/>
              </p:ext>
            </p:extLst>
          </p:nvPr>
        </p:nvGraphicFramePr>
        <p:xfrm>
          <a:off x="6470075" y="3248025"/>
          <a:ext cx="3740151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7" imgW="1523880" imgH="952200" progId="Equation.3">
                  <p:embed/>
                </p:oleObj>
              </mc:Choice>
              <mc:Fallback>
                <p:oleObj name="Equation" r:id="rId7" imgW="152388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075" y="3248025"/>
                        <a:ext cx="3740151" cy="2057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Arrow 9"/>
          <p:cNvSpPr/>
          <p:nvPr/>
        </p:nvSpPr>
        <p:spPr>
          <a:xfrm rot="5400000">
            <a:off x="3171825" y="2952752"/>
            <a:ext cx="36195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1" name="Right Arrow 10"/>
          <p:cNvSpPr/>
          <p:nvPr/>
        </p:nvSpPr>
        <p:spPr>
          <a:xfrm>
            <a:off x="5695951" y="4276729"/>
            <a:ext cx="647700" cy="2769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470075" y="5523192"/>
            <a:ext cx="2988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=1: corn         j=1: land</a:t>
            </a:r>
          </a:p>
          <a:p>
            <a:r>
              <a:rPr lang="en-US" dirty="0" err="1"/>
              <a:t>i</a:t>
            </a:r>
            <a:r>
              <a:rPr lang="en-US" dirty="0"/>
              <a:t>=2: wheat      j=2: labor</a:t>
            </a:r>
          </a:p>
          <a:p>
            <a:r>
              <a:rPr lang="en-US" dirty="0" err="1"/>
              <a:t>i</a:t>
            </a:r>
            <a:r>
              <a:rPr lang="en-US" dirty="0"/>
              <a:t>=3: cotton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7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--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the subscripts in the </a:t>
                </a:r>
              </a:p>
              <a:p>
                <a:pPr marL="0" indent="0">
                  <a:buNone/>
                </a:pPr>
                <a:r>
                  <a:rPr lang="en-US" dirty="0"/>
                  <a:t>algebraic models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-- variables with subscripts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-- parameters</a:t>
                </a:r>
              </a:p>
              <a:p>
                <a:pPr marL="0" indent="0">
                  <a:buNone/>
                </a:pPr>
                <a:r>
                  <a:rPr lang="en-US" dirty="0"/>
                  <a:t>with one subscripts (list) or two</a:t>
                </a:r>
              </a:p>
              <a:p>
                <a:pPr marL="0" indent="0">
                  <a:buNone/>
                </a:pPr>
                <a:r>
                  <a:rPr lang="en-US" dirty="0"/>
                  <a:t>subscripts (table).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889" t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462401"/>
              </p:ext>
            </p:extLst>
          </p:nvPr>
        </p:nvGraphicFramePr>
        <p:xfrm>
          <a:off x="6008688" y="1640253"/>
          <a:ext cx="37401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4" imgW="1523880" imgH="952200" progId="Equation.3">
                  <p:embed/>
                </p:oleObj>
              </mc:Choice>
              <mc:Fallback>
                <p:oleObj name="Equation" r:id="rId4" imgW="1523880" imgH="952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8688" y="1640253"/>
                        <a:ext cx="3740150" cy="2057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8575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Steps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9800" y="1724025"/>
            <a:ext cx="7848600" cy="432511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SET definitions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Data Entry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Variable Specification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Equation Specification</a:t>
            </a:r>
          </a:p>
          <a:p>
            <a:pPr marL="1085850" indent="-514350">
              <a:buNone/>
            </a:pPr>
            <a:r>
              <a:rPr lang="en-US" dirty="0">
                <a:solidFill>
                  <a:srgbClr val="0070C0"/>
                </a:solidFill>
              </a:rPr>
              <a:t>a) </a:t>
            </a:r>
            <a:r>
              <a:rPr lang="en-US" dirty="0"/>
              <a:t>Declaration</a:t>
            </a:r>
          </a:p>
          <a:p>
            <a:pPr marL="1085850" indent="-514350">
              <a:buNone/>
            </a:pPr>
            <a:r>
              <a:rPr lang="en-US" dirty="0">
                <a:solidFill>
                  <a:srgbClr val="0070C0"/>
                </a:solidFill>
              </a:rPr>
              <a:t>b) </a:t>
            </a:r>
            <a:r>
              <a:rPr lang="en-US" dirty="0"/>
              <a:t>Algebraic structure</a:t>
            </a:r>
          </a:p>
          <a:p>
            <a:pPr marL="514350" indent="-514350">
              <a:buNone/>
            </a:pPr>
            <a:r>
              <a:rPr lang="en-US" dirty="0"/>
              <a:t>5.  Model Statement</a:t>
            </a:r>
          </a:p>
          <a:p>
            <a:pPr marL="514350" indent="-514350">
              <a:buNone/>
            </a:pPr>
            <a:r>
              <a:rPr lang="en-US" dirty="0"/>
              <a:t>6.  Solve Statement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07012" y="1575259"/>
                <a:ext cx="4472059" cy="43088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corresponds to the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FF000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2200" dirty="0"/>
                  <a:t> and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FF0000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sz="2200" dirty="0">
                    <a:solidFill>
                      <a:srgbClr val="FF0000"/>
                    </a:solidFill>
                  </a:rPr>
                  <a:t> </a:t>
                </a:r>
                <a:endParaRPr lang="en-US" sz="2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11" y="1575255"/>
                <a:ext cx="4472058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1355" t="-4000" b="-2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27634" y="2149022"/>
                <a:ext cx="3314625" cy="49141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corresponds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630" y="2149017"/>
                <a:ext cx="3851439" cy="491417"/>
              </a:xfrm>
              <a:prstGeom prst="rect">
                <a:avLst/>
              </a:prstGeom>
              <a:blipFill rotWithShape="1">
                <a:blip r:embed="rId3"/>
                <a:stretch>
                  <a:fillRect l="-1730" t="-7143"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210304" y="2830934"/>
            <a:ext cx="3468769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/>
              <a:t>different due to the previous two steps and the indices introduced</a:t>
            </a:r>
          </a:p>
        </p:txBody>
      </p:sp>
      <p:cxnSp>
        <p:nvCxnSpPr>
          <p:cNvPr id="12" name="Straight Arrow Connector 11"/>
          <p:cNvCxnSpPr>
            <a:endCxn id="8" idx="1"/>
          </p:cNvCxnSpPr>
          <p:nvPr/>
        </p:nvCxnSpPr>
        <p:spPr>
          <a:xfrm flipV="1">
            <a:off x="4772025" y="1790699"/>
            <a:ext cx="434987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1"/>
          </p:cNvCxnSpPr>
          <p:nvPr/>
        </p:nvCxnSpPr>
        <p:spPr>
          <a:xfrm>
            <a:off x="4229102" y="2394730"/>
            <a:ext cx="159853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13305" y="2932927"/>
            <a:ext cx="628651" cy="5539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75221" y="3359289"/>
            <a:ext cx="504825" cy="1750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2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Set definitions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505511" y="1293867"/>
            <a:ext cx="4356028" cy="4301681"/>
          </a:xfrm>
        </p:spPr>
        <p:txBody>
          <a:bodyPr>
            <a:normAutofit/>
          </a:bodyPr>
          <a:lstStyle/>
          <a:p>
            <a:r>
              <a:rPr lang="en-US" sz="2400" dirty="0"/>
              <a:t>Basic format</a:t>
            </a:r>
          </a:p>
          <a:p>
            <a:pPr marL="0" indent="0">
              <a:buNone/>
            </a:pPr>
            <a:r>
              <a:rPr lang="en-US" sz="2400" dirty="0"/>
              <a:t>Algebra: </a:t>
            </a:r>
            <a:r>
              <a:rPr lang="en-US" sz="2400" dirty="0">
                <a:solidFill>
                  <a:srgbClr val="FF0000"/>
                </a:solidFill>
              </a:rPr>
              <a:t>subscripts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GAMS: </a:t>
            </a:r>
            <a:r>
              <a:rPr lang="en-US" sz="2400" dirty="0">
                <a:solidFill>
                  <a:srgbClr val="FF0000"/>
                </a:solidFill>
              </a:rPr>
              <a:t>sets </a:t>
            </a:r>
          </a:p>
          <a:p>
            <a:pPr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ItemName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element1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element2</a:t>
            </a:r>
          </a:p>
          <a:p>
            <a:pPr>
              <a:buNone/>
            </a:pPr>
            <a:r>
              <a:rPr lang="en-US" sz="2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/>
              <a:t>Example</a:t>
            </a:r>
          </a:p>
          <a:p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309567" y="2790655"/>
            <a:ext cx="349775" cy="93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309567" y="3012463"/>
            <a:ext cx="503605" cy="7154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3447" y="2669479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Opening and </a:t>
            </a:r>
          </a:p>
          <a:p>
            <a:r>
              <a:rPr lang="en-US" sz="1400" dirty="0"/>
              <a:t>ending slashes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901" y="3786874"/>
            <a:ext cx="56292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173417" y="2240048"/>
            <a:ext cx="36107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optional explanatory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73417" y="2673911"/>
            <a:ext cx="3610707" cy="338554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optional set associated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73417" y="3102185"/>
            <a:ext cx="3610707" cy="338554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optional set associated text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1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30014" y="2223481"/>
            <a:ext cx="2631895" cy="352425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38994" y="1724401"/>
            <a:ext cx="4686544" cy="4170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09680"/>
            <a:ext cx="8229600" cy="4301681"/>
          </a:xfrm>
        </p:spPr>
        <p:txBody>
          <a:bodyPr/>
          <a:lstStyle/>
          <a:p>
            <a:r>
              <a:rPr lang="en-US" sz="2400" dirty="0"/>
              <a:t>Basic format</a:t>
            </a:r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ItemName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optional explanatory text</a:t>
            </a: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element1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 optional text,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element2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element3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  <a:p>
            <a:r>
              <a:rPr lang="en-US" dirty="0"/>
              <a:t>Example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Set definitions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769" y="4500567"/>
            <a:ext cx="5124451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5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2. Data entry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33371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Parameters</a:t>
            </a:r>
          </a:p>
          <a:p>
            <a:r>
              <a:rPr lang="en-US" dirty="0"/>
              <a:t>Tables</a:t>
            </a:r>
          </a:p>
          <a:p>
            <a:r>
              <a:rPr lang="en-US" dirty="0"/>
              <a:t>Scalar</a:t>
            </a:r>
          </a:p>
          <a:p>
            <a:r>
              <a:rPr lang="en-US" dirty="0"/>
              <a:t>Direct assignment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0"/>
          <a:stretch/>
        </p:blipFill>
        <p:spPr bwMode="auto">
          <a:xfrm>
            <a:off x="4740399" y="2731477"/>
            <a:ext cx="70151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65206"/>
              </p:ext>
            </p:extLst>
          </p:nvPr>
        </p:nvGraphicFramePr>
        <p:xfrm>
          <a:off x="6532318" y="421054"/>
          <a:ext cx="37401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4" imgW="1523880" imgH="952200" progId="Equation.3">
                  <p:embed/>
                </p:oleObj>
              </mc:Choice>
              <mc:Fallback>
                <p:oleObj name="Equation" r:id="rId4" imgW="1523880" imgH="952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318" y="421054"/>
                        <a:ext cx="3740150" cy="2057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275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/>
              <a:t>2.1 Parameter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219200"/>
            <a:ext cx="8686800" cy="4974336"/>
          </a:xfrm>
        </p:spPr>
        <p:txBody>
          <a:bodyPr>
            <a:normAutofit/>
          </a:bodyPr>
          <a:lstStyle/>
          <a:p>
            <a:r>
              <a:rPr lang="en-US" sz="2600" dirty="0"/>
              <a:t>Basic format</a:t>
            </a:r>
          </a:p>
          <a:p>
            <a:pPr>
              <a:buNone/>
            </a:pPr>
            <a:r>
              <a:rPr lang="en-US" sz="2600" dirty="0">
                <a:latin typeface="+mj-lt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ItemName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SetDependency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element1    associated value</a:t>
            </a:r>
          </a:p>
          <a:p>
            <a:pPr>
              <a:buNone/>
            </a:pP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element2    associated value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/;</a:t>
            </a:r>
          </a:p>
          <a:p>
            <a:r>
              <a:rPr lang="en-US" sz="2400" dirty="0"/>
              <a:t>Example</a:t>
            </a:r>
          </a:p>
          <a:p>
            <a:pPr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3941" y="1799416"/>
            <a:ext cx="361070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optional explanatory text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931" y="3681657"/>
            <a:ext cx="7519829" cy="235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644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1277</TotalTime>
  <Words>705</Words>
  <Application>Microsoft Office PowerPoint</Application>
  <PresentationFormat>Custom</PresentationFormat>
  <Paragraphs>221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Equity</vt:lpstr>
      <vt:lpstr>Equation</vt:lpstr>
      <vt:lpstr>Lecture 2 General Problem</vt:lpstr>
      <vt:lpstr>Review the simple model</vt:lpstr>
      <vt:lpstr>Simple to general models</vt:lpstr>
      <vt:lpstr>What is the difference</vt:lpstr>
      <vt:lpstr>New Steps</vt:lpstr>
      <vt:lpstr>1. Set definitions</vt:lpstr>
      <vt:lpstr>1. Set definitions</vt:lpstr>
      <vt:lpstr>2. Data entry</vt:lpstr>
      <vt:lpstr>2.1 Parameter </vt:lpstr>
      <vt:lpstr>2.2 Table</vt:lpstr>
      <vt:lpstr>2.3 Scalar</vt:lpstr>
      <vt:lpstr>2.4 Direct assignment</vt:lpstr>
      <vt:lpstr>Sum</vt:lpstr>
      <vt:lpstr>Basic calculation rules</vt:lpstr>
      <vt:lpstr>3. Variable declarations</vt:lpstr>
      <vt:lpstr>4. Equation Declarations</vt:lpstr>
      <vt:lpstr>4. Equation: Algebraic structure specification</vt:lpstr>
      <vt:lpstr>Read the output</vt:lpstr>
      <vt:lpstr>Solution  Reports</vt:lpstr>
      <vt:lpstr>Display the output</vt:lpstr>
      <vt:lpstr>Display the output</vt:lpstr>
      <vt:lpstr>Display the output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Fei, Chengcheng</cp:lastModifiedBy>
  <cp:revision>98</cp:revision>
  <cp:lastPrinted>2017-09-15T00:42:47Z</cp:lastPrinted>
  <dcterms:created xsi:type="dcterms:W3CDTF">2012-12-04T20:42:30Z</dcterms:created>
  <dcterms:modified xsi:type="dcterms:W3CDTF">2018-09-05T18:58:20Z</dcterms:modified>
</cp:coreProperties>
</file>