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366" r:id="rId1"/>
  </p:sldMasterIdLst>
  <p:notesMasterIdLst>
    <p:notesMasterId r:id="rId29"/>
  </p:notesMasterIdLst>
  <p:handoutMasterIdLst>
    <p:handoutMasterId r:id="rId30"/>
  </p:handoutMasterIdLst>
  <p:sldIdLst>
    <p:sldId id="262" r:id="rId2"/>
    <p:sldId id="263" r:id="rId3"/>
    <p:sldId id="264" r:id="rId4"/>
    <p:sldId id="265" r:id="rId5"/>
    <p:sldId id="260" r:id="rId6"/>
    <p:sldId id="267" r:id="rId7"/>
    <p:sldId id="268" r:id="rId8"/>
    <p:sldId id="284" r:id="rId9"/>
    <p:sldId id="286" r:id="rId10"/>
    <p:sldId id="287" r:id="rId11"/>
    <p:sldId id="259" r:id="rId12"/>
    <p:sldId id="270" r:id="rId13"/>
    <p:sldId id="272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85" r:id="rId22"/>
    <p:sldId id="279" r:id="rId23"/>
    <p:sldId id="280" r:id="rId24"/>
    <p:sldId id="282" r:id="rId25"/>
    <p:sldId id="283" r:id="rId26"/>
    <p:sldId id="281" r:id="rId27"/>
    <p:sldId id="261" r:id="rId2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798" y="-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2661" y="3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16B3CB-47A4-442F-ABD0-51A66FBE0926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BE70E0-F371-462F-87A8-6AE1F5167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59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120C74-09B7-4137-A7CC-59BF83AF9423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79EA22-7E36-47A4-8642-5A010828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0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4470-9B94-4981-A106-4107E7D2E144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213E-16F7-4E56-BE4D-790E427E16A9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A07C-E801-4140-91E4-7BBB82F876D7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9A74-B8DC-4A2F-99CD-FF947935173B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85F-0B4B-4650-9A83-433C3E0E2A52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F21-29F2-4724-A125-0915C5F27A8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EC05-FE77-4856-82C6-ABABA1F54AE8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80F-4BCB-44A8-B1B3-EBFFE3263E48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4064-9725-4C8B-B0AB-AF4FFA794E1F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482F-1ACD-406E-9F59-9A397E040DD2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FAE6-1597-4A88-B978-EE0A07719261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E7FE6B-A329-414B-B90E-0BA4C9B7E86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engcheng.fei@gmail.com" TargetMode="External"/><Relationship Id="rId2" Type="http://schemas.openxmlformats.org/officeDocument/2006/relationships/hyperlink" Target="mailto:feiccheng@tamu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" TargetMode="External"/><Relationship Id="rId2" Type="http://schemas.openxmlformats.org/officeDocument/2006/relationships/hyperlink" Target="http://www.gam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fTAizXPo4vN54CC-Zs9TTg" TargetMode="External"/><Relationship Id="rId5" Type="http://schemas.openxmlformats.org/officeDocument/2006/relationships/hyperlink" Target="http://www3.lei.wur.nl/gamstools/" TargetMode="External"/><Relationship Id="rId4" Type="http://schemas.openxmlformats.org/officeDocument/2006/relationships/hyperlink" Target="https://groups.google.com/forum/#!forum/gamsworld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58409" y="3504460"/>
            <a:ext cx="75438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2400" dirty="0" err="1"/>
              <a:t>Chengcheng</a:t>
            </a:r>
            <a:r>
              <a:rPr lang="en-US" sz="2400" dirty="0"/>
              <a:t> </a:t>
            </a:r>
            <a:r>
              <a:rPr lang="en-US" sz="2400" dirty="0" err="1"/>
              <a:t>Fei</a:t>
            </a:r>
            <a:endParaRPr lang="en-US" sz="2400" dirty="0"/>
          </a:p>
          <a:p>
            <a:pPr algn="r"/>
            <a:r>
              <a:rPr lang="en-US" sz="2400" dirty="0" smtClean="0"/>
              <a:t>2018 </a:t>
            </a:r>
            <a:r>
              <a:rPr lang="en-US" sz="2400" dirty="0"/>
              <a:t>Fall</a:t>
            </a:r>
          </a:p>
          <a:p>
            <a:pPr algn="l"/>
            <a:endParaRPr lang="en-US" sz="2400" dirty="0"/>
          </a:p>
          <a:p>
            <a:pPr algn="r"/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Based on material written by </a:t>
            </a:r>
            <a:r>
              <a:rPr lang="en-US" sz="1700" dirty="0" err="1">
                <a:solidFill>
                  <a:schemeClr val="bg2">
                    <a:lumMod val="25000"/>
                  </a:schemeClr>
                </a:solidFill>
              </a:rPr>
              <a:t>Gillig</a:t>
            </a:r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sz="1700" dirty="0" err="1">
                <a:solidFill>
                  <a:schemeClr val="bg2">
                    <a:lumMod val="25000"/>
                  </a:schemeClr>
                </a:solidFill>
              </a:rPr>
              <a:t>McCarl</a:t>
            </a:r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; Improved upon by many previous lab instructors; </a:t>
            </a:r>
          </a:p>
          <a:p>
            <a:pPr algn="r"/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Special thanks to </a:t>
            </a:r>
            <a:r>
              <a:rPr lang="en-US" sz="1700" dirty="0" err="1">
                <a:solidFill>
                  <a:schemeClr val="bg2">
                    <a:lumMod val="25000"/>
                  </a:schemeClr>
                </a:solidFill>
              </a:rPr>
              <a:t>Zidong</a:t>
            </a:r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 Mark Wang.</a:t>
            </a:r>
          </a:p>
          <a:p>
            <a:pPr algn="l"/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71870" y="1864096"/>
            <a:ext cx="10094709" cy="1470025"/>
          </a:xfrm>
        </p:spPr>
        <p:txBody>
          <a:bodyPr>
            <a:normAutofit/>
          </a:bodyPr>
          <a:lstStyle/>
          <a:p>
            <a:r>
              <a:rPr lang="en-US" dirty="0"/>
              <a:t>Lab Section for AGEC 641</a:t>
            </a:r>
          </a:p>
        </p:txBody>
      </p:sp>
    </p:spTree>
    <p:extLst>
      <p:ext uri="{BB962C8B-B14F-4D97-AF65-F5344CB8AC3E}">
        <p14:creationId xmlns:p14="http://schemas.microsoft.com/office/powerpoint/2010/main" val="378786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Optimization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farmer wants to maximize the revenue by selecting the proper crop mix: corn, wheat and </a:t>
            </a:r>
            <a:r>
              <a:rPr lang="en-US" dirty="0" smtClean="0"/>
              <a:t>cotton. The net profits per acre and labor requirement from corn, wheat and cotton are as following:</a:t>
            </a:r>
          </a:p>
          <a:p>
            <a:pPr marL="0" indent="0" algn="ctr">
              <a:buNone/>
            </a:pPr>
            <a:r>
              <a:rPr lang="en-US" dirty="0" smtClean="0"/>
              <a:t>                Corn           wheat           cotton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Profit        109              90                115</a:t>
            </a:r>
          </a:p>
          <a:p>
            <a:pPr marL="0" indent="0" algn="ctr">
              <a:buNone/>
            </a:pPr>
            <a:r>
              <a:rPr lang="en-US" dirty="0" smtClean="0"/>
              <a:t>Labor          6                 4                    8</a:t>
            </a:r>
          </a:p>
          <a:p>
            <a:r>
              <a:rPr lang="en-US" dirty="0" smtClean="0"/>
              <a:t>The farmer has 100 acres of land and 60 units labor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Simple Optimization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981200" y="1600200"/>
                <a:ext cx="8229600" cy="436245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 farmer wants to maximize the revenue by selecting the proper crop mix: corn, wheat and cotton</a:t>
                </a:r>
              </a:p>
              <a:p>
                <a:pPr marL="0" indent="0" algn="just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Variables: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𝑐𝑜𝑟𝑛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𝑤h𝑒𝑎𝑡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𝑐𝑜𝑡𝑡𝑜𝑛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Equations: Objective, Land constraint, Labor constraint, Non-negativity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600200"/>
                <a:ext cx="8229600" cy="4362450"/>
              </a:xfrm>
              <a:blipFill rotWithShape="0">
                <a:blip r:embed="rId2"/>
                <a:stretch>
                  <a:fillRect l="-1111" t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9" y="2490789"/>
            <a:ext cx="69627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89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/>
          <a:lstStyle/>
          <a:p>
            <a:r>
              <a:rPr lang="en-US" dirty="0"/>
              <a:t>Steps in GAMS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400926" y="1295400"/>
            <a:ext cx="3067050" cy="493395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  <a:defRPr/>
            </a:pPr>
            <a:endParaRPr lang="en-US" sz="2000" dirty="0"/>
          </a:p>
          <a:p>
            <a:pPr lvl="0">
              <a:buNone/>
              <a:defRPr/>
            </a:pPr>
            <a:endParaRPr lang="en-US" sz="2000" dirty="0"/>
          </a:p>
          <a:p>
            <a:pPr lvl="0">
              <a:buNone/>
              <a:defRPr/>
            </a:pPr>
            <a:r>
              <a:rPr lang="en-US" sz="2000" dirty="0"/>
              <a:t>1. Variable specifications</a:t>
            </a:r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buNone/>
              <a:defRPr/>
            </a:pPr>
            <a:r>
              <a:rPr lang="en-US" sz="2000" dirty="0"/>
              <a:t>2. Equation specification</a:t>
            </a:r>
          </a:p>
          <a:p>
            <a:pPr marL="811530" indent="-514350">
              <a:buFont typeface="Wingdings" pitchFamily="2" charset="2"/>
              <a:buChar char="§"/>
              <a:defRPr/>
            </a:pPr>
            <a:r>
              <a:rPr lang="en-US" sz="2000" dirty="0"/>
              <a:t>Declaration</a:t>
            </a:r>
          </a:p>
          <a:p>
            <a:pPr marL="811530" indent="-514350">
              <a:buFont typeface="Wingdings" pitchFamily="2" charset="2"/>
              <a:buChar char="§"/>
              <a:defRPr/>
            </a:pPr>
            <a:r>
              <a:rPr lang="en-US" sz="2000" dirty="0"/>
              <a:t>Algebraic structure specification</a:t>
            </a:r>
          </a:p>
          <a:p>
            <a:pPr marL="811530" indent="-514350">
              <a:buFont typeface="Wingdings" pitchFamily="2" charset="2"/>
              <a:buChar char="§"/>
              <a:defRPr/>
            </a:pPr>
            <a:endParaRPr lang="en-US" sz="1000" dirty="0"/>
          </a:p>
          <a:p>
            <a:pPr marL="811530" indent="-514350">
              <a:buFont typeface="Wingdings" pitchFamily="2" charset="2"/>
              <a:buChar char="§"/>
              <a:defRPr/>
            </a:pPr>
            <a:endParaRPr lang="en-US" sz="1000" dirty="0"/>
          </a:p>
          <a:p>
            <a:pPr marL="811530" indent="-514350">
              <a:buFont typeface="Wingdings" pitchFamily="2" charset="2"/>
              <a:buChar char="§"/>
              <a:defRPr/>
            </a:pPr>
            <a:endParaRPr lang="en-US" sz="1000" dirty="0"/>
          </a:p>
          <a:p>
            <a:pPr lvl="0">
              <a:buNone/>
              <a:defRPr/>
            </a:pPr>
            <a:r>
              <a:rPr lang="en-US" sz="2000" dirty="0"/>
              <a:t>3. Model statement</a:t>
            </a:r>
            <a:endParaRPr lang="en-US" sz="1000" dirty="0"/>
          </a:p>
          <a:p>
            <a:pPr lvl="0">
              <a:buNone/>
              <a:defRPr/>
            </a:pPr>
            <a:r>
              <a:rPr lang="en-US" sz="2000" dirty="0"/>
              <a:t>4. Solve statement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058025" y="1714500"/>
            <a:ext cx="0" cy="17335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058026" y="2066926"/>
            <a:ext cx="342901" cy="9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58025" y="3633788"/>
            <a:ext cx="0" cy="16359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058026" y="3862387"/>
            <a:ext cx="342901" cy="95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58026" y="5510212"/>
            <a:ext cx="342901" cy="95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058026" y="5757862"/>
            <a:ext cx="342901" cy="95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4"/>
          <a:stretch/>
        </p:blipFill>
        <p:spPr bwMode="auto">
          <a:xfrm>
            <a:off x="1776413" y="1711842"/>
            <a:ext cx="5214938" cy="432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7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Variable specifications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1"/>
          <a:stretch/>
        </p:blipFill>
        <p:spPr bwMode="auto">
          <a:xfrm>
            <a:off x="1304131" y="2094614"/>
            <a:ext cx="4829175" cy="342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331695" y="1600201"/>
            <a:ext cx="4038600" cy="430902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GAMS requires variables in each problem to be identified</a:t>
            </a:r>
          </a:p>
          <a:p>
            <a:pPr>
              <a:lnSpc>
                <a:spcPct val="110000"/>
              </a:lnSpc>
            </a:pPr>
            <a:r>
              <a:rPr lang="en-US" dirty="0"/>
              <a:t>Objective variable (</a:t>
            </a:r>
            <a:r>
              <a:rPr lang="en-US" dirty="0">
                <a:solidFill>
                  <a:srgbClr val="FF0000"/>
                </a:solidFill>
              </a:rPr>
              <a:t>revenue</a:t>
            </a:r>
            <a:r>
              <a:rPr lang="en-US" dirty="0"/>
              <a:t>) needs to be defined as well</a:t>
            </a:r>
          </a:p>
          <a:p>
            <a:pPr>
              <a:lnSpc>
                <a:spcPct val="110000"/>
              </a:lnSpc>
            </a:pPr>
            <a:r>
              <a:rPr lang="en-US" dirty="0"/>
              <a:t>Variable name can be up to 64 characters and can have explanatory text</a:t>
            </a:r>
          </a:p>
          <a:p>
            <a:pPr>
              <a:lnSpc>
                <a:spcPct val="110000"/>
              </a:lnSpc>
            </a:pPr>
            <a:r>
              <a:rPr lang="en-US" dirty="0"/>
              <a:t>Type of variables in GAMS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solidFill>
                  <a:srgbClr val="0000FF"/>
                </a:solidFill>
              </a:rPr>
              <a:t>Variable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b="1" dirty="0">
                <a:solidFill>
                  <a:srgbClr val="0000FF"/>
                </a:solidFill>
              </a:rPr>
              <a:t>Positive variables</a:t>
            </a:r>
            <a:r>
              <a:rPr lang="en-US" dirty="0"/>
              <a:t>   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solidFill>
                  <a:srgbClr val="0000FF"/>
                </a:solidFill>
              </a:rPr>
              <a:t>Binary variable 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solidFill>
                  <a:srgbClr val="0000FF"/>
                </a:solidFill>
              </a:rPr>
              <a:t>Integer variable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31718" y="2222205"/>
            <a:ext cx="4530127" cy="12865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73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2. Equation specification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7"/>
          <a:stretch/>
        </p:blipFill>
        <p:spPr bwMode="auto">
          <a:xfrm>
            <a:off x="1304131" y="2105246"/>
            <a:ext cx="4829175" cy="3419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331695" y="1600201"/>
            <a:ext cx="4038600" cy="4309021"/>
          </a:xfrm>
        </p:spPr>
        <p:txBody>
          <a:bodyPr>
            <a:normAutofit/>
          </a:bodyPr>
          <a:lstStyle/>
          <a:p>
            <a:r>
              <a:rPr lang="en-US" sz="2200" dirty="0"/>
              <a:t>Name each equation in the model.</a:t>
            </a:r>
          </a:p>
          <a:p>
            <a:r>
              <a:rPr lang="en-US" sz="2200" dirty="0"/>
              <a:t>Specify the algebraic structure.</a:t>
            </a:r>
          </a:p>
          <a:p>
            <a:pPr lvl="1"/>
            <a:r>
              <a:rPr lang="en-US" sz="2000" dirty="0"/>
              <a:t>Two dots following each equation name</a:t>
            </a:r>
          </a:p>
          <a:p>
            <a:pPr lvl="1"/>
            <a:r>
              <a:rPr lang="en-US" sz="2000" dirty="0"/>
              <a:t>The specific forms of constraints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04130" y="3551275"/>
            <a:ext cx="4829175" cy="14303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0978"/>
              </p:ext>
            </p:extLst>
          </p:nvPr>
        </p:nvGraphicFramePr>
        <p:xfrm>
          <a:off x="6527734" y="4638675"/>
          <a:ext cx="3152776" cy="13906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19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0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Syntax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8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=E=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93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=L=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less than or 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27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=G=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greater than or 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0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3. Model statement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3"/>
          <a:stretch/>
        </p:blipFill>
        <p:spPr bwMode="auto">
          <a:xfrm>
            <a:off x="1304131" y="2083980"/>
            <a:ext cx="4829175" cy="34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Name the model</a:t>
            </a:r>
          </a:p>
          <a:p>
            <a:r>
              <a:rPr lang="en-US" sz="2200" dirty="0"/>
              <a:t>Specify equations that will be included in the model between two slashes / /</a:t>
            </a:r>
          </a:p>
          <a:p>
            <a:r>
              <a:rPr lang="en-US" sz="2200" dirty="0"/>
              <a:t>Two alternatives: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Or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31717" y="4981575"/>
            <a:ext cx="4265857" cy="2095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374" y="3225652"/>
            <a:ext cx="25003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374" y="4510089"/>
            <a:ext cx="4186796" cy="31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23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dirty="0"/>
              <a:t>4. Solve statement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1"/>
          <a:stretch/>
        </p:blipFill>
        <p:spPr bwMode="auto">
          <a:xfrm>
            <a:off x="1219200" y="1520456"/>
            <a:ext cx="4829175" cy="342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2200" y="1417639"/>
            <a:ext cx="4038600" cy="1973262"/>
          </a:xfrm>
        </p:spPr>
        <p:txBody>
          <a:bodyPr>
            <a:normAutofit/>
          </a:bodyPr>
          <a:lstStyle/>
          <a:p>
            <a:r>
              <a:rPr lang="en-US" sz="2200" dirty="0"/>
              <a:t>SOLVE causes GAMS to apply a solver to the model named in the Model statement (</a:t>
            </a:r>
            <a:r>
              <a:rPr lang="en-US" sz="2200" dirty="0" err="1"/>
              <a:t>CropMix</a:t>
            </a:r>
            <a:r>
              <a:rPr lang="en-US" sz="2200" dirty="0"/>
              <a:t>) using the data defined just before the solve statement.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4640446"/>
            <a:ext cx="4265857" cy="2095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07675" y="5155318"/>
            <a:ext cx="87861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Solve</a:t>
            </a:r>
            <a:r>
              <a:rPr lang="en-US" dirty="0"/>
              <a:t> </a:t>
            </a:r>
            <a:r>
              <a:rPr lang="en-US" dirty="0" err="1"/>
              <a:t>ModelName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using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LP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maximizing</a:t>
            </a:r>
            <a:r>
              <a:rPr lang="en-US" dirty="0"/>
              <a:t> objective;           -- linear max</a:t>
            </a:r>
          </a:p>
          <a:p>
            <a:r>
              <a:rPr lang="en-US" b="1" dirty="0">
                <a:solidFill>
                  <a:srgbClr val="0000FF"/>
                </a:solidFill>
              </a:rPr>
              <a:t>Solve</a:t>
            </a:r>
            <a:r>
              <a:rPr lang="en-US" dirty="0"/>
              <a:t> </a:t>
            </a:r>
            <a:r>
              <a:rPr lang="en-US" dirty="0" err="1"/>
              <a:t>ModelName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using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LP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minimizing </a:t>
            </a:r>
            <a:r>
              <a:rPr lang="en-US" dirty="0"/>
              <a:t>objective;            -- linear min</a:t>
            </a:r>
          </a:p>
          <a:p>
            <a:r>
              <a:rPr lang="en-US" b="1" dirty="0">
                <a:solidFill>
                  <a:srgbClr val="0000FF"/>
                </a:solidFill>
              </a:rPr>
              <a:t>Solve</a:t>
            </a:r>
            <a:r>
              <a:rPr lang="en-US" dirty="0"/>
              <a:t> </a:t>
            </a:r>
            <a:r>
              <a:rPr lang="en-US" dirty="0" err="1"/>
              <a:t>ModelName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using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NLP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maximizing</a:t>
            </a:r>
            <a:r>
              <a:rPr lang="en-US" dirty="0"/>
              <a:t> objective;         -- non-linear</a:t>
            </a:r>
          </a:p>
          <a:p>
            <a:r>
              <a:rPr lang="en-US" b="1" dirty="0">
                <a:solidFill>
                  <a:srgbClr val="0000FF"/>
                </a:solidFill>
              </a:rPr>
              <a:t>Solve</a:t>
            </a:r>
            <a:r>
              <a:rPr lang="en-US" dirty="0"/>
              <a:t> </a:t>
            </a:r>
            <a:r>
              <a:rPr lang="en-US" dirty="0" err="1"/>
              <a:t>ModelName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using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MIP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maximizing</a:t>
            </a:r>
            <a:r>
              <a:rPr lang="en-US" dirty="0"/>
              <a:t> objective;          -- mix integer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07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Semi-Colons ;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declaration must terminate with a ;.</a:t>
            </a:r>
          </a:p>
          <a:p>
            <a:r>
              <a:rPr lang="en-US" dirty="0"/>
              <a:t>Statements may be several lines long or may contain several elements.</a:t>
            </a:r>
          </a:p>
          <a:p>
            <a:r>
              <a:rPr lang="en-US" dirty="0"/>
              <a:t>Omission would lead to (many) Syntax Errors!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0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and read the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38250"/>
            <a:ext cx="8229600" cy="50673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GAMS is run the output is automatically place in the so called LST file</a:t>
            </a:r>
          </a:p>
          <a:p>
            <a:pPr marL="857250" lvl="2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Example_lec01.gms  </a:t>
            </a: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  </a:t>
            </a:r>
            <a:r>
              <a:rPr lang="en-US" sz="2000" dirty="0">
                <a:solidFill>
                  <a:srgbClr val="0070C0"/>
                </a:solidFill>
              </a:rPr>
              <a:t>Example_lec01</a:t>
            </a: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.lst</a:t>
            </a:r>
          </a:p>
          <a:p>
            <a:r>
              <a:rPr lang="en-US" dirty="0">
                <a:sym typeface="Wingdings" pitchFamily="2" charset="2"/>
              </a:rPr>
              <a:t>LST file contains a number of components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The 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echo print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Display of equations/variables</a:t>
            </a:r>
            <a:endParaRPr lang="en-US" dirty="0">
              <a:solidFill>
                <a:srgbClr val="0070C0"/>
              </a:solidFill>
              <a:sym typeface="Wingdings" pitchFamily="2" charset="2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Model statistics and execution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Model solution report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List of user generated display output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343026"/>
            <a:ext cx="80962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72125" y="1819275"/>
            <a:ext cx="323850" cy="3429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08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echo print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61402" y="2114550"/>
            <a:ext cx="1695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Echo Prints or a copy of an input file (*.</a:t>
            </a:r>
            <a:r>
              <a:rPr lang="en-US" dirty="0" err="1"/>
              <a:t>gms</a:t>
            </a:r>
            <a:r>
              <a:rPr lang="en-US" dirty="0"/>
              <a:t>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7"/>
          <a:stretch/>
        </p:blipFill>
        <p:spPr bwMode="auto">
          <a:xfrm>
            <a:off x="1066463" y="1594884"/>
            <a:ext cx="7525088" cy="439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1828800"/>
            <a:ext cx="1300716" cy="19138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2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Office: AGLS </a:t>
            </a:r>
            <a:r>
              <a:rPr lang="en-US" sz="2400" dirty="0" smtClean="0"/>
              <a:t>375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Email: </a:t>
            </a:r>
            <a:r>
              <a:rPr lang="en-US" sz="2400" dirty="0">
                <a:hlinkClick r:id="rId2"/>
              </a:rPr>
              <a:t>feiccheng@tamu.edu</a:t>
            </a:r>
            <a:r>
              <a:rPr lang="en-US" sz="2400" dirty="0"/>
              <a:t> OR </a:t>
            </a:r>
            <a:r>
              <a:rPr lang="en-US" sz="2400" dirty="0">
                <a:hlinkClick r:id="rId3"/>
              </a:rPr>
              <a:t>chengcheng.fei@gmail.com</a:t>
            </a:r>
            <a:r>
              <a:rPr lang="en-US" sz="24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Office hour: “walk in” or email in advance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Class time: TBA (We may have more sessions in a week whenever Dr. </a:t>
            </a:r>
            <a:r>
              <a:rPr lang="en-US" sz="2400" dirty="0" err="1"/>
              <a:t>McCarl</a:t>
            </a:r>
            <a:r>
              <a:rPr lang="en-US" sz="2400" dirty="0"/>
              <a:t> is traveling. I will email you when there is a change)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1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Display of equations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94" y="1417639"/>
            <a:ext cx="6718106" cy="37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428875" y="2257426"/>
            <a:ext cx="895350" cy="95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68233" y="2371060"/>
            <a:ext cx="467832" cy="202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61138" y="3576127"/>
            <a:ext cx="467832" cy="202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61138" y="4511831"/>
            <a:ext cx="467832" cy="202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37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Display of Variables (Column)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151" y="1447799"/>
            <a:ext cx="7446211" cy="5158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498651" y="2498651"/>
            <a:ext cx="829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6428" y="2323213"/>
            <a:ext cx="467832" cy="202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6428" y="3242930"/>
            <a:ext cx="467832" cy="202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6428" y="4369981"/>
            <a:ext cx="467832" cy="202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25163" y="5528930"/>
            <a:ext cx="467832" cy="202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00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1" y="1739475"/>
            <a:ext cx="10363200" cy="288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Model statistics and execution time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49329" y="3422798"/>
            <a:ext cx="2829536" cy="95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05001" y="484822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Statistics give information on model size.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BLOCK</a:t>
            </a:r>
            <a:r>
              <a:rPr lang="en-US" dirty="0"/>
              <a:t> counts refer to the number of named GAMS equations and variables.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SINGLE</a:t>
            </a:r>
            <a:r>
              <a:rPr lang="en-US" dirty="0"/>
              <a:t> counts refers to individual rows and columns.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NON ZERO </a:t>
            </a:r>
            <a:r>
              <a:rPr lang="en-US" dirty="0"/>
              <a:t>refers to the number of non-zero coefficients.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67913" y="3850536"/>
            <a:ext cx="5365454" cy="542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64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412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4. Model solution report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38426" y="1063980"/>
            <a:ext cx="6329363" cy="3872791"/>
            <a:chOff x="1114425" y="1063979"/>
            <a:chExt cx="6329363" cy="387279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425" y="1063979"/>
              <a:ext cx="6329363" cy="3872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1228725" y="2202385"/>
              <a:ext cx="895350" cy="95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2305050" y="5090636"/>
            <a:ext cx="7572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SOLVE STATUS </a:t>
            </a:r>
            <a:r>
              <a:rPr lang="en-US" dirty="0"/>
              <a:t>(a state of the program) =&gt; normal completion, iteration interrupted, resource interrupted, terminated by solver, evaluation error limit, unknown.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MODEL STATUS </a:t>
            </a:r>
            <a:r>
              <a:rPr lang="en-US" dirty="0"/>
              <a:t>(what solution looks like) =&gt; optimal, infeasible, unbounded,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1925" y="2305051"/>
            <a:ext cx="4057650" cy="542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71926" y="3857626"/>
            <a:ext cx="2390775" cy="542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40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412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4. Model solution report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5950" y="4919187"/>
            <a:ext cx="3829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single dot “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” represents a zero; </a:t>
            </a:r>
          </a:p>
          <a:p>
            <a:r>
              <a:rPr lang="en-US" dirty="0">
                <a:solidFill>
                  <a:srgbClr val="FF0000"/>
                </a:solidFill>
              </a:rPr>
              <a:t>INF</a:t>
            </a:r>
            <a:r>
              <a:rPr lang="en-US" dirty="0"/>
              <a:t> represents infinity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6" y="1093747"/>
            <a:ext cx="6610351" cy="370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134100" y="1400177"/>
            <a:ext cx="2905124" cy="2666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48175" y="2933740"/>
            <a:ext cx="4819650" cy="1019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752725" y="2278586"/>
            <a:ext cx="895350" cy="95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21237"/>
              </p:ext>
            </p:extLst>
          </p:nvPr>
        </p:nvGraphicFramePr>
        <p:xfrm>
          <a:off x="6286501" y="5019237"/>
          <a:ext cx="3057525" cy="126401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6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05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Type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.LO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.UP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.L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sz="1400" dirty="0"/>
                        <a:t>=E=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sz="1400" dirty="0"/>
                        <a:t>=L=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-INF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lang="en-US" sz="1400" dirty="0"/>
                        <a:t>=G=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85950" y="5848350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and upper </a:t>
            </a:r>
            <a:r>
              <a:rPr lang="en-US" dirty="0">
                <a:solidFill>
                  <a:srgbClr val="FF0000"/>
                </a:solidFill>
              </a:rPr>
              <a:t>bounds</a:t>
            </a:r>
            <a:r>
              <a:rPr lang="en-US" dirty="0"/>
              <a:t> for a equation</a:t>
            </a:r>
          </a:p>
        </p:txBody>
      </p:sp>
      <p:cxnSp>
        <p:nvCxnSpPr>
          <p:cNvPr id="8" name="Straight Arrow Connector 7"/>
          <p:cNvCxnSpPr>
            <a:endCxn id="12" idx="1"/>
          </p:cNvCxnSpPr>
          <p:nvPr/>
        </p:nvCxnSpPr>
        <p:spPr>
          <a:xfrm flipV="1">
            <a:off x="5156791" y="5651242"/>
            <a:ext cx="1129710" cy="3817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84380" y="1743740"/>
            <a:ext cx="467832" cy="534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10297" y="3220023"/>
            <a:ext cx="467832" cy="6502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1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GAMSIDE Project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371601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*.gpr: GAMS project file.</a:t>
            </a:r>
          </a:p>
          <a:p>
            <a:endParaRPr lang="en-US" dirty="0"/>
          </a:p>
          <a:p>
            <a:r>
              <a:rPr lang="en-US" dirty="0"/>
              <a:t>*.</a:t>
            </a:r>
            <a:r>
              <a:rPr lang="en-US" dirty="0">
                <a:solidFill>
                  <a:srgbClr val="FF0000"/>
                </a:solidFill>
              </a:rPr>
              <a:t>gms</a:t>
            </a:r>
            <a:r>
              <a:rPr lang="en-US" dirty="0"/>
              <a:t>: GAMS file where to write program codes.</a:t>
            </a:r>
          </a:p>
          <a:p>
            <a:endParaRPr lang="en-US" dirty="0"/>
          </a:p>
          <a:p>
            <a:r>
              <a:rPr lang="en-US" dirty="0"/>
              <a:t>*.</a:t>
            </a:r>
            <a:r>
              <a:rPr lang="en-US" dirty="0">
                <a:solidFill>
                  <a:srgbClr val="FF0000"/>
                </a:solidFill>
              </a:rPr>
              <a:t>lst</a:t>
            </a:r>
            <a:r>
              <a:rPr lang="en-US" dirty="0"/>
              <a:t>: GAMS output file generated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AFTER</a:t>
            </a:r>
            <a:r>
              <a:rPr lang="en-US" dirty="0"/>
              <a:t> the model runs.</a:t>
            </a:r>
          </a:p>
          <a:p>
            <a:endParaRPr lang="en-US" dirty="0"/>
          </a:p>
          <a:p>
            <a:r>
              <a:rPr lang="en-US" dirty="0"/>
              <a:t>*.log: GAMS log file generated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WHILE</a:t>
            </a:r>
            <a:r>
              <a:rPr lang="en-US" dirty="0"/>
              <a:t> the model runs.</a:t>
            </a:r>
          </a:p>
        </p:txBody>
      </p:sp>
    </p:spTree>
    <p:extLst>
      <p:ext uri="{BB962C8B-B14F-4D97-AF65-F5344CB8AC3E}">
        <p14:creationId xmlns:p14="http://schemas.microsoft.com/office/powerpoint/2010/main" val="3391336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and 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GAMS homepage:  </a:t>
            </a:r>
            <a:r>
              <a:rPr lang="en-US" dirty="0">
                <a:hlinkClick r:id="rId2"/>
              </a:rPr>
              <a:t>http://www.gams.com/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McCarl</a:t>
            </a:r>
            <a:r>
              <a:rPr lang="en-US" dirty="0">
                <a:solidFill>
                  <a:srgbClr val="FF0000"/>
                </a:solidFill>
              </a:rPr>
              <a:t> GAMS User Guide</a:t>
            </a:r>
            <a:r>
              <a:rPr lang="en-US" dirty="0"/>
              <a:t>: GAMS-&gt;Help-&gt;Expanded GAMS Guide (</a:t>
            </a:r>
            <a:r>
              <a:rPr lang="en-US" dirty="0" err="1"/>
              <a:t>McCarl</a:t>
            </a:r>
            <a:r>
              <a:rPr lang="en-US" dirty="0"/>
              <a:t>)</a:t>
            </a:r>
          </a:p>
          <a:p>
            <a:r>
              <a:rPr lang="en-US" dirty="0" err="1"/>
              <a:t>Stackoverflow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http://stackoverflow.com/</a:t>
            </a:r>
            <a:endParaRPr lang="en-US" dirty="0"/>
          </a:p>
          <a:p>
            <a:r>
              <a:rPr lang="en-US" dirty="0"/>
              <a:t>GAMS google group: </a:t>
            </a:r>
            <a:r>
              <a:rPr lang="en-US" dirty="0">
                <a:hlinkClick r:id="rId4"/>
              </a:rPr>
              <a:t>https://groups.google.com/forum/#!forum/gamsworld</a:t>
            </a:r>
            <a:endParaRPr lang="en-US" dirty="0"/>
          </a:p>
          <a:p>
            <a:r>
              <a:rPr lang="en-US" dirty="0"/>
              <a:t>LEI GAMS tools: </a:t>
            </a:r>
            <a:r>
              <a:rPr lang="en-US" dirty="0">
                <a:hlinkClick r:id="rId5"/>
              </a:rPr>
              <a:t>http://www3.lei.wur.nl/gamstools/</a:t>
            </a:r>
            <a:endParaRPr lang="en-US" dirty="0"/>
          </a:p>
          <a:p>
            <a:r>
              <a:rPr lang="en-US" dirty="0"/>
              <a:t>YouTube channels: </a:t>
            </a:r>
            <a:r>
              <a:rPr lang="en-US" dirty="0">
                <a:hlinkClick r:id="rId6"/>
              </a:rPr>
              <a:t>https://www.youtube.com/channel/UCfTAizXPo4vN54CC-Zs9TTg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06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3362" y="1393864"/>
            <a:ext cx="4754958" cy="1741966"/>
          </a:xfrm>
        </p:spPr>
        <p:txBody>
          <a:bodyPr>
            <a:normAutofit/>
          </a:bodyPr>
          <a:lstStyle/>
          <a:p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4341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Connecting lecture materials with mathematical programming (MP) practices </a:t>
            </a:r>
          </a:p>
          <a:p>
            <a:r>
              <a:rPr lang="en-US" sz="2400" dirty="0"/>
              <a:t>10-12 sessions covering basic aspects for applied MP with GAMS</a:t>
            </a:r>
          </a:p>
          <a:p>
            <a:r>
              <a:rPr lang="en-US" sz="2400" dirty="0"/>
              <a:t>6-8 assignments</a:t>
            </a:r>
          </a:p>
          <a:p>
            <a:pPr lvl="1"/>
            <a:r>
              <a:rPr lang="en-US" sz="1800" dirty="0"/>
              <a:t>Equally weighted</a:t>
            </a:r>
          </a:p>
          <a:p>
            <a:pPr lvl="1"/>
            <a:r>
              <a:rPr lang="en-US" sz="1800" dirty="0"/>
              <a:t>Usually due one week after assigned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9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First Look at GAMS and GAMSIDE</a:t>
            </a:r>
          </a:p>
          <a:p>
            <a:r>
              <a:rPr lang="en-US" sz="2400" dirty="0"/>
              <a:t>Formulation of A General Problem</a:t>
            </a:r>
          </a:p>
          <a:p>
            <a:r>
              <a:rPr lang="en-US" sz="2400" dirty="0"/>
              <a:t>Model Inspection &amp; Error Messages</a:t>
            </a:r>
          </a:p>
          <a:p>
            <a:r>
              <a:rPr lang="en-US" sz="2400" dirty="0"/>
              <a:t>Power of GAMS</a:t>
            </a:r>
          </a:p>
          <a:p>
            <a:r>
              <a:rPr lang="en-US" sz="2400" dirty="0"/>
              <a:t>Good Modeling Practices</a:t>
            </a:r>
          </a:p>
          <a:p>
            <a:r>
              <a:rPr lang="en-US" sz="2400" dirty="0"/>
              <a:t>Conditionals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GAMS Check: Pre/Post Solution Analysis</a:t>
            </a:r>
          </a:p>
          <a:p>
            <a:r>
              <a:rPr lang="en-US" sz="2400" dirty="0"/>
              <a:t>Examining A Model for Flaws</a:t>
            </a:r>
          </a:p>
          <a:p>
            <a:r>
              <a:rPr lang="en-US" sz="2400" dirty="0"/>
              <a:t>Report Writing</a:t>
            </a:r>
          </a:p>
          <a:p>
            <a:r>
              <a:rPr lang="en-US" sz="2400" dirty="0"/>
              <a:t>Comparative Analysis: Multiple Submissions and Loops</a:t>
            </a:r>
          </a:p>
          <a:p>
            <a:r>
              <a:rPr lang="en-US" sz="2400" dirty="0"/>
              <a:t>Non-linear Programming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6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538070"/>
            <a:ext cx="6400800" cy="1579712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Introduce GAMS/GAMSIDE &amp; Formulate a Simple Problem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25" y="1982948"/>
            <a:ext cx="7772400" cy="1268835"/>
          </a:xfrm>
        </p:spPr>
        <p:txBody>
          <a:bodyPr>
            <a:normAutofit/>
          </a:bodyPr>
          <a:lstStyle/>
          <a:p>
            <a:r>
              <a:rPr lang="en-US" dirty="0"/>
              <a:t>Lecture 1 Introduction</a:t>
            </a:r>
          </a:p>
        </p:txBody>
      </p:sp>
    </p:spTree>
    <p:extLst>
      <p:ext uri="{BB962C8B-B14F-4D97-AF65-F5344CB8AC3E}">
        <p14:creationId xmlns:p14="http://schemas.microsoft.com/office/powerpoint/2010/main" val="412296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GAMS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843709"/>
            <a:ext cx="10929730" cy="43570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eneralized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lgebraic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odeling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ystem</a:t>
            </a:r>
          </a:p>
          <a:p>
            <a:pPr marL="640080">
              <a:lnSpc>
                <a:spcPct val="150000"/>
              </a:lnSpc>
            </a:pPr>
            <a:r>
              <a:rPr lang="en-US" dirty="0"/>
              <a:t>Programming language for setting up and solving optimization models</a:t>
            </a:r>
          </a:p>
          <a:p>
            <a:pPr marL="640080"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All-In-One Package</a:t>
            </a:r>
            <a:r>
              <a:rPr lang="en-US" dirty="0"/>
              <a:t> that allows to</a:t>
            </a:r>
          </a:p>
          <a:p>
            <a:pPr marL="109728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Specify the structure </a:t>
            </a:r>
            <a:r>
              <a:rPr lang="en-US" dirty="0"/>
              <a:t>of an optimization model</a:t>
            </a:r>
          </a:p>
          <a:p>
            <a:pPr marL="109728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Specify and calculate</a:t>
            </a:r>
            <a:r>
              <a:rPr lang="en-US" dirty="0"/>
              <a:t> data that go into the model</a:t>
            </a:r>
          </a:p>
          <a:p>
            <a:pPr marL="109728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Solve</a:t>
            </a:r>
            <a:r>
              <a:rPr lang="en-US" dirty="0"/>
              <a:t> that model</a:t>
            </a:r>
          </a:p>
          <a:p>
            <a:pPr marL="109728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Conduct </a:t>
            </a:r>
            <a:r>
              <a:rPr lang="en-US" dirty="0"/>
              <a:t>report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writing on a model</a:t>
            </a:r>
          </a:p>
          <a:p>
            <a:pPr marL="109728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Perform</a:t>
            </a:r>
            <a:r>
              <a:rPr lang="en-US" dirty="0"/>
              <a:t> a comparative static analysis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3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GAMSIDE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ntegrated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evelopment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nvironment</a:t>
            </a:r>
          </a:p>
          <a:p>
            <a:endParaRPr lang="en-US" dirty="0"/>
          </a:p>
          <a:p>
            <a:r>
              <a:rPr lang="en-US" dirty="0"/>
              <a:t>Traditional way to use GAMS: use a text editor set up the model then use DOS (or UNIX) command line instructions to find errors in and run the model </a:t>
            </a:r>
          </a:p>
          <a:p>
            <a:endParaRPr lang="en-US" dirty="0"/>
          </a:p>
          <a:p>
            <a:r>
              <a:rPr lang="en-US" dirty="0"/>
              <a:t>With GAMSIDE: a graphical interface to create, debug, edit and run GAMS files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585789"/>
            <a:ext cx="1000678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New Project and a New File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76"/>
          <a:stretch/>
        </p:blipFill>
        <p:spPr bwMode="auto">
          <a:xfrm>
            <a:off x="375888" y="1417638"/>
            <a:ext cx="3494364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97712" y="1584251"/>
            <a:ext cx="414669" cy="23391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5046" y="3317358"/>
            <a:ext cx="2323214" cy="31897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18884" y="3588487"/>
            <a:ext cx="847060" cy="18607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971" y="2264844"/>
            <a:ext cx="51625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84791" y="1818167"/>
            <a:ext cx="2534093" cy="20201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0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 Use---- Finding and Replacing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995530"/>
          </a:xfrm>
        </p:spPr>
        <p:txBody>
          <a:bodyPr>
            <a:normAutofit/>
          </a:bodyPr>
          <a:lstStyle/>
          <a:p>
            <a:r>
              <a:rPr lang="en-US" dirty="0"/>
              <a:t>The IDE provides four ways to find and/or replace text strings. </a:t>
            </a:r>
          </a:p>
          <a:p>
            <a:r>
              <a:rPr lang="en-US" dirty="0"/>
              <a:t>Fundamental Methods involve the flashlight and search window.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Type the text string into the window. </a:t>
            </a:r>
          </a:p>
          <a:p>
            <a:pPr lvl="2"/>
            <a:r>
              <a:rPr lang="en-US" dirty="0"/>
              <a:t>        finds what you want in </a:t>
            </a:r>
            <a:r>
              <a:rPr lang="en-US" b="1" dirty="0">
                <a:solidFill>
                  <a:srgbClr val="FF0000"/>
                </a:solidFill>
              </a:rPr>
              <a:t>current file 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dirty="0"/>
              <a:t>finds it again in </a:t>
            </a:r>
            <a:r>
              <a:rPr lang="en-US" dirty="0">
                <a:solidFill>
                  <a:srgbClr val="FF0000"/>
                </a:solidFill>
              </a:rPr>
              <a:t>current file </a:t>
            </a:r>
            <a:r>
              <a:rPr lang="en-US" dirty="0"/>
              <a:t>(as does F3)</a:t>
            </a:r>
          </a:p>
          <a:p>
            <a:pPr lvl="2"/>
            <a:r>
              <a:rPr lang="en-US" dirty="0"/>
              <a:t>        finds what you want at </a:t>
            </a:r>
            <a:r>
              <a:rPr lang="en-US" dirty="0">
                <a:solidFill>
                  <a:srgbClr val="FF0000"/>
                </a:solidFill>
              </a:rPr>
              <a:t>all files in the directory specified</a:t>
            </a:r>
          </a:p>
          <a:p>
            <a:r>
              <a:rPr lang="en-US" dirty="0"/>
              <a:t>Advance way</a:t>
            </a:r>
          </a:p>
          <a:p>
            <a:pPr lvl="1"/>
            <a:r>
              <a:rPr lang="en-US" dirty="0"/>
              <a:t>Access Find and Replace through the search menu (</a:t>
            </a:r>
            <a:r>
              <a:rPr lang="en-US" dirty="0" err="1"/>
              <a:t>Ctrl+F</a:t>
            </a:r>
            <a:r>
              <a:rPr lang="en-US" dirty="0"/>
              <a:t>/R).</a:t>
            </a:r>
          </a:p>
          <a:p>
            <a:pPr lvl="1"/>
            <a:r>
              <a:rPr lang="en-US" dirty="0"/>
              <a:t>The dialogue gives more options.</a:t>
            </a:r>
          </a:p>
          <a:p>
            <a:pPr lvl="2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31"/>
          <a:stretch/>
        </p:blipFill>
        <p:spPr bwMode="auto">
          <a:xfrm>
            <a:off x="1987957" y="2500645"/>
            <a:ext cx="4048125" cy="77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522" y="3668897"/>
            <a:ext cx="3429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939" y="4087775"/>
            <a:ext cx="304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166" y="4383051"/>
            <a:ext cx="266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2447925"/>
            <a:ext cx="348615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680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1238</TotalTime>
  <Words>1093</Words>
  <Application>Microsoft Office PowerPoint</Application>
  <PresentationFormat>Custom</PresentationFormat>
  <Paragraphs>221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Lab Section for AGEC 641</vt:lpstr>
      <vt:lpstr>Info</vt:lpstr>
      <vt:lpstr>Info</vt:lpstr>
      <vt:lpstr>Outlines</vt:lpstr>
      <vt:lpstr>Lecture 1 Introduction</vt:lpstr>
      <vt:lpstr>What is GAMS</vt:lpstr>
      <vt:lpstr>What is GAMSIDE</vt:lpstr>
      <vt:lpstr>Build a New Project and a New File</vt:lpstr>
      <vt:lpstr>Basic IDE Use---- Finding and Replacing Text</vt:lpstr>
      <vt:lpstr>A Simple Optimization Problem</vt:lpstr>
      <vt:lpstr>A Simple Optimization Problem</vt:lpstr>
      <vt:lpstr>Steps in GAMS</vt:lpstr>
      <vt:lpstr>1. Variable specifications</vt:lpstr>
      <vt:lpstr>2. Equation specification</vt:lpstr>
      <vt:lpstr>3. Model statement</vt:lpstr>
      <vt:lpstr>4. Solve statement</vt:lpstr>
      <vt:lpstr>Semi-Colons ; </vt:lpstr>
      <vt:lpstr>Solve and read the output</vt:lpstr>
      <vt:lpstr>1. echo print</vt:lpstr>
      <vt:lpstr>2. Display of equations</vt:lpstr>
      <vt:lpstr>2. Display of Variables (Column)</vt:lpstr>
      <vt:lpstr>3. Model statistics and execution time</vt:lpstr>
      <vt:lpstr>4. Model solution report</vt:lpstr>
      <vt:lpstr>4. Model solution report</vt:lpstr>
      <vt:lpstr>GAMSIDE Project</vt:lpstr>
      <vt:lpstr>Tools and helpful websites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Fei, Chengcheng</cp:lastModifiedBy>
  <cp:revision>85</cp:revision>
  <cp:lastPrinted>2017-09-08T01:37:24Z</cp:lastPrinted>
  <dcterms:created xsi:type="dcterms:W3CDTF">2012-12-04T20:42:30Z</dcterms:created>
  <dcterms:modified xsi:type="dcterms:W3CDTF">2018-09-05T18:55:35Z</dcterms:modified>
</cp:coreProperties>
</file>