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61"/>
  </p:notesMasterIdLst>
  <p:sldIdLst>
    <p:sldId id="256" r:id="rId2"/>
    <p:sldId id="432" r:id="rId3"/>
    <p:sldId id="433" r:id="rId4"/>
    <p:sldId id="437" r:id="rId5"/>
    <p:sldId id="436" r:id="rId6"/>
    <p:sldId id="409" r:id="rId7"/>
    <p:sldId id="440" r:id="rId8"/>
    <p:sldId id="461" r:id="rId9"/>
    <p:sldId id="438" r:id="rId10"/>
    <p:sldId id="410" r:id="rId11"/>
    <p:sldId id="464" r:id="rId12"/>
    <p:sldId id="411" r:id="rId13"/>
    <p:sldId id="407" r:id="rId14"/>
    <p:sldId id="439" r:id="rId15"/>
    <p:sldId id="367" r:id="rId16"/>
    <p:sldId id="463" r:id="rId17"/>
    <p:sldId id="343" r:id="rId18"/>
    <p:sldId id="441" r:id="rId19"/>
    <p:sldId id="442" r:id="rId20"/>
    <p:sldId id="365" r:id="rId21"/>
    <p:sldId id="431" r:id="rId22"/>
    <p:sldId id="430" r:id="rId23"/>
    <p:sldId id="462" r:id="rId24"/>
    <p:sldId id="444" r:id="rId25"/>
    <p:sldId id="446" r:id="rId26"/>
    <p:sldId id="443" r:id="rId27"/>
    <p:sldId id="261" r:id="rId28"/>
    <p:sldId id="401" r:id="rId29"/>
    <p:sldId id="399" r:id="rId30"/>
    <p:sldId id="369" r:id="rId31"/>
    <p:sldId id="452" r:id="rId32"/>
    <p:sldId id="447" r:id="rId33"/>
    <p:sldId id="449" r:id="rId34"/>
    <p:sldId id="353" r:id="rId35"/>
    <p:sldId id="454" r:id="rId36"/>
    <p:sldId id="413" r:id="rId37"/>
    <p:sldId id="383" r:id="rId38"/>
    <p:sldId id="384" r:id="rId39"/>
    <p:sldId id="385" r:id="rId40"/>
    <p:sldId id="386" r:id="rId41"/>
    <p:sldId id="387" r:id="rId42"/>
    <p:sldId id="388" r:id="rId43"/>
    <p:sldId id="448" r:id="rId44"/>
    <p:sldId id="457" r:id="rId45"/>
    <p:sldId id="392" r:id="rId46"/>
    <p:sldId id="450" r:id="rId47"/>
    <p:sldId id="451" r:id="rId48"/>
    <p:sldId id="393" r:id="rId49"/>
    <p:sldId id="394" r:id="rId50"/>
    <p:sldId id="396" r:id="rId51"/>
    <p:sldId id="456" r:id="rId52"/>
    <p:sldId id="458" r:id="rId53"/>
    <p:sldId id="460" r:id="rId54"/>
    <p:sldId id="417" r:id="rId55"/>
    <p:sldId id="418" r:id="rId56"/>
    <p:sldId id="459" r:id="rId57"/>
    <p:sldId id="397" r:id="rId58"/>
    <p:sldId id="276" r:id="rId59"/>
    <p:sldId id="260" r:id="rId60"/>
  </p:sldIdLst>
  <p:sldSz cx="9144000" cy="6858000" type="screen4x3"/>
  <p:notesSz cx="6858000" cy="9144000"/>
  <p:defaultTextStyle>
    <a:defPPr>
      <a:defRPr lang="en-US"/>
    </a:defPPr>
    <a:lvl1pPr algn="l" rtl="0" fontAlgn="base">
      <a:spcBef>
        <a:spcPct val="0"/>
      </a:spcBef>
      <a:spcAft>
        <a:spcPct val="0"/>
      </a:spcAft>
      <a:defRPr sz="1200" b="1"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1200" b="1"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1200" b="1"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1200" b="1"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1200" b="1" kern="1200">
        <a:solidFill>
          <a:schemeClr val="tx1"/>
        </a:solidFill>
        <a:latin typeface="Times New Roman" panose="02020603050405020304" pitchFamily="18" charset="0"/>
        <a:ea typeface="+mn-ea"/>
        <a:cs typeface="+mn-cs"/>
      </a:defRPr>
    </a:lvl5pPr>
    <a:lvl6pPr marL="2286000" algn="l" defTabSz="914400" rtl="0" eaLnBrk="1" latinLnBrk="0" hangingPunct="1">
      <a:defRPr sz="1200" b="1" kern="1200">
        <a:solidFill>
          <a:schemeClr val="tx1"/>
        </a:solidFill>
        <a:latin typeface="Times New Roman" panose="02020603050405020304" pitchFamily="18" charset="0"/>
        <a:ea typeface="+mn-ea"/>
        <a:cs typeface="+mn-cs"/>
      </a:defRPr>
    </a:lvl6pPr>
    <a:lvl7pPr marL="2743200" algn="l" defTabSz="914400" rtl="0" eaLnBrk="1" latinLnBrk="0" hangingPunct="1">
      <a:defRPr sz="1200" b="1" kern="1200">
        <a:solidFill>
          <a:schemeClr val="tx1"/>
        </a:solidFill>
        <a:latin typeface="Times New Roman" panose="02020603050405020304" pitchFamily="18" charset="0"/>
        <a:ea typeface="+mn-ea"/>
        <a:cs typeface="+mn-cs"/>
      </a:defRPr>
    </a:lvl7pPr>
    <a:lvl8pPr marL="3200400" algn="l" defTabSz="914400" rtl="0" eaLnBrk="1" latinLnBrk="0" hangingPunct="1">
      <a:defRPr sz="1200" b="1" kern="1200">
        <a:solidFill>
          <a:schemeClr val="tx1"/>
        </a:solidFill>
        <a:latin typeface="Times New Roman" panose="02020603050405020304" pitchFamily="18" charset="0"/>
        <a:ea typeface="+mn-ea"/>
        <a:cs typeface="+mn-cs"/>
      </a:defRPr>
    </a:lvl8pPr>
    <a:lvl9pPr marL="3657600" algn="l" defTabSz="914400" rtl="0" eaLnBrk="1" latinLnBrk="0" hangingPunct="1">
      <a:defRPr sz="12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94" autoAdjust="0"/>
  </p:normalViewPr>
  <p:slideViewPr>
    <p:cSldViewPr snapToGrid="0">
      <p:cViewPr varScale="1">
        <p:scale>
          <a:sx n="121" d="100"/>
          <a:sy n="121" d="100"/>
        </p:scale>
        <p:origin x="1904" y="176"/>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296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8D4789BE-1E41-B271-8A7A-D43771B9D1F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b="0"/>
            </a:lvl1pPr>
          </a:lstStyle>
          <a:p>
            <a:endParaRPr lang="tr-TR" altLang="en-US"/>
          </a:p>
        </p:txBody>
      </p:sp>
      <p:sp>
        <p:nvSpPr>
          <p:cNvPr id="177155" name="Rectangle 3">
            <a:extLst>
              <a:ext uri="{FF2B5EF4-FFF2-40B4-BE49-F238E27FC236}">
                <a16:creationId xmlns:a16="http://schemas.microsoft.com/office/drawing/2014/main" id="{0D8C836D-FF77-2950-2C87-BBD500B38C85}"/>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b="0"/>
            </a:lvl1pPr>
          </a:lstStyle>
          <a:p>
            <a:endParaRPr lang="tr-TR" altLang="en-US"/>
          </a:p>
        </p:txBody>
      </p:sp>
      <p:sp>
        <p:nvSpPr>
          <p:cNvPr id="177156" name="Rectangle 4">
            <a:extLst>
              <a:ext uri="{FF2B5EF4-FFF2-40B4-BE49-F238E27FC236}">
                <a16:creationId xmlns:a16="http://schemas.microsoft.com/office/drawing/2014/main" id="{29CAE136-C26F-C5E3-9850-3EA2D49F5E0C}"/>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7157" name="Rectangle 5">
            <a:extLst>
              <a:ext uri="{FF2B5EF4-FFF2-40B4-BE49-F238E27FC236}">
                <a16:creationId xmlns:a16="http://schemas.microsoft.com/office/drawing/2014/main" id="{8F1A6BC9-DB6C-738C-B072-BA56D0FCB10B}"/>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p>
        </p:txBody>
      </p:sp>
      <p:sp>
        <p:nvSpPr>
          <p:cNvPr id="177158" name="Rectangle 6">
            <a:extLst>
              <a:ext uri="{FF2B5EF4-FFF2-40B4-BE49-F238E27FC236}">
                <a16:creationId xmlns:a16="http://schemas.microsoft.com/office/drawing/2014/main" id="{56CD9AF4-03F8-EBDB-121C-50E9565A2AD6}"/>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b="0"/>
            </a:lvl1pPr>
          </a:lstStyle>
          <a:p>
            <a:endParaRPr lang="tr-TR" altLang="en-US"/>
          </a:p>
        </p:txBody>
      </p:sp>
      <p:sp>
        <p:nvSpPr>
          <p:cNvPr id="177159" name="Rectangle 7">
            <a:extLst>
              <a:ext uri="{FF2B5EF4-FFF2-40B4-BE49-F238E27FC236}">
                <a16:creationId xmlns:a16="http://schemas.microsoft.com/office/drawing/2014/main" id="{757AD5F2-ED71-3495-E51F-E1CB89388748}"/>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b="0"/>
            </a:lvl1pPr>
          </a:lstStyle>
          <a:p>
            <a:fld id="{E010899F-0753-6A4E-8080-9F81249E848E}" type="slidenum">
              <a:rPr lang="tr-TR" altLang="en-US"/>
              <a:pPr/>
              <a:t>‹#›</a:t>
            </a:fld>
            <a:endParaRPr lang="tr-TR"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A22B9DC-F95C-BE3F-C3E9-52927B5725B4}"/>
              </a:ext>
            </a:extLst>
          </p:cNvPr>
          <p:cNvSpPr>
            <a:spLocks noGrp="1" noChangeArrowheads="1"/>
          </p:cNvSpPr>
          <p:nvPr>
            <p:ph type="sldNum" sz="quarter" idx="5"/>
          </p:nvPr>
        </p:nvSpPr>
        <p:spPr>
          <a:ln/>
        </p:spPr>
        <p:txBody>
          <a:bodyPr/>
          <a:lstStyle/>
          <a:p>
            <a:fld id="{681895E2-29E6-DD43-90C9-7B876C31FFF0}" type="slidenum">
              <a:rPr lang="tr-TR" altLang="en-US"/>
              <a:pPr/>
              <a:t>19</a:t>
            </a:fld>
            <a:endParaRPr lang="tr-TR" altLang="en-US"/>
          </a:p>
        </p:txBody>
      </p:sp>
      <p:sp>
        <p:nvSpPr>
          <p:cNvPr id="206850" name="Rectangle 2">
            <a:extLst>
              <a:ext uri="{FF2B5EF4-FFF2-40B4-BE49-F238E27FC236}">
                <a16:creationId xmlns:a16="http://schemas.microsoft.com/office/drawing/2014/main" id="{E22AFEB2-14D9-C5EF-87B9-C1758396D982}"/>
              </a:ext>
            </a:extLst>
          </p:cNvPr>
          <p:cNvSpPr>
            <a:spLocks noRot="1" noChangeArrowheads="1" noTextEdit="1"/>
          </p:cNvSpPr>
          <p:nvPr>
            <p:ph type="sldImg"/>
          </p:nvPr>
        </p:nvSpPr>
        <p:spPr>
          <a:xfrm>
            <a:off x="1144588" y="685800"/>
            <a:ext cx="4572000" cy="3429000"/>
          </a:xfrm>
          <a:ln/>
        </p:spPr>
      </p:sp>
      <p:sp>
        <p:nvSpPr>
          <p:cNvPr id="206851" name="Rectangle 3">
            <a:extLst>
              <a:ext uri="{FF2B5EF4-FFF2-40B4-BE49-F238E27FC236}">
                <a16:creationId xmlns:a16="http://schemas.microsoft.com/office/drawing/2014/main" id="{554B4764-CD33-B7C7-FD34-A9D1CEAD5E44}"/>
              </a:ext>
            </a:extLst>
          </p:cNvPr>
          <p:cNvSpPr>
            <a:spLocks noGrp="1" noChangeArrowheads="1"/>
          </p:cNvSpPr>
          <p:nvPr>
            <p:ph type="body" idx="1"/>
          </p:nvPr>
        </p:nvSpPr>
        <p:spPr>
          <a:xfrm>
            <a:off x="914400" y="4343400"/>
            <a:ext cx="5029200" cy="4114800"/>
          </a:xfrm>
        </p:spPr>
        <p:txBody>
          <a:bodyPr lIns="91431" tIns="45716" rIns="91431" bIns="45716"/>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B9E7DA7-4082-F0E1-DC2D-B2A9539BB8C5}"/>
              </a:ext>
            </a:extLst>
          </p:cNvPr>
          <p:cNvSpPr>
            <a:spLocks noGrp="1" noChangeArrowheads="1"/>
          </p:cNvSpPr>
          <p:nvPr>
            <p:ph type="sldNum" sz="quarter" idx="5"/>
          </p:nvPr>
        </p:nvSpPr>
        <p:spPr>
          <a:ln/>
        </p:spPr>
        <p:txBody>
          <a:bodyPr/>
          <a:lstStyle/>
          <a:p>
            <a:fld id="{D4A327D5-C7BC-884F-AEF3-7B3984A8640A}" type="slidenum">
              <a:rPr lang="tr-TR" altLang="en-US"/>
              <a:pPr/>
              <a:t>52</a:t>
            </a:fld>
            <a:endParaRPr lang="tr-TR" altLang="en-US"/>
          </a:p>
        </p:txBody>
      </p:sp>
      <p:sp>
        <p:nvSpPr>
          <p:cNvPr id="226306" name="Rectangle 2">
            <a:extLst>
              <a:ext uri="{FF2B5EF4-FFF2-40B4-BE49-F238E27FC236}">
                <a16:creationId xmlns:a16="http://schemas.microsoft.com/office/drawing/2014/main" id="{A151A167-680A-6D8B-B878-AAD19B707D20}"/>
              </a:ext>
            </a:extLst>
          </p:cNvPr>
          <p:cNvSpPr>
            <a:spLocks noRot="1" noChangeArrowheads="1" noTextEdit="1"/>
          </p:cNvSpPr>
          <p:nvPr>
            <p:ph type="sldImg"/>
          </p:nvPr>
        </p:nvSpPr>
        <p:spPr>
          <a:ln/>
        </p:spPr>
      </p:sp>
      <p:sp>
        <p:nvSpPr>
          <p:cNvPr id="226307" name="Rectangle 3">
            <a:extLst>
              <a:ext uri="{FF2B5EF4-FFF2-40B4-BE49-F238E27FC236}">
                <a16:creationId xmlns:a16="http://schemas.microsoft.com/office/drawing/2014/main" id="{A7EE8097-7EA0-25A5-65F8-126644137495}"/>
              </a:ext>
            </a:extLst>
          </p:cNvPr>
          <p:cNvSpPr>
            <a:spLocks noGrp="1" noChangeArrowheads="1"/>
          </p:cNvSpPr>
          <p:nvPr>
            <p:ph type="body" idx="1"/>
          </p:nvPr>
        </p:nvSpPr>
        <p:spPr>
          <a:xfrm>
            <a:off x="914400" y="4343400"/>
            <a:ext cx="5029200" cy="4114800"/>
          </a:xfrm>
        </p:spPr>
        <p:txBody>
          <a:bodyPr/>
          <a:lstStyle/>
          <a:p>
            <a:r>
              <a:rPr lang="en-US" altLang="en-US" b="1" i="1"/>
              <a:t>Table SPM.5</a:t>
            </a:r>
            <a:r>
              <a:rPr lang="en-US" altLang="en-US" i="1"/>
              <a:t>: </a:t>
            </a:r>
            <a:r>
              <a:rPr lang="en-US" altLang="en-US" i="1" u="sng"/>
              <a:t>Characteristics of post-TAR stabilization scenarios</a:t>
            </a:r>
            <a:r>
              <a:rPr lang="en-US" altLang="en-US" i="1"/>
              <a:t> WG3 [Table TS 2, 3.10], SPM p.23</a:t>
            </a:r>
            <a:endParaRPr lang="en-US" altLang="en-US"/>
          </a:p>
          <a:p>
            <a:endParaRPr lang="en-US" altLang="en-US"/>
          </a:p>
          <a:p>
            <a:r>
              <a:rPr lang="en-US" altLang="en-US" sz="1000">
                <a:latin typeface="Arial" panose="020B0604020202020204" pitchFamily="34" charset="0"/>
              </a:rPr>
              <a:t>In order to stabilize the concentration of GHGs in the atmosphere, emissions would</a:t>
            </a:r>
          </a:p>
          <a:p>
            <a:r>
              <a:rPr lang="en-US" altLang="en-US" sz="1000">
                <a:latin typeface="Arial" panose="020B0604020202020204" pitchFamily="34" charset="0"/>
              </a:rPr>
              <a:t>need to peak and decline thereafter. </a:t>
            </a:r>
            <a:r>
              <a:rPr lang="en-US" altLang="en-US" sz="1000" b="1">
                <a:latin typeface="Arial" panose="020B0604020202020204" pitchFamily="34" charset="0"/>
              </a:rPr>
              <a:t>The lower the stabilization level, the more</a:t>
            </a:r>
          </a:p>
          <a:p>
            <a:r>
              <a:rPr lang="en-US" altLang="en-US" sz="1000" b="1">
                <a:latin typeface="Arial" panose="020B0604020202020204" pitchFamily="34" charset="0"/>
              </a:rPr>
              <a:t>quickly this peak and decline would would need to occur</a:t>
            </a:r>
            <a:r>
              <a:rPr lang="en-US" altLang="en-US" sz="1000">
                <a:latin typeface="Arial" panose="020B0604020202020204" pitchFamily="34" charset="0"/>
              </a:rPr>
              <a:t>. </a:t>
            </a:r>
            <a:r>
              <a:rPr lang="en-US" altLang="en-US" sz="1000" u="sng">
                <a:latin typeface="Arial" panose="020B0604020202020204" pitchFamily="34" charset="0"/>
              </a:rPr>
              <a:t>Mitigation efforts over the next</a:t>
            </a:r>
          </a:p>
          <a:p>
            <a:r>
              <a:rPr lang="en-US" altLang="en-US" sz="1000" u="sng">
                <a:latin typeface="Arial" panose="020B0604020202020204" pitchFamily="34" charset="0"/>
              </a:rPr>
              <a:t>two to three decades will have a large impact on opportunities to achieve lower</a:t>
            </a:r>
          </a:p>
          <a:p>
            <a:r>
              <a:rPr lang="en-US" altLang="en-US" sz="1000" u="sng">
                <a:latin typeface="Arial" panose="020B0604020202020204" pitchFamily="34" charset="0"/>
              </a:rPr>
              <a:t>stabilization levels</a:t>
            </a:r>
            <a:r>
              <a:rPr lang="en-US" altLang="en-US" sz="1000">
                <a:latin typeface="Arial" panose="020B0604020202020204" pitchFamily="34" charset="0"/>
              </a:rPr>
              <a:t> WG3 (3.3), SPM p.22.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3A59405-36AB-D2C9-2AC9-4137C05B1B01}"/>
              </a:ext>
            </a:extLst>
          </p:cNvPr>
          <p:cNvSpPr>
            <a:spLocks noGrp="1" noChangeArrowheads="1"/>
          </p:cNvSpPr>
          <p:nvPr>
            <p:ph type="sldNum" sz="quarter" idx="5"/>
          </p:nvPr>
        </p:nvSpPr>
        <p:spPr>
          <a:ln/>
        </p:spPr>
        <p:txBody>
          <a:bodyPr/>
          <a:lstStyle/>
          <a:p>
            <a:fld id="{517A0DF8-968B-9742-BF77-ED3C5E2B53E8}" type="slidenum">
              <a:rPr lang="tr-TR" altLang="en-US"/>
              <a:pPr/>
              <a:t>53</a:t>
            </a:fld>
            <a:endParaRPr lang="tr-TR" altLang="en-US"/>
          </a:p>
        </p:txBody>
      </p:sp>
      <p:sp>
        <p:nvSpPr>
          <p:cNvPr id="229378" name="Rectangle 2">
            <a:extLst>
              <a:ext uri="{FF2B5EF4-FFF2-40B4-BE49-F238E27FC236}">
                <a16:creationId xmlns:a16="http://schemas.microsoft.com/office/drawing/2014/main" id="{D8087861-0F12-853F-9DF2-9069AB18F338}"/>
              </a:ext>
            </a:extLst>
          </p:cNvPr>
          <p:cNvSpPr>
            <a:spLocks noRot="1" noChangeArrowheads="1" noTextEdit="1"/>
          </p:cNvSpPr>
          <p:nvPr>
            <p:ph type="sldImg"/>
          </p:nvPr>
        </p:nvSpPr>
        <p:spPr>
          <a:ln/>
        </p:spPr>
      </p:sp>
      <p:sp>
        <p:nvSpPr>
          <p:cNvPr id="229379" name="Rectangle 3">
            <a:extLst>
              <a:ext uri="{FF2B5EF4-FFF2-40B4-BE49-F238E27FC236}">
                <a16:creationId xmlns:a16="http://schemas.microsoft.com/office/drawing/2014/main" id="{80CD41EF-7EF8-D4EB-28E9-41101C281BD6}"/>
              </a:ext>
            </a:extLst>
          </p:cNvPr>
          <p:cNvSpPr>
            <a:spLocks noGrp="1" noChangeArrowheads="1"/>
          </p:cNvSpPr>
          <p:nvPr>
            <p:ph type="body" idx="1"/>
          </p:nvPr>
        </p:nvSpPr>
        <p:spPr>
          <a:xfrm>
            <a:off x="914400" y="4343400"/>
            <a:ext cx="5029200" cy="4114800"/>
          </a:xfrm>
        </p:spPr>
        <p:txBody>
          <a:bodyPr/>
          <a:lstStyle/>
          <a:p>
            <a:r>
              <a:rPr lang="en-US" altLang="en-US" b="1" i="1"/>
              <a:t>Table SPM.5</a:t>
            </a:r>
            <a:r>
              <a:rPr lang="en-US" altLang="en-US" i="1"/>
              <a:t>: </a:t>
            </a:r>
            <a:r>
              <a:rPr lang="en-US" altLang="en-US" i="1" u="sng"/>
              <a:t>Characteristics of post-TAR stabilization scenarios</a:t>
            </a:r>
            <a:r>
              <a:rPr lang="en-US" altLang="en-US" i="1"/>
              <a:t> WG3 [Table TS 2, 3.10], SPM p.23</a:t>
            </a:r>
            <a:endParaRPr lang="en-US" altLang="en-US"/>
          </a:p>
          <a:p>
            <a:endParaRPr lang="en-US" altLang="en-US"/>
          </a:p>
          <a:p>
            <a:r>
              <a:rPr lang="en-US" altLang="en-US" sz="1000">
                <a:latin typeface="Arial" panose="020B0604020202020204" pitchFamily="34" charset="0"/>
              </a:rPr>
              <a:t>In order to stabilize the concentration of GHGs in the atmosphere, emissions would</a:t>
            </a:r>
          </a:p>
          <a:p>
            <a:r>
              <a:rPr lang="en-US" altLang="en-US" sz="1000">
                <a:latin typeface="Arial" panose="020B0604020202020204" pitchFamily="34" charset="0"/>
              </a:rPr>
              <a:t>need to peak and decline thereafter. </a:t>
            </a:r>
            <a:r>
              <a:rPr lang="en-US" altLang="en-US" sz="1000" b="1">
                <a:latin typeface="Arial" panose="020B0604020202020204" pitchFamily="34" charset="0"/>
              </a:rPr>
              <a:t>The lower the stabilization level, the more</a:t>
            </a:r>
          </a:p>
          <a:p>
            <a:r>
              <a:rPr lang="en-US" altLang="en-US" sz="1000" b="1">
                <a:latin typeface="Arial" panose="020B0604020202020204" pitchFamily="34" charset="0"/>
              </a:rPr>
              <a:t>quickly this peak and decline would would need to occur</a:t>
            </a:r>
            <a:r>
              <a:rPr lang="en-US" altLang="en-US" sz="1000">
                <a:latin typeface="Arial" panose="020B0604020202020204" pitchFamily="34" charset="0"/>
              </a:rPr>
              <a:t>. </a:t>
            </a:r>
            <a:r>
              <a:rPr lang="en-US" altLang="en-US" sz="1000" u="sng">
                <a:latin typeface="Arial" panose="020B0604020202020204" pitchFamily="34" charset="0"/>
              </a:rPr>
              <a:t>Mitigation efforts over the next</a:t>
            </a:r>
          </a:p>
          <a:p>
            <a:r>
              <a:rPr lang="en-US" altLang="en-US" sz="1000" u="sng">
                <a:latin typeface="Arial" panose="020B0604020202020204" pitchFamily="34" charset="0"/>
              </a:rPr>
              <a:t>two to three decades will have a large impact on opportunities to achieve lower</a:t>
            </a:r>
          </a:p>
          <a:p>
            <a:r>
              <a:rPr lang="en-US" altLang="en-US" sz="1000" u="sng">
                <a:latin typeface="Arial" panose="020B0604020202020204" pitchFamily="34" charset="0"/>
              </a:rPr>
              <a:t>stabilization levels</a:t>
            </a:r>
            <a:r>
              <a:rPr lang="en-US" altLang="en-US" sz="1000">
                <a:latin typeface="Arial" panose="020B0604020202020204" pitchFamily="34" charset="0"/>
              </a:rPr>
              <a:t> WG3 (3.3), SPM p.22.</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354B4-FDE7-BE2E-3E8D-741C527FA9D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F2A6B6-5192-6ACC-B569-71747EFF14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26BE33-1AFB-DE22-71F9-45A28856268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21FBFA2-C771-5374-F967-948C6CBC55B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5332CB2-51A3-5C4A-5D1D-732F881CA18F}"/>
              </a:ext>
            </a:extLst>
          </p:cNvPr>
          <p:cNvSpPr>
            <a:spLocks noGrp="1"/>
          </p:cNvSpPr>
          <p:nvPr>
            <p:ph type="sldNum" sz="quarter" idx="12"/>
          </p:nvPr>
        </p:nvSpPr>
        <p:spPr/>
        <p:txBody>
          <a:bodyPr/>
          <a:lstStyle>
            <a:lvl1pPr>
              <a:defRPr/>
            </a:lvl1pPr>
          </a:lstStyle>
          <a:p>
            <a:fld id="{774991B0-885B-304D-932A-63F2774838C7}" type="slidenum">
              <a:rPr lang="en-US" altLang="en-US"/>
              <a:pPr/>
              <a:t>‹#›</a:t>
            </a:fld>
            <a:endParaRPr lang="en-US" altLang="en-US"/>
          </a:p>
        </p:txBody>
      </p:sp>
    </p:spTree>
    <p:extLst>
      <p:ext uri="{BB962C8B-B14F-4D97-AF65-F5344CB8AC3E}">
        <p14:creationId xmlns:p14="http://schemas.microsoft.com/office/powerpoint/2010/main" val="4058810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32EF-DFFB-C9E2-1A5B-C8819AF54E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9A7B72-07A7-7081-5980-1F5DD48AC4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4AD132-0B38-2A38-D5BF-524982286A2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E6BBD2A-9A31-867D-897B-3754FF80880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CA09647-9701-9EA6-FB3A-87C48F3C89B9}"/>
              </a:ext>
            </a:extLst>
          </p:cNvPr>
          <p:cNvSpPr>
            <a:spLocks noGrp="1"/>
          </p:cNvSpPr>
          <p:nvPr>
            <p:ph type="sldNum" sz="quarter" idx="12"/>
          </p:nvPr>
        </p:nvSpPr>
        <p:spPr/>
        <p:txBody>
          <a:bodyPr/>
          <a:lstStyle>
            <a:lvl1pPr>
              <a:defRPr/>
            </a:lvl1pPr>
          </a:lstStyle>
          <a:p>
            <a:fld id="{B4AE28CF-A5B9-0A42-9ED8-FDAA2E04439D}" type="slidenum">
              <a:rPr lang="en-US" altLang="en-US"/>
              <a:pPr/>
              <a:t>‹#›</a:t>
            </a:fld>
            <a:endParaRPr lang="en-US" altLang="en-US"/>
          </a:p>
        </p:txBody>
      </p:sp>
    </p:spTree>
    <p:extLst>
      <p:ext uri="{BB962C8B-B14F-4D97-AF65-F5344CB8AC3E}">
        <p14:creationId xmlns:p14="http://schemas.microsoft.com/office/powerpoint/2010/main" val="1416389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D155A2-350D-89B4-EA8B-0ECFAA70E30B}"/>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C47E1A-9958-6A39-1ED9-81AFC6A4040C}"/>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0074D5-10AD-F442-5A63-D69535DF8E9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B742299-A23E-4E13-0C7E-ABE79C66301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F42A809-5CDB-099F-61AB-0B7408770F98}"/>
              </a:ext>
            </a:extLst>
          </p:cNvPr>
          <p:cNvSpPr>
            <a:spLocks noGrp="1"/>
          </p:cNvSpPr>
          <p:nvPr>
            <p:ph type="sldNum" sz="quarter" idx="12"/>
          </p:nvPr>
        </p:nvSpPr>
        <p:spPr/>
        <p:txBody>
          <a:bodyPr/>
          <a:lstStyle>
            <a:lvl1pPr>
              <a:defRPr/>
            </a:lvl1pPr>
          </a:lstStyle>
          <a:p>
            <a:fld id="{6C59F7A3-78C4-AE41-93C7-0B1AFCA1539C}" type="slidenum">
              <a:rPr lang="en-US" altLang="en-US"/>
              <a:pPr/>
              <a:t>‹#›</a:t>
            </a:fld>
            <a:endParaRPr lang="en-US" altLang="en-US"/>
          </a:p>
        </p:txBody>
      </p:sp>
    </p:spTree>
    <p:extLst>
      <p:ext uri="{BB962C8B-B14F-4D97-AF65-F5344CB8AC3E}">
        <p14:creationId xmlns:p14="http://schemas.microsoft.com/office/powerpoint/2010/main" val="661473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DB8AA-0196-1E6F-2F03-8B517667309E}"/>
              </a:ext>
            </a:extLst>
          </p:cNvPr>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CCC7893C-9E61-2B82-72AB-3F30CB596F16}"/>
              </a:ext>
            </a:extLst>
          </p:cNvPr>
          <p:cNvSpPr>
            <a:spLocks noGrp="1"/>
          </p:cNvSpPr>
          <p:nvPr>
            <p:ph type="tbl" idx="1"/>
          </p:nvPr>
        </p:nvSpPr>
        <p:spPr>
          <a:xfrm>
            <a:off x="685800" y="1981200"/>
            <a:ext cx="7772400" cy="4114800"/>
          </a:xfrm>
        </p:spPr>
        <p:txBody>
          <a:bodyPr/>
          <a:lstStyle/>
          <a:p>
            <a:endParaRPr lang="en-US"/>
          </a:p>
        </p:txBody>
      </p:sp>
      <p:sp>
        <p:nvSpPr>
          <p:cNvPr id="4" name="Date Placeholder 3">
            <a:extLst>
              <a:ext uri="{FF2B5EF4-FFF2-40B4-BE49-F238E27FC236}">
                <a16:creationId xmlns:a16="http://schemas.microsoft.com/office/drawing/2014/main" id="{E36AAFBD-C821-3E63-B754-8828C94114AA}"/>
              </a:ext>
            </a:extLst>
          </p:cNvPr>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824C113-F476-0A63-D680-B93A7A6A27CC}"/>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5F158EC-49A9-E6DC-063D-3F6BD22A5EC0}"/>
              </a:ext>
            </a:extLst>
          </p:cNvPr>
          <p:cNvSpPr>
            <a:spLocks noGrp="1"/>
          </p:cNvSpPr>
          <p:nvPr>
            <p:ph type="sldNum" sz="quarter" idx="12"/>
          </p:nvPr>
        </p:nvSpPr>
        <p:spPr>
          <a:xfrm>
            <a:off x="6553200" y="6248400"/>
            <a:ext cx="1905000" cy="457200"/>
          </a:xfrm>
        </p:spPr>
        <p:txBody>
          <a:bodyPr/>
          <a:lstStyle>
            <a:lvl1pPr>
              <a:defRPr/>
            </a:lvl1pPr>
          </a:lstStyle>
          <a:p>
            <a:fld id="{734CA3B5-A884-A84B-BA31-BEC0BD520539}" type="slidenum">
              <a:rPr lang="en-US" altLang="en-US"/>
              <a:pPr/>
              <a:t>‹#›</a:t>
            </a:fld>
            <a:endParaRPr lang="en-US" altLang="en-US"/>
          </a:p>
        </p:txBody>
      </p:sp>
    </p:spTree>
    <p:extLst>
      <p:ext uri="{BB962C8B-B14F-4D97-AF65-F5344CB8AC3E}">
        <p14:creationId xmlns:p14="http://schemas.microsoft.com/office/powerpoint/2010/main" val="364813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CE6AB-969E-4F9B-E0F5-247883B812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3A3BD1-5C82-EBB6-A2E6-A8C25B58CD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8CC8D-1E77-AE20-A2E7-CFAFF9BC0A4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E71FFD4-3F99-1EC6-F3F5-E08B350A14D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A571929-0A45-4D75-354F-6B06DE5D6BF5}"/>
              </a:ext>
            </a:extLst>
          </p:cNvPr>
          <p:cNvSpPr>
            <a:spLocks noGrp="1"/>
          </p:cNvSpPr>
          <p:nvPr>
            <p:ph type="sldNum" sz="quarter" idx="12"/>
          </p:nvPr>
        </p:nvSpPr>
        <p:spPr/>
        <p:txBody>
          <a:bodyPr/>
          <a:lstStyle>
            <a:lvl1pPr>
              <a:defRPr/>
            </a:lvl1pPr>
          </a:lstStyle>
          <a:p>
            <a:fld id="{5F1AA213-B5FD-4945-90EF-342B8A6B373B}" type="slidenum">
              <a:rPr lang="en-US" altLang="en-US"/>
              <a:pPr/>
              <a:t>‹#›</a:t>
            </a:fld>
            <a:endParaRPr lang="en-US" altLang="en-US"/>
          </a:p>
        </p:txBody>
      </p:sp>
    </p:spTree>
    <p:extLst>
      <p:ext uri="{BB962C8B-B14F-4D97-AF65-F5344CB8AC3E}">
        <p14:creationId xmlns:p14="http://schemas.microsoft.com/office/powerpoint/2010/main" val="4160135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D4001-2996-EBE8-3832-8808E776FD1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04FDD8-AB86-ED68-15AF-E3C3F4EEE77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0ECC003C-88E6-92E3-02E4-8535B42CC99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6374507-C554-4CEF-F19A-23E142A8A70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9E87126-0431-92D4-B859-B4A063B19FCD}"/>
              </a:ext>
            </a:extLst>
          </p:cNvPr>
          <p:cNvSpPr>
            <a:spLocks noGrp="1"/>
          </p:cNvSpPr>
          <p:nvPr>
            <p:ph type="sldNum" sz="quarter" idx="12"/>
          </p:nvPr>
        </p:nvSpPr>
        <p:spPr/>
        <p:txBody>
          <a:bodyPr/>
          <a:lstStyle>
            <a:lvl1pPr>
              <a:defRPr/>
            </a:lvl1pPr>
          </a:lstStyle>
          <a:p>
            <a:fld id="{4B9DA1AF-462C-FC42-835E-461725AA514E}" type="slidenum">
              <a:rPr lang="en-US" altLang="en-US"/>
              <a:pPr/>
              <a:t>‹#›</a:t>
            </a:fld>
            <a:endParaRPr lang="en-US" altLang="en-US"/>
          </a:p>
        </p:txBody>
      </p:sp>
    </p:spTree>
    <p:extLst>
      <p:ext uri="{BB962C8B-B14F-4D97-AF65-F5344CB8AC3E}">
        <p14:creationId xmlns:p14="http://schemas.microsoft.com/office/powerpoint/2010/main" val="1421781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400BF-69F1-EE26-B7CF-97928B1581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4EB465-2CBF-8BF9-A4A9-9522FC79A30A}"/>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17BB7D-68DF-3976-A053-29A7859179CC}"/>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365F15-2109-E232-09D1-E0DD55D7827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8CAF811-5049-073B-4D76-323A145BF4A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7C172A3-9A2B-1835-DE82-98C8B96CFF40}"/>
              </a:ext>
            </a:extLst>
          </p:cNvPr>
          <p:cNvSpPr>
            <a:spLocks noGrp="1"/>
          </p:cNvSpPr>
          <p:nvPr>
            <p:ph type="sldNum" sz="quarter" idx="12"/>
          </p:nvPr>
        </p:nvSpPr>
        <p:spPr/>
        <p:txBody>
          <a:bodyPr/>
          <a:lstStyle>
            <a:lvl1pPr>
              <a:defRPr/>
            </a:lvl1pPr>
          </a:lstStyle>
          <a:p>
            <a:fld id="{E94A43E2-8716-D04A-8DB7-5EF15BBFEA9E}" type="slidenum">
              <a:rPr lang="en-US" altLang="en-US"/>
              <a:pPr/>
              <a:t>‹#›</a:t>
            </a:fld>
            <a:endParaRPr lang="en-US" altLang="en-US"/>
          </a:p>
        </p:txBody>
      </p:sp>
    </p:spTree>
    <p:extLst>
      <p:ext uri="{BB962C8B-B14F-4D97-AF65-F5344CB8AC3E}">
        <p14:creationId xmlns:p14="http://schemas.microsoft.com/office/powerpoint/2010/main" val="1800164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89F38-05E2-F13D-367C-8B4E52FD77D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E45D18-9AAE-63B2-F3FA-126DD0569BB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749DB7-56FD-88F4-9F96-B295F69D820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8B84AE-1D8A-B850-F52C-379E87FDA0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7C1E5A-C580-24C6-50C8-AEBF7B94079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195F0E-B7BC-36ED-5576-A208C7AA38B4}"/>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F7E24FB8-AA5F-F4F8-D7DD-C382D3B7D611}"/>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B90FB55-0E91-A5AA-8A9B-4204FC5BD939}"/>
              </a:ext>
            </a:extLst>
          </p:cNvPr>
          <p:cNvSpPr>
            <a:spLocks noGrp="1"/>
          </p:cNvSpPr>
          <p:nvPr>
            <p:ph type="sldNum" sz="quarter" idx="12"/>
          </p:nvPr>
        </p:nvSpPr>
        <p:spPr/>
        <p:txBody>
          <a:bodyPr/>
          <a:lstStyle>
            <a:lvl1pPr>
              <a:defRPr/>
            </a:lvl1pPr>
          </a:lstStyle>
          <a:p>
            <a:fld id="{EE9D1F25-7777-CE41-901C-8AA8E8E9BB61}" type="slidenum">
              <a:rPr lang="en-US" altLang="en-US"/>
              <a:pPr/>
              <a:t>‹#›</a:t>
            </a:fld>
            <a:endParaRPr lang="en-US" altLang="en-US"/>
          </a:p>
        </p:txBody>
      </p:sp>
    </p:spTree>
    <p:extLst>
      <p:ext uri="{BB962C8B-B14F-4D97-AF65-F5344CB8AC3E}">
        <p14:creationId xmlns:p14="http://schemas.microsoft.com/office/powerpoint/2010/main" val="127829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5CA1E-8A58-AB9D-ADAF-E1D1B712CE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C4C8B7-3E32-5B1E-A66C-E9FE415DA245}"/>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717A033C-0F14-66F6-13D9-76E7616E9E4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9678E5C4-A38F-B5F1-804D-1185BAFD3465}"/>
              </a:ext>
            </a:extLst>
          </p:cNvPr>
          <p:cNvSpPr>
            <a:spLocks noGrp="1"/>
          </p:cNvSpPr>
          <p:nvPr>
            <p:ph type="sldNum" sz="quarter" idx="12"/>
          </p:nvPr>
        </p:nvSpPr>
        <p:spPr/>
        <p:txBody>
          <a:bodyPr/>
          <a:lstStyle>
            <a:lvl1pPr>
              <a:defRPr/>
            </a:lvl1pPr>
          </a:lstStyle>
          <a:p>
            <a:fld id="{52A7FB8C-D1CD-B94F-BD1D-DAD7F630645D}" type="slidenum">
              <a:rPr lang="en-US" altLang="en-US"/>
              <a:pPr/>
              <a:t>‹#›</a:t>
            </a:fld>
            <a:endParaRPr lang="en-US" altLang="en-US"/>
          </a:p>
        </p:txBody>
      </p:sp>
    </p:spTree>
    <p:extLst>
      <p:ext uri="{BB962C8B-B14F-4D97-AF65-F5344CB8AC3E}">
        <p14:creationId xmlns:p14="http://schemas.microsoft.com/office/powerpoint/2010/main" val="326432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3E6EBC-02BD-A221-61E5-3466FCD16D4D}"/>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B953214-E441-0DD9-7A06-77930073AD2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49B3CE70-9377-9B46-3894-9F53CB4204A7}"/>
              </a:ext>
            </a:extLst>
          </p:cNvPr>
          <p:cNvSpPr>
            <a:spLocks noGrp="1"/>
          </p:cNvSpPr>
          <p:nvPr>
            <p:ph type="sldNum" sz="quarter" idx="12"/>
          </p:nvPr>
        </p:nvSpPr>
        <p:spPr/>
        <p:txBody>
          <a:bodyPr/>
          <a:lstStyle>
            <a:lvl1pPr>
              <a:defRPr/>
            </a:lvl1pPr>
          </a:lstStyle>
          <a:p>
            <a:fld id="{543DE638-B9F5-0B4E-8F54-6CE428953F0D}" type="slidenum">
              <a:rPr lang="en-US" altLang="en-US"/>
              <a:pPr/>
              <a:t>‹#›</a:t>
            </a:fld>
            <a:endParaRPr lang="en-US" altLang="en-US"/>
          </a:p>
        </p:txBody>
      </p:sp>
    </p:spTree>
    <p:extLst>
      <p:ext uri="{BB962C8B-B14F-4D97-AF65-F5344CB8AC3E}">
        <p14:creationId xmlns:p14="http://schemas.microsoft.com/office/powerpoint/2010/main" val="2132664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393A3-AB28-B5AD-2FBE-BB2EC25FA44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C29459-300E-6DF9-CDD0-4FB506BB4C0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15746D-DD59-05DB-ACA2-9D507740C77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D6575E-A111-4E5E-5BC7-6F1D0CEC7F2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1A3183A-7C30-2E4C-8936-7E23F778FC8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F9BFAA5-931B-B0DC-B3B2-460032AF26B4}"/>
              </a:ext>
            </a:extLst>
          </p:cNvPr>
          <p:cNvSpPr>
            <a:spLocks noGrp="1"/>
          </p:cNvSpPr>
          <p:nvPr>
            <p:ph type="sldNum" sz="quarter" idx="12"/>
          </p:nvPr>
        </p:nvSpPr>
        <p:spPr/>
        <p:txBody>
          <a:bodyPr/>
          <a:lstStyle>
            <a:lvl1pPr>
              <a:defRPr/>
            </a:lvl1pPr>
          </a:lstStyle>
          <a:p>
            <a:fld id="{AF88E78B-9F6F-E745-8FBE-78B5C8943BFA}" type="slidenum">
              <a:rPr lang="en-US" altLang="en-US"/>
              <a:pPr/>
              <a:t>‹#›</a:t>
            </a:fld>
            <a:endParaRPr lang="en-US" altLang="en-US"/>
          </a:p>
        </p:txBody>
      </p:sp>
    </p:spTree>
    <p:extLst>
      <p:ext uri="{BB962C8B-B14F-4D97-AF65-F5344CB8AC3E}">
        <p14:creationId xmlns:p14="http://schemas.microsoft.com/office/powerpoint/2010/main" val="1012370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79475-4DF9-E03C-A7FD-8DF98F6720A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551E8D-6A32-BCA7-324B-6DD6426F06C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A03568-CEC8-C1A0-78B7-8860405AD9B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F107B9-0809-EF98-8862-65DD9B76E05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62869F3-C5C4-80DA-8C9F-279B404CBFD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9A5F015-0E69-A167-7715-133357CCAC30}"/>
              </a:ext>
            </a:extLst>
          </p:cNvPr>
          <p:cNvSpPr>
            <a:spLocks noGrp="1"/>
          </p:cNvSpPr>
          <p:nvPr>
            <p:ph type="sldNum" sz="quarter" idx="12"/>
          </p:nvPr>
        </p:nvSpPr>
        <p:spPr/>
        <p:txBody>
          <a:bodyPr/>
          <a:lstStyle>
            <a:lvl1pPr>
              <a:defRPr/>
            </a:lvl1pPr>
          </a:lstStyle>
          <a:p>
            <a:fld id="{8630CCB1-FBFF-3F4A-89F9-FF1BAB1CDA29}" type="slidenum">
              <a:rPr lang="en-US" altLang="en-US"/>
              <a:pPr/>
              <a:t>‹#›</a:t>
            </a:fld>
            <a:endParaRPr lang="en-US" altLang="en-US"/>
          </a:p>
        </p:txBody>
      </p:sp>
    </p:spTree>
    <p:extLst>
      <p:ext uri="{BB962C8B-B14F-4D97-AF65-F5344CB8AC3E}">
        <p14:creationId xmlns:p14="http://schemas.microsoft.com/office/powerpoint/2010/main" val="2373650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473BADB-D01D-A407-68AC-9409E50EB1BA}"/>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2FBAFCC-4E32-C375-33EB-C63D9EC45956}"/>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13EBC3C-FB10-FF3A-C5D8-AF3EA5014A67}"/>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en-US" altLang="en-US"/>
          </a:p>
        </p:txBody>
      </p:sp>
      <p:sp>
        <p:nvSpPr>
          <p:cNvPr id="1029" name="Rectangle 5">
            <a:extLst>
              <a:ext uri="{FF2B5EF4-FFF2-40B4-BE49-F238E27FC236}">
                <a16:creationId xmlns:a16="http://schemas.microsoft.com/office/drawing/2014/main" id="{B423329A-83B1-15D7-92EA-451503EB66D3}"/>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en-US" altLang="en-US"/>
          </a:p>
        </p:txBody>
      </p:sp>
      <p:sp>
        <p:nvSpPr>
          <p:cNvPr id="1030" name="Rectangle 6">
            <a:extLst>
              <a:ext uri="{FF2B5EF4-FFF2-40B4-BE49-F238E27FC236}">
                <a16:creationId xmlns:a16="http://schemas.microsoft.com/office/drawing/2014/main" id="{E57AE9F4-5EA7-2758-828A-1A57AE32D0A2}"/>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E7FA27AA-4832-934E-A0CA-F943574D236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3.png"/><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hyperlink" Target="mailto:mccarl@tamu.edu" TargetMode="External"/><Relationship Id="rId5" Type="http://schemas.openxmlformats.org/officeDocument/2006/relationships/image" Target="../media/image2.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ipcc-wg1.ucar.edu/"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ipcc-wg1.ucar.edu/"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ipcc.ch/"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esrl.noaa.gov/gmd/webdata/ccgg/trends/co2_data_mlo_landscape.pdf"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whrc.org/resources/online_publications/warming_earth/images/Fig1-CO2_and_Temp2.gif"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oleObject" Target="../embeddings/oleObject3.bin"/><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hyperlink" Target="http://www.cafepress.com/buy/texas+flag/-/pv_design_details/pg_1/id_15802192/opt_/fpt_/c_360/" TargetMode="External"/><Relationship Id="rId4" Type="http://schemas.openxmlformats.org/officeDocument/2006/relationships/image" Target="../media/image24.emf"/></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4.bin"/><Relationship Id="rId1" Type="http://schemas.openxmlformats.org/officeDocument/2006/relationships/slideLayout" Target="../slideLayouts/slideLayout7.xml"/><Relationship Id="rId5" Type="http://schemas.openxmlformats.org/officeDocument/2006/relationships/image" Target="../media/image33.emf"/><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hyperlink" Target="http://www.epa.gov/sequestration/pdf/greenhousegas2005.pdf"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www.usgcrp.gov/usgcrp/Library/nationalassessment/overview.htm" TargetMode="External"/><Relationship Id="rId2" Type="http://schemas.openxmlformats.org/officeDocument/2006/relationships/hyperlink" Target="http://www.ipcc.ch/"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ipcc-wg1.ucar.edu/"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pcc-wg1.ucar.edu/"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ext Box 7">
            <a:extLst>
              <a:ext uri="{FF2B5EF4-FFF2-40B4-BE49-F238E27FC236}">
                <a16:creationId xmlns:a16="http://schemas.microsoft.com/office/drawing/2014/main" id="{17BD4633-A8E1-E1D3-FF76-B283B796C390}"/>
              </a:ext>
            </a:extLst>
          </p:cNvPr>
          <p:cNvSpPr txBox="1">
            <a:spLocks noChangeArrowheads="1"/>
          </p:cNvSpPr>
          <p:nvPr/>
        </p:nvSpPr>
        <p:spPr bwMode="auto">
          <a:xfrm>
            <a:off x="1693863" y="117475"/>
            <a:ext cx="6002337"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a:solidFill>
                  <a:schemeClr val="accent2"/>
                </a:solidFill>
              </a:rPr>
              <a:t>Texas in the Climate Change Squeeze:</a:t>
            </a:r>
          </a:p>
          <a:p>
            <a:pPr algn="ctr"/>
            <a:r>
              <a:rPr lang="en-US" altLang="en-US" sz="2800">
                <a:solidFill>
                  <a:schemeClr val="accent2"/>
                </a:solidFill>
              </a:rPr>
              <a:t>The Most Vulnerable State?</a:t>
            </a:r>
            <a:endParaRPr lang="en-US" altLang="en-US" sz="2800" b="0">
              <a:solidFill>
                <a:schemeClr val="accent2"/>
              </a:solidFill>
            </a:endParaRPr>
          </a:p>
          <a:p>
            <a:pPr algn="ctr"/>
            <a:endParaRPr lang="en-US" altLang="en-US" sz="2800">
              <a:solidFill>
                <a:schemeClr val="accent2"/>
              </a:solidFill>
            </a:endParaRPr>
          </a:p>
        </p:txBody>
      </p:sp>
      <p:graphicFrame>
        <p:nvGraphicFramePr>
          <p:cNvPr id="2051" name="Object 3">
            <a:extLst>
              <a:ext uri="{FF2B5EF4-FFF2-40B4-BE49-F238E27FC236}">
                <a16:creationId xmlns:a16="http://schemas.microsoft.com/office/drawing/2014/main" id="{2B3B8C7D-4016-A676-50B7-CE44D0C469A4}"/>
              </a:ext>
            </a:extLst>
          </p:cNvPr>
          <p:cNvGraphicFramePr>
            <a:graphicFrameLocks noChangeAspect="1"/>
          </p:cNvGraphicFramePr>
          <p:nvPr/>
        </p:nvGraphicFramePr>
        <p:xfrm>
          <a:off x="1482725" y="3665538"/>
          <a:ext cx="1200150" cy="1363662"/>
        </p:xfrm>
        <a:graphic>
          <a:graphicData uri="http://schemas.openxmlformats.org/presentationml/2006/ole">
            <mc:AlternateContent xmlns:mc="http://schemas.openxmlformats.org/markup-compatibility/2006">
              <mc:Choice xmlns:v="urn:schemas-microsoft-com:vml" Requires="v">
                <p:oleObj name="Drawing" r:id="rId2" imgW="30086300" imgH="28575000" progId="FLW3Drawing">
                  <p:embed/>
                </p:oleObj>
              </mc:Choice>
              <mc:Fallback>
                <p:oleObj name="Drawing" r:id="rId2" imgW="30086300" imgH="28575000" progId="FLW3Drawing">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725" y="3665538"/>
                        <a:ext cx="1200150" cy="136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a:extLst>
              <a:ext uri="{FF2B5EF4-FFF2-40B4-BE49-F238E27FC236}">
                <a16:creationId xmlns:a16="http://schemas.microsoft.com/office/drawing/2014/main" id="{E332C049-9BB8-7CE8-5149-DCF81A7DF2D8}"/>
              </a:ext>
            </a:extLst>
          </p:cNvPr>
          <p:cNvGraphicFramePr>
            <a:graphicFrameLocks noChangeAspect="1"/>
          </p:cNvGraphicFramePr>
          <p:nvPr/>
        </p:nvGraphicFramePr>
        <p:xfrm>
          <a:off x="6094413" y="3733800"/>
          <a:ext cx="1666875" cy="1389063"/>
        </p:xfrm>
        <a:graphic>
          <a:graphicData uri="http://schemas.openxmlformats.org/presentationml/2006/ole">
            <mc:AlternateContent xmlns:mc="http://schemas.openxmlformats.org/markup-compatibility/2006">
              <mc:Choice xmlns:v="urn:schemas-microsoft-com:vml" Requires="v">
                <p:oleObj name="Drawing" r:id="rId4" imgW="30403800" imgH="21170900" progId="FLW3Drawing">
                  <p:embed/>
                </p:oleObj>
              </mc:Choice>
              <mc:Fallback>
                <p:oleObj name="Drawing" r:id="rId4" imgW="30403800" imgH="21170900" progId="FLW3Drawing">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4413" y="3733800"/>
                        <a:ext cx="1666875" cy="138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6" name="Text Box 8">
            <a:extLst>
              <a:ext uri="{FF2B5EF4-FFF2-40B4-BE49-F238E27FC236}">
                <a16:creationId xmlns:a16="http://schemas.microsoft.com/office/drawing/2014/main" id="{787DD9FC-FF5D-09BF-BBE4-73929DC68FEE}"/>
              </a:ext>
            </a:extLst>
          </p:cNvPr>
          <p:cNvSpPr txBox="1">
            <a:spLocks noChangeArrowheads="1"/>
          </p:cNvSpPr>
          <p:nvPr/>
        </p:nvSpPr>
        <p:spPr bwMode="auto">
          <a:xfrm>
            <a:off x="1004888" y="2667000"/>
            <a:ext cx="24241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t>Let's Avoid</a:t>
            </a:r>
          </a:p>
          <a:p>
            <a:pPr algn="ctr"/>
            <a:r>
              <a:rPr lang="en-US" altLang="en-US" sz="2400"/>
              <a:t>Climate Change</a:t>
            </a:r>
          </a:p>
        </p:txBody>
      </p:sp>
      <p:sp>
        <p:nvSpPr>
          <p:cNvPr id="2057" name="Text Box 9">
            <a:extLst>
              <a:ext uri="{FF2B5EF4-FFF2-40B4-BE49-F238E27FC236}">
                <a16:creationId xmlns:a16="http://schemas.microsoft.com/office/drawing/2014/main" id="{D7C6506A-1E22-F9A4-B6C8-99B04A868797}"/>
              </a:ext>
            </a:extLst>
          </p:cNvPr>
          <p:cNvSpPr txBox="1">
            <a:spLocks noChangeArrowheads="1"/>
          </p:cNvSpPr>
          <p:nvPr/>
        </p:nvSpPr>
        <p:spPr bwMode="auto">
          <a:xfrm>
            <a:off x="5484813" y="2667000"/>
            <a:ext cx="31257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t>Climate Change </a:t>
            </a:r>
          </a:p>
          <a:p>
            <a:pPr algn="ctr"/>
            <a:r>
              <a:rPr lang="en-US" altLang="en-US" sz="2400"/>
              <a:t>is Happening</a:t>
            </a:r>
          </a:p>
        </p:txBody>
      </p:sp>
      <p:sp>
        <p:nvSpPr>
          <p:cNvPr id="2058" name="Text Box 10">
            <a:extLst>
              <a:ext uri="{FF2B5EF4-FFF2-40B4-BE49-F238E27FC236}">
                <a16:creationId xmlns:a16="http://schemas.microsoft.com/office/drawing/2014/main" id="{ECE4BE64-B00F-AD8B-6C04-8169A534533F}"/>
              </a:ext>
            </a:extLst>
          </p:cNvPr>
          <p:cNvSpPr txBox="1">
            <a:spLocks noChangeArrowheads="1"/>
          </p:cNvSpPr>
          <p:nvPr/>
        </p:nvSpPr>
        <p:spPr bwMode="auto">
          <a:xfrm>
            <a:off x="1274763" y="5105400"/>
            <a:ext cx="1554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66"/>
                </a:solidFill>
              </a:rPr>
              <a:t>Mitigation</a:t>
            </a:r>
          </a:p>
        </p:txBody>
      </p:sp>
      <p:sp>
        <p:nvSpPr>
          <p:cNvPr id="2059" name="Text Box 11">
            <a:extLst>
              <a:ext uri="{FF2B5EF4-FFF2-40B4-BE49-F238E27FC236}">
                <a16:creationId xmlns:a16="http://schemas.microsoft.com/office/drawing/2014/main" id="{46B65959-3C1A-45D2-3CA0-658FB2EEBE19}"/>
              </a:ext>
            </a:extLst>
          </p:cNvPr>
          <p:cNvSpPr txBox="1">
            <a:spLocks noChangeArrowheads="1"/>
          </p:cNvSpPr>
          <p:nvPr/>
        </p:nvSpPr>
        <p:spPr bwMode="auto">
          <a:xfrm>
            <a:off x="5842000" y="5181600"/>
            <a:ext cx="264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66"/>
                </a:solidFill>
              </a:rPr>
              <a:t>Effects/Adaptation</a:t>
            </a:r>
          </a:p>
        </p:txBody>
      </p:sp>
      <p:sp>
        <p:nvSpPr>
          <p:cNvPr id="2063" name="Text Box 15">
            <a:extLst>
              <a:ext uri="{FF2B5EF4-FFF2-40B4-BE49-F238E27FC236}">
                <a16:creationId xmlns:a16="http://schemas.microsoft.com/office/drawing/2014/main" id="{5C074DA6-3C58-D5CE-4B69-ECFC1D4433D2}"/>
              </a:ext>
            </a:extLst>
          </p:cNvPr>
          <p:cNvSpPr txBox="1">
            <a:spLocks noChangeArrowheads="1"/>
          </p:cNvSpPr>
          <p:nvPr/>
        </p:nvSpPr>
        <p:spPr bwMode="auto">
          <a:xfrm>
            <a:off x="738188" y="1246188"/>
            <a:ext cx="77120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a:solidFill>
                  <a:srgbClr val="FF0066"/>
                </a:solidFill>
              </a:rPr>
              <a:t>Bruce A. McCarl</a:t>
            </a:r>
          </a:p>
          <a:p>
            <a:pPr algn="ctr"/>
            <a:r>
              <a:rPr lang="en-US" altLang="en-US" sz="2000"/>
              <a:t>Regents Professor of Agricultural Economics, Texas A&amp;M University</a:t>
            </a:r>
          </a:p>
          <a:p>
            <a:pPr algn="ctr"/>
            <a:r>
              <a:rPr lang="en-US" altLang="en-US" sz="2000">
                <a:hlinkClick r:id="rId6"/>
              </a:rPr>
              <a:t>mccarl@tamu.edu</a:t>
            </a:r>
            <a:r>
              <a:rPr lang="en-US" altLang="en-US" sz="2000"/>
              <a:t>, http//ageco.tamu.edu/faculty/mccarl</a:t>
            </a:r>
          </a:p>
        </p:txBody>
      </p:sp>
      <p:sp>
        <p:nvSpPr>
          <p:cNvPr id="2581" name="Text Box 533">
            <a:extLst>
              <a:ext uri="{FF2B5EF4-FFF2-40B4-BE49-F238E27FC236}">
                <a16:creationId xmlns:a16="http://schemas.microsoft.com/office/drawing/2014/main" id="{748ED376-D16C-30F4-4AED-5E19A44A8C3A}"/>
              </a:ext>
            </a:extLst>
          </p:cNvPr>
          <p:cNvSpPr txBox="1">
            <a:spLocks noChangeArrowheads="1"/>
          </p:cNvSpPr>
          <p:nvPr/>
        </p:nvSpPr>
        <p:spPr bwMode="auto">
          <a:xfrm>
            <a:off x="1600200" y="5899150"/>
            <a:ext cx="61864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a:t>2007 Sigma Xi Distinguished Scientist Lecture</a:t>
            </a:r>
          </a:p>
          <a:p>
            <a:pPr algn="ctr"/>
            <a:r>
              <a:rPr lang="en-US" altLang="en-US" sz="2400"/>
              <a:t>Texas A&amp;M University, College Station</a:t>
            </a:r>
            <a:endParaRPr lang="en-US" altLang="en-US" sz="2400" b="0"/>
          </a:p>
          <a:p>
            <a:pPr algn="ctr"/>
            <a:endParaRPr lang="en-US" altLang="en-US" sz="2400"/>
          </a:p>
        </p:txBody>
      </p:sp>
      <p:pic>
        <p:nvPicPr>
          <p:cNvPr id="2582" name="Picture 534" descr="Texas physical map">
            <a:extLst>
              <a:ext uri="{FF2B5EF4-FFF2-40B4-BE49-F238E27FC236}">
                <a16:creationId xmlns:a16="http://schemas.microsoft.com/office/drawing/2014/main" id="{DC43E7FE-1097-E138-CD23-7870B3E8466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05200" y="3505200"/>
            <a:ext cx="190500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70379C0A-95FC-B994-6E9A-61D4CB141BE8}"/>
              </a:ext>
            </a:extLst>
          </p:cNvPr>
          <p:cNvSpPr>
            <a:spLocks noChangeArrowheads="1"/>
          </p:cNvSpPr>
          <p:nvPr/>
        </p:nvSpPr>
        <p:spPr bwMode="auto">
          <a:xfrm>
            <a:off x="2420938" y="1831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3852" name="Rectangle 12">
            <a:extLst>
              <a:ext uri="{FF2B5EF4-FFF2-40B4-BE49-F238E27FC236}">
                <a16:creationId xmlns:a16="http://schemas.microsoft.com/office/drawing/2014/main" id="{9396500A-B3DB-02BC-5708-BA06A9D77D80}"/>
              </a:ext>
            </a:extLst>
          </p:cNvPr>
          <p:cNvSpPr>
            <a:spLocks noChangeArrowheads="1"/>
          </p:cNvSpPr>
          <p:nvPr/>
        </p:nvSpPr>
        <p:spPr bwMode="auto">
          <a:xfrm>
            <a:off x="1141413" y="684213"/>
            <a:ext cx="4572000" cy="3429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858" name="Rectangle 18">
            <a:extLst>
              <a:ext uri="{FF2B5EF4-FFF2-40B4-BE49-F238E27FC236}">
                <a16:creationId xmlns:a16="http://schemas.microsoft.com/office/drawing/2014/main" id="{CB28222E-5647-3E96-D282-30E302BCCD6D}"/>
              </a:ext>
            </a:extLst>
          </p:cNvPr>
          <p:cNvSpPr>
            <a:spLocks noChangeArrowheads="1"/>
          </p:cNvSpPr>
          <p:nvPr/>
        </p:nvSpPr>
        <p:spPr bwMode="auto">
          <a:xfrm>
            <a:off x="609600" y="0"/>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rgbClr val="FF0066"/>
                </a:solidFill>
              </a:rPr>
              <a:t>Degree of climate change </a:t>
            </a:r>
          </a:p>
          <a:p>
            <a:pPr algn="ctr"/>
            <a:r>
              <a:rPr lang="en-US" altLang="en-US" sz="2400"/>
              <a:t>What is happening up to now – Potential Precipitation </a:t>
            </a:r>
          </a:p>
        </p:txBody>
      </p:sp>
      <p:sp>
        <p:nvSpPr>
          <p:cNvPr id="163859" name="Text Box 19">
            <a:extLst>
              <a:ext uri="{FF2B5EF4-FFF2-40B4-BE49-F238E27FC236}">
                <a16:creationId xmlns:a16="http://schemas.microsoft.com/office/drawing/2014/main" id="{0A1C28D7-CAD5-792D-236C-CD631ADA4E24}"/>
              </a:ext>
            </a:extLst>
          </p:cNvPr>
          <p:cNvSpPr txBox="1">
            <a:spLocks noChangeArrowheads="1"/>
          </p:cNvSpPr>
          <p:nvPr/>
        </p:nvSpPr>
        <p:spPr bwMode="auto">
          <a:xfrm>
            <a:off x="12700" y="6113463"/>
            <a:ext cx="9196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Rainfall is increasing</a:t>
            </a:r>
          </a:p>
        </p:txBody>
      </p:sp>
      <p:pic>
        <p:nvPicPr>
          <p:cNvPr id="163863" name="Picture 23">
            <a:extLst>
              <a:ext uri="{FF2B5EF4-FFF2-40B4-BE49-F238E27FC236}">
                <a16:creationId xmlns:a16="http://schemas.microsoft.com/office/drawing/2014/main" id="{B9E411FC-A7A9-5DA8-F0C0-C99285EF1BCC}"/>
              </a:ext>
            </a:extLst>
          </p:cNvPr>
          <p:cNvPicPr>
            <a:picLocks noRot="1"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2038" y="911225"/>
            <a:ext cx="6711950" cy="50339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a:extLst>
              <a:ext uri="{FF2B5EF4-FFF2-40B4-BE49-F238E27FC236}">
                <a16:creationId xmlns:a16="http://schemas.microsoft.com/office/drawing/2014/main" id="{A6E06056-302D-D492-FFAD-A3EEDFC56B63}"/>
              </a:ext>
            </a:extLst>
          </p:cNvPr>
          <p:cNvSpPr>
            <a:spLocks noChangeArrowheads="1"/>
          </p:cNvSpPr>
          <p:nvPr/>
        </p:nvSpPr>
        <p:spPr bwMode="auto">
          <a:xfrm>
            <a:off x="2420938" y="1831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41667" name="Rectangle 3">
            <a:extLst>
              <a:ext uri="{FF2B5EF4-FFF2-40B4-BE49-F238E27FC236}">
                <a16:creationId xmlns:a16="http://schemas.microsoft.com/office/drawing/2014/main" id="{D61ADDBA-90EF-D80B-A8E3-B6B91E64AE0F}"/>
              </a:ext>
            </a:extLst>
          </p:cNvPr>
          <p:cNvSpPr>
            <a:spLocks noChangeArrowheads="1"/>
          </p:cNvSpPr>
          <p:nvPr/>
        </p:nvSpPr>
        <p:spPr bwMode="auto">
          <a:xfrm>
            <a:off x="228600" y="6502400"/>
            <a:ext cx="6362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http://ipcc-wg1.ucar.edu/wg1/Figures/AR4WG1_Ch03-Figs_2007-10-23.ppt#269,14,Figure 3.13</a:t>
            </a:r>
          </a:p>
        </p:txBody>
      </p:sp>
      <p:sp>
        <p:nvSpPr>
          <p:cNvPr id="241668" name="Rectangle 4">
            <a:extLst>
              <a:ext uri="{FF2B5EF4-FFF2-40B4-BE49-F238E27FC236}">
                <a16:creationId xmlns:a16="http://schemas.microsoft.com/office/drawing/2014/main" id="{369A2AA0-05B4-84CC-ADE9-19B77ACB13F6}"/>
              </a:ext>
            </a:extLst>
          </p:cNvPr>
          <p:cNvSpPr>
            <a:spLocks noChangeArrowheads="1"/>
          </p:cNvSpPr>
          <p:nvPr/>
        </p:nvSpPr>
        <p:spPr bwMode="auto">
          <a:xfrm>
            <a:off x="1141413" y="684213"/>
            <a:ext cx="4572000" cy="3429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1669" name="Rectangle 5">
            <a:extLst>
              <a:ext uri="{FF2B5EF4-FFF2-40B4-BE49-F238E27FC236}">
                <a16:creationId xmlns:a16="http://schemas.microsoft.com/office/drawing/2014/main" id="{18E122A5-A469-74DB-A521-E4D45A2AC70B}"/>
              </a:ext>
            </a:extLst>
          </p:cNvPr>
          <p:cNvSpPr>
            <a:spLocks noChangeArrowheads="1"/>
          </p:cNvSpPr>
          <p:nvPr/>
        </p:nvSpPr>
        <p:spPr bwMode="auto">
          <a:xfrm>
            <a:off x="609600" y="0"/>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rgbClr val="FF0066"/>
                </a:solidFill>
              </a:rPr>
              <a:t>Degree of climate change </a:t>
            </a:r>
          </a:p>
          <a:p>
            <a:pPr algn="ctr"/>
            <a:r>
              <a:rPr lang="en-US" altLang="en-US" sz="2400"/>
              <a:t>What is happening up to now -- Precipitation </a:t>
            </a:r>
          </a:p>
        </p:txBody>
      </p:sp>
      <p:sp>
        <p:nvSpPr>
          <p:cNvPr id="241670" name="Text Box 6">
            <a:extLst>
              <a:ext uri="{FF2B5EF4-FFF2-40B4-BE49-F238E27FC236}">
                <a16:creationId xmlns:a16="http://schemas.microsoft.com/office/drawing/2014/main" id="{6ADC3818-71CF-0C8A-0330-EC464701CDD0}"/>
              </a:ext>
            </a:extLst>
          </p:cNvPr>
          <p:cNvSpPr txBox="1">
            <a:spLocks noChangeArrowheads="1"/>
          </p:cNvSpPr>
          <p:nvPr/>
        </p:nvSpPr>
        <p:spPr bwMode="auto">
          <a:xfrm>
            <a:off x="12700" y="6113463"/>
            <a:ext cx="9196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Texas has areas that had largest decrease in continental US</a:t>
            </a:r>
          </a:p>
        </p:txBody>
      </p:sp>
      <p:pic>
        <p:nvPicPr>
          <p:cNvPr id="241671" name="Picture 7">
            <a:extLst>
              <a:ext uri="{FF2B5EF4-FFF2-40B4-BE49-F238E27FC236}">
                <a16:creationId xmlns:a16="http://schemas.microsoft.com/office/drawing/2014/main" id="{76D71D26-EBC5-FD21-8429-89AB0E7BE5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7000" y="711200"/>
            <a:ext cx="4278313" cy="5508625"/>
          </a:xfrm>
          <a:prstGeom prst="rect">
            <a:avLst/>
          </a:prstGeom>
          <a:noFill/>
          <a:extLst>
            <a:ext uri="{909E8E84-426E-40DD-AFC4-6F175D3DCCD1}">
              <a14:hiddenFill xmlns:a14="http://schemas.microsoft.com/office/drawing/2010/main">
                <a:solidFill>
                  <a:srgbClr val="FFFFFF"/>
                </a:solidFill>
              </a14:hiddenFill>
            </a:ext>
          </a:extLst>
        </p:spPr>
      </p:pic>
      <p:pic>
        <p:nvPicPr>
          <p:cNvPr id="241672" name="Picture 8">
            <a:extLst>
              <a:ext uri="{FF2B5EF4-FFF2-40B4-BE49-F238E27FC236}">
                <a16:creationId xmlns:a16="http://schemas.microsoft.com/office/drawing/2014/main" id="{DCDE05A7-E345-CA40-5F65-1CECD6F82A3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24400" y="847725"/>
            <a:ext cx="3303588" cy="227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1673" name="Picture 9">
            <a:extLst>
              <a:ext uri="{FF2B5EF4-FFF2-40B4-BE49-F238E27FC236}">
                <a16:creationId xmlns:a16="http://schemas.microsoft.com/office/drawing/2014/main" id="{BFE71A73-002C-DF31-CC28-4D8A95A937B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51388" y="3611563"/>
            <a:ext cx="3317875" cy="224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B3452892-072E-A62A-690B-9C7B2DF514E5}"/>
              </a:ext>
            </a:extLst>
          </p:cNvPr>
          <p:cNvSpPr>
            <a:spLocks noChangeArrowheads="1"/>
          </p:cNvSpPr>
          <p:nvPr/>
        </p:nvSpPr>
        <p:spPr bwMode="auto">
          <a:xfrm>
            <a:off x="79375" y="6118225"/>
            <a:ext cx="797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47663" algn="l"/>
              </a:tabLst>
              <a:defRPr sz="2400">
                <a:solidFill>
                  <a:schemeClr val="tx1"/>
                </a:solidFill>
                <a:latin typeface="Times New Roman" panose="02020603050405020304" pitchFamily="18" charset="0"/>
              </a:defRPr>
            </a:lvl1pPr>
            <a:lvl2pPr marL="347663" indent="-233363">
              <a:tabLst>
                <a:tab pos="347663" algn="l"/>
              </a:tabLst>
              <a:defRPr sz="2400">
                <a:solidFill>
                  <a:schemeClr val="tx1"/>
                </a:solidFill>
                <a:latin typeface="Times New Roman" panose="02020603050405020304" pitchFamily="18" charset="0"/>
              </a:defRPr>
            </a:lvl2pPr>
            <a:lvl3pPr marL="519113">
              <a:tabLst>
                <a:tab pos="347663" algn="l"/>
              </a:tabLst>
              <a:defRPr sz="2400">
                <a:solidFill>
                  <a:schemeClr val="tx1"/>
                </a:solidFill>
                <a:latin typeface="Times New Roman" panose="02020603050405020304" pitchFamily="18" charset="0"/>
              </a:defRPr>
            </a:lvl3pPr>
            <a:lvl4pPr marL="633413">
              <a:tabLst>
                <a:tab pos="347663" algn="l"/>
              </a:tabLst>
              <a:defRPr sz="2400">
                <a:solidFill>
                  <a:schemeClr val="tx1"/>
                </a:solidFill>
                <a:latin typeface="Times New Roman" panose="02020603050405020304" pitchFamily="18" charset="0"/>
              </a:defRPr>
            </a:lvl4pPr>
            <a:lvl5pPr marL="747713">
              <a:tabLst>
                <a:tab pos="347663" algn="l"/>
              </a:tabLst>
              <a:defRPr sz="2400">
                <a:solidFill>
                  <a:schemeClr val="tx1"/>
                </a:solidFill>
                <a:latin typeface="Times New Roman" panose="02020603050405020304" pitchFamily="18" charset="0"/>
              </a:defRPr>
            </a:lvl5pPr>
            <a:lvl6pPr marL="1204913" fontAlgn="base">
              <a:spcBef>
                <a:spcPct val="0"/>
              </a:spcBef>
              <a:spcAft>
                <a:spcPct val="0"/>
              </a:spcAft>
              <a:tabLst>
                <a:tab pos="347663" algn="l"/>
              </a:tabLst>
              <a:defRPr sz="2400">
                <a:solidFill>
                  <a:schemeClr val="tx1"/>
                </a:solidFill>
                <a:latin typeface="Times New Roman" panose="02020603050405020304" pitchFamily="18" charset="0"/>
              </a:defRPr>
            </a:lvl6pPr>
            <a:lvl7pPr marL="1662113" fontAlgn="base">
              <a:spcBef>
                <a:spcPct val="0"/>
              </a:spcBef>
              <a:spcAft>
                <a:spcPct val="0"/>
              </a:spcAft>
              <a:tabLst>
                <a:tab pos="347663" algn="l"/>
              </a:tabLst>
              <a:defRPr sz="2400">
                <a:solidFill>
                  <a:schemeClr val="tx1"/>
                </a:solidFill>
                <a:latin typeface="Times New Roman" panose="02020603050405020304" pitchFamily="18" charset="0"/>
              </a:defRPr>
            </a:lvl7pPr>
            <a:lvl8pPr marL="2119313" fontAlgn="base">
              <a:spcBef>
                <a:spcPct val="0"/>
              </a:spcBef>
              <a:spcAft>
                <a:spcPct val="0"/>
              </a:spcAft>
              <a:tabLst>
                <a:tab pos="347663" algn="l"/>
              </a:tabLst>
              <a:defRPr sz="2400">
                <a:solidFill>
                  <a:schemeClr val="tx1"/>
                </a:solidFill>
                <a:latin typeface="Times New Roman" panose="02020603050405020304" pitchFamily="18" charset="0"/>
              </a:defRPr>
            </a:lvl8pPr>
            <a:lvl9pPr marL="2576513" fontAlgn="base">
              <a:spcBef>
                <a:spcPct val="0"/>
              </a:spcBef>
              <a:spcAft>
                <a:spcPct val="0"/>
              </a:spcAft>
              <a:tabLst>
                <a:tab pos="347663" algn="l"/>
              </a:tabLst>
              <a:defRPr sz="2400">
                <a:solidFill>
                  <a:schemeClr val="tx1"/>
                </a:solidFill>
                <a:latin typeface="Times New Roman" panose="02020603050405020304" pitchFamily="18" charset="0"/>
              </a:defRPr>
            </a:lvl9pPr>
          </a:lstStyle>
          <a:p>
            <a:pPr lvl="1"/>
            <a:r>
              <a:rPr lang="en-US" altLang="en-US" sz="2000"/>
              <a:t>Rainfall became more concentrated and Texas again has such areas</a:t>
            </a:r>
            <a:endParaRPr lang="en-US" altLang="en-US"/>
          </a:p>
        </p:txBody>
      </p:sp>
      <p:sp>
        <p:nvSpPr>
          <p:cNvPr id="164876" name="Rectangle 12">
            <a:extLst>
              <a:ext uri="{FF2B5EF4-FFF2-40B4-BE49-F238E27FC236}">
                <a16:creationId xmlns:a16="http://schemas.microsoft.com/office/drawing/2014/main" id="{42D0B9B4-5FD1-484C-FFBD-8EEDEA9666C5}"/>
              </a:ext>
            </a:extLst>
          </p:cNvPr>
          <p:cNvSpPr>
            <a:spLocks noChangeArrowheads="1"/>
          </p:cNvSpPr>
          <p:nvPr/>
        </p:nvSpPr>
        <p:spPr bwMode="auto">
          <a:xfrm>
            <a:off x="1524000" y="168275"/>
            <a:ext cx="6858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rgbClr val="FF0066"/>
                </a:solidFill>
              </a:rPr>
              <a:t>Degree of climate change </a:t>
            </a:r>
          </a:p>
          <a:p>
            <a:pPr algn="ctr"/>
            <a:r>
              <a:rPr lang="en-US" altLang="en-US" sz="2400"/>
              <a:t>What is happening up to now -- Precipitation </a:t>
            </a:r>
          </a:p>
        </p:txBody>
      </p:sp>
      <p:pic>
        <p:nvPicPr>
          <p:cNvPr id="164877" name="Picture 13">
            <a:extLst>
              <a:ext uri="{FF2B5EF4-FFF2-40B4-BE49-F238E27FC236}">
                <a16:creationId xmlns:a16="http://schemas.microsoft.com/office/drawing/2014/main" id="{A497D28E-1C1B-7E9C-1031-5F157D67963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375" y="1016000"/>
            <a:ext cx="8715375"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878" name="Rectangle 14">
            <a:extLst>
              <a:ext uri="{FF2B5EF4-FFF2-40B4-BE49-F238E27FC236}">
                <a16:creationId xmlns:a16="http://schemas.microsoft.com/office/drawing/2014/main" id="{46FA2AFF-806D-848F-EED0-AC658C71D012}"/>
              </a:ext>
            </a:extLst>
          </p:cNvPr>
          <p:cNvSpPr>
            <a:spLocks noChangeArrowheads="1"/>
          </p:cNvSpPr>
          <p:nvPr/>
        </p:nvSpPr>
        <p:spPr bwMode="auto">
          <a:xfrm>
            <a:off x="228600" y="6510338"/>
            <a:ext cx="6362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http://ipcc-wg1.ucar.edu/wg1/Figures/AR4WG1_Ch03-Figs_2007-10-23.ppt#296,40,Figure 3.39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3" name="Text Box 5">
            <a:extLst>
              <a:ext uri="{FF2B5EF4-FFF2-40B4-BE49-F238E27FC236}">
                <a16:creationId xmlns:a16="http://schemas.microsoft.com/office/drawing/2014/main" id="{F8434965-32B2-BCAA-61C0-F01E08E45088}"/>
              </a:ext>
            </a:extLst>
          </p:cNvPr>
          <p:cNvSpPr txBox="1">
            <a:spLocks noChangeArrowheads="1"/>
          </p:cNvSpPr>
          <p:nvPr/>
        </p:nvSpPr>
        <p:spPr bwMode="auto">
          <a:xfrm>
            <a:off x="5133975" y="3952875"/>
            <a:ext cx="3941763"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Palmer drought index</a:t>
            </a:r>
          </a:p>
          <a:p>
            <a:r>
              <a:rPr lang="en-US" altLang="en-US" sz="2400"/>
              <a:t>change 1900-2002, Regional map and graph of global average</a:t>
            </a:r>
          </a:p>
          <a:p>
            <a:endParaRPr lang="en-US" altLang="en-US" sz="2400"/>
          </a:p>
          <a:p>
            <a:r>
              <a:rPr lang="en-US" altLang="en-US" sz="2400"/>
              <a:t>Texas shows lesser index</a:t>
            </a:r>
          </a:p>
          <a:p>
            <a:r>
              <a:rPr lang="en-US" altLang="en-US" sz="2400"/>
              <a:t>Did not graph last 20 years</a:t>
            </a:r>
          </a:p>
          <a:p>
            <a:endParaRPr lang="en-US" altLang="en-US" sz="2400"/>
          </a:p>
        </p:txBody>
      </p:sp>
      <p:sp>
        <p:nvSpPr>
          <p:cNvPr id="160776" name="Rectangle 8">
            <a:extLst>
              <a:ext uri="{FF2B5EF4-FFF2-40B4-BE49-F238E27FC236}">
                <a16:creationId xmlns:a16="http://schemas.microsoft.com/office/drawing/2014/main" id="{976D8C7D-2174-C0EC-FE9E-7A6AF0B576FD}"/>
              </a:ext>
            </a:extLst>
          </p:cNvPr>
          <p:cNvSpPr>
            <a:spLocks noChangeArrowheads="1"/>
          </p:cNvSpPr>
          <p:nvPr/>
        </p:nvSpPr>
        <p:spPr bwMode="auto">
          <a:xfrm>
            <a:off x="1447800" y="152400"/>
            <a:ext cx="6629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rgbClr val="FF0066"/>
                </a:solidFill>
              </a:rPr>
              <a:t>Degree of climate change </a:t>
            </a:r>
          </a:p>
          <a:p>
            <a:pPr algn="ctr"/>
            <a:r>
              <a:rPr lang="en-US" altLang="en-US" sz="2400"/>
              <a:t>What is happening up to now -- Drought </a:t>
            </a:r>
          </a:p>
        </p:txBody>
      </p:sp>
      <p:pic>
        <p:nvPicPr>
          <p:cNvPr id="160777" name="Picture 9">
            <a:extLst>
              <a:ext uri="{FF2B5EF4-FFF2-40B4-BE49-F238E27FC236}">
                <a16:creationId xmlns:a16="http://schemas.microsoft.com/office/drawing/2014/main" id="{8EAC21E9-BE4A-21C7-933A-4EC70E13CE0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500" y="969963"/>
            <a:ext cx="4946650" cy="5253037"/>
          </a:xfrm>
          <a:prstGeom prst="rect">
            <a:avLst/>
          </a:prstGeom>
          <a:noFill/>
          <a:extLst>
            <a:ext uri="{909E8E84-426E-40DD-AFC4-6F175D3DCCD1}">
              <a14:hiddenFill xmlns:a14="http://schemas.microsoft.com/office/drawing/2010/main">
                <a:solidFill>
                  <a:srgbClr val="FFFFFF"/>
                </a:solidFill>
              </a14:hiddenFill>
            </a:ext>
          </a:extLst>
        </p:spPr>
      </p:pic>
      <p:pic>
        <p:nvPicPr>
          <p:cNvPr id="160778" name="Picture 10">
            <a:extLst>
              <a:ext uri="{FF2B5EF4-FFF2-40B4-BE49-F238E27FC236}">
                <a16:creationId xmlns:a16="http://schemas.microsoft.com/office/drawing/2014/main" id="{9599C13A-AC46-71DF-3AF1-7B9597FA96C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11763" y="1085850"/>
            <a:ext cx="3367087"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0779" name="Rectangle 11">
            <a:extLst>
              <a:ext uri="{FF2B5EF4-FFF2-40B4-BE49-F238E27FC236}">
                <a16:creationId xmlns:a16="http://schemas.microsoft.com/office/drawing/2014/main" id="{D892F93F-5317-E89A-FF16-2E9A864D23FB}"/>
              </a:ext>
            </a:extLst>
          </p:cNvPr>
          <p:cNvSpPr>
            <a:spLocks noChangeArrowheads="1"/>
          </p:cNvSpPr>
          <p:nvPr/>
        </p:nvSpPr>
        <p:spPr bwMode="auto">
          <a:xfrm>
            <a:off x="123825" y="6421438"/>
            <a:ext cx="5143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900"/>
              <a:t>http://ipcc-wg1.ucar.edu/wg1/Figures/AR4WG1_Ch03-Figs_2007-10-23.ppt#300,44,FAQ 3.2, Figure 1</a:t>
            </a:r>
            <a:endParaRPr lang="en-US" altLang="en-US" sz="9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a:extLst>
              <a:ext uri="{FF2B5EF4-FFF2-40B4-BE49-F238E27FC236}">
                <a16:creationId xmlns:a16="http://schemas.microsoft.com/office/drawing/2014/main" id="{786B7F73-17A0-B69B-1E05-4C60AAFD2F98}"/>
              </a:ext>
            </a:extLst>
          </p:cNvPr>
          <p:cNvSpPr txBox="1">
            <a:spLocks noChangeArrowheads="1"/>
          </p:cNvSpPr>
          <p:nvPr/>
        </p:nvSpPr>
        <p:spPr bwMode="auto">
          <a:xfrm>
            <a:off x="933450" y="2743200"/>
            <a:ext cx="72961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3600"/>
              <a:t>Observed Changes in Oceans, Snow </a:t>
            </a:r>
          </a:p>
          <a:p>
            <a:pPr algn="ctr"/>
            <a:r>
              <a:rPr lang="en-US" altLang="en-US" sz="3600"/>
              <a:t>and other items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a:extLst>
              <a:ext uri="{FF2B5EF4-FFF2-40B4-BE49-F238E27FC236}">
                <a16:creationId xmlns:a16="http://schemas.microsoft.com/office/drawing/2014/main" id="{EEF5CEB0-8F96-3266-4113-336080B2531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76438" y="685800"/>
            <a:ext cx="515302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741" name="Rectangle 5">
            <a:extLst>
              <a:ext uri="{FF2B5EF4-FFF2-40B4-BE49-F238E27FC236}">
                <a16:creationId xmlns:a16="http://schemas.microsoft.com/office/drawing/2014/main" id="{07A30E8D-239E-E224-C32F-1FDD4D265D6E}"/>
              </a:ext>
            </a:extLst>
          </p:cNvPr>
          <p:cNvSpPr>
            <a:spLocks noChangeArrowheads="1"/>
          </p:cNvSpPr>
          <p:nvPr/>
        </p:nvSpPr>
        <p:spPr bwMode="auto">
          <a:xfrm>
            <a:off x="609600" y="6400800"/>
            <a:ext cx="7275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cs typeface="Arial" panose="020B0604020202020204" pitchFamily="34" charset="0"/>
              </a:rPr>
              <a:t>Source : Intergovernmental Panel on Climate Change. </a:t>
            </a:r>
            <a:r>
              <a:rPr lang="en-US" altLang="en-US" sz="1000" u="sng">
                <a:cs typeface="Arial" panose="020B0604020202020204" pitchFamily="34" charset="0"/>
              </a:rPr>
              <a:t>IPCC Fourth Assessment Report WGI  </a:t>
            </a:r>
            <a:r>
              <a:rPr lang="en-US" altLang="en-US" sz="1400">
                <a:hlinkClick r:id="rId3"/>
              </a:rPr>
              <a:t>http://ipcc-wg1.ucar.edu/</a:t>
            </a:r>
            <a:r>
              <a:rPr lang="en-US" altLang="en-US" sz="1400"/>
              <a:t> </a:t>
            </a:r>
          </a:p>
        </p:txBody>
      </p:sp>
      <p:sp>
        <p:nvSpPr>
          <p:cNvPr id="116743" name="Rectangle 7">
            <a:extLst>
              <a:ext uri="{FF2B5EF4-FFF2-40B4-BE49-F238E27FC236}">
                <a16:creationId xmlns:a16="http://schemas.microsoft.com/office/drawing/2014/main" id="{B82BC505-3B67-4334-A05D-E8EA90941AA2}"/>
              </a:ext>
            </a:extLst>
          </p:cNvPr>
          <p:cNvSpPr>
            <a:spLocks noChangeArrowheads="1"/>
          </p:cNvSpPr>
          <p:nvPr/>
        </p:nvSpPr>
        <p:spPr bwMode="auto">
          <a:xfrm>
            <a:off x="1447800" y="-60325"/>
            <a:ext cx="5943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rgbClr val="FF0066"/>
                </a:solidFill>
              </a:rPr>
              <a:t>Degree of climate change </a:t>
            </a:r>
          </a:p>
          <a:p>
            <a:pPr algn="ctr"/>
            <a:r>
              <a:rPr lang="en-US" altLang="en-US" sz="2400"/>
              <a:t>What is happening up to now -- Other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52" name="Rectangle 12">
            <a:extLst>
              <a:ext uri="{FF2B5EF4-FFF2-40B4-BE49-F238E27FC236}">
                <a16:creationId xmlns:a16="http://schemas.microsoft.com/office/drawing/2014/main" id="{C73C5968-05F5-527E-019A-8C2255492AD3}"/>
              </a:ext>
            </a:extLst>
          </p:cNvPr>
          <p:cNvSpPr>
            <a:spLocks noChangeArrowheads="1"/>
          </p:cNvSpPr>
          <p:nvPr/>
        </p:nvSpPr>
        <p:spPr bwMode="auto">
          <a:xfrm>
            <a:off x="-3175" y="-869950"/>
            <a:ext cx="9144000" cy="68564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0642" name="Rectangle 2">
            <a:extLst>
              <a:ext uri="{FF2B5EF4-FFF2-40B4-BE49-F238E27FC236}">
                <a16:creationId xmlns:a16="http://schemas.microsoft.com/office/drawing/2014/main" id="{27B1EE25-7524-1D56-A376-EA78AB902981}"/>
              </a:ext>
            </a:extLst>
          </p:cNvPr>
          <p:cNvSpPr>
            <a:spLocks noChangeArrowheads="1"/>
          </p:cNvSpPr>
          <p:nvPr/>
        </p:nvSpPr>
        <p:spPr bwMode="auto">
          <a:xfrm>
            <a:off x="2420938" y="1831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40643" name="Rectangle 3">
            <a:extLst>
              <a:ext uri="{FF2B5EF4-FFF2-40B4-BE49-F238E27FC236}">
                <a16:creationId xmlns:a16="http://schemas.microsoft.com/office/drawing/2014/main" id="{99D85DCA-D8F1-3D6E-9C54-BEA13A8522D9}"/>
              </a:ext>
            </a:extLst>
          </p:cNvPr>
          <p:cNvSpPr>
            <a:spLocks noChangeArrowheads="1"/>
          </p:cNvSpPr>
          <p:nvPr/>
        </p:nvSpPr>
        <p:spPr bwMode="auto">
          <a:xfrm>
            <a:off x="685800" y="6491288"/>
            <a:ext cx="7715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cs typeface="Arial" panose="020B0604020202020204" pitchFamily="34" charset="0"/>
              </a:rPr>
              <a:t>Source : Intergovernmental Panel on Climate Change. </a:t>
            </a:r>
            <a:r>
              <a:rPr lang="en-US" altLang="en-US" sz="1000" u="sng">
                <a:cs typeface="Arial" panose="020B0604020202020204" pitchFamily="34" charset="0"/>
              </a:rPr>
              <a:t>IPCC Fourth Assessment Report WGI  </a:t>
            </a:r>
            <a:r>
              <a:rPr lang="en-US" altLang="en-US" sz="1400">
                <a:hlinkClick r:id="rId2"/>
              </a:rPr>
              <a:t>http://ipcc-wg1.ucar.edu/</a:t>
            </a:r>
            <a:r>
              <a:rPr lang="en-US" altLang="en-US" sz="1400"/>
              <a:t> </a:t>
            </a:r>
          </a:p>
        </p:txBody>
      </p:sp>
      <p:sp>
        <p:nvSpPr>
          <p:cNvPr id="240644" name="Rectangle 4">
            <a:extLst>
              <a:ext uri="{FF2B5EF4-FFF2-40B4-BE49-F238E27FC236}">
                <a16:creationId xmlns:a16="http://schemas.microsoft.com/office/drawing/2014/main" id="{0F3DC65A-6766-20A8-C633-D2F1A36322DA}"/>
              </a:ext>
            </a:extLst>
          </p:cNvPr>
          <p:cNvSpPr>
            <a:spLocks noChangeArrowheads="1"/>
          </p:cNvSpPr>
          <p:nvPr/>
        </p:nvSpPr>
        <p:spPr bwMode="auto">
          <a:xfrm>
            <a:off x="609600" y="-19050"/>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rgbClr val="FF0066"/>
                </a:solidFill>
              </a:rPr>
              <a:t>Degree of climate change </a:t>
            </a:r>
          </a:p>
          <a:p>
            <a:pPr algn="ctr"/>
            <a:r>
              <a:rPr lang="en-US" altLang="en-US" sz="2400"/>
              <a:t>What is happening up to now – Hurricanes</a:t>
            </a:r>
          </a:p>
        </p:txBody>
      </p:sp>
      <p:sp>
        <p:nvSpPr>
          <p:cNvPr id="240649" name="Rectangle 9">
            <a:extLst>
              <a:ext uri="{FF2B5EF4-FFF2-40B4-BE49-F238E27FC236}">
                <a16:creationId xmlns:a16="http://schemas.microsoft.com/office/drawing/2014/main" id="{D2F717ED-AEC8-D4F0-F99E-2F4479E06937}"/>
              </a:ext>
            </a:extLst>
          </p:cNvPr>
          <p:cNvSpPr>
            <a:spLocks noChangeArrowheads="1"/>
          </p:cNvSpPr>
          <p:nvPr/>
        </p:nvSpPr>
        <p:spPr bwMode="auto">
          <a:xfrm>
            <a:off x="504825" y="4127500"/>
            <a:ext cx="77009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fontAlgn="base">
              <a:spcBef>
                <a:spcPct val="30000"/>
              </a:spcBef>
              <a:spcAft>
                <a:spcPct val="0"/>
              </a:spcAft>
              <a:defRPr sz="1200">
                <a:solidFill>
                  <a:schemeClr val="tx1"/>
                </a:solidFill>
                <a:latin typeface="Times New Roman" panose="02020603050405020304" pitchFamily="18" charset="0"/>
              </a:defRPr>
            </a:lvl6pPr>
            <a:lvl7pPr marL="2971800" indent="-228600" fontAlgn="base">
              <a:spcBef>
                <a:spcPct val="30000"/>
              </a:spcBef>
              <a:spcAft>
                <a:spcPct val="0"/>
              </a:spcAft>
              <a:defRPr sz="1200">
                <a:solidFill>
                  <a:schemeClr val="tx1"/>
                </a:solidFill>
                <a:latin typeface="Times New Roman" panose="02020603050405020304" pitchFamily="18" charset="0"/>
              </a:defRPr>
            </a:lvl7pPr>
            <a:lvl8pPr marL="3429000" indent="-228600" fontAlgn="base">
              <a:spcBef>
                <a:spcPct val="30000"/>
              </a:spcBef>
              <a:spcAft>
                <a:spcPct val="0"/>
              </a:spcAft>
              <a:defRPr sz="1200">
                <a:solidFill>
                  <a:schemeClr val="tx1"/>
                </a:solidFill>
                <a:latin typeface="Times New Roman" panose="02020603050405020304" pitchFamily="18" charset="0"/>
              </a:defRPr>
            </a:lvl8pPr>
            <a:lvl9pPr marL="3886200" indent="-228600" fontAlgn="base">
              <a:spcBef>
                <a:spcPct val="30000"/>
              </a:spcBef>
              <a:spcAft>
                <a:spcPct val="0"/>
              </a:spcAft>
              <a:defRPr sz="1200">
                <a:solidFill>
                  <a:schemeClr val="tx1"/>
                </a:solidFill>
                <a:latin typeface="Times New Roman" panose="02020603050405020304" pitchFamily="18" charset="0"/>
              </a:defRPr>
            </a:lvl9pPr>
          </a:lstStyle>
          <a:p>
            <a:r>
              <a:rPr lang="en-US" altLang="en-US" sz="2400"/>
              <a:t>Figure TS.11. </a:t>
            </a:r>
            <a:r>
              <a:rPr lang="en-US" altLang="en-US" sz="2400" b="0" i="1"/>
              <a:t>Tropical Atlantic (10°N–20°N) sea surface temperature annual anomalies (°C) in the region of Atlantic hurricane formation, relative to the 1961 to 1990 mean. {Figure 3.33}</a:t>
            </a:r>
            <a:endParaRPr lang="en-US" altLang="en-US" sz="2400" b="0"/>
          </a:p>
          <a:p>
            <a:endParaRPr lang="en-US" altLang="en-US" sz="2400" b="0"/>
          </a:p>
        </p:txBody>
      </p:sp>
      <p:pic>
        <p:nvPicPr>
          <p:cNvPr id="240654" name="Picture 14">
            <a:extLst>
              <a:ext uri="{FF2B5EF4-FFF2-40B4-BE49-F238E27FC236}">
                <a16:creationId xmlns:a16="http://schemas.microsoft.com/office/drawing/2014/main" id="{B653E063-C8DD-B5C1-46A6-E85876FD0A4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4713" y="1438275"/>
            <a:ext cx="7388225"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a:extLst>
              <a:ext uri="{FF2B5EF4-FFF2-40B4-BE49-F238E27FC236}">
                <a16:creationId xmlns:a16="http://schemas.microsoft.com/office/drawing/2014/main" id="{BDC7D864-88D0-B9F4-95B5-9D86752402BD}"/>
              </a:ext>
            </a:extLst>
          </p:cNvPr>
          <p:cNvSpPr>
            <a:spLocks noChangeArrowheads="1"/>
          </p:cNvSpPr>
          <p:nvPr/>
        </p:nvSpPr>
        <p:spPr bwMode="auto">
          <a:xfrm>
            <a:off x="609600" y="1143000"/>
            <a:ext cx="83820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65138" algn="l"/>
              </a:tabLst>
              <a:defRPr sz="2400">
                <a:solidFill>
                  <a:schemeClr val="tx1"/>
                </a:solidFill>
                <a:latin typeface="Times New Roman" panose="02020603050405020304" pitchFamily="18" charset="0"/>
              </a:defRPr>
            </a:lvl1pPr>
            <a:lvl2pPr>
              <a:tabLst>
                <a:tab pos="465138" algn="l"/>
              </a:tabLst>
              <a:defRPr sz="2400">
                <a:solidFill>
                  <a:schemeClr val="tx1"/>
                </a:solidFill>
                <a:latin typeface="Times New Roman" panose="02020603050405020304" pitchFamily="18" charset="0"/>
              </a:defRPr>
            </a:lvl2pPr>
            <a:lvl3pPr>
              <a:tabLst>
                <a:tab pos="465138" algn="l"/>
              </a:tabLst>
              <a:defRPr sz="2400">
                <a:solidFill>
                  <a:schemeClr val="tx1"/>
                </a:solidFill>
                <a:latin typeface="Times New Roman" panose="02020603050405020304" pitchFamily="18" charset="0"/>
              </a:defRPr>
            </a:lvl3pPr>
            <a:lvl4pPr>
              <a:tabLst>
                <a:tab pos="465138" algn="l"/>
              </a:tabLst>
              <a:defRPr sz="2400">
                <a:solidFill>
                  <a:schemeClr val="tx1"/>
                </a:solidFill>
                <a:latin typeface="Times New Roman" panose="02020603050405020304" pitchFamily="18" charset="0"/>
              </a:defRPr>
            </a:lvl4pPr>
            <a:lvl5pPr>
              <a:tabLst>
                <a:tab pos="465138" algn="l"/>
              </a:tabLst>
              <a:defRPr sz="2400">
                <a:solidFill>
                  <a:schemeClr val="tx1"/>
                </a:solidFill>
                <a:latin typeface="Times New Roman" panose="02020603050405020304" pitchFamily="18" charset="0"/>
              </a:defRPr>
            </a:lvl5pPr>
            <a:lvl6pPr fontAlgn="base">
              <a:spcBef>
                <a:spcPct val="0"/>
              </a:spcBef>
              <a:spcAft>
                <a:spcPct val="0"/>
              </a:spcAft>
              <a:tabLst>
                <a:tab pos="465138" algn="l"/>
              </a:tabLst>
              <a:defRPr sz="2400">
                <a:solidFill>
                  <a:schemeClr val="tx1"/>
                </a:solidFill>
                <a:latin typeface="Times New Roman" panose="02020603050405020304" pitchFamily="18" charset="0"/>
              </a:defRPr>
            </a:lvl6pPr>
            <a:lvl7pPr fontAlgn="base">
              <a:spcBef>
                <a:spcPct val="0"/>
              </a:spcBef>
              <a:spcAft>
                <a:spcPct val="0"/>
              </a:spcAft>
              <a:tabLst>
                <a:tab pos="465138" algn="l"/>
              </a:tabLst>
              <a:defRPr sz="2400">
                <a:solidFill>
                  <a:schemeClr val="tx1"/>
                </a:solidFill>
                <a:latin typeface="Times New Roman" panose="02020603050405020304" pitchFamily="18" charset="0"/>
              </a:defRPr>
            </a:lvl7pPr>
            <a:lvl8pPr fontAlgn="base">
              <a:spcBef>
                <a:spcPct val="0"/>
              </a:spcBef>
              <a:spcAft>
                <a:spcPct val="0"/>
              </a:spcAft>
              <a:tabLst>
                <a:tab pos="465138" algn="l"/>
              </a:tabLst>
              <a:defRPr sz="2400">
                <a:solidFill>
                  <a:schemeClr val="tx1"/>
                </a:solidFill>
                <a:latin typeface="Times New Roman" panose="02020603050405020304" pitchFamily="18" charset="0"/>
              </a:defRPr>
            </a:lvl8pPr>
            <a:lvl9pPr fontAlgn="base">
              <a:spcBef>
                <a:spcPct val="0"/>
              </a:spcBef>
              <a:spcAft>
                <a:spcPct val="0"/>
              </a:spcAft>
              <a:tabLst>
                <a:tab pos="465138" algn="l"/>
              </a:tabLst>
              <a:defRPr sz="2400">
                <a:solidFill>
                  <a:schemeClr val="tx1"/>
                </a:solidFill>
                <a:latin typeface="Times New Roman" panose="02020603050405020304" pitchFamily="18" charset="0"/>
              </a:defRPr>
            </a:lvl9pPr>
          </a:lstStyle>
          <a:p>
            <a:r>
              <a:rPr lang="en-US" altLang="en-US" sz="2000" b="0"/>
              <a:t>Available observational evidence indicates that regional changes in climate, particularly increases in temperature, have already affected a diverse set of physical and biological systems in many parts of the world. </a:t>
            </a:r>
          </a:p>
          <a:p>
            <a:endParaRPr lang="en-US" altLang="en-US" sz="2000" b="0"/>
          </a:p>
          <a:p>
            <a:r>
              <a:rPr lang="en-US" altLang="en-US" sz="2000"/>
              <a:t>Observed changes include </a:t>
            </a:r>
          </a:p>
          <a:p>
            <a:endParaRPr lang="en-US" altLang="en-US" sz="2000"/>
          </a:p>
          <a:p>
            <a:r>
              <a:rPr lang="en-US" altLang="en-US" sz="2000" b="0"/>
              <a:t>	Shrinkage of glaciers and sea ice </a:t>
            </a:r>
          </a:p>
          <a:p>
            <a:r>
              <a:rPr lang="en-US" altLang="en-US" sz="2000" b="0"/>
              <a:t>	Snow cover has decreased</a:t>
            </a:r>
          </a:p>
          <a:p>
            <a:r>
              <a:rPr lang="en-US" altLang="en-US" sz="2000" b="0"/>
              <a:t>	Thawing of permafrost, </a:t>
            </a:r>
          </a:p>
          <a:p>
            <a:r>
              <a:rPr lang="en-US" altLang="en-US" sz="2000" b="0"/>
              <a:t>	Later freezing and earlier break-up of ice on lakes/rivers</a:t>
            </a:r>
          </a:p>
          <a:p>
            <a:r>
              <a:rPr lang="en-US" altLang="en-US" sz="2000" b="0"/>
              <a:t>	Lengthening of mid- to high-latitude growing seasons</a:t>
            </a:r>
          </a:p>
          <a:p>
            <a:r>
              <a:rPr lang="en-US" altLang="en-US" sz="2000" b="0"/>
              <a:t>	Poleward and altitudinal shifts of plant and animal ranges, </a:t>
            </a:r>
          </a:p>
          <a:p>
            <a:r>
              <a:rPr lang="en-US" altLang="en-US" sz="2000" b="0"/>
              <a:t>	Declines of some plant and animal populations, </a:t>
            </a:r>
          </a:p>
          <a:p>
            <a:r>
              <a:rPr lang="en-US" altLang="en-US" sz="2000" b="0"/>
              <a:t>	Earlier flowering of trees, emergence of insects, and egg-laying in birds</a:t>
            </a:r>
          </a:p>
          <a:p>
            <a:r>
              <a:rPr lang="en-US" altLang="en-US" sz="2000" b="0"/>
              <a:t>	Global average sea level has risen and ocean heat content has increased</a:t>
            </a:r>
            <a:endParaRPr lang="en-US" altLang="en-US" b="0"/>
          </a:p>
        </p:txBody>
      </p:sp>
      <p:sp>
        <p:nvSpPr>
          <p:cNvPr id="91140" name="Rectangle 4">
            <a:extLst>
              <a:ext uri="{FF2B5EF4-FFF2-40B4-BE49-F238E27FC236}">
                <a16:creationId xmlns:a16="http://schemas.microsoft.com/office/drawing/2014/main" id="{90CA0BFA-C3AE-0612-452E-A118C0B4343F}"/>
              </a:ext>
            </a:extLst>
          </p:cNvPr>
          <p:cNvSpPr>
            <a:spLocks noChangeArrowheads="1"/>
          </p:cNvSpPr>
          <p:nvPr/>
        </p:nvSpPr>
        <p:spPr bwMode="auto">
          <a:xfrm>
            <a:off x="1219200" y="168275"/>
            <a:ext cx="6781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rgbClr val="FF0066"/>
                </a:solidFill>
              </a:rPr>
              <a:t>Degree of climate change </a:t>
            </a:r>
          </a:p>
          <a:p>
            <a:pPr algn="ctr"/>
            <a:r>
              <a:rPr lang="en-US" altLang="en-US" sz="2400"/>
              <a:t>What is happening up to now -- Other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 Box 2">
            <a:extLst>
              <a:ext uri="{FF2B5EF4-FFF2-40B4-BE49-F238E27FC236}">
                <a16:creationId xmlns:a16="http://schemas.microsoft.com/office/drawing/2014/main" id="{6D62A737-73BE-89B2-7460-128D8B3030A6}"/>
              </a:ext>
            </a:extLst>
          </p:cNvPr>
          <p:cNvSpPr txBox="1">
            <a:spLocks noChangeArrowheads="1"/>
          </p:cNvSpPr>
          <p:nvPr/>
        </p:nvSpPr>
        <p:spPr bwMode="auto">
          <a:xfrm>
            <a:off x="2057400" y="2711450"/>
            <a:ext cx="4768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t>Why is this happening?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2">
            <a:extLst>
              <a:ext uri="{FF2B5EF4-FFF2-40B4-BE49-F238E27FC236}">
                <a16:creationId xmlns:a16="http://schemas.microsoft.com/office/drawing/2014/main" id="{69490667-20C5-8AA4-4C38-F9AF49ECBCE7}"/>
              </a:ext>
            </a:extLst>
          </p:cNvPr>
          <p:cNvSpPr txBox="1">
            <a:spLocks noChangeArrowheads="1"/>
          </p:cNvSpPr>
          <p:nvPr/>
        </p:nvSpPr>
        <p:spPr bwMode="auto">
          <a:xfrm>
            <a:off x="223838" y="1008063"/>
            <a:ext cx="8605837"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10000"/>
              </a:spcBef>
            </a:pPr>
            <a:r>
              <a:rPr lang="en-US" altLang="en-US" sz="2800" b="0">
                <a:latin typeface="Arial" panose="020B0604020202020204" pitchFamily="34" charset="0"/>
              </a:rPr>
              <a:t>IPCC (1995)   “The balance of evidence suggests a discernible human influence on global climate.”</a:t>
            </a:r>
          </a:p>
          <a:p>
            <a:pPr eaLnBrk="0" hangingPunct="0">
              <a:spcBef>
                <a:spcPct val="10000"/>
              </a:spcBef>
            </a:pPr>
            <a:endParaRPr lang="en-US" altLang="en-US" sz="900" b="0">
              <a:latin typeface="Arial" panose="020B0604020202020204" pitchFamily="34" charset="0"/>
            </a:endParaRPr>
          </a:p>
          <a:p>
            <a:pPr eaLnBrk="0" hangingPunct="0">
              <a:spcBef>
                <a:spcPct val="10000"/>
              </a:spcBef>
            </a:pPr>
            <a:r>
              <a:rPr lang="en-US" altLang="en-US" sz="2800" b="0">
                <a:latin typeface="Arial" panose="020B0604020202020204" pitchFamily="34" charset="0"/>
              </a:rPr>
              <a:t>IPCC (2001)  “Most of the warming of the past 50 years is likely (&gt;66%) to be attributable to human activities.”</a:t>
            </a:r>
          </a:p>
          <a:p>
            <a:pPr eaLnBrk="0" hangingPunct="0">
              <a:spcBef>
                <a:spcPct val="10000"/>
              </a:spcBef>
            </a:pPr>
            <a:endParaRPr lang="en-US" altLang="en-US" sz="1000" b="0">
              <a:latin typeface="Arial" panose="020B0604020202020204" pitchFamily="34" charset="0"/>
            </a:endParaRPr>
          </a:p>
          <a:p>
            <a:pPr>
              <a:spcBef>
                <a:spcPct val="10000"/>
              </a:spcBef>
            </a:pPr>
            <a:r>
              <a:rPr lang="en-US" altLang="en-US" sz="3200" b="0">
                <a:latin typeface="Arial" panose="020B0604020202020204" pitchFamily="34" charset="0"/>
              </a:rPr>
              <a:t>IPCC (2007)  ”</a:t>
            </a:r>
            <a:r>
              <a:rPr lang="en-US" altLang="en-US" sz="3200" b="0">
                <a:solidFill>
                  <a:schemeClr val="accent2"/>
                </a:solidFill>
                <a:latin typeface="Arial" panose="020B0604020202020204" pitchFamily="34" charset="0"/>
              </a:rPr>
              <a:t>Most of the observed increase in global average temperatures since the mid-20th century is very likely </a:t>
            </a:r>
            <a:r>
              <a:rPr lang="en-US" altLang="en-US" sz="3200" b="0"/>
              <a:t>(&gt;90%) </a:t>
            </a:r>
            <a:r>
              <a:rPr lang="en-US" altLang="en-US" sz="3200" b="0">
                <a:solidFill>
                  <a:schemeClr val="accent2"/>
                </a:solidFill>
                <a:latin typeface="Arial" panose="020B0604020202020204" pitchFamily="34" charset="0"/>
              </a:rPr>
              <a:t> due to the observed increase in anthropogenic </a:t>
            </a:r>
            <a:r>
              <a:rPr lang="en-US" altLang="en-US" sz="3200" b="0"/>
              <a:t>(human emission caused)</a:t>
            </a:r>
            <a:r>
              <a:rPr lang="en-US" altLang="en-US" sz="3200" b="0">
                <a:solidFill>
                  <a:srgbClr val="FF0000"/>
                </a:solidFill>
              </a:rPr>
              <a:t> </a:t>
            </a:r>
            <a:r>
              <a:rPr lang="en-US" altLang="en-US" sz="3200" b="0">
                <a:solidFill>
                  <a:schemeClr val="accent2"/>
                </a:solidFill>
                <a:latin typeface="Arial" panose="020B0604020202020204" pitchFamily="34" charset="0"/>
              </a:rPr>
              <a:t>greenhouse gas concentrations.”</a:t>
            </a:r>
            <a:endParaRPr lang="en-US" altLang="en-US" sz="2800" b="0">
              <a:solidFill>
                <a:srgbClr val="FF0000"/>
              </a:solidFill>
              <a:latin typeface="Arial" panose="020B0604020202020204" pitchFamily="34" charset="0"/>
            </a:endParaRPr>
          </a:p>
        </p:txBody>
      </p:sp>
      <p:sp>
        <p:nvSpPr>
          <p:cNvPr id="205827" name="Rectangle 3">
            <a:extLst>
              <a:ext uri="{FF2B5EF4-FFF2-40B4-BE49-F238E27FC236}">
                <a16:creationId xmlns:a16="http://schemas.microsoft.com/office/drawing/2014/main" id="{E6784E93-7293-17BF-FCBA-96CB01247A7D}"/>
              </a:ext>
            </a:extLst>
          </p:cNvPr>
          <p:cNvSpPr>
            <a:spLocks noChangeArrowheads="1"/>
          </p:cNvSpPr>
          <p:nvPr/>
        </p:nvSpPr>
        <p:spPr bwMode="auto">
          <a:xfrm>
            <a:off x="1219200" y="76200"/>
            <a:ext cx="6781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rgbClr val="FF0066"/>
                </a:solidFill>
              </a:rPr>
              <a:t>Degree of climate change </a:t>
            </a:r>
          </a:p>
          <a:p>
            <a:pPr algn="ctr"/>
            <a:r>
              <a:rPr lang="en-US" altLang="en-US" sz="2400"/>
              <a:t>Why is this happening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 Box 2">
            <a:extLst>
              <a:ext uri="{FF2B5EF4-FFF2-40B4-BE49-F238E27FC236}">
                <a16:creationId xmlns:a16="http://schemas.microsoft.com/office/drawing/2014/main" id="{F20F053F-11F5-0052-813D-EE6C41B372C8}"/>
              </a:ext>
            </a:extLst>
          </p:cNvPr>
          <p:cNvSpPr txBox="1">
            <a:spLocks noChangeArrowheads="1"/>
          </p:cNvSpPr>
          <p:nvPr/>
        </p:nvSpPr>
        <p:spPr bwMode="auto">
          <a:xfrm>
            <a:off x="1676400" y="228600"/>
            <a:ext cx="60626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a:solidFill>
                  <a:schemeClr val="accent2"/>
                </a:solidFill>
              </a:rPr>
              <a:t>Why an Economist on climate change?</a:t>
            </a:r>
            <a:endParaRPr lang="en-US" altLang="en-US" sz="2800" b="0">
              <a:solidFill>
                <a:schemeClr val="accent2"/>
              </a:solidFill>
            </a:endParaRPr>
          </a:p>
          <a:p>
            <a:pPr algn="ctr"/>
            <a:endParaRPr lang="en-US" altLang="en-US" sz="2800">
              <a:solidFill>
                <a:schemeClr val="accent2"/>
              </a:solidFill>
            </a:endParaRPr>
          </a:p>
        </p:txBody>
      </p:sp>
      <p:sp>
        <p:nvSpPr>
          <p:cNvPr id="194569" name="Text Box 9">
            <a:extLst>
              <a:ext uri="{FF2B5EF4-FFF2-40B4-BE49-F238E27FC236}">
                <a16:creationId xmlns:a16="http://schemas.microsoft.com/office/drawing/2014/main" id="{45FABB0C-AF50-8CE7-8EC3-AACF128737A1}"/>
              </a:ext>
            </a:extLst>
          </p:cNvPr>
          <p:cNvSpPr txBox="1">
            <a:spLocks noChangeArrowheads="1"/>
          </p:cNvSpPr>
          <p:nvPr/>
        </p:nvSpPr>
        <p:spPr bwMode="auto">
          <a:xfrm>
            <a:off x="309563" y="987425"/>
            <a:ext cx="8605837" cy="533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FF0066"/>
                </a:solidFill>
              </a:rPr>
              <a:t>Poses some large economic issues</a:t>
            </a:r>
          </a:p>
          <a:p>
            <a:endParaRPr lang="en-US" altLang="en-US">
              <a:solidFill>
                <a:srgbClr val="FF0066"/>
              </a:solidFill>
            </a:endParaRPr>
          </a:p>
          <a:p>
            <a:r>
              <a:rPr lang="en-US" altLang="en-US" sz="2800">
                <a:solidFill>
                  <a:srgbClr val="FF0066"/>
                </a:solidFill>
              </a:rPr>
              <a:t>Why is climate change happening? </a:t>
            </a:r>
          </a:p>
          <a:p>
            <a:r>
              <a:rPr lang="en-US" altLang="en-US" sz="2800">
                <a:solidFill>
                  <a:srgbClr val="FF0066"/>
                </a:solidFill>
              </a:rPr>
              <a:t>	</a:t>
            </a:r>
            <a:r>
              <a:rPr lang="en-US" altLang="en-US" sz="2800"/>
              <a:t>Partially due to unpriced externality</a:t>
            </a:r>
          </a:p>
          <a:p>
            <a:r>
              <a:rPr lang="en-US" altLang="en-US" sz="2800"/>
              <a:t>	Emitters do not consider emission damages</a:t>
            </a:r>
          </a:p>
          <a:p>
            <a:endParaRPr lang="en-US" altLang="en-US">
              <a:solidFill>
                <a:srgbClr val="FF0066"/>
              </a:solidFill>
            </a:endParaRPr>
          </a:p>
          <a:p>
            <a:r>
              <a:rPr lang="en-US" altLang="en-US" sz="2800">
                <a:solidFill>
                  <a:srgbClr val="FF0066"/>
                </a:solidFill>
              </a:rPr>
              <a:t>What will it do to society welfare?</a:t>
            </a:r>
          </a:p>
          <a:p>
            <a:r>
              <a:rPr lang="en-US" altLang="en-US" sz="2800">
                <a:solidFill>
                  <a:srgbClr val="FF0066"/>
                </a:solidFill>
              </a:rPr>
              <a:t>	</a:t>
            </a:r>
            <a:r>
              <a:rPr lang="en-US" altLang="en-US" sz="2800"/>
              <a:t>Altered production particularly in ag and forest</a:t>
            </a:r>
          </a:p>
          <a:p>
            <a:r>
              <a:rPr lang="en-US" altLang="en-US" sz="2800"/>
              <a:t>	Altered ecology</a:t>
            </a:r>
          </a:p>
          <a:p>
            <a:r>
              <a:rPr lang="en-US" altLang="en-US" sz="2800"/>
              <a:t>	Altered energy costs</a:t>
            </a:r>
          </a:p>
          <a:p>
            <a:endParaRPr lang="en-US" altLang="en-US">
              <a:solidFill>
                <a:srgbClr val="FF0066"/>
              </a:solidFill>
            </a:endParaRPr>
          </a:p>
          <a:p>
            <a:r>
              <a:rPr lang="en-US" altLang="en-US" sz="2800">
                <a:solidFill>
                  <a:srgbClr val="FF0066"/>
                </a:solidFill>
              </a:rPr>
              <a:t>What can we do to mitigate or adapt and at what cost?</a:t>
            </a:r>
          </a:p>
          <a:p>
            <a:r>
              <a:rPr lang="en-US" altLang="en-US" sz="2800">
                <a:solidFill>
                  <a:srgbClr val="FF0066"/>
                </a:solidFill>
              </a:rPr>
              <a:t>	</a:t>
            </a:r>
            <a:r>
              <a:rPr lang="en-US" altLang="en-US" sz="2800"/>
              <a:t>US Government said Kyoto compliance too costly</a:t>
            </a:r>
          </a:p>
          <a:p>
            <a:r>
              <a:rPr lang="en-US" altLang="en-US" sz="2800"/>
              <a:t>	Adaptation can be disruptive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a:extLst>
              <a:ext uri="{FF2B5EF4-FFF2-40B4-BE49-F238E27FC236}">
                <a16:creationId xmlns:a16="http://schemas.microsoft.com/office/drawing/2014/main" id="{9A2F239E-16F9-5109-DA6E-4F60359CF236}"/>
              </a:ext>
            </a:extLst>
          </p:cNvPr>
          <p:cNvSpPr>
            <a:spLocks noChangeArrowheads="1"/>
          </p:cNvSpPr>
          <p:nvPr/>
        </p:nvSpPr>
        <p:spPr bwMode="auto">
          <a:xfrm>
            <a:off x="1135063" y="6373813"/>
            <a:ext cx="67071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cs typeface="Arial" panose="020B0604020202020204" pitchFamily="34" charset="0"/>
              </a:rPr>
              <a:t>Source : U.S. National Assessment</a:t>
            </a:r>
            <a:r>
              <a:rPr lang="en-US" altLang="en-US" sz="1000">
                <a:solidFill>
                  <a:schemeClr val="accent2"/>
                </a:solidFill>
                <a:cs typeface="Arial" panose="020B0604020202020204" pitchFamily="34" charset="0"/>
                <a:hlinkClick r:id="rId2"/>
              </a:rPr>
              <a:t>/</a:t>
            </a:r>
            <a:r>
              <a:rPr lang="en-US" altLang="en-US" sz="1000">
                <a:solidFill>
                  <a:schemeClr val="accent2"/>
                </a:solidFill>
                <a:cs typeface="Arial" panose="020B0604020202020204" pitchFamily="34" charset="0"/>
              </a:rPr>
              <a:t> http://www.usgcrp.gov/usgcrp/Library/nationalassessment/images/Greenhouse-s.jpg.</a:t>
            </a:r>
          </a:p>
        </p:txBody>
      </p:sp>
      <p:sp>
        <p:nvSpPr>
          <p:cNvPr id="114692" name="Rectangle 4">
            <a:extLst>
              <a:ext uri="{FF2B5EF4-FFF2-40B4-BE49-F238E27FC236}">
                <a16:creationId xmlns:a16="http://schemas.microsoft.com/office/drawing/2014/main" id="{A3735831-2B3A-6683-4899-5707AC2F395B}"/>
              </a:ext>
            </a:extLst>
          </p:cNvPr>
          <p:cNvSpPr>
            <a:spLocks noChangeArrowheads="1"/>
          </p:cNvSpPr>
          <p:nvPr/>
        </p:nvSpPr>
        <p:spPr bwMode="auto">
          <a:xfrm>
            <a:off x="2420938" y="1831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14693" name="Picture 5">
            <a:extLst>
              <a:ext uri="{FF2B5EF4-FFF2-40B4-BE49-F238E27FC236}">
                <a16:creationId xmlns:a16="http://schemas.microsoft.com/office/drawing/2014/main" id="{D319D00C-4CC7-30B7-7D77-5A82A274EB7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1173163"/>
            <a:ext cx="5257800" cy="3627437"/>
          </a:xfrm>
          <a:prstGeom prst="rect">
            <a:avLst/>
          </a:prstGeom>
          <a:noFill/>
          <a:extLst>
            <a:ext uri="{909E8E84-426E-40DD-AFC4-6F175D3DCCD1}">
              <a14:hiddenFill xmlns:a14="http://schemas.microsoft.com/office/drawing/2010/main">
                <a:solidFill>
                  <a:srgbClr val="FFFFFF"/>
                </a:solidFill>
              </a14:hiddenFill>
            </a:ext>
          </a:extLst>
        </p:spPr>
      </p:pic>
      <p:sp>
        <p:nvSpPr>
          <p:cNvPr id="114694" name="Rectangle 6">
            <a:extLst>
              <a:ext uri="{FF2B5EF4-FFF2-40B4-BE49-F238E27FC236}">
                <a16:creationId xmlns:a16="http://schemas.microsoft.com/office/drawing/2014/main" id="{E9905819-2639-EBD2-2B1C-FBDB4F984BD1}"/>
              </a:ext>
            </a:extLst>
          </p:cNvPr>
          <p:cNvSpPr>
            <a:spLocks noChangeArrowheads="1"/>
          </p:cNvSpPr>
          <p:nvPr/>
        </p:nvSpPr>
        <p:spPr bwMode="auto">
          <a:xfrm>
            <a:off x="685800" y="5057775"/>
            <a:ext cx="7848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b="0"/>
              <a:t>Some gases, like carbon dioxide (CO), trap heat in the atmosphere by absorbing longwave radiation while letting the Sun's energy pass through. The transparent roof and walls of a greenhouse allow in the sunlight while keeping in the heat. Since these gases act similarly in the atmosphere, we call them </a:t>
            </a:r>
            <a:r>
              <a:rPr lang="en-US" altLang="en-US" sz="1800"/>
              <a:t>greenhouse gases</a:t>
            </a:r>
            <a:r>
              <a:rPr lang="en-US" altLang="en-US" sz="1800" b="0"/>
              <a:t>. </a:t>
            </a:r>
          </a:p>
        </p:txBody>
      </p:sp>
      <p:sp>
        <p:nvSpPr>
          <p:cNvPr id="114695" name="Rectangle 7">
            <a:extLst>
              <a:ext uri="{FF2B5EF4-FFF2-40B4-BE49-F238E27FC236}">
                <a16:creationId xmlns:a16="http://schemas.microsoft.com/office/drawing/2014/main" id="{6AC4E8C5-062B-2B59-2EFC-EC7F605C5199}"/>
              </a:ext>
            </a:extLst>
          </p:cNvPr>
          <p:cNvSpPr>
            <a:spLocks noChangeArrowheads="1"/>
          </p:cNvSpPr>
          <p:nvPr/>
        </p:nvSpPr>
        <p:spPr bwMode="auto">
          <a:xfrm>
            <a:off x="1219200" y="76200"/>
            <a:ext cx="6781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rgbClr val="FF0066"/>
                </a:solidFill>
              </a:rPr>
              <a:t>Degree of climate change </a:t>
            </a:r>
          </a:p>
          <a:p>
            <a:pPr algn="ctr"/>
            <a:r>
              <a:rPr lang="en-US" altLang="en-US" sz="2400"/>
              <a:t>Why is this happening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50" name="Picture 14">
            <a:hlinkClick r:id="rId2" tooltip="Click for PDF"/>
            <a:extLst>
              <a:ext uri="{FF2B5EF4-FFF2-40B4-BE49-F238E27FC236}">
                <a16:creationId xmlns:a16="http://schemas.microsoft.com/office/drawing/2014/main" id="{6FFECF7F-24BA-711E-335F-8AD916E69F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44613" y="730250"/>
            <a:ext cx="5846762" cy="4629150"/>
          </a:xfrm>
          <a:prstGeom prst="rect">
            <a:avLst/>
          </a:prstGeom>
          <a:noFill/>
          <a:extLst>
            <a:ext uri="{909E8E84-426E-40DD-AFC4-6F175D3DCCD1}">
              <a14:hiddenFill xmlns:a14="http://schemas.microsoft.com/office/drawing/2010/main">
                <a:solidFill>
                  <a:srgbClr val="FFFFFF"/>
                </a:solidFill>
              </a14:hiddenFill>
            </a:ext>
          </a:extLst>
        </p:spPr>
      </p:pic>
      <p:sp>
        <p:nvSpPr>
          <p:cNvPr id="193545" name="Text Box 9">
            <a:extLst>
              <a:ext uri="{FF2B5EF4-FFF2-40B4-BE49-F238E27FC236}">
                <a16:creationId xmlns:a16="http://schemas.microsoft.com/office/drawing/2014/main" id="{349F0127-56CA-76B3-6AA0-270A7DC6FBF7}"/>
              </a:ext>
            </a:extLst>
          </p:cNvPr>
          <p:cNvSpPr txBox="1">
            <a:spLocks noChangeArrowheads="1"/>
          </p:cNvSpPr>
          <p:nvPr/>
        </p:nvSpPr>
        <p:spPr bwMode="auto">
          <a:xfrm>
            <a:off x="781050" y="5072063"/>
            <a:ext cx="77533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a:t>Pre industrial 	- 275	Counting Non CO</a:t>
            </a:r>
            <a:r>
              <a:rPr lang="en-US" altLang="en-US" baseline="-25000"/>
              <a:t>2</a:t>
            </a:r>
          </a:p>
          <a:p>
            <a:pPr>
              <a:buFontTx/>
              <a:buAutoNum type="arabicPlain" startAt="1985"/>
            </a:pPr>
            <a:r>
              <a:rPr lang="en-US" altLang="en-US"/>
              <a:t> 			- 345	this is increase almost doubles</a:t>
            </a:r>
          </a:p>
          <a:p>
            <a:r>
              <a:rPr lang="en-US" altLang="en-US"/>
              <a:t>2007 			- 380+</a:t>
            </a:r>
          </a:p>
        </p:txBody>
      </p:sp>
      <p:sp>
        <p:nvSpPr>
          <p:cNvPr id="193546" name="Rectangle 10">
            <a:extLst>
              <a:ext uri="{FF2B5EF4-FFF2-40B4-BE49-F238E27FC236}">
                <a16:creationId xmlns:a16="http://schemas.microsoft.com/office/drawing/2014/main" id="{000C4C8B-ADC9-CFF4-9F80-96DC8660189D}"/>
              </a:ext>
            </a:extLst>
          </p:cNvPr>
          <p:cNvSpPr>
            <a:spLocks noChangeArrowheads="1"/>
          </p:cNvSpPr>
          <p:nvPr/>
        </p:nvSpPr>
        <p:spPr bwMode="auto">
          <a:xfrm>
            <a:off x="1219200" y="76200"/>
            <a:ext cx="6781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rgbClr val="FF0066"/>
                </a:solidFill>
              </a:rPr>
              <a:t>Degree of climate change </a:t>
            </a:r>
          </a:p>
          <a:p>
            <a:pPr algn="ctr"/>
            <a:r>
              <a:rPr lang="en-US" altLang="en-US" sz="2400"/>
              <a:t>Why is this happening</a:t>
            </a:r>
          </a:p>
        </p:txBody>
      </p:sp>
      <p:sp>
        <p:nvSpPr>
          <p:cNvPr id="193551" name="Rectangle 15">
            <a:extLst>
              <a:ext uri="{FF2B5EF4-FFF2-40B4-BE49-F238E27FC236}">
                <a16:creationId xmlns:a16="http://schemas.microsoft.com/office/drawing/2014/main" id="{754833EF-ADD4-256A-0AA5-C1700AC30E0A}"/>
              </a:ext>
            </a:extLst>
          </p:cNvPr>
          <p:cNvSpPr>
            <a:spLocks noChangeArrowheads="1"/>
          </p:cNvSpPr>
          <p:nvPr/>
        </p:nvSpPr>
        <p:spPr bwMode="auto">
          <a:xfrm>
            <a:off x="739775" y="6346825"/>
            <a:ext cx="48910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http://www.esrl.noaa.gov/gmd/ccgg/trends/co2_data_mlo.html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26" name="Picture 14" descr="CO2 and Temperature">
            <a:hlinkClick r:id="rId2"/>
            <a:extLst>
              <a:ext uri="{FF2B5EF4-FFF2-40B4-BE49-F238E27FC236}">
                <a16:creationId xmlns:a16="http://schemas.microsoft.com/office/drawing/2014/main" id="{A6DFB23A-0B28-1A5E-E490-281D6173A85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7700" y="669925"/>
            <a:ext cx="6705600" cy="5229225"/>
          </a:xfrm>
          <a:prstGeom prst="rect">
            <a:avLst/>
          </a:prstGeom>
          <a:noFill/>
          <a:extLst>
            <a:ext uri="{909E8E84-426E-40DD-AFC4-6F175D3DCCD1}">
              <a14:hiddenFill xmlns:a14="http://schemas.microsoft.com/office/drawing/2010/main">
                <a:solidFill>
                  <a:srgbClr val="FFFFFF"/>
                </a:solidFill>
              </a14:hiddenFill>
            </a:ext>
          </a:extLst>
        </p:spPr>
      </p:pic>
      <p:sp>
        <p:nvSpPr>
          <p:cNvPr id="192527" name="Rectangle 15">
            <a:extLst>
              <a:ext uri="{FF2B5EF4-FFF2-40B4-BE49-F238E27FC236}">
                <a16:creationId xmlns:a16="http://schemas.microsoft.com/office/drawing/2014/main" id="{B3CF7FFD-9E37-EEEA-0736-B38F3DACDB08}"/>
              </a:ext>
            </a:extLst>
          </p:cNvPr>
          <p:cNvSpPr>
            <a:spLocks noChangeArrowheads="1"/>
          </p:cNvSpPr>
          <p:nvPr/>
        </p:nvSpPr>
        <p:spPr bwMode="auto">
          <a:xfrm>
            <a:off x="500063" y="6472238"/>
            <a:ext cx="6129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http://www.whrc.org/resources/online_publications/warming_earth/scientific_evidence.htm</a:t>
            </a:r>
          </a:p>
        </p:txBody>
      </p:sp>
      <p:sp>
        <p:nvSpPr>
          <p:cNvPr id="192528" name="Rectangle 16">
            <a:extLst>
              <a:ext uri="{FF2B5EF4-FFF2-40B4-BE49-F238E27FC236}">
                <a16:creationId xmlns:a16="http://schemas.microsoft.com/office/drawing/2014/main" id="{5149A7FE-37E8-12AA-8CDA-A6F0CAC570DF}"/>
              </a:ext>
            </a:extLst>
          </p:cNvPr>
          <p:cNvSpPr>
            <a:spLocks noChangeArrowheads="1"/>
          </p:cNvSpPr>
          <p:nvPr/>
        </p:nvSpPr>
        <p:spPr bwMode="auto">
          <a:xfrm>
            <a:off x="1219200" y="762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rgbClr val="FF0066"/>
                </a:solidFill>
              </a:rPr>
              <a:t>Degree of climate change - </a:t>
            </a:r>
            <a:r>
              <a:rPr lang="en-US" altLang="en-US" sz="2400"/>
              <a:t>Why is this happening</a:t>
            </a:r>
          </a:p>
        </p:txBody>
      </p:sp>
      <p:sp>
        <p:nvSpPr>
          <p:cNvPr id="192529" name="Rectangle 17">
            <a:extLst>
              <a:ext uri="{FF2B5EF4-FFF2-40B4-BE49-F238E27FC236}">
                <a16:creationId xmlns:a16="http://schemas.microsoft.com/office/drawing/2014/main" id="{656B4A38-79C6-9A0F-C33F-533C1E74795D}"/>
              </a:ext>
            </a:extLst>
          </p:cNvPr>
          <p:cNvSpPr>
            <a:spLocks noChangeArrowheads="1"/>
          </p:cNvSpPr>
          <p:nvPr/>
        </p:nvSpPr>
        <p:spPr bwMode="auto">
          <a:xfrm>
            <a:off x="276225" y="5943600"/>
            <a:ext cx="6238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CO2 and temperature linked but does not lead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0" name="Rectangle 4">
            <a:extLst>
              <a:ext uri="{FF2B5EF4-FFF2-40B4-BE49-F238E27FC236}">
                <a16:creationId xmlns:a16="http://schemas.microsoft.com/office/drawing/2014/main" id="{9FA848C8-80C0-B072-6903-A1A41889F877}"/>
              </a:ext>
            </a:extLst>
          </p:cNvPr>
          <p:cNvSpPr>
            <a:spLocks noChangeArrowheads="1"/>
          </p:cNvSpPr>
          <p:nvPr/>
        </p:nvSpPr>
        <p:spPr bwMode="auto">
          <a:xfrm>
            <a:off x="1219200" y="28575"/>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rgbClr val="FF0066"/>
                </a:solidFill>
              </a:rPr>
              <a:t>Degree of climate change - </a:t>
            </a:r>
            <a:r>
              <a:rPr lang="en-US" altLang="en-US" sz="2400"/>
              <a:t>Why is this happening</a:t>
            </a:r>
          </a:p>
        </p:txBody>
      </p:sp>
      <p:pic>
        <p:nvPicPr>
          <p:cNvPr id="239622" name="Picture 6">
            <a:extLst>
              <a:ext uri="{FF2B5EF4-FFF2-40B4-BE49-F238E27FC236}">
                <a16:creationId xmlns:a16="http://schemas.microsoft.com/office/drawing/2014/main" id="{E264DC9E-5276-8016-48AE-F4EDFE93930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2963" y="390525"/>
            <a:ext cx="4133850" cy="6596063"/>
          </a:xfrm>
          <a:prstGeom prst="rect">
            <a:avLst/>
          </a:prstGeom>
          <a:noFill/>
          <a:extLst>
            <a:ext uri="{909E8E84-426E-40DD-AFC4-6F175D3DCCD1}">
              <a14:hiddenFill xmlns:a14="http://schemas.microsoft.com/office/drawing/2010/main">
                <a:solidFill>
                  <a:srgbClr val="FFFFFF"/>
                </a:solidFill>
              </a14:hiddenFill>
            </a:ext>
          </a:extLst>
        </p:spPr>
      </p:pic>
      <p:pic>
        <p:nvPicPr>
          <p:cNvPr id="239623" name="Picture 7">
            <a:extLst>
              <a:ext uri="{FF2B5EF4-FFF2-40B4-BE49-F238E27FC236}">
                <a16:creationId xmlns:a16="http://schemas.microsoft.com/office/drawing/2014/main" id="{6C8B80A6-6D53-EDBC-962F-D57C4475466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02250" y="430213"/>
            <a:ext cx="3281363" cy="64277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00" name="Rectangle 4">
            <a:extLst>
              <a:ext uri="{FF2B5EF4-FFF2-40B4-BE49-F238E27FC236}">
                <a16:creationId xmlns:a16="http://schemas.microsoft.com/office/drawing/2014/main" id="{7B023D16-C75B-6C59-89B8-9E7326082362}"/>
              </a:ext>
            </a:extLst>
          </p:cNvPr>
          <p:cNvSpPr>
            <a:spLocks noChangeArrowheads="1"/>
          </p:cNvSpPr>
          <p:nvPr/>
        </p:nvSpPr>
        <p:spPr bwMode="auto">
          <a:xfrm>
            <a:off x="1219200" y="762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rgbClr val="FF0066"/>
                </a:solidFill>
              </a:rPr>
              <a:t>Degree of climate change – </a:t>
            </a:r>
            <a:r>
              <a:rPr lang="en-US" altLang="en-US" sz="2400"/>
              <a:t>Texas and GHGs</a:t>
            </a:r>
          </a:p>
        </p:txBody>
      </p:sp>
      <p:pic>
        <p:nvPicPr>
          <p:cNvPr id="208902" name="Picture 6">
            <a:extLst>
              <a:ext uri="{FF2B5EF4-FFF2-40B4-BE49-F238E27FC236}">
                <a16:creationId xmlns:a16="http://schemas.microsoft.com/office/drawing/2014/main" id="{F5A9240A-790B-9E5C-F841-03C9C5B0D41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3603625"/>
            <a:ext cx="39624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08903" name="Object 7">
            <a:extLst>
              <a:ext uri="{FF2B5EF4-FFF2-40B4-BE49-F238E27FC236}">
                <a16:creationId xmlns:a16="http://schemas.microsoft.com/office/drawing/2014/main" id="{032E68CA-D15C-362D-F765-C3B3BC01FD52}"/>
              </a:ext>
            </a:extLst>
          </p:cNvPr>
          <p:cNvGraphicFramePr>
            <a:graphicFrameLocks noChangeAspect="1"/>
          </p:cNvGraphicFramePr>
          <p:nvPr/>
        </p:nvGraphicFramePr>
        <p:xfrm>
          <a:off x="312738" y="684213"/>
          <a:ext cx="8518525" cy="2576512"/>
        </p:xfrm>
        <a:graphic>
          <a:graphicData uri="http://schemas.openxmlformats.org/presentationml/2006/ole">
            <mc:AlternateContent xmlns:mc="http://schemas.openxmlformats.org/markup-compatibility/2006">
              <mc:Choice xmlns:v="urn:schemas-microsoft-com:vml" Requires="v">
                <p:oleObj name="Chart" r:id="rId3" imgW="7683500" imgH="2336800" progId="Excel.Chart.8">
                  <p:embed/>
                </p:oleObj>
              </mc:Choice>
              <mc:Fallback>
                <p:oleObj name="Chart" r:id="rId3" imgW="7683500" imgH="2336800" progId="Excel.Chart.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738" y="684213"/>
                        <a:ext cx="8518525" cy="257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8904" name="Rectangle 8">
            <a:extLst>
              <a:ext uri="{FF2B5EF4-FFF2-40B4-BE49-F238E27FC236}">
                <a16:creationId xmlns:a16="http://schemas.microsoft.com/office/drawing/2014/main" id="{116FAFF5-A7A9-2317-6ECF-3370E4C5DA55}"/>
              </a:ext>
            </a:extLst>
          </p:cNvPr>
          <p:cNvSpPr>
            <a:spLocks noChangeArrowheads="1"/>
          </p:cNvSpPr>
          <p:nvPr/>
        </p:nvSpPr>
        <p:spPr bwMode="auto">
          <a:xfrm>
            <a:off x="533400" y="6613525"/>
            <a:ext cx="29257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US EIA, http://www.eia.doe.gov/environment.html</a:t>
            </a:r>
          </a:p>
        </p:txBody>
      </p:sp>
      <p:sp>
        <p:nvSpPr>
          <p:cNvPr id="208905" name="Text Box 9">
            <a:extLst>
              <a:ext uri="{FF2B5EF4-FFF2-40B4-BE49-F238E27FC236}">
                <a16:creationId xmlns:a16="http://schemas.microsoft.com/office/drawing/2014/main" id="{17A4D16D-0E76-4862-54A7-2D36D4E84C56}"/>
              </a:ext>
            </a:extLst>
          </p:cNvPr>
          <p:cNvSpPr txBox="1">
            <a:spLocks noChangeArrowheads="1"/>
          </p:cNvSpPr>
          <p:nvPr/>
        </p:nvSpPr>
        <p:spPr bwMode="auto">
          <a:xfrm>
            <a:off x="398463" y="3262313"/>
            <a:ext cx="8540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2003 State by State Energy related CO2 emissions  -- </a:t>
            </a:r>
            <a:r>
              <a:rPr lang="en-US" altLang="en-US" sz="2400">
                <a:solidFill>
                  <a:schemeClr val="accent2"/>
                </a:solidFill>
              </a:rPr>
              <a:t>Texas wins</a:t>
            </a:r>
          </a:p>
        </p:txBody>
      </p:sp>
      <p:pic>
        <p:nvPicPr>
          <p:cNvPr id="208906" name="Picture 10">
            <a:hlinkClick r:id="rId5"/>
            <a:extLst>
              <a:ext uri="{FF2B5EF4-FFF2-40B4-BE49-F238E27FC236}">
                <a16:creationId xmlns:a16="http://schemas.microsoft.com/office/drawing/2014/main" id="{3914B9C1-0C76-EC46-0666-B7B76931B5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5725" y="2752725"/>
            <a:ext cx="135255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208907" name="Picture 11">
            <a:hlinkClick r:id="rId5"/>
            <a:extLst>
              <a:ext uri="{FF2B5EF4-FFF2-40B4-BE49-F238E27FC236}">
                <a16:creationId xmlns:a16="http://schemas.microsoft.com/office/drawing/2014/main" id="{A7E74F59-AE76-08D5-7DAF-07A1245C71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5725" y="2914650"/>
            <a:ext cx="135255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208908" name="Picture 12">
            <a:extLst>
              <a:ext uri="{FF2B5EF4-FFF2-40B4-BE49-F238E27FC236}">
                <a16:creationId xmlns:a16="http://schemas.microsoft.com/office/drawing/2014/main" id="{D377F004-4A97-37B9-19D0-D18A2618A3D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34250" y="671513"/>
            <a:ext cx="46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911" name="Picture 15" descr="Figure 1:  U.S. Greenhouse Gas Emissions by Gas.  Illustrates U.S. greenhouse gas emissions by gas, in cumulative CO2 equivalents, from 1990 through 2005. There is generally an upward trend, starting from 6,242 Tg CO2 Eq. in 1990 and ending with 7,260 Tg CO2 Eq. in 2005. The two exceptions to this trend are 1991, where emissions were 6,186 Tg CO2 Eq, down from 6,242 Tg CO2 Eq. in 1990, and 2001, where emissions were 7,027 Tg CO2 Eq., down from 7,147 Tg CO2 Eq. in 2000.">
            <a:extLst>
              <a:ext uri="{FF2B5EF4-FFF2-40B4-BE49-F238E27FC236}">
                <a16:creationId xmlns:a16="http://schemas.microsoft.com/office/drawing/2014/main" id="{8FCD1FF7-F4D6-47CF-AEEB-E279E5437900}"/>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348288" y="3749675"/>
            <a:ext cx="2797175" cy="2389188"/>
          </a:xfrm>
          <a:prstGeom prst="rect">
            <a:avLst/>
          </a:prstGeom>
          <a:noFill/>
          <a:extLst>
            <a:ext uri="{909E8E84-426E-40DD-AFC4-6F175D3DCCD1}">
              <a14:hiddenFill xmlns:a14="http://schemas.microsoft.com/office/drawing/2010/main">
                <a:solidFill>
                  <a:srgbClr val="FFFFFF"/>
                </a:solidFill>
              </a14:hiddenFill>
            </a:ext>
          </a:extLst>
        </p:spPr>
      </p:pic>
      <p:sp>
        <p:nvSpPr>
          <p:cNvPr id="208912" name="Rectangle 16">
            <a:extLst>
              <a:ext uri="{FF2B5EF4-FFF2-40B4-BE49-F238E27FC236}">
                <a16:creationId xmlns:a16="http://schemas.microsoft.com/office/drawing/2014/main" id="{A437CCC7-BE39-FE53-9FB5-90EC79EFE8C9}"/>
              </a:ext>
            </a:extLst>
          </p:cNvPr>
          <p:cNvSpPr>
            <a:spLocks noChangeArrowheads="1"/>
          </p:cNvSpPr>
          <p:nvPr/>
        </p:nvSpPr>
        <p:spPr bwMode="auto">
          <a:xfrm>
            <a:off x="5367338" y="6553200"/>
            <a:ext cx="29543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US EPA, http://www.eia.doe.gov/environment.html</a:t>
            </a:r>
          </a:p>
        </p:txBody>
      </p:sp>
      <p:sp>
        <p:nvSpPr>
          <p:cNvPr id="208913" name="Text Box 17">
            <a:extLst>
              <a:ext uri="{FF2B5EF4-FFF2-40B4-BE49-F238E27FC236}">
                <a16:creationId xmlns:a16="http://schemas.microsoft.com/office/drawing/2014/main" id="{95F6F0F0-E64D-D92C-C8BD-BBB909852EBF}"/>
              </a:ext>
            </a:extLst>
          </p:cNvPr>
          <p:cNvSpPr txBox="1">
            <a:spLocks noChangeArrowheads="1"/>
          </p:cNvSpPr>
          <p:nvPr/>
        </p:nvSpPr>
        <p:spPr bwMode="auto">
          <a:xfrm>
            <a:off x="444500" y="6172200"/>
            <a:ext cx="3832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Most emissions from energy</a:t>
            </a:r>
            <a:endParaRPr lang="en-US" altLang="en-US" sz="2400">
              <a:solidFill>
                <a:schemeClr val="accent2"/>
              </a:solidFill>
            </a:endParaRPr>
          </a:p>
        </p:txBody>
      </p:sp>
      <p:sp>
        <p:nvSpPr>
          <p:cNvPr id="208914" name="Text Box 18">
            <a:extLst>
              <a:ext uri="{FF2B5EF4-FFF2-40B4-BE49-F238E27FC236}">
                <a16:creationId xmlns:a16="http://schemas.microsoft.com/office/drawing/2014/main" id="{B8C6E9EA-9C98-C7DD-7C86-7B431539F51E}"/>
              </a:ext>
            </a:extLst>
          </p:cNvPr>
          <p:cNvSpPr txBox="1">
            <a:spLocks noChangeArrowheads="1"/>
          </p:cNvSpPr>
          <p:nvPr/>
        </p:nvSpPr>
        <p:spPr bwMode="auto">
          <a:xfrm>
            <a:off x="5726113" y="6118225"/>
            <a:ext cx="2632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Emissions growing</a:t>
            </a:r>
            <a:endParaRPr lang="en-US" altLang="en-US" sz="2400">
              <a:solidFill>
                <a:schemeClr val="accent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53" name="Picture 9" descr="U.S. Carbon Dioxide Emissions from Energy Sources 2006 Flash Estimate.  Need help, contact the National Energy Information Center at 202-586-8800.">
            <a:extLst>
              <a:ext uri="{FF2B5EF4-FFF2-40B4-BE49-F238E27FC236}">
                <a16:creationId xmlns:a16="http://schemas.microsoft.com/office/drawing/2014/main" id="{B9DFF064-458B-3ACB-CE15-874CACC585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5988" y="757238"/>
            <a:ext cx="7018337" cy="5264150"/>
          </a:xfrm>
          <a:prstGeom prst="rect">
            <a:avLst/>
          </a:prstGeom>
          <a:noFill/>
          <a:extLst>
            <a:ext uri="{909E8E84-426E-40DD-AFC4-6F175D3DCCD1}">
              <a14:hiddenFill xmlns:a14="http://schemas.microsoft.com/office/drawing/2010/main">
                <a:solidFill>
                  <a:srgbClr val="FFFFFF"/>
                </a:solidFill>
              </a14:hiddenFill>
            </a:ext>
          </a:extLst>
        </p:spPr>
      </p:pic>
      <p:sp>
        <p:nvSpPr>
          <p:cNvPr id="210954" name="Rectangle 10">
            <a:extLst>
              <a:ext uri="{FF2B5EF4-FFF2-40B4-BE49-F238E27FC236}">
                <a16:creationId xmlns:a16="http://schemas.microsoft.com/office/drawing/2014/main" id="{E4D5720D-1762-26A7-FB52-11805CAAC09B}"/>
              </a:ext>
            </a:extLst>
          </p:cNvPr>
          <p:cNvSpPr>
            <a:spLocks noChangeArrowheads="1"/>
          </p:cNvSpPr>
          <p:nvPr/>
        </p:nvSpPr>
        <p:spPr bwMode="auto">
          <a:xfrm>
            <a:off x="1219200" y="762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rgbClr val="FF0066"/>
                </a:solidFill>
              </a:rPr>
              <a:t>Degree of climate change – </a:t>
            </a:r>
            <a:r>
              <a:rPr lang="en-US" altLang="en-US" sz="2400"/>
              <a:t>Source of GHGs</a:t>
            </a:r>
          </a:p>
        </p:txBody>
      </p:sp>
      <p:sp>
        <p:nvSpPr>
          <p:cNvPr id="210955" name="Text Box 11">
            <a:extLst>
              <a:ext uri="{FF2B5EF4-FFF2-40B4-BE49-F238E27FC236}">
                <a16:creationId xmlns:a16="http://schemas.microsoft.com/office/drawing/2014/main" id="{CA54E434-70A4-5B11-BDC7-336711FDF700}"/>
              </a:ext>
            </a:extLst>
          </p:cNvPr>
          <p:cNvSpPr txBox="1">
            <a:spLocks noChangeArrowheads="1"/>
          </p:cNvSpPr>
          <p:nvPr/>
        </p:nvSpPr>
        <p:spPr bwMode="auto">
          <a:xfrm>
            <a:off x="444500" y="6172200"/>
            <a:ext cx="5997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Energy emissions largely petroleum and coal</a:t>
            </a:r>
            <a:endParaRPr lang="en-US" altLang="en-US" sz="2400">
              <a:solidFill>
                <a:schemeClr val="accent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a:extLst>
              <a:ext uri="{FF2B5EF4-FFF2-40B4-BE49-F238E27FC236}">
                <a16:creationId xmlns:a16="http://schemas.microsoft.com/office/drawing/2014/main" id="{BE6EC8DF-0649-16C7-E67B-E6BB046CC516}"/>
              </a:ext>
            </a:extLst>
          </p:cNvPr>
          <p:cNvSpPr txBox="1">
            <a:spLocks noChangeArrowheads="1"/>
          </p:cNvSpPr>
          <p:nvPr/>
        </p:nvSpPr>
        <p:spPr bwMode="auto">
          <a:xfrm>
            <a:off x="2584450" y="2711450"/>
            <a:ext cx="3892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t>What is projected?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a:extLst>
              <a:ext uri="{FF2B5EF4-FFF2-40B4-BE49-F238E27FC236}">
                <a16:creationId xmlns:a16="http://schemas.microsoft.com/office/drawing/2014/main" id="{32F4A16A-0BE2-FAA9-3C50-4A0230575BA0}"/>
              </a:ext>
            </a:extLst>
          </p:cNvPr>
          <p:cNvSpPr>
            <a:spLocks noChangeArrowheads="1"/>
          </p:cNvSpPr>
          <p:nvPr/>
        </p:nvSpPr>
        <p:spPr bwMode="auto">
          <a:xfrm>
            <a:off x="228600" y="6373813"/>
            <a:ext cx="12985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cs typeface="Arial" panose="020B0604020202020204" pitchFamily="34" charset="0"/>
              </a:rPr>
              <a:t>Source : IPCC AR4t</a:t>
            </a:r>
            <a:endParaRPr lang="en-US" altLang="en-US" sz="1000">
              <a:solidFill>
                <a:schemeClr val="accent2"/>
              </a:solidFill>
              <a:cs typeface="Arial" panose="020B0604020202020204" pitchFamily="34" charset="0"/>
            </a:endParaRPr>
          </a:p>
        </p:txBody>
      </p:sp>
      <p:sp>
        <p:nvSpPr>
          <p:cNvPr id="7175" name="Text Box 7">
            <a:extLst>
              <a:ext uri="{FF2B5EF4-FFF2-40B4-BE49-F238E27FC236}">
                <a16:creationId xmlns:a16="http://schemas.microsoft.com/office/drawing/2014/main" id="{20B2EB04-CFE7-D8E4-D13A-1AB64EC36B3A}"/>
              </a:ext>
            </a:extLst>
          </p:cNvPr>
          <p:cNvSpPr txBox="1">
            <a:spLocks noChangeArrowheads="1"/>
          </p:cNvSpPr>
          <p:nvPr/>
        </p:nvSpPr>
        <p:spPr bwMode="auto">
          <a:xfrm>
            <a:off x="76200" y="1676400"/>
            <a:ext cx="1533525"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0"/>
              <a:t>Climate </a:t>
            </a:r>
          </a:p>
          <a:p>
            <a:r>
              <a:rPr lang="en-US" altLang="en-US" sz="2400" b="0"/>
              <a:t>models predict increasing </a:t>
            </a:r>
          </a:p>
          <a:p>
            <a:r>
              <a:rPr lang="en-US" altLang="en-US" sz="2400" b="0"/>
              <a:t>emissions will cause a temp increase</a:t>
            </a:r>
          </a:p>
        </p:txBody>
      </p:sp>
      <p:sp>
        <p:nvSpPr>
          <p:cNvPr id="7178" name="Rectangle 10">
            <a:extLst>
              <a:ext uri="{FF2B5EF4-FFF2-40B4-BE49-F238E27FC236}">
                <a16:creationId xmlns:a16="http://schemas.microsoft.com/office/drawing/2014/main" id="{FE166DB8-97E5-ACD9-8885-25AD63173FA7}"/>
              </a:ext>
            </a:extLst>
          </p:cNvPr>
          <p:cNvSpPr>
            <a:spLocks noChangeArrowheads="1"/>
          </p:cNvSpPr>
          <p:nvPr/>
        </p:nvSpPr>
        <p:spPr bwMode="auto">
          <a:xfrm>
            <a:off x="1219200" y="2286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rgbClr val="FF0066"/>
                </a:solidFill>
              </a:rPr>
              <a:t>Degree of climate change - </a:t>
            </a:r>
            <a:r>
              <a:rPr lang="en-US" altLang="en-US" sz="2400"/>
              <a:t>What is projected</a:t>
            </a:r>
          </a:p>
        </p:txBody>
      </p:sp>
      <p:pic>
        <p:nvPicPr>
          <p:cNvPr id="7179" name="Picture 11">
            <a:extLst>
              <a:ext uri="{FF2B5EF4-FFF2-40B4-BE49-F238E27FC236}">
                <a16:creationId xmlns:a16="http://schemas.microsoft.com/office/drawing/2014/main" id="{C0F1BE50-5143-C4BF-9461-7A5BAB0F6EC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t="6348" b="5241"/>
          <a:stretch>
            <a:fillRect/>
          </a:stretch>
        </p:blipFill>
        <p:spPr bwMode="auto">
          <a:xfrm>
            <a:off x="1735138" y="1349375"/>
            <a:ext cx="7462837" cy="4908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FCCC73B7-3B53-83D7-A39C-E6F36C79DB1B}"/>
              </a:ext>
            </a:extLst>
          </p:cNvPr>
          <p:cNvSpPr>
            <a:spLocks noChangeArrowheads="1"/>
          </p:cNvSpPr>
          <p:nvPr/>
        </p:nvSpPr>
        <p:spPr bwMode="auto">
          <a:xfrm>
            <a:off x="-76200" y="9144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47663" algn="l"/>
              </a:tabLst>
              <a:defRPr sz="2400">
                <a:solidFill>
                  <a:schemeClr val="tx1"/>
                </a:solidFill>
                <a:latin typeface="Times New Roman" panose="02020603050405020304" pitchFamily="18" charset="0"/>
              </a:defRPr>
            </a:lvl1pPr>
            <a:lvl2pPr marL="347663" indent="-233363">
              <a:tabLst>
                <a:tab pos="347663" algn="l"/>
              </a:tabLst>
              <a:defRPr sz="2400">
                <a:solidFill>
                  <a:schemeClr val="tx1"/>
                </a:solidFill>
                <a:latin typeface="Times New Roman" panose="02020603050405020304" pitchFamily="18" charset="0"/>
              </a:defRPr>
            </a:lvl2pPr>
            <a:lvl3pPr marL="519113">
              <a:tabLst>
                <a:tab pos="347663" algn="l"/>
              </a:tabLst>
              <a:defRPr sz="2400">
                <a:solidFill>
                  <a:schemeClr val="tx1"/>
                </a:solidFill>
                <a:latin typeface="Times New Roman" panose="02020603050405020304" pitchFamily="18" charset="0"/>
              </a:defRPr>
            </a:lvl3pPr>
            <a:lvl4pPr marL="633413">
              <a:tabLst>
                <a:tab pos="347663" algn="l"/>
              </a:tabLst>
              <a:defRPr sz="2400">
                <a:solidFill>
                  <a:schemeClr val="tx1"/>
                </a:solidFill>
                <a:latin typeface="Times New Roman" panose="02020603050405020304" pitchFamily="18" charset="0"/>
              </a:defRPr>
            </a:lvl4pPr>
            <a:lvl5pPr marL="747713">
              <a:tabLst>
                <a:tab pos="347663" algn="l"/>
              </a:tabLst>
              <a:defRPr sz="2400">
                <a:solidFill>
                  <a:schemeClr val="tx1"/>
                </a:solidFill>
                <a:latin typeface="Times New Roman" panose="02020603050405020304" pitchFamily="18" charset="0"/>
              </a:defRPr>
            </a:lvl5pPr>
            <a:lvl6pPr marL="1204913" fontAlgn="base">
              <a:spcBef>
                <a:spcPct val="0"/>
              </a:spcBef>
              <a:spcAft>
                <a:spcPct val="0"/>
              </a:spcAft>
              <a:tabLst>
                <a:tab pos="347663" algn="l"/>
              </a:tabLst>
              <a:defRPr sz="2400">
                <a:solidFill>
                  <a:schemeClr val="tx1"/>
                </a:solidFill>
                <a:latin typeface="Times New Roman" panose="02020603050405020304" pitchFamily="18" charset="0"/>
              </a:defRPr>
            </a:lvl6pPr>
            <a:lvl7pPr marL="1662113" fontAlgn="base">
              <a:spcBef>
                <a:spcPct val="0"/>
              </a:spcBef>
              <a:spcAft>
                <a:spcPct val="0"/>
              </a:spcAft>
              <a:tabLst>
                <a:tab pos="347663" algn="l"/>
              </a:tabLst>
              <a:defRPr sz="2400">
                <a:solidFill>
                  <a:schemeClr val="tx1"/>
                </a:solidFill>
                <a:latin typeface="Times New Roman" panose="02020603050405020304" pitchFamily="18" charset="0"/>
              </a:defRPr>
            </a:lvl7pPr>
            <a:lvl8pPr marL="2119313" fontAlgn="base">
              <a:spcBef>
                <a:spcPct val="0"/>
              </a:spcBef>
              <a:spcAft>
                <a:spcPct val="0"/>
              </a:spcAft>
              <a:tabLst>
                <a:tab pos="347663" algn="l"/>
              </a:tabLst>
              <a:defRPr sz="2400">
                <a:solidFill>
                  <a:schemeClr val="tx1"/>
                </a:solidFill>
                <a:latin typeface="Times New Roman" panose="02020603050405020304" pitchFamily="18" charset="0"/>
              </a:defRPr>
            </a:lvl8pPr>
            <a:lvl9pPr marL="2576513" fontAlgn="base">
              <a:spcBef>
                <a:spcPct val="0"/>
              </a:spcBef>
              <a:spcAft>
                <a:spcPct val="0"/>
              </a:spcAft>
              <a:tabLst>
                <a:tab pos="347663" algn="l"/>
              </a:tabLst>
              <a:defRPr sz="2400">
                <a:solidFill>
                  <a:schemeClr val="tx1"/>
                </a:solidFill>
                <a:latin typeface="Times New Roman" panose="02020603050405020304" pitchFamily="18" charset="0"/>
              </a:defRPr>
            </a:lvl9pPr>
          </a:lstStyle>
          <a:p>
            <a:pPr lvl="1"/>
            <a:r>
              <a:rPr lang="en-US" altLang="en-US"/>
              <a:t>Hotter</a:t>
            </a:r>
          </a:p>
        </p:txBody>
      </p:sp>
      <p:pic>
        <p:nvPicPr>
          <p:cNvPr id="154632" name="Picture 8">
            <a:extLst>
              <a:ext uri="{FF2B5EF4-FFF2-40B4-BE49-F238E27FC236}">
                <a16:creationId xmlns:a16="http://schemas.microsoft.com/office/drawing/2014/main" id="{00D535CD-C4E1-A0EF-98B8-0130E2BCBB3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0600" y="820738"/>
            <a:ext cx="7620000" cy="595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633" name="Rectangle 9">
            <a:extLst>
              <a:ext uri="{FF2B5EF4-FFF2-40B4-BE49-F238E27FC236}">
                <a16:creationId xmlns:a16="http://schemas.microsoft.com/office/drawing/2014/main" id="{9E084475-9476-6616-C973-384741B93AFC}"/>
              </a:ext>
            </a:extLst>
          </p:cNvPr>
          <p:cNvSpPr>
            <a:spLocks noChangeArrowheads="1"/>
          </p:cNvSpPr>
          <p:nvPr/>
        </p:nvSpPr>
        <p:spPr bwMode="auto">
          <a:xfrm>
            <a:off x="1219200" y="2286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rgbClr val="FF0066"/>
                </a:solidFill>
              </a:rPr>
              <a:t>Degree of climate change - </a:t>
            </a:r>
            <a:r>
              <a:rPr lang="en-US" altLang="en-US" sz="2400"/>
              <a:t>What is projected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1BEFB2E9-6A17-CF25-A2DC-A9C2E06F9DB6}"/>
              </a:ext>
            </a:extLst>
          </p:cNvPr>
          <p:cNvSpPr>
            <a:spLocks noChangeArrowheads="1"/>
          </p:cNvSpPr>
          <p:nvPr/>
        </p:nvSpPr>
        <p:spPr bwMode="auto">
          <a:xfrm>
            <a:off x="381000" y="990600"/>
            <a:ext cx="84582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47663" algn="l"/>
              </a:tabLst>
              <a:defRPr sz="2400">
                <a:solidFill>
                  <a:schemeClr val="tx1"/>
                </a:solidFill>
                <a:latin typeface="Times New Roman" panose="02020603050405020304" pitchFamily="18" charset="0"/>
              </a:defRPr>
            </a:lvl1pPr>
            <a:lvl2pPr marL="347663" indent="-233363">
              <a:tabLst>
                <a:tab pos="347663" algn="l"/>
              </a:tabLst>
              <a:defRPr sz="2400">
                <a:solidFill>
                  <a:schemeClr val="tx1"/>
                </a:solidFill>
                <a:latin typeface="Times New Roman" panose="02020603050405020304" pitchFamily="18" charset="0"/>
              </a:defRPr>
            </a:lvl2pPr>
            <a:lvl3pPr marL="519113">
              <a:tabLst>
                <a:tab pos="347663" algn="l"/>
              </a:tabLst>
              <a:defRPr sz="2400">
                <a:solidFill>
                  <a:schemeClr val="tx1"/>
                </a:solidFill>
                <a:latin typeface="Times New Roman" panose="02020603050405020304" pitchFamily="18" charset="0"/>
              </a:defRPr>
            </a:lvl3pPr>
            <a:lvl4pPr marL="633413">
              <a:tabLst>
                <a:tab pos="347663" algn="l"/>
              </a:tabLst>
              <a:defRPr sz="2400">
                <a:solidFill>
                  <a:schemeClr val="tx1"/>
                </a:solidFill>
                <a:latin typeface="Times New Roman" panose="02020603050405020304" pitchFamily="18" charset="0"/>
              </a:defRPr>
            </a:lvl4pPr>
            <a:lvl5pPr marL="747713">
              <a:tabLst>
                <a:tab pos="347663" algn="l"/>
              </a:tabLst>
              <a:defRPr sz="2400">
                <a:solidFill>
                  <a:schemeClr val="tx1"/>
                </a:solidFill>
                <a:latin typeface="Times New Roman" panose="02020603050405020304" pitchFamily="18" charset="0"/>
              </a:defRPr>
            </a:lvl5pPr>
            <a:lvl6pPr marL="1204913" fontAlgn="base">
              <a:spcBef>
                <a:spcPct val="0"/>
              </a:spcBef>
              <a:spcAft>
                <a:spcPct val="0"/>
              </a:spcAft>
              <a:tabLst>
                <a:tab pos="347663" algn="l"/>
              </a:tabLst>
              <a:defRPr sz="2400">
                <a:solidFill>
                  <a:schemeClr val="tx1"/>
                </a:solidFill>
                <a:latin typeface="Times New Roman" panose="02020603050405020304" pitchFamily="18" charset="0"/>
              </a:defRPr>
            </a:lvl6pPr>
            <a:lvl7pPr marL="1662113" fontAlgn="base">
              <a:spcBef>
                <a:spcPct val="0"/>
              </a:spcBef>
              <a:spcAft>
                <a:spcPct val="0"/>
              </a:spcAft>
              <a:tabLst>
                <a:tab pos="347663" algn="l"/>
              </a:tabLst>
              <a:defRPr sz="2400">
                <a:solidFill>
                  <a:schemeClr val="tx1"/>
                </a:solidFill>
                <a:latin typeface="Times New Roman" panose="02020603050405020304" pitchFamily="18" charset="0"/>
              </a:defRPr>
            </a:lvl7pPr>
            <a:lvl8pPr marL="2119313" fontAlgn="base">
              <a:spcBef>
                <a:spcPct val="0"/>
              </a:spcBef>
              <a:spcAft>
                <a:spcPct val="0"/>
              </a:spcAft>
              <a:tabLst>
                <a:tab pos="347663" algn="l"/>
              </a:tabLst>
              <a:defRPr sz="2400">
                <a:solidFill>
                  <a:schemeClr val="tx1"/>
                </a:solidFill>
                <a:latin typeface="Times New Roman" panose="02020603050405020304" pitchFamily="18" charset="0"/>
              </a:defRPr>
            </a:lvl8pPr>
            <a:lvl9pPr marL="2576513" fontAlgn="base">
              <a:spcBef>
                <a:spcPct val="0"/>
              </a:spcBef>
              <a:spcAft>
                <a:spcPct val="0"/>
              </a:spcAft>
              <a:tabLst>
                <a:tab pos="347663" algn="l"/>
              </a:tabLst>
              <a:defRPr sz="2400">
                <a:solidFill>
                  <a:schemeClr val="tx1"/>
                </a:solidFill>
                <a:latin typeface="Times New Roman" panose="02020603050405020304" pitchFamily="18" charset="0"/>
              </a:defRPr>
            </a:lvl9pPr>
          </a:lstStyle>
          <a:p>
            <a:pPr lvl="1">
              <a:buFontTx/>
              <a:buChar char="•"/>
            </a:pPr>
            <a:r>
              <a:rPr lang="en-US" altLang="en-US"/>
              <a:t>Less water </a:t>
            </a:r>
          </a:p>
          <a:p>
            <a:pPr lvl="1">
              <a:buFontTx/>
              <a:buChar char="•"/>
            </a:pPr>
            <a:endParaRPr lang="en-US" altLang="en-US"/>
          </a:p>
          <a:p>
            <a:pPr lvl="1">
              <a:buFontTx/>
              <a:buChar char="•"/>
            </a:pPr>
            <a:endParaRPr lang="en-US" altLang="en-US"/>
          </a:p>
          <a:p>
            <a:pPr lvl="1">
              <a:buFontTx/>
              <a:buChar char="•"/>
            </a:pPr>
            <a:endParaRPr lang="en-US" altLang="en-US"/>
          </a:p>
          <a:p>
            <a:pPr lvl="1">
              <a:buFontTx/>
              <a:buChar char="•"/>
            </a:pPr>
            <a:endParaRPr lang="en-US" altLang="en-US"/>
          </a:p>
          <a:p>
            <a:pPr lvl="1">
              <a:buFontTx/>
              <a:buChar char="•"/>
            </a:pPr>
            <a:endParaRPr lang="en-US" altLang="en-US"/>
          </a:p>
          <a:p>
            <a:pPr lvl="1">
              <a:buFontTx/>
              <a:buChar char="•"/>
            </a:pPr>
            <a:endParaRPr lang="en-US" altLang="en-US"/>
          </a:p>
          <a:p>
            <a:pPr lvl="1">
              <a:buFontTx/>
              <a:buChar char="•"/>
            </a:pPr>
            <a:endParaRPr lang="en-US" altLang="en-US"/>
          </a:p>
          <a:p>
            <a:pPr lvl="1">
              <a:buFontTx/>
              <a:buChar char="•"/>
            </a:pPr>
            <a:endParaRPr lang="en-US" altLang="en-US"/>
          </a:p>
        </p:txBody>
      </p:sp>
      <p:pic>
        <p:nvPicPr>
          <p:cNvPr id="152589" name="Picture 13">
            <a:extLst>
              <a:ext uri="{FF2B5EF4-FFF2-40B4-BE49-F238E27FC236}">
                <a16:creationId xmlns:a16="http://schemas.microsoft.com/office/drawing/2014/main" id="{3B2E90B6-BC74-2814-DCF1-82F0DAE3763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689100"/>
            <a:ext cx="86868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90" name="Rectangle 14">
            <a:extLst>
              <a:ext uri="{FF2B5EF4-FFF2-40B4-BE49-F238E27FC236}">
                <a16:creationId xmlns:a16="http://schemas.microsoft.com/office/drawing/2014/main" id="{6ECB1788-8947-1421-D129-AB3519EE58EB}"/>
              </a:ext>
            </a:extLst>
          </p:cNvPr>
          <p:cNvSpPr>
            <a:spLocks noChangeArrowheads="1"/>
          </p:cNvSpPr>
          <p:nvPr/>
        </p:nvSpPr>
        <p:spPr bwMode="auto">
          <a:xfrm>
            <a:off x="1219200" y="2286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rgbClr val="FF0066"/>
                </a:solidFill>
              </a:rPr>
              <a:t>Degree of climate change - </a:t>
            </a:r>
            <a:r>
              <a:rPr lang="en-US" altLang="en-US" sz="2400"/>
              <a:t>What is projected</a:t>
            </a:r>
          </a:p>
        </p:txBody>
      </p:sp>
      <p:sp>
        <p:nvSpPr>
          <p:cNvPr id="152591" name="Text Box 15">
            <a:extLst>
              <a:ext uri="{FF2B5EF4-FFF2-40B4-BE49-F238E27FC236}">
                <a16:creationId xmlns:a16="http://schemas.microsoft.com/office/drawing/2014/main" id="{62E8A37C-AC21-59A9-1C2C-47321750A749}"/>
              </a:ext>
            </a:extLst>
          </p:cNvPr>
          <p:cNvSpPr txBox="1">
            <a:spLocks noChangeArrowheads="1"/>
          </p:cNvSpPr>
          <p:nvPr/>
        </p:nvSpPr>
        <p:spPr bwMode="auto">
          <a:xfrm>
            <a:off x="482600" y="5157788"/>
            <a:ext cx="545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Texas in relatively severely affected area</a:t>
            </a:r>
            <a:endParaRPr lang="en-US" altLang="en-US" sz="2400">
              <a:solidFill>
                <a:schemeClr val="accen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2">
            <a:extLst>
              <a:ext uri="{FF2B5EF4-FFF2-40B4-BE49-F238E27FC236}">
                <a16:creationId xmlns:a16="http://schemas.microsoft.com/office/drawing/2014/main" id="{4F95B8A1-C93E-72E5-B255-12FEE32400AD}"/>
              </a:ext>
            </a:extLst>
          </p:cNvPr>
          <p:cNvSpPr txBox="1">
            <a:spLocks noChangeArrowheads="1"/>
          </p:cNvSpPr>
          <p:nvPr/>
        </p:nvSpPr>
        <p:spPr bwMode="auto">
          <a:xfrm>
            <a:off x="2971800" y="152400"/>
            <a:ext cx="3267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a:solidFill>
                  <a:schemeClr val="accent2"/>
                </a:solidFill>
              </a:rPr>
              <a:t>Plan of Presentation</a:t>
            </a:r>
          </a:p>
        </p:txBody>
      </p:sp>
      <p:sp>
        <p:nvSpPr>
          <p:cNvPr id="195587" name="Text Box 3">
            <a:extLst>
              <a:ext uri="{FF2B5EF4-FFF2-40B4-BE49-F238E27FC236}">
                <a16:creationId xmlns:a16="http://schemas.microsoft.com/office/drawing/2014/main" id="{49898717-C19C-FC0A-B5D0-DA416D571C5D}"/>
              </a:ext>
            </a:extLst>
          </p:cNvPr>
          <p:cNvSpPr txBox="1">
            <a:spLocks noChangeArrowheads="1"/>
          </p:cNvSpPr>
          <p:nvPr/>
        </p:nvSpPr>
        <p:spPr bwMode="auto">
          <a:xfrm>
            <a:off x="222250" y="714375"/>
            <a:ext cx="8745538" cy="612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31775" algn="l"/>
              </a:tabLst>
              <a:defRPr sz="2400">
                <a:solidFill>
                  <a:schemeClr val="tx1"/>
                </a:solidFill>
                <a:latin typeface="Times New Roman" panose="02020603050405020304" pitchFamily="18" charset="0"/>
              </a:defRPr>
            </a:lvl1pPr>
            <a:lvl2pPr>
              <a:tabLst>
                <a:tab pos="231775" algn="l"/>
              </a:tabLst>
              <a:defRPr sz="2400">
                <a:solidFill>
                  <a:schemeClr val="tx1"/>
                </a:solidFill>
                <a:latin typeface="Times New Roman" panose="02020603050405020304" pitchFamily="18" charset="0"/>
              </a:defRPr>
            </a:lvl2pPr>
            <a:lvl3pPr>
              <a:tabLst>
                <a:tab pos="231775" algn="l"/>
              </a:tabLst>
              <a:defRPr sz="2400">
                <a:solidFill>
                  <a:schemeClr val="tx1"/>
                </a:solidFill>
                <a:latin typeface="Times New Roman" panose="02020603050405020304" pitchFamily="18" charset="0"/>
              </a:defRPr>
            </a:lvl3pPr>
            <a:lvl4pPr>
              <a:tabLst>
                <a:tab pos="231775" algn="l"/>
              </a:tabLst>
              <a:defRPr sz="2400">
                <a:solidFill>
                  <a:schemeClr val="tx1"/>
                </a:solidFill>
                <a:latin typeface="Times New Roman" panose="02020603050405020304" pitchFamily="18" charset="0"/>
              </a:defRPr>
            </a:lvl4pPr>
            <a:lvl5pPr>
              <a:tabLst>
                <a:tab pos="231775" algn="l"/>
              </a:tabLst>
              <a:defRPr sz="2400">
                <a:solidFill>
                  <a:schemeClr val="tx1"/>
                </a:solidFill>
                <a:latin typeface="Times New Roman" panose="02020603050405020304" pitchFamily="18" charset="0"/>
              </a:defRPr>
            </a:lvl5pPr>
            <a:lvl6pPr fontAlgn="base">
              <a:spcBef>
                <a:spcPct val="0"/>
              </a:spcBef>
              <a:spcAft>
                <a:spcPct val="0"/>
              </a:spcAft>
              <a:tabLst>
                <a:tab pos="231775" algn="l"/>
              </a:tabLst>
              <a:defRPr sz="2400">
                <a:solidFill>
                  <a:schemeClr val="tx1"/>
                </a:solidFill>
                <a:latin typeface="Times New Roman" panose="02020603050405020304" pitchFamily="18" charset="0"/>
              </a:defRPr>
            </a:lvl6pPr>
            <a:lvl7pPr fontAlgn="base">
              <a:spcBef>
                <a:spcPct val="0"/>
              </a:spcBef>
              <a:spcAft>
                <a:spcPct val="0"/>
              </a:spcAft>
              <a:tabLst>
                <a:tab pos="231775" algn="l"/>
              </a:tabLst>
              <a:defRPr sz="2400">
                <a:solidFill>
                  <a:schemeClr val="tx1"/>
                </a:solidFill>
                <a:latin typeface="Times New Roman" panose="02020603050405020304" pitchFamily="18" charset="0"/>
              </a:defRPr>
            </a:lvl7pPr>
            <a:lvl8pPr fontAlgn="base">
              <a:spcBef>
                <a:spcPct val="0"/>
              </a:spcBef>
              <a:spcAft>
                <a:spcPct val="0"/>
              </a:spcAft>
              <a:tabLst>
                <a:tab pos="231775" algn="l"/>
              </a:tabLst>
              <a:defRPr sz="2400">
                <a:solidFill>
                  <a:schemeClr val="tx1"/>
                </a:solidFill>
                <a:latin typeface="Times New Roman" panose="02020603050405020304" pitchFamily="18" charset="0"/>
              </a:defRPr>
            </a:lvl8pPr>
            <a:lvl9pPr fontAlgn="base">
              <a:spcBef>
                <a:spcPct val="0"/>
              </a:spcBef>
              <a:spcAft>
                <a:spcPct val="0"/>
              </a:spcAft>
              <a:tabLst>
                <a:tab pos="231775" algn="l"/>
              </a:tabLst>
              <a:defRPr sz="2400">
                <a:solidFill>
                  <a:schemeClr val="tx1"/>
                </a:solidFill>
                <a:latin typeface="Times New Roman" panose="02020603050405020304" pitchFamily="18" charset="0"/>
              </a:defRPr>
            </a:lvl9pPr>
          </a:lstStyle>
          <a:p>
            <a:r>
              <a:rPr lang="en-US" altLang="en-US" sz="3200">
                <a:solidFill>
                  <a:srgbClr val="FF0066"/>
                </a:solidFill>
              </a:rPr>
              <a:t>Degree of climate change</a:t>
            </a:r>
          </a:p>
          <a:p>
            <a:r>
              <a:rPr lang="en-US" altLang="en-US" sz="3200">
                <a:solidFill>
                  <a:srgbClr val="FF0066"/>
                </a:solidFill>
              </a:rPr>
              <a:t>	</a:t>
            </a:r>
            <a:r>
              <a:rPr lang="en-US" altLang="en-US" sz="2800"/>
              <a:t>What is happening up to now, What is projected</a:t>
            </a:r>
          </a:p>
          <a:p>
            <a:r>
              <a:rPr lang="en-US" altLang="en-US" sz="2800"/>
              <a:t>	Why is this happening</a:t>
            </a:r>
          </a:p>
          <a:p>
            <a:endParaRPr lang="en-US" altLang="en-US" sz="1400"/>
          </a:p>
          <a:p>
            <a:r>
              <a:rPr lang="en-US" altLang="en-US" sz="3200">
                <a:solidFill>
                  <a:srgbClr val="FF0066"/>
                </a:solidFill>
              </a:rPr>
              <a:t>Effects of climate change</a:t>
            </a:r>
          </a:p>
          <a:p>
            <a:r>
              <a:rPr lang="en-US" altLang="en-US" sz="3200">
                <a:solidFill>
                  <a:srgbClr val="FF0066"/>
                </a:solidFill>
              </a:rPr>
              <a:t>	</a:t>
            </a:r>
            <a:r>
              <a:rPr lang="en-US" altLang="en-US" sz="2800"/>
              <a:t>Sample findings on agriculture and forest plus Ecology</a:t>
            </a:r>
          </a:p>
          <a:p>
            <a:endParaRPr lang="en-US" altLang="en-US" sz="1400"/>
          </a:p>
          <a:p>
            <a:r>
              <a:rPr lang="en-US" altLang="en-US" sz="3200">
                <a:solidFill>
                  <a:srgbClr val="FF0066"/>
                </a:solidFill>
              </a:rPr>
              <a:t>How might we mitigate</a:t>
            </a:r>
          </a:p>
          <a:p>
            <a:r>
              <a:rPr lang="en-US" altLang="en-US" sz="3200">
                <a:solidFill>
                  <a:srgbClr val="FF0066"/>
                </a:solidFill>
              </a:rPr>
              <a:t>	</a:t>
            </a:r>
            <a:r>
              <a:rPr lang="en-US" altLang="en-US" sz="2800"/>
              <a:t>Ag and forestry roles and Renewable energy </a:t>
            </a:r>
          </a:p>
          <a:p>
            <a:endParaRPr lang="en-US" altLang="en-US" sz="1400"/>
          </a:p>
          <a:p>
            <a:r>
              <a:rPr lang="en-US" altLang="en-US" sz="3200">
                <a:solidFill>
                  <a:srgbClr val="FF0066"/>
                </a:solidFill>
              </a:rPr>
              <a:t>How about adaptations</a:t>
            </a:r>
          </a:p>
          <a:p>
            <a:r>
              <a:rPr lang="en-US" altLang="en-US" sz="3200">
                <a:solidFill>
                  <a:srgbClr val="FF0066"/>
                </a:solidFill>
              </a:rPr>
              <a:t>	</a:t>
            </a:r>
            <a:r>
              <a:rPr lang="en-US" altLang="en-US" sz="2800"/>
              <a:t>Why and what can it accomplish	</a:t>
            </a:r>
          </a:p>
          <a:p>
            <a:r>
              <a:rPr lang="en-US" altLang="en-US" sz="1400"/>
              <a:t>		</a:t>
            </a:r>
          </a:p>
          <a:p>
            <a:r>
              <a:rPr lang="en-US" altLang="en-US" sz="2800"/>
              <a:t>All too short but a flavor beyond the news, Al Gore </a:t>
            </a:r>
          </a:p>
          <a:p>
            <a:r>
              <a:rPr lang="en-US" altLang="en-US" sz="2800"/>
              <a:t>	and Rush Limbaugh</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a:extLst>
              <a:ext uri="{FF2B5EF4-FFF2-40B4-BE49-F238E27FC236}">
                <a16:creationId xmlns:a16="http://schemas.microsoft.com/office/drawing/2014/main" id="{1F82796F-F024-5D1D-E859-68CE06B5E448}"/>
              </a:ext>
            </a:extLst>
          </p:cNvPr>
          <p:cNvSpPr>
            <a:spLocks noChangeArrowheads="1"/>
          </p:cNvSpPr>
          <p:nvPr/>
        </p:nvSpPr>
        <p:spPr bwMode="auto">
          <a:xfrm>
            <a:off x="381000" y="1066800"/>
            <a:ext cx="84582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47663" algn="l"/>
              </a:tabLst>
              <a:defRPr sz="2400">
                <a:solidFill>
                  <a:schemeClr val="tx1"/>
                </a:solidFill>
                <a:latin typeface="Times New Roman" panose="02020603050405020304" pitchFamily="18" charset="0"/>
              </a:defRPr>
            </a:lvl1pPr>
            <a:lvl2pPr marL="347663" indent="-233363">
              <a:tabLst>
                <a:tab pos="347663" algn="l"/>
              </a:tabLst>
              <a:defRPr sz="2400">
                <a:solidFill>
                  <a:schemeClr val="tx1"/>
                </a:solidFill>
                <a:latin typeface="Times New Roman" panose="02020603050405020304" pitchFamily="18" charset="0"/>
              </a:defRPr>
            </a:lvl2pPr>
            <a:lvl3pPr marL="519113">
              <a:tabLst>
                <a:tab pos="347663" algn="l"/>
              </a:tabLst>
              <a:defRPr sz="2400">
                <a:solidFill>
                  <a:schemeClr val="tx1"/>
                </a:solidFill>
                <a:latin typeface="Times New Roman" panose="02020603050405020304" pitchFamily="18" charset="0"/>
              </a:defRPr>
            </a:lvl3pPr>
            <a:lvl4pPr marL="633413">
              <a:tabLst>
                <a:tab pos="347663" algn="l"/>
              </a:tabLst>
              <a:defRPr sz="2400">
                <a:solidFill>
                  <a:schemeClr val="tx1"/>
                </a:solidFill>
                <a:latin typeface="Times New Roman" panose="02020603050405020304" pitchFamily="18" charset="0"/>
              </a:defRPr>
            </a:lvl4pPr>
            <a:lvl5pPr marL="747713">
              <a:tabLst>
                <a:tab pos="347663" algn="l"/>
              </a:tabLst>
              <a:defRPr sz="2400">
                <a:solidFill>
                  <a:schemeClr val="tx1"/>
                </a:solidFill>
                <a:latin typeface="Times New Roman" panose="02020603050405020304" pitchFamily="18" charset="0"/>
              </a:defRPr>
            </a:lvl5pPr>
            <a:lvl6pPr marL="1204913" fontAlgn="base">
              <a:spcBef>
                <a:spcPct val="0"/>
              </a:spcBef>
              <a:spcAft>
                <a:spcPct val="0"/>
              </a:spcAft>
              <a:tabLst>
                <a:tab pos="347663" algn="l"/>
              </a:tabLst>
              <a:defRPr sz="2400">
                <a:solidFill>
                  <a:schemeClr val="tx1"/>
                </a:solidFill>
                <a:latin typeface="Times New Roman" panose="02020603050405020304" pitchFamily="18" charset="0"/>
              </a:defRPr>
            </a:lvl6pPr>
            <a:lvl7pPr marL="1662113" fontAlgn="base">
              <a:spcBef>
                <a:spcPct val="0"/>
              </a:spcBef>
              <a:spcAft>
                <a:spcPct val="0"/>
              </a:spcAft>
              <a:tabLst>
                <a:tab pos="347663" algn="l"/>
              </a:tabLst>
              <a:defRPr sz="2400">
                <a:solidFill>
                  <a:schemeClr val="tx1"/>
                </a:solidFill>
                <a:latin typeface="Times New Roman" panose="02020603050405020304" pitchFamily="18" charset="0"/>
              </a:defRPr>
            </a:lvl7pPr>
            <a:lvl8pPr marL="2119313" fontAlgn="base">
              <a:spcBef>
                <a:spcPct val="0"/>
              </a:spcBef>
              <a:spcAft>
                <a:spcPct val="0"/>
              </a:spcAft>
              <a:tabLst>
                <a:tab pos="347663" algn="l"/>
              </a:tabLst>
              <a:defRPr sz="2400">
                <a:solidFill>
                  <a:schemeClr val="tx1"/>
                </a:solidFill>
                <a:latin typeface="Times New Roman" panose="02020603050405020304" pitchFamily="18" charset="0"/>
              </a:defRPr>
            </a:lvl8pPr>
            <a:lvl9pPr marL="2576513" fontAlgn="base">
              <a:spcBef>
                <a:spcPct val="0"/>
              </a:spcBef>
              <a:spcAft>
                <a:spcPct val="0"/>
              </a:spcAft>
              <a:tabLst>
                <a:tab pos="347663" algn="l"/>
              </a:tabLst>
              <a:defRPr sz="2400">
                <a:solidFill>
                  <a:schemeClr val="tx1"/>
                </a:solidFill>
                <a:latin typeface="Times New Roman" panose="02020603050405020304" pitchFamily="18" charset="0"/>
              </a:defRPr>
            </a:lvl9pPr>
          </a:lstStyle>
          <a:p>
            <a:pPr lvl="1">
              <a:buFontTx/>
              <a:buChar char="•"/>
            </a:pPr>
            <a:r>
              <a:rPr lang="en-US" altLang="en-US"/>
              <a:t>Very likely that </a:t>
            </a:r>
            <a:r>
              <a:rPr lang="en-US" altLang="en-US">
                <a:solidFill>
                  <a:srgbClr val="FF0000"/>
                </a:solidFill>
              </a:rPr>
              <a:t>heat waves will be more intense, more frequent and longer lasting</a:t>
            </a:r>
            <a:r>
              <a:rPr lang="en-US" altLang="en-US"/>
              <a:t> </a:t>
            </a:r>
          </a:p>
          <a:p>
            <a:pPr lvl="1">
              <a:buFontTx/>
              <a:buChar char="•"/>
            </a:pPr>
            <a:r>
              <a:rPr lang="en-US" altLang="en-US"/>
              <a:t>Precipitation generally increases but with </a:t>
            </a:r>
            <a:r>
              <a:rPr lang="en-US" altLang="en-US">
                <a:solidFill>
                  <a:srgbClr val="FF0000"/>
                </a:solidFill>
              </a:rPr>
              <a:t>general decreases in the subtropics</a:t>
            </a:r>
          </a:p>
          <a:p>
            <a:pPr lvl="1">
              <a:buFontTx/>
              <a:buChar char="•"/>
            </a:pPr>
            <a:r>
              <a:rPr lang="en-US" altLang="en-US"/>
              <a:t>Precipitation intensity is projected to increase but there would be </a:t>
            </a:r>
            <a:r>
              <a:rPr lang="en-US" altLang="en-US">
                <a:solidFill>
                  <a:srgbClr val="FF0000"/>
                </a:solidFill>
              </a:rPr>
              <a:t>longer periods between rainfall events</a:t>
            </a:r>
            <a:r>
              <a:rPr lang="en-US" altLang="en-US"/>
              <a:t>. </a:t>
            </a:r>
          </a:p>
          <a:p>
            <a:pPr lvl="1">
              <a:buFontTx/>
              <a:buChar char="•"/>
            </a:pPr>
            <a:r>
              <a:rPr lang="en-US" altLang="en-US"/>
              <a:t>Tendency for drying of mid-continent during summer, indicating a </a:t>
            </a:r>
            <a:r>
              <a:rPr lang="en-US" altLang="en-US">
                <a:solidFill>
                  <a:srgbClr val="FF0000"/>
                </a:solidFill>
              </a:rPr>
              <a:t>greater risk of droughts</a:t>
            </a:r>
            <a:r>
              <a:rPr lang="en-US" altLang="en-US"/>
              <a:t> in those regions.</a:t>
            </a:r>
          </a:p>
          <a:p>
            <a:pPr lvl="1">
              <a:buFontTx/>
              <a:buChar char="•"/>
            </a:pPr>
            <a:r>
              <a:rPr lang="en-US" altLang="en-US"/>
              <a:t>Sea level </a:t>
            </a:r>
            <a:r>
              <a:rPr lang="en-US" altLang="en-US">
                <a:solidFill>
                  <a:srgbClr val="FF0000"/>
                </a:solidFill>
              </a:rPr>
              <a:t>projected to rise</a:t>
            </a:r>
            <a:r>
              <a:rPr lang="en-US" altLang="en-US"/>
              <a:t> 1999 and 2099 by 0.18 to  0.59 m.</a:t>
            </a:r>
          </a:p>
          <a:p>
            <a:pPr lvl="1">
              <a:buFontTx/>
              <a:buChar char="•"/>
            </a:pPr>
            <a:r>
              <a:rPr lang="en-US" altLang="en-US"/>
              <a:t>Likely increase in </a:t>
            </a:r>
            <a:r>
              <a:rPr lang="en-US" altLang="en-US">
                <a:solidFill>
                  <a:srgbClr val="FF0000"/>
                </a:solidFill>
              </a:rPr>
              <a:t>hurricane peak wind intensities </a:t>
            </a:r>
            <a:r>
              <a:rPr lang="en-US" altLang="en-US"/>
              <a:t>- an increase in the </a:t>
            </a:r>
            <a:r>
              <a:rPr lang="en-US" altLang="en-US">
                <a:solidFill>
                  <a:srgbClr val="FF0000"/>
                </a:solidFill>
              </a:rPr>
              <a:t>numbers of the most intense</a:t>
            </a:r>
            <a:r>
              <a:rPr lang="en-US" altLang="en-US"/>
              <a:t>.</a:t>
            </a:r>
          </a:p>
          <a:p>
            <a:pPr lvl="1">
              <a:buFontTx/>
              <a:buChar char="•"/>
            </a:pPr>
            <a:r>
              <a:rPr lang="en-US" altLang="en-US"/>
              <a:t>Fewer mid-latitude storms- </a:t>
            </a:r>
            <a:r>
              <a:rPr lang="en-US" altLang="en-US">
                <a:solidFill>
                  <a:srgbClr val="FF0000"/>
                </a:solidFill>
              </a:rPr>
              <a:t>poleward shift of storm tracks</a:t>
            </a:r>
          </a:p>
          <a:p>
            <a:pPr lvl="1">
              <a:buFontTx/>
              <a:buChar char="•"/>
            </a:pPr>
            <a:r>
              <a:rPr lang="en-US" altLang="en-US"/>
              <a:t>Atlantic Ocean Meridional Overturning Circulation (MOC) – </a:t>
            </a:r>
            <a:r>
              <a:rPr lang="en-US" altLang="en-US">
                <a:solidFill>
                  <a:srgbClr val="FF0000"/>
                </a:solidFill>
              </a:rPr>
              <a:t>Gulf Stream</a:t>
            </a:r>
            <a:r>
              <a:rPr lang="en-US" altLang="en-US"/>
              <a:t> will slow down</a:t>
            </a:r>
          </a:p>
        </p:txBody>
      </p:sp>
      <p:sp>
        <p:nvSpPr>
          <p:cNvPr id="118790" name="Rectangle 6">
            <a:extLst>
              <a:ext uri="{FF2B5EF4-FFF2-40B4-BE49-F238E27FC236}">
                <a16:creationId xmlns:a16="http://schemas.microsoft.com/office/drawing/2014/main" id="{29DD507B-9660-3733-1DA2-9C887A91B91F}"/>
              </a:ext>
            </a:extLst>
          </p:cNvPr>
          <p:cNvSpPr>
            <a:spLocks noChangeArrowheads="1"/>
          </p:cNvSpPr>
          <p:nvPr/>
        </p:nvSpPr>
        <p:spPr bwMode="auto">
          <a:xfrm>
            <a:off x="1219200" y="2286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rgbClr val="FF0066"/>
                </a:solidFill>
              </a:rPr>
              <a:t>Degree of climate change - </a:t>
            </a:r>
            <a:r>
              <a:rPr lang="en-US" altLang="en-US" sz="2400"/>
              <a:t>What is projected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a:extLst>
              <a:ext uri="{FF2B5EF4-FFF2-40B4-BE49-F238E27FC236}">
                <a16:creationId xmlns:a16="http://schemas.microsoft.com/office/drawing/2014/main" id="{581C3559-3BD0-53F5-AE51-87F9C561579D}"/>
              </a:ext>
            </a:extLst>
          </p:cNvPr>
          <p:cNvSpPr txBox="1">
            <a:spLocks noChangeArrowheads="1"/>
          </p:cNvSpPr>
          <p:nvPr/>
        </p:nvSpPr>
        <p:spPr bwMode="auto">
          <a:xfrm>
            <a:off x="2584450" y="2711450"/>
            <a:ext cx="4095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t>Texas Is Vulnerable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 Box 2">
            <a:extLst>
              <a:ext uri="{FF2B5EF4-FFF2-40B4-BE49-F238E27FC236}">
                <a16:creationId xmlns:a16="http://schemas.microsoft.com/office/drawing/2014/main" id="{F26BA931-6692-87BC-95EB-5EB3608814CD}"/>
              </a:ext>
            </a:extLst>
          </p:cNvPr>
          <p:cNvSpPr txBox="1">
            <a:spLocks noChangeArrowheads="1"/>
          </p:cNvSpPr>
          <p:nvPr/>
        </p:nvSpPr>
        <p:spPr bwMode="auto">
          <a:xfrm>
            <a:off x="762000" y="1219200"/>
            <a:ext cx="7696200" cy="557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t>Current developments are disruptive of some activities</a:t>
            </a:r>
          </a:p>
          <a:p>
            <a:endParaRPr lang="en-US" altLang="en-US"/>
          </a:p>
          <a:p>
            <a:r>
              <a:rPr lang="en-US" altLang="en-US" sz="3200"/>
              <a:t>Projections on water, temperature, severe weather and hurricanes are worrisome for agriculture and other sectors.  Sea level also</a:t>
            </a:r>
          </a:p>
          <a:p>
            <a:endParaRPr lang="en-US" altLang="en-US"/>
          </a:p>
          <a:p>
            <a:r>
              <a:rPr lang="en-US" altLang="en-US" sz="3200"/>
              <a:t>Possibility of Mitigating emissions will influence electricity generation and petroleum industries that are large in state</a:t>
            </a:r>
          </a:p>
          <a:p>
            <a:endParaRPr lang="en-US" altLang="en-US" sz="2400"/>
          </a:p>
          <a:p>
            <a:endParaRPr lang="en-US" altLang="en-US" sz="2400" b="0"/>
          </a:p>
        </p:txBody>
      </p:sp>
      <p:sp>
        <p:nvSpPr>
          <p:cNvPr id="211971" name="Rectangle 3">
            <a:extLst>
              <a:ext uri="{FF2B5EF4-FFF2-40B4-BE49-F238E27FC236}">
                <a16:creationId xmlns:a16="http://schemas.microsoft.com/office/drawing/2014/main" id="{2D3048C4-446C-ADEE-FE33-B42D0A000B33}"/>
              </a:ext>
            </a:extLst>
          </p:cNvPr>
          <p:cNvSpPr>
            <a:spLocks noChangeArrowheads="1"/>
          </p:cNvSpPr>
          <p:nvPr/>
        </p:nvSpPr>
        <p:spPr bwMode="auto">
          <a:xfrm>
            <a:off x="990600" y="228600"/>
            <a:ext cx="7086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solidFill>
                  <a:srgbClr val="FF0066"/>
                </a:solidFill>
              </a:rPr>
              <a:t>Texas is quite vulnerable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2">
            <a:extLst>
              <a:ext uri="{FF2B5EF4-FFF2-40B4-BE49-F238E27FC236}">
                <a16:creationId xmlns:a16="http://schemas.microsoft.com/office/drawing/2014/main" id="{7E8FD336-700B-71F6-ABB5-8239688D5F13}"/>
              </a:ext>
            </a:extLst>
          </p:cNvPr>
          <p:cNvSpPr txBox="1">
            <a:spLocks noChangeArrowheads="1"/>
          </p:cNvSpPr>
          <p:nvPr/>
        </p:nvSpPr>
        <p:spPr bwMode="auto">
          <a:xfrm>
            <a:off x="2584450" y="2711450"/>
            <a:ext cx="3930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t>What can be done?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a:extLst>
              <a:ext uri="{FF2B5EF4-FFF2-40B4-BE49-F238E27FC236}">
                <a16:creationId xmlns:a16="http://schemas.microsoft.com/office/drawing/2014/main" id="{8CC0AE0C-BE0E-1F62-4A6E-BF46AAE1EF23}"/>
              </a:ext>
            </a:extLst>
          </p:cNvPr>
          <p:cNvSpPr txBox="1">
            <a:spLocks noChangeArrowheads="1"/>
          </p:cNvSpPr>
          <p:nvPr/>
        </p:nvSpPr>
        <p:spPr bwMode="auto">
          <a:xfrm>
            <a:off x="1371600" y="1371600"/>
            <a:ext cx="7239000" cy="423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t>Wait for more information –do little and live with it</a:t>
            </a:r>
          </a:p>
          <a:p>
            <a:endParaRPr lang="en-US" altLang="en-US" sz="3200"/>
          </a:p>
          <a:p>
            <a:r>
              <a:rPr lang="en-US" altLang="en-US" sz="3200"/>
              <a:t>Plan to adapt</a:t>
            </a:r>
          </a:p>
          <a:p>
            <a:endParaRPr lang="en-US" altLang="en-US" sz="3200"/>
          </a:p>
          <a:p>
            <a:r>
              <a:rPr lang="en-US" altLang="en-US" sz="3200"/>
              <a:t>Try to reduce future change</a:t>
            </a:r>
          </a:p>
          <a:p>
            <a:r>
              <a:rPr lang="en-US" altLang="en-US" sz="3200"/>
              <a:t>	Mitigate emissions</a:t>
            </a:r>
          </a:p>
          <a:p>
            <a:endParaRPr lang="en-US" altLang="en-US" sz="2400"/>
          </a:p>
          <a:p>
            <a:endParaRPr lang="en-US" altLang="en-US" sz="2400" b="0"/>
          </a:p>
        </p:txBody>
      </p:sp>
      <p:sp>
        <p:nvSpPr>
          <p:cNvPr id="101380" name="Rectangle 4">
            <a:extLst>
              <a:ext uri="{FF2B5EF4-FFF2-40B4-BE49-F238E27FC236}">
                <a16:creationId xmlns:a16="http://schemas.microsoft.com/office/drawing/2014/main" id="{2F4C192A-1A7E-A1C0-D2E1-BF235E6697BF}"/>
              </a:ext>
            </a:extLst>
          </p:cNvPr>
          <p:cNvSpPr>
            <a:spLocks noChangeArrowheads="1"/>
          </p:cNvSpPr>
          <p:nvPr/>
        </p:nvSpPr>
        <p:spPr bwMode="auto">
          <a:xfrm>
            <a:off x="990600" y="228600"/>
            <a:ext cx="7086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solidFill>
                  <a:srgbClr val="FF0066"/>
                </a:solidFill>
              </a:rPr>
              <a:t>What can be done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ext Box 2">
            <a:extLst>
              <a:ext uri="{FF2B5EF4-FFF2-40B4-BE49-F238E27FC236}">
                <a16:creationId xmlns:a16="http://schemas.microsoft.com/office/drawing/2014/main" id="{D7707D46-0FFA-FDDF-1BDE-2F5B0CBF9E94}"/>
              </a:ext>
            </a:extLst>
          </p:cNvPr>
          <p:cNvSpPr txBox="1">
            <a:spLocks noChangeArrowheads="1"/>
          </p:cNvSpPr>
          <p:nvPr/>
        </p:nvSpPr>
        <p:spPr bwMode="auto">
          <a:xfrm>
            <a:off x="2003425" y="2711450"/>
            <a:ext cx="47942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3600"/>
              <a:t>Implications of living</a:t>
            </a:r>
          </a:p>
          <a:p>
            <a:pPr algn="ctr"/>
            <a:r>
              <a:rPr lang="en-US" altLang="en-US" sz="3600"/>
              <a:t>With a changed climate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2">
            <a:extLst>
              <a:ext uri="{FF2B5EF4-FFF2-40B4-BE49-F238E27FC236}">
                <a16:creationId xmlns:a16="http://schemas.microsoft.com/office/drawing/2014/main" id="{E734169D-CF09-AC06-0E31-27E87049987A}"/>
              </a:ext>
            </a:extLst>
          </p:cNvPr>
          <p:cNvSpPr txBox="1">
            <a:spLocks noChangeArrowheads="1"/>
          </p:cNvSpPr>
          <p:nvPr/>
        </p:nvSpPr>
        <p:spPr bwMode="auto">
          <a:xfrm>
            <a:off x="381000" y="898525"/>
            <a:ext cx="8153400" cy="576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743200" algn="l"/>
                <a:tab pos="3773488" algn="l"/>
                <a:tab pos="5138738" algn="l"/>
                <a:tab pos="6111875" algn="l"/>
              </a:tabLst>
              <a:defRPr sz="2400">
                <a:solidFill>
                  <a:schemeClr val="tx1"/>
                </a:solidFill>
                <a:latin typeface="Times New Roman" panose="02020603050405020304" pitchFamily="18" charset="0"/>
              </a:defRPr>
            </a:lvl1pPr>
            <a:lvl2pPr>
              <a:tabLst>
                <a:tab pos="2743200" algn="l"/>
                <a:tab pos="3773488" algn="l"/>
                <a:tab pos="5138738" algn="l"/>
                <a:tab pos="6111875" algn="l"/>
              </a:tabLst>
              <a:defRPr sz="2400">
                <a:solidFill>
                  <a:schemeClr val="tx1"/>
                </a:solidFill>
                <a:latin typeface="Times New Roman" panose="02020603050405020304" pitchFamily="18" charset="0"/>
              </a:defRPr>
            </a:lvl2pPr>
            <a:lvl3pPr>
              <a:tabLst>
                <a:tab pos="2743200" algn="l"/>
                <a:tab pos="3773488" algn="l"/>
                <a:tab pos="5138738" algn="l"/>
                <a:tab pos="6111875" algn="l"/>
              </a:tabLst>
              <a:defRPr sz="2400">
                <a:solidFill>
                  <a:schemeClr val="tx1"/>
                </a:solidFill>
                <a:latin typeface="Times New Roman" panose="02020603050405020304" pitchFamily="18" charset="0"/>
              </a:defRPr>
            </a:lvl3pPr>
            <a:lvl4pPr>
              <a:tabLst>
                <a:tab pos="2743200" algn="l"/>
                <a:tab pos="3773488" algn="l"/>
                <a:tab pos="5138738" algn="l"/>
                <a:tab pos="6111875" algn="l"/>
              </a:tabLst>
              <a:defRPr sz="2400">
                <a:solidFill>
                  <a:schemeClr val="tx1"/>
                </a:solidFill>
                <a:latin typeface="Times New Roman" panose="02020603050405020304" pitchFamily="18" charset="0"/>
              </a:defRPr>
            </a:lvl4pPr>
            <a:lvl5pPr>
              <a:tabLst>
                <a:tab pos="2743200" algn="l"/>
                <a:tab pos="3773488" algn="l"/>
                <a:tab pos="5138738" algn="l"/>
                <a:tab pos="6111875" algn="l"/>
              </a:tabLst>
              <a:defRPr sz="2400">
                <a:solidFill>
                  <a:schemeClr val="tx1"/>
                </a:solidFill>
                <a:latin typeface="Times New Roman" panose="02020603050405020304" pitchFamily="18" charset="0"/>
              </a:defRPr>
            </a:lvl5pPr>
            <a:lvl6pPr fontAlgn="base">
              <a:spcBef>
                <a:spcPct val="0"/>
              </a:spcBef>
              <a:spcAft>
                <a:spcPct val="0"/>
              </a:spcAft>
              <a:tabLst>
                <a:tab pos="2743200" algn="l"/>
                <a:tab pos="3773488" algn="l"/>
                <a:tab pos="5138738" algn="l"/>
                <a:tab pos="6111875" algn="l"/>
              </a:tabLst>
              <a:defRPr sz="2400">
                <a:solidFill>
                  <a:schemeClr val="tx1"/>
                </a:solidFill>
                <a:latin typeface="Times New Roman" panose="02020603050405020304" pitchFamily="18" charset="0"/>
              </a:defRPr>
            </a:lvl6pPr>
            <a:lvl7pPr fontAlgn="base">
              <a:spcBef>
                <a:spcPct val="0"/>
              </a:spcBef>
              <a:spcAft>
                <a:spcPct val="0"/>
              </a:spcAft>
              <a:tabLst>
                <a:tab pos="2743200" algn="l"/>
                <a:tab pos="3773488" algn="l"/>
                <a:tab pos="5138738" algn="l"/>
                <a:tab pos="6111875" algn="l"/>
              </a:tabLst>
              <a:defRPr sz="2400">
                <a:solidFill>
                  <a:schemeClr val="tx1"/>
                </a:solidFill>
                <a:latin typeface="Times New Roman" panose="02020603050405020304" pitchFamily="18" charset="0"/>
              </a:defRPr>
            </a:lvl7pPr>
            <a:lvl8pPr fontAlgn="base">
              <a:spcBef>
                <a:spcPct val="0"/>
              </a:spcBef>
              <a:spcAft>
                <a:spcPct val="0"/>
              </a:spcAft>
              <a:tabLst>
                <a:tab pos="2743200" algn="l"/>
                <a:tab pos="3773488" algn="l"/>
                <a:tab pos="5138738" algn="l"/>
                <a:tab pos="6111875" algn="l"/>
              </a:tabLst>
              <a:defRPr sz="2400">
                <a:solidFill>
                  <a:schemeClr val="tx1"/>
                </a:solidFill>
                <a:latin typeface="Times New Roman" panose="02020603050405020304" pitchFamily="18" charset="0"/>
              </a:defRPr>
            </a:lvl8pPr>
            <a:lvl9pPr fontAlgn="base">
              <a:spcBef>
                <a:spcPct val="0"/>
              </a:spcBef>
              <a:spcAft>
                <a:spcPct val="0"/>
              </a:spcAft>
              <a:tabLst>
                <a:tab pos="2743200" algn="l"/>
                <a:tab pos="3773488" algn="l"/>
                <a:tab pos="5138738" algn="l"/>
                <a:tab pos="6111875" algn="l"/>
              </a:tabLst>
              <a:defRPr sz="2400">
                <a:solidFill>
                  <a:schemeClr val="tx1"/>
                </a:solidFill>
                <a:latin typeface="Times New Roman" panose="02020603050405020304" pitchFamily="18" charset="0"/>
              </a:defRPr>
            </a:lvl9pPr>
          </a:lstStyle>
          <a:p>
            <a:r>
              <a:rPr lang="en-US" altLang="en-US" sz="2000"/>
              <a:t>Table 2 National crop sensitivity over all crops giving average yield change in percent to 2030</a:t>
            </a:r>
            <a:br>
              <a:rPr lang="en-US" altLang="en-US" sz="2000"/>
            </a:br>
            <a:r>
              <a:rPr lang="en-US" altLang="en-US" sz="2000"/>
              <a:t>                    	 -- GCM behind Climate Scenario --</a:t>
            </a:r>
            <a:br>
              <a:rPr lang="en-US" altLang="en-US" sz="2000"/>
            </a:br>
            <a:r>
              <a:rPr lang="en-US" altLang="en-US" sz="2000"/>
              <a:t>                    	Hadley  	Canadian 	CSIRO   REGCM </a:t>
            </a:r>
            <a:br>
              <a:rPr lang="en-US" altLang="en-US" sz="2000"/>
            </a:br>
            <a:r>
              <a:rPr lang="en-US" altLang="en-US" sz="2000"/>
              <a:t>Corn Belt           	</a:t>
            </a:r>
            <a:r>
              <a:rPr lang="en-US" altLang="en-US" sz="2000">
                <a:solidFill>
                  <a:srgbClr val="FF0000"/>
                </a:solidFill>
              </a:rPr>
              <a:t>24.02</a:t>
            </a:r>
            <a:r>
              <a:rPr lang="en-US" altLang="en-US" sz="2000"/>
              <a:t> 	  18.23  	  6.05    	  6.58   </a:t>
            </a:r>
            <a:br>
              <a:rPr lang="en-US" altLang="en-US" sz="2000"/>
            </a:br>
            <a:r>
              <a:rPr lang="en-US" altLang="en-US" sz="2000"/>
              <a:t>Great Plains        	25.29   	  17.28      	  </a:t>
            </a:r>
            <a:r>
              <a:rPr lang="en-US" altLang="en-US" sz="2000">
                <a:solidFill>
                  <a:srgbClr val="FF0000"/>
                </a:solidFill>
              </a:rPr>
              <a:t>3.67    	  4.82</a:t>
            </a:r>
            <a:r>
              <a:rPr lang="en-US" altLang="en-US" sz="2000"/>
              <a:t>   </a:t>
            </a:r>
            <a:br>
              <a:rPr lang="en-US" altLang="en-US" sz="2000"/>
            </a:br>
            <a:r>
              <a:rPr lang="en-US" altLang="en-US" sz="2000"/>
              <a:t>Lake States        	43.75   	  53.03      	  9.34   	11.84   </a:t>
            </a:r>
            <a:br>
              <a:rPr lang="en-US" altLang="en-US" sz="2000"/>
            </a:br>
            <a:r>
              <a:rPr lang="en-US" altLang="en-US" sz="2000"/>
              <a:t>Northeast              	  </a:t>
            </a:r>
            <a:r>
              <a:rPr lang="en-US" altLang="en-US" sz="2000">
                <a:solidFill>
                  <a:srgbClr val="FF0000"/>
                </a:solidFill>
              </a:rPr>
              <a:t>9.48</a:t>
            </a:r>
            <a:r>
              <a:rPr lang="en-US" altLang="en-US" sz="2000"/>
              <a:t>         </a:t>
            </a:r>
            <a:r>
              <a:rPr lang="en-US" altLang="en-US" sz="2000">
                <a:solidFill>
                  <a:srgbClr val="FF0000"/>
                </a:solidFill>
              </a:rPr>
              <a:t>-2.07</a:t>
            </a:r>
            <a:r>
              <a:rPr lang="en-US" altLang="en-US" sz="2000"/>
              <a:t>      	  </a:t>
            </a:r>
            <a:r>
              <a:rPr lang="en-US" altLang="en-US" sz="2000">
                <a:solidFill>
                  <a:srgbClr val="FF0000"/>
                </a:solidFill>
              </a:rPr>
              <a:t>2.13    	  4.45</a:t>
            </a:r>
            <a:r>
              <a:rPr lang="en-US" altLang="en-US" sz="2000"/>
              <a:t>   </a:t>
            </a:r>
            <a:br>
              <a:rPr lang="en-US" altLang="en-US" sz="2000"/>
            </a:br>
            <a:r>
              <a:rPr lang="en-US" altLang="en-US" sz="2000"/>
              <a:t>Rocky Mountains     	27.74    	  19.37     	18.27       15.04   </a:t>
            </a:r>
            <a:br>
              <a:rPr lang="en-US" altLang="en-US" sz="2000"/>
            </a:br>
            <a:r>
              <a:rPr lang="en-US" altLang="en-US" sz="2000"/>
              <a:t>Pacific Southwest     	</a:t>
            </a:r>
            <a:r>
              <a:rPr lang="en-US" altLang="en-US" sz="2000">
                <a:solidFill>
                  <a:srgbClr val="FF0000"/>
                </a:solidFill>
              </a:rPr>
              <a:t>17.76 </a:t>
            </a:r>
            <a:r>
              <a:rPr lang="en-US" altLang="en-US" sz="2000"/>
              <a:t>   	  21.44     	15.58   	15.05   </a:t>
            </a:r>
            <a:br>
              <a:rPr lang="en-US" altLang="en-US" sz="2000"/>
            </a:br>
            <a:r>
              <a:rPr lang="en-US" altLang="en-US" sz="2000"/>
              <a:t>Pacific Northwest     	65.42    	  17.01     	17.22   	18.30   </a:t>
            </a:r>
            <a:br>
              <a:rPr lang="en-US" altLang="en-US" sz="2000"/>
            </a:br>
            <a:r>
              <a:rPr lang="en-US" altLang="en-US" sz="2000"/>
              <a:t>South Central         	</a:t>
            </a:r>
            <a:r>
              <a:rPr lang="en-US" altLang="en-US" sz="2000">
                <a:solidFill>
                  <a:srgbClr val="FF0000"/>
                </a:solidFill>
              </a:rPr>
              <a:t>13.25</a:t>
            </a:r>
            <a:r>
              <a:rPr lang="en-US" altLang="en-US" sz="2000"/>
              <a:t>    	   </a:t>
            </a:r>
            <a:r>
              <a:rPr lang="en-US" altLang="en-US" sz="2000">
                <a:solidFill>
                  <a:srgbClr val="FF0000"/>
                </a:solidFill>
              </a:rPr>
              <a:t>-6.06     	 -0.71   	 -0.79</a:t>
            </a:r>
            <a:r>
              <a:rPr lang="en-US" altLang="en-US" sz="2000"/>
              <a:t>   </a:t>
            </a:r>
            <a:br>
              <a:rPr lang="en-US" altLang="en-US" sz="2000"/>
            </a:br>
            <a:r>
              <a:rPr lang="en-US" altLang="en-US" sz="2000"/>
              <a:t>Southeast             	</a:t>
            </a:r>
            <a:r>
              <a:rPr lang="en-US" altLang="en-US" sz="2000">
                <a:solidFill>
                  <a:srgbClr val="FF0000"/>
                </a:solidFill>
              </a:rPr>
              <a:t>10.00    	   -3.16      	  3.84    	  2.40</a:t>
            </a:r>
            <a:r>
              <a:rPr lang="en-US" altLang="en-US" sz="2000"/>
              <a:t>   </a:t>
            </a:r>
            <a:br>
              <a:rPr lang="en-US" altLang="en-US" sz="2000"/>
            </a:br>
            <a:r>
              <a:rPr lang="en-US" altLang="en-US" sz="2000"/>
              <a:t>South West            	</a:t>
            </a:r>
            <a:r>
              <a:rPr lang="en-US" altLang="en-US" sz="2000">
                <a:solidFill>
                  <a:srgbClr val="FF0000"/>
                </a:solidFill>
              </a:rPr>
              <a:t>21.66    	  14.69      	  3.38    	  2.60</a:t>
            </a:r>
            <a:br>
              <a:rPr lang="en-US" altLang="en-US" sz="2000">
                <a:solidFill>
                  <a:srgbClr val="FF0000"/>
                </a:solidFill>
              </a:rPr>
            </a:br>
            <a:r>
              <a:rPr lang="en-US" altLang="en-US" sz="2000">
                <a:solidFill>
                  <a:schemeClr val="accent2"/>
                </a:solidFill>
              </a:rPr>
              <a:t>National              	25.14    	  16.51           6.02    	  6.46</a:t>
            </a:r>
            <a:r>
              <a:rPr lang="en-US" altLang="en-US" sz="2000"/>
              <a:t>  </a:t>
            </a:r>
            <a:br>
              <a:rPr lang="en-US" altLang="en-US" sz="2000"/>
            </a:br>
            <a:r>
              <a:rPr lang="en-US" altLang="en-US" sz="2000">
                <a:solidFill>
                  <a:srgbClr val="FF0000"/>
                </a:solidFill>
              </a:rPr>
              <a:t>Red signifies results below mean</a:t>
            </a:r>
            <a:br>
              <a:rPr lang="en-US" altLang="en-US" sz="2000">
                <a:solidFill>
                  <a:srgbClr val="FF0000"/>
                </a:solidFill>
              </a:rPr>
            </a:br>
            <a:endParaRPr lang="en-US" altLang="en-US" sz="2000">
              <a:solidFill>
                <a:srgbClr val="FF0000"/>
              </a:solidFill>
            </a:endParaRPr>
          </a:p>
          <a:p>
            <a:r>
              <a:rPr lang="en-US" altLang="en-US" sz="1600"/>
              <a:t>Source McCarl work for US National Assessment</a:t>
            </a:r>
          </a:p>
          <a:p>
            <a:r>
              <a:rPr lang="en-US" altLang="en-US" sz="1400"/>
              <a:t>http://agecon2.tamu.edu/people/faculty/mccarl-bruce/papers/778.pdf</a:t>
            </a:r>
            <a:r>
              <a:rPr lang="en-US" altLang="en-US" sz="1600"/>
              <a:t> </a:t>
            </a:r>
          </a:p>
        </p:txBody>
      </p:sp>
      <p:sp>
        <p:nvSpPr>
          <p:cNvPr id="166915" name="Rectangle 3">
            <a:extLst>
              <a:ext uri="{FF2B5EF4-FFF2-40B4-BE49-F238E27FC236}">
                <a16:creationId xmlns:a16="http://schemas.microsoft.com/office/drawing/2014/main" id="{CBC8FA26-49D7-4A1D-F2B4-8DF58EB2E43A}"/>
              </a:ext>
            </a:extLst>
          </p:cNvPr>
          <p:cNvSpPr>
            <a:spLocks noChangeArrowheads="1"/>
          </p:cNvSpPr>
          <p:nvPr/>
        </p:nvSpPr>
        <p:spPr bwMode="auto">
          <a:xfrm>
            <a:off x="990600" y="228600"/>
            <a:ext cx="7086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solidFill>
                  <a:srgbClr val="FF0066"/>
                </a:solidFill>
              </a:rPr>
              <a:t>Live with it - </a:t>
            </a:r>
            <a:r>
              <a:rPr lang="en-US" altLang="en-US" sz="2400"/>
              <a:t>Agriculture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F8310B4C-E80A-7718-CE10-7FBA89D5D9D3}"/>
              </a:ext>
            </a:extLst>
          </p:cNvPr>
          <p:cNvSpPr>
            <a:spLocks noChangeArrowheads="1"/>
          </p:cNvSpPr>
          <p:nvPr/>
        </p:nvSpPr>
        <p:spPr bwMode="auto">
          <a:xfrm>
            <a:off x="2184400" y="827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33124" name="Rectangle 4">
            <a:extLst>
              <a:ext uri="{FF2B5EF4-FFF2-40B4-BE49-F238E27FC236}">
                <a16:creationId xmlns:a16="http://schemas.microsoft.com/office/drawing/2014/main" id="{D7CEA46F-09B9-4926-FA57-55482B1B9593}"/>
              </a:ext>
            </a:extLst>
          </p:cNvPr>
          <p:cNvSpPr>
            <a:spLocks noChangeArrowheads="1"/>
          </p:cNvSpPr>
          <p:nvPr/>
        </p:nvSpPr>
        <p:spPr bwMode="auto">
          <a:xfrm>
            <a:off x="533400" y="5486400"/>
            <a:ext cx="7620000"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2352" rIns="0" bIns="38088">
            <a:spAutoFit/>
          </a:bodyPr>
          <a:lstStyle/>
          <a:p>
            <a:r>
              <a:rPr lang="en-US" altLang="en-US" sz="2800">
                <a:solidFill>
                  <a:srgbClr val="FF0000"/>
                </a:solidFill>
                <a:cs typeface="Times New Roman" panose="02020603050405020304" pitchFamily="18" charset="0"/>
              </a:rPr>
              <a:t>Overall Gain largely goes to Consumers</a:t>
            </a:r>
          </a:p>
          <a:p>
            <a:r>
              <a:rPr lang="en-US" altLang="en-US" sz="1400"/>
              <a:t>Source McCarl work for US National Assessment</a:t>
            </a:r>
          </a:p>
          <a:p>
            <a:r>
              <a:rPr lang="en-US" altLang="en-US" sz="1400"/>
              <a:t>http://agecon2.tamu.edu/people/faculty/mccarl-bruce/papers/778.pdf </a:t>
            </a:r>
          </a:p>
          <a:p>
            <a:endParaRPr lang="en-US" altLang="en-US" sz="3200" b="0">
              <a:solidFill>
                <a:srgbClr val="FF0000"/>
              </a:solidFill>
            </a:endParaRPr>
          </a:p>
        </p:txBody>
      </p:sp>
      <p:sp>
        <p:nvSpPr>
          <p:cNvPr id="133125" name="Rectangle 5">
            <a:extLst>
              <a:ext uri="{FF2B5EF4-FFF2-40B4-BE49-F238E27FC236}">
                <a16:creationId xmlns:a16="http://schemas.microsoft.com/office/drawing/2014/main" id="{F5BD7F4C-3F6B-6926-F1B2-F1CDF24D9ED0}"/>
              </a:ext>
            </a:extLst>
          </p:cNvPr>
          <p:cNvSpPr>
            <a:spLocks noChangeArrowheads="1"/>
          </p:cNvSpPr>
          <p:nvPr/>
        </p:nvSpPr>
        <p:spPr bwMode="auto">
          <a:xfrm>
            <a:off x="533400" y="596900"/>
            <a:ext cx="7966075" cy="494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2400"/>
              <a:t>Table 8 Annual consumer and producer welfare changes </a:t>
            </a:r>
          </a:p>
          <a:p>
            <a:r>
              <a:rPr lang="en-US" altLang="en-US" sz="2400"/>
              <a:t>for 2030 climate, with adaption (million of dollars)</a:t>
            </a:r>
          </a:p>
          <a:p>
            <a:r>
              <a:rPr lang="en-US" altLang="en-US" sz="1800">
                <a:latin typeface="Courier New" panose="02070309020205020404" pitchFamily="49" charset="0"/>
              </a:rPr>
              <a:t>                               GCM scenario name</a:t>
            </a:r>
          </a:p>
          <a:p>
            <a:r>
              <a:rPr lang="en-US" altLang="en-US" sz="1800">
                <a:latin typeface="Courier New" panose="02070309020205020404" pitchFamily="49" charset="0"/>
              </a:rPr>
              <a:t>                     Canadian  Hadley     REGCM     CSIRO</a:t>
            </a:r>
          </a:p>
          <a:p>
            <a:r>
              <a:rPr lang="en-US" altLang="en-US" sz="1800">
                <a:latin typeface="Courier New" panose="02070309020205020404" pitchFamily="49" charset="0"/>
              </a:rPr>
              <a:t>United States</a:t>
            </a:r>
          </a:p>
          <a:p>
            <a:endParaRPr lang="en-US" altLang="en-US" sz="1800">
              <a:latin typeface="Courier New" panose="02070309020205020404" pitchFamily="49" charset="0"/>
            </a:endParaRPr>
          </a:p>
          <a:p>
            <a:r>
              <a:rPr lang="en-US" altLang="en-US" sz="1800">
                <a:latin typeface="Courier New" panose="02070309020205020404" pitchFamily="49" charset="0"/>
              </a:rPr>
              <a:t> Consumers  Change    3005      9894      1347      1043</a:t>
            </a:r>
          </a:p>
          <a:p>
            <a:r>
              <a:rPr lang="en-US" altLang="en-US" sz="1800">
                <a:latin typeface="Courier New" panose="02070309020205020404" pitchFamily="49" charset="0"/>
              </a:rPr>
              <a:t> Producers  Change    1494     -4262     -1002      -866</a:t>
            </a:r>
          </a:p>
          <a:p>
            <a:r>
              <a:rPr lang="en-US" altLang="en-US" sz="1800">
                <a:latin typeface="Courier New" panose="02070309020205020404" pitchFamily="49" charset="0"/>
              </a:rPr>
              <a:t>            Percent   4.68%   -13.34%    -3.14%    -2.71%</a:t>
            </a:r>
          </a:p>
          <a:p>
            <a:endParaRPr lang="en-US" altLang="en-US" sz="1800">
              <a:latin typeface="Courier New" panose="02070309020205020404" pitchFamily="49" charset="0"/>
            </a:endParaRPr>
          </a:p>
          <a:p>
            <a:r>
              <a:rPr lang="en-US" altLang="en-US" sz="1800">
                <a:latin typeface="Courier New" panose="02070309020205020404" pitchFamily="49" charset="0"/>
              </a:rPr>
              <a:t> Total      Change    4499      5632       345       177</a:t>
            </a:r>
          </a:p>
          <a:p>
            <a:endParaRPr lang="en-US" altLang="en-US" sz="1800">
              <a:latin typeface="Courier New" panose="02070309020205020404" pitchFamily="49" charset="0"/>
            </a:endParaRPr>
          </a:p>
          <a:p>
            <a:r>
              <a:rPr lang="en-US" altLang="en-US" sz="1800">
                <a:latin typeface="Courier New" panose="02070309020205020404" pitchFamily="49" charset="0"/>
              </a:rPr>
              <a:t>Rest of the World</a:t>
            </a:r>
          </a:p>
          <a:p>
            <a:r>
              <a:rPr lang="en-US" altLang="en-US" sz="1800">
                <a:latin typeface="Courier New" panose="02070309020205020404" pitchFamily="49" charset="0"/>
              </a:rPr>
              <a:t> Consumers  Change    2527      4761       398       143</a:t>
            </a:r>
          </a:p>
          <a:p>
            <a:r>
              <a:rPr lang="en-US" altLang="en-US" sz="1800">
                <a:latin typeface="Courier New" panose="02070309020205020404" pitchFamily="49" charset="0"/>
              </a:rPr>
              <a:t> Producers  Change    -763     -2264      -251       -15</a:t>
            </a:r>
          </a:p>
          <a:p>
            <a:endParaRPr lang="en-US" altLang="en-US" sz="1800">
              <a:latin typeface="Courier New" panose="02070309020205020404" pitchFamily="49" charset="0"/>
            </a:endParaRPr>
          </a:p>
          <a:p>
            <a:r>
              <a:rPr lang="en-US" altLang="en-US" sz="1800">
                <a:latin typeface="Courier New" panose="02070309020205020404" pitchFamily="49" charset="0"/>
              </a:rPr>
              <a:t>Total       Change    1764      2498       147       127</a:t>
            </a:r>
          </a:p>
        </p:txBody>
      </p:sp>
      <p:sp>
        <p:nvSpPr>
          <p:cNvPr id="133128" name="Rectangle 8">
            <a:extLst>
              <a:ext uri="{FF2B5EF4-FFF2-40B4-BE49-F238E27FC236}">
                <a16:creationId xmlns:a16="http://schemas.microsoft.com/office/drawing/2014/main" id="{45FCA1E7-8CD5-D594-69F9-BA8A84A63871}"/>
              </a:ext>
            </a:extLst>
          </p:cNvPr>
          <p:cNvSpPr>
            <a:spLocks noChangeArrowheads="1"/>
          </p:cNvSpPr>
          <p:nvPr/>
        </p:nvSpPr>
        <p:spPr bwMode="auto">
          <a:xfrm>
            <a:off x="990600" y="228600"/>
            <a:ext cx="7086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solidFill>
                  <a:srgbClr val="FF0066"/>
                </a:solidFill>
              </a:rPr>
              <a:t>Live with it - </a:t>
            </a:r>
            <a:r>
              <a:rPr lang="en-US" altLang="en-US" sz="2400"/>
              <a:t>Agriculture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0F501DB5-4DF3-1BB2-D0DC-E3DE4E79708E}"/>
              </a:ext>
            </a:extLst>
          </p:cNvPr>
          <p:cNvSpPr>
            <a:spLocks noChangeArrowheads="1"/>
          </p:cNvSpPr>
          <p:nvPr/>
        </p:nvSpPr>
        <p:spPr bwMode="auto">
          <a:xfrm>
            <a:off x="2184400" y="827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34148" name="Rectangle 4">
            <a:extLst>
              <a:ext uri="{FF2B5EF4-FFF2-40B4-BE49-F238E27FC236}">
                <a16:creationId xmlns:a16="http://schemas.microsoft.com/office/drawing/2014/main" id="{40934F10-F1CF-8C9D-778B-394EC90C5567}"/>
              </a:ext>
            </a:extLst>
          </p:cNvPr>
          <p:cNvSpPr>
            <a:spLocks noChangeArrowheads="1"/>
          </p:cNvSpPr>
          <p:nvPr/>
        </p:nvSpPr>
        <p:spPr bwMode="auto">
          <a:xfrm>
            <a:off x="628650" y="1058863"/>
            <a:ext cx="7829550" cy="52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028700">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lvl="1">
              <a:buFontTx/>
              <a:buChar char="•"/>
            </a:pPr>
            <a:r>
              <a:rPr lang="en-US" altLang="en-US"/>
              <a:t>Consistent losses in the Corn Belt, South Central and Southeast  </a:t>
            </a:r>
          </a:p>
          <a:p>
            <a:pPr lvl="1">
              <a:buFontTx/>
              <a:buChar char="•"/>
            </a:pPr>
            <a:endParaRPr lang="en-US" altLang="en-US"/>
          </a:p>
          <a:p>
            <a:pPr lvl="1">
              <a:buFontTx/>
              <a:buChar char="•"/>
            </a:pPr>
            <a:r>
              <a:rPr lang="en-US" altLang="en-US"/>
              <a:t>Mixed but largely negative results in the </a:t>
            </a:r>
            <a:r>
              <a:rPr lang="en-US" altLang="en-US">
                <a:solidFill>
                  <a:srgbClr val="FF0000"/>
                </a:solidFill>
              </a:rPr>
              <a:t>Southwest.  There </a:t>
            </a:r>
            <a:r>
              <a:rPr lang="en-US" altLang="en-US"/>
              <a:t>up  to </a:t>
            </a:r>
            <a:r>
              <a:rPr lang="en-US" altLang="en-US">
                <a:solidFill>
                  <a:srgbClr val="FF0000"/>
                </a:solidFill>
              </a:rPr>
              <a:t>40%</a:t>
            </a:r>
            <a:r>
              <a:rPr lang="en-US" altLang="en-US"/>
              <a:t> less cropped land</a:t>
            </a:r>
          </a:p>
          <a:p>
            <a:r>
              <a:rPr lang="en-US" altLang="en-US" sz="1000"/>
              <a:t>	McCarl, B.A., W.D. Rosenthal, C.C. Chang, and R.M. Adams, "Climate Change and Texas Agriculture," in </a:t>
            </a:r>
            <a:r>
              <a:rPr lang="en-US" altLang="en-US" sz="1000" u="sng"/>
              <a:t>Implications of </a:t>
            </a:r>
            <a:r>
              <a:rPr lang="en-US" altLang="en-US" sz="1000"/>
              <a:t>	</a:t>
            </a:r>
            <a:r>
              <a:rPr lang="en-US" altLang="en-US" sz="1000" u="sng"/>
              <a:t>Climate Change on Texas</a:t>
            </a:r>
            <a:r>
              <a:rPr lang="en-US" altLang="en-US" sz="1000"/>
              <a:t>, Edited by G.R. North, J. Schmandt and J. Clarkson, Chapter 8 University of Texas Press, 1994.</a:t>
            </a:r>
          </a:p>
          <a:p>
            <a:pPr lvl="1"/>
            <a:r>
              <a:rPr lang="en-US" altLang="en-US" sz="1000"/>
              <a:t>	McCarl, B.A., "Agricultural Sensitivity to Climatic Change," in </a:t>
            </a:r>
            <a:r>
              <a:rPr lang="en-US" altLang="en-US" sz="1000" u="sng"/>
              <a:t>The Changing Climate of Texas: Predictability and Implications for the Future</a:t>
            </a:r>
            <a:r>
              <a:rPr lang="en-US" altLang="en-US" sz="1000"/>
              <a:t>, Chapter 15, 179-198, 1995.</a:t>
            </a:r>
            <a:endParaRPr lang="en-US" altLang="en-US" sz="1000">
              <a:solidFill>
                <a:srgbClr val="FF0000"/>
              </a:solidFill>
            </a:endParaRPr>
          </a:p>
          <a:p>
            <a:pPr lvl="1"/>
            <a:endParaRPr lang="en-US" altLang="en-US" sz="1000"/>
          </a:p>
          <a:p>
            <a:pPr lvl="1">
              <a:buFontTx/>
              <a:buChar char="•"/>
            </a:pPr>
            <a:r>
              <a:rPr lang="en-US" altLang="en-US"/>
              <a:t>Positive results in the Pacific Northwest</a:t>
            </a:r>
          </a:p>
          <a:p>
            <a:pPr lvl="1">
              <a:buFontTx/>
              <a:buChar char="•"/>
            </a:pPr>
            <a:endParaRPr lang="en-US" altLang="en-US"/>
          </a:p>
          <a:p>
            <a:pPr lvl="1">
              <a:buFontTx/>
              <a:buChar char="•"/>
            </a:pPr>
            <a:r>
              <a:rPr lang="en-US" altLang="en-US"/>
              <a:t>Mixed but mostly positive results in the Great Plains, Northeast, Pacific Southwest</a:t>
            </a:r>
          </a:p>
          <a:p>
            <a:pPr lvl="1">
              <a:buFontTx/>
              <a:buChar char="•"/>
            </a:pPr>
            <a:endParaRPr lang="en-US" altLang="en-US"/>
          </a:p>
          <a:p>
            <a:pPr lvl="1">
              <a:buFontTx/>
              <a:buChar char="•"/>
            </a:pPr>
            <a:r>
              <a:rPr lang="en-US" altLang="en-US"/>
              <a:t>Mixed results in the Lake States, and the Rocky Mountains.</a:t>
            </a:r>
          </a:p>
        </p:txBody>
      </p:sp>
      <p:sp>
        <p:nvSpPr>
          <p:cNvPr id="134151" name="Rectangle 7">
            <a:extLst>
              <a:ext uri="{FF2B5EF4-FFF2-40B4-BE49-F238E27FC236}">
                <a16:creationId xmlns:a16="http://schemas.microsoft.com/office/drawing/2014/main" id="{9801B6F4-4DAE-82A0-91DC-A8D06B806A1B}"/>
              </a:ext>
            </a:extLst>
          </p:cNvPr>
          <p:cNvSpPr>
            <a:spLocks noChangeArrowheads="1"/>
          </p:cNvSpPr>
          <p:nvPr/>
        </p:nvSpPr>
        <p:spPr bwMode="auto">
          <a:xfrm>
            <a:off x="990600" y="228600"/>
            <a:ext cx="7086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solidFill>
                  <a:srgbClr val="FF0066"/>
                </a:solidFill>
              </a:rPr>
              <a:t>Live with it - </a:t>
            </a:r>
            <a:r>
              <a:rPr lang="en-US" altLang="en-US" sz="2400"/>
              <a:t>Agriculture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AC337851-E2D6-DCF7-6355-F3DF6509B910}"/>
              </a:ext>
            </a:extLst>
          </p:cNvPr>
          <p:cNvSpPr>
            <a:spLocks noChangeArrowheads="1"/>
          </p:cNvSpPr>
          <p:nvPr/>
        </p:nvSpPr>
        <p:spPr bwMode="auto">
          <a:xfrm>
            <a:off x="533400" y="304800"/>
            <a:ext cx="7772400" cy="188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rIns="0" anchor="ctr"/>
          <a:lstStyle>
            <a:lvl1pPr marL="342900">
              <a:defRPr sz="2400">
                <a:solidFill>
                  <a:schemeClr val="tx1"/>
                </a:solidFill>
                <a:latin typeface="Times New Roman" panose="02020603050405020304" pitchFamily="18" charset="0"/>
              </a:defRPr>
            </a:lvl1pPr>
            <a:lvl2pPr marL="342900">
              <a:defRPr sz="2400">
                <a:solidFill>
                  <a:schemeClr val="tx1"/>
                </a:solidFill>
                <a:latin typeface="Times New Roman" panose="02020603050405020304" pitchFamily="18" charset="0"/>
              </a:defRPr>
            </a:lvl2pPr>
            <a:lvl3pPr marL="342900">
              <a:defRPr sz="2400">
                <a:solidFill>
                  <a:schemeClr val="tx1"/>
                </a:solidFill>
                <a:latin typeface="Times New Roman" panose="02020603050405020304" pitchFamily="18" charset="0"/>
              </a:defRPr>
            </a:lvl3pPr>
            <a:lvl4pPr marL="342900">
              <a:defRPr sz="2400">
                <a:solidFill>
                  <a:schemeClr val="tx1"/>
                </a:solidFill>
                <a:latin typeface="Times New Roman" panose="02020603050405020304" pitchFamily="18" charset="0"/>
              </a:defRPr>
            </a:lvl4pPr>
            <a:lvl5pPr marL="342900">
              <a:defRPr sz="2400">
                <a:solidFill>
                  <a:schemeClr val="tx1"/>
                </a:solidFill>
                <a:latin typeface="Times New Roman" panose="02020603050405020304" pitchFamily="18" charset="0"/>
              </a:defRPr>
            </a:lvl5pPr>
            <a:lvl6pPr marL="800100" fontAlgn="base">
              <a:spcBef>
                <a:spcPct val="0"/>
              </a:spcBef>
              <a:spcAft>
                <a:spcPct val="0"/>
              </a:spcAft>
              <a:defRPr sz="2400">
                <a:solidFill>
                  <a:schemeClr val="tx1"/>
                </a:solidFill>
                <a:latin typeface="Times New Roman" panose="02020603050405020304" pitchFamily="18" charset="0"/>
              </a:defRPr>
            </a:lvl6pPr>
            <a:lvl7pPr marL="1257300" fontAlgn="base">
              <a:spcBef>
                <a:spcPct val="0"/>
              </a:spcBef>
              <a:spcAft>
                <a:spcPct val="0"/>
              </a:spcAft>
              <a:defRPr sz="2400">
                <a:solidFill>
                  <a:schemeClr val="tx1"/>
                </a:solidFill>
                <a:latin typeface="Times New Roman" panose="02020603050405020304" pitchFamily="18" charset="0"/>
              </a:defRPr>
            </a:lvl7pPr>
            <a:lvl8pPr marL="1714500" fontAlgn="base">
              <a:spcBef>
                <a:spcPct val="0"/>
              </a:spcBef>
              <a:spcAft>
                <a:spcPct val="0"/>
              </a:spcAft>
              <a:defRPr sz="2400">
                <a:solidFill>
                  <a:schemeClr val="tx1"/>
                </a:solidFill>
                <a:latin typeface="Times New Roman" panose="02020603050405020304" pitchFamily="18" charset="0"/>
              </a:defRPr>
            </a:lvl8pPr>
            <a:lvl9pPr marL="21717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800">
                <a:solidFill>
                  <a:srgbClr val="000099"/>
                </a:solidFill>
              </a:rPr>
              <a:t>A Study of the Effects of Climatic Change on the Texas Edwards Aquifer Region</a:t>
            </a:r>
          </a:p>
        </p:txBody>
      </p:sp>
      <p:sp>
        <p:nvSpPr>
          <p:cNvPr id="135171" name="Rectangle 3">
            <a:extLst>
              <a:ext uri="{FF2B5EF4-FFF2-40B4-BE49-F238E27FC236}">
                <a16:creationId xmlns:a16="http://schemas.microsoft.com/office/drawing/2014/main" id="{1AD78330-6CBA-BA41-EC47-606B76FAA0DE}"/>
              </a:ext>
            </a:extLst>
          </p:cNvPr>
          <p:cNvSpPr>
            <a:spLocks noChangeArrowheads="1"/>
          </p:cNvSpPr>
          <p:nvPr/>
        </p:nvSpPr>
        <p:spPr bwMode="auto">
          <a:xfrm>
            <a:off x="304800" y="5181600"/>
            <a:ext cx="86407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b="0"/>
              <a:t>Chen, C.C., D. Gillig, and B.A. McCarl, "Effects of Climatic Change on a Water Dependent Regional Economy: A Study of the Texas Edwards Aquifer," </a:t>
            </a:r>
            <a:r>
              <a:rPr lang="en-US" altLang="en-US" sz="1400" b="0" u="sng"/>
              <a:t>Climatic Change</a:t>
            </a:r>
            <a:r>
              <a:rPr lang="en-US" altLang="en-US" sz="1400" b="0"/>
              <a:t>, 49, 397-409,  2001.</a:t>
            </a:r>
          </a:p>
        </p:txBody>
      </p:sp>
      <p:graphicFrame>
        <p:nvGraphicFramePr>
          <p:cNvPr id="135172" name="Object 4">
            <a:extLst>
              <a:ext uri="{FF2B5EF4-FFF2-40B4-BE49-F238E27FC236}">
                <a16:creationId xmlns:a16="http://schemas.microsoft.com/office/drawing/2014/main" id="{B92721EF-6E98-6E7B-E681-E2B96AD76159}"/>
              </a:ext>
            </a:extLst>
          </p:cNvPr>
          <p:cNvGraphicFramePr>
            <a:graphicFrameLocks noChangeAspect="1"/>
          </p:cNvGraphicFramePr>
          <p:nvPr/>
        </p:nvGraphicFramePr>
        <p:xfrm>
          <a:off x="3657600" y="1828800"/>
          <a:ext cx="4516438" cy="3084513"/>
        </p:xfrm>
        <a:graphic>
          <a:graphicData uri="http://schemas.openxmlformats.org/presentationml/2006/ole">
            <mc:AlternateContent xmlns:mc="http://schemas.openxmlformats.org/markup-compatibility/2006">
              <mc:Choice xmlns:v="urn:schemas-microsoft-com:vml" Requires="v">
                <p:oleObj name="Presentation" r:id="rId2" imgW="26225500" imgH="19659600" progId="PowerPoint.Show.8">
                  <p:embed/>
                </p:oleObj>
              </mc:Choice>
              <mc:Fallback>
                <p:oleObj name="Presentation" r:id="rId2" imgW="26225500" imgH="19659600" progId="PowerPoint.Show.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828800"/>
                        <a:ext cx="4516438" cy="3084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5173" name="Object 5">
            <a:extLst>
              <a:ext uri="{FF2B5EF4-FFF2-40B4-BE49-F238E27FC236}">
                <a16:creationId xmlns:a16="http://schemas.microsoft.com/office/drawing/2014/main" id="{321249DE-F56A-3617-E15B-18ACE4738619}"/>
              </a:ext>
            </a:extLst>
          </p:cNvPr>
          <p:cNvGraphicFramePr>
            <a:graphicFrameLocks noChangeAspect="1"/>
          </p:cNvGraphicFramePr>
          <p:nvPr/>
        </p:nvGraphicFramePr>
        <p:xfrm>
          <a:off x="990600" y="1981200"/>
          <a:ext cx="2074863" cy="3006725"/>
        </p:xfrm>
        <a:graphic>
          <a:graphicData uri="http://schemas.openxmlformats.org/presentationml/2006/ole">
            <mc:AlternateContent xmlns:mc="http://schemas.openxmlformats.org/markup-compatibility/2006">
              <mc:Choice xmlns:v="urn:schemas-microsoft-com:vml" Requires="v">
                <p:oleObj name="Drawing" r:id="rId4" imgW="33540700" imgH="48539400" progId="FLW3Drawing">
                  <p:embed/>
                </p:oleObj>
              </mc:Choice>
              <mc:Fallback>
                <p:oleObj name="Drawing" r:id="rId4" imgW="33540700" imgH="48539400" progId="FLW3Drawing">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981200"/>
                        <a:ext cx="2074863" cy="300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5178" name="Rectangle 10">
            <a:extLst>
              <a:ext uri="{FF2B5EF4-FFF2-40B4-BE49-F238E27FC236}">
                <a16:creationId xmlns:a16="http://schemas.microsoft.com/office/drawing/2014/main" id="{EA8DEAA3-3D01-F0AB-4B62-5935EECC58BC}"/>
              </a:ext>
            </a:extLst>
          </p:cNvPr>
          <p:cNvSpPr>
            <a:spLocks noChangeArrowheads="1"/>
          </p:cNvSpPr>
          <p:nvPr/>
        </p:nvSpPr>
        <p:spPr bwMode="auto">
          <a:xfrm>
            <a:off x="990600" y="228600"/>
            <a:ext cx="7086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solidFill>
                  <a:srgbClr val="FF0066"/>
                </a:solidFill>
              </a:rPr>
              <a:t>Live with it – </a:t>
            </a:r>
            <a:r>
              <a:rPr lang="en-US" altLang="en-US" sz="2400"/>
              <a:t>Ecology, Ag, M&amp;I, Water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8" name="Text Box 4">
            <a:extLst>
              <a:ext uri="{FF2B5EF4-FFF2-40B4-BE49-F238E27FC236}">
                <a16:creationId xmlns:a16="http://schemas.microsoft.com/office/drawing/2014/main" id="{B1A8038A-C170-A450-DCD4-96669FE62C96}"/>
              </a:ext>
            </a:extLst>
          </p:cNvPr>
          <p:cNvSpPr txBox="1">
            <a:spLocks noChangeArrowheads="1"/>
          </p:cNvSpPr>
          <p:nvPr/>
        </p:nvSpPr>
        <p:spPr bwMode="auto">
          <a:xfrm>
            <a:off x="1022350" y="2711450"/>
            <a:ext cx="7054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t>Observed Changes in Temperature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9206D39C-0E68-5BF5-EF29-2550496389DF}"/>
              </a:ext>
            </a:extLst>
          </p:cNvPr>
          <p:cNvSpPr>
            <a:spLocks noChangeArrowheads="1"/>
          </p:cNvSpPr>
          <p:nvPr/>
        </p:nvSpPr>
        <p:spPr bwMode="auto">
          <a:xfrm>
            <a:off x="609600" y="1066800"/>
            <a:ext cx="77724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tIns="0" bIns="0"/>
          <a:lstStyle>
            <a:lvl1pPr defTabSz="457200">
              <a:tabLst>
                <a:tab pos="2052638" algn="l"/>
              </a:tabLst>
              <a:defRPr sz="2400">
                <a:solidFill>
                  <a:schemeClr val="tx1"/>
                </a:solidFill>
                <a:latin typeface="Times New Roman" panose="02020603050405020304" pitchFamily="18" charset="0"/>
              </a:defRPr>
            </a:lvl1pPr>
            <a:lvl2pPr marL="147638" indent="9525" defTabSz="457200">
              <a:tabLst>
                <a:tab pos="2052638" algn="l"/>
              </a:tabLst>
              <a:defRPr sz="2400">
                <a:solidFill>
                  <a:schemeClr val="tx1"/>
                </a:solidFill>
                <a:latin typeface="Times New Roman" panose="02020603050405020304" pitchFamily="18" charset="0"/>
              </a:defRPr>
            </a:lvl2pPr>
            <a:lvl3pPr marL="568325" indent="-296863" defTabSz="457200">
              <a:tabLst>
                <a:tab pos="2052638" algn="l"/>
              </a:tabLst>
              <a:defRPr sz="2400">
                <a:solidFill>
                  <a:schemeClr val="tx1"/>
                </a:solidFill>
                <a:latin typeface="Times New Roman" panose="02020603050405020304" pitchFamily="18" charset="0"/>
              </a:defRPr>
            </a:lvl3pPr>
            <a:lvl4pPr marL="749300" indent="-66675" defTabSz="457200">
              <a:tabLst>
                <a:tab pos="2052638" algn="l"/>
              </a:tabLst>
              <a:defRPr sz="2400">
                <a:solidFill>
                  <a:schemeClr val="tx1"/>
                </a:solidFill>
                <a:latin typeface="Times New Roman" panose="02020603050405020304" pitchFamily="18" charset="0"/>
              </a:defRPr>
            </a:lvl4pPr>
            <a:lvl5pPr marL="1085850" indent="-222250" defTabSz="457200">
              <a:tabLst>
                <a:tab pos="2052638" algn="l"/>
              </a:tabLst>
              <a:defRPr sz="2400">
                <a:solidFill>
                  <a:schemeClr val="tx1"/>
                </a:solidFill>
                <a:latin typeface="Times New Roman" panose="02020603050405020304" pitchFamily="18" charset="0"/>
              </a:defRPr>
            </a:lvl5pPr>
            <a:lvl6pPr marL="1543050" indent="-222250" defTabSz="457200" fontAlgn="base">
              <a:spcBef>
                <a:spcPct val="0"/>
              </a:spcBef>
              <a:spcAft>
                <a:spcPct val="0"/>
              </a:spcAft>
              <a:tabLst>
                <a:tab pos="2052638" algn="l"/>
              </a:tabLst>
              <a:defRPr sz="2400">
                <a:solidFill>
                  <a:schemeClr val="tx1"/>
                </a:solidFill>
                <a:latin typeface="Times New Roman" panose="02020603050405020304" pitchFamily="18" charset="0"/>
              </a:defRPr>
            </a:lvl6pPr>
            <a:lvl7pPr marL="2000250" indent="-222250" defTabSz="457200" fontAlgn="base">
              <a:spcBef>
                <a:spcPct val="0"/>
              </a:spcBef>
              <a:spcAft>
                <a:spcPct val="0"/>
              </a:spcAft>
              <a:tabLst>
                <a:tab pos="2052638" algn="l"/>
              </a:tabLst>
              <a:defRPr sz="2400">
                <a:solidFill>
                  <a:schemeClr val="tx1"/>
                </a:solidFill>
                <a:latin typeface="Times New Roman" panose="02020603050405020304" pitchFamily="18" charset="0"/>
              </a:defRPr>
            </a:lvl7pPr>
            <a:lvl8pPr marL="2457450" indent="-222250" defTabSz="457200" fontAlgn="base">
              <a:spcBef>
                <a:spcPct val="0"/>
              </a:spcBef>
              <a:spcAft>
                <a:spcPct val="0"/>
              </a:spcAft>
              <a:tabLst>
                <a:tab pos="2052638" algn="l"/>
              </a:tabLst>
              <a:defRPr sz="2400">
                <a:solidFill>
                  <a:schemeClr val="tx1"/>
                </a:solidFill>
                <a:latin typeface="Times New Roman" panose="02020603050405020304" pitchFamily="18" charset="0"/>
              </a:defRPr>
            </a:lvl8pPr>
            <a:lvl9pPr marL="2914650" indent="-222250" defTabSz="457200" fontAlgn="base">
              <a:spcBef>
                <a:spcPct val="0"/>
              </a:spcBef>
              <a:spcAft>
                <a:spcPct val="0"/>
              </a:spcAft>
              <a:tabLst>
                <a:tab pos="2052638" algn="l"/>
              </a:tabLst>
              <a:defRPr sz="2400">
                <a:solidFill>
                  <a:schemeClr val="tx1"/>
                </a:solidFill>
                <a:latin typeface="Times New Roman" panose="02020603050405020304" pitchFamily="18" charset="0"/>
              </a:defRPr>
            </a:lvl9pPr>
          </a:lstStyle>
          <a:p>
            <a:pPr lvl="2" eaLnBrk="0" hangingPunct="0">
              <a:lnSpc>
                <a:spcPct val="0"/>
              </a:lnSpc>
              <a:buSzPct val="120000"/>
            </a:pPr>
            <a:endParaRPr lang="en-US" altLang="en-US" sz="2800">
              <a:solidFill>
                <a:srgbClr val="000099"/>
              </a:solidFill>
            </a:endParaRPr>
          </a:p>
          <a:p>
            <a:pPr lvl="2" eaLnBrk="0" hangingPunct="0">
              <a:spcBef>
                <a:spcPct val="30000"/>
              </a:spcBef>
              <a:spcAft>
                <a:spcPct val="50000"/>
              </a:spcAft>
              <a:buSzPct val="120000"/>
            </a:pPr>
            <a:r>
              <a:rPr lang="en-US" altLang="en-US" sz="2000"/>
              <a:t>Use data for 2030 and 2090</a:t>
            </a:r>
          </a:p>
          <a:p>
            <a:pPr lvl="4"/>
            <a:r>
              <a:rPr lang="en-US" altLang="en-US" sz="2000">
                <a:solidFill>
                  <a:srgbClr val="FF0000"/>
                </a:solidFill>
              </a:rPr>
              <a:t>	</a:t>
            </a:r>
            <a:r>
              <a:rPr lang="en-US" altLang="en-US" sz="2200" b="0">
                <a:cs typeface="Times New Roman" panose="02020603050405020304" pitchFamily="18" charset="0"/>
              </a:rPr>
              <a:t>Canadian Climate Center Model (CCC)</a:t>
            </a:r>
          </a:p>
          <a:p>
            <a:pPr lvl="4">
              <a:spcBef>
                <a:spcPct val="50000"/>
              </a:spcBef>
            </a:pPr>
            <a:r>
              <a:rPr lang="en-US" altLang="en-US" sz="2200" b="0">
                <a:cs typeface="Times New Roman" panose="02020603050405020304" pitchFamily="18" charset="0"/>
              </a:rPr>
              <a:t>	Hadley Climate Center Model (HAD)</a:t>
            </a:r>
          </a:p>
          <a:p>
            <a:pPr lvl="4">
              <a:spcBef>
                <a:spcPct val="50000"/>
              </a:spcBef>
            </a:pPr>
            <a:r>
              <a:rPr lang="en-US" altLang="en-US" sz="2200" b="0">
                <a:cs typeface="Times New Roman" panose="02020603050405020304" pitchFamily="18" charset="0"/>
              </a:rPr>
              <a:t>	Average changes for the 10 year periods</a:t>
            </a:r>
          </a:p>
        </p:txBody>
      </p:sp>
      <p:sp>
        <p:nvSpPr>
          <p:cNvPr id="136195" name="Rectangle 3">
            <a:extLst>
              <a:ext uri="{FF2B5EF4-FFF2-40B4-BE49-F238E27FC236}">
                <a16:creationId xmlns:a16="http://schemas.microsoft.com/office/drawing/2014/main" id="{FDFA7D7B-132D-C839-DFE4-03070AF89065}"/>
              </a:ext>
            </a:extLst>
          </p:cNvPr>
          <p:cNvSpPr>
            <a:spLocks noChangeArrowheads="1"/>
          </p:cNvSpPr>
          <p:nvPr/>
        </p:nvSpPr>
        <p:spPr bwMode="auto">
          <a:xfrm>
            <a:off x="533400" y="3581400"/>
            <a:ext cx="8031163"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990099"/>
                </a:solidFill>
              </a:rPr>
              <a:t>Climate Change Scenario	 Temperature 	 	Precipitation </a:t>
            </a:r>
          </a:p>
          <a:p>
            <a:r>
              <a:rPr lang="en-US" altLang="en-US" sz="2400" b="0">
                <a:solidFill>
                  <a:srgbClr val="990099"/>
                </a:solidFill>
              </a:rPr>
              <a:t>				        (</a:t>
            </a:r>
            <a:r>
              <a:rPr lang="en-US" altLang="en-US" sz="2400" b="0" baseline="30000">
                <a:solidFill>
                  <a:srgbClr val="990099"/>
                </a:solidFill>
              </a:rPr>
              <a:t>0</a:t>
            </a:r>
            <a:r>
              <a:rPr lang="en-US" altLang="en-US" sz="2400" b="0">
                <a:solidFill>
                  <a:srgbClr val="990099"/>
                </a:solidFill>
              </a:rPr>
              <a:t>F)		    (Inches) </a:t>
            </a:r>
          </a:p>
          <a:p>
            <a:r>
              <a:rPr lang="en-US" altLang="en-US" sz="2400" b="0"/>
              <a:t>HAD 2030			         3.20		      -4.10</a:t>
            </a:r>
          </a:p>
          <a:p>
            <a:r>
              <a:rPr lang="en-US" altLang="en-US" sz="2400" b="0"/>
              <a:t>HAD 2090			         9.01		      -0.78</a:t>
            </a:r>
          </a:p>
          <a:p>
            <a:endParaRPr lang="en-US" altLang="en-US" sz="2400" b="0"/>
          </a:p>
          <a:p>
            <a:r>
              <a:rPr lang="en-US" altLang="en-US" sz="2400" b="0"/>
              <a:t>CCC 2030			         5.41		     -14.36</a:t>
            </a:r>
          </a:p>
          <a:p>
            <a:r>
              <a:rPr lang="en-US" altLang="en-US" sz="2400" b="0"/>
              <a:t>CCC 2090			        14.61		       -4.56</a:t>
            </a:r>
          </a:p>
        </p:txBody>
      </p:sp>
      <p:sp>
        <p:nvSpPr>
          <p:cNvPr id="136199" name="Rectangle 7">
            <a:extLst>
              <a:ext uri="{FF2B5EF4-FFF2-40B4-BE49-F238E27FC236}">
                <a16:creationId xmlns:a16="http://schemas.microsoft.com/office/drawing/2014/main" id="{C5425B62-3D61-2D6E-CB4D-21848F78F165}"/>
              </a:ext>
            </a:extLst>
          </p:cNvPr>
          <p:cNvSpPr>
            <a:spLocks noChangeArrowheads="1"/>
          </p:cNvSpPr>
          <p:nvPr/>
        </p:nvSpPr>
        <p:spPr bwMode="auto">
          <a:xfrm>
            <a:off x="990600" y="228600"/>
            <a:ext cx="7086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solidFill>
                  <a:srgbClr val="FF0066"/>
                </a:solidFill>
              </a:rPr>
              <a:t>Live with it – </a:t>
            </a:r>
            <a:r>
              <a:rPr lang="en-US" altLang="en-US" sz="2400"/>
              <a:t>Ecology, Ag, M&amp;I, Water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3584A4DE-3DDD-AD02-70D3-9E2BD9F98641}"/>
              </a:ext>
            </a:extLst>
          </p:cNvPr>
          <p:cNvSpPr>
            <a:spLocks noChangeArrowheads="1"/>
          </p:cNvSpPr>
          <p:nvPr/>
        </p:nvSpPr>
        <p:spPr bwMode="auto">
          <a:xfrm>
            <a:off x="4037013" y="5734050"/>
            <a:ext cx="7937"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219" name="Rectangle 3">
            <a:extLst>
              <a:ext uri="{FF2B5EF4-FFF2-40B4-BE49-F238E27FC236}">
                <a16:creationId xmlns:a16="http://schemas.microsoft.com/office/drawing/2014/main" id="{87CCE504-AFDE-2033-C48F-68DA38F8EC5B}"/>
              </a:ext>
            </a:extLst>
          </p:cNvPr>
          <p:cNvSpPr>
            <a:spLocks noChangeArrowheads="1"/>
          </p:cNvSpPr>
          <p:nvPr/>
        </p:nvSpPr>
        <p:spPr bwMode="auto">
          <a:xfrm>
            <a:off x="4978400" y="5734050"/>
            <a:ext cx="793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220" name="Rectangle 4">
            <a:extLst>
              <a:ext uri="{FF2B5EF4-FFF2-40B4-BE49-F238E27FC236}">
                <a16:creationId xmlns:a16="http://schemas.microsoft.com/office/drawing/2014/main" id="{659DD00B-8522-FA65-E375-23F931035D96}"/>
              </a:ext>
            </a:extLst>
          </p:cNvPr>
          <p:cNvSpPr>
            <a:spLocks noChangeArrowheads="1"/>
          </p:cNvSpPr>
          <p:nvPr/>
        </p:nvSpPr>
        <p:spPr bwMode="auto">
          <a:xfrm>
            <a:off x="2068513" y="663575"/>
            <a:ext cx="14287"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221" name="Rectangle 5">
            <a:extLst>
              <a:ext uri="{FF2B5EF4-FFF2-40B4-BE49-F238E27FC236}">
                <a16:creationId xmlns:a16="http://schemas.microsoft.com/office/drawing/2014/main" id="{4D69E60A-BB7A-BAC3-A8F2-F419CD9D3BA4}"/>
              </a:ext>
            </a:extLst>
          </p:cNvPr>
          <p:cNvSpPr>
            <a:spLocks noChangeArrowheads="1"/>
          </p:cNvSpPr>
          <p:nvPr/>
        </p:nvSpPr>
        <p:spPr bwMode="auto">
          <a:xfrm>
            <a:off x="7364413" y="663575"/>
            <a:ext cx="14287"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222" name="Text Box 6">
            <a:extLst>
              <a:ext uri="{FF2B5EF4-FFF2-40B4-BE49-F238E27FC236}">
                <a16:creationId xmlns:a16="http://schemas.microsoft.com/office/drawing/2014/main" id="{4F243745-BAA5-7489-1590-D14157E40C29}"/>
              </a:ext>
            </a:extLst>
          </p:cNvPr>
          <p:cNvSpPr txBox="1">
            <a:spLocks noChangeArrowheads="1"/>
          </p:cNvSpPr>
          <p:nvPr/>
        </p:nvSpPr>
        <p:spPr bwMode="auto">
          <a:xfrm>
            <a:off x="228600" y="1096963"/>
            <a:ext cx="7169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solidFill>
                  <a:srgbClr val="3333FF"/>
                </a:solidFill>
              </a:rPr>
              <a:t>Results for EA Recharge Prediction</a:t>
            </a:r>
          </a:p>
        </p:txBody>
      </p:sp>
      <p:grpSp>
        <p:nvGrpSpPr>
          <p:cNvPr id="137223" name="Group 7">
            <a:extLst>
              <a:ext uri="{FF2B5EF4-FFF2-40B4-BE49-F238E27FC236}">
                <a16:creationId xmlns:a16="http://schemas.microsoft.com/office/drawing/2014/main" id="{A18BA2D8-92D9-A401-42B3-D629CFB49F94}"/>
              </a:ext>
            </a:extLst>
          </p:cNvPr>
          <p:cNvGrpSpPr>
            <a:grpSpLocks/>
          </p:cNvGrpSpPr>
          <p:nvPr/>
        </p:nvGrpSpPr>
        <p:grpSpPr bwMode="auto">
          <a:xfrm>
            <a:off x="304800" y="1981200"/>
            <a:ext cx="8610600" cy="2763838"/>
            <a:chOff x="557" y="3350"/>
            <a:chExt cx="4383" cy="919"/>
          </a:xfrm>
        </p:grpSpPr>
        <p:sp>
          <p:nvSpPr>
            <p:cNvPr id="137224" name="Rectangle 8">
              <a:extLst>
                <a:ext uri="{FF2B5EF4-FFF2-40B4-BE49-F238E27FC236}">
                  <a16:creationId xmlns:a16="http://schemas.microsoft.com/office/drawing/2014/main" id="{E69A1E4D-247F-3DFD-43EE-953DE321F0CB}"/>
                </a:ext>
              </a:extLst>
            </p:cNvPr>
            <p:cNvSpPr>
              <a:spLocks noChangeArrowheads="1"/>
            </p:cNvSpPr>
            <p:nvPr/>
          </p:nvSpPr>
          <p:spPr bwMode="auto">
            <a:xfrm>
              <a:off x="831" y="4147"/>
              <a:ext cx="3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 </a:t>
              </a:r>
              <a:endParaRPr lang="en-US" altLang="en-US" sz="2400" b="0"/>
            </a:p>
          </p:txBody>
        </p:sp>
        <p:sp>
          <p:nvSpPr>
            <p:cNvPr id="137225" name="Rectangle 9">
              <a:extLst>
                <a:ext uri="{FF2B5EF4-FFF2-40B4-BE49-F238E27FC236}">
                  <a16:creationId xmlns:a16="http://schemas.microsoft.com/office/drawing/2014/main" id="{4528F281-F204-7F0B-BDE6-1F0263467390}"/>
                </a:ext>
              </a:extLst>
            </p:cNvPr>
            <p:cNvSpPr>
              <a:spLocks noChangeArrowheads="1"/>
            </p:cNvSpPr>
            <p:nvPr/>
          </p:nvSpPr>
          <p:spPr bwMode="auto">
            <a:xfrm>
              <a:off x="557" y="3350"/>
              <a:ext cx="1505"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0000"/>
                </a:lnSpc>
              </a:pPr>
              <a:r>
                <a:rPr lang="en-US" altLang="en-US" sz="2800" b="0">
                  <a:solidFill>
                    <a:srgbClr val="FF0000"/>
                  </a:solidFill>
                </a:rPr>
                <a:t> </a:t>
              </a:r>
              <a:r>
                <a:rPr lang="en-US" altLang="en-US" sz="2000" b="0">
                  <a:solidFill>
                    <a:srgbClr val="FF0000"/>
                  </a:solidFill>
                </a:rPr>
                <a:t>(% change from the BASE )</a:t>
              </a:r>
            </a:p>
          </p:txBody>
        </p:sp>
        <p:sp>
          <p:nvSpPr>
            <p:cNvPr id="137226" name="Rectangle 10">
              <a:extLst>
                <a:ext uri="{FF2B5EF4-FFF2-40B4-BE49-F238E27FC236}">
                  <a16:creationId xmlns:a16="http://schemas.microsoft.com/office/drawing/2014/main" id="{C62902BB-D57C-CABB-65EC-5CBF8C9A0710}"/>
                </a:ext>
              </a:extLst>
            </p:cNvPr>
            <p:cNvSpPr>
              <a:spLocks noChangeArrowheads="1"/>
            </p:cNvSpPr>
            <p:nvPr/>
          </p:nvSpPr>
          <p:spPr bwMode="auto">
            <a:xfrm>
              <a:off x="2245" y="3358"/>
              <a:ext cx="44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0000"/>
                </a:lnSpc>
              </a:pPr>
              <a:r>
                <a:rPr lang="en-US" altLang="en-US" sz="2400" b="0">
                  <a:solidFill>
                    <a:srgbClr val="FF0000"/>
                  </a:solidFill>
                </a:rPr>
                <a:t>Hadley</a:t>
              </a:r>
            </a:p>
          </p:txBody>
        </p:sp>
        <p:sp>
          <p:nvSpPr>
            <p:cNvPr id="137227" name="Rectangle 11">
              <a:extLst>
                <a:ext uri="{FF2B5EF4-FFF2-40B4-BE49-F238E27FC236}">
                  <a16:creationId xmlns:a16="http://schemas.microsoft.com/office/drawing/2014/main" id="{546A53BA-13CA-0C3C-36FC-CBEB0F18E5B4}"/>
                </a:ext>
              </a:extLst>
            </p:cNvPr>
            <p:cNvSpPr>
              <a:spLocks noChangeArrowheads="1"/>
            </p:cNvSpPr>
            <p:nvPr/>
          </p:nvSpPr>
          <p:spPr bwMode="auto">
            <a:xfrm>
              <a:off x="2523" y="3358"/>
              <a:ext cx="1"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0000"/>
                </a:lnSpc>
              </a:pPr>
              <a:endParaRPr lang="tr-TR" altLang="en-US" sz="2800" b="0">
                <a:solidFill>
                  <a:srgbClr val="FF0000"/>
                </a:solidFill>
              </a:endParaRPr>
            </a:p>
          </p:txBody>
        </p:sp>
        <p:sp>
          <p:nvSpPr>
            <p:cNvPr id="137228" name="Rectangle 12">
              <a:extLst>
                <a:ext uri="{FF2B5EF4-FFF2-40B4-BE49-F238E27FC236}">
                  <a16:creationId xmlns:a16="http://schemas.microsoft.com/office/drawing/2014/main" id="{B9934DD5-D1BA-927D-B25F-AFE3BBDB3A13}"/>
                </a:ext>
              </a:extLst>
            </p:cNvPr>
            <p:cNvSpPr>
              <a:spLocks noChangeArrowheads="1"/>
            </p:cNvSpPr>
            <p:nvPr/>
          </p:nvSpPr>
          <p:spPr bwMode="auto">
            <a:xfrm>
              <a:off x="2747" y="3358"/>
              <a:ext cx="45"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0000"/>
                </a:lnSpc>
              </a:pPr>
              <a:r>
                <a:rPr lang="en-US" altLang="en-US" sz="2800" b="0">
                  <a:solidFill>
                    <a:srgbClr val="FF0000"/>
                  </a:solidFill>
                </a:rPr>
                <a:t> </a:t>
              </a:r>
            </a:p>
          </p:txBody>
        </p:sp>
        <p:sp>
          <p:nvSpPr>
            <p:cNvPr id="137229" name="Rectangle 13">
              <a:extLst>
                <a:ext uri="{FF2B5EF4-FFF2-40B4-BE49-F238E27FC236}">
                  <a16:creationId xmlns:a16="http://schemas.microsoft.com/office/drawing/2014/main" id="{D435776F-A5D3-E5E2-7565-3456DFDD92B3}"/>
                </a:ext>
              </a:extLst>
            </p:cNvPr>
            <p:cNvSpPr>
              <a:spLocks noChangeArrowheads="1"/>
            </p:cNvSpPr>
            <p:nvPr/>
          </p:nvSpPr>
          <p:spPr bwMode="auto">
            <a:xfrm>
              <a:off x="2942" y="3358"/>
              <a:ext cx="1"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0000"/>
                </a:lnSpc>
              </a:pPr>
              <a:endParaRPr lang="tr-TR" altLang="en-US" sz="2800" b="0">
                <a:solidFill>
                  <a:srgbClr val="FF0000"/>
                </a:solidFill>
              </a:endParaRPr>
            </a:p>
          </p:txBody>
        </p:sp>
        <p:sp>
          <p:nvSpPr>
            <p:cNvPr id="137230" name="Rectangle 14">
              <a:extLst>
                <a:ext uri="{FF2B5EF4-FFF2-40B4-BE49-F238E27FC236}">
                  <a16:creationId xmlns:a16="http://schemas.microsoft.com/office/drawing/2014/main" id="{140B5FF9-E3E3-59A6-B037-886DCFDB0E63}"/>
                </a:ext>
              </a:extLst>
            </p:cNvPr>
            <p:cNvSpPr>
              <a:spLocks noChangeArrowheads="1"/>
            </p:cNvSpPr>
            <p:nvPr/>
          </p:nvSpPr>
          <p:spPr bwMode="auto">
            <a:xfrm>
              <a:off x="3221" y="3358"/>
              <a:ext cx="1"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0000"/>
                </a:lnSpc>
              </a:pPr>
              <a:endParaRPr lang="tr-TR" altLang="en-US" sz="2800" b="0">
                <a:solidFill>
                  <a:srgbClr val="FF0000"/>
                </a:solidFill>
              </a:endParaRPr>
            </a:p>
          </p:txBody>
        </p:sp>
        <p:sp>
          <p:nvSpPr>
            <p:cNvPr id="137231" name="Rectangle 15">
              <a:extLst>
                <a:ext uri="{FF2B5EF4-FFF2-40B4-BE49-F238E27FC236}">
                  <a16:creationId xmlns:a16="http://schemas.microsoft.com/office/drawing/2014/main" id="{F34DE71F-9860-4B62-DEA3-5FE49364096C}"/>
                </a:ext>
              </a:extLst>
            </p:cNvPr>
            <p:cNvSpPr>
              <a:spLocks noChangeArrowheads="1"/>
            </p:cNvSpPr>
            <p:nvPr/>
          </p:nvSpPr>
          <p:spPr bwMode="auto">
            <a:xfrm>
              <a:off x="3445" y="3358"/>
              <a:ext cx="45"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0000"/>
                </a:lnSpc>
              </a:pPr>
              <a:r>
                <a:rPr lang="en-US" altLang="en-US" sz="2800" b="0">
                  <a:solidFill>
                    <a:srgbClr val="FF0000"/>
                  </a:solidFill>
                </a:rPr>
                <a:t> </a:t>
              </a:r>
            </a:p>
          </p:txBody>
        </p:sp>
        <p:sp>
          <p:nvSpPr>
            <p:cNvPr id="137232" name="Rectangle 16">
              <a:extLst>
                <a:ext uri="{FF2B5EF4-FFF2-40B4-BE49-F238E27FC236}">
                  <a16:creationId xmlns:a16="http://schemas.microsoft.com/office/drawing/2014/main" id="{6E8C8051-07CD-E6C2-4674-8FAA5C31B400}"/>
                </a:ext>
              </a:extLst>
            </p:cNvPr>
            <p:cNvSpPr>
              <a:spLocks noChangeArrowheads="1"/>
            </p:cNvSpPr>
            <p:nvPr/>
          </p:nvSpPr>
          <p:spPr bwMode="auto">
            <a:xfrm>
              <a:off x="3650" y="3358"/>
              <a:ext cx="68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0000"/>
                </a:lnSpc>
              </a:pPr>
              <a:r>
                <a:rPr lang="en-US" altLang="en-US" sz="2800" b="0">
                  <a:solidFill>
                    <a:srgbClr val="FF0000"/>
                  </a:solidFill>
                </a:rPr>
                <a:t>Canadian</a:t>
              </a:r>
            </a:p>
          </p:txBody>
        </p:sp>
        <p:sp>
          <p:nvSpPr>
            <p:cNvPr id="137233" name="Rectangle 17">
              <a:extLst>
                <a:ext uri="{FF2B5EF4-FFF2-40B4-BE49-F238E27FC236}">
                  <a16:creationId xmlns:a16="http://schemas.microsoft.com/office/drawing/2014/main" id="{076E176D-F542-A81F-2509-061AD65311FE}"/>
                </a:ext>
              </a:extLst>
            </p:cNvPr>
            <p:cNvSpPr>
              <a:spLocks noChangeArrowheads="1"/>
            </p:cNvSpPr>
            <p:nvPr/>
          </p:nvSpPr>
          <p:spPr bwMode="auto">
            <a:xfrm>
              <a:off x="3912" y="3358"/>
              <a:ext cx="1"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0000"/>
                </a:lnSpc>
              </a:pPr>
              <a:endParaRPr lang="tr-TR" altLang="en-US" sz="2800" b="0">
                <a:solidFill>
                  <a:srgbClr val="FF0000"/>
                </a:solidFill>
              </a:endParaRPr>
            </a:p>
          </p:txBody>
        </p:sp>
        <p:sp>
          <p:nvSpPr>
            <p:cNvPr id="137234" name="Rectangle 18">
              <a:extLst>
                <a:ext uri="{FF2B5EF4-FFF2-40B4-BE49-F238E27FC236}">
                  <a16:creationId xmlns:a16="http://schemas.microsoft.com/office/drawing/2014/main" id="{72A01BFE-1BE7-CBA3-C005-19711F1D4FE8}"/>
                </a:ext>
              </a:extLst>
            </p:cNvPr>
            <p:cNvSpPr>
              <a:spLocks noChangeArrowheads="1"/>
            </p:cNvSpPr>
            <p:nvPr/>
          </p:nvSpPr>
          <p:spPr bwMode="auto">
            <a:xfrm>
              <a:off x="4136" y="3358"/>
              <a:ext cx="45"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0000"/>
                </a:lnSpc>
              </a:pPr>
              <a:r>
                <a:rPr lang="en-US" altLang="en-US" sz="2800" b="0">
                  <a:solidFill>
                    <a:srgbClr val="FF0000"/>
                  </a:solidFill>
                </a:rPr>
                <a:t> </a:t>
              </a:r>
            </a:p>
          </p:txBody>
        </p:sp>
        <p:sp>
          <p:nvSpPr>
            <p:cNvPr id="137235" name="Rectangle 19">
              <a:extLst>
                <a:ext uri="{FF2B5EF4-FFF2-40B4-BE49-F238E27FC236}">
                  <a16:creationId xmlns:a16="http://schemas.microsoft.com/office/drawing/2014/main" id="{C90FCE1F-E8DE-D6F8-EB89-0D1B86801301}"/>
                </a:ext>
              </a:extLst>
            </p:cNvPr>
            <p:cNvSpPr>
              <a:spLocks noChangeArrowheads="1"/>
            </p:cNvSpPr>
            <p:nvPr/>
          </p:nvSpPr>
          <p:spPr bwMode="auto">
            <a:xfrm>
              <a:off x="4348" y="3358"/>
              <a:ext cx="1"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0000"/>
                </a:lnSpc>
              </a:pPr>
              <a:endParaRPr lang="tr-TR" altLang="en-US" sz="2800" b="0">
                <a:solidFill>
                  <a:srgbClr val="FF0000"/>
                </a:solidFill>
              </a:endParaRPr>
            </a:p>
          </p:txBody>
        </p:sp>
        <p:sp>
          <p:nvSpPr>
            <p:cNvPr id="137236" name="Rectangle 20">
              <a:extLst>
                <a:ext uri="{FF2B5EF4-FFF2-40B4-BE49-F238E27FC236}">
                  <a16:creationId xmlns:a16="http://schemas.microsoft.com/office/drawing/2014/main" id="{F4CA4B00-75C9-CE77-4364-8B1E969D8300}"/>
                </a:ext>
              </a:extLst>
            </p:cNvPr>
            <p:cNvSpPr>
              <a:spLocks noChangeArrowheads="1"/>
            </p:cNvSpPr>
            <p:nvPr/>
          </p:nvSpPr>
          <p:spPr bwMode="auto">
            <a:xfrm>
              <a:off x="4610" y="3358"/>
              <a:ext cx="1"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0000"/>
                </a:lnSpc>
              </a:pPr>
              <a:endParaRPr lang="tr-TR" altLang="en-US" sz="2800" b="0">
                <a:solidFill>
                  <a:srgbClr val="FF0000"/>
                </a:solidFill>
              </a:endParaRPr>
            </a:p>
          </p:txBody>
        </p:sp>
        <p:sp>
          <p:nvSpPr>
            <p:cNvPr id="137237" name="Rectangle 21">
              <a:extLst>
                <a:ext uri="{FF2B5EF4-FFF2-40B4-BE49-F238E27FC236}">
                  <a16:creationId xmlns:a16="http://schemas.microsoft.com/office/drawing/2014/main" id="{11D0DEBB-5F63-6C90-F622-F0BDC69D1F54}"/>
                </a:ext>
              </a:extLst>
            </p:cNvPr>
            <p:cNvSpPr>
              <a:spLocks noChangeArrowheads="1"/>
            </p:cNvSpPr>
            <p:nvPr/>
          </p:nvSpPr>
          <p:spPr bwMode="auto">
            <a:xfrm>
              <a:off x="4834" y="3358"/>
              <a:ext cx="45"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0000"/>
                </a:lnSpc>
              </a:pPr>
              <a:r>
                <a:rPr lang="en-US" altLang="en-US" sz="2800" b="0">
                  <a:solidFill>
                    <a:srgbClr val="FF0000"/>
                  </a:solidFill>
                </a:rPr>
                <a:t> </a:t>
              </a:r>
            </a:p>
          </p:txBody>
        </p:sp>
        <p:sp>
          <p:nvSpPr>
            <p:cNvPr id="137238" name="Rectangle 22">
              <a:extLst>
                <a:ext uri="{FF2B5EF4-FFF2-40B4-BE49-F238E27FC236}">
                  <a16:creationId xmlns:a16="http://schemas.microsoft.com/office/drawing/2014/main" id="{7C54B4E4-E30C-57C6-01F1-7AA2B03B263D}"/>
                </a:ext>
              </a:extLst>
            </p:cNvPr>
            <p:cNvSpPr>
              <a:spLocks noChangeArrowheads="1"/>
            </p:cNvSpPr>
            <p:nvPr/>
          </p:nvSpPr>
          <p:spPr bwMode="auto">
            <a:xfrm>
              <a:off x="684" y="3561"/>
              <a:ext cx="1701"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Recharge in Drought Years</a:t>
              </a:r>
              <a:endParaRPr lang="en-US" altLang="en-US" sz="2400" b="0" baseline="30000"/>
            </a:p>
          </p:txBody>
        </p:sp>
        <p:sp>
          <p:nvSpPr>
            <p:cNvPr id="137239" name="Rectangle 23">
              <a:extLst>
                <a:ext uri="{FF2B5EF4-FFF2-40B4-BE49-F238E27FC236}">
                  <a16:creationId xmlns:a16="http://schemas.microsoft.com/office/drawing/2014/main" id="{DF361C6E-838A-5F90-B88C-753643159064}"/>
                </a:ext>
              </a:extLst>
            </p:cNvPr>
            <p:cNvSpPr>
              <a:spLocks noChangeArrowheads="1"/>
            </p:cNvSpPr>
            <p:nvPr/>
          </p:nvSpPr>
          <p:spPr bwMode="auto">
            <a:xfrm>
              <a:off x="1381" y="3561"/>
              <a:ext cx="3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 </a:t>
              </a:r>
              <a:endParaRPr lang="en-US" altLang="en-US" sz="2400" b="0" baseline="30000"/>
            </a:p>
          </p:txBody>
        </p:sp>
        <p:sp>
          <p:nvSpPr>
            <p:cNvPr id="137240" name="Rectangle 24">
              <a:extLst>
                <a:ext uri="{FF2B5EF4-FFF2-40B4-BE49-F238E27FC236}">
                  <a16:creationId xmlns:a16="http://schemas.microsoft.com/office/drawing/2014/main" id="{BA93A1E4-ED62-6576-1F21-D9CE8BF374D9}"/>
                </a:ext>
              </a:extLst>
            </p:cNvPr>
            <p:cNvSpPr>
              <a:spLocks noChangeArrowheads="1"/>
            </p:cNvSpPr>
            <p:nvPr/>
          </p:nvSpPr>
          <p:spPr bwMode="auto">
            <a:xfrm>
              <a:off x="2441" y="3561"/>
              <a:ext cx="400"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-20.59</a:t>
              </a:r>
              <a:endParaRPr lang="en-US" altLang="en-US" sz="2400" b="0" baseline="30000"/>
            </a:p>
          </p:txBody>
        </p:sp>
        <p:sp>
          <p:nvSpPr>
            <p:cNvPr id="137241" name="Rectangle 25">
              <a:extLst>
                <a:ext uri="{FF2B5EF4-FFF2-40B4-BE49-F238E27FC236}">
                  <a16:creationId xmlns:a16="http://schemas.microsoft.com/office/drawing/2014/main" id="{EE0FE943-E85B-A929-D2FA-FC26EED5931C}"/>
                </a:ext>
              </a:extLst>
            </p:cNvPr>
            <p:cNvSpPr>
              <a:spLocks noChangeArrowheads="1"/>
            </p:cNvSpPr>
            <p:nvPr/>
          </p:nvSpPr>
          <p:spPr bwMode="auto">
            <a:xfrm>
              <a:off x="2671" y="3561"/>
              <a:ext cx="3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 </a:t>
              </a:r>
              <a:endParaRPr lang="en-US" altLang="en-US" sz="2400" b="0" baseline="30000"/>
            </a:p>
          </p:txBody>
        </p:sp>
        <p:sp>
          <p:nvSpPr>
            <p:cNvPr id="137242" name="Rectangle 26">
              <a:extLst>
                <a:ext uri="{FF2B5EF4-FFF2-40B4-BE49-F238E27FC236}">
                  <a16:creationId xmlns:a16="http://schemas.microsoft.com/office/drawing/2014/main" id="{DF7321ED-3957-35DA-861C-61CA072F967D}"/>
                </a:ext>
              </a:extLst>
            </p:cNvPr>
            <p:cNvSpPr>
              <a:spLocks noChangeArrowheads="1"/>
            </p:cNvSpPr>
            <p:nvPr/>
          </p:nvSpPr>
          <p:spPr bwMode="auto">
            <a:xfrm>
              <a:off x="3087" y="3561"/>
              <a:ext cx="52"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a:t>
              </a:r>
              <a:endParaRPr lang="en-US" altLang="en-US" sz="2400" b="0" baseline="30000"/>
            </a:p>
          </p:txBody>
        </p:sp>
        <p:sp>
          <p:nvSpPr>
            <p:cNvPr id="137243" name="Rectangle 27">
              <a:extLst>
                <a:ext uri="{FF2B5EF4-FFF2-40B4-BE49-F238E27FC236}">
                  <a16:creationId xmlns:a16="http://schemas.microsoft.com/office/drawing/2014/main" id="{377B3A57-F63C-C393-D31D-B2BEBD520A2D}"/>
                </a:ext>
              </a:extLst>
            </p:cNvPr>
            <p:cNvSpPr>
              <a:spLocks noChangeArrowheads="1"/>
            </p:cNvSpPr>
            <p:nvPr/>
          </p:nvSpPr>
          <p:spPr bwMode="auto">
            <a:xfrm>
              <a:off x="3118" y="3561"/>
              <a:ext cx="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tr-TR" altLang="en-US" sz="2400" b="0" baseline="30000"/>
            </a:p>
          </p:txBody>
        </p:sp>
        <p:sp>
          <p:nvSpPr>
            <p:cNvPr id="137244" name="Rectangle 28">
              <a:extLst>
                <a:ext uri="{FF2B5EF4-FFF2-40B4-BE49-F238E27FC236}">
                  <a16:creationId xmlns:a16="http://schemas.microsoft.com/office/drawing/2014/main" id="{2E85AC5B-0702-9B44-A0C6-5B0BEDC88CFF}"/>
                </a:ext>
              </a:extLst>
            </p:cNvPr>
            <p:cNvSpPr>
              <a:spLocks noChangeArrowheads="1"/>
            </p:cNvSpPr>
            <p:nvPr/>
          </p:nvSpPr>
          <p:spPr bwMode="auto">
            <a:xfrm>
              <a:off x="3334" y="3561"/>
              <a:ext cx="3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 </a:t>
              </a:r>
              <a:endParaRPr lang="en-US" altLang="en-US" sz="2400" b="0" baseline="30000"/>
            </a:p>
          </p:txBody>
        </p:sp>
        <p:sp>
          <p:nvSpPr>
            <p:cNvPr id="137245" name="Rectangle 29">
              <a:extLst>
                <a:ext uri="{FF2B5EF4-FFF2-40B4-BE49-F238E27FC236}">
                  <a16:creationId xmlns:a16="http://schemas.microsoft.com/office/drawing/2014/main" id="{B9458D10-2895-ABA4-CB21-A053DB9196C5}"/>
                </a:ext>
              </a:extLst>
            </p:cNvPr>
            <p:cNvSpPr>
              <a:spLocks noChangeArrowheads="1"/>
            </p:cNvSpPr>
            <p:nvPr/>
          </p:nvSpPr>
          <p:spPr bwMode="auto">
            <a:xfrm>
              <a:off x="3751" y="3561"/>
              <a:ext cx="52"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a:t>
              </a:r>
              <a:endParaRPr lang="en-US" altLang="en-US" sz="2400" b="0" baseline="30000"/>
            </a:p>
          </p:txBody>
        </p:sp>
        <p:sp>
          <p:nvSpPr>
            <p:cNvPr id="137246" name="Rectangle 30">
              <a:extLst>
                <a:ext uri="{FF2B5EF4-FFF2-40B4-BE49-F238E27FC236}">
                  <a16:creationId xmlns:a16="http://schemas.microsoft.com/office/drawing/2014/main" id="{B8D807D1-F6DA-FB53-AC5C-0FE07553D783}"/>
                </a:ext>
              </a:extLst>
            </p:cNvPr>
            <p:cNvSpPr>
              <a:spLocks noChangeArrowheads="1"/>
            </p:cNvSpPr>
            <p:nvPr/>
          </p:nvSpPr>
          <p:spPr bwMode="auto">
            <a:xfrm>
              <a:off x="3782" y="3561"/>
              <a:ext cx="34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29.65</a:t>
              </a:r>
              <a:endParaRPr lang="en-US" altLang="en-US" sz="2400" b="0" baseline="30000"/>
            </a:p>
          </p:txBody>
        </p:sp>
        <p:sp>
          <p:nvSpPr>
            <p:cNvPr id="137247" name="Rectangle 31">
              <a:extLst>
                <a:ext uri="{FF2B5EF4-FFF2-40B4-BE49-F238E27FC236}">
                  <a16:creationId xmlns:a16="http://schemas.microsoft.com/office/drawing/2014/main" id="{4991341D-8FD6-B24A-171B-776DC2FF1859}"/>
                </a:ext>
              </a:extLst>
            </p:cNvPr>
            <p:cNvSpPr>
              <a:spLocks noChangeArrowheads="1"/>
            </p:cNvSpPr>
            <p:nvPr/>
          </p:nvSpPr>
          <p:spPr bwMode="auto">
            <a:xfrm>
              <a:off x="3998" y="3561"/>
              <a:ext cx="3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 </a:t>
              </a:r>
              <a:endParaRPr lang="en-US" altLang="en-US" sz="2400" b="0" baseline="30000"/>
            </a:p>
          </p:txBody>
        </p:sp>
        <p:sp>
          <p:nvSpPr>
            <p:cNvPr id="137248" name="Rectangle 32">
              <a:extLst>
                <a:ext uri="{FF2B5EF4-FFF2-40B4-BE49-F238E27FC236}">
                  <a16:creationId xmlns:a16="http://schemas.microsoft.com/office/drawing/2014/main" id="{15418F9E-0618-1430-07CC-47CF68601D1F}"/>
                </a:ext>
              </a:extLst>
            </p:cNvPr>
            <p:cNvSpPr>
              <a:spLocks noChangeArrowheads="1"/>
            </p:cNvSpPr>
            <p:nvPr/>
          </p:nvSpPr>
          <p:spPr bwMode="auto">
            <a:xfrm>
              <a:off x="4349" y="3561"/>
              <a:ext cx="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tr-TR" altLang="en-US" sz="2400" b="0" baseline="30000"/>
            </a:p>
          </p:txBody>
        </p:sp>
        <p:sp>
          <p:nvSpPr>
            <p:cNvPr id="137249" name="Rectangle 33">
              <a:extLst>
                <a:ext uri="{FF2B5EF4-FFF2-40B4-BE49-F238E27FC236}">
                  <a16:creationId xmlns:a16="http://schemas.microsoft.com/office/drawing/2014/main" id="{642BEBF1-66DB-4935-B089-A0EE64EE208F}"/>
                </a:ext>
              </a:extLst>
            </p:cNvPr>
            <p:cNvSpPr>
              <a:spLocks noChangeArrowheads="1"/>
            </p:cNvSpPr>
            <p:nvPr/>
          </p:nvSpPr>
          <p:spPr bwMode="auto">
            <a:xfrm>
              <a:off x="4381" y="3561"/>
              <a:ext cx="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tr-TR" altLang="en-US" sz="2400" b="0" baseline="30000"/>
            </a:p>
          </p:txBody>
        </p:sp>
        <p:sp>
          <p:nvSpPr>
            <p:cNvPr id="137250" name="Rectangle 34">
              <a:extLst>
                <a:ext uri="{FF2B5EF4-FFF2-40B4-BE49-F238E27FC236}">
                  <a16:creationId xmlns:a16="http://schemas.microsoft.com/office/drawing/2014/main" id="{4C2B8106-70D9-7A30-E20D-8AE58E34B1EA}"/>
                </a:ext>
              </a:extLst>
            </p:cNvPr>
            <p:cNvSpPr>
              <a:spLocks noChangeArrowheads="1"/>
            </p:cNvSpPr>
            <p:nvPr/>
          </p:nvSpPr>
          <p:spPr bwMode="auto">
            <a:xfrm>
              <a:off x="4597" y="3561"/>
              <a:ext cx="3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 </a:t>
              </a:r>
              <a:endParaRPr lang="en-US" altLang="en-US" sz="2400" b="0" baseline="30000"/>
            </a:p>
          </p:txBody>
        </p:sp>
        <p:sp>
          <p:nvSpPr>
            <p:cNvPr id="137251" name="Rectangle 35">
              <a:extLst>
                <a:ext uri="{FF2B5EF4-FFF2-40B4-BE49-F238E27FC236}">
                  <a16:creationId xmlns:a16="http://schemas.microsoft.com/office/drawing/2014/main" id="{9B79946D-CD6A-27A3-8D2D-9D1C502A863F}"/>
                </a:ext>
              </a:extLst>
            </p:cNvPr>
            <p:cNvSpPr>
              <a:spLocks noChangeArrowheads="1"/>
            </p:cNvSpPr>
            <p:nvPr/>
          </p:nvSpPr>
          <p:spPr bwMode="auto">
            <a:xfrm>
              <a:off x="684" y="3739"/>
              <a:ext cx="165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Recharge in Normal Years</a:t>
              </a:r>
              <a:endParaRPr lang="en-US" altLang="en-US" sz="2400" b="0" baseline="30000"/>
            </a:p>
          </p:txBody>
        </p:sp>
        <p:sp>
          <p:nvSpPr>
            <p:cNvPr id="137252" name="Rectangle 36">
              <a:extLst>
                <a:ext uri="{FF2B5EF4-FFF2-40B4-BE49-F238E27FC236}">
                  <a16:creationId xmlns:a16="http://schemas.microsoft.com/office/drawing/2014/main" id="{434F7BEF-D5B9-CCA0-BA97-ADE657344584}"/>
                </a:ext>
              </a:extLst>
            </p:cNvPr>
            <p:cNvSpPr>
              <a:spLocks noChangeArrowheads="1"/>
            </p:cNvSpPr>
            <p:nvPr/>
          </p:nvSpPr>
          <p:spPr bwMode="auto">
            <a:xfrm>
              <a:off x="1355" y="3739"/>
              <a:ext cx="3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 </a:t>
              </a:r>
              <a:endParaRPr lang="en-US" altLang="en-US" sz="2400" b="0" baseline="30000"/>
            </a:p>
          </p:txBody>
        </p:sp>
        <p:sp>
          <p:nvSpPr>
            <p:cNvPr id="137253" name="Rectangle 37">
              <a:extLst>
                <a:ext uri="{FF2B5EF4-FFF2-40B4-BE49-F238E27FC236}">
                  <a16:creationId xmlns:a16="http://schemas.microsoft.com/office/drawing/2014/main" id="{DDAB8463-D9F6-78AA-B5CD-2F5149ED9EEE}"/>
                </a:ext>
              </a:extLst>
            </p:cNvPr>
            <p:cNvSpPr>
              <a:spLocks noChangeArrowheads="1"/>
            </p:cNvSpPr>
            <p:nvPr/>
          </p:nvSpPr>
          <p:spPr bwMode="auto">
            <a:xfrm>
              <a:off x="2424" y="3739"/>
              <a:ext cx="51"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a:t>
              </a:r>
              <a:endParaRPr lang="en-US" altLang="en-US" sz="2400" b="0" baseline="30000"/>
            </a:p>
          </p:txBody>
        </p:sp>
        <p:sp>
          <p:nvSpPr>
            <p:cNvPr id="137254" name="Rectangle 38">
              <a:extLst>
                <a:ext uri="{FF2B5EF4-FFF2-40B4-BE49-F238E27FC236}">
                  <a16:creationId xmlns:a16="http://schemas.microsoft.com/office/drawing/2014/main" id="{5D443413-7AE3-66B4-62C8-C003B7283051}"/>
                </a:ext>
              </a:extLst>
            </p:cNvPr>
            <p:cNvSpPr>
              <a:spLocks noChangeArrowheads="1"/>
            </p:cNvSpPr>
            <p:nvPr/>
          </p:nvSpPr>
          <p:spPr bwMode="auto">
            <a:xfrm>
              <a:off x="2455" y="3739"/>
              <a:ext cx="34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19.68</a:t>
              </a:r>
              <a:endParaRPr lang="en-US" altLang="en-US" sz="2400" b="0" baseline="30000"/>
            </a:p>
          </p:txBody>
        </p:sp>
        <p:sp>
          <p:nvSpPr>
            <p:cNvPr id="137255" name="Rectangle 39">
              <a:extLst>
                <a:ext uri="{FF2B5EF4-FFF2-40B4-BE49-F238E27FC236}">
                  <a16:creationId xmlns:a16="http://schemas.microsoft.com/office/drawing/2014/main" id="{0B3EEA4F-919C-FCBF-88EB-D714A41DBE52}"/>
                </a:ext>
              </a:extLst>
            </p:cNvPr>
            <p:cNvSpPr>
              <a:spLocks noChangeArrowheads="1"/>
            </p:cNvSpPr>
            <p:nvPr/>
          </p:nvSpPr>
          <p:spPr bwMode="auto">
            <a:xfrm>
              <a:off x="2671" y="3739"/>
              <a:ext cx="3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 </a:t>
              </a:r>
              <a:endParaRPr lang="en-US" altLang="en-US" sz="2400" b="0" baseline="30000"/>
            </a:p>
          </p:txBody>
        </p:sp>
        <p:sp>
          <p:nvSpPr>
            <p:cNvPr id="137256" name="Rectangle 40">
              <a:extLst>
                <a:ext uri="{FF2B5EF4-FFF2-40B4-BE49-F238E27FC236}">
                  <a16:creationId xmlns:a16="http://schemas.microsoft.com/office/drawing/2014/main" id="{4DC26B5D-4009-2081-7929-ECFED4DA308C}"/>
                </a:ext>
              </a:extLst>
            </p:cNvPr>
            <p:cNvSpPr>
              <a:spLocks noChangeArrowheads="1"/>
            </p:cNvSpPr>
            <p:nvPr/>
          </p:nvSpPr>
          <p:spPr bwMode="auto">
            <a:xfrm>
              <a:off x="3087" y="3739"/>
              <a:ext cx="5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a:t>
              </a:r>
              <a:endParaRPr lang="en-US" altLang="en-US" sz="2400" b="0" baseline="30000"/>
            </a:p>
          </p:txBody>
        </p:sp>
        <p:sp>
          <p:nvSpPr>
            <p:cNvPr id="137257" name="Rectangle 41">
              <a:extLst>
                <a:ext uri="{FF2B5EF4-FFF2-40B4-BE49-F238E27FC236}">
                  <a16:creationId xmlns:a16="http://schemas.microsoft.com/office/drawing/2014/main" id="{16109A7A-3A90-D3CC-720F-1549315CE406}"/>
                </a:ext>
              </a:extLst>
            </p:cNvPr>
            <p:cNvSpPr>
              <a:spLocks noChangeArrowheads="1"/>
            </p:cNvSpPr>
            <p:nvPr/>
          </p:nvSpPr>
          <p:spPr bwMode="auto">
            <a:xfrm>
              <a:off x="3118" y="3739"/>
              <a:ext cx="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tr-TR" altLang="en-US" sz="2400" b="0" baseline="30000"/>
            </a:p>
          </p:txBody>
        </p:sp>
        <p:sp>
          <p:nvSpPr>
            <p:cNvPr id="137258" name="Rectangle 42">
              <a:extLst>
                <a:ext uri="{FF2B5EF4-FFF2-40B4-BE49-F238E27FC236}">
                  <a16:creationId xmlns:a16="http://schemas.microsoft.com/office/drawing/2014/main" id="{C17B14D1-579D-ED22-C0EB-3EF2C074F0A4}"/>
                </a:ext>
              </a:extLst>
            </p:cNvPr>
            <p:cNvSpPr>
              <a:spLocks noChangeArrowheads="1"/>
            </p:cNvSpPr>
            <p:nvPr/>
          </p:nvSpPr>
          <p:spPr bwMode="auto">
            <a:xfrm>
              <a:off x="3334" y="3739"/>
              <a:ext cx="3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 </a:t>
              </a:r>
              <a:endParaRPr lang="en-US" altLang="en-US" sz="2400" b="0" baseline="30000"/>
            </a:p>
          </p:txBody>
        </p:sp>
        <p:sp>
          <p:nvSpPr>
            <p:cNvPr id="137259" name="Rectangle 43">
              <a:extLst>
                <a:ext uri="{FF2B5EF4-FFF2-40B4-BE49-F238E27FC236}">
                  <a16:creationId xmlns:a16="http://schemas.microsoft.com/office/drawing/2014/main" id="{1B8E1A8C-8221-0F5F-11F3-2651A1E2DC54}"/>
                </a:ext>
              </a:extLst>
            </p:cNvPr>
            <p:cNvSpPr>
              <a:spLocks noChangeArrowheads="1"/>
            </p:cNvSpPr>
            <p:nvPr/>
          </p:nvSpPr>
          <p:spPr bwMode="auto">
            <a:xfrm>
              <a:off x="3751" y="3739"/>
              <a:ext cx="5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a:t>
              </a:r>
              <a:endParaRPr lang="en-US" altLang="en-US" sz="2400" b="0" baseline="30000"/>
            </a:p>
          </p:txBody>
        </p:sp>
        <p:sp>
          <p:nvSpPr>
            <p:cNvPr id="137260" name="Rectangle 44">
              <a:extLst>
                <a:ext uri="{FF2B5EF4-FFF2-40B4-BE49-F238E27FC236}">
                  <a16:creationId xmlns:a16="http://schemas.microsoft.com/office/drawing/2014/main" id="{CC43797C-335D-F2C6-072C-724A351D7FBF}"/>
                </a:ext>
              </a:extLst>
            </p:cNvPr>
            <p:cNvSpPr>
              <a:spLocks noChangeArrowheads="1"/>
            </p:cNvSpPr>
            <p:nvPr/>
          </p:nvSpPr>
          <p:spPr bwMode="auto">
            <a:xfrm>
              <a:off x="3782" y="3739"/>
              <a:ext cx="34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28.99</a:t>
              </a:r>
              <a:endParaRPr lang="en-US" altLang="en-US" sz="2400" b="0" baseline="30000"/>
            </a:p>
          </p:txBody>
        </p:sp>
        <p:sp>
          <p:nvSpPr>
            <p:cNvPr id="137261" name="Rectangle 45">
              <a:extLst>
                <a:ext uri="{FF2B5EF4-FFF2-40B4-BE49-F238E27FC236}">
                  <a16:creationId xmlns:a16="http://schemas.microsoft.com/office/drawing/2014/main" id="{D89DD031-4734-D9A4-D5AB-C3F89564C60E}"/>
                </a:ext>
              </a:extLst>
            </p:cNvPr>
            <p:cNvSpPr>
              <a:spLocks noChangeArrowheads="1"/>
            </p:cNvSpPr>
            <p:nvPr/>
          </p:nvSpPr>
          <p:spPr bwMode="auto">
            <a:xfrm>
              <a:off x="3998" y="3739"/>
              <a:ext cx="3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 </a:t>
              </a:r>
              <a:endParaRPr lang="en-US" altLang="en-US" sz="2400" b="0" baseline="30000"/>
            </a:p>
          </p:txBody>
        </p:sp>
        <p:sp>
          <p:nvSpPr>
            <p:cNvPr id="137262" name="Rectangle 46">
              <a:extLst>
                <a:ext uri="{FF2B5EF4-FFF2-40B4-BE49-F238E27FC236}">
                  <a16:creationId xmlns:a16="http://schemas.microsoft.com/office/drawing/2014/main" id="{BFEBEF26-8BED-51FF-5037-324F0843F85A}"/>
                </a:ext>
              </a:extLst>
            </p:cNvPr>
            <p:cNvSpPr>
              <a:spLocks noChangeArrowheads="1"/>
            </p:cNvSpPr>
            <p:nvPr/>
          </p:nvSpPr>
          <p:spPr bwMode="auto">
            <a:xfrm>
              <a:off x="4349" y="3739"/>
              <a:ext cx="5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a:t>
              </a:r>
              <a:endParaRPr lang="en-US" altLang="en-US" sz="2400" b="0" baseline="30000"/>
            </a:p>
          </p:txBody>
        </p:sp>
        <p:sp>
          <p:nvSpPr>
            <p:cNvPr id="137263" name="Rectangle 47">
              <a:extLst>
                <a:ext uri="{FF2B5EF4-FFF2-40B4-BE49-F238E27FC236}">
                  <a16:creationId xmlns:a16="http://schemas.microsoft.com/office/drawing/2014/main" id="{B808FD55-86EA-75B1-12FA-C2824D5EEEA7}"/>
                </a:ext>
              </a:extLst>
            </p:cNvPr>
            <p:cNvSpPr>
              <a:spLocks noChangeArrowheads="1"/>
            </p:cNvSpPr>
            <p:nvPr/>
          </p:nvSpPr>
          <p:spPr bwMode="auto">
            <a:xfrm>
              <a:off x="4381" y="3739"/>
              <a:ext cx="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tr-TR" altLang="en-US" sz="2400" b="0" baseline="30000"/>
            </a:p>
          </p:txBody>
        </p:sp>
        <p:sp>
          <p:nvSpPr>
            <p:cNvPr id="137264" name="Rectangle 48">
              <a:extLst>
                <a:ext uri="{FF2B5EF4-FFF2-40B4-BE49-F238E27FC236}">
                  <a16:creationId xmlns:a16="http://schemas.microsoft.com/office/drawing/2014/main" id="{F7A2F084-3E46-99F2-F1D4-B37591015F2E}"/>
                </a:ext>
              </a:extLst>
            </p:cNvPr>
            <p:cNvSpPr>
              <a:spLocks noChangeArrowheads="1"/>
            </p:cNvSpPr>
            <p:nvPr/>
          </p:nvSpPr>
          <p:spPr bwMode="auto">
            <a:xfrm>
              <a:off x="4597" y="3739"/>
              <a:ext cx="3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 </a:t>
              </a:r>
              <a:endParaRPr lang="en-US" altLang="en-US" sz="2400" b="0" baseline="30000"/>
            </a:p>
          </p:txBody>
        </p:sp>
        <p:sp>
          <p:nvSpPr>
            <p:cNvPr id="137265" name="Rectangle 49">
              <a:extLst>
                <a:ext uri="{FF2B5EF4-FFF2-40B4-BE49-F238E27FC236}">
                  <a16:creationId xmlns:a16="http://schemas.microsoft.com/office/drawing/2014/main" id="{77E755AE-512C-000F-1ACB-0E2D193E814F}"/>
                </a:ext>
              </a:extLst>
            </p:cNvPr>
            <p:cNvSpPr>
              <a:spLocks noChangeArrowheads="1"/>
            </p:cNvSpPr>
            <p:nvPr/>
          </p:nvSpPr>
          <p:spPr bwMode="auto">
            <a:xfrm>
              <a:off x="684" y="3918"/>
              <a:ext cx="1441"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Recharge in Wet Years</a:t>
              </a:r>
              <a:endParaRPr lang="en-US" altLang="en-US" sz="2400" b="0" baseline="30000"/>
            </a:p>
            <a:p>
              <a:endParaRPr lang="en-US" altLang="en-US" sz="2400" b="0" baseline="30000"/>
            </a:p>
          </p:txBody>
        </p:sp>
        <p:sp>
          <p:nvSpPr>
            <p:cNvPr id="137266" name="Rectangle 50">
              <a:extLst>
                <a:ext uri="{FF2B5EF4-FFF2-40B4-BE49-F238E27FC236}">
                  <a16:creationId xmlns:a16="http://schemas.microsoft.com/office/drawing/2014/main" id="{5BFE29C3-5C02-AF72-D941-5A0DB9A53427}"/>
                </a:ext>
              </a:extLst>
            </p:cNvPr>
            <p:cNvSpPr>
              <a:spLocks noChangeArrowheads="1"/>
            </p:cNvSpPr>
            <p:nvPr/>
          </p:nvSpPr>
          <p:spPr bwMode="auto">
            <a:xfrm>
              <a:off x="1222" y="3918"/>
              <a:ext cx="3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 </a:t>
              </a:r>
              <a:endParaRPr lang="en-US" altLang="en-US" sz="2400" b="0" baseline="30000"/>
            </a:p>
          </p:txBody>
        </p:sp>
        <p:sp>
          <p:nvSpPr>
            <p:cNvPr id="137267" name="Rectangle 51">
              <a:extLst>
                <a:ext uri="{FF2B5EF4-FFF2-40B4-BE49-F238E27FC236}">
                  <a16:creationId xmlns:a16="http://schemas.microsoft.com/office/drawing/2014/main" id="{2AEBCB7A-7B7B-8CBB-BD16-C92AF035A314}"/>
                </a:ext>
              </a:extLst>
            </p:cNvPr>
            <p:cNvSpPr>
              <a:spLocks noChangeArrowheads="1"/>
            </p:cNvSpPr>
            <p:nvPr/>
          </p:nvSpPr>
          <p:spPr bwMode="auto">
            <a:xfrm>
              <a:off x="2424" y="3918"/>
              <a:ext cx="51"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a:t>
              </a:r>
              <a:endParaRPr lang="en-US" altLang="en-US" sz="2400" b="0" baseline="30000"/>
            </a:p>
          </p:txBody>
        </p:sp>
        <p:sp>
          <p:nvSpPr>
            <p:cNvPr id="137268" name="Rectangle 52">
              <a:extLst>
                <a:ext uri="{FF2B5EF4-FFF2-40B4-BE49-F238E27FC236}">
                  <a16:creationId xmlns:a16="http://schemas.microsoft.com/office/drawing/2014/main" id="{59AB59E8-C520-0004-1541-CCECCCE8E650}"/>
                </a:ext>
              </a:extLst>
            </p:cNvPr>
            <p:cNvSpPr>
              <a:spLocks noChangeArrowheads="1"/>
            </p:cNvSpPr>
            <p:nvPr/>
          </p:nvSpPr>
          <p:spPr bwMode="auto">
            <a:xfrm>
              <a:off x="2455" y="3918"/>
              <a:ext cx="34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23.64</a:t>
              </a:r>
              <a:endParaRPr lang="en-US" altLang="en-US" sz="2400" b="0" baseline="30000"/>
            </a:p>
          </p:txBody>
        </p:sp>
        <p:sp>
          <p:nvSpPr>
            <p:cNvPr id="137269" name="Rectangle 53">
              <a:extLst>
                <a:ext uri="{FF2B5EF4-FFF2-40B4-BE49-F238E27FC236}">
                  <a16:creationId xmlns:a16="http://schemas.microsoft.com/office/drawing/2014/main" id="{86568975-8444-2BB1-FC14-4DF05FBFE6DD}"/>
                </a:ext>
              </a:extLst>
            </p:cNvPr>
            <p:cNvSpPr>
              <a:spLocks noChangeArrowheads="1"/>
            </p:cNvSpPr>
            <p:nvPr/>
          </p:nvSpPr>
          <p:spPr bwMode="auto">
            <a:xfrm>
              <a:off x="2671" y="3918"/>
              <a:ext cx="3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 </a:t>
              </a:r>
              <a:endParaRPr lang="en-US" altLang="en-US" sz="2400" b="0" baseline="30000"/>
            </a:p>
          </p:txBody>
        </p:sp>
        <p:sp>
          <p:nvSpPr>
            <p:cNvPr id="137270" name="Rectangle 54">
              <a:extLst>
                <a:ext uri="{FF2B5EF4-FFF2-40B4-BE49-F238E27FC236}">
                  <a16:creationId xmlns:a16="http://schemas.microsoft.com/office/drawing/2014/main" id="{E714359F-ECF5-5421-3BB1-C2647F7814C1}"/>
                </a:ext>
              </a:extLst>
            </p:cNvPr>
            <p:cNvSpPr>
              <a:spLocks noChangeArrowheads="1"/>
            </p:cNvSpPr>
            <p:nvPr/>
          </p:nvSpPr>
          <p:spPr bwMode="auto">
            <a:xfrm>
              <a:off x="3087" y="3918"/>
              <a:ext cx="5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a:t>
              </a:r>
              <a:endParaRPr lang="en-US" altLang="en-US" sz="2400" b="0" baseline="30000"/>
            </a:p>
          </p:txBody>
        </p:sp>
        <p:sp>
          <p:nvSpPr>
            <p:cNvPr id="137271" name="Rectangle 55">
              <a:extLst>
                <a:ext uri="{FF2B5EF4-FFF2-40B4-BE49-F238E27FC236}">
                  <a16:creationId xmlns:a16="http://schemas.microsoft.com/office/drawing/2014/main" id="{0617C0BE-2C3D-AB17-7E94-D48898AD4C79}"/>
                </a:ext>
              </a:extLst>
            </p:cNvPr>
            <p:cNvSpPr>
              <a:spLocks noChangeArrowheads="1"/>
            </p:cNvSpPr>
            <p:nvPr/>
          </p:nvSpPr>
          <p:spPr bwMode="auto">
            <a:xfrm>
              <a:off x="3118" y="3918"/>
              <a:ext cx="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tr-TR" altLang="en-US" sz="2400" b="0" baseline="30000"/>
            </a:p>
          </p:txBody>
        </p:sp>
        <p:sp>
          <p:nvSpPr>
            <p:cNvPr id="137272" name="Rectangle 56">
              <a:extLst>
                <a:ext uri="{FF2B5EF4-FFF2-40B4-BE49-F238E27FC236}">
                  <a16:creationId xmlns:a16="http://schemas.microsoft.com/office/drawing/2014/main" id="{FB383199-F4E6-FB70-5E9B-B49DECF353CE}"/>
                </a:ext>
              </a:extLst>
            </p:cNvPr>
            <p:cNvSpPr>
              <a:spLocks noChangeArrowheads="1"/>
            </p:cNvSpPr>
            <p:nvPr/>
          </p:nvSpPr>
          <p:spPr bwMode="auto">
            <a:xfrm>
              <a:off x="3334" y="3918"/>
              <a:ext cx="3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 </a:t>
              </a:r>
              <a:endParaRPr lang="en-US" altLang="en-US" sz="2400" b="0" baseline="30000"/>
            </a:p>
          </p:txBody>
        </p:sp>
        <p:sp>
          <p:nvSpPr>
            <p:cNvPr id="137273" name="Rectangle 57">
              <a:extLst>
                <a:ext uri="{FF2B5EF4-FFF2-40B4-BE49-F238E27FC236}">
                  <a16:creationId xmlns:a16="http://schemas.microsoft.com/office/drawing/2014/main" id="{25336C38-11E0-DDBD-DE06-93E86833A88B}"/>
                </a:ext>
              </a:extLst>
            </p:cNvPr>
            <p:cNvSpPr>
              <a:spLocks noChangeArrowheads="1"/>
            </p:cNvSpPr>
            <p:nvPr/>
          </p:nvSpPr>
          <p:spPr bwMode="auto">
            <a:xfrm>
              <a:off x="3751" y="3918"/>
              <a:ext cx="5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a:t>
              </a:r>
              <a:endParaRPr lang="en-US" altLang="en-US" sz="2400" b="0" baseline="30000"/>
            </a:p>
          </p:txBody>
        </p:sp>
        <p:sp>
          <p:nvSpPr>
            <p:cNvPr id="137274" name="Rectangle 58">
              <a:extLst>
                <a:ext uri="{FF2B5EF4-FFF2-40B4-BE49-F238E27FC236}">
                  <a16:creationId xmlns:a16="http://schemas.microsoft.com/office/drawing/2014/main" id="{187D7FE8-F18B-4D10-DD88-9856003DBDEA}"/>
                </a:ext>
              </a:extLst>
            </p:cNvPr>
            <p:cNvSpPr>
              <a:spLocks noChangeArrowheads="1"/>
            </p:cNvSpPr>
            <p:nvPr/>
          </p:nvSpPr>
          <p:spPr bwMode="auto">
            <a:xfrm>
              <a:off x="3782" y="3918"/>
              <a:ext cx="34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34.42</a:t>
              </a:r>
              <a:endParaRPr lang="en-US" altLang="en-US" sz="2400" b="0" baseline="30000"/>
            </a:p>
          </p:txBody>
        </p:sp>
        <p:sp>
          <p:nvSpPr>
            <p:cNvPr id="137275" name="Rectangle 59">
              <a:extLst>
                <a:ext uri="{FF2B5EF4-FFF2-40B4-BE49-F238E27FC236}">
                  <a16:creationId xmlns:a16="http://schemas.microsoft.com/office/drawing/2014/main" id="{C111B82B-C9B8-DCE5-82E3-E53F43DBADC2}"/>
                </a:ext>
              </a:extLst>
            </p:cNvPr>
            <p:cNvSpPr>
              <a:spLocks noChangeArrowheads="1"/>
            </p:cNvSpPr>
            <p:nvPr/>
          </p:nvSpPr>
          <p:spPr bwMode="auto">
            <a:xfrm>
              <a:off x="3998" y="3918"/>
              <a:ext cx="3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 </a:t>
              </a:r>
              <a:endParaRPr lang="en-US" altLang="en-US" sz="2400" b="0" baseline="30000"/>
            </a:p>
          </p:txBody>
        </p:sp>
        <p:sp>
          <p:nvSpPr>
            <p:cNvPr id="137276" name="Rectangle 60">
              <a:extLst>
                <a:ext uri="{FF2B5EF4-FFF2-40B4-BE49-F238E27FC236}">
                  <a16:creationId xmlns:a16="http://schemas.microsoft.com/office/drawing/2014/main" id="{3690E0BB-E68C-31A0-DA0D-A5B6C1FF3F94}"/>
                </a:ext>
              </a:extLst>
            </p:cNvPr>
            <p:cNvSpPr>
              <a:spLocks noChangeArrowheads="1"/>
            </p:cNvSpPr>
            <p:nvPr/>
          </p:nvSpPr>
          <p:spPr bwMode="auto">
            <a:xfrm>
              <a:off x="4349" y="3918"/>
              <a:ext cx="5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a:t>
              </a:r>
              <a:endParaRPr lang="en-US" altLang="en-US" sz="2400" b="0" baseline="30000"/>
            </a:p>
          </p:txBody>
        </p:sp>
        <p:sp>
          <p:nvSpPr>
            <p:cNvPr id="137277" name="Rectangle 61">
              <a:extLst>
                <a:ext uri="{FF2B5EF4-FFF2-40B4-BE49-F238E27FC236}">
                  <a16:creationId xmlns:a16="http://schemas.microsoft.com/office/drawing/2014/main" id="{B52080B4-AE3F-0423-CEA8-FBD42264607C}"/>
                </a:ext>
              </a:extLst>
            </p:cNvPr>
            <p:cNvSpPr>
              <a:spLocks noChangeArrowheads="1"/>
            </p:cNvSpPr>
            <p:nvPr/>
          </p:nvSpPr>
          <p:spPr bwMode="auto">
            <a:xfrm>
              <a:off x="4381" y="3918"/>
              <a:ext cx="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tr-TR" altLang="en-US" sz="2400" b="0" baseline="30000"/>
            </a:p>
          </p:txBody>
        </p:sp>
        <p:sp>
          <p:nvSpPr>
            <p:cNvPr id="137278" name="Rectangle 62">
              <a:extLst>
                <a:ext uri="{FF2B5EF4-FFF2-40B4-BE49-F238E27FC236}">
                  <a16:creationId xmlns:a16="http://schemas.microsoft.com/office/drawing/2014/main" id="{E5B6930C-F81E-2731-CACB-32F51F2172BA}"/>
                </a:ext>
              </a:extLst>
            </p:cNvPr>
            <p:cNvSpPr>
              <a:spLocks noChangeArrowheads="1"/>
            </p:cNvSpPr>
            <p:nvPr/>
          </p:nvSpPr>
          <p:spPr bwMode="auto">
            <a:xfrm>
              <a:off x="4597" y="3918"/>
              <a:ext cx="3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 </a:t>
              </a:r>
              <a:endParaRPr lang="en-US" altLang="en-US" sz="2400" b="0" baseline="30000"/>
            </a:p>
          </p:txBody>
        </p:sp>
        <p:sp>
          <p:nvSpPr>
            <p:cNvPr id="137279" name="Rectangle 63">
              <a:extLst>
                <a:ext uri="{FF2B5EF4-FFF2-40B4-BE49-F238E27FC236}">
                  <a16:creationId xmlns:a16="http://schemas.microsoft.com/office/drawing/2014/main" id="{F2AC3612-01A3-9E31-AE32-46E52924161B}"/>
                </a:ext>
              </a:extLst>
            </p:cNvPr>
            <p:cNvSpPr>
              <a:spLocks noChangeArrowheads="1"/>
            </p:cNvSpPr>
            <p:nvPr/>
          </p:nvSpPr>
          <p:spPr bwMode="auto">
            <a:xfrm>
              <a:off x="788" y="4048"/>
              <a:ext cx="3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0">
                  <a:solidFill>
                    <a:srgbClr val="000000"/>
                  </a:solidFill>
                </a:rPr>
                <a:t> </a:t>
              </a:r>
              <a:endParaRPr lang="en-US" altLang="en-US" sz="2400" b="0" baseline="30000"/>
            </a:p>
          </p:txBody>
        </p:sp>
        <p:sp>
          <p:nvSpPr>
            <p:cNvPr id="137280" name="Line 64">
              <a:extLst>
                <a:ext uri="{FF2B5EF4-FFF2-40B4-BE49-F238E27FC236}">
                  <a16:creationId xmlns:a16="http://schemas.microsoft.com/office/drawing/2014/main" id="{80487110-8ECA-407F-578E-36B8A4B2D23A}"/>
                </a:ext>
              </a:extLst>
            </p:cNvPr>
            <p:cNvSpPr>
              <a:spLocks noChangeShapeType="1"/>
            </p:cNvSpPr>
            <p:nvPr/>
          </p:nvSpPr>
          <p:spPr bwMode="auto">
            <a:xfrm>
              <a:off x="584" y="4080"/>
              <a:ext cx="4355"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7281" name="Line 65">
              <a:extLst>
                <a:ext uri="{FF2B5EF4-FFF2-40B4-BE49-F238E27FC236}">
                  <a16:creationId xmlns:a16="http://schemas.microsoft.com/office/drawing/2014/main" id="{83927979-A63E-9A20-0191-6AAEC5DBB5BA}"/>
                </a:ext>
              </a:extLst>
            </p:cNvPr>
            <p:cNvSpPr>
              <a:spLocks noChangeShapeType="1"/>
            </p:cNvSpPr>
            <p:nvPr/>
          </p:nvSpPr>
          <p:spPr bwMode="auto">
            <a:xfrm>
              <a:off x="585" y="3481"/>
              <a:ext cx="4355"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37282" name="Rectangle 66">
            <a:extLst>
              <a:ext uri="{FF2B5EF4-FFF2-40B4-BE49-F238E27FC236}">
                <a16:creationId xmlns:a16="http://schemas.microsoft.com/office/drawing/2014/main" id="{67BDCDCA-F4F9-FC45-8002-E2E864062500}"/>
              </a:ext>
            </a:extLst>
          </p:cNvPr>
          <p:cNvSpPr>
            <a:spLocks noChangeArrowheads="1"/>
          </p:cNvSpPr>
          <p:nvPr/>
        </p:nvSpPr>
        <p:spPr bwMode="auto">
          <a:xfrm>
            <a:off x="228600" y="4406900"/>
            <a:ext cx="8534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114300">
              <a:defRPr sz="2400">
                <a:solidFill>
                  <a:schemeClr val="tx1"/>
                </a:solidFill>
                <a:latin typeface="Times New Roman" panose="02020603050405020304" pitchFamily="18" charset="0"/>
              </a:defRPr>
            </a:lvl2pPr>
            <a:lvl3pPr marL="228600">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lvl="2"/>
            <a:r>
              <a:rPr lang="en-US" altLang="en-US" sz="2800">
                <a:solidFill>
                  <a:srgbClr val="3333FF"/>
                </a:solidFill>
              </a:rPr>
              <a:t>Municipal Demand</a:t>
            </a:r>
          </a:p>
          <a:p>
            <a:pPr lvl="2"/>
            <a:endParaRPr lang="en-US" altLang="en-US" sz="2800">
              <a:solidFill>
                <a:srgbClr val="3333FF"/>
              </a:solidFill>
            </a:endParaRPr>
          </a:p>
          <a:p>
            <a:pPr lvl="2"/>
            <a:r>
              <a:rPr lang="en-US" altLang="en-US" b="0"/>
              <a:t>Forecasted that climate change will increase municipal water demand by 1.5% (HAD)  to 3.5% (CCC).</a:t>
            </a:r>
          </a:p>
        </p:txBody>
      </p:sp>
      <p:sp>
        <p:nvSpPr>
          <p:cNvPr id="137287" name="Rectangle 71">
            <a:extLst>
              <a:ext uri="{FF2B5EF4-FFF2-40B4-BE49-F238E27FC236}">
                <a16:creationId xmlns:a16="http://schemas.microsoft.com/office/drawing/2014/main" id="{B1F721AC-DBEC-7039-5C34-1F3AAADE85CE}"/>
              </a:ext>
            </a:extLst>
          </p:cNvPr>
          <p:cNvSpPr>
            <a:spLocks noChangeArrowheads="1"/>
          </p:cNvSpPr>
          <p:nvPr/>
        </p:nvSpPr>
        <p:spPr bwMode="auto">
          <a:xfrm>
            <a:off x="990600" y="228600"/>
            <a:ext cx="7086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solidFill>
                  <a:srgbClr val="FF0066"/>
                </a:solidFill>
              </a:rPr>
              <a:t>Live with it – </a:t>
            </a:r>
            <a:r>
              <a:rPr lang="en-US" altLang="en-US" sz="2400"/>
              <a:t>Ecology, Ag, M&amp;I, Water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7E96606C-0277-45BF-F9EE-57532E81EE1A}"/>
              </a:ext>
            </a:extLst>
          </p:cNvPr>
          <p:cNvSpPr>
            <a:spLocks noChangeArrowheads="1"/>
          </p:cNvSpPr>
          <p:nvPr/>
        </p:nvSpPr>
        <p:spPr bwMode="auto">
          <a:xfrm>
            <a:off x="381000" y="857250"/>
            <a:ext cx="8305800" cy="564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73038" indent="-173038">
              <a:tabLst>
                <a:tab pos="1651000" algn="l"/>
                <a:tab pos="2052638" algn="l"/>
              </a:tabLst>
              <a:defRPr sz="2400">
                <a:solidFill>
                  <a:schemeClr val="tx1"/>
                </a:solidFill>
                <a:latin typeface="Times New Roman" panose="02020603050405020304" pitchFamily="18" charset="0"/>
              </a:defRPr>
            </a:lvl1pPr>
            <a:lvl2pPr marL="509588" indent="-171450">
              <a:tabLst>
                <a:tab pos="1651000" algn="l"/>
                <a:tab pos="2052638" algn="l"/>
              </a:tabLst>
              <a:defRPr sz="2400">
                <a:solidFill>
                  <a:schemeClr val="tx1"/>
                </a:solidFill>
                <a:latin typeface="Times New Roman" panose="02020603050405020304" pitchFamily="18" charset="0"/>
              </a:defRPr>
            </a:lvl2pPr>
            <a:lvl3pPr marL="798513" indent="-174625">
              <a:tabLst>
                <a:tab pos="1651000" algn="l"/>
                <a:tab pos="2052638" algn="l"/>
              </a:tabLst>
              <a:defRPr sz="2400">
                <a:solidFill>
                  <a:schemeClr val="tx1"/>
                </a:solidFill>
                <a:latin typeface="Times New Roman" panose="02020603050405020304" pitchFamily="18" charset="0"/>
              </a:defRPr>
            </a:lvl3pPr>
            <a:lvl4pPr marL="1022350" indent="-109538">
              <a:tabLst>
                <a:tab pos="1651000" algn="l"/>
                <a:tab pos="2052638" algn="l"/>
              </a:tabLst>
              <a:defRPr sz="2400">
                <a:solidFill>
                  <a:schemeClr val="tx1"/>
                </a:solidFill>
                <a:latin typeface="Times New Roman" panose="02020603050405020304" pitchFamily="18" charset="0"/>
              </a:defRPr>
            </a:lvl4pPr>
            <a:lvl5pPr marL="1370013" indent="-233363">
              <a:tabLst>
                <a:tab pos="1651000" algn="l"/>
                <a:tab pos="2052638" algn="l"/>
              </a:tabLst>
              <a:defRPr sz="2400">
                <a:solidFill>
                  <a:schemeClr val="tx1"/>
                </a:solidFill>
                <a:latin typeface="Times New Roman" panose="02020603050405020304" pitchFamily="18" charset="0"/>
              </a:defRPr>
            </a:lvl5pPr>
            <a:lvl6pPr marL="1827213" indent="-233363" fontAlgn="base">
              <a:spcBef>
                <a:spcPct val="0"/>
              </a:spcBef>
              <a:spcAft>
                <a:spcPct val="0"/>
              </a:spcAft>
              <a:tabLst>
                <a:tab pos="1651000" algn="l"/>
                <a:tab pos="2052638" algn="l"/>
              </a:tabLst>
              <a:defRPr sz="2400">
                <a:solidFill>
                  <a:schemeClr val="tx1"/>
                </a:solidFill>
                <a:latin typeface="Times New Roman" panose="02020603050405020304" pitchFamily="18" charset="0"/>
              </a:defRPr>
            </a:lvl6pPr>
            <a:lvl7pPr marL="2284413" indent="-233363" fontAlgn="base">
              <a:spcBef>
                <a:spcPct val="0"/>
              </a:spcBef>
              <a:spcAft>
                <a:spcPct val="0"/>
              </a:spcAft>
              <a:tabLst>
                <a:tab pos="1651000" algn="l"/>
                <a:tab pos="2052638" algn="l"/>
              </a:tabLst>
              <a:defRPr sz="2400">
                <a:solidFill>
                  <a:schemeClr val="tx1"/>
                </a:solidFill>
                <a:latin typeface="Times New Roman" panose="02020603050405020304" pitchFamily="18" charset="0"/>
              </a:defRPr>
            </a:lvl7pPr>
            <a:lvl8pPr marL="2741613" indent="-233363" fontAlgn="base">
              <a:spcBef>
                <a:spcPct val="0"/>
              </a:spcBef>
              <a:spcAft>
                <a:spcPct val="0"/>
              </a:spcAft>
              <a:tabLst>
                <a:tab pos="1651000" algn="l"/>
                <a:tab pos="2052638" algn="l"/>
              </a:tabLst>
              <a:defRPr sz="2400">
                <a:solidFill>
                  <a:schemeClr val="tx1"/>
                </a:solidFill>
                <a:latin typeface="Times New Roman" panose="02020603050405020304" pitchFamily="18" charset="0"/>
              </a:defRPr>
            </a:lvl8pPr>
            <a:lvl9pPr marL="3198813" indent="-233363" fontAlgn="base">
              <a:spcBef>
                <a:spcPct val="0"/>
              </a:spcBef>
              <a:spcAft>
                <a:spcPct val="0"/>
              </a:spcAft>
              <a:tabLst>
                <a:tab pos="1651000" algn="l"/>
                <a:tab pos="2052638" algn="l"/>
              </a:tabLst>
              <a:defRPr sz="2400">
                <a:solidFill>
                  <a:schemeClr val="tx1"/>
                </a:solidFill>
                <a:latin typeface="Times New Roman" panose="02020603050405020304" pitchFamily="18" charset="0"/>
              </a:defRPr>
            </a:lvl9pPr>
          </a:lstStyle>
          <a:p>
            <a:pPr lvl="2" eaLnBrk="0" hangingPunct="0">
              <a:lnSpc>
                <a:spcPct val="0"/>
              </a:lnSpc>
              <a:buSzPct val="120000"/>
            </a:pPr>
            <a:endParaRPr lang="en-US" altLang="en-US" sz="2800">
              <a:solidFill>
                <a:srgbClr val="000099"/>
              </a:solidFill>
            </a:endParaRPr>
          </a:p>
          <a:p>
            <a:pPr>
              <a:spcBef>
                <a:spcPct val="10000"/>
              </a:spcBef>
            </a:pPr>
            <a:r>
              <a:rPr lang="en-US" altLang="en-US" sz="2800" b="0">
                <a:cs typeface="Times New Roman" panose="02020603050405020304" pitchFamily="18" charset="0"/>
              </a:rPr>
              <a:t>Strongest effects fall on springflow and the Ag sector</a:t>
            </a:r>
          </a:p>
          <a:p>
            <a:pPr>
              <a:spcBef>
                <a:spcPct val="10000"/>
              </a:spcBef>
            </a:pPr>
            <a:r>
              <a:rPr lang="en-US" altLang="en-US" sz="2800" b="0">
                <a:cs typeface="Times New Roman" panose="02020603050405020304" pitchFamily="18" charset="0"/>
              </a:rPr>
              <a:t>Shifts in the sectoral water use share from Ag to M&amp;I</a:t>
            </a:r>
          </a:p>
          <a:p>
            <a:pPr>
              <a:spcBef>
                <a:spcPct val="10000"/>
              </a:spcBef>
            </a:pPr>
            <a:r>
              <a:rPr lang="en-US" altLang="en-US" sz="2800" b="0">
                <a:cs typeface="Times New Roman" panose="02020603050405020304" pitchFamily="18" charset="0"/>
              </a:rPr>
              <a:t>Decrease in M&amp;I welfare</a:t>
            </a:r>
          </a:p>
          <a:p>
            <a:pPr>
              <a:spcBef>
                <a:spcPct val="10000"/>
              </a:spcBef>
            </a:pPr>
            <a:r>
              <a:rPr lang="en-US" altLang="en-US" sz="2800" b="0">
                <a:cs typeface="Times New Roman" panose="02020603050405020304" pitchFamily="18" charset="0"/>
              </a:rPr>
              <a:t>Farm income falls 16-30% under the 2030 scenario and 30-45% under the 2090 scenario.</a:t>
            </a:r>
          </a:p>
          <a:p>
            <a:pPr>
              <a:spcBef>
                <a:spcPct val="10000"/>
              </a:spcBef>
            </a:pPr>
            <a:r>
              <a:rPr lang="en-US" altLang="en-US" sz="2800" b="0">
                <a:cs typeface="Times New Roman" panose="02020603050405020304" pitchFamily="18" charset="0"/>
              </a:rPr>
              <a:t>Decrease in Comal springflows by 10-16% under the 2030 scenarios and by 20-24% under 2090 scenarios</a:t>
            </a:r>
          </a:p>
          <a:p>
            <a:pPr>
              <a:spcBef>
                <a:spcPct val="10000"/>
              </a:spcBef>
            </a:pPr>
            <a:r>
              <a:rPr lang="en-US" altLang="en-US" sz="2800" b="0"/>
              <a:t>To maintain Springflow</a:t>
            </a:r>
          </a:p>
          <a:p>
            <a:pPr lvl="2">
              <a:spcBef>
                <a:spcPct val="10000"/>
              </a:spcBef>
            </a:pPr>
            <a:r>
              <a:rPr lang="en-US" altLang="en-US" sz="2800" b="0"/>
              <a:t>Pumping level </a:t>
            </a:r>
          </a:p>
          <a:p>
            <a:pPr lvl="2"/>
            <a:r>
              <a:rPr lang="en-US" altLang="en-US" sz="2800">
                <a:solidFill>
                  <a:srgbClr val="000099"/>
                </a:solidFill>
                <a:sym typeface="Wingdings" pitchFamily="2" charset="2"/>
              </a:rPr>
              <a:t>	</a:t>
            </a:r>
            <a:r>
              <a:rPr lang="en-US" altLang="en-US" sz="2800" b="0">
                <a:solidFill>
                  <a:srgbClr val="333399"/>
                </a:solidFill>
              </a:rPr>
              <a:t> 	</a:t>
            </a:r>
            <a:r>
              <a:rPr lang="en-US" altLang="en-US" b="0">
                <a:solidFill>
                  <a:srgbClr val="333399"/>
                </a:solidFill>
              </a:rPr>
              <a:t>decreases 35,000 to 50,000 af ala 2030 scenarios</a:t>
            </a:r>
          </a:p>
          <a:p>
            <a:pPr lvl="2"/>
            <a:r>
              <a:rPr lang="en-US" altLang="en-US">
                <a:solidFill>
                  <a:srgbClr val="000099"/>
                </a:solidFill>
                <a:sym typeface="Wingdings" pitchFamily="2" charset="2"/>
              </a:rPr>
              <a:t>		</a:t>
            </a:r>
            <a:r>
              <a:rPr lang="en-US" altLang="en-US" b="0">
                <a:solidFill>
                  <a:srgbClr val="333399"/>
                </a:solidFill>
              </a:rPr>
              <a:t>decreases 55,000 to 80,000 af ala 2090 scenarios </a:t>
            </a:r>
          </a:p>
          <a:p>
            <a:pPr lvl="2"/>
            <a:r>
              <a:rPr lang="en-US" altLang="en-US" sz="2800" b="0"/>
              <a:t>Substantial economic costs</a:t>
            </a:r>
            <a:r>
              <a:rPr lang="en-US" altLang="en-US" sz="2800">
                <a:solidFill>
                  <a:srgbClr val="FF0000"/>
                </a:solidFill>
              </a:rPr>
              <a:t>: an additional cost of $0.5 to $2 million per year</a:t>
            </a:r>
          </a:p>
        </p:txBody>
      </p:sp>
      <p:sp>
        <p:nvSpPr>
          <p:cNvPr id="138245" name="Rectangle 5">
            <a:extLst>
              <a:ext uri="{FF2B5EF4-FFF2-40B4-BE49-F238E27FC236}">
                <a16:creationId xmlns:a16="http://schemas.microsoft.com/office/drawing/2014/main" id="{A688FE73-D5FC-DAAD-022F-69044EC75FD4}"/>
              </a:ext>
            </a:extLst>
          </p:cNvPr>
          <p:cNvSpPr>
            <a:spLocks noChangeArrowheads="1"/>
          </p:cNvSpPr>
          <p:nvPr/>
        </p:nvSpPr>
        <p:spPr bwMode="auto">
          <a:xfrm>
            <a:off x="990600" y="228600"/>
            <a:ext cx="7086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solidFill>
                  <a:srgbClr val="FF0066"/>
                </a:solidFill>
              </a:rPr>
              <a:t>Live with it – </a:t>
            </a:r>
            <a:r>
              <a:rPr lang="en-US" altLang="en-US" sz="2400"/>
              <a:t>Ecology, Ag, M&amp;I, Water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Text Box 3">
            <a:extLst>
              <a:ext uri="{FF2B5EF4-FFF2-40B4-BE49-F238E27FC236}">
                <a16:creationId xmlns:a16="http://schemas.microsoft.com/office/drawing/2014/main" id="{C860FECD-ADCC-C9CA-0044-0AA895F9B4D2}"/>
              </a:ext>
            </a:extLst>
          </p:cNvPr>
          <p:cNvSpPr txBox="1">
            <a:spLocks noChangeArrowheads="1"/>
          </p:cNvSpPr>
          <p:nvPr/>
        </p:nvSpPr>
        <p:spPr bwMode="auto">
          <a:xfrm>
            <a:off x="533400" y="838200"/>
            <a:ext cx="4932363"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Example 1 Sea Level and hurricanes</a:t>
            </a:r>
          </a:p>
          <a:p>
            <a:r>
              <a:rPr lang="en-US" altLang="en-US" sz="2400"/>
              <a:t>Adapt </a:t>
            </a:r>
          </a:p>
          <a:p>
            <a:r>
              <a:rPr lang="en-US" altLang="en-US" sz="2400"/>
              <a:t>	Structural protection</a:t>
            </a:r>
          </a:p>
          <a:p>
            <a:r>
              <a:rPr lang="en-US" altLang="en-US" sz="2400"/>
              <a:t>	Abandonment</a:t>
            </a:r>
          </a:p>
          <a:p>
            <a:endParaRPr lang="en-US" altLang="en-US" sz="2400"/>
          </a:p>
        </p:txBody>
      </p:sp>
      <p:pic>
        <p:nvPicPr>
          <p:cNvPr id="212996" name="Picture 4">
            <a:extLst>
              <a:ext uri="{FF2B5EF4-FFF2-40B4-BE49-F238E27FC236}">
                <a16:creationId xmlns:a16="http://schemas.microsoft.com/office/drawing/2014/main" id="{8AEEBF3B-431B-C289-6E76-511E90CE2D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2600" y="666750"/>
            <a:ext cx="32004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2997" name="Picture 5">
            <a:extLst>
              <a:ext uri="{FF2B5EF4-FFF2-40B4-BE49-F238E27FC236}">
                <a16:creationId xmlns:a16="http://schemas.microsoft.com/office/drawing/2014/main" id="{91D2959D-2BBD-C723-B91D-D9BCAF577A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3038" y="2800350"/>
            <a:ext cx="3352800"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2998" name="Picture 6">
            <a:extLst>
              <a:ext uri="{FF2B5EF4-FFF2-40B4-BE49-F238E27FC236}">
                <a16:creationId xmlns:a16="http://schemas.microsoft.com/office/drawing/2014/main" id="{DA81F665-C41B-70C2-7E2D-2E4AB3EF89B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29000" y="2955925"/>
            <a:ext cx="5715000" cy="375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2999" name="Rectangle 7">
            <a:extLst>
              <a:ext uri="{FF2B5EF4-FFF2-40B4-BE49-F238E27FC236}">
                <a16:creationId xmlns:a16="http://schemas.microsoft.com/office/drawing/2014/main" id="{2B20E39A-4D81-0856-B220-CE9F29AF9956}"/>
              </a:ext>
            </a:extLst>
          </p:cNvPr>
          <p:cNvSpPr>
            <a:spLocks noChangeArrowheads="1"/>
          </p:cNvSpPr>
          <p:nvPr/>
        </p:nvSpPr>
        <p:spPr bwMode="auto">
          <a:xfrm>
            <a:off x="990600" y="228600"/>
            <a:ext cx="7086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solidFill>
                  <a:srgbClr val="FF0066"/>
                </a:solidFill>
              </a:rPr>
              <a:t>Live with it – </a:t>
            </a:r>
            <a:r>
              <a:rPr lang="en-US" altLang="en-US" sz="2400"/>
              <a:t>Coastal</a:t>
            </a:r>
          </a:p>
        </p:txBody>
      </p:sp>
      <p:sp>
        <p:nvSpPr>
          <p:cNvPr id="213000" name="Rectangle 8">
            <a:extLst>
              <a:ext uri="{FF2B5EF4-FFF2-40B4-BE49-F238E27FC236}">
                <a16:creationId xmlns:a16="http://schemas.microsoft.com/office/drawing/2014/main" id="{0A523A53-078C-ECDD-6CAF-B3E8527A4957}"/>
              </a:ext>
            </a:extLst>
          </p:cNvPr>
          <p:cNvSpPr>
            <a:spLocks noChangeArrowheads="1"/>
          </p:cNvSpPr>
          <p:nvPr/>
        </p:nvSpPr>
        <p:spPr bwMode="auto">
          <a:xfrm>
            <a:off x="111125" y="6416675"/>
            <a:ext cx="35941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600"/>
              <a:t>http://yosemite.epa.gov/oar/globalwarming.nsf/content/ResourceCenterPublicationsSLRMapsIndex.html</a:t>
            </a:r>
          </a:p>
        </p:txBody>
      </p:sp>
      <p:sp>
        <p:nvSpPr>
          <p:cNvPr id="213001" name="Rectangle 9">
            <a:extLst>
              <a:ext uri="{FF2B5EF4-FFF2-40B4-BE49-F238E27FC236}">
                <a16:creationId xmlns:a16="http://schemas.microsoft.com/office/drawing/2014/main" id="{5A2F5D48-72D6-A4B5-435F-5F624F662C9C}"/>
              </a:ext>
            </a:extLst>
          </p:cNvPr>
          <p:cNvSpPr>
            <a:spLocks noChangeArrowheads="1"/>
          </p:cNvSpPr>
          <p:nvPr/>
        </p:nvSpPr>
        <p:spPr bwMode="auto">
          <a:xfrm>
            <a:off x="3627438" y="6538913"/>
            <a:ext cx="34734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600"/>
              <a:t>http://www.glo.state.tx.us/coastal/erosion/reimbursement/pdf/Surfside_Beach_historic_shorelines.pdf</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 Box 2">
            <a:extLst>
              <a:ext uri="{FF2B5EF4-FFF2-40B4-BE49-F238E27FC236}">
                <a16:creationId xmlns:a16="http://schemas.microsoft.com/office/drawing/2014/main" id="{174D580C-1ADA-4453-D6A6-1423A1434746}"/>
              </a:ext>
            </a:extLst>
          </p:cNvPr>
          <p:cNvSpPr txBox="1">
            <a:spLocks noChangeArrowheads="1"/>
          </p:cNvSpPr>
          <p:nvPr/>
        </p:nvSpPr>
        <p:spPr bwMode="auto">
          <a:xfrm>
            <a:off x="3352800" y="2667000"/>
            <a:ext cx="2241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t>Mitigation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6C90DA12-B2D6-CBF2-6C55-639D8C34D193}"/>
              </a:ext>
            </a:extLst>
          </p:cNvPr>
          <p:cNvSpPr>
            <a:spLocks noChangeArrowheads="1"/>
          </p:cNvSpPr>
          <p:nvPr/>
        </p:nvSpPr>
        <p:spPr bwMode="auto">
          <a:xfrm>
            <a:off x="990600" y="228600"/>
            <a:ext cx="7086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solidFill>
                  <a:srgbClr val="FF0066"/>
                </a:solidFill>
              </a:rPr>
              <a:t>Avoid it – GHG Emission Mitigation</a:t>
            </a:r>
          </a:p>
        </p:txBody>
      </p:sp>
      <p:sp>
        <p:nvSpPr>
          <p:cNvPr id="145411" name="Text Box 3">
            <a:extLst>
              <a:ext uri="{FF2B5EF4-FFF2-40B4-BE49-F238E27FC236}">
                <a16:creationId xmlns:a16="http://schemas.microsoft.com/office/drawing/2014/main" id="{996A4F2E-DC55-F738-8044-5AADE021FEC5}"/>
              </a:ext>
            </a:extLst>
          </p:cNvPr>
          <p:cNvSpPr txBox="1">
            <a:spLocks noChangeArrowheads="1"/>
          </p:cNvSpPr>
          <p:nvPr/>
        </p:nvSpPr>
        <p:spPr bwMode="auto">
          <a:xfrm>
            <a:off x="1458913" y="1143000"/>
            <a:ext cx="5475287"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971550" algn="l"/>
                <a:tab pos="1319213" algn="l"/>
              </a:tabLst>
              <a:defRPr sz="2400">
                <a:solidFill>
                  <a:schemeClr val="tx1"/>
                </a:solidFill>
                <a:latin typeface="Times New Roman" panose="02020603050405020304" pitchFamily="18" charset="0"/>
              </a:defRPr>
            </a:lvl1pPr>
            <a:lvl2pPr>
              <a:tabLst>
                <a:tab pos="971550" algn="l"/>
                <a:tab pos="1319213" algn="l"/>
              </a:tabLst>
              <a:defRPr sz="2400">
                <a:solidFill>
                  <a:schemeClr val="tx1"/>
                </a:solidFill>
                <a:latin typeface="Times New Roman" panose="02020603050405020304" pitchFamily="18" charset="0"/>
              </a:defRPr>
            </a:lvl2pPr>
            <a:lvl3pPr>
              <a:tabLst>
                <a:tab pos="971550" algn="l"/>
                <a:tab pos="1319213" algn="l"/>
              </a:tabLst>
              <a:defRPr sz="2400">
                <a:solidFill>
                  <a:schemeClr val="tx1"/>
                </a:solidFill>
                <a:latin typeface="Times New Roman" panose="02020603050405020304" pitchFamily="18" charset="0"/>
              </a:defRPr>
            </a:lvl3pPr>
            <a:lvl4pPr>
              <a:tabLst>
                <a:tab pos="971550" algn="l"/>
                <a:tab pos="1319213" algn="l"/>
              </a:tabLst>
              <a:defRPr sz="2400">
                <a:solidFill>
                  <a:schemeClr val="tx1"/>
                </a:solidFill>
                <a:latin typeface="Times New Roman" panose="02020603050405020304" pitchFamily="18" charset="0"/>
              </a:defRPr>
            </a:lvl4pPr>
            <a:lvl5pPr>
              <a:tabLst>
                <a:tab pos="971550" algn="l"/>
                <a:tab pos="1319213" algn="l"/>
              </a:tabLst>
              <a:defRPr sz="2400">
                <a:solidFill>
                  <a:schemeClr val="tx1"/>
                </a:solidFill>
                <a:latin typeface="Times New Roman" panose="02020603050405020304" pitchFamily="18" charset="0"/>
              </a:defRPr>
            </a:lvl5pPr>
            <a:lvl6pPr fontAlgn="base">
              <a:spcBef>
                <a:spcPct val="0"/>
              </a:spcBef>
              <a:spcAft>
                <a:spcPct val="0"/>
              </a:spcAft>
              <a:tabLst>
                <a:tab pos="971550" algn="l"/>
                <a:tab pos="1319213" algn="l"/>
              </a:tabLst>
              <a:defRPr sz="2400">
                <a:solidFill>
                  <a:schemeClr val="tx1"/>
                </a:solidFill>
                <a:latin typeface="Times New Roman" panose="02020603050405020304" pitchFamily="18" charset="0"/>
              </a:defRPr>
            </a:lvl6pPr>
            <a:lvl7pPr fontAlgn="base">
              <a:spcBef>
                <a:spcPct val="0"/>
              </a:spcBef>
              <a:spcAft>
                <a:spcPct val="0"/>
              </a:spcAft>
              <a:tabLst>
                <a:tab pos="971550" algn="l"/>
                <a:tab pos="1319213" algn="l"/>
              </a:tabLst>
              <a:defRPr sz="2400">
                <a:solidFill>
                  <a:schemeClr val="tx1"/>
                </a:solidFill>
                <a:latin typeface="Times New Roman" panose="02020603050405020304" pitchFamily="18" charset="0"/>
              </a:defRPr>
            </a:lvl7pPr>
            <a:lvl8pPr fontAlgn="base">
              <a:spcBef>
                <a:spcPct val="0"/>
              </a:spcBef>
              <a:spcAft>
                <a:spcPct val="0"/>
              </a:spcAft>
              <a:tabLst>
                <a:tab pos="971550" algn="l"/>
                <a:tab pos="1319213" algn="l"/>
              </a:tabLst>
              <a:defRPr sz="2400">
                <a:solidFill>
                  <a:schemeClr val="tx1"/>
                </a:solidFill>
                <a:latin typeface="Times New Roman" panose="02020603050405020304" pitchFamily="18" charset="0"/>
              </a:defRPr>
            </a:lvl8pPr>
            <a:lvl9pPr fontAlgn="base">
              <a:spcBef>
                <a:spcPct val="0"/>
              </a:spcBef>
              <a:spcAft>
                <a:spcPct val="0"/>
              </a:spcAft>
              <a:tabLst>
                <a:tab pos="971550" algn="l"/>
                <a:tab pos="1319213" algn="l"/>
              </a:tabLst>
              <a:defRPr sz="2400">
                <a:solidFill>
                  <a:schemeClr val="tx1"/>
                </a:solidFill>
                <a:latin typeface="Times New Roman" panose="02020603050405020304" pitchFamily="18" charset="0"/>
              </a:defRPr>
            </a:lvl9pPr>
          </a:lstStyle>
          <a:p>
            <a:r>
              <a:rPr lang="en-US" altLang="en-US"/>
              <a:t>What are the strategies</a:t>
            </a:r>
          </a:p>
          <a:p>
            <a:endParaRPr lang="en-US" altLang="en-US"/>
          </a:p>
          <a:p>
            <a:pPr lvl="1">
              <a:buFontTx/>
              <a:buChar char="•"/>
            </a:pPr>
            <a:r>
              <a:rPr lang="en-US" altLang="en-US"/>
              <a:t>  	Reduce where the emissions are</a:t>
            </a:r>
          </a:p>
          <a:p>
            <a:pPr lvl="2">
              <a:buFontTx/>
              <a:buChar char="•"/>
            </a:pPr>
            <a:r>
              <a:rPr lang="en-US" altLang="en-US"/>
              <a:t>  	Fuel standards</a:t>
            </a:r>
          </a:p>
          <a:p>
            <a:pPr lvl="2">
              <a:buFontTx/>
              <a:buChar char="•"/>
            </a:pPr>
            <a:r>
              <a:rPr lang="en-US" altLang="en-US"/>
              <a:t> 	Fuel switching</a:t>
            </a:r>
          </a:p>
          <a:p>
            <a:pPr lvl="2">
              <a:buFontTx/>
              <a:buChar char="•"/>
            </a:pPr>
            <a:r>
              <a:rPr lang="en-US" altLang="en-US"/>
              <a:t> 	Emissions capture and storage</a:t>
            </a:r>
          </a:p>
          <a:p>
            <a:pPr lvl="2">
              <a:buFontTx/>
              <a:buChar char="•"/>
            </a:pPr>
            <a:r>
              <a:rPr lang="en-US" altLang="en-US"/>
              <a:t> 	Conservation – lightbulbs</a:t>
            </a:r>
          </a:p>
          <a:p>
            <a:pPr lvl="2">
              <a:buFontTx/>
              <a:buChar char="•"/>
            </a:pPr>
            <a:r>
              <a:rPr lang="en-US" altLang="en-US"/>
              <a:t> 	Lifestyle</a:t>
            </a:r>
          </a:p>
          <a:p>
            <a:pPr lvl="2">
              <a:buFontTx/>
              <a:buChar char="•"/>
            </a:pPr>
            <a:endParaRPr lang="en-US" altLang="en-US"/>
          </a:p>
          <a:p>
            <a:pPr lvl="1">
              <a:buFontTx/>
              <a:buChar char="•"/>
            </a:pPr>
            <a:r>
              <a:rPr lang="en-US" altLang="en-US"/>
              <a:t> 	Offset from elsewhere</a:t>
            </a:r>
          </a:p>
          <a:p>
            <a:pPr lvl="2">
              <a:buFontTx/>
              <a:buChar char="•"/>
            </a:pPr>
            <a:r>
              <a:rPr lang="en-US" altLang="en-US"/>
              <a:t> 	Agriculture</a:t>
            </a:r>
          </a:p>
          <a:p>
            <a:pPr lvl="2">
              <a:buFontTx/>
              <a:buChar char="•"/>
            </a:pPr>
            <a:r>
              <a:rPr lang="en-US" altLang="en-US"/>
              <a:t> 	Forestry</a:t>
            </a:r>
          </a:p>
          <a:p>
            <a:pPr lvl="2">
              <a:buFontTx/>
              <a:buChar char="•"/>
            </a:pPr>
            <a:r>
              <a:rPr lang="en-US" altLang="en-US"/>
              <a:t> 	Biofuels</a:t>
            </a:r>
          </a:p>
          <a:p>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81" name="Group 41">
            <a:extLst>
              <a:ext uri="{FF2B5EF4-FFF2-40B4-BE49-F238E27FC236}">
                <a16:creationId xmlns:a16="http://schemas.microsoft.com/office/drawing/2014/main" id="{4D0F25DE-811D-3A80-4457-21459E60CA00}"/>
              </a:ext>
            </a:extLst>
          </p:cNvPr>
          <p:cNvGraphicFramePr>
            <a:graphicFrameLocks noGrp="1"/>
          </p:cNvGraphicFramePr>
          <p:nvPr/>
        </p:nvGraphicFramePr>
        <p:xfrm>
          <a:off x="2400300" y="2759075"/>
          <a:ext cx="4343400" cy="517525"/>
        </p:xfrm>
        <a:graphic>
          <a:graphicData uri="http://schemas.openxmlformats.org/drawingml/2006/table">
            <a:tbl>
              <a:tblPr/>
              <a:tblGrid>
                <a:gridCol w="4343400">
                  <a:extLst>
                    <a:ext uri="{9D8B030D-6E8A-4147-A177-3AD203B41FA5}">
                      <a16:colId xmlns:a16="http://schemas.microsoft.com/office/drawing/2014/main" val="1557757934"/>
                    </a:ext>
                  </a:extLst>
                </a:gridCol>
              </a:tblGrid>
              <a:tr h="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2530029526"/>
                  </a:ext>
                </a:extLst>
              </a:tr>
            </a:tbl>
          </a:graphicData>
        </a:graphic>
      </p:graphicFrame>
      <p:sp>
        <p:nvSpPr>
          <p:cNvPr id="215082" name="Rectangle 42">
            <a:extLst>
              <a:ext uri="{FF2B5EF4-FFF2-40B4-BE49-F238E27FC236}">
                <a16:creationId xmlns:a16="http://schemas.microsoft.com/office/drawing/2014/main" id="{2EDDC65D-4169-28EB-D153-0C098CEE5688}"/>
              </a:ext>
            </a:extLst>
          </p:cNvPr>
          <p:cNvSpPr>
            <a:spLocks noChangeArrowheads="1"/>
          </p:cNvSpPr>
          <p:nvPr/>
        </p:nvSpPr>
        <p:spPr bwMode="auto">
          <a:xfrm>
            <a:off x="2400300" y="327660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br>
              <a:rPr lang="en-US" altLang="en-US" sz="2400" b="0"/>
            </a:br>
            <a:endParaRPr lang="en-US" altLang="en-US" sz="2400" b="0"/>
          </a:p>
        </p:txBody>
      </p:sp>
      <p:pic>
        <p:nvPicPr>
          <p:cNvPr id="215083" name="Picture 43">
            <a:extLst>
              <a:ext uri="{FF2B5EF4-FFF2-40B4-BE49-F238E27FC236}">
                <a16:creationId xmlns:a16="http://schemas.microsoft.com/office/drawing/2014/main" id="{63976448-87B6-027C-F53A-787F652EE27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1409700"/>
            <a:ext cx="3657600" cy="3543300"/>
          </a:xfrm>
          <a:prstGeom prst="rect">
            <a:avLst/>
          </a:prstGeom>
          <a:noFill/>
          <a:extLst>
            <a:ext uri="{909E8E84-426E-40DD-AFC4-6F175D3DCCD1}">
              <a14:hiddenFill xmlns:a14="http://schemas.microsoft.com/office/drawing/2010/main">
                <a:solidFill>
                  <a:srgbClr val="FFFFFF"/>
                </a:solidFill>
              </a14:hiddenFill>
            </a:ext>
          </a:extLst>
        </p:spPr>
      </p:pic>
      <p:pic>
        <p:nvPicPr>
          <p:cNvPr id="215084" name="Picture 44">
            <a:extLst>
              <a:ext uri="{FF2B5EF4-FFF2-40B4-BE49-F238E27FC236}">
                <a16:creationId xmlns:a16="http://schemas.microsoft.com/office/drawing/2014/main" id="{30E52CC8-D514-9E24-FC13-79590846C0D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5143500"/>
            <a:ext cx="36576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15085" name="Picture 45">
            <a:extLst>
              <a:ext uri="{FF2B5EF4-FFF2-40B4-BE49-F238E27FC236}">
                <a16:creationId xmlns:a16="http://schemas.microsoft.com/office/drawing/2014/main" id="{21C05406-EDE0-A088-5465-C78230372AD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5800" y="838200"/>
            <a:ext cx="4200525" cy="297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6" name="Picture 46">
            <a:extLst>
              <a:ext uri="{FF2B5EF4-FFF2-40B4-BE49-F238E27FC236}">
                <a16:creationId xmlns:a16="http://schemas.microsoft.com/office/drawing/2014/main" id="{68099EC4-317F-151E-439C-F69FB98C754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43400" y="4175125"/>
            <a:ext cx="2193925" cy="230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7" name="Picture 47">
            <a:extLst>
              <a:ext uri="{FF2B5EF4-FFF2-40B4-BE49-F238E27FC236}">
                <a16:creationId xmlns:a16="http://schemas.microsoft.com/office/drawing/2014/main" id="{117A18D0-2A48-0EDD-8E94-498FAFF5B69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29400" y="4343400"/>
            <a:ext cx="21717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8" name="Rectangle 48">
            <a:extLst>
              <a:ext uri="{FF2B5EF4-FFF2-40B4-BE49-F238E27FC236}">
                <a16:creationId xmlns:a16="http://schemas.microsoft.com/office/drawing/2014/main" id="{7AF0C499-8123-019F-DE22-6F68B5CEECFD}"/>
              </a:ext>
            </a:extLst>
          </p:cNvPr>
          <p:cNvSpPr>
            <a:spLocks noChangeArrowheads="1"/>
          </p:cNvSpPr>
          <p:nvPr/>
        </p:nvSpPr>
        <p:spPr bwMode="auto">
          <a:xfrm>
            <a:off x="4572000" y="6400800"/>
            <a:ext cx="533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buClr>
                <a:schemeClr val="tx2"/>
              </a:buClr>
              <a:buSzPct val="75000"/>
              <a:buFont typeface="Wingdings" pitchFamily="2" charset="2"/>
              <a:buNone/>
            </a:pPr>
            <a:r>
              <a:rPr lang="en-US" altLang="en-US" sz="800">
                <a:latin typeface="Arial" panose="020B0604020202020204" pitchFamily="34" charset="0"/>
                <a:cs typeface="Arial" panose="020B0604020202020204" pitchFamily="34" charset="0"/>
              </a:rPr>
              <a:t>Source: USDOE Texas Energy Consumption</a:t>
            </a:r>
          </a:p>
          <a:p>
            <a:pPr>
              <a:buClr>
                <a:schemeClr val="tx2"/>
              </a:buClr>
              <a:buSzPct val="75000"/>
              <a:buFont typeface="Wingdings" pitchFamily="2" charset="2"/>
              <a:buNone/>
            </a:pPr>
            <a:r>
              <a:rPr lang="en-US" altLang="en-US" sz="800">
                <a:latin typeface="Arial" panose="020B0604020202020204" pitchFamily="34" charset="0"/>
                <a:cs typeface="Arial" panose="020B0604020202020204" pitchFamily="34" charset="0"/>
              </a:rPr>
              <a:t>http://www.eere.energy.gov/states/state_specific_statistics.cfm/state=TX#consumption</a:t>
            </a:r>
          </a:p>
        </p:txBody>
      </p:sp>
      <p:sp>
        <p:nvSpPr>
          <p:cNvPr id="215089" name="Rectangle 49">
            <a:extLst>
              <a:ext uri="{FF2B5EF4-FFF2-40B4-BE49-F238E27FC236}">
                <a16:creationId xmlns:a16="http://schemas.microsoft.com/office/drawing/2014/main" id="{BF96A6D4-631B-95D7-C491-6DE8BA8CAE9A}"/>
              </a:ext>
            </a:extLst>
          </p:cNvPr>
          <p:cNvSpPr>
            <a:spLocks noChangeArrowheads="1"/>
          </p:cNvSpPr>
          <p:nvPr/>
        </p:nvSpPr>
        <p:spPr bwMode="auto">
          <a:xfrm>
            <a:off x="258763" y="6461125"/>
            <a:ext cx="36274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http://tonto.eia.doe.gov/state/state_energy_profiles.cfm?sid=TX</a:t>
            </a:r>
          </a:p>
        </p:txBody>
      </p:sp>
      <p:sp>
        <p:nvSpPr>
          <p:cNvPr id="215091" name="Rectangle 51">
            <a:extLst>
              <a:ext uri="{FF2B5EF4-FFF2-40B4-BE49-F238E27FC236}">
                <a16:creationId xmlns:a16="http://schemas.microsoft.com/office/drawing/2014/main" id="{E631E393-1413-9E07-F440-ACA80EA4CD6D}"/>
              </a:ext>
            </a:extLst>
          </p:cNvPr>
          <p:cNvSpPr>
            <a:spLocks noChangeArrowheads="1"/>
          </p:cNvSpPr>
          <p:nvPr/>
        </p:nvSpPr>
        <p:spPr bwMode="auto">
          <a:xfrm>
            <a:off x="609600" y="838200"/>
            <a:ext cx="30480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solidFill>
                  <a:schemeClr val="accent2"/>
                </a:solidFill>
              </a:rPr>
              <a:t>A tall order</a:t>
            </a:r>
          </a:p>
        </p:txBody>
      </p:sp>
      <p:sp>
        <p:nvSpPr>
          <p:cNvPr id="215092" name="Rectangle 52">
            <a:extLst>
              <a:ext uri="{FF2B5EF4-FFF2-40B4-BE49-F238E27FC236}">
                <a16:creationId xmlns:a16="http://schemas.microsoft.com/office/drawing/2014/main" id="{84CE3B27-2EB1-7EFB-1D3D-9E978DF6C937}"/>
              </a:ext>
            </a:extLst>
          </p:cNvPr>
          <p:cNvSpPr>
            <a:spLocks noChangeArrowheads="1"/>
          </p:cNvSpPr>
          <p:nvPr/>
        </p:nvSpPr>
        <p:spPr bwMode="auto">
          <a:xfrm>
            <a:off x="990600" y="228600"/>
            <a:ext cx="7086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solidFill>
                  <a:srgbClr val="FF0066"/>
                </a:solidFill>
              </a:rPr>
              <a:t>Avoid it – </a:t>
            </a:r>
            <a:r>
              <a:rPr lang="en-US" altLang="en-US" sz="2400"/>
              <a:t>Energy</a:t>
            </a:r>
          </a:p>
        </p:txBody>
      </p:sp>
      <p:sp>
        <p:nvSpPr>
          <p:cNvPr id="215093" name="Rectangle 53">
            <a:extLst>
              <a:ext uri="{FF2B5EF4-FFF2-40B4-BE49-F238E27FC236}">
                <a16:creationId xmlns:a16="http://schemas.microsoft.com/office/drawing/2014/main" id="{0F7E55AA-7E2A-AA3F-825C-F8CC67AEA275}"/>
              </a:ext>
            </a:extLst>
          </p:cNvPr>
          <p:cNvSpPr>
            <a:spLocks noChangeArrowheads="1"/>
          </p:cNvSpPr>
          <p:nvPr/>
        </p:nvSpPr>
        <p:spPr bwMode="auto">
          <a:xfrm>
            <a:off x="4603750" y="3749675"/>
            <a:ext cx="3117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http://txsdc.utsa.edu/tpepp/2006projections/summary/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6066" name="Group 2">
            <a:extLst>
              <a:ext uri="{FF2B5EF4-FFF2-40B4-BE49-F238E27FC236}">
                <a16:creationId xmlns:a16="http://schemas.microsoft.com/office/drawing/2014/main" id="{762D83D1-AD2C-BE5F-0E7F-0F969F95CD3E}"/>
              </a:ext>
            </a:extLst>
          </p:cNvPr>
          <p:cNvGraphicFramePr>
            <a:graphicFrameLocks noGrp="1"/>
          </p:cNvGraphicFramePr>
          <p:nvPr/>
        </p:nvGraphicFramePr>
        <p:xfrm>
          <a:off x="2400300" y="2759075"/>
          <a:ext cx="4343400" cy="517525"/>
        </p:xfrm>
        <a:graphic>
          <a:graphicData uri="http://schemas.openxmlformats.org/drawingml/2006/table">
            <a:tbl>
              <a:tblPr/>
              <a:tblGrid>
                <a:gridCol w="4343400">
                  <a:extLst>
                    <a:ext uri="{9D8B030D-6E8A-4147-A177-3AD203B41FA5}">
                      <a16:colId xmlns:a16="http://schemas.microsoft.com/office/drawing/2014/main" val="1067410218"/>
                    </a:ext>
                  </a:extLst>
                </a:gridCol>
              </a:tblGrid>
              <a:tr h="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2839275728"/>
                  </a:ext>
                </a:extLst>
              </a:tr>
            </a:tbl>
          </a:graphicData>
        </a:graphic>
      </p:graphicFrame>
      <p:sp>
        <p:nvSpPr>
          <p:cNvPr id="216072" name="Rectangle 8">
            <a:extLst>
              <a:ext uri="{FF2B5EF4-FFF2-40B4-BE49-F238E27FC236}">
                <a16:creationId xmlns:a16="http://schemas.microsoft.com/office/drawing/2014/main" id="{4E5676CA-D5CE-DBC3-7485-FCD048F5C62E}"/>
              </a:ext>
            </a:extLst>
          </p:cNvPr>
          <p:cNvSpPr>
            <a:spLocks noChangeArrowheads="1"/>
          </p:cNvSpPr>
          <p:nvPr/>
        </p:nvSpPr>
        <p:spPr bwMode="auto">
          <a:xfrm>
            <a:off x="2400300" y="327660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br>
              <a:rPr lang="en-US" altLang="en-US" sz="2400" b="0"/>
            </a:br>
            <a:endParaRPr lang="en-US" altLang="en-US" sz="2400" b="0"/>
          </a:p>
        </p:txBody>
      </p:sp>
      <p:sp>
        <p:nvSpPr>
          <p:cNvPr id="216081" name="Rectangle 17">
            <a:extLst>
              <a:ext uri="{FF2B5EF4-FFF2-40B4-BE49-F238E27FC236}">
                <a16:creationId xmlns:a16="http://schemas.microsoft.com/office/drawing/2014/main" id="{2EC34133-2846-7FFC-E787-1EF1324B8EBC}"/>
              </a:ext>
            </a:extLst>
          </p:cNvPr>
          <p:cNvSpPr>
            <a:spLocks noChangeArrowheads="1"/>
          </p:cNvSpPr>
          <p:nvPr/>
        </p:nvSpPr>
        <p:spPr bwMode="auto">
          <a:xfrm>
            <a:off x="2057400" y="2895600"/>
            <a:ext cx="304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a:solidFill>
                  <a:schemeClr val="accent2"/>
                </a:solidFill>
              </a:rPr>
              <a:t>Big Needs</a:t>
            </a:r>
          </a:p>
          <a:p>
            <a:endParaRPr lang="en-US" altLang="en-US" sz="2400">
              <a:solidFill>
                <a:schemeClr val="accent2"/>
              </a:solidFill>
            </a:endParaRPr>
          </a:p>
          <a:p>
            <a:pPr lvl="1">
              <a:buFontTx/>
              <a:buChar char="•"/>
            </a:pPr>
            <a:r>
              <a:rPr lang="en-US" altLang="en-US" sz="2400"/>
              <a:t>Renewables</a:t>
            </a:r>
          </a:p>
          <a:p>
            <a:pPr lvl="1">
              <a:buFontTx/>
              <a:buChar char="•"/>
            </a:pPr>
            <a:r>
              <a:rPr lang="en-US" altLang="en-US" sz="2400"/>
              <a:t>Fuel Standards</a:t>
            </a:r>
          </a:p>
          <a:p>
            <a:pPr lvl="1">
              <a:buFontTx/>
              <a:buChar char="•"/>
            </a:pPr>
            <a:r>
              <a:rPr lang="en-US" altLang="en-US" sz="2400"/>
              <a:t>Improved miles per gallon</a:t>
            </a:r>
          </a:p>
          <a:p>
            <a:pPr lvl="1">
              <a:buFontTx/>
              <a:buChar char="•"/>
            </a:pPr>
            <a:r>
              <a:rPr lang="en-US" altLang="en-US" sz="2400"/>
              <a:t>Fuel switching</a:t>
            </a:r>
          </a:p>
          <a:p>
            <a:pPr lvl="1">
              <a:buFontTx/>
              <a:buChar char="•"/>
            </a:pPr>
            <a:r>
              <a:rPr lang="en-US" altLang="en-US" sz="2400"/>
              <a:t>CCS – Future Gen</a:t>
            </a:r>
          </a:p>
          <a:p>
            <a:pPr lvl="1">
              <a:buFontTx/>
              <a:buChar char="•"/>
            </a:pPr>
            <a:r>
              <a:rPr lang="en-US" altLang="en-US" sz="2400"/>
              <a:t>Offsets from elsewhere</a:t>
            </a:r>
          </a:p>
          <a:p>
            <a:pPr lvl="1">
              <a:buFontTx/>
              <a:buChar char="•"/>
            </a:pPr>
            <a:endParaRPr lang="en-US" altLang="en-US" sz="2400">
              <a:solidFill>
                <a:schemeClr val="accent2"/>
              </a:solidFill>
            </a:endParaRPr>
          </a:p>
        </p:txBody>
      </p:sp>
      <p:sp>
        <p:nvSpPr>
          <p:cNvPr id="216082" name="Rectangle 18">
            <a:extLst>
              <a:ext uri="{FF2B5EF4-FFF2-40B4-BE49-F238E27FC236}">
                <a16:creationId xmlns:a16="http://schemas.microsoft.com/office/drawing/2014/main" id="{D737927A-ACA2-D0D6-D3BB-199292CCD1BB}"/>
              </a:ext>
            </a:extLst>
          </p:cNvPr>
          <p:cNvSpPr>
            <a:spLocks noChangeArrowheads="1"/>
          </p:cNvSpPr>
          <p:nvPr/>
        </p:nvSpPr>
        <p:spPr bwMode="auto">
          <a:xfrm>
            <a:off x="990600" y="228600"/>
            <a:ext cx="7086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solidFill>
                  <a:srgbClr val="FF0066"/>
                </a:solidFill>
              </a:rPr>
              <a:t>Avoid it – </a:t>
            </a:r>
            <a:r>
              <a:rPr lang="en-US" altLang="en-US" sz="2400"/>
              <a:t>Energy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8" name="Rectangle 6">
            <a:extLst>
              <a:ext uri="{FF2B5EF4-FFF2-40B4-BE49-F238E27FC236}">
                <a16:creationId xmlns:a16="http://schemas.microsoft.com/office/drawing/2014/main" id="{D0AEB4E9-5C16-098C-D5B4-FE0449F8773E}"/>
              </a:ext>
            </a:extLst>
          </p:cNvPr>
          <p:cNvSpPr>
            <a:spLocks noChangeArrowheads="1"/>
          </p:cNvSpPr>
          <p:nvPr/>
        </p:nvSpPr>
        <p:spPr bwMode="auto">
          <a:xfrm>
            <a:off x="596900" y="1262063"/>
            <a:ext cx="8256588" cy="582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10000"/>
              </a:spcBef>
            </a:pPr>
            <a:r>
              <a:rPr lang="en-US" altLang="en-US" sz="1500">
                <a:solidFill>
                  <a:schemeClr val="bg2"/>
                </a:solidFill>
                <a:latin typeface="Arial" panose="020B0604020202020204" pitchFamily="34" charset="0"/>
              </a:rPr>
              <a:t>Strategy		           		Basic Nature    	CO2        CH4         N2O</a:t>
            </a:r>
          </a:p>
          <a:p>
            <a:pPr>
              <a:spcBef>
                <a:spcPct val="10000"/>
              </a:spcBef>
            </a:pPr>
            <a:endParaRPr lang="en-US" altLang="en-US" sz="800">
              <a:solidFill>
                <a:srgbClr val="FF3300"/>
              </a:solidFill>
              <a:latin typeface="Arial" panose="020B0604020202020204" pitchFamily="34" charset="0"/>
            </a:endParaRPr>
          </a:p>
          <a:p>
            <a:pPr>
              <a:spcBef>
                <a:spcPct val="10000"/>
              </a:spcBef>
            </a:pPr>
            <a:r>
              <a:rPr lang="en-US" altLang="en-US" sz="1500">
                <a:solidFill>
                  <a:srgbClr val="FF3300"/>
                </a:solidFill>
                <a:latin typeface="Arial" panose="020B0604020202020204" pitchFamily="34" charset="0"/>
              </a:rPr>
              <a:t>Crop Mix Alteration 			Emis, Seq		X		X</a:t>
            </a:r>
          </a:p>
          <a:p>
            <a:pPr>
              <a:spcBef>
                <a:spcPct val="10000"/>
              </a:spcBef>
            </a:pPr>
            <a:r>
              <a:rPr lang="en-US" altLang="en-US" sz="1500">
                <a:solidFill>
                  <a:srgbClr val="FF3300"/>
                </a:solidFill>
                <a:latin typeface="Arial" panose="020B0604020202020204" pitchFamily="34" charset="0"/>
              </a:rPr>
              <a:t>Crop Fertilization Alteration		Emis, Seq		X		X</a:t>
            </a:r>
          </a:p>
          <a:p>
            <a:pPr>
              <a:spcBef>
                <a:spcPct val="10000"/>
              </a:spcBef>
            </a:pPr>
            <a:r>
              <a:rPr lang="en-US" altLang="en-US" sz="1500">
                <a:solidFill>
                  <a:srgbClr val="FF3300"/>
                </a:solidFill>
                <a:latin typeface="Arial" panose="020B0604020202020204" pitchFamily="34" charset="0"/>
              </a:rPr>
              <a:t>Crop Input Alteration		Emission		X		X</a:t>
            </a:r>
          </a:p>
          <a:p>
            <a:pPr>
              <a:spcBef>
                <a:spcPct val="10000"/>
              </a:spcBef>
            </a:pPr>
            <a:r>
              <a:rPr lang="en-US" altLang="en-US" sz="1500">
                <a:solidFill>
                  <a:srgbClr val="FF3300"/>
                </a:solidFill>
                <a:latin typeface="Arial" panose="020B0604020202020204" pitchFamily="34" charset="0"/>
              </a:rPr>
              <a:t>Crop Tillage Alteration		Emission		X		X</a:t>
            </a:r>
          </a:p>
          <a:p>
            <a:pPr>
              <a:spcBef>
                <a:spcPct val="10000"/>
              </a:spcBef>
            </a:pPr>
            <a:r>
              <a:rPr lang="en-US" altLang="en-US" sz="1500">
                <a:solidFill>
                  <a:srgbClr val="FF3300"/>
                </a:solidFill>
                <a:latin typeface="Arial" panose="020B0604020202020204" pitchFamily="34" charset="0"/>
              </a:rPr>
              <a:t>Grassland Conversion 		Sequestration	X	</a:t>
            </a:r>
          </a:p>
          <a:p>
            <a:pPr>
              <a:spcBef>
                <a:spcPct val="10000"/>
              </a:spcBef>
            </a:pPr>
            <a:r>
              <a:rPr lang="en-US" altLang="en-US" sz="1500">
                <a:solidFill>
                  <a:srgbClr val="FF3300"/>
                </a:solidFill>
                <a:latin typeface="Arial" panose="020B0604020202020204" pitchFamily="34" charset="0"/>
              </a:rPr>
              <a:t>Irrigated /Dry land Mix		Emission		X		X</a:t>
            </a:r>
          </a:p>
          <a:p>
            <a:pPr>
              <a:spcBef>
                <a:spcPct val="10000"/>
              </a:spcBef>
            </a:pPr>
            <a:endParaRPr lang="en-US" altLang="en-US" sz="800">
              <a:solidFill>
                <a:srgbClr val="FF3300"/>
              </a:solidFill>
              <a:latin typeface="Arial" panose="020B0604020202020204" pitchFamily="34" charset="0"/>
            </a:endParaRPr>
          </a:p>
          <a:p>
            <a:pPr>
              <a:spcBef>
                <a:spcPct val="10000"/>
              </a:spcBef>
            </a:pPr>
            <a:r>
              <a:rPr lang="en-US" altLang="en-US" sz="1500">
                <a:solidFill>
                  <a:srgbClr val="9966FF"/>
                </a:solidFill>
                <a:latin typeface="Arial" panose="020B0604020202020204" pitchFamily="34" charset="0"/>
              </a:rPr>
              <a:t>Biofuel Production			Offset		X	X	X</a:t>
            </a:r>
          </a:p>
          <a:p>
            <a:pPr>
              <a:spcBef>
                <a:spcPct val="10000"/>
              </a:spcBef>
            </a:pPr>
            <a:endParaRPr lang="en-US" altLang="en-US" sz="800">
              <a:solidFill>
                <a:srgbClr val="FF3300"/>
              </a:solidFill>
              <a:latin typeface="Arial" panose="020B0604020202020204" pitchFamily="34" charset="0"/>
            </a:endParaRPr>
          </a:p>
          <a:p>
            <a:pPr>
              <a:spcBef>
                <a:spcPct val="10000"/>
              </a:spcBef>
            </a:pPr>
            <a:r>
              <a:rPr lang="en-US" altLang="en-US" sz="1500">
                <a:solidFill>
                  <a:srgbClr val="0000FF"/>
                </a:solidFill>
                <a:latin typeface="Arial" panose="020B0604020202020204" pitchFamily="34" charset="0"/>
              </a:rPr>
              <a:t>Stocker/Feedlot mix 		Emission		X	</a:t>
            </a:r>
          </a:p>
          <a:p>
            <a:pPr>
              <a:spcBef>
                <a:spcPct val="10000"/>
              </a:spcBef>
            </a:pPr>
            <a:r>
              <a:rPr lang="en-US" altLang="en-US" sz="1500">
                <a:solidFill>
                  <a:srgbClr val="0000FF"/>
                </a:solidFill>
                <a:latin typeface="Arial" panose="020B0604020202020204" pitchFamily="34" charset="0"/>
              </a:rPr>
              <a:t>Enteric fermentation 		Emission		X	</a:t>
            </a:r>
          </a:p>
          <a:p>
            <a:pPr>
              <a:spcBef>
                <a:spcPct val="10000"/>
              </a:spcBef>
            </a:pPr>
            <a:r>
              <a:rPr lang="en-US" altLang="en-US" sz="1500">
                <a:solidFill>
                  <a:srgbClr val="0000FF"/>
                </a:solidFill>
                <a:latin typeface="Arial" panose="020B0604020202020204" pitchFamily="34" charset="0"/>
              </a:rPr>
              <a:t>Livestock Herd Size 		Emission		X	X</a:t>
            </a:r>
          </a:p>
          <a:p>
            <a:pPr>
              <a:spcBef>
                <a:spcPct val="10000"/>
              </a:spcBef>
            </a:pPr>
            <a:r>
              <a:rPr lang="en-US" altLang="en-US" sz="1500">
                <a:solidFill>
                  <a:srgbClr val="0000FF"/>
                </a:solidFill>
                <a:latin typeface="Arial" panose="020B0604020202020204" pitchFamily="34" charset="0"/>
              </a:rPr>
              <a:t>Livestock System Change		Emission		X	X</a:t>
            </a:r>
          </a:p>
          <a:p>
            <a:pPr>
              <a:spcBef>
                <a:spcPct val="10000"/>
              </a:spcBef>
            </a:pPr>
            <a:r>
              <a:rPr lang="en-US" altLang="en-US" sz="1500">
                <a:solidFill>
                  <a:srgbClr val="0000FF"/>
                </a:solidFill>
                <a:latin typeface="Arial" panose="020B0604020202020204" pitchFamily="34" charset="0"/>
              </a:rPr>
              <a:t>Manure Management		Emission		X	X</a:t>
            </a:r>
          </a:p>
          <a:p>
            <a:pPr>
              <a:spcBef>
                <a:spcPct val="10000"/>
              </a:spcBef>
            </a:pPr>
            <a:r>
              <a:rPr lang="en-US" altLang="en-US" sz="1500">
                <a:solidFill>
                  <a:srgbClr val="0000FF"/>
                </a:solidFill>
                <a:latin typeface="Arial" panose="020B0604020202020204" pitchFamily="34" charset="0"/>
              </a:rPr>
              <a:t>Rice Acreage 			Emission		X	X	X</a:t>
            </a:r>
          </a:p>
          <a:p>
            <a:pPr>
              <a:spcBef>
                <a:spcPct val="10000"/>
              </a:spcBef>
            </a:pPr>
            <a:endParaRPr lang="en-US" altLang="en-US" sz="800">
              <a:solidFill>
                <a:srgbClr val="FF3300"/>
              </a:solidFill>
              <a:latin typeface="Arial" panose="020B0604020202020204" pitchFamily="34" charset="0"/>
            </a:endParaRPr>
          </a:p>
          <a:p>
            <a:pPr>
              <a:buClr>
                <a:schemeClr val="tx2"/>
              </a:buClr>
              <a:buSzPct val="75000"/>
              <a:buFont typeface="Wingdings" pitchFamily="2" charset="2"/>
              <a:buNone/>
            </a:pPr>
            <a:r>
              <a:rPr lang="en-US" altLang="en-US" sz="1500">
                <a:solidFill>
                  <a:srgbClr val="669900"/>
                </a:solidFill>
                <a:latin typeface="Arial" panose="020B0604020202020204" pitchFamily="34" charset="0"/>
              </a:rPr>
              <a:t>Afforestation (not today) 		Sequestration	X	</a:t>
            </a:r>
          </a:p>
          <a:p>
            <a:pPr>
              <a:buClr>
                <a:schemeClr val="tx2"/>
              </a:buClr>
              <a:buSzPct val="75000"/>
              <a:buFont typeface="Wingdings" pitchFamily="2" charset="2"/>
              <a:buNone/>
            </a:pPr>
            <a:r>
              <a:rPr lang="en-US" altLang="en-US" sz="1500">
                <a:solidFill>
                  <a:srgbClr val="669900"/>
                </a:solidFill>
                <a:latin typeface="Arial" panose="020B0604020202020204" pitchFamily="34" charset="0"/>
              </a:rPr>
              <a:t>Existing timberland Management	Sequestration	X</a:t>
            </a:r>
          </a:p>
          <a:p>
            <a:pPr>
              <a:buClr>
                <a:schemeClr val="tx2"/>
              </a:buClr>
              <a:buSzPct val="75000"/>
              <a:buFont typeface="Wingdings" pitchFamily="2" charset="2"/>
              <a:buNone/>
            </a:pPr>
            <a:r>
              <a:rPr lang="en-US" altLang="en-US" sz="1500">
                <a:solidFill>
                  <a:srgbClr val="669900"/>
                </a:solidFill>
                <a:latin typeface="Arial" panose="020B0604020202020204" pitchFamily="34" charset="0"/>
              </a:rPr>
              <a:t>Deforestation			Emission		X</a:t>
            </a:r>
            <a:r>
              <a:rPr lang="en-US" altLang="en-US" sz="1500" b="0">
                <a:latin typeface="Arial" panose="020B0604020202020204" pitchFamily="34" charset="0"/>
              </a:rPr>
              <a:t>	</a:t>
            </a:r>
          </a:p>
          <a:p>
            <a:endParaRPr lang="en-US" altLang="en-US" sz="1000"/>
          </a:p>
          <a:p>
            <a:r>
              <a:rPr lang="en-US" altLang="en-US" sz="1000"/>
              <a:t>Murray, B.C., A.J. Sommer, B. Depro, B.L. Sohngen, B.A. McCarl, D. Gillig, B. de Angelo, and K. Andrasko, </a:t>
            </a:r>
            <a:r>
              <a:rPr lang="en-US" altLang="en-US" sz="1000" u="sng"/>
              <a:t>Greenhouse Gas Mitigation Potential in US Forestry and Agriculture</a:t>
            </a:r>
            <a:r>
              <a:rPr lang="en-US" altLang="en-US" sz="1000"/>
              <a:t>, EPA Report 430-R-05-006, November, 2005. </a:t>
            </a:r>
            <a:r>
              <a:rPr lang="en-US" altLang="en-US" sz="1000">
                <a:hlinkClick r:id="rId2"/>
              </a:rPr>
              <a:t>http://www.epa.gov/sequestration/pdf/greenhousegas2005.pdf</a:t>
            </a:r>
            <a:endParaRPr lang="en-US" altLang="en-US" sz="1000"/>
          </a:p>
          <a:p>
            <a:r>
              <a:rPr lang="en-US" altLang="en-US" sz="1000"/>
              <a:t>McCarl, B.A., and U.A. Schneider, "The Cost of Greenhouse Gas Mitigation in US Agriculture and Forestry," Science, Volume 294 (21 Dec), 2481-2482, 2001.</a:t>
            </a:r>
          </a:p>
          <a:p>
            <a:endParaRPr lang="en-US" altLang="en-US" sz="1000"/>
          </a:p>
        </p:txBody>
      </p:sp>
      <p:sp>
        <p:nvSpPr>
          <p:cNvPr id="146439" name="Text Box 7">
            <a:extLst>
              <a:ext uri="{FF2B5EF4-FFF2-40B4-BE49-F238E27FC236}">
                <a16:creationId xmlns:a16="http://schemas.microsoft.com/office/drawing/2014/main" id="{05B0271B-B4E2-21A8-4CB4-EEFABBE6C3DA}"/>
              </a:ext>
            </a:extLst>
          </p:cNvPr>
          <p:cNvSpPr txBox="1">
            <a:spLocks noChangeArrowheads="1"/>
          </p:cNvSpPr>
          <p:nvPr/>
        </p:nvSpPr>
        <p:spPr bwMode="auto">
          <a:xfrm>
            <a:off x="1085850" y="762000"/>
            <a:ext cx="706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Agricultural/Forestry/Biofuel Mitigation Possibilities</a:t>
            </a:r>
          </a:p>
        </p:txBody>
      </p:sp>
      <p:sp>
        <p:nvSpPr>
          <p:cNvPr id="146440" name="Rectangle 8">
            <a:extLst>
              <a:ext uri="{FF2B5EF4-FFF2-40B4-BE49-F238E27FC236}">
                <a16:creationId xmlns:a16="http://schemas.microsoft.com/office/drawing/2014/main" id="{55AD6829-F165-35BB-4150-F386E4B75025}"/>
              </a:ext>
            </a:extLst>
          </p:cNvPr>
          <p:cNvSpPr>
            <a:spLocks noChangeArrowheads="1"/>
          </p:cNvSpPr>
          <p:nvPr/>
        </p:nvSpPr>
        <p:spPr bwMode="auto">
          <a:xfrm>
            <a:off x="990600" y="228600"/>
            <a:ext cx="7086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solidFill>
                  <a:srgbClr val="FF0066"/>
                </a:solidFill>
              </a:rPr>
              <a:t>Avoid it – Ag and Forest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2" name="Rectangle 6">
            <a:extLst>
              <a:ext uri="{FF2B5EF4-FFF2-40B4-BE49-F238E27FC236}">
                <a16:creationId xmlns:a16="http://schemas.microsoft.com/office/drawing/2014/main" id="{64AD9349-2CA4-46F7-D19A-A0F780710CBC}"/>
              </a:ext>
            </a:extLst>
          </p:cNvPr>
          <p:cNvSpPr>
            <a:spLocks noChangeArrowheads="1"/>
          </p:cNvSpPr>
          <p:nvPr/>
        </p:nvSpPr>
        <p:spPr bwMode="auto">
          <a:xfrm>
            <a:off x="230188" y="6178550"/>
            <a:ext cx="818991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spcBef>
                <a:spcPct val="75000"/>
              </a:spcBef>
              <a:buClr>
                <a:schemeClr val="tx2"/>
              </a:buClr>
              <a:buSzPct val="75000"/>
              <a:buFont typeface="Wingdings" pitchFamily="2" charset="2"/>
              <a:buNone/>
            </a:pPr>
            <a:r>
              <a:rPr lang="en-US" altLang="en-US" sz="1000">
                <a:solidFill>
                  <a:srgbClr val="3333CC"/>
                </a:solidFill>
                <a:latin typeface="Arial" panose="020B0604020202020204" pitchFamily="34" charset="0"/>
                <a:cs typeface="Arial" panose="020B0604020202020204" pitchFamily="34" charset="0"/>
              </a:rPr>
              <a:t>Source of underlying graphic: Smith, C.T. , L. Biles, D. Cassidy, C.D. Foster, J. Gan, W.G. Hubbard, B.D. Jackson, C. Mayfield and H.M. Rauscher, “Knowledge Products to Inform Rural Communities about Sustainable Forestry for Bioenergy and Biobased Products”, IUFRO Conference on </a:t>
            </a:r>
            <a:r>
              <a:rPr lang="en-US" altLang="en-US" sz="1000" i="1">
                <a:solidFill>
                  <a:srgbClr val="3333CC"/>
                </a:solidFill>
                <a:latin typeface="Arial" panose="020B0604020202020204" pitchFamily="34" charset="0"/>
                <a:cs typeface="Arial" panose="020B0604020202020204" pitchFamily="34" charset="0"/>
              </a:rPr>
              <a:t>Transfer of Forest Science Knowledge and Technology, </a:t>
            </a:r>
            <a:r>
              <a:rPr lang="en-US" altLang="en-US" sz="1000">
                <a:solidFill>
                  <a:srgbClr val="3333CC"/>
                </a:solidFill>
                <a:latin typeface="Arial" panose="020B0604020202020204" pitchFamily="34" charset="0"/>
                <a:cs typeface="Arial" panose="020B0604020202020204" pitchFamily="34" charset="0"/>
              </a:rPr>
              <a:t>Troutdale, Oregon, 10-13 May 2005</a:t>
            </a:r>
            <a:endParaRPr lang="en-US" altLang="en-US" sz="1200">
              <a:solidFill>
                <a:srgbClr val="3333CC"/>
              </a:solidFill>
              <a:latin typeface="Arial" panose="020B0604020202020204" pitchFamily="34" charset="0"/>
              <a:cs typeface="Arial" panose="020B0604020202020204" pitchFamily="34" charset="0"/>
            </a:endParaRPr>
          </a:p>
        </p:txBody>
      </p:sp>
      <p:grpSp>
        <p:nvGrpSpPr>
          <p:cNvPr id="147463" name="Group 7">
            <a:extLst>
              <a:ext uri="{FF2B5EF4-FFF2-40B4-BE49-F238E27FC236}">
                <a16:creationId xmlns:a16="http://schemas.microsoft.com/office/drawing/2014/main" id="{E344BFE7-EAC3-18C6-775A-9E4228074499}"/>
              </a:ext>
            </a:extLst>
          </p:cNvPr>
          <p:cNvGrpSpPr>
            <a:grpSpLocks/>
          </p:cNvGrpSpPr>
          <p:nvPr/>
        </p:nvGrpSpPr>
        <p:grpSpPr bwMode="auto">
          <a:xfrm>
            <a:off x="301625" y="725488"/>
            <a:ext cx="6808788" cy="3959225"/>
            <a:chOff x="457" y="132"/>
            <a:chExt cx="4998" cy="3736"/>
          </a:xfrm>
        </p:grpSpPr>
        <p:pic>
          <p:nvPicPr>
            <p:cNvPr id="147464" name="Picture 8">
              <a:extLst>
                <a:ext uri="{FF2B5EF4-FFF2-40B4-BE49-F238E27FC236}">
                  <a16:creationId xmlns:a16="http://schemas.microsoft.com/office/drawing/2014/main" id="{0D8439B3-67FC-3CB2-5426-D997D4E7D76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 y="132"/>
              <a:ext cx="4998" cy="3736"/>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7465" name="AutoShape 9">
              <a:extLst>
                <a:ext uri="{FF2B5EF4-FFF2-40B4-BE49-F238E27FC236}">
                  <a16:creationId xmlns:a16="http://schemas.microsoft.com/office/drawing/2014/main" id="{913D73B8-0456-04E1-6FA0-9FB4EE7C639E}"/>
                </a:ext>
              </a:extLst>
            </p:cNvPr>
            <p:cNvSpPr>
              <a:spLocks noChangeArrowheads="1"/>
            </p:cNvSpPr>
            <p:nvPr/>
          </p:nvSpPr>
          <p:spPr bwMode="auto">
            <a:xfrm>
              <a:off x="3882" y="553"/>
              <a:ext cx="522" cy="615"/>
            </a:xfrm>
            <a:prstGeom prst="upArrow">
              <a:avLst>
                <a:gd name="adj1" fmla="val 50000"/>
                <a:gd name="adj2" fmla="val 29454"/>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gn="ctr">
                <a:spcBef>
                  <a:spcPct val="75000"/>
                </a:spcBef>
                <a:buClr>
                  <a:schemeClr val="tx2"/>
                </a:buClr>
                <a:buSzPct val="75000"/>
                <a:buFont typeface="Wingdings" pitchFamily="2" charset="2"/>
                <a:buNone/>
              </a:pPr>
              <a:r>
                <a:rPr lang="en-US" altLang="en-US" sz="1000">
                  <a:solidFill>
                    <a:srgbClr val="3333CC"/>
                  </a:solidFill>
                  <a:latin typeface="Arial" panose="020B0604020202020204" pitchFamily="34" charset="0"/>
                  <a:cs typeface="Arial" panose="020B0604020202020204" pitchFamily="34" charset="0"/>
                </a:rPr>
                <a:t>Emit CO2</a:t>
              </a:r>
            </a:p>
          </p:txBody>
        </p:sp>
        <p:sp>
          <p:nvSpPr>
            <p:cNvPr id="147466" name="AutoShape 10">
              <a:extLst>
                <a:ext uri="{FF2B5EF4-FFF2-40B4-BE49-F238E27FC236}">
                  <a16:creationId xmlns:a16="http://schemas.microsoft.com/office/drawing/2014/main" id="{DE4BB3B7-6C34-13F2-1B36-A683348F60F5}"/>
                </a:ext>
              </a:extLst>
            </p:cNvPr>
            <p:cNvSpPr>
              <a:spLocks noChangeArrowheads="1"/>
            </p:cNvSpPr>
            <p:nvPr/>
          </p:nvSpPr>
          <p:spPr bwMode="auto">
            <a:xfrm flipV="1">
              <a:off x="1429" y="573"/>
              <a:ext cx="522" cy="615"/>
            </a:xfrm>
            <a:prstGeom prst="upArrow">
              <a:avLst>
                <a:gd name="adj1" fmla="val 50000"/>
                <a:gd name="adj2" fmla="val 29454"/>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gn="ctr">
                <a:spcBef>
                  <a:spcPct val="75000"/>
                </a:spcBef>
                <a:buClr>
                  <a:schemeClr val="tx2"/>
                </a:buClr>
                <a:buSzPct val="75000"/>
                <a:buFont typeface="Wingdings" pitchFamily="2" charset="2"/>
                <a:buNone/>
              </a:pPr>
              <a:r>
                <a:rPr lang="en-US" altLang="en-US" sz="1000">
                  <a:solidFill>
                    <a:srgbClr val="3333CC"/>
                  </a:solidFill>
                  <a:latin typeface="Arial" panose="020B0604020202020204" pitchFamily="34" charset="0"/>
                  <a:cs typeface="Arial" panose="020B0604020202020204" pitchFamily="34" charset="0"/>
                </a:rPr>
                <a:t>Absorb CO2</a:t>
              </a:r>
            </a:p>
          </p:txBody>
        </p:sp>
        <p:sp>
          <p:nvSpPr>
            <p:cNvPr id="147467" name="AutoShape 11">
              <a:extLst>
                <a:ext uri="{FF2B5EF4-FFF2-40B4-BE49-F238E27FC236}">
                  <a16:creationId xmlns:a16="http://schemas.microsoft.com/office/drawing/2014/main" id="{0124E3D4-DB74-B048-DC98-EE7CB096D516}"/>
                </a:ext>
              </a:extLst>
            </p:cNvPr>
            <p:cNvSpPr>
              <a:spLocks noChangeArrowheads="1"/>
            </p:cNvSpPr>
            <p:nvPr/>
          </p:nvSpPr>
          <p:spPr bwMode="auto">
            <a:xfrm>
              <a:off x="2835" y="2310"/>
              <a:ext cx="307" cy="277"/>
            </a:xfrm>
            <a:prstGeom prst="star5">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468" name="AutoShape 12">
              <a:extLst>
                <a:ext uri="{FF2B5EF4-FFF2-40B4-BE49-F238E27FC236}">
                  <a16:creationId xmlns:a16="http://schemas.microsoft.com/office/drawing/2014/main" id="{BCCA107B-61C6-FDB4-21B1-2CB60039A585}"/>
                </a:ext>
              </a:extLst>
            </p:cNvPr>
            <p:cNvSpPr>
              <a:spLocks noChangeArrowheads="1"/>
            </p:cNvSpPr>
            <p:nvPr/>
          </p:nvSpPr>
          <p:spPr bwMode="auto">
            <a:xfrm>
              <a:off x="4908" y="1847"/>
              <a:ext cx="307" cy="277"/>
            </a:xfrm>
            <a:prstGeom prst="star5">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469" name="AutoShape 13">
              <a:extLst>
                <a:ext uri="{FF2B5EF4-FFF2-40B4-BE49-F238E27FC236}">
                  <a16:creationId xmlns:a16="http://schemas.microsoft.com/office/drawing/2014/main" id="{D796DB5D-1DE0-D677-9B32-B425804A9AB8}"/>
                </a:ext>
              </a:extLst>
            </p:cNvPr>
            <p:cNvSpPr>
              <a:spLocks noChangeArrowheads="1"/>
            </p:cNvSpPr>
            <p:nvPr/>
          </p:nvSpPr>
          <p:spPr bwMode="auto">
            <a:xfrm>
              <a:off x="3686" y="2485"/>
              <a:ext cx="307" cy="277"/>
            </a:xfrm>
            <a:prstGeom prst="star5">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7470" name="Text Box 14">
            <a:extLst>
              <a:ext uri="{FF2B5EF4-FFF2-40B4-BE49-F238E27FC236}">
                <a16:creationId xmlns:a16="http://schemas.microsoft.com/office/drawing/2014/main" id="{7E0A30C5-E33A-B194-8D94-56DF5204F5B0}"/>
              </a:ext>
            </a:extLst>
          </p:cNvPr>
          <p:cNvSpPr txBox="1">
            <a:spLocks noChangeArrowheads="1"/>
          </p:cNvSpPr>
          <p:nvPr/>
        </p:nvSpPr>
        <p:spPr bwMode="auto">
          <a:xfrm>
            <a:off x="252413" y="4729163"/>
            <a:ext cx="7165975"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buClr>
                <a:schemeClr val="tx2"/>
              </a:buClr>
              <a:buSzPct val="75000"/>
              <a:buFont typeface="Wingdings" pitchFamily="2" charset="2"/>
              <a:buNone/>
            </a:pPr>
            <a:r>
              <a:rPr lang="en-US" altLang="en-US" sz="2100">
                <a:solidFill>
                  <a:srgbClr val="669900"/>
                </a:solidFill>
                <a:latin typeface="Arial" panose="020B0604020202020204" pitchFamily="34" charset="0"/>
                <a:cs typeface="Arial" panose="020B0604020202020204" pitchFamily="34" charset="0"/>
              </a:rPr>
              <a:t>Feedstocks take up CO2 when they grow</a:t>
            </a:r>
            <a:endParaRPr lang="en-US" altLang="en-US" sz="2100">
              <a:solidFill>
                <a:srgbClr val="3333CC"/>
              </a:solidFill>
              <a:latin typeface="Arial" panose="020B0604020202020204" pitchFamily="34" charset="0"/>
              <a:cs typeface="Arial" panose="020B0604020202020204" pitchFamily="34" charset="0"/>
            </a:endParaRPr>
          </a:p>
          <a:p>
            <a:pPr>
              <a:buClr>
                <a:schemeClr val="tx2"/>
              </a:buClr>
              <a:buSzPct val="75000"/>
              <a:buFont typeface="Wingdings" pitchFamily="2" charset="2"/>
              <a:buNone/>
            </a:pPr>
            <a:r>
              <a:rPr lang="en-US" altLang="en-US" sz="2100">
                <a:solidFill>
                  <a:srgbClr val="FF0000"/>
                </a:solidFill>
                <a:latin typeface="Arial" panose="020B0604020202020204" pitchFamily="34" charset="0"/>
                <a:cs typeface="Arial" panose="020B0604020202020204" pitchFamily="34" charset="0"/>
              </a:rPr>
              <a:t>CO2 emitted when feedstocks burned or when energy product derivatives burned</a:t>
            </a:r>
          </a:p>
          <a:p>
            <a:pPr>
              <a:buClr>
                <a:schemeClr val="tx2"/>
              </a:buClr>
              <a:buSzPct val="75000"/>
              <a:buFont typeface="Wingdings" pitchFamily="2" charset="2"/>
              <a:buNone/>
            </a:pPr>
            <a:r>
              <a:rPr lang="en-US" altLang="en-US" sz="2100">
                <a:solidFill>
                  <a:srgbClr val="FF00FF"/>
                </a:solidFill>
                <a:latin typeface="Arial" panose="020B0604020202020204" pitchFamily="34" charset="0"/>
                <a:cs typeface="Arial" panose="020B0604020202020204" pitchFamily="34" charset="0"/>
              </a:rPr>
              <a:t>But Starred areas also emit</a:t>
            </a:r>
          </a:p>
        </p:txBody>
      </p:sp>
      <p:sp>
        <p:nvSpPr>
          <p:cNvPr id="147471" name="Text Box 15">
            <a:extLst>
              <a:ext uri="{FF2B5EF4-FFF2-40B4-BE49-F238E27FC236}">
                <a16:creationId xmlns:a16="http://schemas.microsoft.com/office/drawing/2014/main" id="{60A8D01F-774E-2D0C-F982-45286366420D}"/>
              </a:ext>
            </a:extLst>
          </p:cNvPr>
          <p:cNvSpPr txBox="1">
            <a:spLocks noChangeArrowheads="1"/>
          </p:cNvSpPr>
          <p:nvPr/>
        </p:nvSpPr>
        <p:spPr bwMode="auto">
          <a:xfrm>
            <a:off x="7600950" y="2867025"/>
            <a:ext cx="143827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75000"/>
              </a:spcBef>
              <a:buClr>
                <a:schemeClr val="tx2"/>
              </a:buClr>
              <a:buSzPct val="75000"/>
              <a:buFont typeface="Wingdings" pitchFamily="2" charset="2"/>
              <a:buNone/>
            </a:pPr>
            <a:r>
              <a:rPr lang="en-US" altLang="en-US" sz="1900">
                <a:solidFill>
                  <a:schemeClr val="tx2"/>
                </a:solidFill>
                <a:latin typeface="Arial" panose="020B0604020202020204" pitchFamily="34" charset="0"/>
                <a:cs typeface="Arial" panose="020B0604020202020204" pitchFamily="34" charset="0"/>
              </a:rPr>
              <a:t>Please Pretend the growing stuff includes crops</a:t>
            </a:r>
          </a:p>
        </p:txBody>
      </p:sp>
      <p:sp>
        <p:nvSpPr>
          <p:cNvPr id="147473" name="Rectangle 17">
            <a:extLst>
              <a:ext uri="{FF2B5EF4-FFF2-40B4-BE49-F238E27FC236}">
                <a16:creationId xmlns:a16="http://schemas.microsoft.com/office/drawing/2014/main" id="{32ACD2C9-ACA4-3465-6C08-E391ECA89461}"/>
              </a:ext>
            </a:extLst>
          </p:cNvPr>
          <p:cNvSpPr>
            <a:spLocks noChangeArrowheads="1"/>
          </p:cNvSpPr>
          <p:nvPr/>
        </p:nvSpPr>
        <p:spPr bwMode="auto">
          <a:xfrm>
            <a:off x="838200" y="152400"/>
            <a:ext cx="7086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solidFill>
                  <a:srgbClr val="FF0066"/>
                </a:solidFill>
              </a:rPr>
              <a:t>Avoid it – Biofuel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3FC720A0-F194-13E2-A9DB-D38D5AE4758C}"/>
              </a:ext>
            </a:extLst>
          </p:cNvPr>
          <p:cNvSpPr>
            <a:spLocks noChangeArrowheads="1"/>
          </p:cNvSpPr>
          <p:nvPr/>
        </p:nvSpPr>
        <p:spPr bwMode="auto">
          <a:xfrm>
            <a:off x="2420938" y="1831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9692" name="Rectangle 12">
            <a:extLst>
              <a:ext uri="{FF2B5EF4-FFF2-40B4-BE49-F238E27FC236}">
                <a16:creationId xmlns:a16="http://schemas.microsoft.com/office/drawing/2014/main" id="{0F874E3E-E476-D86A-9366-6A0148D0EBC1}"/>
              </a:ext>
            </a:extLst>
          </p:cNvPr>
          <p:cNvSpPr>
            <a:spLocks noChangeArrowheads="1"/>
          </p:cNvSpPr>
          <p:nvPr/>
        </p:nvSpPr>
        <p:spPr bwMode="auto">
          <a:xfrm>
            <a:off x="609600" y="76200"/>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rgbClr val="FF0066"/>
                </a:solidFill>
              </a:rPr>
              <a:t>Degree of climate change </a:t>
            </a:r>
          </a:p>
          <a:p>
            <a:pPr algn="ctr"/>
            <a:r>
              <a:rPr lang="en-US" altLang="en-US" sz="2400"/>
              <a:t>What is happening up to now – Temperature since 1979 </a:t>
            </a:r>
          </a:p>
        </p:txBody>
      </p:sp>
      <p:sp>
        <p:nvSpPr>
          <p:cNvPr id="199693" name="Text Box 13">
            <a:extLst>
              <a:ext uri="{FF2B5EF4-FFF2-40B4-BE49-F238E27FC236}">
                <a16:creationId xmlns:a16="http://schemas.microsoft.com/office/drawing/2014/main" id="{3B769C08-0915-A1E7-B1A7-D7B314F3EEA7}"/>
              </a:ext>
            </a:extLst>
          </p:cNvPr>
          <p:cNvSpPr txBox="1">
            <a:spLocks noChangeArrowheads="1"/>
          </p:cNvSpPr>
          <p:nvPr/>
        </p:nvSpPr>
        <p:spPr bwMode="auto">
          <a:xfrm>
            <a:off x="5967413" y="4330700"/>
            <a:ext cx="2836862"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Texas in a relatively rapidly warming area within  continental US</a:t>
            </a:r>
          </a:p>
        </p:txBody>
      </p:sp>
      <p:sp>
        <p:nvSpPr>
          <p:cNvPr id="199694" name="Text Box 14">
            <a:extLst>
              <a:ext uri="{FF2B5EF4-FFF2-40B4-BE49-F238E27FC236}">
                <a16:creationId xmlns:a16="http://schemas.microsoft.com/office/drawing/2014/main" id="{787EC6D5-6A20-1F4D-6572-33BF4C3E9277}"/>
              </a:ext>
            </a:extLst>
          </p:cNvPr>
          <p:cNvSpPr txBox="1">
            <a:spLocks noChangeArrowheads="1"/>
          </p:cNvSpPr>
          <p:nvPr/>
        </p:nvSpPr>
        <p:spPr bwMode="auto">
          <a:xfrm>
            <a:off x="5940425" y="1322388"/>
            <a:ext cx="27876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Rates of change accelerating as time progresses (colored lines)</a:t>
            </a:r>
          </a:p>
        </p:txBody>
      </p:sp>
      <p:pic>
        <p:nvPicPr>
          <p:cNvPr id="199695" name="Picture 15">
            <a:extLst>
              <a:ext uri="{FF2B5EF4-FFF2-40B4-BE49-F238E27FC236}">
                <a16:creationId xmlns:a16="http://schemas.microsoft.com/office/drawing/2014/main" id="{24DF94FF-EE59-915C-1484-81661975AF9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1625" y="950913"/>
            <a:ext cx="4976813" cy="5399087"/>
          </a:xfrm>
          <a:prstGeom prst="rect">
            <a:avLst/>
          </a:prstGeom>
          <a:noFill/>
          <a:extLst>
            <a:ext uri="{909E8E84-426E-40DD-AFC4-6F175D3DCCD1}">
              <a14:hiddenFill xmlns:a14="http://schemas.microsoft.com/office/drawing/2010/main">
                <a:solidFill>
                  <a:srgbClr val="FFFFFF"/>
                </a:solidFill>
              </a14:hiddenFill>
            </a:ext>
          </a:extLst>
        </p:spPr>
      </p:pic>
      <p:sp>
        <p:nvSpPr>
          <p:cNvPr id="199696" name="Rectangle 16">
            <a:extLst>
              <a:ext uri="{FF2B5EF4-FFF2-40B4-BE49-F238E27FC236}">
                <a16:creationId xmlns:a16="http://schemas.microsoft.com/office/drawing/2014/main" id="{D6342EE6-89B1-2C44-8836-365F7F5230EE}"/>
              </a:ext>
            </a:extLst>
          </p:cNvPr>
          <p:cNvSpPr>
            <a:spLocks noChangeArrowheads="1"/>
          </p:cNvSpPr>
          <p:nvPr/>
        </p:nvSpPr>
        <p:spPr bwMode="auto">
          <a:xfrm>
            <a:off x="338138" y="6446838"/>
            <a:ext cx="67992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a:t>http://ipcc-wg1.ucar.edu/wg1/Figures/AR4WG1_Ch03-Figs_2007-10-23.ppt#299,43,FAQ 3.1, Figure 1</a:t>
            </a:r>
            <a:endParaRPr lang="en-US"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741" name="Text Box 237">
            <a:extLst>
              <a:ext uri="{FF2B5EF4-FFF2-40B4-BE49-F238E27FC236}">
                <a16:creationId xmlns:a16="http://schemas.microsoft.com/office/drawing/2014/main" id="{C8A92156-D403-586A-504D-31A90CE03D88}"/>
              </a:ext>
            </a:extLst>
          </p:cNvPr>
          <p:cNvSpPr txBox="1">
            <a:spLocks noChangeArrowheads="1"/>
          </p:cNvSpPr>
          <p:nvPr/>
        </p:nvSpPr>
        <p:spPr bwMode="auto">
          <a:xfrm>
            <a:off x="2840038" y="685800"/>
            <a:ext cx="3408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GHG Offsets by Biofuels</a:t>
            </a:r>
          </a:p>
        </p:txBody>
      </p:sp>
      <p:sp>
        <p:nvSpPr>
          <p:cNvPr id="149755" name="Rectangle 251">
            <a:extLst>
              <a:ext uri="{FF2B5EF4-FFF2-40B4-BE49-F238E27FC236}">
                <a16:creationId xmlns:a16="http://schemas.microsoft.com/office/drawing/2014/main" id="{FA0918AB-92EE-70AD-E209-D6413FA6E26F}"/>
              </a:ext>
            </a:extLst>
          </p:cNvPr>
          <p:cNvSpPr>
            <a:spLocks noChangeArrowheads="1"/>
          </p:cNvSpPr>
          <p:nvPr/>
        </p:nvSpPr>
        <p:spPr bwMode="auto">
          <a:xfrm>
            <a:off x="838200" y="152400"/>
            <a:ext cx="7086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solidFill>
                  <a:srgbClr val="FF0066"/>
                </a:solidFill>
              </a:rPr>
              <a:t>Avoid it – Biofuel</a:t>
            </a:r>
          </a:p>
        </p:txBody>
      </p:sp>
      <p:sp>
        <p:nvSpPr>
          <p:cNvPr id="149756" name="Rectangle 252">
            <a:extLst>
              <a:ext uri="{FF2B5EF4-FFF2-40B4-BE49-F238E27FC236}">
                <a16:creationId xmlns:a16="http://schemas.microsoft.com/office/drawing/2014/main" id="{9A9355B2-9B86-03A1-32D0-56651636C2E3}"/>
              </a:ext>
            </a:extLst>
          </p:cNvPr>
          <p:cNvSpPr>
            <a:spLocks noChangeArrowheads="1"/>
          </p:cNvSpPr>
          <p:nvPr/>
        </p:nvSpPr>
        <p:spPr bwMode="auto">
          <a:xfrm>
            <a:off x="381000" y="6153150"/>
            <a:ext cx="8542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Authors calculations, discussed in McCarl, B.A., and J.M. Reilly, "Agriculture in the climate change and energy price squeeze: Part 2: Mitigation Opportunities," Dept of Ag Econ, 2006 but updated since then.</a:t>
            </a:r>
          </a:p>
        </p:txBody>
      </p:sp>
      <p:graphicFrame>
        <p:nvGraphicFramePr>
          <p:cNvPr id="149805" name="Group 301">
            <a:extLst>
              <a:ext uri="{FF2B5EF4-FFF2-40B4-BE49-F238E27FC236}">
                <a16:creationId xmlns:a16="http://schemas.microsoft.com/office/drawing/2014/main" id="{A25A643A-2C00-FB18-DE3C-B87B9D4781F9}"/>
              </a:ext>
            </a:extLst>
          </p:cNvPr>
          <p:cNvGraphicFramePr>
            <a:graphicFrameLocks noGrp="1"/>
          </p:cNvGraphicFramePr>
          <p:nvPr/>
        </p:nvGraphicFramePr>
        <p:xfrm>
          <a:off x="320675" y="1147763"/>
          <a:ext cx="7837488" cy="4749800"/>
        </p:xfrm>
        <a:graphic>
          <a:graphicData uri="http://schemas.openxmlformats.org/drawingml/2006/table">
            <a:tbl>
              <a:tblPr/>
              <a:tblGrid>
                <a:gridCol w="2562225">
                  <a:extLst>
                    <a:ext uri="{9D8B030D-6E8A-4147-A177-3AD203B41FA5}">
                      <a16:colId xmlns:a16="http://schemas.microsoft.com/office/drawing/2014/main" val="1292374663"/>
                    </a:ext>
                  </a:extLst>
                </a:gridCol>
                <a:gridCol w="1543050">
                  <a:extLst>
                    <a:ext uri="{9D8B030D-6E8A-4147-A177-3AD203B41FA5}">
                      <a16:colId xmlns:a16="http://schemas.microsoft.com/office/drawing/2014/main" val="3380077380"/>
                    </a:ext>
                  </a:extLst>
                </a:gridCol>
                <a:gridCol w="1857375">
                  <a:extLst>
                    <a:ext uri="{9D8B030D-6E8A-4147-A177-3AD203B41FA5}">
                      <a16:colId xmlns:a16="http://schemas.microsoft.com/office/drawing/2014/main" val="2959647107"/>
                    </a:ext>
                  </a:extLst>
                </a:gridCol>
                <a:gridCol w="1874838">
                  <a:extLst>
                    <a:ext uri="{9D8B030D-6E8A-4147-A177-3AD203B41FA5}">
                      <a16:colId xmlns:a16="http://schemas.microsoft.com/office/drawing/2014/main" val="4249901325"/>
                    </a:ext>
                  </a:extLst>
                </a:gridCol>
              </a:tblGrid>
              <a:tr h="6096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chemeClr val="tx1"/>
                        </a:solidFill>
                        <a:effectLst/>
                        <a:latin typeface="Times New Roman" panose="02020603050405020304" pitchFamily="18" charset="0"/>
                      </a:endParaRPr>
                    </a:p>
                  </a:txBody>
                  <a:tcPr anchor="b" horzOverflow="overflow">
                    <a:lnL cap="flat">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Ethanol</a:t>
                      </a:r>
                    </a:p>
                  </a:txBody>
                  <a:tcPr anchor="b"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BioDiesel</a:t>
                      </a:r>
                    </a:p>
                  </a:txBody>
                  <a:tcPr anchor="b"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Electricity</a:t>
                      </a:r>
                    </a:p>
                  </a:txBody>
                  <a:tcPr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2292443697"/>
                  </a:ext>
                </a:extLst>
              </a:tr>
              <a:tr h="1682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Corn</a:t>
                      </a:r>
                    </a:p>
                  </a:txBody>
                  <a:tcPr anchor="b"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25%</a:t>
                      </a: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50%</a:t>
                      </a: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chemeClr val="tx1"/>
                        </a:solidFill>
                        <a:effectLst/>
                        <a:latin typeface="Times New Roman" panose="02020603050405020304"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797248264"/>
                  </a:ext>
                </a:extLst>
              </a:tr>
              <a:tr h="48895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Soybeans</a:t>
                      </a:r>
                    </a:p>
                  </a:txBody>
                  <a:tcPr anchor="b"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chemeClr val="tx1"/>
                        </a:solidFill>
                        <a:effectLst/>
                        <a:latin typeface="Times New Roman" panose="02020603050405020304" pitchFamily="18"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71%</a:t>
                      </a: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chemeClr val="tx1"/>
                        </a:solidFill>
                        <a:effectLst/>
                        <a:latin typeface="Times New Roman" panose="02020603050405020304"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067803325"/>
                  </a:ext>
                </a:extLst>
              </a:tr>
              <a:tr h="1682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Sugarcane</a:t>
                      </a:r>
                    </a:p>
                  </a:txBody>
                  <a:tcPr anchor="b"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65%</a:t>
                      </a: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chemeClr val="tx1"/>
                        </a:solidFill>
                        <a:effectLst/>
                        <a:latin typeface="Times New Roman" panose="02020603050405020304" pitchFamily="18"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chemeClr val="tx1"/>
                        </a:solidFill>
                        <a:effectLst/>
                        <a:latin typeface="Times New Roman" panose="02020603050405020304"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375330607"/>
                  </a:ext>
                </a:extLst>
              </a:tr>
              <a:tr h="1682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Switchgrass</a:t>
                      </a:r>
                    </a:p>
                  </a:txBody>
                  <a:tcPr anchor="b"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50%</a:t>
                      </a: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chemeClr val="tx1"/>
                        </a:solidFill>
                        <a:effectLst/>
                        <a:latin typeface="Times New Roman" panose="02020603050405020304" pitchFamily="18"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80-90%</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564934415"/>
                  </a:ext>
                </a:extLst>
              </a:tr>
              <a:tr h="1682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Bagasse</a:t>
                      </a:r>
                    </a:p>
                  </a:txBody>
                  <a:tcPr anchor="b"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rPr>
                        <a:t>85%</a:t>
                      </a: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chemeClr val="tx1"/>
                        </a:solidFill>
                        <a:effectLst/>
                        <a:latin typeface="Times New Roman" panose="02020603050405020304" pitchFamily="18"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95%</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660758769"/>
                  </a:ext>
                </a:extLst>
              </a:tr>
              <a:tr h="1682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Corn Residue</a:t>
                      </a:r>
                    </a:p>
                  </a:txBody>
                  <a:tcPr anchor="b"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rPr>
                        <a:t>70%</a:t>
                      </a: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chemeClr val="tx1"/>
                        </a:solidFill>
                        <a:effectLst/>
                        <a:latin typeface="Times New Roman" panose="02020603050405020304" pitchFamily="18"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85-90%</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430107173"/>
                  </a:ext>
                </a:extLst>
              </a:tr>
              <a:tr h="1682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Manure</a:t>
                      </a:r>
                    </a:p>
                  </a:txBody>
                  <a:tcPr anchor="b"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chemeClr val="tx1"/>
                        </a:solidFill>
                        <a:effectLst/>
                        <a:latin typeface="Times New Roman" panose="02020603050405020304" pitchFamily="18"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chemeClr val="tx1"/>
                        </a:solidFill>
                        <a:effectLst/>
                        <a:latin typeface="Times New Roman" panose="02020603050405020304" pitchFamily="18"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95-99%</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936391026"/>
                  </a:ext>
                </a:extLst>
              </a:tr>
              <a:tr h="1682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Lignin</a:t>
                      </a:r>
                    </a:p>
                  </a:txBody>
                  <a:tcPr anchor="b" horzOverflow="overflow">
                    <a:lnL cap="flat">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chemeClr val="tx1"/>
                        </a:solidFill>
                        <a:effectLst/>
                        <a:latin typeface="Times New Roman" panose="02020603050405020304" pitchFamily="18" charset="0"/>
                      </a:endParaRPr>
                    </a:p>
                  </a:txBody>
                  <a:tcPr anchor="b"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chemeClr val="tx1"/>
                        </a:solidFill>
                        <a:effectLst/>
                        <a:latin typeface="Times New Roman" panose="02020603050405020304" pitchFamily="18" charset="0"/>
                      </a:endParaRPr>
                    </a:p>
                  </a:txBody>
                  <a:tcPr anchor="b"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85-95%</a:t>
                      </a:r>
                    </a:p>
                  </a:txBody>
                  <a:tcPr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3056840462"/>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ext Box 2">
            <a:extLst>
              <a:ext uri="{FF2B5EF4-FFF2-40B4-BE49-F238E27FC236}">
                <a16:creationId xmlns:a16="http://schemas.microsoft.com/office/drawing/2014/main" id="{A6F04C10-2B77-7783-A54B-DC61901B3146}"/>
              </a:ext>
            </a:extLst>
          </p:cNvPr>
          <p:cNvSpPr txBox="1">
            <a:spLocks noChangeArrowheads="1"/>
          </p:cNvSpPr>
          <p:nvPr/>
        </p:nvSpPr>
        <p:spPr bwMode="auto">
          <a:xfrm>
            <a:off x="1352550" y="2590800"/>
            <a:ext cx="6267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t>Adaptation and its inevitability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9D236943-B466-12B3-DF7A-58CEB20F1356}"/>
              </a:ext>
            </a:extLst>
          </p:cNvPr>
          <p:cNvSpPr>
            <a:spLocks noGrp="1" noChangeArrowheads="1"/>
          </p:cNvSpPr>
          <p:nvPr>
            <p:ph type="title"/>
          </p:nvPr>
        </p:nvSpPr>
        <p:spPr>
          <a:xfrm>
            <a:off x="0" y="-3175"/>
            <a:ext cx="9144000" cy="825500"/>
          </a:xfrm>
        </p:spPr>
        <p:txBody>
          <a:bodyPr/>
          <a:lstStyle/>
          <a:p>
            <a:r>
              <a:rPr lang="en-US" altLang="en-US" sz="2400" b="1">
                <a:solidFill>
                  <a:srgbClr val="FF0066"/>
                </a:solidFill>
              </a:rPr>
              <a:t>Why Adapt - Inevitability</a:t>
            </a:r>
            <a:r>
              <a:rPr lang="en-US" altLang="en-US" sz="4300">
                <a:solidFill>
                  <a:srgbClr val="CCFFFF"/>
                </a:solidFill>
                <a:latin typeface="Arial" panose="020B0604020202020204" pitchFamily="34" charset="0"/>
              </a:rPr>
              <a:t> </a:t>
            </a:r>
          </a:p>
        </p:txBody>
      </p:sp>
      <p:sp>
        <p:nvSpPr>
          <p:cNvPr id="225283" name="Rectangle 3">
            <a:extLst>
              <a:ext uri="{FF2B5EF4-FFF2-40B4-BE49-F238E27FC236}">
                <a16:creationId xmlns:a16="http://schemas.microsoft.com/office/drawing/2014/main" id="{A215837A-7E5C-A94C-C95E-2B881710E9A3}"/>
              </a:ext>
            </a:extLst>
          </p:cNvPr>
          <p:cNvSpPr>
            <a:spLocks noChangeArrowheads="1"/>
          </p:cNvSpPr>
          <p:nvPr/>
        </p:nvSpPr>
        <p:spPr bwMode="auto">
          <a:xfrm>
            <a:off x="-3254375" y="10820400"/>
            <a:ext cx="18415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br>
              <a:rPr lang="en-US" altLang="en-US" sz="1100" b="0"/>
            </a:br>
            <a:endParaRPr lang="en-US" altLang="en-US" sz="2400" b="0"/>
          </a:p>
        </p:txBody>
      </p:sp>
      <p:sp>
        <p:nvSpPr>
          <p:cNvPr id="225284" name="Rectangle 4">
            <a:extLst>
              <a:ext uri="{FF2B5EF4-FFF2-40B4-BE49-F238E27FC236}">
                <a16:creationId xmlns:a16="http://schemas.microsoft.com/office/drawing/2014/main" id="{DE9147F6-C26A-2D7C-F4DF-3B10FBDE8BC8}"/>
              </a:ext>
            </a:extLst>
          </p:cNvPr>
          <p:cNvSpPr>
            <a:spLocks noChangeArrowheads="1"/>
          </p:cNvSpPr>
          <p:nvPr/>
        </p:nvSpPr>
        <p:spPr bwMode="auto">
          <a:xfrm>
            <a:off x="-3254375" y="11445875"/>
            <a:ext cx="3017837" cy="952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5285" name="Rectangle 5">
            <a:extLst>
              <a:ext uri="{FF2B5EF4-FFF2-40B4-BE49-F238E27FC236}">
                <a16:creationId xmlns:a16="http://schemas.microsoft.com/office/drawing/2014/main" id="{A4677211-D8A1-14FD-91D5-D31A25BEB07B}"/>
              </a:ext>
            </a:extLst>
          </p:cNvPr>
          <p:cNvSpPr>
            <a:spLocks noChangeArrowheads="1"/>
          </p:cNvSpPr>
          <p:nvPr/>
        </p:nvSpPr>
        <p:spPr bwMode="auto">
          <a:xfrm>
            <a:off x="-3254375" y="11455400"/>
            <a:ext cx="156543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3432175" algn="l"/>
              </a:tabLst>
              <a:defRPr sz="2400">
                <a:solidFill>
                  <a:schemeClr val="tx1"/>
                </a:solidFill>
                <a:latin typeface="Times New Roman" panose="02020603050405020304" pitchFamily="18" charset="0"/>
              </a:defRPr>
            </a:lvl1pPr>
            <a:lvl2pPr>
              <a:tabLst>
                <a:tab pos="3432175" algn="l"/>
              </a:tabLst>
              <a:defRPr sz="2400">
                <a:solidFill>
                  <a:schemeClr val="tx1"/>
                </a:solidFill>
                <a:latin typeface="Times New Roman" panose="02020603050405020304" pitchFamily="18" charset="0"/>
              </a:defRPr>
            </a:lvl2pPr>
            <a:lvl3pPr>
              <a:tabLst>
                <a:tab pos="3432175" algn="l"/>
              </a:tabLst>
              <a:defRPr sz="2400">
                <a:solidFill>
                  <a:schemeClr val="tx1"/>
                </a:solidFill>
                <a:latin typeface="Times New Roman" panose="02020603050405020304" pitchFamily="18" charset="0"/>
              </a:defRPr>
            </a:lvl3pPr>
            <a:lvl4pPr>
              <a:tabLst>
                <a:tab pos="3432175" algn="l"/>
              </a:tabLst>
              <a:defRPr sz="2400">
                <a:solidFill>
                  <a:schemeClr val="tx1"/>
                </a:solidFill>
                <a:latin typeface="Times New Roman" panose="02020603050405020304" pitchFamily="18" charset="0"/>
              </a:defRPr>
            </a:lvl4pPr>
            <a:lvl5pPr>
              <a:tabLst>
                <a:tab pos="3432175" algn="l"/>
              </a:tabLst>
              <a:defRPr sz="2400">
                <a:solidFill>
                  <a:schemeClr val="tx1"/>
                </a:solidFill>
                <a:latin typeface="Times New Roman" panose="02020603050405020304" pitchFamily="18" charset="0"/>
              </a:defRPr>
            </a:lvl5pPr>
            <a:lvl6pPr fontAlgn="base">
              <a:spcBef>
                <a:spcPct val="0"/>
              </a:spcBef>
              <a:spcAft>
                <a:spcPct val="0"/>
              </a:spcAft>
              <a:tabLst>
                <a:tab pos="3432175" algn="l"/>
              </a:tabLst>
              <a:defRPr sz="2400">
                <a:solidFill>
                  <a:schemeClr val="tx1"/>
                </a:solidFill>
                <a:latin typeface="Times New Roman" panose="02020603050405020304" pitchFamily="18" charset="0"/>
              </a:defRPr>
            </a:lvl6pPr>
            <a:lvl7pPr fontAlgn="base">
              <a:spcBef>
                <a:spcPct val="0"/>
              </a:spcBef>
              <a:spcAft>
                <a:spcPct val="0"/>
              </a:spcAft>
              <a:tabLst>
                <a:tab pos="3432175" algn="l"/>
              </a:tabLst>
              <a:defRPr sz="2400">
                <a:solidFill>
                  <a:schemeClr val="tx1"/>
                </a:solidFill>
                <a:latin typeface="Times New Roman" panose="02020603050405020304" pitchFamily="18" charset="0"/>
              </a:defRPr>
            </a:lvl7pPr>
            <a:lvl8pPr fontAlgn="base">
              <a:spcBef>
                <a:spcPct val="0"/>
              </a:spcBef>
              <a:spcAft>
                <a:spcPct val="0"/>
              </a:spcAft>
              <a:tabLst>
                <a:tab pos="3432175" algn="l"/>
              </a:tabLst>
              <a:defRPr sz="2400">
                <a:solidFill>
                  <a:schemeClr val="tx1"/>
                </a:solidFill>
                <a:latin typeface="Times New Roman" panose="02020603050405020304" pitchFamily="18" charset="0"/>
              </a:defRPr>
            </a:lvl8pPr>
            <a:lvl9pPr fontAlgn="base">
              <a:spcBef>
                <a:spcPct val="0"/>
              </a:spcBef>
              <a:spcAft>
                <a:spcPct val="0"/>
              </a:spcAft>
              <a:tabLst>
                <a:tab pos="3432175" algn="l"/>
              </a:tabLst>
              <a:defRPr sz="2400">
                <a:solidFill>
                  <a:schemeClr val="tx1"/>
                </a:solidFill>
                <a:latin typeface="Times New Roman" panose="02020603050405020304" pitchFamily="18" charset="0"/>
              </a:defRPr>
            </a:lvl9pPr>
          </a:lstStyle>
          <a:p>
            <a:pPr eaLnBrk="0" hangingPunct="0"/>
            <a:r>
              <a:rPr lang="en-GB" altLang="ja-JP" sz="900" b="0">
                <a:ea typeface="ＭＳ Ｐゴシック" panose="020B0600070205080204" pitchFamily="34" charset="-128"/>
                <a:hlinkClick r:id="" action="ppaction://noaction"/>
              </a:rPr>
              <a:t>[1]</a:t>
            </a:r>
            <a:r>
              <a:rPr lang="en-GB" altLang="ja-JP" sz="1000" b="0">
                <a:ea typeface="ＭＳ Ｐゴシック" panose="020B0600070205080204" pitchFamily="34" charset="-128"/>
              </a:rPr>
              <a:t> The best estimate of climate sensitivity is 3ºC [WG 1 SPM].</a:t>
            </a:r>
            <a:endParaRPr lang="en-US" altLang="ja-JP" sz="1100" b="0">
              <a:ea typeface="ＭＳ Ｐゴシック" panose="020B0600070205080204" pitchFamily="34" charset="-128"/>
            </a:endParaRPr>
          </a:p>
          <a:p>
            <a:pPr eaLnBrk="0" hangingPunct="0"/>
            <a:r>
              <a:rPr lang="en-GB" altLang="ja-JP" sz="1000" b="0">
                <a:ea typeface="ＭＳ Ｐゴシック" panose="020B0600070205080204" pitchFamily="34" charset="-128"/>
                <a:hlinkClick r:id="" action="ppaction://noaction"/>
              </a:rPr>
              <a:t>[2]</a:t>
            </a:r>
            <a:r>
              <a:rPr lang="en-GB" altLang="ja-JP" sz="1000" b="0">
                <a:ea typeface="ＭＳ Ｐゴシック" panose="020B0600070205080204" pitchFamily="34" charset="-128"/>
              </a:rPr>
              <a:t> Note that global mean temperature at equilibrium is different from expected global mean temperature at the time of stabilization of GHG concentrations due to the inertia of the climate system. For the majority of scenarios assessed, stabilisation of GHG concentrations occurs between 2100 and 2150.</a:t>
            </a:r>
            <a:endParaRPr lang="en-US" altLang="ja-JP" sz="1100" b="0">
              <a:ea typeface="ＭＳ Ｐゴシック" panose="020B0600070205080204" pitchFamily="34" charset="-128"/>
            </a:endParaRPr>
          </a:p>
          <a:p>
            <a:pPr eaLnBrk="0" hangingPunct="0"/>
            <a:r>
              <a:rPr lang="en-GB" altLang="ja-JP" sz="1000" b="0">
                <a:ea typeface="ＭＳ Ｐゴシック" panose="020B0600070205080204" pitchFamily="34" charset="-128"/>
                <a:hlinkClick r:id="" action="ppaction://noaction"/>
              </a:rPr>
              <a:t>[3]</a:t>
            </a:r>
            <a:r>
              <a:rPr lang="en-GB" altLang="ja-JP" sz="1000" b="0">
                <a:ea typeface="ＭＳ Ｐゴシック" panose="020B0600070205080204" pitchFamily="34" charset="-128"/>
              </a:rPr>
              <a:t> Ranges correspond to the 15</a:t>
            </a:r>
            <a:r>
              <a:rPr lang="en-GB" altLang="ja-JP" sz="1000" b="0" baseline="30000">
                <a:ea typeface="ＭＳ Ｐゴシック" panose="020B0600070205080204" pitchFamily="34" charset="-128"/>
              </a:rPr>
              <a:t>th</a:t>
            </a:r>
            <a:r>
              <a:rPr lang="en-GB" altLang="ja-JP" sz="1000" b="0">
                <a:ea typeface="ＭＳ Ｐゴシック" panose="020B0600070205080204" pitchFamily="34" charset="-128"/>
              </a:rPr>
              <a:t> to 85</a:t>
            </a:r>
            <a:r>
              <a:rPr lang="en-GB" altLang="ja-JP" sz="1000" b="0" baseline="30000">
                <a:ea typeface="ＭＳ Ｐゴシック" panose="020B0600070205080204" pitchFamily="34" charset="-128"/>
              </a:rPr>
              <a:t>th</a:t>
            </a:r>
            <a:r>
              <a:rPr lang="en-GB" altLang="ja-JP" sz="1000" b="0">
                <a:ea typeface="ＭＳ Ｐゴシック" panose="020B0600070205080204" pitchFamily="34" charset="-128"/>
              </a:rPr>
              <a:t> percentile of the post-TAR scenario distribution. CO</a:t>
            </a:r>
            <a:r>
              <a:rPr lang="en-GB" altLang="ja-JP" sz="1000" b="0" baseline="-30000">
                <a:ea typeface="ＭＳ Ｐゴシック" panose="020B0600070205080204" pitchFamily="34" charset="-128"/>
              </a:rPr>
              <a:t>2</a:t>
            </a:r>
            <a:r>
              <a:rPr lang="en-GB" altLang="ja-JP" sz="1000" b="0">
                <a:ea typeface="ＭＳ Ｐゴシック" panose="020B0600070205080204" pitchFamily="34" charset="-128"/>
              </a:rPr>
              <a:t> emissions are shown so multi-gas scenarios can be compared with CO</a:t>
            </a:r>
            <a:r>
              <a:rPr lang="en-GB" altLang="ja-JP" sz="1000" b="0" baseline="-30000">
                <a:ea typeface="ＭＳ Ｐゴシック" panose="020B0600070205080204" pitchFamily="34" charset="-128"/>
              </a:rPr>
              <a:t>2</a:t>
            </a:r>
            <a:r>
              <a:rPr lang="en-GB" altLang="ja-JP" sz="1000" b="0">
                <a:ea typeface="ＭＳ Ｐゴシック" panose="020B0600070205080204" pitchFamily="34" charset="-128"/>
              </a:rPr>
              <a:t>-only scenarios.</a:t>
            </a:r>
            <a:endParaRPr lang="en-US" altLang="ja-JP" sz="1100" b="0">
              <a:ea typeface="ＭＳ Ｐゴシック" panose="020B0600070205080204" pitchFamily="34" charset="-128"/>
            </a:endParaRPr>
          </a:p>
          <a:p>
            <a:pPr eaLnBrk="0" hangingPunct="0"/>
            <a:endParaRPr lang="en-US" altLang="ja-JP" b="0">
              <a:ea typeface="ＭＳ Ｐゴシック" panose="020B0600070205080204" pitchFamily="34" charset="-128"/>
            </a:endParaRPr>
          </a:p>
        </p:txBody>
      </p:sp>
      <p:graphicFrame>
        <p:nvGraphicFramePr>
          <p:cNvPr id="225339" name="Group 59">
            <a:extLst>
              <a:ext uri="{FF2B5EF4-FFF2-40B4-BE49-F238E27FC236}">
                <a16:creationId xmlns:a16="http://schemas.microsoft.com/office/drawing/2014/main" id="{47A8CA6B-1064-ED89-203A-F7D3698E3344}"/>
              </a:ext>
            </a:extLst>
          </p:cNvPr>
          <p:cNvGraphicFramePr>
            <a:graphicFrameLocks noGrp="1"/>
          </p:cNvGraphicFramePr>
          <p:nvPr>
            <p:ph idx="1"/>
          </p:nvPr>
        </p:nvGraphicFramePr>
        <p:xfrm>
          <a:off x="500063" y="1295400"/>
          <a:ext cx="8247062" cy="3663950"/>
        </p:xfrm>
        <a:graphic>
          <a:graphicData uri="http://schemas.openxmlformats.org/drawingml/2006/table">
            <a:tbl>
              <a:tblPr/>
              <a:tblGrid>
                <a:gridCol w="1493837">
                  <a:extLst>
                    <a:ext uri="{9D8B030D-6E8A-4147-A177-3AD203B41FA5}">
                      <a16:colId xmlns:a16="http://schemas.microsoft.com/office/drawing/2014/main" val="561221034"/>
                    </a:ext>
                  </a:extLst>
                </a:gridCol>
                <a:gridCol w="1790700">
                  <a:extLst>
                    <a:ext uri="{9D8B030D-6E8A-4147-A177-3AD203B41FA5}">
                      <a16:colId xmlns:a16="http://schemas.microsoft.com/office/drawing/2014/main" val="3963502506"/>
                    </a:ext>
                  </a:extLst>
                </a:gridCol>
                <a:gridCol w="1493838">
                  <a:extLst>
                    <a:ext uri="{9D8B030D-6E8A-4147-A177-3AD203B41FA5}">
                      <a16:colId xmlns:a16="http://schemas.microsoft.com/office/drawing/2014/main" val="3194175113"/>
                    </a:ext>
                  </a:extLst>
                </a:gridCol>
                <a:gridCol w="1497012">
                  <a:extLst>
                    <a:ext uri="{9D8B030D-6E8A-4147-A177-3AD203B41FA5}">
                      <a16:colId xmlns:a16="http://schemas.microsoft.com/office/drawing/2014/main" val="2372426009"/>
                    </a:ext>
                  </a:extLst>
                </a:gridCol>
                <a:gridCol w="1971675">
                  <a:extLst>
                    <a:ext uri="{9D8B030D-6E8A-4147-A177-3AD203B41FA5}">
                      <a16:colId xmlns:a16="http://schemas.microsoft.com/office/drawing/2014/main" val="192151544"/>
                    </a:ext>
                  </a:extLst>
                </a:gridCol>
              </a:tblGrid>
              <a:tr h="180975">
                <a:tc>
                  <a:txBody>
                    <a:bodyPr/>
                    <a:lstStyle>
                      <a:lvl1pPr marL="342900" indent="-342900">
                        <a:spcBef>
                          <a:spcPct val="20000"/>
                        </a:spcBef>
                        <a:tabLst>
                          <a:tab pos="180975" algn="l"/>
                        </a:tabLst>
                        <a:defRPr sz="2800">
                          <a:solidFill>
                            <a:schemeClr val="tx1"/>
                          </a:solidFill>
                          <a:latin typeface="Times New Roman" panose="02020603050405020304" pitchFamily="18" charset="0"/>
                        </a:defRPr>
                      </a:lvl1pPr>
                      <a:lvl2pPr marL="742950" indent="-285750">
                        <a:spcBef>
                          <a:spcPct val="20000"/>
                        </a:spcBef>
                        <a:tabLst>
                          <a:tab pos="180975" algn="l"/>
                        </a:tabLst>
                        <a:defRPr sz="2400">
                          <a:solidFill>
                            <a:schemeClr val="tx1"/>
                          </a:solidFill>
                          <a:latin typeface="Times New Roman" panose="02020603050405020304" pitchFamily="18" charset="0"/>
                        </a:defRPr>
                      </a:lvl2pPr>
                      <a:lvl3pPr marL="1143000" indent="-228600">
                        <a:spcBef>
                          <a:spcPct val="20000"/>
                        </a:spcBef>
                        <a:tabLst>
                          <a:tab pos="180975" algn="l"/>
                        </a:tabLst>
                        <a:defRPr sz="2000">
                          <a:solidFill>
                            <a:schemeClr val="tx1"/>
                          </a:solidFill>
                          <a:latin typeface="Times New Roman" panose="02020603050405020304" pitchFamily="18" charset="0"/>
                        </a:defRPr>
                      </a:lvl3pPr>
                      <a:lvl4pPr marL="1600200" indent="-228600">
                        <a:spcBef>
                          <a:spcPct val="20000"/>
                        </a:spcBef>
                        <a:tabLst>
                          <a:tab pos="180975" algn="l"/>
                        </a:tabLst>
                        <a:defRPr>
                          <a:solidFill>
                            <a:schemeClr val="tx1"/>
                          </a:solidFill>
                          <a:latin typeface="Times New Roman" panose="02020603050405020304" pitchFamily="18" charset="0"/>
                        </a:defRPr>
                      </a:lvl4pPr>
                      <a:lvl5pPr marL="2057400" indent="-228600">
                        <a:spcBef>
                          <a:spcPct val="20000"/>
                        </a:spcBef>
                        <a:tabLst>
                          <a:tab pos="1809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Lst>
                      </a:pPr>
                      <a:r>
                        <a:rPr kumimoji="0" lang="en-GB" altLang="ja-JP" sz="1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Stabilization</a:t>
                      </a:r>
                    </a:p>
                    <a:p>
                      <a:pPr marL="342900" marR="0" lvl="0" indent="-342900" algn="ctr" defTabSz="914400" rtl="0" eaLnBrk="1" fontAlgn="base" latinLnBrk="0" hangingPunct="1">
                        <a:lnSpc>
                          <a:spcPct val="100000"/>
                        </a:lnSpc>
                        <a:spcBef>
                          <a:spcPct val="0"/>
                        </a:spcBef>
                        <a:spcAft>
                          <a:spcPct val="0"/>
                        </a:spcAft>
                        <a:buClrTx/>
                        <a:buSzTx/>
                        <a:buFontTx/>
                        <a:buNone/>
                        <a:tabLst>
                          <a:tab pos="180975" algn="l"/>
                        </a:tabLst>
                      </a:pPr>
                      <a:r>
                        <a:rPr kumimoji="0" lang="en-GB" altLang="ja-JP" sz="1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level </a:t>
                      </a:r>
                    </a:p>
                    <a:p>
                      <a:pPr marL="342900" marR="0" lvl="0" indent="-342900" algn="ctr" defTabSz="914400" rtl="0" eaLnBrk="1" fontAlgn="base" latinLnBrk="0" hangingPunct="1">
                        <a:lnSpc>
                          <a:spcPct val="100000"/>
                        </a:lnSpc>
                        <a:spcBef>
                          <a:spcPct val="0"/>
                        </a:spcBef>
                        <a:spcAft>
                          <a:spcPct val="0"/>
                        </a:spcAft>
                        <a:buClrTx/>
                        <a:buSzTx/>
                        <a:buFontTx/>
                        <a:buNone/>
                        <a:tabLst>
                          <a:tab pos="180975" algn="l"/>
                        </a:tabLst>
                      </a:pPr>
                      <a:r>
                        <a:rPr kumimoji="0" lang="en-GB" altLang="ja-JP" sz="1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(ppm </a:t>
                      </a:r>
                      <a:r>
                        <a:rPr kumimoji="0" lang="en-US" altLang="en-US" sz="1800" b="1" i="0" u="none" strike="noStrike" cap="none" normalizeH="0" baseline="0">
                          <a:ln>
                            <a:noFill/>
                          </a:ln>
                          <a:solidFill>
                            <a:schemeClr val="tx1"/>
                          </a:solidFill>
                          <a:effectLst/>
                          <a:latin typeface="Times New Roman" panose="02020603050405020304" pitchFamily="18" charset="0"/>
                        </a:rPr>
                        <a:t>CO</a:t>
                      </a:r>
                      <a:r>
                        <a:rPr kumimoji="0" lang="en-US" altLang="en-US" sz="1800" b="1" i="0" u="none" strike="noStrike" cap="none" normalizeH="0" baseline="-25000">
                          <a:ln>
                            <a:noFill/>
                          </a:ln>
                          <a:solidFill>
                            <a:schemeClr val="tx1"/>
                          </a:solidFill>
                          <a:effectLst/>
                          <a:latin typeface="Times New Roman" panose="02020603050405020304" pitchFamily="18" charset="0"/>
                        </a:rPr>
                        <a:t>2</a:t>
                      </a:r>
                      <a:r>
                        <a:rPr kumimoji="0" lang="en-US" altLang="en-US" sz="1800" b="1" i="0" u="none" strike="noStrike" cap="none" normalizeH="0" baseline="0">
                          <a:ln>
                            <a:noFill/>
                          </a:ln>
                          <a:solidFill>
                            <a:schemeClr val="tx1"/>
                          </a:solidFill>
                          <a:effectLst/>
                          <a:latin typeface="Times New Roman" panose="02020603050405020304" pitchFamily="18" charset="0"/>
                        </a:rPr>
                        <a:t>-eq)</a:t>
                      </a:r>
                      <a:endParaRPr kumimoji="0" lang="en-GB" altLang="ja-JP" sz="1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US" altLang="en-US" sz="1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Global</a:t>
                      </a:r>
                      <a:r>
                        <a:rPr kumimoji="0" lang="en-US" altLang="en-US" sz="2000" b="1" i="0" u="none" strike="noStrike" cap="none" normalizeH="0" baseline="0">
                          <a:ln>
                            <a:noFill/>
                          </a:ln>
                          <a:solidFill>
                            <a:schemeClr val="tx1"/>
                          </a:solidFill>
                          <a:effectLst/>
                          <a:latin typeface="Times New Roman" panose="02020603050405020304" pitchFamily="18" charset="0"/>
                        </a:rPr>
                        <a:t> </a:t>
                      </a:r>
                      <a:r>
                        <a:rPr kumimoji="0" lang="en-US" altLang="en-US" sz="1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mean temp. increase </a:t>
                      </a:r>
                    </a:p>
                    <a:p>
                      <a:pPr marL="0" marR="0" lvl="0" indent="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US" altLang="en-US" sz="1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at equilibrium</a:t>
                      </a:r>
                      <a:r>
                        <a:rPr kumimoji="0" lang="en-GB" altLang="en-US" sz="1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 (</a:t>
                      </a:r>
                      <a:r>
                        <a:rPr kumimoji="0" lang="en-GB" altLang="en-US" sz="1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ºC)</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1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Year CO2 needs to peak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1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Year CO2 emissions back at 2000 level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1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Reduction in 2050 CO2 emissions compared to 2000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3453913609"/>
                  </a:ext>
                </a:extLst>
              </a:tr>
              <a:tr h="365125">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445 – 490</a:t>
                      </a:r>
                      <a:endParaRPr kumimoji="0" lang="en-GB" alt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2.0 – 2.4</a:t>
                      </a:r>
                      <a:endParaRPr kumimoji="0" lang="en-GB" alt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2000 - 2015</a:t>
                      </a:r>
                      <a:endParaRPr kumimoji="0" lang="en-GB" alt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2000" b="0" i="0" u="none" strike="noStrike" cap="none" normalizeH="0" baseline="0">
                          <a:ln>
                            <a:noFill/>
                          </a:ln>
                          <a:solidFill>
                            <a:schemeClr val="tx1"/>
                          </a:solidFill>
                          <a:effectLst/>
                          <a:latin typeface="Times New Roman" panose="02020603050405020304" pitchFamily="18" charset="0"/>
                        </a:rPr>
                        <a:t>2000- 2030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-85 to -50</a:t>
                      </a:r>
                      <a:endParaRPr kumimoji="0" lang="en-GB" alt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48842481"/>
                  </a:ext>
                </a:extLst>
              </a:tr>
              <a:tr h="363538">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490 – 535</a:t>
                      </a:r>
                      <a:endParaRPr kumimoji="0" lang="en-GB" alt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2.4 – 2.8</a:t>
                      </a:r>
                      <a:endParaRPr kumimoji="0" lang="en-GB" alt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2000 - 2020</a:t>
                      </a:r>
                      <a:endParaRPr kumimoji="0" lang="en-GB" alt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2000" b="0" i="0" u="none" strike="noStrike" cap="none" normalizeH="0" baseline="0">
                          <a:ln>
                            <a:noFill/>
                          </a:ln>
                          <a:solidFill>
                            <a:schemeClr val="tx1"/>
                          </a:solidFill>
                          <a:effectLst/>
                          <a:latin typeface="Times New Roman" panose="02020603050405020304" pitchFamily="18" charset="0"/>
                        </a:rPr>
                        <a:t>2000- 2040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-60 to -30</a:t>
                      </a:r>
                      <a:endParaRPr kumimoji="0" lang="en-GB" alt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66763007"/>
                  </a:ext>
                </a:extLst>
              </a:tr>
              <a:tr h="366713">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535 – 590</a:t>
                      </a:r>
                      <a:endParaRPr kumimoji="0" lang="en-GB" alt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2.8 – 3.2</a:t>
                      </a:r>
                      <a:endParaRPr kumimoji="0" lang="en-GB" alt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2010 - 2030</a:t>
                      </a:r>
                      <a:endParaRPr kumimoji="0" lang="en-GB" alt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2000" b="0" i="0" u="none" strike="noStrike" cap="none" normalizeH="0" baseline="0">
                          <a:ln>
                            <a:noFill/>
                          </a:ln>
                          <a:solidFill>
                            <a:schemeClr val="tx1"/>
                          </a:solidFill>
                          <a:effectLst/>
                          <a:latin typeface="Times New Roman" panose="02020603050405020304" pitchFamily="18" charset="0"/>
                        </a:rPr>
                        <a:t>2020- 2060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-30 to +5</a:t>
                      </a:r>
                      <a:endParaRPr kumimoji="0" lang="en-GB" alt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8897267"/>
                  </a:ext>
                </a:extLst>
              </a:tr>
              <a:tr h="365125">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590 – 710</a:t>
                      </a:r>
                      <a:endParaRPr kumimoji="0" lang="en-GB" alt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3.2 – 4.0</a:t>
                      </a:r>
                      <a:endParaRPr kumimoji="0" lang="en-GB" alt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2020 - 2060</a:t>
                      </a:r>
                      <a:endParaRPr kumimoji="0" lang="en-GB" alt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2000" b="0" i="0" u="none" strike="noStrike" cap="none" normalizeH="0" baseline="0">
                          <a:ln>
                            <a:noFill/>
                          </a:ln>
                          <a:solidFill>
                            <a:schemeClr val="tx1"/>
                          </a:solidFill>
                          <a:effectLst/>
                          <a:latin typeface="Times New Roman" panose="02020603050405020304" pitchFamily="18" charset="0"/>
                        </a:rPr>
                        <a:t>2050- 2100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 to +60</a:t>
                      </a:r>
                      <a:endParaRPr kumimoji="0" lang="en-GB" alt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9916516"/>
                  </a:ext>
                </a:extLst>
              </a:tr>
              <a:tr h="365125">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710 – 855</a:t>
                      </a:r>
                      <a:endParaRPr kumimoji="0" lang="en-GB" alt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4.0 – 4.9</a:t>
                      </a:r>
                      <a:endParaRPr kumimoji="0" lang="en-GB" alt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2050 - 2080</a:t>
                      </a:r>
                      <a:endParaRPr kumimoji="0" lang="en-GB" alt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endParaRPr kumimoji="0" lang="en-GB" alt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+25 to +85</a:t>
                      </a:r>
                      <a:endParaRPr kumimoji="0" lang="en-GB" alt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9697974"/>
                  </a:ext>
                </a:extLst>
              </a:tr>
              <a:tr h="468313">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855 – 1130</a:t>
                      </a:r>
                      <a:endParaRPr kumimoji="0" lang="en-GB" alt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4.9 – 6.1</a:t>
                      </a:r>
                      <a:endParaRPr kumimoji="0" lang="en-GB" alt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2060 - 2090</a:t>
                      </a:r>
                      <a:endParaRPr kumimoji="0" lang="en-GB" alt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endParaRPr kumimoji="0" lang="en-GB" alt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+90 to +140</a:t>
                      </a:r>
                      <a:endParaRPr kumimoji="0" lang="en-GB" alt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0718569"/>
                  </a:ext>
                </a:extLst>
              </a:tr>
            </a:tbl>
          </a:graphicData>
        </a:graphic>
      </p:graphicFrame>
      <p:sp>
        <p:nvSpPr>
          <p:cNvPr id="225336" name="Text Box 56">
            <a:extLst>
              <a:ext uri="{FF2B5EF4-FFF2-40B4-BE49-F238E27FC236}">
                <a16:creationId xmlns:a16="http://schemas.microsoft.com/office/drawing/2014/main" id="{04CC45F1-5106-C580-1CBC-E511D99C1E5F}"/>
              </a:ext>
            </a:extLst>
          </p:cNvPr>
          <p:cNvSpPr txBox="1">
            <a:spLocks noChangeArrowheads="1"/>
          </p:cNvSpPr>
          <p:nvPr/>
        </p:nvSpPr>
        <p:spPr bwMode="auto">
          <a:xfrm rot="-3056391">
            <a:off x="3165475" y="1868488"/>
            <a:ext cx="549275"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algn="r" eaLnBrk="0" hangingPunct="0"/>
            <a:endParaRPr lang="en-US" altLang="en-US" sz="2400" b="0"/>
          </a:p>
        </p:txBody>
      </p:sp>
      <p:sp>
        <p:nvSpPr>
          <p:cNvPr id="225337" name="Text Box 57">
            <a:extLst>
              <a:ext uri="{FF2B5EF4-FFF2-40B4-BE49-F238E27FC236}">
                <a16:creationId xmlns:a16="http://schemas.microsoft.com/office/drawing/2014/main" id="{F3A55CFF-36F8-7C7B-74DE-576AB883C15A}"/>
              </a:ext>
            </a:extLst>
          </p:cNvPr>
          <p:cNvSpPr txBox="1">
            <a:spLocks noChangeArrowheads="1"/>
          </p:cNvSpPr>
          <p:nvPr/>
        </p:nvSpPr>
        <p:spPr bwMode="auto">
          <a:xfrm>
            <a:off x="466725" y="4818063"/>
            <a:ext cx="827087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GB" altLang="ja-JP" sz="2400" b="0">
              <a:ea typeface="ＭＳ Ｐゴシック" panose="020B0600070205080204" pitchFamily="34" charset="-128"/>
            </a:endParaRPr>
          </a:p>
          <a:p>
            <a:pPr algn="ctr" eaLnBrk="0" hangingPunct="0">
              <a:buSzPct val="95000"/>
              <a:buFont typeface="Wingdings" pitchFamily="2" charset="2"/>
              <a:buBlip>
                <a:blip r:embed="rId3"/>
              </a:buBlip>
            </a:pPr>
            <a:r>
              <a:rPr lang="en-GB" altLang="ja-JP" sz="2100" b="0">
                <a:latin typeface="Arial" panose="020B0604020202020204" pitchFamily="34" charset="0"/>
                <a:ea typeface="ＭＳ Ｐゴシック" panose="020B0600070205080204" pitchFamily="34" charset="-128"/>
              </a:rPr>
              <a:t> Mitigation efforts over the next two to three decades </a:t>
            </a:r>
          </a:p>
          <a:p>
            <a:pPr algn="ctr" eaLnBrk="0" hangingPunct="0">
              <a:buFont typeface="Wingdings" pitchFamily="2" charset="2"/>
              <a:buNone/>
            </a:pPr>
            <a:r>
              <a:rPr lang="en-GB" altLang="ja-JP" sz="2100" b="0">
                <a:latin typeface="Arial" panose="020B0604020202020204" pitchFamily="34" charset="0"/>
                <a:ea typeface="ＭＳ Ｐゴシック" panose="020B0600070205080204" pitchFamily="34" charset="-128"/>
              </a:rPr>
              <a:t>will have a large impact on opportunities to achieve lower stabilization levels</a:t>
            </a:r>
            <a:endParaRPr lang="en-US" altLang="en-US" sz="2100" b="0">
              <a:latin typeface="Arial" panose="020B0604020202020204" pitchFamily="34" charset="0"/>
            </a:endParaRPr>
          </a:p>
        </p:txBody>
      </p:sp>
      <p:sp>
        <p:nvSpPr>
          <p:cNvPr id="225338" name="Text Box 58">
            <a:extLst>
              <a:ext uri="{FF2B5EF4-FFF2-40B4-BE49-F238E27FC236}">
                <a16:creationId xmlns:a16="http://schemas.microsoft.com/office/drawing/2014/main" id="{E398AD52-A843-12BA-9456-99614FE8DA6E}"/>
              </a:ext>
            </a:extLst>
          </p:cNvPr>
          <p:cNvSpPr txBox="1">
            <a:spLocks noChangeArrowheads="1"/>
          </p:cNvSpPr>
          <p:nvPr/>
        </p:nvSpPr>
        <p:spPr bwMode="auto">
          <a:xfrm>
            <a:off x="476250" y="869950"/>
            <a:ext cx="82296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 typeface="Times" pitchFamily="2" charset="0"/>
              <a:buNone/>
            </a:pPr>
            <a:r>
              <a:rPr lang="en-US" altLang="en-US" sz="1700">
                <a:solidFill>
                  <a:srgbClr val="CC0000"/>
                </a:solidFill>
                <a:latin typeface="Arial" panose="020B0604020202020204" pitchFamily="34" charset="0"/>
              </a:rPr>
              <a:t>Characteristics of stabilization scenarios</a:t>
            </a:r>
          </a:p>
        </p:txBody>
      </p:sp>
      <p:sp>
        <p:nvSpPr>
          <p:cNvPr id="225340" name="Rectangle 60">
            <a:extLst>
              <a:ext uri="{FF2B5EF4-FFF2-40B4-BE49-F238E27FC236}">
                <a16:creationId xmlns:a16="http://schemas.microsoft.com/office/drawing/2014/main" id="{DBBD9B3B-8A11-1E1F-940D-2E2ED75AD805}"/>
              </a:ext>
            </a:extLst>
          </p:cNvPr>
          <p:cNvSpPr>
            <a:spLocks noChangeArrowheads="1"/>
          </p:cNvSpPr>
          <p:nvPr/>
        </p:nvSpPr>
        <p:spPr bwMode="auto">
          <a:xfrm>
            <a:off x="279400" y="6219825"/>
            <a:ext cx="86328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i="1"/>
              <a:t>IPCC WGIII Table SPM.5</a:t>
            </a:r>
            <a:r>
              <a:rPr lang="en-US" altLang="en-US" sz="1600" b="0" i="1"/>
              <a:t>: </a:t>
            </a:r>
            <a:r>
              <a:rPr lang="en-US" altLang="en-US" sz="1600" b="0" i="1" u="sng"/>
              <a:t>Characteristics of post-TAR stabilization scenarios</a:t>
            </a:r>
            <a:r>
              <a:rPr lang="en-US" altLang="en-US" sz="1600" b="0" i="1"/>
              <a:t> WG3 [Table TS 2, 3.10], SPM p.23</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253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253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7"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4" name="Rectangle 2">
            <a:extLst>
              <a:ext uri="{FF2B5EF4-FFF2-40B4-BE49-F238E27FC236}">
                <a16:creationId xmlns:a16="http://schemas.microsoft.com/office/drawing/2014/main" id="{B19FA885-D732-E8F8-FA03-9C3713EDFCDA}"/>
              </a:ext>
            </a:extLst>
          </p:cNvPr>
          <p:cNvSpPr>
            <a:spLocks noGrp="1" noChangeArrowheads="1"/>
          </p:cNvSpPr>
          <p:nvPr>
            <p:ph type="title"/>
          </p:nvPr>
        </p:nvSpPr>
        <p:spPr>
          <a:xfrm>
            <a:off x="0" y="-127000"/>
            <a:ext cx="9144000" cy="825500"/>
          </a:xfrm>
        </p:spPr>
        <p:txBody>
          <a:bodyPr/>
          <a:lstStyle/>
          <a:p>
            <a:r>
              <a:rPr lang="en-US" altLang="en-US" sz="2400" b="1">
                <a:solidFill>
                  <a:srgbClr val="FF0066"/>
                </a:solidFill>
              </a:rPr>
              <a:t>Why Adapt - Inevitability</a:t>
            </a:r>
            <a:r>
              <a:rPr lang="en-US" altLang="en-US" sz="4300">
                <a:solidFill>
                  <a:srgbClr val="CCFFFF"/>
                </a:solidFill>
                <a:latin typeface="Arial" panose="020B0604020202020204" pitchFamily="34" charset="0"/>
              </a:rPr>
              <a:t> </a:t>
            </a:r>
          </a:p>
        </p:txBody>
      </p:sp>
      <p:sp>
        <p:nvSpPr>
          <p:cNvPr id="228355" name="Rectangle 3">
            <a:extLst>
              <a:ext uri="{FF2B5EF4-FFF2-40B4-BE49-F238E27FC236}">
                <a16:creationId xmlns:a16="http://schemas.microsoft.com/office/drawing/2014/main" id="{7A2AD1C6-F193-DE19-7009-1F61A28284A0}"/>
              </a:ext>
            </a:extLst>
          </p:cNvPr>
          <p:cNvSpPr>
            <a:spLocks noChangeArrowheads="1"/>
          </p:cNvSpPr>
          <p:nvPr/>
        </p:nvSpPr>
        <p:spPr bwMode="auto">
          <a:xfrm>
            <a:off x="-3254375" y="10820400"/>
            <a:ext cx="18415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br>
              <a:rPr lang="en-US" altLang="en-US" sz="1100" b="0"/>
            </a:br>
            <a:endParaRPr lang="en-US" altLang="en-US" sz="2400" b="0"/>
          </a:p>
        </p:txBody>
      </p:sp>
      <p:sp>
        <p:nvSpPr>
          <p:cNvPr id="228356" name="Rectangle 4">
            <a:extLst>
              <a:ext uri="{FF2B5EF4-FFF2-40B4-BE49-F238E27FC236}">
                <a16:creationId xmlns:a16="http://schemas.microsoft.com/office/drawing/2014/main" id="{372469BE-242B-1C04-6972-C45C8BD55B7A}"/>
              </a:ext>
            </a:extLst>
          </p:cNvPr>
          <p:cNvSpPr>
            <a:spLocks noChangeArrowheads="1"/>
          </p:cNvSpPr>
          <p:nvPr/>
        </p:nvSpPr>
        <p:spPr bwMode="auto">
          <a:xfrm>
            <a:off x="-3254375" y="11445875"/>
            <a:ext cx="3017837" cy="952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8357" name="Rectangle 5">
            <a:extLst>
              <a:ext uri="{FF2B5EF4-FFF2-40B4-BE49-F238E27FC236}">
                <a16:creationId xmlns:a16="http://schemas.microsoft.com/office/drawing/2014/main" id="{3AAB645A-E96B-175A-52A4-EB10EE6CA609}"/>
              </a:ext>
            </a:extLst>
          </p:cNvPr>
          <p:cNvSpPr>
            <a:spLocks noChangeArrowheads="1"/>
          </p:cNvSpPr>
          <p:nvPr/>
        </p:nvSpPr>
        <p:spPr bwMode="auto">
          <a:xfrm>
            <a:off x="-3254375" y="11455400"/>
            <a:ext cx="156543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3432175" algn="l"/>
              </a:tabLst>
              <a:defRPr sz="2400">
                <a:solidFill>
                  <a:schemeClr val="tx1"/>
                </a:solidFill>
                <a:latin typeface="Times New Roman" panose="02020603050405020304" pitchFamily="18" charset="0"/>
              </a:defRPr>
            </a:lvl1pPr>
            <a:lvl2pPr>
              <a:tabLst>
                <a:tab pos="3432175" algn="l"/>
              </a:tabLst>
              <a:defRPr sz="2400">
                <a:solidFill>
                  <a:schemeClr val="tx1"/>
                </a:solidFill>
                <a:latin typeface="Times New Roman" panose="02020603050405020304" pitchFamily="18" charset="0"/>
              </a:defRPr>
            </a:lvl2pPr>
            <a:lvl3pPr>
              <a:tabLst>
                <a:tab pos="3432175" algn="l"/>
              </a:tabLst>
              <a:defRPr sz="2400">
                <a:solidFill>
                  <a:schemeClr val="tx1"/>
                </a:solidFill>
                <a:latin typeface="Times New Roman" panose="02020603050405020304" pitchFamily="18" charset="0"/>
              </a:defRPr>
            </a:lvl3pPr>
            <a:lvl4pPr>
              <a:tabLst>
                <a:tab pos="3432175" algn="l"/>
              </a:tabLst>
              <a:defRPr sz="2400">
                <a:solidFill>
                  <a:schemeClr val="tx1"/>
                </a:solidFill>
                <a:latin typeface="Times New Roman" panose="02020603050405020304" pitchFamily="18" charset="0"/>
              </a:defRPr>
            </a:lvl4pPr>
            <a:lvl5pPr>
              <a:tabLst>
                <a:tab pos="3432175" algn="l"/>
              </a:tabLst>
              <a:defRPr sz="2400">
                <a:solidFill>
                  <a:schemeClr val="tx1"/>
                </a:solidFill>
                <a:latin typeface="Times New Roman" panose="02020603050405020304" pitchFamily="18" charset="0"/>
              </a:defRPr>
            </a:lvl5pPr>
            <a:lvl6pPr fontAlgn="base">
              <a:spcBef>
                <a:spcPct val="0"/>
              </a:spcBef>
              <a:spcAft>
                <a:spcPct val="0"/>
              </a:spcAft>
              <a:tabLst>
                <a:tab pos="3432175" algn="l"/>
              </a:tabLst>
              <a:defRPr sz="2400">
                <a:solidFill>
                  <a:schemeClr val="tx1"/>
                </a:solidFill>
                <a:latin typeface="Times New Roman" panose="02020603050405020304" pitchFamily="18" charset="0"/>
              </a:defRPr>
            </a:lvl6pPr>
            <a:lvl7pPr fontAlgn="base">
              <a:spcBef>
                <a:spcPct val="0"/>
              </a:spcBef>
              <a:spcAft>
                <a:spcPct val="0"/>
              </a:spcAft>
              <a:tabLst>
                <a:tab pos="3432175" algn="l"/>
              </a:tabLst>
              <a:defRPr sz="2400">
                <a:solidFill>
                  <a:schemeClr val="tx1"/>
                </a:solidFill>
                <a:latin typeface="Times New Roman" panose="02020603050405020304" pitchFamily="18" charset="0"/>
              </a:defRPr>
            </a:lvl7pPr>
            <a:lvl8pPr fontAlgn="base">
              <a:spcBef>
                <a:spcPct val="0"/>
              </a:spcBef>
              <a:spcAft>
                <a:spcPct val="0"/>
              </a:spcAft>
              <a:tabLst>
                <a:tab pos="3432175" algn="l"/>
              </a:tabLst>
              <a:defRPr sz="2400">
                <a:solidFill>
                  <a:schemeClr val="tx1"/>
                </a:solidFill>
                <a:latin typeface="Times New Roman" panose="02020603050405020304" pitchFamily="18" charset="0"/>
              </a:defRPr>
            </a:lvl8pPr>
            <a:lvl9pPr fontAlgn="base">
              <a:spcBef>
                <a:spcPct val="0"/>
              </a:spcBef>
              <a:spcAft>
                <a:spcPct val="0"/>
              </a:spcAft>
              <a:tabLst>
                <a:tab pos="3432175" algn="l"/>
              </a:tabLst>
              <a:defRPr sz="2400">
                <a:solidFill>
                  <a:schemeClr val="tx1"/>
                </a:solidFill>
                <a:latin typeface="Times New Roman" panose="02020603050405020304" pitchFamily="18" charset="0"/>
              </a:defRPr>
            </a:lvl9pPr>
          </a:lstStyle>
          <a:p>
            <a:pPr eaLnBrk="0" hangingPunct="0"/>
            <a:r>
              <a:rPr lang="en-GB" altLang="ja-JP" sz="900" b="0">
                <a:ea typeface="ＭＳ Ｐゴシック" panose="020B0600070205080204" pitchFamily="34" charset="-128"/>
                <a:hlinkClick r:id="" action="ppaction://noaction"/>
              </a:rPr>
              <a:t>[1]</a:t>
            </a:r>
            <a:r>
              <a:rPr lang="en-GB" altLang="ja-JP" sz="1000" b="0">
                <a:ea typeface="ＭＳ Ｐゴシック" panose="020B0600070205080204" pitchFamily="34" charset="-128"/>
              </a:rPr>
              <a:t> The best estimate of climate sensitivity is 3ºC [WG 1 SPM].</a:t>
            </a:r>
            <a:endParaRPr lang="en-US" altLang="ja-JP" sz="1100" b="0">
              <a:ea typeface="ＭＳ Ｐゴシック" panose="020B0600070205080204" pitchFamily="34" charset="-128"/>
            </a:endParaRPr>
          </a:p>
          <a:p>
            <a:pPr eaLnBrk="0" hangingPunct="0"/>
            <a:r>
              <a:rPr lang="en-GB" altLang="ja-JP" sz="1000" b="0">
                <a:ea typeface="ＭＳ Ｐゴシック" panose="020B0600070205080204" pitchFamily="34" charset="-128"/>
                <a:hlinkClick r:id="" action="ppaction://noaction"/>
              </a:rPr>
              <a:t>[2]</a:t>
            </a:r>
            <a:r>
              <a:rPr lang="en-GB" altLang="ja-JP" sz="1000" b="0">
                <a:ea typeface="ＭＳ Ｐゴシック" panose="020B0600070205080204" pitchFamily="34" charset="-128"/>
              </a:rPr>
              <a:t> Note that global mean temperature at equilibrium is different from expected global mean temperature at the time of stabilization of GHG concentrations due to the inertia of the climate system. For the majority of scenarios assessed, stabilisation of GHG concentrations occurs between 2100 and 2150.</a:t>
            </a:r>
            <a:endParaRPr lang="en-US" altLang="ja-JP" sz="1100" b="0">
              <a:ea typeface="ＭＳ Ｐゴシック" panose="020B0600070205080204" pitchFamily="34" charset="-128"/>
            </a:endParaRPr>
          </a:p>
          <a:p>
            <a:pPr eaLnBrk="0" hangingPunct="0"/>
            <a:r>
              <a:rPr lang="en-GB" altLang="ja-JP" sz="1000" b="0">
                <a:ea typeface="ＭＳ Ｐゴシック" panose="020B0600070205080204" pitchFamily="34" charset="-128"/>
                <a:hlinkClick r:id="" action="ppaction://noaction"/>
              </a:rPr>
              <a:t>[3]</a:t>
            </a:r>
            <a:r>
              <a:rPr lang="en-GB" altLang="ja-JP" sz="1000" b="0">
                <a:ea typeface="ＭＳ Ｐゴシック" panose="020B0600070205080204" pitchFamily="34" charset="-128"/>
              </a:rPr>
              <a:t> Ranges correspond to the 15</a:t>
            </a:r>
            <a:r>
              <a:rPr lang="en-GB" altLang="ja-JP" sz="1000" b="0" baseline="30000">
                <a:ea typeface="ＭＳ Ｐゴシック" panose="020B0600070205080204" pitchFamily="34" charset="-128"/>
              </a:rPr>
              <a:t>th</a:t>
            </a:r>
            <a:r>
              <a:rPr lang="en-GB" altLang="ja-JP" sz="1000" b="0">
                <a:ea typeface="ＭＳ Ｐゴシック" panose="020B0600070205080204" pitchFamily="34" charset="-128"/>
              </a:rPr>
              <a:t> to 85</a:t>
            </a:r>
            <a:r>
              <a:rPr lang="en-GB" altLang="ja-JP" sz="1000" b="0" baseline="30000">
                <a:ea typeface="ＭＳ Ｐゴシック" panose="020B0600070205080204" pitchFamily="34" charset="-128"/>
              </a:rPr>
              <a:t>th</a:t>
            </a:r>
            <a:r>
              <a:rPr lang="en-GB" altLang="ja-JP" sz="1000" b="0">
                <a:ea typeface="ＭＳ Ｐゴシック" panose="020B0600070205080204" pitchFamily="34" charset="-128"/>
              </a:rPr>
              <a:t> percentile of the post-TAR scenario distribution. CO</a:t>
            </a:r>
            <a:r>
              <a:rPr lang="en-GB" altLang="ja-JP" sz="1000" b="0" baseline="-30000">
                <a:ea typeface="ＭＳ Ｐゴシック" panose="020B0600070205080204" pitchFamily="34" charset="-128"/>
              </a:rPr>
              <a:t>2</a:t>
            </a:r>
            <a:r>
              <a:rPr lang="en-GB" altLang="ja-JP" sz="1000" b="0">
                <a:ea typeface="ＭＳ Ｐゴシック" panose="020B0600070205080204" pitchFamily="34" charset="-128"/>
              </a:rPr>
              <a:t> emissions are shown so multi-gas scenarios can be compared with CO</a:t>
            </a:r>
            <a:r>
              <a:rPr lang="en-GB" altLang="ja-JP" sz="1000" b="0" baseline="-30000">
                <a:ea typeface="ＭＳ Ｐゴシック" panose="020B0600070205080204" pitchFamily="34" charset="-128"/>
              </a:rPr>
              <a:t>2</a:t>
            </a:r>
            <a:r>
              <a:rPr lang="en-GB" altLang="ja-JP" sz="1000" b="0">
                <a:ea typeface="ＭＳ Ｐゴシック" panose="020B0600070205080204" pitchFamily="34" charset="-128"/>
              </a:rPr>
              <a:t>-only scenarios.</a:t>
            </a:r>
            <a:endParaRPr lang="en-US" altLang="ja-JP" sz="1100" b="0">
              <a:ea typeface="ＭＳ Ｐゴシック" panose="020B0600070205080204" pitchFamily="34" charset="-128"/>
            </a:endParaRPr>
          </a:p>
          <a:p>
            <a:pPr eaLnBrk="0" hangingPunct="0"/>
            <a:endParaRPr lang="en-US" altLang="ja-JP" b="0">
              <a:ea typeface="ＭＳ Ｐゴシック" panose="020B0600070205080204" pitchFamily="34" charset="-128"/>
            </a:endParaRPr>
          </a:p>
        </p:txBody>
      </p:sp>
      <p:sp>
        <p:nvSpPr>
          <p:cNvPr id="228408" name="Text Box 56">
            <a:extLst>
              <a:ext uri="{FF2B5EF4-FFF2-40B4-BE49-F238E27FC236}">
                <a16:creationId xmlns:a16="http://schemas.microsoft.com/office/drawing/2014/main" id="{6D15FDFE-2790-F7C4-4367-728CCA7C893D}"/>
              </a:ext>
            </a:extLst>
          </p:cNvPr>
          <p:cNvSpPr txBox="1">
            <a:spLocks noChangeArrowheads="1"/>
          </p:cNvSpPr>
          <p:nvPr/>
        </p:nvSpPr>
        <p:spPr bwMode="auto">
          <a:xfrm rot="-3056391">
            <a:off x="3165475" y="1868488"/>
            <a:ext cx="549275"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algn="r" eaLnBrk="0" hangingPunct="0"/>
            <a:endParaRPr lang="en-US" altLang="en-US" sz="2400" b="0"/>
          </a:p>
        </p:txBody>
      </p:sp>
      <p:sp>
        <p:nvSpPr>
          <p:cNvPr id="228418" name="Rectangle 66">
            <a:extLst>
              <a:ext uri="{FF2B5EF4-FFF2-40B4-BE49-F238E27FC236}">
                <a16:creationId xmlns:a16="http://schemas.microsoft.com/office/drawing/2014/main" id="{5CD8502E-DAEB-7E6C-90D2-6E7CA9FBD1FD}"/>
              </a:ext>
            </a:extLst>
          </p:cNvPr>
          <p:cNvSpPr>
            <a:spLocks noChangeArrowheads="1"/>
          </p:cNvSpPr>
          <p:nvPr/>
        </p:nvSpPr>
        <p:spPr bwMode="auto">
          <a:xfrm>
            <a:off x="0" y="827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sz="2400" b="0"/>
          </a:p>
        </p:txBody>
      </p:sp>
      <p:sp>
        <p:nvSpPr>
          <p:cNvPr id="228459" name="Rectangle 107">
            <a:extLst>
              <a:ext uri="{FF2B5EF4-FFF2-40B4-BE49-F238E27FC236}">
                <a16:creationId xmlns:a16="http://schemas.microsoft.com/office/drawing/2014/main" id="{C4713535-81D6-C09B-8524-3BDA6377D433}"/>
              </a:ext>
            </a:extLst>
          </p:cNvPr>
          <p:cNvSpPr>
            <a:spLocks noChangeArrowheads="1"/>
          </p:cNvSpPr>
          <p:nvPr/>
        </p:nvSpPr>
        <p:spPr bwMode="auto">
          <a:xfrm>
            <a:off x="0" y="6030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sz="2400" b="0"/>
          </a:p>
        </p:txBody>
      </p:sp>
      <p:pic>
        <p:nvPicPr>
          <p:cNvPr id="228461" name="Picture 109">
            <a:extLst>
              <a:ext uri="{FF2B5EF4-FFF2-40B4-BE49-F238E27FC236}">
                <a16:creationId xmlns:a16="http://schemas.microsoft.com/office/drawing/2014/main" id="{4F8DF88B-7453-D023-E87A-63A27435831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53000" y="3756025"/>
            <a:ext cx="3810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462" name="Line 110">
            <a:extLst>
              <a:ext uri="{FF2B5EF4-FFF2-40B4-BE49-F238E27FC236}">
                <a16:creationId xmlns:a16="http://schemas.microsoft.com/office/drawing/2014/main" id="{EE0F2F0B-76B8-073B-3937-591825AE863B}"/>
              </a:ext>
            </a:extLst>
          </p:cNvPr>
          <p:cNvSpPr>
            <a:spLocks noChangeShapeType="1"/>
          </p:cNvSpPr>
          <p:nvPr/>
        </p:nvSpPr>
        <p:spPr bwMode="auto">
          <a:xfrm flipH="1" flipV="1">
            <a:off x="8912225" y="4760913"/>
            <a:ext cx="1588" cy="48895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463" name="Line 111">
            <a:extLst>
              <a:ext uri="{FF2B5EF4-FFF2-40B4-BE49-F238E27FC236}">
                <a16:creationId xmlns:a16="http://schemas.microsoft.com/office/drawing/2014/main" id="{2F19417E-26A3-FE59-6AE8-38A8BA1E161D}"/>
              </a:ext>
            </a:extLst>
          </p:cNvPr>
          <p:cNvSpPr>
            <a:spLocks noChangeShapeType="1"/>
          </p:cNvSpPr>
          <p:nvPr/>
        </p:nvSpPr>
        <p:spPr bwMode="auto">
          <a:xfrm flipH="1" flipV="1">
            <a:off x="8910638" y="4268788"/>
            <a:ext cx="1587" cy="48895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464" name="Line 112">
            <a:extLst>
              <a:ext uri="{FF2B5EF4-FFF2-40B4-BE49-F238E27FC236}">
                <a16:creationId xmlns:a16="http://schemas.microsoft.com/office/drawing/2014/main" id="{93A2042D-A640-0361-0BAA-775364D95AA8}"/>
              </a:ext>
            </a:extLst>
          </p:cNvPr>
          <p:cNvSpPr>
            <a:spLocks noChangeShapeType="1"/>
          </p:cNvSpPr>
          <p:nvPr/>
        </p:nvSpPr>
        <p:spPr bwMode="auto">
          <a:xfrm flipH="1" flipV="1">
            <a:off x="8910638" y="3779838"/>
            <a:ext cx="1587" cy="48895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465" name="Line 113">
            <a:extLst>
              <a:ext uri="{FF2B5EF4-FFF2-40B4-BE49-F238E27FC236}">
                <a16:creationId xmlns:a16="http://schemas.microsoft.com/office/drawing/2014/main" id="{77616D32-D127-CE33-9AA2-A2D87DDA5B10}"/>
              </a:ext>
            </a:extLst>
          </p:cNvPr>
          <p:cNvSpPr>
            <a:spLocks noChangeShapeType="1"/>
          </p:cNvSpPr>
          <p:nvPr/>
        </p:nvSpPr>
        <p:spPr bwMode="auto">
          <a:xfrm flipH="1" flipV="1">
            <a:off x="8910638" y="3290888"/>
            <a:ext cx="1587" cy="488950"/>
          </a:xfrm>
          <a:prstGeom prst="line">
            <a:avLst/>
          </a:prstGeom>
          <a:noFill/>
          <a:ln w="1143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466" name="Line 114">
            <a:extLst>
              <a:ext uri="{FF2B5EF4-FFF2-40B4-BE49-F238E27FC236}">
                <a16:creationId xmlns:a16="http://schemas.microsoft.com/office/drawing/2014/main" id="{A91E5AFE-FF72-DE97-3F8C-5CFBE6B9AE4B}"/>
              </a:ext>
            </a:extLst>
          </p:cNvPr>
          <p:cNvSpPr>
            <a:spLocks noChangeShapeType="1"/>
          </p:cNvSpPr>
          <p:nvPr/>
        </p:nvSpPr>
        <p:spPr bwMode="auto">
          <a:xfrm flipH="1" flipV="1">
            <a:off x="8910638" y="2801938"/>
            <a:ext cx="1587" cy="488950"/>
          </a:xfrm>
          <a:prstGeom prst="line">
            <a:avLst/>
          </a:prstGeom>
          <a:noFill/>
          <a:ln w="152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467" name="Text Box 115">
            <a:extLst>
              <a:ext uri="{FF2B5EF4-FFF2-40B4-BE49-F238E27FC236}">
                <a16:creationId xmlns:a16="http://schemas.microsoft.com/office/drawing/2014/main" id="{9F32658A-64AB-F514-15F5-9097797407AB}"/>
              </a:ext>
            </a:extLst>
          </p:cNvPr>
          <p:cNvSpPr txBox="1">
            <a:spLocks noChangeArrowheads="1"/>
          </p:cNvSpPr>
          <p:nvPr/>
        </p:nvSpPr>
        <p:spPr bwMode="auto">
          <a:xfrm>
            <a:off x="8264525" y="3667125"/>
            <a:ext cx="3365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a:t>500</a:t>
            </a:r>
          </a:p>
        </p:txBody>
      </p:sp>
      <p:sp>
        <p:nvSpPr>
          <p:cNvPr id="228468" name="Text Box 116">
            <a:extLst>
              <a:ext uri="{FF2B5EF4-FFF2-40B4-BE49-F238E27FC236}">
                <a16:creationId xmlns:a16="http://schemas.microsoft.com/office/drawing/2014/main" id="{DE814919-67EA-B70E-77EF-022139DCF380}"/>
              </a:ext>
            </a:extLst>
          </p:cNvPr>
          <p:cNvSpPr txBox="1">
            <a:spLocks noChangeArrowheads="1"/>
          </p:cNvSpPr>
          <p:nvPr/>
        </p:nvSpPr>
        <p:spPr bwMode="auto">
          <a:xfrm>
            <a:off x="8264525" y="3170238"/>
            <a:ext cx="3365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a:t>600</a:t>
            </a:r>
          </a:p>
        </p:txBody>
      </p:sp>
      <p:sp>
        <p:nvSpPr>
          <p:cNvPr id="228469" name="Text Box 117">
            <a:extLst>
              <a:ext uri="{FF2B5EF4-FFF2-40B4-BE49-F238E27FC236}">
                <a16:creationId xmlns:a16="http://schemas.microsoft.com/office/drawing/2014/main" id="{629D7181-2B79-BFE8-EA83-BB3C63490F2F}"/>
              </a:ext>
            </a:extLst>
          </p:cNvPr>
          <p:cNvSpPr txBox="1">
            <a:spLocks noChangeArrowheads="1"/>
          </p:cNvSpPr>
          <p:nvPr/>
        </p:nvSpPr>
        <p:spPr bwMode="auto">
          <a:xfrm>
            <a:off x="8264525" y="2698750"/>
            <a:ext cx="3365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a:t>700</a:t>
            </a:r>
          </a:p>
        </p:txBody>
      </p:sp>
      <p:sp>
        <p:nvSpPr>
          <p:cNvPr id="228470" name="Line 118">
            <a:extLst>
              <a:ext uri="{FF2B5EF4-FFF2-40B4-BE49-F238E27FC236}">
                <a16:creationId xmlns:a16="http://schemas.microsoft.com/office/drawing/2014/main" id="{CFB8F697-48F2-C8BE-C358-053F124DCABF}"/>
              </a:ext>
            </a:extLst>
          </p:cNvPr>
          <p:cNvSpPr>
            <a:spLocks noChangeShapeType="1"/>
          </p:cNvSpPr>
          <p:nvPr/>
        </p:nvSpPr>
        <p:spPr bwMode="auto">
          <a:xfrm flipH="1" flipV="1">
            <a:off x="8909050" y="2312988"/>
            <a:ext cx="1588" cy="488950"/>
          </a:xfrm>
          <a:prstGeom prst="line">
            <a:avLst/>
          </a:prstGeom>
          <a:noFill/>
          <a:ln w="1905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471" name="Text Box 119">
            <a:extLst>
              <a:ext uri="{FF2B5EF4-FFF2-40B4-BE49-F238E27FC236}">
                <a16:creationId xmlns:a16="http://schemas.microsoft.com/office/drawing/2014/main" id="{00EC969B-F4C8-035B-B420-7FC8B73207E3}"/>
              </a:ext>
            </a:extLst>
          </p:cNvPr>
          <p:cNvSpPr txBox="1">
            <a:spLocks noChangeArrowheads="1"/>
          </p:cNvSpPr>
          <p:nvPr/>
        </p:nvSpPr>
        <p:spPr bwMode="auto">
          <a:xfrm>
            <a:off x="8283575" y="2198688"/>
            <a:ext cx="3365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a:t>800</a:t>
            </a:r>
          </a:p>
        </p:txBody>
      </p:sp>
      <p:graphicFrame>
        <p:nvGraphicFramePr>
          <p:cNvPr id="228525" name="Group 173">
            <a:extLst>
              <a:ext uri="{FF2B5EF4-FFF2-40B4-BE49-F238E27FC236}">
                <a16:creationId xmlns:a16="http://schemas.microsoft.com/office/drawing/2014/main" id="{725F5A59-E65C-B5BA-D10B-FA35B6D5CDCB}"/>
              </a:ext>
            </a:extLst>
          </p:cNvPr>
          <p:cNvGraphicFramePr>
            <a:graphicFrameLocks noGrp="1"/>
          </p:cNvGraphicFramePr>
          <p:nvPr>
            <p:ph idx="1"/>
          </p:nvPr>
        </p:nvGraphicFramePr>
        <p:xfrm>
          <a:off x="382588" y="736600"/>
          <a:ext cx="7772400" cy="2932113"/>
        </p:xfrm>
        <a:graphic>
          <a:graphicData uri="http://schemas.openxmlformats.org/drawingml/2006/table">
            <a:tbl>
              <a:tblPr/>
              <a:tblGrid>
                <a:gridCol w="1408112">
                  <a:extLst>
                    <a:ext uri="{9D8B030D-6E8A-4147-A177-3AD203B41FA5}">
                      <a16:colId xmlns:a16="http://schemas.microsoft.com/office/drawing/2014/main" val="4095449336"/>
                    </a:ext>
                  </a:extLst>
                </a:gridCol>
                <a:gridCol w="1687513">
                  <a:extLst>
                    <a:ext uri="{9D8B030D-6E8A-4147-A177-3AD203B41FA5}">
                      <a16:colId xmlns:a16="http://schemas.microsoft.com/office/drawing/2014/main" val="1806448883"/>
                    </a:ext>
                  </a:extLst>
                </a:gridCol>
                <a:gridCol w="1408112">
                  <a:extLst>
                    <a:ext uri="{9D8B030D-6E8A-4147-A177-3AD203B41FA5}">
                      <a16:colId xmlns:a16="http://schemas.microsoft.com/office/drawing/2014/main" val="3307048812"/>
                    </a:ext>
                  </a:extLst>
                </a:gridCol>
                <a:gridCol w="1409700">
                  <a:extLst>
                    <a:ext uri="{9D8B030D-6E8A-4147-A177-3AD203B41FA5}">
                      <a16:colId xmlns:a16="http://schemas.microsoft.com/office/drawing/2014/main" val="1038887449"/>
                    </a:ext>
                  </a:extLst>
                </a:gridCol>
                <a:gridCol w="1858963">
                  <a:extLst>
                    <a:ext uri="{9D8B030D-6E8A-4147-A177-3AD203B41FA5}">
                      <a16:colId xmlns:a16="http://schemas.microsoft.com/office/drawing/2014/main" val="1479491553"/>
                    </a:ext>
                  </a:extLst>
                </a:gridCol>
              </a:tblGrid>
              <a:tr h="180975">
                <a:tc>
                  <a:txBody>
                    <a:bodyPr/>
                    <a:lstStyle>
                      <a:lvl1pPr marL="342900" indent="-342900">
                        <a:spcBef>
                          <a:spcPct val="20000"/>
                        </a:spcBef>
                        <a:tabLst>
                          <a:tab pos="180975" algn="l"/>
                        </a:tabLst>
                        <a:defRPr sz="2800">
                          <a:solidFill>
                            <a:schemeClr val="tx1"/>
                          </a:solidFill>
                          <a:latin typeface="Times New Roman" panose="02020603050405020304" pitchFamily="18" charset="0"/>
                        </a:defRPr>
                      </a:lvl1pPr>
                      <a:lvl2pPr marL="742950" indent="-285750">
                        <a:spcBef>
                          <a:spcPct val="20000"/>
                        </a:spcBef>
                        <a:tabLst>
                          <a:tab pos="180975" algn="l"/>
                        </a:tabLst>
                        <a:defRPr sz="2400">
                          <a:solidFill>
                            <a:schemeClr val="tx1"/>
                          </a:solidFill>
                          <a:latin typeface="Times New Roman" panose="02020603050405020304" pitchFamily="18" charset="0"/>
                        </a:defRPr>
                      </a:lvl2pPr>
                      <a:lvl3pPr marL="1143000" indent="-228600">
                        <a:spcBef>
                          <a:spcPct val="20000"/>
                        </a:spcBef>
                        <a:tabLst>
                          <a:tab pos="180975" algn="l"/>
                        </a:tabLst>
                        <a:defRPr sz="2000">
                          <a:solidFill>
                            <a:schemeClr val="tx1"/>
                          </a:solidFill>
                          <a:latin typeface="Times New Roman" panose="02020603050405020304" pitchFamily="18" charset="0"/>
                        </a:defRPr>
                      </a:lvl3pPr>
                      <a:lvl4pPr marL="1600200" indent="-228600">
                        <a:spcBef>
                          <a:spcPct val="20000"/>
                        </a:spcBef>
                        <a:tabLst>
                          <a:tab pos="180975" algn="l"/>
                        </a:tabLst>
                        <a:defRPr>
                          <a:solidFill>
                            <a:schemeClr val="tx1"/>
                          </a:solidFill>
                          <a:latin typeface="Times New Roman" panose="02020603050405020304" pitchFamily="18" charset="0"/>
                        </a:defRPr>
                      </a:lvl4pPr>
                      <a:lvl5pPr marL="2057400" indent="-228600">
                        <a:spcBef>
                          <a:spcPct val="20000"/>
                        </a:spcBef>
                        <a:tabLst>
                          <a:tab pos="1809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Lst>
                      </a:pPr>
                      <a:r>
                        <a:rPr kumimoji="0" lang="en-GB" altLang="ja-JP" sz="12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Stabilization</a:t>
                      </a:r>
                    </a:p>
                    <a:p>
                      <a:pPr marL="342900" marR="0" lvl="0" indent="-342900" algn="ctr" defTabSz="914400" rtl="0" eaLnBrk="1" fontAlgn="base" latinLnBrk="0" hangingPunct="1">
                        <a:lnSpc>
                          <a:spcPct val="100000"/>
                        </a:lnSpc>
                        <a:spcBef>
                          <a:spcPct val="0"/>
                        </a:spcBef>
                        <a:spcAft>
                          <a:spcPct val="0"/>
                        </a:spcAft>
                        <a:buClrTx/>
                        <a:buSzTx/>
                        <a:buFontTx/>
                        <a:buNone/>
                        <a:tabLst>
                          <a:tab pos="180975" algn="l"/>
                        </a:tabLst>
                      </a:pPr>
                      <a:r>
                        <a:rPr kumimoji="0" lang="en-GB" altLang="ja-JP" sz="12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level </a:t>
                      </a:r>
                    </a:p>
                    <a:p>
                      <a:pPr marL="342900" marR="0" lvl="0" indent="-342900" algn="ctr" defTabSz="914400" rtl="0" eaLnBrk="1" fontAlgn="base" latinLnBrk="0" hangingPunct="1">
                        <a:lnSpc>
                          <a:spcPct val="100000"/>
                        </a:lnSpc>
                        <a:spcBef>
                          <a:spcPct val="0"/>
                        </a:spcBef>
                        <a:spcAft>
                          <a:spcPct val="0"/>
                        </a:spcAft>
                        <a:buClrTx/>
                        <a:buSzTx/>
                        <a:buFontTx/>
                        <a:buNone/>
                        <a:tabLst>
                          <a:tab pos="180975" algn="l"/>
                        </a:tabLst>
                      </a:pPr>
                      <a:r>
                        <a:rPr kumimoji="0" lang="en-GB" altLang="ja-JP" sz="12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(ppm </a:t>
                      </a:r>
                      <a:r>
                        <a:rPr kumimoji="0" lang="en-US" altLang="en-US" sz="1200" b="1" i="0" u="none" strike="noStrike" cap="none" normalizeH="0" baseline="0">
                          <a:ln>
                            <a:noFill/>
                          </a:ln>
                          <a:solidFill>
                            <a:schemeClr val="tx1"/>
                          </a:solidFill>
                          <a:effectLst/>
                          <a:latin typeface="Times New Roman" panose="02020603050405020304" pitchFamily="18" charset="0"/>
                        </a:rPr>
                        <a:t>CO</a:t>
                      </a:r>
                      <a:r>
                        <a:rPr kumimoji="0" lang="en-US" altLang="en-US" sz="1200" b="1" i="0" u="none" strike="noStrike" cap="none" normalizeH="0" baseline="-25000">
                          <a:ln>
                            <a:noFill/>
                          </a:ln>
                          <a:solidFill>
                            <a:schemeClr val="tx1"/>
                          </a:solidFill>
                          <a:effectLst/>
                          <a:latin typeface="Times New Roman" panose="02020603050405020304" pitchFamily="18" charset="0"/>
                        </a:rPr>
                        <a:t>2</a:t>
                      </a:r>
                      <a:r>
                        <a:rPr kumimoji="0" lang="en-US" altLang="en-US" sz="1200" b="1" i="0" u="none" strike="noStrike" cap="none" normalizeH="0" baseline="0">
                          <a:ln>
                            <a:noFill/>
                          </a:ln>
                          <a:solidFill>
                            <a:schemeClr val="tx1"/>
                          </a:solidFill>
                          <a:effectLst/>
                          <a:latin typeface="Times New Roman" panose="02020603050405020304" pitchFamily="18" charset="0"/>
                        </a:rPr>
                        <a:t>-eq)</a:t>
                      </a:r>
                      <a:endParaRPr kumimoji="0" lang="en-GB" altLang="ja-JP" sz="12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US" altLang="en-US" sz="12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Global</a:t>
                      </a:r>
                      <a:r>
                        <a:rPr kumimoji="0" lang="en-US" altLang="en-US" sz="1200" b="1" i="0" u="none" strike="noStrike" cap="none" normalizeH="0" baseline="0">
                          <a:ln>
                            <a:noFill/>
                          </a:ln>
                          <a:solidFill>
                            <a:schemeClr val="tx1"/>
                          </a:solidFill>
                          <a:effectLst/>
                          <a:latin typeface="Times New Roman" panose="02020603050405020304" pitchFamily="18" charset="0"/>
                        </a:rPr>
                        <a:t> </a:t>
                      </a:r>
                      <a:r>
                        <a:rPr kumimoji="0" lang="en-US" altLang="en-US" sz="12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mean temp. increase </a:t>
                      </a:r>
                    </a:p>
                    <a:p>
                      <a:pPr marL="0" marR="0" lvl="0" indent="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US" altLang="en-US" sz="12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at equilibrium</a:t>
                      </a:r>
                      <a:r>
                        <a:rPr kumimoji="0" lang="en-GB" altLang="en-US" sz="12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 (</a:t>
                      </a:r>
                      <a:r>
                        <a:rPr kumimoji="0" lang="en-GB" altLang="en-US" sz="12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ºC)</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12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Year CO2 needs to peak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12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Year CO2 emissions back at 2000 level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12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Reduction in 2050 CO2 emissions compared to 2000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879352535"/>
                  </a:ext>
                </a:extLst>
              </a:tr>
              <a:tr h="365125">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445 – 490</a:t>
                      </a:r>
                      <a:endParaRPr kumimoji="0" lang="en-GB" altLang="en-US" sz="1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2.0 – 2.4</a:t>
                      </a:r>
                      <a:endParaRPr kumimoji="0" lang="en-GB" altLang="en-US" sz="1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2000 - 2015</a:t>
                      </a:r>
                      <a:endParaRPr kumimoji="0" lang="en-GB" altLang="en-US" sz="1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1400" b="1" i="0" u="none" strike="noStrike" cap="none" normalizeH="0" baseline="0">
                          <a:ln>
                            <a:noFill/>
                          </a:ln>
                          <a:solidFill>
                            <a:schemeClr val="tx1"/>
                          </a:solidFill>
                          <a:effectLst/>
                          <a:latin typeface="Times New Roman" panose="02020603050405020304" pitchFamily="18" charset="0"/>
                        </a:rPr>
                        <a:t>2000- 2030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-85 to -50</a:t>
                      </a:r>
                      <a:endParaRPr kumimoji="0" lang="en-GB" altLang="en-US" sz="1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07141903"/>
                  </a:ext>
                </a:extLst>
              </a:tr>
              <a:tr h="363538">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490 – 535</a:t>
                      </a:r>
                      <a:endParaRPr kumimoji="0" lang="en-GB" altLang="en-US" sz="1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2.4 – 2.8</a:t>
                      </a:r>
                      <a:endParaRPr kumimoji="0" lang="en-GB" altLang="en-US" sz="1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2000 - 2020</a:t>
                      </a:r>
                      <a:endParaRPr kumimoji="0" lang="en-GB" altLang="en-US" sz="1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1400" b="1" i="0" u="none" strike="noStrike" cap="none" normalizeH="0" baseline="0">
                          <a:ln>
                            <a:noFill/>
                          </a:ln>
                          <a:solidFill>
                            <a:schemeClr val="tx1"/>
                          </a:solidFill>
                          <a:effectLst/>
                          <a:latin typeface="Times New Roman" panose="02020603050405020304" pitchFamily="18" charset="0"/>
                        </a:rPr>
                        <a:t>2000- 2040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-60 to -30</a:t>
                      </a:r>
                      <a:endParaRPr kumimoji="0" lang="en-GB" altLang="en-US" sz="1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88013312"/>
                  </a:ext>
                </a:extLst>
              </a:tr>
              <a:tr h="366713">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535 – 590</a:t>
                      </a:r>
                      <a:endParaRPr kumimoji="0" lang="en-GB" altLang="en-US" sz="1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2.8 – 3.2</a:t>
                      </a:r>
                      <a:endParaRPr kumimoji="0" lang="en-GB" altLang="en-US" sz="1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2010 - 2030</a:t>
                      </a:r>
                      <a:endParaRPr kumimoji="0" lang="en-GB" altLang="en-US" sz="1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1400" b="1" i="0" u="none" strike="noStrike" cap="none" normalizeH="0" baseline="0">
                          <a:ln>
                            <a:noFill/>
                          </a:ln>
                          <a:solidFill>
                            <a:schemeClr val="tx1"/>
                          </a:solidFill>
                          <a:effectLst/>
                          <a:latin typeface="Times New Roman" panose="02020603050405020304" pitchFamily="18" charset="0"/>
                        </a:rPr>
                        <a:t>2020- 2060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-30 to +5</a:t>
                      </a:r>
                      <a:endParaRPr kumimoji="0" lang="en-GB" altLang="en-US" sz="1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70222570"/>
                  </a:ext>
                </a:extLst>
              </a:tr>
              <a:tr h="365125">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590 – 710</a:t>
                      </a:r>
                      <a:endParaRPr kumimoji="0" lang="en-GB" altLang="en-US" sz="1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3.2 – 4.0</a:t>
                      </a:r>
                      <a:endParaRPr kumimoji="0" lang="en-GB" altLang="en-US" sz="1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2020 - 2060</a:t>
                      </a:r>
                      <a:endParaRPr kumimoji="0" lang="en-GB" altLang="en-US" sz="1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1400" b="1" i="0" u="none" strike="noStrike" cap="none" normalizeH="0" baseline="0">
                          <a:ln>
                            <a:noFill/>
                          </a:ln>
                          <a:solidFill>
                            <a:schemeClr val="tx1"/>
                          </a:solidFill>
                          <a:effectLst/>
                          <a:latin typeface="Times New Roman" panose="02020603050405020304" pitchFamily="18" charset="0"/>
                        </a:rPr>
                        <a:t>2050- 2100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 to +60</a:t>
                      </a:r>
                      <a:endParaRPr kumimoji="0" lang="en-GB" altLang="en-US" sz="1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3481411"/>
                  </a:ext>
                </a:extLst>
              </a:tr>
              <a:tr h="365125">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710 – 855</a:t>
                      </a:r>
                      <a:endParaRPr kumimoji="0" lang="en-GB" altLang="en-US" sz="1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4.0 – 4.9</a:t>
                      </a:r>
                      <a:endParaRPr kumimoji="0" lang="en-GB" altLang="en-US" sz="1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2050 - 2080</a:t>
                      </a:r>
                      <a:endParaRPr kumimoji="0" lang="en-GB" altLang="en-US" sz="1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endParaRPr kumimoji="0" lang="en-GB" altLang="en-US" sz="1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+25 to +85</a:t>
                      </a:r>
                      <a:endParaRPr kumimoji="0" lang="en-GB" altLang="en-US" sz="1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8129930"/>
                  </a:ext>
                </a:extLst>
              </a:tr>
              <a:tr h="468313">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855 – 1130</a:t>
                      </a:r>
                      <a:endParaRPr kumimoji="0" lang="en-GB" altLang="en-US" sz="1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4.9 – 6.1</a:t>
                      </a:r>
                      <a:endParaRPr kumimoji="0" lang="en-GB" altLang="en-US" sz="1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2060 - 2090</a:t>
                      </a:r>
                      <a:endParaRPr kumimoji="0" lang="en-GB" altLang="en-US" sz="1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endParaRPr kumimoji="0" lang="en-GB" altLang="en-US" sz="1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80975" algn="l"/>
                          <a:tab pos="3432175" algn="l"/>
                        </a:tabLst>
                        <a:defRPr sz="2800">
                          <a:solidFill>
                            <a:schemeClr val="tx1"/>
                          </a:solidFill>
                          <a:latin typeface="Times New Roman" panose="02020603050405020304" pitchFamily="18" charset="0"/>
                        </a:defRPr>
                      </a:lvl1pPr>
                      <a:lvl2pPr marL="742950" indent="-285750">
                        <a:spcBef>
                          <a:spcPct val="20000"/>
                        </a:spcBef>
                        <a:tabLst>
                          <a:tab pos="180975" algn="l"/>
                          <a:tab pos="3432175" algn="l"/>
                        </a:tabLst>
                        <a:defRPr sz="2400">
                          <a:solidFill>
                            <a:schemeClr val="tx1"/>
                          </a:solidFill>
                          <a:latin typeface="Times New Roman" panose="02020603050405020304" pitchFamily="18" charset="0"/>
                        </a:defRPr>
                      </a:lvl2pPr>
                      <a:lvl3pPr marL="1143000" indent="-228600">
                        <a:spcBef>
                          <a:spcPct val="20000"/>
                        </a:spcBef>
                        <a:tabLst>
                          <a:tab pos="180975" algn="l"/>
                          <a:tab pos="3432175" algn="l"/>
                        </a:tabLst>
                        <a:defRPr sz="2000">
                          <a:solidFill>
                            <a:schemeClr val="tx1"/>
                          </a:solidFill>
                          <a:latin typeface="Times New Roman" panose="02020603050405020304" pitchFamily="18" charset="0"/>
                        </a:defRPr>
                      </a:lvl3pPr>
                      <a:lvl4pPr marL="1600200" indent="-228600">
                        <a:spcBef>
                          <a:spcPct val="20000"/>
                        </a:spcBef>
                        <a:tabLst>
                          <a:tab pos="180975" algn="l"/>
                          <a:tab pos="3432175" algn="l"/>
                        </a:tabLst>
                        <a:defRPr>
                          <a:solidFill>
                            <a:schemeClr val="tx1"/>
                          </a:solidFill>
                          <a:latin typeface="Times New Roman" panose="02020603050405020304" pitchFamily="18" charset="0"/>
                        </a:defRPr>
                      </a:lvl4pPr>
                      <a:lvl5pPr marL="2057400" indent="-228600">
                        <a:spcBef>
                          <a:spcPct val="20000"/>
                        </a:spcBef>
                        <a:tabLst>
                          <a:tab pos="180975" algn="l"/>
                          <a:tab pos="3432175" algn="l"/>
                        </a:tabLst>
                        <a:defRPr>
                          <a:solidFill>
                            <a:schemeClr val="tx1"/>
                          </a:solidFill>
                          <a:latin typeface="Times New Roman" panose="02020603050405020304" pitchFamily="18" charset="0"/>
                        </a:defRPr>
                      </a:lvl5pPr>
                      <a:lvl6pPr marL="25146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6pPr>
                      <a:lvl7pPr marL="29718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7pPr>
                      <a:lvl8pPr marL="34290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8pPr>
                      <a:lvl9pPr marL="3886200" indent="-228600" fontAlgn="base">
                        <a:spcBef>
                          <a:spcPct val="20000"/>
                        </a:spcBef>
                        <a:spcAft>
                          <a:spcPct val="0"/>
                        </a:spcAft>
                        <a:tabLst>
                          <a:tab pos="180975" algn="l"/>
                          <a:tab pos="3432175" algn="l"/>
                        </a:tabLs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180975" algn="l"/>
                          <a:tab pos="3432175" algn="l"/>
                        </a:tabLst>
                      </a:pPr>
                      <a:r>
                        <a:rPr kumimoji="0" lang="en-GB"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+90 to +140</a:t>
                      </a:r>
                      <a:endParaRPr kumimoji="0" lang="en-GB" altLang="en-US" sz="1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4458882"/>
                  </a:ext>
                </a:extLst>
              </a:tr>
            </a:tbl>
          </a:graphicData>
        </a:graphic>
      </p:graphicFrame>
      <p:pic>
        <p:nvPicPr>
          <p:cNvPr id="228526" name="Picture 174" descr="Figure 1:  U.S. Greenhouse Gas Emissions by Gas.  Illustrates U.S. greenhouse gas emissions by gas, in cumulative CO2 equivalents, from 1990 through 2005. There is generally an upward trend, starting from 6,242 Tg CO2 Eq. in 1990 and ending with 7,260 Tg CO2 Eq. in 2005. The two exceptions to this trend are 1991, where emissions were 6,186 Tg CO2 Eq, down from 6,242 Tg CO2 Eq. in 1990, and 2001, where emissions were 7,027 Tg CO2 Eq., down from 7,147 Tg CO2 Eq. in 2000.">
            <a:extLst>
              <a:ext uri="{FF2B5EF4-FFF2-40B4-BE49-F238E27FC236}">
                <a16:creationId xmlns:a16="http://schemas.microsoft.com/office/drawing/2014/main" id="{A36D49D0-23BD-0618-A843-5F4B6E3376E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 y="3827463"/>
            <a:ext cx="3365500" cy="2874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28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CEDDE979-8FC1-8CB9-4328-FB28453AAA6A}"/>
              </a:ext>
            </a:extLst>
          </p:cNvPr>
          <p:cNvSpPr>
            <a:spLocks noChangeArrowheads="1"/>
          </p:cNvSpPr>
          <p:nvPr/>
        </p:nvSpPr>
        <p:spPr bwMode="auto">
          <a:xfrm>
            <a:off x="2057400" y="304800"/>
            <a:ext cx="5791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solidFill>
                  <a:srgbClr val="FF0066"/>
                </a:solidFill>
              </a:rPr>
              <a:t>Plan to Adapt</a:t>
            </a:r>
          </a:p>
        </p:txBody>
      </p:sp>
      <p:sp>
        <p:nvSpPr>
          <p:cNvPr id="171012" name="Rectangle 4">
            <a:extLst>
              <a:ext uri="{FF2B5EF4-FFF2-40B4-BE49-F238E27FC236}">
                <a16:creationId xmlns:a16="http://schemas.microsoft.com/office/drawing/2014/main" id="{83E92D0B-0558-BEB0-5F1A-D5435BF70AD8}"/>
              </a:ext>
            </a:extLst>
          </p:cNvPr>
          <p:cNvSpPr>
            <a:spLocks noChangeArrowheads="1"/>
          </p:cNvSpPr>
          <p:nvPr/>
        </p:nvSpPr>
        <p:spPr bwMode="auto">
          <a:xfrm>
            <a:off x="762000" y="1333500"/>
            <a:ext cx="79248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3550" indent="-463550">
              <a:tabLst>
                <a:tab pos="1146175" algn="l"/>
              </a:tabLst>
              <a:defRPr sz="2400">
                <a:solidFill>
                  <a:schemeClr val="tx1"/>
                </a:solidFill>
                <a:latin typeface="Times New Roman" panose="02020603050405020304" pitchFamily="18" charset="0"/>
              </a:defRPr>
            </a:lvl1pPr>
            <a:lvl2pPr marL="577850">
              <a:tabLst>
                <a:tab pos="1146175" algn="l"/>
              </a:tabLst>
              <a:defRPr sz="2400">
                <a:solidFill>
                  <a:schemeClr val="tx1"/>
                </a:solidFill>
                <a:latin typeface="Times New Roman" panose="02020603050405020304" pitchFamily="18" charset="0"/>
              </a:defRPr>
            </a:lvl2pPr>
            <a:lvl3pPr marL="1212850" indent="-520700">
              <a:tabLst>
                <a:tab pos="1146175" algn="l"/>
              </a:tabLst>
              <a:defRPr sz="2400">
                <a:solidFill>
                  <a:schemeClr val="tx1"/>
                </a:solidFill>
                <a:latin typeface="Times New Roman" panose="02020603050405020304" pitchFamily="18" charset="0"/>
              </a:defRPr>
            </a:lvl3pPr>
            <a:lvl4pPr>
              <a:tabLst>
                <a:tab pos="1146175" algn="l"/>
              </a:tabLst>
              <a:defRPr sz="2400">
                <a:solidFill>
                  <a:schemeClr val="tx1"/>
                </a:solidFill>
                <a:latin typeface="Times New Roman" panose="02020603050405020304" pitchFamily="18" charset="0"/>
              </a:defRPr>
            </a:lvl4pPr>
            <a:lvl5pPr>
              <a:tabLst>
                <a:tab pos="1146175" algn="l"/>
              </a:tabLst>
              <a:defRPr sz="2400">
                <a:solidFill>
                  <a:schemeClr val="tx1"/>
                </a:solidFill>
                <a:latin typeface="Times New Roman" panose="02020603050405020304" pitchFamily="18" charset="0"/>
              </a:defRPr>
            </a:lvl5pPr>
            <a:lvl6pPr fontAlgn="base">
              <a:spcBef>
                <a:spcPct val="0"/>
              </a:spcBef>
              <a:spcAft>
                <a:spcPct val="0"/>
              </a:spcAft>
              <a:tabLst>
                <a:tab pos="1146175" algn="l"/>
              </a:tabLst>
              <a:defRPr sz="2400">
                <a:solidFill>
                  <a:schemeClr val="tx1"/>
                </a:solidFill>
                <a:latin typeface="Times New Roman" panose="02020603050405020304" pitchFamily="18" charset="0"/>
              </a:defRPr>
            </a:lvl6pPr>
            <a:lvl7pPr fontAlgn="base">
              <a:spcBef>
                <a:spcPct val="0"/>
              </a:spcBef>
              <a:spcAft>
                <a:spcPct val="0"/>
              </a:spcAft>
              <a:tabLst>
                <a:tab pos="1146175" algn="l"/>
              </a:tabLst>
              <a:defRPr sz="2400">
                <a:solidFill>
                  <a:schemeClr val="tx1"/>
                </a:solidFill>
                <a:latin typeface="Times New Roman" panose="02020603050405020304" pitchFamily="18" charset="0"/>
              </a:defRPr>
            </a:lvl7pPr>
            <a:lvl8pPr fontAlgn="base">
              <a:spcBef>
                <a:spcPct val="0"/>
              </a:spcBef>
              <a:spcAft>
                <a:spcPct val="0"/>
              </a:spcAft>
              <a:tabLst>
                <a:tab pos="1146175" algn="l"/>
              </a:tabLst>
              <a:defRPr sz="2400">
                <a:solidFill>
                  <a:schemeClr val="tx1"/>
                </a:solidFill>
                <a:latin typeface="Times New Roman" panose="02020603050405020304" pitchFamily="18" charset="0"/>
              </a:defRPr>
            </a:lvl8pPr>
            <a:lvl9pPr fontAlgn="base">
              <a:spcBef>
                <a:spcPct val="0"/>
              </a:spcBef>
              <a:spcAft>
                <a:spcPct val="0"/>
              </a:spcAft>
              <a:tabLst>
                <a:tab pos="1146175" algn="l"/>
              </a:tabLst>
              <a:defRPr sz="2400">
                <a:solidFill>
                  <a:schemeClr val="tx1"/>
                </a:solidFill>
                <a:latin typeface="Times New Roman" panose="02020603050405020304" pitchFamily="18" charset="0"/>
              </a:defRPr>
            </a:lvl9pPr>
          </a:lstStyle>
          <a:p>
            <a:r>
              <a:rPr lang="en-US" altLang="en-US" b="0"/>
              <a:t>Investment  to facilitate adaptation</a:t>
            </a:r>
          </a:p>
          <a:p>
            <a:pPr lvl="1">
              <a:buFontTx/>
              <a:buChar char="•"/>
            </a:pPr>
            <a:r>
              <a:rPr lang="en-US" altLang="en-US" b="0"/>
              <a:t>Research</a:t>
            </a:r>
          </a:p>
          <a:p>
            <a:pPr lvl="1">
              <a:buFontTx/>
              <a:buChar char="•"/>
            </a:pPr>
            <a:r>
              <a:rPr lang="en-US" altLang="en-US" b="0"/>
              <a:t>Extension</a:t>
            </a:r>
          </a:p>
          <a:p>
            <a:pPr lvl="1">
              <a:buFontTx/>
              <a:buChar char="•"/>
            </a:pPr>
            <a:r>
              <a:rPr lang="en-US" altLang="en-US" b="0"/>
              <a:t>Capital investment</a:t>
            </a:r>
          </a:p>
          <a:p>
            <a:endParaRPr lang="en-US" altLang="en-US" b="0"/>
          </a:p>
          <a:p>
            <a:r>
              <a:rPr lang="en-US" altLang="en-US" b="0"/>
              <a:t>Ag Adaptation</a:t>
            </a:r>
          </a:p>
          <a:p>
            <a:pPr lvl="1">
              <a:buFontTx/>
              <a:buChar char="•"/>
            </a:pPr>
            <a:r>
              <a:rPr lang="en-US" altLang="en-US" b="0"/>
              <a:t>Irrigation</a:t>
            </a:r>
          </a:p>
          <a:p>
            <a:pPr lvl="1">
              <a:buFontTx/>
              <a:buChar char="•"/>
            </a:pPr>
            <a:r>
              <a:rPr lang="en-US" altLang="en-US" b="0"/>
              <a:t>Drought resistant varieties</a:t>
            </a:r>
          </a:p>
          <a:p>
            <a:pPr lvl="1">
              <a:buFontTx/>
              <a:buChar char="•"/>
            </a:pPr>
            <a:r>
              <a:rPr lang="en-US" altLang="en-US" b="0"/>
              <a:t>Tolerant breeds and varieties</a:t>
            </a:r>
          </a:p>
          <a:p>
            <a:pPr lvl="1">
              <a:buFontTx/>
              <a:buChar char="•"/>
            </a:pPr>
            <a:r>
              <a:rPr lang="en-US" altLang="en-US" b="0"/>
              <a:t>Crop and livestock mix</a:t>
            </a:r>
          </a:p>
          <a:p>
            <a:pPr lvl="1">
              <a:buFontTx/>
              <a:buChar char="•"/>
            </a:pPr>
            <a:r>
              <a:rPr lang="en-US" altLang="en-US" b="0"/>
              <a:t>Abandonment</a:t>
            </a:r>
          </a:p>
          <a:p>
            <a:pPr>
              <a:buFontTx/>
              <a:buChar char="•"/>
            </a:pPr>
            <a:endParaRPr lang="en-US" altLang="en-US" b="0"/>
          </a:p>
          <a:p>
            <a:r>
              <a:rPr lang="en-US" altLang="en-US" sz="1000" b="0"/>
              <a:t>McCarl, B.A., </a:t>
            </a:r>
            <a:r>
              <a:rPr lang="en-US" altLang="en-US" sz="1000" b="0" u="sng"/>
              <a:t>Adaptation Options for Agriculture, Forestry and Fisheries</a:t>
            </a:r>
            <a:r>
              <a:rPr lang="en-US" altLang="en-US" sz="1000" b="0"/>
              <a:t>, A Report to the UNFCCC Secretariat Financial and Technical Support Division, 2007. http://unfccc.int/files/cooperation_and_support/financial_mechanism/application/pdf/mccarl.pdf</a:t>
            </a:r>
          </a:p>
          <a:p>
            <a:endParaRPr lang="en-US" altLang="en-US" b="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2035" name="Group 3">
            <a:extLst>
              <a:ext uri="{FF2B5EF4-FFF2-40B4-BE49-F238E27FC236}">
                <a16:creationId xmlns:a16="http://schemas.microsoft.com/office/drawing/2014/main" id="{85B11AC9-4CBD-C706-1D94-D745778A5445}"/>
              </a:ext>
            </a:extLst>
          </p:cNvPr>
          <p:cNvGraphicFramePr>
            <a:graphicFrameLocks noGrp="1"/>
          </p:cNvGraphicFramePr>
          <p:nvPr/>
        </p:nvGraphicFramePr>
        <p:xfrm>
          <a:off x="609600" y="685800"/>
          <a:ext cx="8077200" cy="4267200"/>
        </p:xfrm>
        <a:graphic>
          <a:graphicData uri="http://schemas.openxmlformats.org/drawingml/2006/table">
            <a:tbl>
              <a:tblPr/>
              <a:tblGrid>
                <a:gridCol w="1654175">
                  <a:extLst>
                    <a:ext uri="{9D8B030D-6E8A-4147-A177-3AD203B41FA5}">
                      <a16:colId xmlns:a16="http://schemas.microsoft.com/office/drawing/2014/main" val="2626392340"/>
                    </a:ext>
                  </a:extLst>
                </a:gridCol>
                <a:gridCol w="1069975">
                  <a:extLst>
                    <a:ext uri="{9D8B030D-6E8A-4147-A177-3AD203B41FA5}">
                      <a16:colId xmlns:a16="http://schemas.microsoft.com/office/drawing/2014/main" val="1163738023"/>
                    </a:ext>
                  </a:extLst>
                </a:gridCol>
                <a:gridCol w="1071563">
                  <a:extLst>
                    <a:ext uri="{9D8B030D-6E8A-4147-A177-3AD203B41FA5}">
                      <a16:colId xmlns:a16="http://schemas.microsoft.com/office/drawing/2014/main" val="1614852873"/>
                    </a:ext>
                  </a:extLst>
                </a:gridCol>
                <a:gridCol w="1068387">
                  <a:extLst>
                    <a:ext uri="{9D8B030D-6E8A-4147-A177-3AD203B41FA5}">
                      <a16:colId xmlns:a16="http://schemas.microsoft.com/office/drawing/2014/main" val="3500850361"/>
                    </a:ext>
                  </a:extLst>
                </a:gridCol>
                <a:gridCol w="1073150">
                  <a:extLst>
                    <a:ext uri="{9D8B030D-6E8A-4147-A177-3AD203B41FA5}">
                      <a16:colId xmlns:a16="http://schemas.microsoft.com/office/drawing/2014/main" val="1175830432"/>
                    </a:ext>
                  </a:extLst>
                </a:gridCol>
                <a:gridCol w="1068388">
                  <a:extLst>
                    <a:ext uri="{9D8B030D-6E8A-4147-A177-3AD203B41FA5}">
                      <a16:colId xmlns:a16="http://schemas.microsoft.com/office/drawing/2014/main" val="1371564584"/>
                    </a:ext>
                  </a:extLst>
                </a:gridCol>
                <a:gridCol w="1071562">
                  <a:extLst>
                    <a:ext uri="{9D8B030D-6E8A-4147-A177-3AD203B41FA5}">
                      <a16:colId xmlns:a16="http://schemas.microsoft.com/office/drawing/2014/main" val="1187464492"/>
                    </a:ext>
                  </a:extLst>
                </a:gridCol>
              </a:tblGrid>
              <a:tr h="7778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4000" b="0" i="0" u="none" strike="noStrike" cap="none" normalizeH="0" baseline="0">
                        <a:ln>
                          <a:noFill/>
                        </a:ln>
                        <a:solidFill>
                          <a:schemeClr val="tx1"/>
                        </a:solidFill>
                        <a:effectLst/>
                        <a:latin typeface="Times New Roman" panose="02020603050405020304" pitchFamily="18" charset="0"/>
                      </a:endParaRPr>
                    </a:p>
                  </a:txBody>
                  <a:tcPr anchor="b" horzOverflow="overflow">
                    <a:lnL cap="flat">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4000" b="0" i="0" u="none" strike="noStrike" cap="none" normalizeH="0" baseline="0">
                        <a:ln>
                          <a:noFill/>
                        </a:ln>
                        <a:solidFill>
                          <a:schemeClr val="tx1"/>
                        </a:solidFill>
                        <a:effectLst/>
                        <a:latin typeface="Times New Roman" panose="02020603050405020304" pitchFamily="18" charset="0"/>
                      </a:endParaRPr>
                    </a:p>
                  </a:txBody>
                  <a:tcPr anchor="b"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4000" b="0" i="0" u="none" strike="noStrike" cap="none" normalizeH="0" baseline="0">
                        <a:ln>
                          <a:noFill/>
                        </a:ln>
                        <a:solidFill>
                          <a:schemeClr val="tx1"/>
                        </a:solidFill>
                        <a:effectLst/>
                        <a:latin typeface="Times New Roman" panose="02020603050405020304" pitchFamily="18" charset="0"/>
                      </a:endParaRPr>
                    </a:p>
                  </a:txBody>
                  <a:tcPr anchor="b" horzOverflow="overflow">
                    <a:lnL>
                      <a:noFill/>
                    </a:lnL>
                    <a:lnR>
                      <a:noFill/>
                    </a:lnR>
                    <a:lnT cap="flat">
                      <a:noFill/>
                    </a:lnT>
                    <a:lnB>
                      <a:noFill/>
                    </a:lnB>
                    <a:lnTlToBr>
                      <a:noFill/>
                    </a:lnTlToBr>
                    <a:lnBlToTr>
                      <a:noFill/>
                    </a:lnBlToTr>
                    <a:noFill/>
                  </a:tcPr>
                </a:tc>
                <a:tc grid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Primary Only</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a:noFill/>
                    </a:lnL>
                    <a:lnR>
                      <a:noFill/>
                    </a:lnR>
                    <a:lnT cap="flat">
                      <a:noFill/>
                    </a:lnT>
                    <a:lnB>
                      <a:noFill/>
                    </a:lnB>
                    <a:lnTlToBr>
                      <a:noFill/>
                    </a:lnTlToBr>
                    <a:lnBlToTr>
                      <a:noFill/>
                    </a:lnBlToTr>
                    <a:noFill/>
                  </a:tcPr>
                </a:tc>
                <a:tc hMerge="1">
                  <a:txBody>
                    <a:bodyPr/>
                    <a:lstStyle/>
                    <a:p>
                      <a:endParaRPr lang="en-US"/>
                    </a:p>
                  </a:txBody>
                  <a:tcPr/>
                </a:tc>
                <a:tc grid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Plus processing</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a:noFill/>
                    </a:lnL>
                    <a:lnR cap="flat">
                      <a:noFill/>
                    </a:lnR>
                    <a:lnT cap="fla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98599199"/>
                  </a:ext>
                </a:extLst>
              </a:tr>
              <a:tr h="9144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4000" b="0" i="0" u="none" strike="noStrike" cap="none" normalizeH="0" baseline="0">
                        <a:ln>
                          <a:noFill/>
                        </a:ln>
                        <a:solidFill>
                          <a:schemeClr val="tx1"/>
                        </a:solidFill>
                        <a:effectLst/>
                        <a:latin typeface="Times New Roman" panose="02020603050405020304" pitchFamily="18" charset="0"/>
                      </a:endParaRPr>
                    </a:p>
                  </a:txBody>
                  <a:tcPr anchor="b"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Today</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BAU Gain</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CC Add</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Mitig CC ADD</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CC Add</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Mitig CC</a:t>
                      </a:r>
                      <a:endParaRPr kumimoji="0" lang="en-US" altLang="en-US" sz="1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ADD</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566527318"/>
                  </a:ext>
                </a:extLst>
              </a:tr>
              <a:tr h="64452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AFF Research</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$35,959</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$30,075</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$3,007</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$2,632</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$3,007</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$2,632</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922415471"/>
                  </a:ext>
                </a:extLst>
              </a:tr>
              <a:tr h="64293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AFF Extension</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$6,426</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$547</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$55</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$48</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$55</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$48</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210732879"/>
                  </a:ext>
                </a:extLst>
              </a:tr>
              <a:tr h="64452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AFF Capital Formation</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$124,658</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$118,995</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$2,380</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$2,082</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$9,795</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$8,570</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042123824"/>
                  </a:ext>
                </a:extLst>
              </a:tr>
              <a:tr h="64293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Total</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cap="flat">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$167,043</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$149,617</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$5,442</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$4,762</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$12,857</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$11,250</a:t>
                      </a:r>
                      <a:endParaRPr kumimoji="0" lang="en-US" altLang="en-US"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3148459143"/>
                  </a:ext>
                </a:extLst>
              </a:tr>
            </a:tbl>
          </a:graphicData>
        </a:graphic>
      </p:graphicFrame>
      <p:sp>
        <p:nvSpPr>
          <p:cNvPr id="172080" name="Text Box 48">
            <a:extLst>
              <a:ext uri="{FF2B5EF4-FFF2-40B4-BE49-F238E27FC236}">
                <a16:creationId xmlns:a16="http://schemas.microsoft.com/office/drawing/2014/main" id="{C39856AF-7470-302B-63D4-3F5D5BB0E0A8}"/>
              </a:ext>
            </a:extLst>
          </p:cNvPr>
          <p:cNvSpPr txBox="1">
            <a:spLocks noChangeArrowheads="1"/>
          </p:cNvSpPr>
          <p:nvPr/>
        </p:nvSpPr>
        <p:spPr bwMode="auto">
          <a:xfrm>
            <a:off x="304800" y="5502275"/>
            <a:ext cx="1014095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So with climate change investment level $5 to 13 billion </a:t>
            </a:r>
          </a:p>
          <a:p>
            <a:r>
              <a:rPr lang="en-US" altLang="en-US" sz="2400"/>
              <a:t>per year  to adjust</a:t>
            </a:r>
          </a:p>
          <a:p>
            <a:r>
              <a:rPr lang="en-US" altLang="en-US" sz="1000" b="0"/>
              <a:t>McCarl, B.A., </a:t>
            </a:r>
            <a:r>
              <a:rPr lang="en-US" altLang="en-US" sz="1000" b="0" u="sng"/>
              <a:t>Adaptation Options for Agriculture, Forestry and Fisheries</a:t>
            </a:r>
            <a:r>
              <a:rPr lang="en-US" altLang="en-US" sz="1000" b="0"/>
              <a:t>, A Report to the UNFCCC Secretariat Financial and Technical Support Division, 2007. http://unfccc.int/files/cooperation_and_support/financial_mechanism/application/pdf/mccarl.pdf</a:t>
            </a:r>
          </a:p>
          <a:p>
            <a:endParaRPr lang="en-US" altLang="en-US" sz="1000"/>
          </a:p>
        </p:txBody>
      </p:sp>
      <p:sp>
        <p:nvSpPr>
          <p:cNvPr id="172081" name="Rectangle 49">
            <a:extLst>
              <a:ext uri="{FF2B5EF4-FFF2-40B4-BE49-F238E27FC236}">
                <a16:creationId xmlns:a16="http://schemas.microsoft.com/office/drawing/2014/main" id="{54315788-209F-694C-BDEA-93FD89CD5005}"/>
              </a:ext>
            </a:extLst>
          </p:cNvPr>
          <p:cNvSpPr>
            <a:spLocks noChangeArrowheads="1"/>
          </p:cNvSpPr>
          <p:nvPr/>
        </p:nvSpPr>
        <p:spPr bwMode="auto">
          <a:xfrm>
            <a:off x="1676400" y="76200"/>
            <a:ext cx="5791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solidFill>
                  <a:srgbClr val="FF0066"/>
                </a:solidFill>
              </a:rPr>
              <a:t>Plan to Adapt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ext Box 2">
            <a:extLst>
              <a:ext uri="{FF2B5EF4-FFF2-40B4-BE49-F238E27FC236}">
                <a16:creationId xmlns:a16="http://schemas.microsoft.com/office/drawing/2014/main" id="{735BCE7C-73EF-BBA3-9192-5242D8516C8C}"/>
              </a:ext>
            </a:extLst>
          </p:cNvPr>
          <p:cNvSpPr txBox="1">
            <a:spLocks noChangeArrowheads="1"/>
          </p:cNvSpPr>
          <p:nvPr/>
        </p:nvSpPr>
        <p:spPr bwMode="auto">
          <a:xfrm>
            <a:off x="2209800" y="2514600"/>
            <a:ext cx="4400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t>Some possible actions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95FF53DC-D0CA-8087-F98F-4984024DE3DC}"/>
              </a:ext>
            </a:extLst>
          </p:cNvPr>
          <p:cNvSpPr>
            <a:spLocks noChangeArrowheads="1"/>
          </p:cNvSpPr>
          <p:nvPr/>
        </p:nvSpPr>
        <p:spPr bwMode="auto">
          <a:xfrm>
            <a:off x="990600" y="152400"/>
            <a:ext cx="7086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solidFill>
                  <a:srgbClr val="FF0066"/>
                </a:solidFill>
              </a:rPr>
              <a:t>So now what - actions</a:t>
            </a:r>
          </a:p>
        </p:txBody>
      </p:sp>
      <p:sp>
        <p:nvSpPr>
          <p:cNvPr id="150568" name="Rectangle 40">
            <a:extLst>
              <a:ext uri="{FF2B5EF4-FFF2-40B4-BE49-F238E27FC236}">
                <a16:creationId xmlns:a16="http://schemas.microsoft.com/office/drawing/2014/main" id="{D304BC15-0A6E-65C6-ACC3-6474245C87AC}"/>
              </a:ext>
            </a:extLst>
          </p:cNvPr>
          <p:cNvSpPr>
            <a:spLocks noChangeArrowheads="1"/>
          </p:cNvSpPr>
          <p:nvPr/>
        </p:nvSpPr>
        <p:spPr bwMode="auto">
          <a:xfrm>
            <a:off x="0" y="549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ltLang="en-US" sz="2400" b="0"/>
          </a:p>
        </p:txBody>
      </p:sp>
      <p:sp>
        <p:nvSpPr>
          <p:cNvPr id="150570" name="Text Box 42">
            <a:extLst>
              <a:ext uri="{FF2B5EF4-FFF2-40B4-BE49-F238E27FC236}">
                <a16:creationId xmlns:a16="http://schemas.microsoft.com/office/drawing/2014/main" id="{B1EB0F64-DEE7-F9A1-34C2-701A18FF05CC}"/>
              </a:ext>
            </a:extLst>
          </p:cNvPr>
          <p:cNvSpPr txBox="1">
            <a:spLocks noChangeArrowheads="1"/>
          </p:cNvSpPr>
          <p:nvPr/>
        </p:nvSpPr>
        <p:spPr bwMode="auto">
          <a:xfrm>
            <a:off x="1533525" y="771525"/>
            <a:ext cx="6405563" cy="66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accent2"/>
                </a:solidFill>
              </a:rPr>
              <a:t>Plan to adapt</a:t>
            </a:r>
          </a:p>
          <a:p>
            <a:r>
              <a:rPr lang="en-US" altLang="en-US" sz="2400"/>
              <a:t>	Inevitability of future -20 Kyoto Accords</a:t>
            </a:r>
          </a:p>
          <a:p>
            <a:r>
              <a:rPr lang="en-US" altLang="en-US" sz="2400"/>
              <a:t>	Long time to stabilize</a:t>
            </a:r>
          </a:p>
          <a:p>
            <a:r>
              <a:rPr lang="en-US" altLang="en-US" sz="2400"/>
              <a:t>	Precautionary action</a:t>
            </a:r>
          </a:p>
          <a:p>
            <a:r>
              <a:rPr lang="en-US" altLang="en-US" sz="2400"/>
              <a:t>	Develop crop and livestock varieties</a:t>
            </a:r>
          </a:p>
          <a:p>
            <a:endParaRPr lang="en-US" altLang="en-US" sz="2400"/>
          </a:p>
          <a:p>
            <a:r>
              <a:rPr lang="en-US" altLang="en-US" sz="2400">
                <a:solidFill>
                  <a:schemeClr val="accent2"/>
                </a:solidFill>
              </a:rPr>
              <a:t>Pass a price signal</a:t>
            </a:r>
          </a:p>
          <a:p>
            <a:r>
              <a:rPr lang="en-US" altLang="en-US" sz="2400"/>
              <a:t>	GHG trading</a:t>
            </a:r>
          </a:p>
          <a:p>
            <a:r>
              <a:rPr lang="en-US" altLang="en-US" sz="2400"/>
              <a:t>		Induced innovation</a:t>
            </a:r>
          </a:p>
          <a:p>
            <a:r>
              <a:rPr lang="en-US" altLang="en-US" sz="2400"/>
              <a:t>		Harnessing ingenuity</a:t>
            </a:r>
          </a:p>
          <a:p>
            <a:endParaRPr lang="en-US" altLang="en-US" sz="2400"/>
          </a:p>
          <a:p>
            <a:r>
              <a:rPr lang="en-US" altLang="en-US" sz="2400">
                <a:solidFill>
                  <a:schemeClr val="accent2"/>
                </a:solidFill>
              </a:rPr>
              <a:t>Reduce carbon footprint</a:t>
            </a:r>
          </a:p>
          <a:p>
            <a:r>
              <a:rPr lang="en-US" altLang="en-US" sz="2400"/>
              <a:t>	Moral suasion</a:t>
            </a:r>
          </a:p>
          <a:p>
            <a:r>
              <a:rPr lang="en-US" altLang="en-US" sz="2400"/>
              <a:t>	Planning with GHGs in mind</a:t>
            </a:r>
          </a:p>
          <a:p>
            <a:r>
              <a:rPr lang="en-US" altLang="en-US" sz="2400"/>
              <a:t>	Action on mitigation and eligibility</a:t>
            </a:r>
          </a:p>
          <a:p>
            <a:r>
              <a:rPr lang="en-US" altLang="en-US" sz="2400"/>
              <a:t>	Mobilize energy industry</a:t>
            </a:r>
          </a:p>
          <a:p>
            <a:endParaRPr lang="en-US" altLang="en-US" sz="2400"/>
          </a:p>
          <a:p>
            <a:endParaRPr lang="en-US" altLang="en-US" sz="24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a:extLst>
              <a:ext uri="{FF2B5EF4-FFF2-40B4-BE49-F238E27FC236}">
                <a16:creationId xmlns:a16="http://schemas.microsoft.com/office/drawing/2014/main" id="{66D2D46A-37E6-5B7E-40DD-A899448A68D6}"/>
              </a:ext>
            </a:extLst>
          </p:cNvPr>
          <p:cNvGrpSpPr>
            <a:grpSpLocks/>
          </p:cNvGrpSpPr>
          <p:nvPr/>
        </p:nvGrpSpPr>
        <p:grpSpPr bwMode="auto">
          <a:xfrm>
            <a:off x="647700" y="1017588"/>
            <a:ext cx="3125788" cy="2963862"/>
            <a:chOff x="623" y="1034"/>
            <a:chExt cx="2162" cy="2050"/>
          </a:xfrm>
        </p:grpSpPr>
        <p:sp>
          <p:nvSpPr>
            <p:cNvPr id="22531" name="Freeform 3">
              <a:extLst>
                <a:ext uri="{FF2B5EF4-FFF2-40B4-BE49-F238E27FC236}">
                  <a16:creationId xmlns:a16="http://schemas.microsoft.com/office/drawing/2014/main" id="{AACAF6AA-E1CB-36EB-55EF-CD1529F3ABCF}"/>
                </a:ext>
              </a:extLst>
            </p:cNvPr>
            <p:cNvSpPr>
              <a:spLocks/>
            </p:cNvSpPr>
            <p:nvPr/>
          </p:nvSpPr>
          <p:spPr bwMode="auto">
            <a:xfrm>
              <a:off x="1007" y="1622"/>
              <a:ext cx="1778" cy="1287"/>
            </a:xfrm>
            <a:custGeom>
              <a:avLst/>
              <a:gdLst>
                <a:gd name="T0" fmla="*/ 1406 w 1778"/>
                <a:gd name="T1" fmla="*/ 191 h 1287"/>
                <a:gd name="T2" fmla="*/ 1454 w 1778"/>
                <a:gd name="T3" fmla="*/ 371 h 1287"/>
                <a:gd name="T4" fmla="*/ 1487 w 1778"/>
                <a:gd name="T5" fmla="*/ 481 h 1287"/>
                <a:gd name="T6" fmla="*/ 1565 w 1778"/>
                <a:gd name="T7" fmla="*/ 557 h 1287"/>
                <a:gd name="T8" fmla="*/ 1662 w 1778"/>
                <a:gd name="T9" fmla="*/ 652 h 1287"/>
                <a:gd name="T10" fmla="*/ 1707 w 1778"/>
                <a:gd name="T11" fmla="*/ 683 h 1287"/>
                <a:gd name="T12" fmla="*/ 1743 w 1778"/>
                <a:gd name="T13" fmla="*/ 683 h 1287"/>
                <a:gd name="T14" fmla="*/ 1774 w 1778"/>
                <a:gd name="T15" fmla="*/ 710 h 1287"/>
                <a:gd name="T16" fmla="*/ 1775 w 1778"/>
                <a:gd name="T17" fmla="*/ 799 h 1287"/>
                <a:gd name="T18" fmla="*/ 1763 w 1778"/>
                <a:gd name="T19" fmla="*/ 939 h 1287"/>
                <a:gd name="T20" fmla="*/ 1724 w 1778"/>
                <a:gd name="T21" fmla="*/ 1017 h 1287"/>
                <a:gd name="T22" fmla="*/ 1730 w 1778"/>
                <a:gd name="T23" fmla="*/ 1126 h 1287"/>
                <a:gd name="T24" fmla="*/ 1643 w 1778"/>
                <a:gd name="T25" fmla="*/ 1200 h 1287"/>
                <a:gd name="T26" fmla="*/ 1551 w 1778"/>
                <a:gd name="T27" fmla="*/ 1191 h 1287"/>
                <a:gd name="T28" fmla="*/ 1513 w 1778"/>
                <a:gd name="T29" fmla="*/ 1188 h 1287"/>
                <a:gd name="T30" fmla="*/ 1489 w 1778"/>
                <a:gd name="T31" fmla="*/ 1186 h 1287"/>
                <a:gd name="T32" fmla="*/ 1490 w 1778"/>
                <a:gd name="T33" fmla="*/ 1073 h 1287"/>
                <a:gd name="T34" fmla="*/ 1446 w 1778"/>
                <a:gd name="T35" fmla="*/ 962 h 1287"/>
                <a:gd name="T36" fmla="*/ 1378 w 1778"/>
                <a:gd name="T37" fmla="*/ 906 h 1287"/>
                <a:gd name="T38" fmla="*/ 1325 w 1778"/>
                <a:gd name="T39" fmla="*/ 897 h 1287"/>
                <a:gd name="T40" fmla="*/ 1266 w 1778"/>
                <a:gd name="T41" fmla="*/ 911 h 1287"/>
                <a:gd name="T42" fmla="*/ 1206 w 1778"/>
                <a:gd name="T43" fmla="*/ 951 h 1287"/>
                <a:gd name="T44" fmla="*/ 1151 w 1778"/>
                <a:gd name="T45" fmla="*/ 1026 h 1287"/>
                <a:gd name="T46" fmla="*/ 1099 w 1778"/>
                <a:gd name="T47" fmla="*/ 1137 h 1287"/>
                <a:gd name="T48" fmla="*/ 1063 w 1778"/>
                <a:gd name="T49" fmla="*/ 1188 h 1287"/>
                <a:gd name="T50" fmla="*/ 991 w 1778"/>
                <a:gd name="T51" fmla="*/ 1196 h 1287"/>
                <a:gd name="T52" fmla="*/ 895 w 1778"/>
                <a:gd name="T53" fmla="*/ 1198 h 1287"/>
                <a:gd name="T54" fmla="*/ 799 w 1778"/>
                <a:gd name="T55" fmla="*/ 1198 h 1287"/>
                <a:gd name="T56" fmla="*/ 729 w 1778"/>
                <a:gd name="T57" fmla="*/ 1193 h 1287"/>
                <a:gd name="T58" fmla="*/ 719 w 1778"/>
                <a:gd name="T59" fmla="*/ 1126 h 1287"/>
                <a:gd name="T60" fmla="*/ 702 w 1778"/>
                <a:gd name="T61" fmla="*/ 989 h 1287"/>
                <a:gd name="T62" fmla="*/ 654 w 1778"/>
                <a:gd name="T63" fmla="*/ 918 h 1287"/>
                <a:gd name="T64" fmla="*/ 614 w 1778"/>
                <a:gd name="T65" fmla="*/ 897 h 1287"/>
                <a:gd name="T66" fmla="*/ 561 w 1778"/>
                <a:gd name="T67" fmla="*/ 889 h 1287"/>
                <a:gd name="T68" fmla="*/ 495 w 1778"/>
                <a:gd name="T69" fmla="*/ 905 h 1287"/>
                <a:gd name="T70" fmla="*/ 420 w 1778"/>
                <a:gd name="T71" fmla="*/ 965 h 1287"/>
                <a:gd name="T72" fmla="*/ 341 w 1778"/>
                <a:gd name="T73" fmla="*/ 1087 h 1287"/>
                <a:gd name="T74" fmla="*/ 277 w 1778"/>
                <a:gd name="T75" fmla="*/ 1212 h 1287"/>
                <a:gd name="T76" fmla="*/ 247 w 1778"/>
                <a:gd name="T77" fmla="*/ 1214 h 1287"/>
                <a:gd name="T78" fmla="*/ 228 w 1778"/>
                <a:gd name="T79" fmla="*/ 1263 h 1287"/>
                <a:gd name="T80" fmla="*/ 185 w 1778"/>
                <a:gd name="T81" fmla="*/ 1280 h 1287"/>
                <a:gd name="T82" fmla="*/ 89 w 1778"/>
                <a:gd name="T83" fmla="*/ 1286 h 1287"/>
                <a:gd name="T84" fmla="*/ 24 w 1778"/>
                <a:gd name="T85" fmla="*/ 1282 h 1287"/>
                <a:gd name="T86" fmla="*/ 0 w 1778"/>
                <a:gd name="T87" fmla="*/ 1098 h 1287"/>
                <a:gd name="T88" fmla="*/ 24 w 1778"/>
                <a:gd name="T89" fmla="*/ 1035 h 1287"/>
                <a:gd name="T90" fmla="*/ 51 w 1778"/>
                <a:gd name="T91" fmla="*/ 1032 h 1287"/>
                <a:gd name="T92" fmla="*/ 74 w 1778"/>
                <a:gd name="T93" fmla="*/ 1032 h 1287"/>
                <a:gd name="T94" fmla="*/ 121 w 1778"/>
                <a:gd name="T95" fmla="*/ 764 h 1287"/>
                <a:gd name="T96" fmla="*/ 200 w 1778"/>
                <a:gd name="T97" fmla="*/ 352 h 1287"/>
                <a:gd name="T98" fmla="*/ 236 w 1778"/>
                <a:gd name="T99" fmla="*/ 170 h 1287"/>
                <a:gd name="T100" fmla="*/ 261 w 1778"/>
                <a:gd name="T101" fmla="*/ 109 h 1287"/>
                <a:gd name="T102" fmla="*/ 308 w 1778"/>
                <a:gd name="T103" fmla="*/ 65 h 1287"/>
                <a:gd name="T104" fmla="*/ 384 w 1778"/>
                <a:gd name="T105" fmla="*/ 34 h 1287"/>
                <a:gd name="T106" fmla="*/ 554 w 1778"/>
                <a:gd name="T107" fmla="*/ 11 h 1287"/>
                <a:gd name="T108" fmla="*/ 785 w 1778"/>
                <a:gd name="T109" fmla="*/ 0 h 1287"/>
                <a:gd name="T110" fmla="*/ 1033 w 1778"/>
                <a:gd name="T111" fmla="*/ 7 h 1287"/>
                <a:gd name="T112" fmla="*/ 1249 w 1778"/>
                <a:gd name="T113" fmla="*/ 47 h 1287"/>
                <a:gd name="T114" fmla="*/ 1355 w 1778"/>
                <a:gd name="T115" fmla="*/ 95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78" h="1287">
                  <a:moveTo>
                    <a:pt x="1355" y="95"/>
                  </a:moveTo>
                  <a:lnTo>
                    <a:pt x="1382" y="137"/>
                  </a:lnTo>
                  <a:lnTo>
                    <a:pt x="1406" y="191"/>
                  </a:lnTo>
                  <a:lnTo>
                    <a:pt x="1425" y="249"/>
                  </a:lnTo>
                  <a:lnTo>
                    <a:pt x="1440" y="312"/>
                  </a:lnTo>
                  <a:lnTo>
                    <a:pt x="1454" y="371"/>
                  </a:lnTo>
                  <a:lnTo>
                    <a:pt x="1465" y="419"/>
                  </a:lnTo>
                  <a:lnTo>
                    <a:pt x="1476" y="458"/>
                  </a:lnTo>
                  <a:lnTo>
                    <a:pt x="1487" y="481"/>
                  </a:lnTo>
                  <a:lnTo>
                    <a:pt x="1506" y="498"/>
                  </a:lnTo>
                  <a:lnTo>
                    <a:pt x="1534" y="525"/>
                  </a:lnTo>
                  <a:lnTo>
                    <a:pt x="1565" y="557"/>
                  </a:lnTo>
                  <a:lnTo>
                    <a:pt x="1598" y="590"/>
                  </a:lnTo>
                  <a:lnTo>
                    <a:pt x="1633" y="623"/>
                  </a:lnTo>
                  <a:lnTo>
                    <a:pt x="1662" y="652"/>
                  </a:lnTo>
                  <a:lnTo>
                    <a:pt x="1686" y="674"/>
                  </a:lnTo>
                  <a:lnTo>
                    <a:pt x="1697" y="687"/>
                  </a:lnTo>
                  <a:lnTo>
                    <a:pt x="1707" y="683"/>
                  </a:lnTo>
                  <a:lnTo>
                    <a:pt x="1717" y="679"/>
                  </a:lnTo>
                  <a:lnTo>
                    <a:pt x="1730" y="679"/>
                  </a:lnTo>
                  <a:lnTo>
                    <a:pt x="1743" y="683"/>
                  </a:lnTo>
                  <a:lnTo>
                    <a:pt x="1756" y="690"/>
                  </a:lnTo>
                  <a:lnTo>
                    <a:pt x="1767" y="699"/>
                  </a:lnTo>
                  <a:lnTo>
                    <a:pt x="1774" y="710"/>
                  </a:lnTo>
                  <a:lnTo>
                    <a:pt x="1777" y="729"/>
                  </a:lnTo>
                  <a:lnTo>
                    <a:pt x="1777" y="760"/>
                  </a:lnTo>
                  <a:lnTo>
                    <a:pt x="1775" y="799"/>
                  </a:lnTo>
                  <a:lnTo>
                    <a:pt x="1774" y="846"/>
                  </a:lnTo>
                  <a:lnTo>
                    <a:pt x="1771" y="894"/>
                  </a:lnTo>
                  <a:lnTo>
                    <a:pt x="1763" y="939"/>
                  </a:lnTo>
                  <a:lnTo>
                    <a:pt x="1754" y="978"/>
                  </a:lnTo>
                  <a:lnTo>
                    <a:pt x="1742" y="1004"/>
                  </a:lnTo>
                  <a:lnTo>
                    <a:pt x="1724" y="1017"/>
                  </a:lnTo>
                  <a:lnTo>
                    <a:pt x="1739" y="1051"/>
                  </a:lnTo>
                  <a:lnTo>
                    <a:pt x="1740" y="1088"/>
                  </a:lnTo>
                  <a:lnTo>
                    <a:pt x="1730" y="1126"/>
                  </a:lnTo>
                  <a:lnTo>
                    <a:pt x="1709" y="1157"/>
                  </a:lnTo>
                  <a:lnTo>
                    <a:pt x="1677" y="1184"/>
                  </a:lnTo>
                  <a:lnTo>
                    <a:pt x="1643" y="1200"/>
                  </a:lnTo>
                  <a:lnTo>
                    <a:pt x="1602" y="1202"/>
                  </a:lnTo>
                  <a:lnTo>
                    <a:pt x="1562" y="1188"/>
                  </a:lnTo>
                  <a:lnTo>
                    <a:pt x="1551" y="1191"/>
                  </a:lnTo>
                  <a:lnTo>
                    <a:pt x="1538" y="1191"/>
                  </a:lnTo>
                  <a:lnTo>
                    <a:pt x="1526" y="1191"/>
                  </a:lnTo>
                  <a:lnTo>
                    <a:pt x="1513" y="1188"/>
                  </a:lnTo>
                  <a:lnTo>
                    <a:pt x="1502" y="1188"/>
                  </a:lnTo>
                  <a:lnTo>
                    <a:pt x="1493" y="1186"/>
                  </a:lnTo>
                  <a:lnTo>
                    <a:pt x="1489" y="1186"/>
                  </a:lnTo>
                  <a:lnTo>
                    <a:pt x="1487" y="1184"/>
                  </a:lnTo>
                  <a:lnTo>
                    <a:pt x="1491" y="1126"/>
                  </a:lnTo>
                  <a:lnTo>
                    <a:pt x="1490" y="1073"/>
                  </a:lnTo>
                  <a:lnTo>
                    <a:pt x="1481" y="1031"/>
                  </a:lnTo>
                  <a:lnTo>
                    <a:pt x="1467" y="992"/>
                  </a:lnTo>
                  <a:lnTo>
                    <a:pt x="1446" y="962"/>
                  </a:lnTo>
                  <a:lnTo>
                    <a:pt x="1425" y="936"/>
                  </a:lnTo>
                  <a:lnTo>
                    <a:pt x="1402" y="918"/>
                  </a:lnTo>
                  <a:lnTo>
                    <a:pt x="1378" y="906"/>
                  </a:lnTo>
                  <a:lnTo>
                    <a:pt x="1359" y="902"/>
                  </a:lnTo>
                  <a:lnTo>
                    <a:pt x="1341" y="897"/>
                  </a:lnTo>
                  <a:lnTo>
                    <a:pt x="1325" y="897"/>
                  </a:lnTo>
                  <a:lnTo>
                    <a:pt x="1304" y="899"/>
                  </a:lnTo>
                  <a:lnTo>
                    <a:pt x="1285" y="902"/>
                  </a:lnTo>
                  <a:lnTo>
                    <a:pt x="1266" y="911"/>
                  </a:lnTo>
                  <a:lnTo>
                    <a:pt x="1246" y="920"/>
                  </a:lnTo>
                  <a:lnTo>
                    <a:pt x="1226" y="934"/>
                  </a:lnTo>
                  <a:lnTo>
                    <a:pt x="1206" y="951"/>
                  </a:lnTo>
                  <a:lnTo>
                    <a:pt x="1187" y="972"/>
                  </a:lnTo>
                  <a:lnTo>
                    <a:pt x="1168" y="998"/>
                  </a:lnTo>
                  <a:lnTo>
                    <a:pt x="1151" y="1026"/>
                  </a:lnTo>
                  <a:lnTo>
                    <a:pt x="1133" y="1058"/>
                  </a:lnTo>
                  <a:lnTo>
                    <a:pt x="1115" y="1095"/>
                  </a:lnTo>
                  <a:lnTo>
                    <a:pt x="1099" y="1137"/>
                  </a:lnTo>
                  <a:lnTo>
                    <a:pt x="1084" y="1184"/>
                  </a:lnTo>
                  <a:lnTo>
                    <a:pt x="1077" y="1186"/>
                  </a:lnTo>
                  <a:lnTo>
                    <a:pt x="1063" y="1188"/>
                  </a:lnTo>
                  <a:lnTo>
                    <a:pt x="1044" y="1191"/>
                  </a:lnTo>
                  <a:lnTo>
                    <a:pt x="1020" y="1193"/>
                  </a:lnTo>
                  <a:lnTo>
                    <a:pt x="991" y="1196"/>
                  </a:lnTo>
                  <a:lnTo>
                    <a:pt x="962" y="1198"/>
                  </a:lnTo>
                  <a:lnTo>
                    <a:pt x="928" y="1198"/>
                  </a:lnTo>
                  <a:lnTo>
                    <a:pt x="895" y="1198"/>
                  </a:lnTo>
                  <a:lnTo>
                    <a:pt x="862" y="1198"/>
                  </a:lnTo>
                  <a:lnTo>
                    <a:pt x="829" y="1198"/>
                  </a:lnTo>
                  <a:lnTo>
                    <a:pt x="799" y="1198"/>
                  </a:lnTo>
                  <a:lnTo>
                    <a:pt x="770" y="1198"/>
                  </a:lnTo>
                  <a:lnTo>
                    <a:pt x="747" y="1196"/>
                  </a:lnTo>
                  <a:lnTo>
                    <a:pt x="729" y="1193"/>
                  </a:lnTo>
                  <a:lnTo>
                    <a:pt x="714" y="1191"/>
                  </a:lnTo>
                  <a:lnTo>
                    <a:pt x="710" y="1188"/>
                  </a:lnTo>
                  <a:lnTo>
                    <a:pt x="719" y="1126"/>
                  </a:lnTo>
                  <a:lnTo>
                    <a:pt x="719" y="1073"/>
                  </a:lnTo>
                  <a:lnTo>
                    <a:pt x="713" y="1026"/>
                  </a:lnTo>
                  <a:lnTo>
                    <a:pt x="702" y="989"/>
                  </a:lnTo>
                  <a:lnTo>
                    <a:pt x="691" y="960"/>
                  </a:lnTo>
                  <a:lnTo>
                    <a:pt x="672" y="936"/>
                  </a:lnTo>
                  <a:lnTo>
                    <a:pt x="654" y="918"/>
                  </a:lnTo>
                  <a:lnTo>
                    <a:pt x="636" y="906"/>
                  </a:lnTo>
                  <a:lnTo>
                    <a:pt x="625" y="902"/>
                  </a:lnTo>
                  <a:lnTo>
                    <a:pt x="614" y="897"/>
                  </a:lnTo>
                  <a:lnTo>
                    <a:pt x="597" y="892"/>
                  </a:lnTo>
                  <a:lnTo>
                    <a:pt x="580" y="891"/>
                  </a:lnTo>
                  <a:lnTo>
                    <a:pt x="561" y="889"/>
                  </a:lnTo>
                  <a:lnTo>
                    <a:pt x="542" y="891"/>
                  </a:lnTo>
                  <a:lnTo>
                    <a:pt x="518" y="894"/>
                  </a:lnTo>
                  <a:lnTo>
                    <a:pt x="495" y="905"/>
                  </a:lnTo>
                  <a:lnTo>
                    <a:pt x="472" y="918"/>
                  </a:lnTo>
                  <a:lnTo>
                    <a:pt x="447" y="939"/>
                  </a:lnTo>
                  <a:lnTo>
                    <a:pt x="420" y="965"/>
                  </a:lnTo>
                  <a:lnTo>
                    <a:pt x="395" y="998"/>
                  </a:lnTo>
                  <a:lnTo>
                    <a:pt x="368" y="1037"/>
                  </a:lnTo>
                  <a:lnTo>
                    <a:pt x="341" y="1087"/>
                  </a:lnTo>
                  <a:lnTo>
                    <a:pt x="317" y="1142"/>
                  </a:lnTo>
                  <a:lnTo>
                    <a:pt x="290" y="1210"/>
                  </a:lnTo>
                  <a:lnTo>
                    <a:pt x="277" y="1212"/>
                  </a:lnTo>
                  <a:lnTo>
                    <a:pt x="266" y="1214"/>
                  </a:lnTo>
                  <a:lnTo>
                    <a:pt x="256" y="1214"/>
                  </a:lnTo>
                  <a:lnTo>
                    <a:pt x="247" y="1214"/>
                  </a:lnTo>
                  <a:lnTo>
                    <a:pt x="241" y="1233"/>
                  </a:lnTo>
                  <a:lnTo>
                    <a:pt x="234" y="1249"/>
                  </a:lnTo>
                  <a:lnTo>
                    <a:pt x="228" y="1263"/>
                  </a:lnTo>
                  <a:lnTo>
                    <a:pt x="219" y="1272"/>
                  </a:lnTo>
                  <a:lnTo>
                    <a:pt x="208" y="1277"/>
                  </a:lnTo>
                  <a:lnTo>
                    <a:pt x="185" y="1280"/>
                  </a:lnTo>
                  <a:lnTo>
                    <a:pt x="156" y="1283"/>
                  </a:lnTo>
                  <a:lnTo>
                    <a:pt x="122" y="1286"/>
                  </a:lnTo>
                  <a:lnTo>
                    <a:pt x="89" y="1286"/>
                  </a:lnTo>
                  <a:lnTo>
                    <a:pt x="60" y="1286"/>
                  </a:lnTo>
                  <a:lnTo>
                    <a:pt x="35" y="1283"/>
                  </a:lnTo>
                  <a:lnTo>
                    <a:pt x="24" y="1282"/>
                  </a:lnTo>
                  <a:lnTo>
                    <a:pt x="12" y="1241"/>
                  </a:lnTo>
                  <a:lnTo>
                    <a:pt x="2" y="1172"/>
                  </a:lnTo>
                  <a:lnTo>
                    <a:pt x="0" y="1098"/>
                  </a:lnTo>
                  <a:lnTo>
                    <a:pt x="12" y="1046"/>
                  </a:lnTo>
                  <a:lnTo>
                    <a:pt x="17" y="1039"/>
                  </a:lnTo>
                  <a:lnTo>
                    <a:pt x="24" y="1035"/>
                  </a:lnTo>
                  <a:lnTo>
                    <a:pt x="34" y="1032"/>
                  </a:lnTo>
                  <a:lnTo>
                    <a:pt x="42" y="1032"/>
                  </a:lnTo>
                  <a:lnTo>
                    <a:pt x="51" y="1032"/>
                  </a:lnTo>
                  <a:lnTo>
                    <a:pt x="60" y="1032"/>
                  </a:lnTo>
                  <a:lnTo>
                    <a:pt x="66" y="1032"/>
                  </a:lnTo>
                  <a:lnTo>
                    <a:pt x="74" y="1032"/>
                  </a:lnTo>
                  <a:lnTo>
                    <a:pt x="81" y="984"/>
                  </a:lnTo>
                  <a:lnTo>
                    <a:pt x="98" y="891"/>
                  </a:lnTo>
                  <a:lnTo>
                    <a:pt x="121" y="764"/>
                  </a:lnTo>
                  <a:lnTo>
                    <a:pt x="147" y="623"/>
                  </a:lnTo>
                  <a:lnTo>
                    <a:pt x="174" y="481"/>
                  </a:lnTo>
                  <a:lnTo>
                    <a:pt x="200" y="352"/>
                  </a:lnTo>
                  <a:lnTo>
                    <a:pt x="220" y="254"/>
                  </a:lnTo>
                  <a:lnTo>
                    <a:pt x="231" y="199"/>
                  </a:lnTo>
                  <a:lnTo>
                    <a:pt x="236" y="170"/>
                  </a:lnTo>
                  <a:lnTo>
                    <a:pt x="243" y="147"/>
                  </a:lnTo>
                  <a:lnTo>
                    <a:pt x="252" y="128"/>
                  </a:lnTo>
                  <a:lnTo>
                    <a:pt x="261" y="109"/>
                  </a:lnTo>
                  <a:lnTo>
                    <a:pt x="275" y="92"/>
                  </a:lnTo>
                  <a:lnTo>
                    <a:pt x="288" y="79"/>
                  </a:lnTo>
                  <a:lnTo>
                    <a:pt x="308" y="65"/>
                  </a:lnTo>
                  <a:lnTo>
                    <a:pt x="331" y="51"/>
                  </a:lnTo>
                  <a:lnTo>
                    <a:pt x="351" y="45"/>
                  </a:lnTo>
                  <a:lnTo>
                    <a:pt x="384" y="34"/>
                  </a:lnTo>
                  <a:lnTo>
                    <a:pt x="430" y="28"/>
                  </a:lnTo>
                  <a:lnTo>
                    <a:pt x="489" y="19"/>
                  </a:lnTo>
                  <a:lnTo>
                    <a:pt x="554" y="11"/>
                  </a:lnTo>
                  <a:lnTo>
                    <a:pt x="625" y="7"/>
                  </a:lnTo>
                  <a:lnTo>
                    <a:pt x="704" y="3"/>
                  </a:lnTo>
                  <a:lnTo>
                    <a:pt x="785" y="0"/>
                  </a:lnTo>
                  <a:lnTo>
                    <a:pt x="868" y="0"/>
                  </a:lnTo>
                  <a:lnTo>
                    <a:pt x="951" y="3"/>
                  </a:lnTo>
                  <a:lnTo>
                    <a:pt x="1033" y="7"/>
                  </a:lnTo>
                  <a:lnTo>
                    <a:pt x="1112" y="16"/>
                  </a:lnTo>
                  <a:lnTo>
                    <a:pt x="1182" y="30"/>
                  </a:lnTo>
                  <a:lnTo>
                    <a:pt x="1249" y="47"/>
                  </a:lnTo>
                  <a:lnTo>
                    <a:pt x="1308" y="67"/>
                  </a:lnTo>
                  <a:lnTo>
                    <a:pt x="1355" y="95"/>
                  </a:lnTo>
                  <a:lnTo>
                    <a:pt x="1355" y="95"/>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2" name="Freeform 4">
              <a:extLst>
                <a:ext uri="{FF2B5EF4-FFF2-40B4-BE49-F238E27FC236}">
                  <a16:creationId xmlns:a16="http://schemas.microsoft.com/office/drawing/2014/main" id="{512B3849-25F2-3D0C-E2E6-601F61010EF4}"/>
                </a:ext>
              </a:extLst>
            </p:cNvPr>
            <p:cNvSpPr>
              <a:spLocks/>
            </p:cNvSpPr>
            <p:nvPr/>
          </p:nvSpPr>
          <p:spPr bwMode="auto">
            <a:xfrm>
              <a:off x="1122" y="1697"/>
              <a:ext cx="1560" cy="1056"/>
            </a:xfrm>
            <a:custGeom>
              <a:avLst/>
              <a:gdLst>
                <a:gd name="T0" fmla="*/ 1263 w 1560"/>
                <a:gd name="T1" fmla="*/ 168 h 1056"/>
                <a:gd name="T2" fmla="*/ 1241 w 1560"/>
                <a:gd name="T3" fmla="*/ 93 h 1056"/>
                <a:gd name="T4" fmla="*/ 1211 w 1560"/>
                <a:gd name="T5" fmla="*/ 46 h 1056"/>
                <a:gd name="T6" fmla="*/ 1166 w 1560"/>
                <a:gd name="T7" fmla="*/ 26 h 1056"/>
                <a:gd name="T8" fmla="*/ 1097 w 1560"/>
                <a:gd name="T9" fmla="*/ 12 h 1056"/>
                <a:gd name="T10" fmla="*/ 1016 w 1560"/>
                <a:gd name="T11" fmla="*/ 3 h 1056"/>
                <a:gd name="T12" fmla="*/ 941 w 1560"/>
                <a:gd name="T13" fmla="*/ 3 h 1056"/>
                <a:gd name="T14" fmla="*/ 882 w 1560"/>
                <a:gd name="T15" fmla="*/ 9 h 1056"/>
                <a:gd name="T16" fmla="*/ 845 w 1560"/>
                <a:gd name="T17" fmla="*/ 17 h 1056"/>
                <a:gd name="T18" fmla="*/ 783 w 1560"/>
                <a:gd name="T19" fmla="*/ 17 h 1056"/>
                <a:gd name="T20" fmla="*/ 704 w 1560"/>
                <a:gd name="T21" fmla="*/ 9 h 1056"/>
                <a:gd name="T22" fmla="*/ 619 w 1560"/>
                <a:gd name="T23" fmla="*/ 3 h 1056"/>
                <a:gd name="T24" fmla="*/ 548 w 1560"/>
                <a:gd name="T25" fmla="*/ 0 h 1056"/>
                <a:gd name="T26" fmla="*/ 497 w 1560"/>
                <a:gd name="T27" fmla="*/ 7 h 1056"/>
                <a:gd name="T28" fmla="*/ 432 w 1560"/>
                <a:gd name="T29" fmla="*/ 12 h 1056"/>
                <a:gd name="T30" fmla="*/ 360 w 1560"/>
                <a:gd name="T31" fmla="*/ 9 h 1056"/>
                <a:gd name="T32" fmla="*/ 293 w 1560"/>
                <a:gd name="T33" fmla="*/ 12 h 1056"/>
                <a:gd name="T34" fmla="*/ 234 w 1560"/>
                <a:gd name="T35" fmla="*/ 20 h 1056"/>
                <a:gd name="T36" fmla="*/ 193 w 1560"/>
                <a:gd name="T37" fmla="*/ 46 h 1056"/>
                <a:gd name="T38" fmla="*/ 164 w 1560"/>
                <a:gd name="T39" fmla="*/ 101 h 1056"/>
                <a:gd name="T40" fmla="*/ 139 w 1560"/>
                <a:gd name="T41" fmla="*/ 212 h 1056"/>
                <a:gd name="T42" fmla="*/ 123 w 1560"/>
                <a:gd name="T43" fmla="*/ 375 h 1056"/>
                <a:gd name="T44" fmla="*/ 83 w 1560"/>
                <a:gd name="T45" fmla="*/ 534 h 1056"/>
                <a:gd name="T46" fmla="*/ 49 w 1560"/>
                <a:gd name="T47" fmla="*/ 660 h 1056"/>
                <a:gd name="T48" fmla="*/ 30 w 1560"/>
                <a:gd name="T49" fmla="*/ 830 h 1056"/>
                <a:gd name="T50" fmla="*/ 18 w 1560"/>
                <a:gd name="T51" fmla="*/ 942 h 1056"/>
                <a:gd name="T52" fmla="*/ 72 w 1560"/>
                <a:gd name="T53" fmla="*/ 945 h 1056"/>
                <a:gd name="T54" fmla="*/ 107 w 1560"/>
                <a:gd name="T55" fmla="*/ 979 h 1056"/>
                <a:gd name="T56" fmla="*/ 121 w 1560"/>
                <a:gd name="T57" fmla="*/ 981 h 1056"/>
                <a:gd name="T58" fmla="*/ 153 w 1560"/>
                <a:gd name="T59" fmla="*/ 924 h 1056"/>
                <a:gd name="T60" fmla="*/ 209 w 1560"/>
                <a:gd name="T61" fmla="*/ 855 h 1056"/>
                <a:gd name="T62" fmla="*/ 284 w 1560"/>
                <a:gd name="T63" fmla="*/ 789 h 1056"/>
                <a:gd name="T64" fmla="*/ 380 w 1560"/>
                <a:gd name="T65" fmla="*/ 747 h 1056"/>
                <a:gd name="T66" fmla="*/ 479 w 1560"/>
                <a:gd name="T67" fmla="*/ 750 h 1056"/>
                <a:gd name="T68" fmla="*/ 557 w 1560"/>
                <a:gd name="T69" fmla="*/ 805 h 1056"/>
                <a:gd name="T70" fmla="*/ 617 w 1560"/>
                <a:gd name="T71" fmla="*/ 892 h 1056"/>
                <a:gd name="T72" fmla="*/ 629 w 1560"/>
                <a:gd name="T73" fmla="*/ 1018 h 1056"/>
                <a:gd name="T74" fmla="*/ 677 w 1560"/>
                <a:gd name="T75" fmla="*/ 1053 h 1056"/>
                <a:gd name="T76" fmla="*/ 759 w 1560"/>
                <a:gd name="T77" fmla="*/ 1045 h 1056"/>
                <a:gd name="T78" fmla="*/ 849 w 1560"/>
                <a:gd name="T79" fmla="*/ 1051 h 1056"/>
                <a:gd name="T80" fmla="*/ 902 w 1560"/>
                <a:gd name="T81" fmla="*/ 1029 h 1056"/>
                <a:gd name="T82" fmla="*/ 939 w 1560"/>
                <a:gd name="T83" fmla="*/ 927 h 1056"/>
                <a:gd name="T84" fmla="*/ 1020 w 1560"/>
                <a:gd name="T85" fmla="*/ 802 h 1056"/>
                <a:gd name="T86" fmla="*/ 1079 w 1560"/>
                <a:gd name="T87" fmla="*/ 764 h 1056"/>
                <a:gd name="T88" fmla="*/ 1188 w 1560"/>
                <a:gd name="T89" fmla="*/ 746 h 1056"/>
                <a:gd name="T90" fmla="*/ 1306 w 1560"/>
                <a:gd name="T91" fmla="*/ 780 h 1056"/>
                <a:gd name="T92" fmla="*/ 1364 w 1560"/>
                <a:gd name="T93" fmla="*/ 864 h 1056"/>
                <a:gd name="T94" fmla="*/ 1405 w 1560"/>
                <a:gd name="T95" fmla="*/ 974 h 1056"/>
                <a:gd name="T96" fmla="*/ 1419 w 1560"/>
                <a:gd name="T97" fmla="*/ 1008 h 1056"/>
                <a:gd name="T98" fmla="*/ 1434 w 1560"/>
                <a:gd name="T99" fmla="*/ 981 h 1056"/>
                <a:gd name="T100" fmla="*/ 1482 w 1560"/>
                <a:gd name="T101" fmla="*/ 948 h 1056"/>
                <a:gd name="T102" fmla="*/ 1530 w 1560"/>
                <a:gd name="T103" fmla="*/ 942 h 1056"/>
                <a:gd name="T104" fmla="*/ 1552 w 1560"/>
                <a:gd name="T105" fmla="*/ 802 h 1056"/>
                <a:gd name="T106" fmla="*/ 1527 w 1560"/>
                <a:gd name="T107" fmla="*/ 621 h 1056"/>
                <a:gd name="T108" fmla="*/ 1421 w 1560"/>
                <a:gd name="T109" fmla="*/ 531 h 1056"/>
                <a:gd name="T110" fmla="*/ 1334 w 1560"/>
                <a:gd name="T111" fmla="*/ 450 h 1056"/>
                <a:gd name="T112" fmla="*/ 1312 w 1560"/>
                <a:gd name="T113" fmla="*/ 356 h 1056"/>
                <a:gd name="T114" fmla="*/ 1284 w 1560"/>
                <a:gd name="T115" fmla="*/ 289 h 1056"/>
                <a:gd name="T116" fmla="*/ 1267 w 1560"/>
                <a:gd name="T117" fmla="*/ 22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0" h="1056">
                  <a:moveTo>
                    <a:pt x="1267" y="227"/>
                  </a:moveTo>
                  <a:lnTo>
                    <a:pt x="1266" y="198"/>
                  </a:lnTo>
                  <a:lnTo>
                    <a:pt x="1263" y="168"/>
                  </a:lnTo>
                  <a:lnTo>
                    <a:pt x="1257" y="139"/>
                  </a:lnTo>
                  <a:lnTo>
                    <a:pt x="1250" y="114"/>
                  </a:lnTo>
                  <a:lnTo>
                    <a:pt x="1241" y="93"/>
                  </a:lnTo>
                  <a:lnTo>
                    <a:pt x="1232" y="72"/>
                  </a:lnTo>
                  <a:lnTo>
                    <a:pt x="1221" y="59"/>
                  </a:lnTo>
                  <a:lnTo>
                    <a:pt x="1211" y="46"/>
                  </a:lnTo>
                  <a:lnTo>
                    <a:pt x="1199" y="39"/>
                  </a:lnTo>
                  <a:lnTo>
                    <a:pt x="1184" y="32"/>
                  </a:lnTo>
                  <a:lnTo>
                    <a:pt x="1166" y="26"/>
                  </a:lnTo>
                  <a:lnTo>
                    <a:pt x="1144" y="20"/>
                  </a:lnTo>
                  <a:lnTo>
                    <a:pt x="1122" y="17"/>
                  </a:lnTo>
                  <a:lnTo>
                    <a:pt x="1097" y="12"/>
                  </a:lnTo>
                  <a:lnTo>
                    <a:pt x="1069" y="7"/>
                  </a:lnTo>
                  <a:lnTo>
                    <a:pt x="1044" y="4"/>
                  </a:lnTo>
                  <a:lnTo>
                    <a:pt x="1016" y="3"/>
                  </a:lnTo>
                  <a:lnTo>
                    <a:pt x="991" y="3"/>
                  </a:lnTo>
                  <a:lnTo>
                    <a:pt x="967" y="3"/>
                  </a:lnTo>
                  <a:lnTo>
                    <a:pt x="941" y="3"/>
                  </a:lnTo>
                  <a:lnTo>
                    <a:pt x="920" y="4"/>
                  </a:lnTo>
                  <a:lnTo>
                    <a:pt x="901" y="7"/>
                  </a:lnTo>
                  <a:lnTo>
                    <a:pt x="882" y="9"/>
                  </a:lnTo>
                  <a:lnTo>
                    <a:pt x="870" y="14"/>
                  </a:lnTo>
                  <a:lnTo>
                    <a:pt x="860" y="17"/>
                  </a:lnTo>
                  <a:lnTo>
                    <a:pt x="845" y="17"/>
                  </a:lnTo>
                  <a:lnTo>
                    <a:pt x="827" y="17"/>
                  </a:lnTo>
                  <a:lnTo>
                    <a:pt x="807" y="17"/>
                  </a:lnTo>
                  <a:lnTo>
                    <a:pt x="783" y="17"/>
                  </a:lnTo>
                  <a:lnTo>
                    <a:pt x="758" y="14"/>
                  </a:lnTo>
                  <a:lnTo>
                    <a:pt x="730" y="12"/>
                  </a:lnTo>
                  <a:lnTo>
                    <a:pt x="704" y="9"/>
                  </a:lnTo>
                  <a:lnTo>
                    <a:pt x="675" y="7"/>
                  </a:lnTo>
                  <a:lnTo>
                    <a:pt x="648" y="4"/>
                  </a:lnTo>
                  <a:lnTo>
                    <a:pt x="619" y="3"/>
                  </a:lnTo>
                  <a:lnTo>
                    <a:pt x="595" y="3"/>
                  </a:lnTo>
                  <a:lnTo>
                    <a:pt x="572" y="0"/>
                  </a:lnTo>
                  <a:lnTo>
                    <a:pt x="548" y="0"/>
                  </a:lnTo>
                  <a:lnTo>
                    <a:pt x="531" y="3"/>
                  </a:lnTo>
                  <a:lnTo>
                    <a:pt x="514" y="4"/>
                  </a:lnTo>
                  <a:lnTo>
                    <a:pt x="497" y="7"/>
                  </a:lnTo>
                  <a:lnTo>
                    <a:pt x="475" y="9"/>
                  </a:lnTo>
                  <a:lnTo>
                    <a:pt x="454" y="12"/>
                  </a:lnTo>
                  <a:lnTo>
                    <a:pt x="432" y="12"/>
                  </a:lnTo>
                  <a:lnTo>
                    <a:pt x="409" y="12"/>
                  </a:lnTo>
                  <a:lnTo>
                    <a:pt x="384" y="12"/>
                  </a:lnTo>
                  <a:lnTo>
                    <a:pt x="360" y="9"/>
                  </a:lnTo>
                  <a:lnTo>
                    <a:pt x="337" y="9"/>
                  </a:lnTo>
                  <a:lnTo>
                    <a:pt x="314" y="9"/>
                  </a:lnTo>
                  <a:lnTo>
                    <a:pt x="293" y="12"/>
                  </a:lnTo>
                  <a:lnTo>
                    <a:pt x="271" y="14"/>
                  </a:lnTo>
                  <a:lnTo>
                    <a:pt x="251" y="17"/>
                  </a:lnTo>
                  <a:lnTo>
                    <a:pt x="234" y="20"/>
                  </a:lnTo>
                  <a:lnTo>
                    <a:pt x="217" y="28"/>
                  </a:lnTo>
                  <a:lnTo>
                    <a:pt x="203" y="34"/>
                  </a:lnTo>
                  <a:lnTo>
                    <a:pt x="193" y="46"/>
                  </a:lnTo>
                  <a:lnTo>
                    <a:pt x="183" y="60"/>
                  </a:lnTo>
                  <a:lnTo>
                    <a:pt x="175" y="79"/>
                  </a:lnTo>
                  <a:lnTo>
                    <a:pt x="164" y="101"/>
                  </a:lnTo>
                  <a:lnTo>
                    <a:pt x="156" y="132"/>
                  </a:lnTo>
                  <a:lnTo>
                    <a:pt x="146" y="168"/>
                  </a:lnTo>
                  <a:lnTo>
                    <a:pt x="139" y="212"/>
                  </a:lnTo>
                  <a:lnTo>
                    <a:pt x="132" y="263"/>
                  </a:lnTo>
                  <a:lnTo>
                    <a:pt x="128" y="324"/>
                  </a:lnTo>
                  <a:lnTo>
                    <a:pt x="123" y="375"/>
                  </a:lnTo>
                  <a:lnTo>
                    <a:pt x="113" y="429"/>
                  </a:lnTo>
                  <a:lnTo>
                    <a:pt x="99" y="482"/>
                  </a:lnTo>
                  <a:lnTo>
                    <a:pt x="83" y="534"/>
                  </a:lnTo>
                  <a:lnTo>
                    <a:pt x="70" y="579"/>
                  </a:lnTo>
                  <a:lnTo>
                    <a:pt x="57" y="624"/>
                  </a:lnTo>
                  <a:lnTo>
                    <a:pt x="49" y="660"/>
                  </a:lnTo>
                  <a:lnTo>
                    <a:pt x="45" y="689"/>
                  </a:lnTo>
                  <a:lnTo>
                    <a:pt x="41" y="755"/>
                  </a:lnTo>
                  <a:lnTo>
                    <a:pt x="30" y="830"/>
                  </a:lnTo>
                  <a:lnTo>
                    <a:pt x="16" y="897"/>
                  </a:lnTo>
                  <a:lnTo>
                    <a:pt x="0" y="942"/>
                  </a:lnTo>
                  <a:lnTo>
                    <a:pt x="18" y="942"/>
                  </a:lnTo>
                  <a:lnTo>
                    <a:pt x="38" y="942"/>
                  </a:lnTo>
                  <a:lnTo>
                    <a:pt x="53" y="942"/>
                  </a:lnTo>
                  <a:lnTo>
                    <a:pt x="72" y="945"/>
                  </a:lnTo>
                  <a:lnTo>
                    <a:pt x="85" y="953"/>
                  </a:lnTo>
                  <a:lnTo>
                    <a:pt x="98" y="962"/>
                  </a:lnTo>
                  <a:lnTo>
                    <a:pt x="107" y="979"/>
                  </a:lnTo>
                  <a:lnTo>
                    <a:pt x="113" y="998"/>
                  </a:lnTo>
                  <a:lnTo>
                    <a:pt x="116" y="993"/>
                  </a:lnTo>
                  <a:lnTo>
                    <a:pt x="121" y="981"/>
                  </a:lnTo>
                  <a:lnTo>
                    <a:pt x="130" y="964"/>
                  </a:lnTo>
                  <a:lnTo>
                    <a:pt x="141" y="945"/>
                  </a:lnTo>
                  <a:lnTo>
                    <a:pt x="153" y="924"/>
                  </a:lnTo>
                  <a:lnTo>
                    <a:pt x="170" y="901"/>
                  </a:lnTo>
                  <a:lnTo>
                    <a:pt x="188" y="878"/>
                  </a:lnTo>
                  <a:lnTo>
                    <a:pt x="209" y="855"/>
                  </a:lnTo>
                  <a:lnTo>
                    <a:pt x="230" y="831"/>
                  </a:lnTo>
                  <a:lnTo>
                    <a:pt x="255" y="811"/>
                  </a:lnTo>
                  <a:lnTo>
                    <a:pt x="284" y="789"/>
                  </a:lnTo>
                  <a:lnTo>
                    <a:pt x="312" y="774"/>
                  </a:lnTo>
                  <a:lnTo>
                    <a:pt x="345" y="759"/>
                  </a:lnTo>
                  <a:lnTo>
                    <a:pt x="380" y="747"/>
                  </a:lnTo>
                  <a:lnTo>
                    <a:pt x="416" y="743"/>
                  </a:lnTo>
                  <a:lnTo>
                    <a:pt x="455" y="743"/>
                  </a:lnTo>
                  <a:lnTo>
                    <a:pt x="479" y="750"/>
                  </a:lnTo>
                  <a:lnTo>
                    <a:pt x="504" y="761"/>
                  </a:lnTo>
                  <a:lnTo>
                    <a:pt x="531" y="783"/>
                  </a:lnTo>
                  <a:lnTo>
                    <a:pt x="557" y="805"/>
                  </a:lnTo>
                  <a:lnTo>
                    <a:pt x="581" y="833"/>
                  </a:lnTo>
                  <a:lnTo>
                    <a:pt x="601" y="861"/>
                  </a:lnTo>
                  <a:lnTo>
                    <a:pt x="617" y="892"/>
                  </a:lnTo>
                  <a:lnTo>
                    <a:pt x="623" y="920"/>
                  </a:lnTo>
                  <a:lnTo>
                    <a:pt x="627" y="971"/>
                  </a:lnTo>
                  <a:lnTo>
                    <a:pt x="629" y="1018"/>
                  </a:lnTo>
                  <a:lnTo>
                    <a:pt x="638" y="1051"/>
                  </a:lnTo>
                  <a:lnTo>
                    <a:pt x="663" y="1055"/>
                  </a:lnTo>
                  <a:lnTo>
                    <a:pt x="677" y="1053"/>
                  </a:lnTo>
                  <a:lnTo>
                    <a:pt x="698" y="1048"/>
                  </a:lnTo>
                  <a:lnTo>
                    <a:pt x="727" y="1048"/>
                  </a:lnTo>
                  <a:lnTo>
                    <a:pt x="759" y="1045"/>
                  </a:lnTo>
                  <a:lnTo>
                    <a:pt x="791" y="1045"/>
                  </a:lnTo>
                  <a:lnTo>
                    <a:pt x="823" y="1048"/>
                  </a:lnTo>
                  <a:lnTo>
                    <a:pt x="849" y="1051"/>
                  </a:lnTo>
                  <a:lnTo>
                    <a:pt x="871" y="1055"/>
                  </a:lnTo>
                  <a:lnTo>
                    <a:pt x="887" y="1048"/>
                  </a:lnTo>
                  <a:lnTo>
                    <a:pt x="902" y="1029"/>
                  </a:lnTo>
                  <a:lnTo>
                    <a:pt x="913" y="1001"/>
                  </a:lnTo>
                  <a:lnTo>
                    <a:pt x="926" y="967"/>
                  </a:lnTo>
                  <a:lnTo>
                    <a:pt x="939" y="927"/>
                  </a:lnTo>
                  <a:lnTo>
                    <a:pt x="959" y="885"/>
                  </a:lnTo>
                  <a:lnTo>
                    <a:pt x="986" y="841"/>
                  </a:lnTo>
                  <a:lnTo>
                    <a:pt x="1020" y="802"/>
                  </a:lnTo>
                  <a:lnTo>
                    <a:pt x="1034" y="789"/>
                  </a:lnTo>
                  <a:lnTo>
                    <a:pt x="1053" y="777"/>
                  </a:lnTo>
                  <a:lnTo>
                    <a:pt x="1079" y="764"/>
                  </a:lnTo>
                  <a:lnTo>
                    <a:pt x="1109" y="752"/>
                  </a:lnTo>
                  <a:lnTo>
                    <a:pt x="1144" y="747"/>
                  </a:lnTo>
                  <a:lnTo>
                    <a:pt x="1188" y="746"/>
                  </a:lnTo>
                  <a:lnTo>
                    <a:pt x="1234" y="752"/>
                  </a:lnTo>
                  <a:lnTo>
                    <a:pt x="1287" y="769"/>
                  </a:lnTo>
                  <a:lnTo>
                    <a:pt x="1306" y="780"/>
                  </a:lnTo>
                  <a:lnTo>
                    <a:pt x="1325" y="802"/>
                  </a:lnTo>
                  <a:lnTo>
                    <a:pt x="1345" y="831"/>
                  </a:lnTo>
                  <a:lnTo>
                    <a:pt x="1364" y="864"/>
                  </a:lnTo>
                  <a:lnTo>
                    <a:pt x="1383" y="901"/>
                  </a:lnTo>
                  <a:lnTo>
                    <a:pt x="1396" y="939"/>
                  </a:lnTo>
                  <a:lnTo>
                    <a:pt x="1405" y="974"/>
                  </a:lnTo>
                  <a:lnTo>
                    <a:pt x="1411" y="1004"/>
                  </a:lnTo>
                  <a:lnTo>
                    <a:pt x="1416" y="1007"/>
                  </a:lnTo>
                  <a:lnTo>
                    <a:pt x="1419" y="1008"/>
                  </a:lnTo>
                  <a:lnTo>
                    <a:pt x="1423" y="1008"/>
                  </a:lnTo>
                  <a:lnTo>
                    <a:pt x="1429" y="1007"/>
                  </a:lnTo>
                  <a:lnTo>
                    <a:pt x="1434" y="981"/>
                  </a:lnTo>
                  <a:lnTo>
                    <a:pt x="1447" y="964"/>
                  </a:lnTo>
                  <a:lnTo>
                    <a:pt x="1464" y="953"/>
                  </a:lnTo>
                  <a:lnTo>
                    <a:pt x="1482" y="948"/>
                  </a:lnTo>
                  <a:lnTo>
                    <a:pt x="1500" y="942"/>
                  </a:lnTo>
                  <a:lnTo>
                    <a:pt x="1518" y="942"/>
                  </a:lnTo>
                  <a:lnTo>
                    <a:pt x="1530" y="942"/>
                  </a:lnTo>
                  <a:lnTo>
                    <a:pt x="1535" y="939"/>
                  </a:lnTo>
                  <a:lnTo>
                    <a:pt x="1541" y="866"/>
                  </a:lnTo>
                  <a:lnTo>
                    <a:pt x="1552" y="802"/>
                  </a:lnTo>
                  <a:lnTo>
                    <a:pt x="1559" y="738"/>
                  </a:lnTo>
                  <a:lnTo>
                    <a:pt x="1550" y="671"/>
                  </a:lnTo>
                  <a:lnTo>
                    <a:pt x="1527" y="621"/>
                  </a:lnTo>
                  <a:lnTo>
                    <a:pt x="1496" y="585"/>
                  </a:lnTo>
                  <a:lnTo>
                    <a:pt x="1459" y="554"/>
                  </a:lnTo>
                  <a:lnTo>
                    <a:pt x="1421" y="531"/>
                  </a:lnTo>
                  <a:lnTo>
                    <a:pt x="1385" y="507"/>
                  </a:lnTo>
                  <a:lnTo>
                    <a:pt x="1355" y="482"/>
                  </a:lnTo>
                  <a:lnTo>
                    <a:pt x="1334" y="450"/>
                  </a:lnTo>
                  <a:lnTo>
                    <a:pt x="1323" y="406"/>
                  </a:lnTo>
                  <a:lnTo>
                    <a:pt x="1320" y="380"/>
                  </a:lnTo>
                  <a:lnTo>
                    <a:pt x="1312" y="356"/>
                  </a:lnTo>
                  <a:lnTo>
                    <a:pt x="1303" y="333"/>
                  </a:lnTo>
                  <a:lnTo>
                    <a:pt x="1295" y="310"/>
                  </a:lnTo>
                  <a:lnTo>
                    <a:pt x="1284" y="289"/>
                  </a:lnTo>
                  <a:lnTo>
                    <a:pt x="1277" y="268"/>
                  </a:lnTo>
                  <a:lnTo>
                    <a:pt x="1270" y="246"/>
                  </a:lnTo>
                  <a:lnTo>
                    <a:pt x="1267" y="227"/>
                  </a:lnTo>
                  <a:lnTo>
                    <a:pt x="1267" y="227"/>
                  </a:lnTo>
                </a:path>
              </a:pathLst>
            </a:custGeom>
            <a:solidFill>
              <a:srgbClr val="FFE0E6"/>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3" name="Freeform 5">
              <a:extLst>
                <a:ext uri="{FF2B5EF4-FFF2-40B4-BE49-F238E27FC236}">
                  <a16:creationId xmlns:a16="http://schemas.microsoft.com/office/drawing/2014/main" id="{DDA28D45-37DA-770E-57CC-D20E62F05AF0}"/>
                </a:ext>
              </a:extLst>
            </p:cNvPr>
            <p:cNvSpPr>
              <a:spLocks/>
            </p:cNvSpPr>
            <p:nvPr/>
          </p:nvSpPr>
          <p:spPr bwMode="auto">
            <a:xfrm>
              <a:off x="2688" y="2346"/>
              <a:ext cx="71" cy="275"/>
            </a:xfrm>
            <a:custGeom>
              <a:avLst/>
              <a:gdLst>
                <a:gd name="T0" fmla="*/ 0 w 71"/>
                <a:gd name="T1" fmla="*/ 257 h 275"/>
                <a:gd name="T2" fmla="*/ 0 w 71"/>
                <a:gd name="T3" fmla="*/ 268 h 275"/>
                <a:gd name="T4" fmla="*/ 5 w 71"/>
                <a:gd name="T5" fmla="*/ 274 h 275"/>
                <a:gd name="T6" fmla="*/ 18 w 71"/>
                <a:gd name="T7" fmla="*/ 271 h 275"/>
                <a:gd name="T8" fmla="*/ 30 w 71"/>
                <a:gd name="T9" fmla="*/ 266 h 275"/>
                <a:gd name="T10" fmla="*/ 47 w 71"/>
                <a:gd name="T11" fmla="*/ 227 h 275"/>
                <a:gd name="T12" fmla="*/ 61 w 71"/>
                <a:gd name="T13" fmla="*/ 154 h 275"/>
                <a:gd name="T14" fmla="*/ 70 w 71"/>
                <a:gd name="T15" fmla="*/ 75 h 275"/>
                <a:gd name="T16" fmla="*/ 70 w 71"/>
                <a:gd name="T17" fmla="*/ 22 h 275"/>
                <a:gd name="T18" fmla="*/ 61 w 71"/>
                <a:gd name="T19" fmla="*/ 8 h 275"/>
                <a:gd name="T20" fmla="*/ 45 w 71"/>
                <a:gd name="T21" fmla="*/ 0 h 275"/>
                <a:gd name="T22" fmla="*/ 30 w 71"/>
                <a:gd name="T23" fmla="*/ 3 h 275"/>
                <a:gd name="T24" fmla="*/ 28 w 71"/>
                <a:gd name="T25" fmla="*/ 17 h 275"/>
                <a:gd name="T26" fmla="*/ 28 w 71"/>
                <a:gd name="T27" fmla="*/ 69 h 275"/>
                <a:gd name="T28" fmla="*/ 20 w 71"/>
                <a:gd name="T29" fmla="*/ 140 h 275"/>
                <a:gd name="T30" fmla="*/ 9 w 71"/>
                <a:gd name="T31" fmla="*/ 212 h 275"/>
                <a:gd name="T32" fmla="*/ 0 w 71"/>
                <a:gd name="T33" fmla="*/ 257 h 275"/>
                <a:gd name="T34" fmla="*/ 0 w 71"/>
                <a:gd name="T35" fmla="*/ 257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275">
                  <a:moveTo>
                    <a:pt x="0" y="257"/>
                  </a:moveTo>
                  <a:lnTo>
                    <a:pt x="0" y="268"/>
                  </a:lnTo>
                  <a:lnTo>
                    <a:pt x="5" y="274"/>
                  </a:lnTo>
                  <a:lnTo>
                    <a:pt x="18" y="271"/>
                  </a:lnTo>
                  <a:lnTo>
                    <a:pt x="30" y="266"/>
                  </a:lnTo>
                  <a:lnTo>
                    <a:pt x="47" y="227"/>
                  </a:lnTo>
                  <a:lnTo>
                    <a:pt x="61" y="154"/>
                  </a:lnTo>
                  <a:lnTo>
                    <a:pt x="70" y="75"/>
                  </a:lnTo>
                  <a:lnTo>
                    <a:pt x="70" y="22"/>
                  </a:lnTo>
                  <a:lnTo>
                    <a:pt x="61" y="8"/>
                  </a:lnTo>
                  <a:lnTo>
                    <a:pt x="45" y="0"/>
                  </a:lnTo>
                  <a:lnTo>
                    <a:pt x="30" y="3"/>
                  </a:lnTo>
                  <a:lnTo>
                    <a:pt x="28" y="17"/>
                  </a:lnTo>
                  <a:lnTo>
                    <a:pt x="28" y="69"/>
                  </a:lnTo>
                  <a:lnTo>
                    <a:pt x="20" y="140"/>
                  </a:lnTo>
                  <a:lnTo>
                    <a:pt x="9" y="212"/>
                  </a:lnTo>
                  <a:lnTo>
                    <a:pt x="0" y="257"/>
                  </a:lnTo>
                  <a:lnTo>
                    <a:pt x="0" y="257"/>
                  </a:lnTo>
                </a:path>
              </a:pathLst>
            </a:custGeom>
            <a:solidFill>
              <a:srgbClr val="FFBF18"/>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4" name="Freeform 6">
              <a:extLst>
                <a:ext uri="{FF2B5EF4-FFF2-40B4-BE49-F238E27FC236}">
                  <a16:creationId xmlns:a16="http://schemas.microsoft.com/office/drawing/2014/main" id="{D6B35CA5-F5D1-4DD9-1720-8755FAEB686E}"/>
                </a:ext>
              </a:extLst>
            </p:cNvPr>
            <p:cNvSpPr>
              <a:spLocks/>
            </p:cNvSpPr>
            <p:nvPr/>
          </p:nvSpPr>
          <p:spPr bwMode="auto">
            <a:xfrm>
              <a:off x="2579" y="2659"/>
              <a:ext cx="136" cy="118"/>
            </a:xfrm>
            <a:custGeom>
              <a:avLst/>
              <a:gdLst>
                <a:gd name="T0" fmla="*/ 132 w 136"/>
                <a:gd name="T1" fmla="*/ 0 h 118"/>
                <a:gd name="T2" fmla="*/ 114 w 136"/>
                <a:gd name="T3" fmla="*/ 12 h 118"/>
                <a:gd name="T4" fmla="*/ 96 w 136"/>
                <a:gd name="T5" fmla="*/ 19 h 118"/>
                <a:gd name="T6" fmla="*/ 77 w 136"/>
                <a:gd name="T7" fmla="*/ 21 h 118"/>
                <a:gd name="T8" fmla="*/ 61 w 136"/>
                <a:gd name="T9" fmla="*/ 21 h 118"/>
                <a:gd name="T10" fmla="*/ 45 w 136"/>
                <a:gd name="T11" fmla="*/ 21 h 118"/>
                <a:gd name="T12" fmla="*/ 30 w 136"/>
                <a:gd name="T13" fmla="*/ 25 h 118"/>
                <a:gd name="T14" fmla="*/ 18 w 136"/>
                <a:gd name="T15" fmla="*/ 31 h 118"/>
                <a:gd name="T16" fmla="*/ 7 w 136"/>
                <a:gd name="T17" fmla="*/ 45 h 118"/>
                <a:gd name="T18" fmla="*/ 0 w 136"/>
                <a:gd name="T19" fmla="*/ 67 h 118"/>
                <a:gd name="T20" fmla="*/ 5 w 136"/>
                <a:gd name="T21" fmla="*/ 89 h 118"/>
                <a:gd name="T22" fmla="*/ 15 w 136"/>
                <a:gd name="T23" fmla="*/ 105 h 118"/>
                <a:gd name="T24" fmla="*/ 28 w 136"/>
                <a:gd name="T25" fmla="*/ 114 h 118"/>
                <a:gd name="T26" fmla="*/ 63 w 136"/>
                <a:gd name="T27" fmla="*/ 117 h 118"/>
                <a:gd name="T28" fmla="*/ 90 w 136"/>
                <a:gd name="T29" fmla="*/ 109 h 118"/>
                <a:gd name="T30" fmla="*/ 109 w 136"/>
                <a:gd name="T31" fmla="*/ 98 h 118"/>
                <a:gd name="T32" fmla="*/ 122 w 136"/>
                <a:gd name="T33" fmla="*/ 79 h 118"/>
                <a:gd name="T34" fmla="*/ 130 w 136"/>
                <a:gd name="T35" fmla="*/ 58 h 118"/>
                <a:gd name="T36" fmla="*/ 135 w 136"/>
                <a:gd name="T37" fmla="*/ 36 h 118"/>
                <a:gd name="T38" fmla="*/ 135 w 136"/>
                <a:gd name="T39" fmla="*/ 17 h 118"/>
                <a:gd name="T40" fmla="*/ 132 w 136"/>
                <a:gd name="T41" fmla="*/ 0 h 118"/>
                <a:gd name="T42" fmla="*/ 132 w 136"/>
                <a:gd name="T4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18">
                  <a:moveTo>
                    <a:pt x="132" y="0"/>
                  </a:moveTo>
                  <a:lnTo>
                    <a:pt x="114" y="12"/>
                  </a:lnTo>
                  <a:lnTo>
                    <a:pt x="96" y="19"/>
                  </a:lnTo>
                  <a:lnTo>
                    <a:pt x="77" y="21"/>
                  </a:lnTo>
                  <a:lnTo>
                    <a:pt x="61" y="21"/>
                  </a:lnTo>
                  <a:lnTo>
                    <a:pt x="45" y="21"/>
                  </a:lnTo>
                  <a:lnTo>
                    <a:pt x="30" y="25"/>
                  </a:lnTo>
                  <a:lnTo>
                    <a:pt x="18" y="31"/>
                  </a:lnTo>
                  <a:lnTo>
                    <a:pt x="7" y="45"/>
                  </a:lnTo>
                  <a:lnTo>
                    <a:pt x="0" y="67"/>
                  </a:lnTo>
                  <a:lnTo>
                    <a:pt x="5" y="89"/>
                  </a:lnTo>
                  <a:lnTo>
                    <a:pt x="15" y="105"/>
                  </a:lnTo>
                  <a:lnTo>
                    <a:pt x="28" y="114"/>
                  </a:lnTo>
                  <a:lnTo>
                    <a:pt x="63" y="117"/>
                  </a:lnTo>
                  <a:lnTo>
                    <a:pt x="90" y="109"/>
                  </a:lnTo>
                  <a:lnTo>
                    <a:pt x="109" y="98"/>
                  </a:lnTo>
                  <a:lnTo>
                    <a:pt x="122" y="79"/>
                  </a:lnTo>
                  <a:lnTo>
                    <a:pt x="130" y="58"/>
                  </a:lnTo>
                  <a:lnTo>
                    <a:pt x="135" y="36"/>
                  </a:lnTo>
                  <a:lnTo>
                    <a:pt x="135" y="17"/>
                  </a:lnTo>
                  <a:lnTo>
                    <a:pt x="132" y="0"/>
                  </a:lnTo>
                  <a:lnTo>
                    <a:pt x="132" y="0"/>
                  </a:lnTo>
                </a:path>
              </a:pathLst>
            </a:custGeom>
            <a:solidFill>
              <a:srgbClr val="81C097"/>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Freeform 7">
              <a:extLst>
                <a:ext uri="{FF2B5EF4-FFF2-40B4-BE49-F238E27FC236}">
                  <a16:creationId xmlns:a16="http://schemas.microsoft.com/office/drawing/2014/main" id="{9472678D-1BAC-F969-2823-22E71E7396BC}"/>
                </a:ext>
              </a:extLst>
            </p:cNvPr>
            <p:cNvSpPr>
              <a:spLocks/>
            </p:cNvSpPr>
            <p:nvPr/>
          </p:nvSpPr>
          <p:spPr bwMode="auto">
            <a:xfrm>
              <a:off x="1033" y="2690"/>
              <a:ext cx="175" cy="185"/>
            </a:xfrm>
            <a:custGeom>
              <a:avLst/>
              <a:gdLst>
                <a:gd name="T0" fmla="*/ 1 w 175"/>
                <a:gd name="T1" fmla="*/ 20 h 185"/>
                <a:gd name="T2" fmla="*/ 8 w 175"/>
                <a:gd name="T3" fmla="*/ 14 h 185"/>
                <a:gd name="T4" fmla="*/ 21 w 175"/>
                <a:gd name="T5" fmla="*/ 11 h 185"/>
                <a:gd name="T6" fmla="*/ 39 w 175"/>
                <a:gd name="T7" fmla="*/ 11 h 185"/>
                <a:gd name="T8" fmla="*/ 56 w 175"/>
                <a:gd name="T9" fmla="*/ 11 h 185"/>
                <a:gd name="T10" fmla="*/ 78 w 175"/>
                <a:gd name="T11" fmla="*/ 11 h 185"/>
                <a:gd name="T12" fmla="*/ 98 w 175"/>
                <a:gd name="T13" fmla="*/ 11 h 185"/>
                <a:gd name="T14" fmla="*/ 115 w 175"/>
                <a:gd name="T15" fmla="*/ 8 h 185"/>
                <a:gd name="T16" fmla="*/ 128 w 175"/>
                <a:gd name="T17" fmla="*/ 2 h 185"/>
                <a:gd name="T18" fmla="*/ 144 w 175"/>
                <a:gd name="T19" fmla="*/ 0 h 185"/>
                <a:gd name="T20" fmla="*/ 157 w 175"/>
                <a:gd name="T21" fmla="*/ 11 h 185"/>
                <a:gd name="T22" fmla="*/ 166 w 175"/>
                <a:gd name="T23" fmla="*/ 33 h 185"/>
                <a:gd name="T24" fmla="*/ 171 w 175"/>
                <a:gd name="T25" fmla="*/ 67 h 185"/>
                <a:gd name="T26" fmla="*/ 174 w 175"/>
                <a:gd name="T27" fmla="*/ 100 h 185"/>
                <a:gd name="T28" fmla="*/ 174 w 175"/>
                <a:gd name="T29" fmla="*/ 130 h 185"/>
                <a:gd name="T30" fmla="*/ 171 w 175"/>
                <a:gd name="T31" fmla="*/ 153 h 185"/>
                <a:gd name="T32" fmla="*/ 163 w 175"/>
                <a:gd name="T33" fmla="*/ 167 h 185"/>
                <a:gd name="T34" fmla="*/ 152 w 175"/>
                <a:gd name="T35" fmla="*/ 172 h 185"/>
                <a:gd name="T36" fmla="*/ 135 w 175"/>
                <a:gd name="T37" fmla="*/ 176 h 185"/>
                <a:gd name="T38" fmla="*/ 115 w 175"/>
                <a:gd name="T39" fmla="*/ 181 h 185"/>
                <a:gd name="T40" fmla="*/ 93 w 175"/>
                <a:gd name="T41" fmla="*/ 181 h 185"/>
                <a:gd name="T42" fmla="*/ 69 w 175"/>
                <a:gd name="T43" fmla="*/ 184 h 185"/>
                <a:gd name="T44" fmla="*/ 50 w 175"/>
                <a:gd name="T45" fmla="*/ 181 h 185"/>
                <a:gd name="T46" fmla="*/ 34 w 175"/>
                <a:gd name="T47" fmla="*/ 179 h 185"/>
                <a:gd name="T48" fmla="*/ 25 w 175"/>
                <a:gd name="T49" fmla="*/ 173 h 185"/>
                <a:gd name="T50" fmla="*/ 12 w 175"/>
                <a:gd name="T51" fmla="*/ 148 h 185"/>
                <a:gd name="T52" fmla="*/ 3 w 175"/>
                <a:gd name="T53" fmla="*/ 100 h 185"/>
                <a:gd name="T54" fmla="*/ 0 w 175"/>
                <a:gd name="T55" fmla="*/ 50 h 185"/>
                <a:gd name="T56" fmla="*/ 1 w 175"/>
                <a:gd name="T57" fmla="*/ 20 h 185"/>
                <a:gd name="T58" fmla="*/ 1 w 175"/>
                <a:gd name="T59" fmla="*/ 2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85">
                  <a:moveTo>
                    <a:pt x="1" y="20"/>
                  </a:moveTo>
                  <a:lnTo>
                    <a:pt x="8" y="14"/>
                  </a:lnTo>
                  <a:lnTo>
                    <a:pt x="21" y="11"/>
                  </a:lnTo>
                  <a:lnTo>
                    <a:pt x="39" y="11"/>
                  </a:lnTo>
                  <a:lnTo>
                    <a:pt x="56" y="11"/>
                  </a:lnTo>
                  <a:lnTo>
                    <a:pt x="78" y="11"/>
                  </a:lnTo>
                  <a:lnTo>
                    <a:pt x="98" y="11"/>
                  </a:lnTo>
                  <a:lnTo>
                    <a:pt x="115" y="8"/>
                  </a:lnTo>
                  <a:lnTo>
                    <a:pt x="128" y="2"/>
                  </a:lnTo>
                  <a:lnTo>
                    <a:pt x="144" y="0"/>
                  </a:lnTo>
                  <a:lnTo>
                    <a:pt x="157" y="11"/>
                  </a:lnTo>
                  <a:lnTo>
                    <a:pt x="166" y="33"/>
                  </a:lnTo>
                  <a:lnTo>
                    <a:pt x="171" y="67"/>
                  </a:lnTo>
                  <a:lnTo>
                    <a:pt x="174" y="100"/>
                  </a:lnTo>
                  <a:lnTo>
                    <a:pt x="174" y="130"/>
                  </a:lnTo>
                  <a:lnTo>
                    <a:pt x="171" y="153"/>
                  </a:lnTo>
                  <a:lnTo>
                    <a:pt x="163" y="167"/>
                  </a:lnTo>
                  <a:lnTo>
                    <a:pt x="152" y="172"/>
                  </a:lnTo>
                  <a:lnTo>
                    <a:pt x="135" y="176"/>
                  </a:lnTo>
                  <a:lnTo>
                    <a:pt x="115" y="181"/>
                  </a:lnTo>
                  <a:lnTo>
                    <a:pt x="93" y="181"/>
                  </a:lnTo>
                  <a:lnTo>
                    <a:pt x="69" y="184"/>
                  </a:lnTo>
                  <a:lnTo>
                    <a:pt x="50" y="181"/>
                  </a:lnTo>
                  <a:lnTo>
                    <a:pt x="34" y="179"/>
                  </a:lnTo>
                  <a:lnTo>
                    <a:pt x="25" y="173"/>
                  </a:lnTo>
                  <a:lnTo>
                    <a:pt x="12" y="148"/>
                  </a:lnTo>
                  <a:lnTo>
                    <a:pt x="3" y="100"/>
                  </a:lnTo>
                  <a:lnTo>
                    <a:pt x="0" y="50"/>
                  </a:lnTo>
                  <a:lnTo>
                    <a:pt x="1" y="20"/>
                  </a:lnTo>
                  <a:lnTo>
                    <a:pt x="1" y="20"/>
                  </a:lnTo>
                </a:path>
              </a:pathLst>
            </a:custGeom>
            <a:solidFill>
              <a:srgbClr val="81C097"/>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Freeform 8">
              <a:extLst>
                <a:ext uri="{FF2B5EF4-FFF2-40B4-BE49-F238E27FC236}">
                  <a16:creationId xmlns:a16="http://schemas.microsoft.com/office/drawing/2014/main" id="{6D14E471-7715-4C29-8BF3-C80BEC2222C3}"/>
                </a:ext>
              </a:extLst>
            </p:cNvPr>
            <p:cNvSpPr>
              <a:spLocks/>
            </p:cNvSpPr>
            <p:nvPr/>
          </p:nvSpPr>
          <p:spPr bwMode="auto">
            <a:xfrm>
              <a:off x="1335" y="2558"/>
              <a:ext cx="364" cy="526"/>
            </a:xfrm>
            <a:custGeom>
              <a:avLst/>
              <a:gdLst>
                <a:gd name="T0" fmla="*/ 139 w 364"/>
                <a:gd name="T1" fmla="*/ 525 h 526"/>
                <a:gd name="T2" fmla="*/ 175 w 364"/>
                <a:gd name="T3" fmla="*/ 515 h 526"/>
                <a:gd name="T4" fmla="*/ 209 w 364"/>
                <a:gd name="T5" fmla="*/ 497 h 526"/>
                <a:gd name="T6" fmla="*/ 244 w 364"/>
                <a:gd name="T7" fmla="*/ 472 h 526"/>
                <a:gd name="T8" fmla="*/ 276 w 364"/>
                <a:gd name="T9" fmla="*/ 437 h 526"/>
                <a:gd name="T10" fmla="*/ 303 w 364"/>
                <a:gd name="T11" fmla="*/ 394 h 526"/>
                <a:gd name="T12" fmla="*/ 326 w 364"/>
                <a:gd name="T13" fmla="*/ 347 h 526"/>
                <a:gd name="T14" fmla="*/ 346 w 364"/>
                <a:gd name="T15" fmla="*/ 299 h 526"/>
                <a:gd name="T16" fmla="*/ 359 w 364"/>
                <a:gd name="T17" fmla="*/ 246 h 526"/>
                <a:gd name="T18" fmla="*/ 363 w 364"/>
                <a:gd name="T19" fmla="*/ 194 h 526"/>
                <a:gd name="T20" fmla="*/ 360 w 364"/>
                <a:gd name="T21" fmla="*/ 146 h 526"/>
                <a:gd name="T22" fmla="*/ 351 w 364"/>
                <a:gd name="T23" fmla="*/ 101 h 526"/>
                <a:gd name="T24" fmla="*/ 338 w 364"/>
                <a:gd name="T25" fmla="*/ 66 h 526"/>
                <a:gd name="T26" fmla="*/ 316 w 364"/>
                <a:gd name="T27" fmla="*/ 36 h 526"/>
                <a:gd name="T28" fmla="*/ 288 w 364"/>
                <a:gd name="T29" fmla="*/ 15 h 526"/>
                <a:gd name="T30" fmla="*/ 259 w 364"/>
                <a:gd name="T31" fmla="*/ 3 h 526"/>
                <a:gd name="T32" fmla="*/ 222 w 364"/>
                <a:gd name="T33" fmla="*/ 0 h 526"/>
                <a:gd name="T34" fmla="*/ 187 w 364"/>
                <a:gd name="T35" fmla="*/ 11 h 526"/>
                <a:gd name="T36" fmla="*/ 152 w 364"/>
                <a:gd name="T37" fmla="*/ 29 h 526"/>
                <a:gd name="T38" fmla="*/ 119 w 364"/>
                <a:gd name="T39" fmla="*/ 54 h 526"/>
                <a:gd name="T40" fmla="*/ 87 w 364"/>
                <a:gd name="T41" fmla="*/ 90 h 526"/>
                <a:gd name="T42" fmla="*/ 58 w 364"/>
                <a:gd name="T43" fmla="*/ 132 h 526"/>
                <a:gd name="T44" fmla="*/ 35 w 364"/>
                <a:gd name="T45" fmla="*/ 179 h 526"/>
                <a:gd name="T46" fmla="*/ 17 w 364"/>
                <a:gd name="T47" fmla="*/ 227 h 526"/>
                <a:gd name="T48" fmla="*/ 4 w 364"/>
                <a:gd name="T49" fmla="*/ 280 h 526"/>
                <a:gd name="T50" fmla="*/ 0 w 364"/>
                <a:gd name="T51" fmla="*/ 332 h 526"/>
                <a:gd name="T52" fmla="*/ 3 w 364"/>
                <a:gd name="T53" fmla="*/ 380 h 526"/>
                <a:gd name="T54" fmla="*/ 11 w 364"/>
                <a:gd name="T55" fmla="*/ 425 h 526"/>
                <a:gd name="T56" fmla="*/ 26 w 364"/>
                <a:gd name="T57" fmla="*/ 459 h 526"/>
                <a:gd name="T58" fmla="*/ 47 w 364"/>
                <a:gd name="T59" fmla="*/ 490 h 526"/>
                <a:gd name="T60" fmla="*/ 73 w 364"/>
                <a:gd name="T61" fmla="*/ 512 h 526"/>
                <a:gd name="T62" fmla="*/ 102 w 364"/>
                <a:gd name="T63" fmla="*/ 523 h 526"/>
                <a:gd name="T64" fmla="*/ 139 w 364"/>
                <a:gd name="T65" fmla="*/ 525 h 526"/>
                <a:gd name="T66" fmla="*/ 139 w 364"/>
                <a:gd name="T67" fmla="*/ 52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4" h="526">
                  <a:moveTo>
                    <a:pt x="139" y="525"/>
                  </a:moveTo>
                  <a:lnTo>
                    <a:pt x="175" y="515"/>
                  </a:lnTo>
                  <a:lnTo>
                    <a:pt x="209" y="497"/>
                  </a:lnTo>
                  <a:lnTo>
                    <a:pt x="244" y="472"/>
                  </a:lnTo>
                  <a:lnTo>
                    <a:pt x="276" y="437"/>
                  </a:lnTo>
                  <a:lnTo>
                    <a:pt x="303" y="394"/>
                  </a:lnTo>
                  <a:lnTo>
                    <a:pt x="326" y="347"/>
                  </a:lnTo>
                  <a:lnTo>
                    <a:pt x="346" y="299"/>
                  </a:lnTo>
                  <a:lnTo>
                    <a:pt x="359" y="246"/>
                  </a:lnTo>
                  <a:lnTo>
                    <a:pt x="363" y="194"/>
                  </a:lnTo>
                  <a:lnTo>
                    <a:pt x="360" y="146"/>
                  </a:lnTo>
                  <a:lnTo>
                    <a:pt x="351" y="101"/>
                  </a:lnTo>
                  <a:lnTo>
                    <a:pt x="338" y="66"/>
                  </a:lnTo>
                  <a:lnTo>
                    <a:pt x="316" y="36"/>
                  </a:lnTo>
                  <a:lnTo>
                    <a:pt x="288" y="15"/>
                  </a:lnTo>
                  <a:lnTo>
                    <a:pt x="259" y="3"/>
                  </a:lnTo>
                  <a:lnTo>
                    <a:pt x="222" y="0"/>
                  </a:lnTo>
                  <a:lnTo>
                    <a:pt x="187" y="11"/>
                  </a:lnTo>
                  <a:lnTo>
                    <a:pt x="152" y="29"/>
                  </a:lnTo>
                  <a:lnTo>
                    <a:pt x="119" y="54"/>
                  </a:lnTo>
                  <a:lnTo>
                    <a:pt x="87" y="90"/>
                  </a:lnTo>
                  <a:lnTo>
                    <a:pt x="58" y="132"/>
                  </a:lnTo>
                  <a:lnTo>
                    <a:pt x="35" y="179"/>
                  </a:lnTo>
                  <a:lnTo>
                    <a:pt x="17" y="227"/>
                  </a:lnTo>
                  <a:lnTo>
                    <a:pt x="4" y="280"/>
                  </a:lnTo>
                  <a:lnTo>
                    <a:pt x="0" y="332"/>
                  </a:lnTo>
                  <a:lnTo>
                    <a:pt x="3" y="380"/>
                  </a:lnTo>
                  <a:lnTo>
                    <a:pt x="11" y="425"/>
                  </a:lnTo>
                  <a:lnTo>
                    <a:pt x="26" y="459"/>
                  </a:lnTo>
                  <a:lnTo>
                    <a:pt x="47" y="490"/>
                  </a:lnTo>
                  <a:lnTo>
                    <a:pt x="73" y="512"/>
                  </a:lnTo>
                  <a:lnTo>
                    <a:pt x="102" y="523"/>
                  </a:lnTo>
                  <a:lnTo>
                    <a:pt x="139" y="525"/>
                  </a:lnTo>
                  <a:lnTo>
                    <a:pt x="139" y="525"/>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Freeform 9">
              <a:extLst>
                <a:ext uri="{FF2B5EF4-FFF2-40B4-BE49-F238E27FC236}">
                  <a16:creationId xmlns:a16="http://schemas.microsoft.com/office/drawing/2014/main" id="{D79F026C-0BE8-27DC-2EE4-DE5B28FF6D91}"/>
                </a:ext>
              </a:extLst>
            </p:cNvPr>
            <p:cNvSpPr>
              <a:spLocks/>
            </p:cNvSpPr>
            <p:nvPr/>
          </p:nvSpPr>
          <p:spPr bwMode="auto">
            <a:xfrm>
              <a:off x="1454" y="2729"/>
              <a:ext cx="126" cy="185"/>
            </a:xfrm>
            <a:custGeom>
              <a:avLst/>
              <a:gdLst>
                <a:gd name="T0" fmla="*/ 48 w 126"/>
                <a:gd name="T1" fmla="*/ 184 h 185"/>
                <a:gd name="T2" fmla="*/ 61 w 126"/>
                <a:gd name="T3" fmla="*/ 179 h 185"/>
                <a:gd name="T4" fmla="*/ 71 w 126"/>
                <a:gd name="T5" fmla="*/ 175 h 185"/>
                <a:gd name="T6" fmla="*/ 84 w 126"/>
                <a:gd name="T7" fmla="*/ 162 h 185"/>
                <a:gd name="T8" fmla="*/ 95 w 126"/>
                <a:gd name="T9" fmla="*/ 151 h 185"/>
                <a:gd name="T10" fmla="*/ 103 w 126"/>
                <a:gd name="T11" fmla="*/ 137 h 185"/>
                <a:gd name="T12" fmla="*/ 112 w 126"/>
                <a:gd name="T13" fmla="*/ 121 h 185"/>
                <a:gd name="T14" fmla="*/ 118 w 126"/>
                <a:gd name="T15" fmla="*/ 105 h 185"/>
                <a:gd name="T16" fmla="*/ 123 w 126"/>
                <a:gd name="T17" fmla="*/ 86 h 185"/>
                <a:gd name="T18" fmla="*/ 125 w 126"/>
                <a:gd name="T19" fmla="*/ 67 h 185"/>
                <a:gd name="T20" fmla="*/ 125 w 126"/>
                <a:gd name="T21" fmla="*/ 50 h 185"/>
                <a:gd name="T22" fmla="*/ 122 w 126"/>
                <a:gd name="T23" fmla="*/ 35 h 185"/>
                <a:gd name="T24" fmla="*/ 116 w 126"/>
                <a:gd name="T25" fmla="*/ 23 h 185"/>
                <a:gd name="T26" fmla="*/ 109 w 126"/>
                <a:gd name="T27" fmla="*/ 11 h 185"/>
                <a:gd name="T28" fmla="*/ 100 w 126"/>
                <a:gd name="T29" fmla="*/ 5 h 185"/>
                <a:gd name="T30" fmla="*/ 90 w 126"/>
                <a:gd name="T31" fmla="*/ 0 h 185"/>
                <a:gd name="T32" fmla="*/ 77 w 126"/>
                <a:gd name="T33" fmla="*/ 0 h 185"/>
                <a:gd name="T34" fmla="*/ 65 w 126"/>
                <a:gd name="T35" fmla="*/ 2 h 185"/>
                <a:gd name="T36" fmla="*/ 52 w 126"/>
                <a:gd name="T37" fmla="*/ 9 h 185"/>
                <a:gd name="T38" fmla="*/ 42 w 126"/>
                <a:gd name="T39" fmla="*/ 19 h 185"/>
                <a:gd name="T40" fmla="*/ 30 w 126"/>
                <a:gd name="T41" fmla="*/ 30 h 185"/>
                <a:gd name="T42" fmla="*/ 20 w 126"/>
                <a:gd name="T43" fmla="*/ 44 h 185"/>
                <a:gd name="T44" fmla="*/ 13 w 126"/>
                <a:gd name="T45" fmla="*/ 61 h 185"/>
                <a:gd name="T46" fmla="*/ 5 w 126"/>
                <a:gd name="T47" fmla="*/ 79 h 185"/>
                <a:gd name="T48" fmla="*/ 3 w 126"/>
                <a:gd name="T49" fmla="*/ 97 h 185"/>
                <a:gd name="T50" fmla="*/ 0 w 126"/>
                <a:gd name="T51" fmla="*/ 116 h 185"/>
                <a:gd name="T52" fmla="*/ 0 w 126"/>
                <a:gd name="T53" fmla="*/ 133 h 185"/>
                <a:gd name="T54" fmla="*/ 3 w 126"/>
                <a:gd name="T55" fmla="*/ 149 h 185"/>
                <a:gd name="T56" fmla="*/ 9 w 126"/>
                <a:gd name="T57" fmla="*/ 161 h 185"/>
                <a:gd name="T58" fmla="*/ 16 w 126"/>
                <a:gd name="T59" fmla="*/ 173 h 185"/>
                <a:gd name="T60" fmla="*/ 25 w 126"/>
                <a:gd name="T61" fmla="*/ 179 h 185"/>
                <a:gd name="T62" fmla="*/ 35 w 126"/>
                <a:gd name="T63" fmla="*/ 184 h 185"/>
                <a:gd name="T64" fmla="*/ 48 w 126"/>
                <a:gd name="T65" fmla="*/ 184 h 185"/>
                <a:gd name="T66" fmla="*/ 48 w 126"/>
                <a:gd name="T67" fmla="*/ 18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 h="185">
                  <a:moveTo>
                    <a:pt x="48" y="184"/>
                  </a:moveTo>
                  <a:lnTo>
                    <a:pt x="61" y="179"/>
                  </a:lnTo>
                  <a:lnTo>
                    <a:pt x="71" y="175"/>
                  </a:lnTo>
                  <a:lnTo>
                    <a:pt x="84" y="162"/>
                  </a:lnTo>
                  <a:lnTo>
                    <a:pt x="95" y="151"/>
                  </a:lnTo>
                  <a:lnTo>
                    <a:pt x="103" y="137"/>
                  </a:lnTo>
                  <a:lnTo>
                    <a:pt x="112" y="121"/>
                  </a:lnTo>
                  <a:lnTo>
                    <a:pt x="118" y="105"/>
                  </a:lnTo>
                  <a:lnTo>
                    <a:pt x="123" y="86"/>
                  </a:lnTo>
                  <a:lnTo>
                    <a:pt x="125" y="67"/>
                  </a:lnTo>
                  <a:lnTo>
                    <a:pt x="125" y="50"/>
                  </a:lnTo>
                  <a:lnTo>
                    <a:pt x="122" y="35"/>
                  </a:lnTo>
                  <a:lnTo>
                    <a:pt x="116" y="23"/>
                  </a:lnTo>
                  <a:lnTo>
                    <a:pt x="109" y="11"/>
                  </a:lnTo>
                  <a:lnTo>
                    <a:pt x="100" y="5"/>
                  </a:lnTo>
                  <a:lnTo>
                    <a:pt x="90" y="0"/>
                  </a:lnTo>
                  <a:lnTo>
                    <a:pt x="77" y="0"/>
                  </a:lnTo>
                  <a:lnTo>
                    <a:pt x="65" y="2"/>
                  </a:lnTo>
                  <a:lnTo>
                    <a:pt x="52" y="9"/>
                  </a:lnTo>
                  <a:lnTo>
                    <a:pt x="42" y="19"/>
                  </a:lnTo>
                  <a:lnTo>
                    <a:pt x="30" y="30"/>
                  </a:lnTo>
                  <a:lnTo>
                    <a:pt x="20" y="44"/>
                  </a:lnTo>
                  <a:lnTo>
                    <a:pt x="13" y="61"/>
                  </a:lnTo>
                  <a:lnTo>
                    <a:pt x="5" y="79"/>
                  </a:lnTo>
                  <a:lnTo>
                    <a:pt x="3" y="97"/>
                  </a:lnTo>
                  <a:lnTo>
                    <a:pt x="0" y="116"/>
                  </a:lnTo>
                  <a:lnTo>
                    <a:pt x="0" y="133"/>
                  </a:lnTo>
                  <a:lnTo>
                    <a:pt x="3" y="149"/>
                  </a:lnTo>
                  <a:lnTo>
                    <a:pt x="9" y="161"/>
                  </a:lnTo>
                  <a:lnTo>
                    <a:pt x="16" y="173"/>
                  </a:lnTo>
                  <a:lnTo>
                    <a:pt x="25" y="179"/>
                  </a:lnTo>
                  <a:lnTo>
                    <a:pt x="35" y="184"/>
                  </a:lnTo>
                  <a:lnTo>
                    <a:pt x="48" y="184"/>
                  </a:lnTo>
                  <a:lnTo>
                    <a:pt x="48" y="184"/>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8" name="Freeform 10">
              <a:extLst>
                <a:ext uri="{FF2B5EF4-FFF2-40B4-BE49-F238E27FC236}">
                  <a16:creationId xmlns:a16="http://schemas.microsoft.com/office/drawing/2014/main" id="{72A0DF3B-C08D-C7F5-8CF0-EE32496656A7}"/>
                </a:ext>
              </a:extLst>
            </p:cNvPr>
            <p:cNvSpPr>
              <a:spLocks/>
            </p:cNvSpPr>
            <p:nvPr/>
          </p:nvSpPr>
          <p:spPr bwMode="auto">
            <a:xfrm>
              <a:off x="2106" y="2558"/>
              <a:ext cx="367" cy="526"/>
            </a:xfrm>
            <a:custGeom>
              <a:avLst/>
              <a:gdLst>
                <a:gd name="T0" fmla="*/ 141 w 367"/>
                <a:gd name="T1" fmla="*/ 525 h 526"/>
                <a:gd name="T2" fmla="*/ 176 w 367"/>
                <a:gd name="T3" fmla="*/ 515 h 526"/>
                <a:gd name="T4" fmla="*/ 212 w 367"/>
                <a:gd name="T5" fmla="*/ 497 h 526"/>
                <a:gd name="T6" fmla="*/ 247 w 367"/>
                <a:gd name="T7" fmla="*/ 472 h 526"/>
                <a:gd name="T8" fmla="*/ 279 w 367"/>
                <a:gd name="T9" fmla="*/ 437 h 526"/>
                <a:gd name="T10" fmla="*/ 307 w 367"/>
                <a:gd name="T11" fmla="*/ 394 h 526"/>
                <a:gd name="T12" fmla="*/ 330 w 367"/>
                <a:gd name="T13" fmla="*/ 347 h 526"/>
                <a:gd name="T14" fmla="*/ 347 w 367"/>
                <a:gd name="T15" fmla="*/ 299 h 526"/>
                <a:gd name="T16" fmla="*/ 361 w 367"/>
                <a:gd name="T17" fmla="*/ 246 h 526"/>
                <a:gd name="T18" fmla="*/ 366 w 367"/>
                <a:gd name="T19" fmla="*/ 194 h 526"/>
                <a:gd name="T20" fmla="*/ 364 w 367"/>
                <a:gd name="T21" fmla="*/ 146 h 526"/>
                <a:gd name="T22" fmla="*/ 354 w 367"/>
                <a:gd name="T23" fmla="*/ 101 h 526"/>
                <a:gd name="T24" fmla="*/ 339 w 367"/>
                <a:gd name="T25" fmla="*/ 66 h 526"/>
                <a:gd name="T26" fmla="*/ 318 w 367"/>
                <a:gd name="T27" fmla="*/ 36 h 526"/>
                <a:gd name="T28" fmla="*/ 293 w 367"/>
                <a:gd name="T29" fmla="*/ 15 h 526"/>
                <a:gd name="T30" fmla="*/ 262 w 367"/>
                <a:gd name="T31" fmla="*/ 3 h 526"/>
                <a:gd name="T32" fmla="*/ 227 w 367"/>
                <a:gd name="T33" fmla="*/ 0 h 526"/>
                <a:gd name="T34" fmla="*/ 189 w 367"/>
                <a:gd name="T35" fmla="*/ 11 h 526"/>
                <a:gd name="T36" fmla="*/ 154 w 367"/>
                <a:gd name="T37" fmla="*/ 29 h 526"/>
                <a:gd name="T38" fmla="*/ 120 w 367"/>
                <a:gd name="T39" fmla="*/ 54 h 526"/>
                <a:gd name="T40" fmla="*/ 89 w 367"/>
                <a:gd name="T41" fmla="*/ 90 h 526"/>
                <a:gd name="T42" fmla="*/ 61 w 367"/>
                <a:gd name="T43" fmla="*/ 132 h 526"/>
                <a:gd name="T44" fmla="*/ 38 w 367"/>
                <a:gd name="T45" fmla="*/ 179 h 526"/>
                <a:gd name="T46" fmla="*/ 18 w 367"/>
                <a:gd name="T47" fmla="*/ 227 h 526"/>
                <a:gd name="T48" fmla="*/ 6 w 367"/>
                <a:gd name="T49" fmla="*/ 280 h 526"/>
                <a:gd name="T50" fmla="*/ 0 w 367"/>
                <a:gd name="T51" fmla="*/ 332 h 526"/>
                <a:gd name="T52" fmla="*/ 3 w 367"/>
                <a:gd name="T53" fmla="*/ 380 h 526"/>
                <a:gd name="T54" fmla="*/ 13 w 367"/>
                <a:gd name="T55" fmla="*/ 425 h 526"/>
                <a:gd name="T56" fmla="*/ 29 w 367"/>
                <a:gd name="T57" fmla="*/ 459 h 526"/>
                <a:gd name="T58" fmla="*/ 49 w 367"/>
                <a:gd name="T59" fmla="*/ 490 h 526"/>
                <a:gd name="T60" fmla="*/ 75 w 367"/>
                <a:gd name="T61" fmla="*/ 512 h 526"/>
                <a:gd name="T62" fmla="*/ 105 w 367"/>
                <a:gd name="T63" fmla="*/ 523 h 526"/>
                <a:gd name="T64" fmla="*/ 141 w 367"/>
                <a:gd name="T65" fmla="*/ 525 h 526"/>
                <a:gd name="T66" fmla="*/ 141 w 367"/>
                <a:gd name="T67" fmla="*/ 52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7" h="526">
                  <a:moveTo>
                    <a:pt x="141" y="525"/>
                  </a:moveTo>
                  <a:lnTo>
                    <a:pt x="176" y="515"/>
                  </a:lnTo>
                  <a:lnTo>
                    <a:pt x="212" y="497"/>
                  </a:lnTo>
                  <a:lnTo>
                    <a:pt x="247" y="472"/>
                  </a:lnTo>
                  <a:lnTo>
                    <a:pt x="279" y="437"/>
                  </a:lnTo>
                  <a:lnTo>
                    <a:pt x="307" y="394"/>
                  </a:lnTo>
                  <a:lnTo>
                    <a:pt x="330" y="347"/>
                  </a:lnTo>
                  <a:lnTo>
                    <a:pt x="347" y="299"/>
                  </a:lnTo>
                  <a:lnTo>
                    <a:pt x="361" y="246"/>
                  </a:lnTo>
                  <a:lnTo>
                    <a:pt x="366" y="194"/>
                  </a:lnTo>
                  <a:lnTo>
                    <a:pt x="364" y="146"/>
                  </a:lnTo>
                  <a:lnTo>
                    <a:pt x="354" y="101"/>
                  </a:lnTo>
                  <a:lnTo>
                    <a:pt x="339" y="66"/>
                  </a:lnTo>
                  <a:lnTo>
                    <a:pt x="318" y="36"/>
                  </a:lnTo>
                  <a:lnTo>
                    <a:pt x="293" y="15"/>
                  </a:lnTo>
                  <a:lnTo>
                    <a:pt x="262" y="3"/>
                  </a:lnTo>
                  <a:lnTo>
                    <a:pt x="227" y="0"/>
                  </a:lnTo>
                  <a:lnTo>
                    <a:pt x="189" y="11"/>
                  </a:lnTo>
                  <a:lnTo>
                    <a:pt x="154" y="29"/>
                  </a:lnTo>
                  <a:lnTo>
                    <a:pt x="120" y="54"/>
                  </a:lnTo>
                  <a:lnTo>
                    <a:pt x="89" y="90"/>
                  </a:lnTo>
                  <a:lnTo>
                    <a:pt x="61" y="132"/>
                  </a:lnTo>
                  <a:lnTo>
                    <a:pt x="38" y="179"/>
                  </a:lnTo>
                  <a:lnTo>
                    <a:pt x="18" y="227"/>
                  </a:lnTo>
                  <a:lnTo>
                    <a:pt x="6" y="280"/>
                  </a:lnTo>
                  <a:lnTo>
                    <a:pt x="0" y="332"/>
                  </a:lnTo>
                  <a:lnTo>
                    <a:pt x="3" y="380"/>
                  </a:lnTo>
                  <a:lnTo>
                    <a:pt x="13" y="425"/>
                  </a:lnTo>
                  <a:lnTo>
                    <a:pt x="29" y="459"/>
                  </a:lnTo>
                  <a:lnTo>
                    <a:pt x="49" y="490"/>
                  </a:lnTo>
                  <a:lnTo>
                    <a:pt x="75" y="512"/>
                  </a:lnTo>
                  <a:lnTo>
                    <a:pt x="105" y="523"/>
                  </a:lnTo>
                  <a:lnTo>
                    <a:pt x="141" y="525"/>
                  </a:lnTo>
                  <a:lnTo>
                    <a:pt x="141" y="525"/>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9" name="Freeform 11">
              <a:extLst>
                <a:ext uri="{FF2B5EF4-FFF2-40B4-BE49-F238E27FC236}">
                  <a16:creationId xmlns:a16="http://schemas.microsoft.com/office/drawing/2014/main" id="{C82FA6F2-FD29-CF34-EA1A-AADE38F760E2}"/>
                </a:ext>
              </a:extLst>
            </p:cNvPr>
            <p:cNvSpPr>
              <a:spLocks/>
            </p:cNvSpPr>
            <p:nvPr/>
          </p:nvSpPr>
          <p:spPr bwMode="auto">
            <a:xfrm>
              <a:off x="2226" y="2729"/>
              <a:ext cx="128" cy="185"/>
            </a:xfrm>
            <a:custGeom>
              <a:avLst/>
              <a:gdLst>
                <a:gd name="T0" fmla="*/ 48 w 128"/>
                <a:gd name="T1" fmla="*/ 184 h 185"/>
                <a:gd name="T2" fmla="*/ 61 w 128"/>
                <a:gd name="T3" fmla="*/ 179 h 185"/>
                <a:gd name="T4" fmla="*/ 74 w 128"/>
                <a:gd name="T5" fmla="*/ 175 h 185"/>
                <a:gd name="T6" fmla="*/ 85 w 128"/>
                <a:gd name="T7" fmla="*/ 162 h 185"/>
                <a:gd name="T8" fmla="*/ 95 w 128"/>
                <a:gd name="T9" fmla="*/ 151 h 185"/>
                <a:gd name="T10" fmla="*/ 107 w 128"/>
                <a:gd name="T11" fmla="*/ 137 h 185"/>
                <a:gd name="T12" fmla="*/ 114 w 128"/>
                <a:gd name="T13" fmla="*/ 121 h 185"/>
                <a:gd name="T14" fmla="*/ 120 w 128"/>
                <a:gd name="T15" fmla="*/ 105 h 185"/>
                <a:gd name="T16" fmla="*/ 125 w 128"/>
                <a:gd name="T17" fmla="*/ 86 h 185"/>
                <a:gd name="T18" fmla="*/ 127 w 128"/>
                <a:gd name="T19" fmla="*/ 67 h 185"/>
                <a:gd name="T20" fmla="*/ 127 w 128"/>
                <a:gd name="T21" fmla="*/ 50 h 185"/>
                <a:gd name="T22" fmla="*/ 122 w 128"/>
                <a:gd name="T23" fmla="*/ 35 h 185"/>
                <a:gd name="T24" fmla="*/ 117 w 128"/>
                <a:gd name="T25" fmla="*/ 23 h 185"/>
                <a:gd name="T26" fmla="*/ 110 w 128"/>
                <a:gd name="T27" fmla="*/ 11 h 185"/>
                <a:gd name="T28" fmla="*/ 101 w 128"/>
                <a:gd name="T29" fmla="*/ 5 h 185"/>
                <a:gd name="T30" fmla="*/ 91 w 128"/>
                <a:gd name="T31" fmla="*/ 0 h 185"/>
                <a:gd name="T32" fmla="*/ 78 w 128"/>
                <a:gd name="T33" fmla="*/ 0 h 185"/>
                <a:gd name="T34" fmla="*/ 66 w 128"/>
                <a:gd name="T35" fmla="*/ 2 h 185"/>
                <a:gd name="T36" fmla="*/ 53 w 128"/>
                <a:gd name="T37" fmla="*/ 9 h 185"/>
                <a:gd name="T38" fmla="*/ 40 w 128"/>
                <a:gd name="T39" fmla="*/ 19 h 185"/>
                <a:gd name="T40" fmla="*/ 30 w 128"/>
                <a:gd name="T41" fmla="*/ 30 h 185"/>
                <a:gd name="T42" fmla="*/ 21 w 128"/>
                <a:gd name="T43" fmla="*/ 44 h 185"/>
                <a:gd name="T44" fmla="*/ 12 w 128"/>
                <a:gd name="T45" fmla="*/ 61 h 185"/>
                <a:gd name="T46" fmla="*/ 7 w 128"/>
                <a:gd name="T47" fmla="*/ 79 h 185"/>
                <a:gd name="T48" fmla="*/ 2 w 128"/>
                <a:gd name="T49" fmla="*/ 97 h 185"/>
                <a:gd name="T50" fmla="*/ 0 w 128"/>
                <a:gd name="T51" fmla="*/ 116 h 185"/>
                <a:gd name="T52" fmla="*/ 0 w 128"/>
                <a:gd name="T53" fmla="*/ 133 h 185"/>
                <a:gd name="T54" fmla="*/ 3 w 128"/>
                <a:gd name="T55" fmla="*/ 149 h 185"/>
                <a:gd name="T56" fmla="*/ 8 w 128"/>
                <a:gd name="T57" fmla="*/ 161 h 185"/>
                <a:gd name="T58" fmla="*/ 15 w 128"/>
                <a:gd name="T59" fmla="*/ 173 h 185"/>
                <a:gd name="T60" fmla="*/ 25 w 128"/>
                <a:gd name="T61" fmla="*/ 179 h 185"/>
                <a:gd name="T62" fmla="*/ 35 w 128"/>
                <a:gd name="T63" fmla="*/ 184 h 185"/>
                <a:gd name="T64" fmla="*/ 48 w 128"/>
                <a:gd name="T65" fmla="*/ 184 h 185"/>
                <a:gd name="T66" fmla="*/ 48 w 128"/>
                <a:gd name="T67" fmla="*/ 18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185">
                  <a:moveTo>
                    <a:pt x="48" y="184"/>
                  </a:moveTo>
                  <a:lnTo>
                    <a:pt x="61" y="179"/>
                  </a:lnTo>
                  <a:lnTo>
                    <a:pt x="74" y="175"/>
                  </a:lnTo>
                  <a:lnTo>
                    <a:pt x="85" y="162"/>
                  </a:lnTo>
                  <a:lnTo>
                    <a:pt x="95" y="151"/>
                  </a:lnTo>
                  <a:lnTo>
                    <a:pt x="107" y="137"/>
                  </a:lnTo>
                  <a:lnTo>
                    <a:pt x="114" y="121"/>
                  </a:lnTo>
                  <a:lnTo>
                    <a:pt x="120" y="105"/>
                  </a:lnTo>
                  <a:lnTo>
                    <a:pt x="125" y="86"/>
                  </a:lnTo>
                  <a:lnTo>
                    <a:pt x="127" y="67"/>
                  </a:lnTo>
                  <a:lnTo>
                    <a:pt x="127" y="50"/>
                  </a:lnTo>
                  <a:lnTo>
                    <a:pt x="122" y="35"/>
                  </a:lnTo>
                  <a:lnTo>
                    <a:pt x="117" y="23"/>
                  </a:lnTo>
                  <a:lnTo>
                    <a:pt x="110" y="11"/>
                  </a:lnTo>
                  <a:lnTo>
                    <a:pt x="101" y="5"/>
                  </a:lnTo>
                  <a:lnTo>
                    <a:pt x="91" y="0"/>
                  </a:lnTo>
                  <a:lnTo>
                    <a:pt x="78" y="0"/>
                  </a:lnTo>
                  <a:lnTo>
                    <a:pt x="66" y="2"/>
                  </a:lnTo>
                  <a:lnTo>
                    <a:pt x="53" y="9"/>
                  </a:lnTo>
                  <a:lnTo>
                    <a:pt x="40" y="19"/>
                  </a:lnTo>
                  <a:lnTo>
                    <a:pt x="30" y="30"/>
                  </a:lnTo>
                  <a:lnTo>
                    <a:pt x="21" y="44"/>
                  </a:lnTo>
                  <a:lnTo>
                    <a:pt x="12" y="61"/>
                  </a:lnTo>
                  <a:lnTo>
                    <a:pt x="7" y="79"/>
                  </a:lnTo>
                  <a:lnTo>
                    <a:pt x="2" y="97"/>
                  </a:lnTo>
                  <a:lnTo>
                    <a:pt x="0" y="116"/>
                  </a:lnTo>
                  <a:lnTo>
                    <a:pt x="0" y="133"/>
                  </a:lnTo>
                  <a:lnTo>
                    <a:pt x="3" y="149"/>
                  </a:lnTo>
                  <a:lnTo>
                    <a:pt x="8" y="161"/>
                  </a:lnTo>
                  <a:lnTo>
                    <a:pt x="15" y="173"/>
                  </a:lnTo>
                  <a:lnTo>
                    <a:pt x="25" y="179"/>
                  </a:lnTo>
                  <a:lnTo>
                    <a:pt x="35" y="184"/>
                  </a:lnTo>
                  <a:lnTo>
                    <a:pt x="48" y="184"/>
                  </a:lnTo>
                  <a:lnTo>
                    <a:pt x="48" y="184"/>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Freeform 12">
              <a:extLst>
                <a:ext uri="{FF2B5EF4-FFF2-40B4-BE49-F238E27FC236}">
                  <a16:creationId xmlns:a16="http://schemas.microsoft.com/office/drawing/2014/main" id="{D2DE3276-ACC4-C6A1-E40C-526B50D83589}"/>
                </a:ext>
              </a:extLst>
            </p:cNvPr>
            <p:cNvSpPr>
              <a:spLocks/>
            </p:cNvSpPr>
            <p:nvPr/>
          </p:nvSpPr>
          <p:spPr bwMode="auto">
            <a:xfrm>
              <a:off x="1583" y="1865"/>
              <a:ext cx="438" cy="565"/>
            </a:xfrm>
            <a:custGeom>
              <a:avLst/>
              <a:gdLst>
                <a:gd name="T0" fmla="*/ 185 w 438"/>
                <a:gd name="T1" fmla="*/ 4 h 565"/>
                <a:gd name="T2" fmla="*/ 219 w 438"/>
                <a:gd name="T3" fmla="*/ 3 h 565"/>
                <a:gd name="T4" fmla="*/ 262 w 438"/>
                <a:gd name="T5" fmla="*/ 3 h 565"/>
                <a:gd name="T6" fmla="*/ 294 w 438"/>
                <a:gd name="T7" fmla="*/ 9 h 565"/>
                <a:gd name="T8" fmla="*/ 305 w 438"/>
                <a:gd name="T9" fmla="*/ 45 h 565"/>
                <a:gd name="T10" fmla="*/ 305 w 438"/>
                <a:gd name="T11" fmla="*/ 158 h 565"/>
                <a:gd name="T12" fmla="*/ 305 w 438"/>
                <a:gd name="T13" fmla="*/ 202 h 565"/>
                <a:gd name="T14" fmla="*/ 339 w 438"/>
                <a:gd name="T15" fmla="*/ 209 h 565"/>
                <a:gd name="T16" fmla="*/ 387 w 438"/>
                <a:gd name="T17" fmla="*/ 209 h 565"/>
                <a:gd name="T18" fmla="*/ 424 w 438"/>
                <a:gd name="T19" fmla="*/ 212 h 565"/>
                <a:gd name="T20" fmla="*/ 437 w 438"/>
                <a:gd name="T21" fmla="*/ 249 h 565"/>
                <a:gd name="T22" fmla="*/ 431 w 438"/>
                <a:gd name="T23" fmla="*/ 366 h 565"/>
                <a:gd name="T24" fmla="*/ 412 w 438"/>
                <a:gd name="T25" fmla="*/ 391 h 565"/>
                <a:gd name="T26" fmla="*/ 373 w 438"/>
                <a:gd name="T27" fmla="*/ 386 h 565"/>
                <a:gd name="T28" fmla="*/ 327 w 438"/>
                <a:gd name="T29" fmla="*/ 384 h 565"/>
                <a:gd name="T30" fmla="*/ 289 w 438"/>
                <a:gd name="T31" fmla="*/ 386 h 565"/>
                <a:gd name="T32" fmla="*/ 277 w 438"/>
                <a:gd name="T33" fmla="*/ 423 h 565"/>
                <a:gd name="T34" fmla="*/ 267 w 438"/>
                <a:gd name="T35" fmla="*/ 537 h 565"/>
                <a:gd name="T36" fmla="*/ 261 w 438"/>
                <a:gd name="T37" fmla="*/ 564 h 565"/>
                <a:gd name="T38" fmla="*/ 223 w 438"/>
                <a:gd name="T39" fmla="*/ 564 h 565"/>
                <a:gd name="T40" fmla="*/ 173 w 438"/>
                <a:gd name="T41" fmla="*/ 562 h 565"/>
                <a:gd name="T42" fmla="*/ 134 w 438"/>
                <a:gd name="T43" fmla="*/ 558 h 565"/>
                <a:gd name="T44" fmla="*/ 125 w 438"/>
                <a:gd name="T45" fmla="*/ 524 h 565"/>
                <a:gd name="T46" fmla="*/ 143 w 438"/>
                <a:gd name="T47" fmla="*/ 409 h 565"/>
                <a:gd name="T48" fmla="*/ 136 w 438"/>
                <a:gd name="T49" fmla="*/ 380 h 565"/>
                <a:gd name="T50" fmla="*/ 98 w 438"/>
                <a:gd name="T51" fmla="*/ 374 h 565"/>
                <a:gd name="T52" fmla="*/ 51 w 438"/>
                <a:gd name="T53" fmla="*/ 367 h 565"/>
                <a:gd name="T54" fmla="*/ 14 w 438"/>
                <a:gd name="T55" fmla="*/ 363 h 565"/>
                <a:gd name="T56" fmla="*/ 0 w 438"/>
                <a:gd name="T57" fmla="*/ 333 h 565"/>
                <a:gd name="T58" fmla="*/ 6 w 438"/>
                <a:gd name="T59" fmla="*/ 219 h 565"/>
                <a:gd name="T60" fmla="*/ 23 w 438"/>
                <a:gd name="T61" fmla="*/ 188 h 565"/>
                <a:gd name="T62" fmla="*/ 59 w 438"/>
                <a:gd name="T63" fmla="*/ 190 h 565"/>
                <a:gd name="T64" fmla="*/ 105 w 438"/>
                <a:gd name="T65" fmla="*/ 195 h 565"/>
                <a:gd name="T66" fmla="*/ 143 w 438"/>
                <a:gd name="T67" fmla="*/ 198 h 565"/>
                <a:gd name="T68" fmla="*/ 157 w 438"/>
                <a:gd name="T69" fmla="*/ 165 h 565"/>
                <a:gd name="T70" fmla="*/ 168 w 438"/>
                <a:gd name="T71" fmla="*/ 42 h 565"/>
                <a:gd name="T72" fmla="*/ 177 w 438"/>
                <a:gd name="T73" fmla="*/ 9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8" h="565">
                  <a:moveTo>
                    <a:pt x="177" y="9"/>
                  </a:moveTo>
                  <a:lnTo>
                    <a:pt x="185" y="4"/>
                  </a:lnTo>
                  <a:lnTo>
                    <a:pt x="200" y="3"/>
                  </a:lnTo>
                  <a:lnTo>
                    <a:pt x="219" y="3"/>
                  </a:lnTo>
                  <a:lnTo>
                    <a:pt x="241" y="0"/>
                  </a:lnTo>
                  <a:lnTo>
                    <a:pt x="262" y="3"/>
                  </a:lnTo>
                  <a:lnTo>
                    <a:pt x="280" y="4"/>
                  </a:lnTo>
                  <a:lnTo>
                    <a:pt x="294" y="9"/>
                  </a:lnTo>
                  <a:lnTo>
                    <a:pt x="301" y="14"/>
                  </a:lnTo>
                  <a:lnTo>
                    <a:pt x="305" y="45"/>
                  </a:lnTo>
                  <a:lnTo>
                    <a:pt x="308" y="100"/>
                  </a:lnTo>
                  <a:lnTo>
                    <a:pt x="305" y="158"/>
                  </a:lnTo>
                  <a:lnTo>
                    <a:pt x="301" y="195"/>
                  </a:lnTo>
                  <a:lnTo>
                    <a:pt x="305" y="202"/>
                  </a:lnTo>
                  <a:lnTo>
                    <a:pt x="319" y="207"/>
                  </a:lnTo>
                  <a:lnTo>
                    <a:pt x="339" y="209"/>
                  </a:lnTo>
                  <a:lnTo>
                    <a:pt x="362" y="209"/>
                  </a:lnTo>
                  <a:lnTo>
                    <a:pt x="387" y="209"/>
                  </a:lnTo>
                  <a:lnTo>
                    <a:pt x="409" y="212"/>
                  </a:lnTo>
                  <a:lnTo>
                    <a:pt x="424" y="212"/>
                  </a:lnTo>
                  <a:lnTo>
                    <a:pt x="433" y="215"/>
                  </a:lnTo>
                  <a:lnTo>
                    <a:pt x="437" y="249"/>
                  </a:lnTo>
                  <a:lnTo>
                    <a:pt x="435" y="307"/>
                  </a:lnTo>
                  <a:lnTo>
                    <a:pt x="431" y="366"/>
                  </a:lnTo>
                  <a:lnTo>
                    <a:pt x="421" y="391"/>
                  </a:lnTo>
                  <a:lnTo>
                    <a:pt x="412" y="391"/>
                  </a:lnTo>
                  <a:lnTo>
                    <a:pt x="394" y="389"/>
                  </a:lnTo>
                  <a:lnTo>
                    <a:pt x="373" y="386"/>
                  </a:lnTo>
                  <a:lnTo>
                    <a:pt x="350" y="386"/>
                  </a:lnTo>
                  <a:lnTo>
                    <a:pt x="327" y="384"/>
                  </a:lnTo>
                  <a:lnTo>
                    <a:pt x="305" y="384"/>
                  </a:lnTo>
                  <a:lnTo>
                    <a:pt x="289" y="386"/>
                  </a:lnTo>
                  <a:lnTo>
                    <a:pt x="282" y="391"/>
                  </a:lnTo>
                  <a:lnTo>
                    <a:pt x="277" y="423"/>
                  </a:lnTo>
                  <a:lnTo>
                    <a:pt x="271" y="481"/>
                  </a:lnTo>
                  <a:lnTo>
                    <a:pt x="267" y="537"/>
                  </a:lnTo>
                  <a:lnTo>
                    <a:pt x="266" y="564"/>
                  </a:lnTo>
                  <a:lnTo>
                    <a:pt x="261" y="564"/>
                  </a:lnTo>
                  <a:lnTo>
                    <a:pt x="244" y="564"/>
                  </a:lnTo>
                  <a:lnTo>
                    <a:pt x="223" y="564"/>
                  </a:lnTo>
                  <a:lnTo>
                    <a:pt x="198" y="564"/>
                  </a:lnTo>
                  <a:lnTo>
                    <a:pt x="173" y="562"/>
                  </a:lnTo>
                  <a:lnTo>
                    <a:pt x="150" y="562"/>
                  </a:lnTo>
                  <a:lnTo>
                    <a:pt x="134" y="558"/>
                  </a:lnTo>
                  <a:lnTo>
                    <a:pt x="125" y="554"/>
                  </a:lnTo>
                  <a:lnTo>
                    <a:pt x="125" y="524"/>
                  </a:lnTo>
                  <a:lnTo>
                    <a:pt x="134" y="465"/>
                  </a:lnTo>
                  <a:lnTo>
                    <a:pt x="143" y="409"/>
                  </a:lnTo>
                  <a:lnTo>
                    <a:pt x="143" y="381"/>
                  </a:lnTo>
                  <a:lnTo>
                    <a:pt x="136" y="380"/>
                  </a:lnTo>
                  <a:lnTo>
                    <a:pt x="120" y="377"/>
                  </a:lnTo>
                  <a:lnTo>
                    <a:pt x="98" y="374"/>
                  </a:lnTo>
                  <a:lnTo>
                    <a:pt x="75" y="370"/>
                  </a:lnTo>
                  <a:lnTo>
                    <a:pt x="51" y="367"/>
                  </a:lnTo>
                  <a:lnTo>
                    <a:pt x="30" y="366"/>
                  </a:lnTo>
                  <a:lnTo>
                    <a:pt x="14" y="363"/>
                  </a:lnTo>
                  <a:lnTo>
                    <a:pt x="4" y="361"/>
                  </a:lnTo>
                  <a:lnTo>
                    <a:pt x="0" y="333"/>
                  </a:lnTo>
                  <a:lnTo>
                    <a:pt x="2" y="276"/>
                  </a:lnTo>
                  <a:lnTo>
                    <a:pt x="6" y="219"/>
                  </a:lnTo>
                  <a:lnTo>
                    <a:pt x="14" y="190"/>
                  </a:lnTo>
                  <a:lnTo>
                    <a:pt x="23" y="188"/>
                  </a:lnTo>
                  <a:lnTo>
                    <a:pt x="39" y="188"/>
                  </a:lnTo>
                  <a:lnTo>
                    <a:pt x="59" y="190"/>
                  </a:lnTo>
                  <a:lnTo>
                    <a:pt x="82" y="193"/>
                  </a:lnTo>
                  <a:lnTo>
                    <a:pt x="105" y="195"/>
                  </a:lnTo>
                  <a:lnTo>
                    <a:pt x="126" y="195"/>
                  </a:lnTo>
                  <a:lnTo>
                    <a:pt x="143" y="198"/>
                  </a:lnTo>
                  <a:lnTo>
                    <a:pt x="150" y="195"/>
                  </a:lnTo>
                  <a:lnTo>
                    <a:pt x="157" y="165"/>
                  </a:lnTo>
                  <a:lnTo>
                    <a:pt x="162" y="104"/>
                  </a:lnTo>
                  <a:lnTo>
                    <a:pt x="168" y="42"/>
                  </a:lnTo>
                  <a:lnTo>
                    <a:pt x="177" y="9"/>
                  </a:lnTo>
                  <a:lnTo>
                    <a:pt x="177" y="9"/>
                  </a:lnTo>
                </a:path>
              </a:pathLst>
            </a:custGeom>
            <a:solidFill>
              <a:srgbClr val="C2121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1" name="Freeform 13">
              <a:extLst>
                <a:ext uri="{FF2B5EF4-FFF2-40B4-BE49-F238E27FC236}">
                  <a16:creationId xmlns:a16="http://schemas.microsoft.com/office/drawing/2014/main" id="{E817D7FE-81B6-6F1C-C9C7-574F2CB83366}"/>
                </a:ext>
              </a:extLst>
            </p:cNvPr>
            <p:cNvSpPr>
              <a:spLocks/>
            </p:cNvSpPr>
            <p:nvPr/>
          </p:nvSpPr>
          <p:spPr bwMode="auto">
            <a:xfrm>
              <a:off x="2159" y="1790"/>
              <a:ext cx="219" cy="369"/>
            </a:xfrm>
            <a:custGeom>
              <a:avLst/>
              <a:gdLst>
                <a:gd name="T0" fmla="*/ 134 w 219"/>
                <a:gd name="T1" fmla="*/ 16 h 369"/>
                <a:gd name="T2" fmla="*/ 145 w 219"/>
                <a:gd name="T3" fmla="*/ 39 h 369"/>
                <a:gd name="T4" fmla="*/ 158 w 219"/>
                <a:gd name="T5" fmla="*/ 81 h 369"/>
                <a:gd name="T6" fmla="*/ 173 w 219"/>
                <a:gd name="T7" fmla="*/ 134 h 369"/>
                <a:gd name="T8" fmla="*/ 186 w 219"/>
                <a:gd name="T9" fmla="*/ 196 h 369"/>
                <a:gd name="T10" fmla="*/ 199 w 219"/>
                <a:gd name="T11" fmla="*/ 257 h 369"/>
                <a:gd name="T12" fmla="*/ 209 w 219"/>
                <a:gd name="T13" fmla="*/ 307 h 369"/>
                <a:gd name="T14" fmla="*/ 217 w 219"/>
                <a:gd name="T15" fmla="*/ 343 h 369"/>
                <a:gd name="T16" fmla="*/ 218 w 219"/>
                <a:gd name="T17" fmla="*/ 358 h 369"/>
                <a:gd name="T18" fmla="*/ 215 w 219"/>
                <a:gd name="T19" fmla="*/ 365 h 369"/>
                <a:gd name="T20" fmla="*/ 207 w 219"/>
                <a:gd name="T21" fmla="*/ 368 h 369"/>
                <a:gd name="T22" fmla="*/ 197 w 219"/>
                <a:gd name="T23" fmla="*/ 368 h 369"/>
                <a:gd name="T24" fmla="*/ 184 w 219"/>
                <a:gd name="T25" fmla="*/ 363 h 369"/>
                <a:gd name="T26" fmla="*/ 170 w 219"/>
                <a:gd name="T27" fmla="*/ 358 h 369"/>
                <a:gd name="T28" fmla="*/ 156 w 219"/>
                <a:gd name="T29" fmla="*/ 349 h 369"/>
                <a:gd name="T30" fmla="*/ 139 w 219"/>
                <a:gd name="T31" fmla="*/ 340 h 369"/>
                <a:gd name="T32" fmla="*/ 122 w 219"/>
                <a:gd name="T33" fmla="*/ 329 h 369"/>
                <a:gd name="T34" fmla="*/ 114 w 219"/>
                <a:gd name="T35" fmla="*/ 327 h 369"/>
                <a:gd name="T36" fmla="*/ 98 w 219"/>
                <a:gd name="T37" fmla="*/ 324 h 369"/>
                <a:gd name="T38" fmla="*/ 81 w 219"/>
                <a:gd name="T39" fmla="*/ 324 h 369"/>
                <a:gd name="T40" fmla="*/ 60 w 219"/>
                <a:gd name="T41" fmla="*/ 324 h 369"/>
                <a:gd name="T42" fmla="*/ 38 w 219"/>
                <a:gd name="T43" fmla="*/ 324 h 369"/>
                <a:gd name="T44" fmla="*/ 20 w 219"/>
                <a:gd name="T45" fmla="*/ 321 h 369"/>
                <a:gd name="T46" fmla="*/ 8 w 219"/>
                <a:gd name="T47" fmla="*/ 318 h 369"/>
                <a:gd name="T48" fmla="*/ 2 w 219"/>
                <a:gd name="T49" fmla="*/ 313 h 369"/>
                <a:gd name="T50" fmla="*/ 0 w 219"/>
                <a:gd name="T51" fmla="*/ 254 h 369"/>
                <a:gd name="T52" fmla="*/ 0 w 219"/>
                <a:gd name="T53" fmla="*/ 148 h 369"/>
                <a:gd name="T54" fmla="*/ 4 w 219"/>
                <a:gd name="T55" fmla="*/ 46 h 369"/>
                <a:gd name="T56" fmla="*/ 15 w 219"/>
                <a:gd name="T57" fmla="*/ 0 h 369"/>
                <a:gd name="T58" fmla="*/ 26 w 219"/>
                <a:gd name="T59" fmla="*/ 0 h 369"/>
                <a:gd name="T60" fmla="*/ 40 w 219"/>
                <a:gd name="T61" fmla="*/ 0 h 369"/>
                <a:gd name="T62" fmla="*/ 57 w 219"/>
                <a:gd name="T63" fmla="*/ 0 h 369"/>
                <a:gd name="T64" fmla="*/ 75 w 219"/>
                <a:gd name="T65" fmla="*/ 0 h 369"/>
                <a:gd name="T66" fmla="*/ 96 w 219"/>
                <a:gd name="T67" fmla="*/ 2 h 369"/>
                <a:gd name="T68" fmla="*/ 111 w 219"/>
                <a:gd name="T69" fmla="*/ 5 h 369"/>
                <a:gd name="T70" fmla="*/ 126 w 219"/>
                <a:gd name="T71" fmla="*/ 8 h 369"/>
                <a:gd name="T72" fmla="*/ 134 w 219"/>
                <a:gd name="T73" fmla="*/ 16 h 369"/>
                <a:gd name="T74" fmla="*/ 134 w 219"/>
                <a:gd name="T75" fmla="*/ 1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9" h="369">
                  <a:moveTo>
                    <a:pt x="134" y="16"/>
                  </a:moveTo>
                  <a:lnTo>
                    <a:pt x="145" y="39"/>
                  </a:lnTo>
                  <a:lnTo>
                    <a:pt x="158" y="81"/>
                  </a:lnTo>
                  <a:lnTo>
                    <a:pt x="173" y="134"/>
                  </a:lnTo>
                  <a:lnTo>
                    <a:pt x="186" y="196"/>
                  </a:lnTo>
                  <a:lnTo>
                    <a:pt x="199" y="257"/>
                  </a:lnTo>
                  <a:lnTo>
                    <a:pt x="209" y="307"/>
                  </a:lnTo>
                  <a:lnTo>
                    <a:pt x="217" y="343"/>
                  </a:lnTo>
                  <a:lnTo>
                    <a:pt x="218" y="358"/>
                  </a:lnTo>
                  <a:lnTo>
                    <a:pt x="215" y="365"/>
                  </a:lnTo>
                  <a:lnTo>
                    <a:pt x="207" y="368"/>
                  </a:lnTo>
                  <a:lnTo>
                    <a:pt x="197" y="368"/>
                  </a:lnTo>
                  <a:lnTo>
                    <a:pt x="184" y="363"/>
                  </a:lnTo>
                  <a:lnTo>
                    <a:pt x="170" y="358"/>
                  </a:lnTo>
                  <a:lnTo>
                    <a:pt x="156" y="349"/>
                  </a:lnTo>
                  <a:lnTo>
                    <a:pt x="139" y="340"/>
                  </a:lnTo>
                  <a:lnTo>
                    <a:pt x="122" y="329"/>
                  </a:lnTo>
                  <a:lnTo>
                    <a:pt x="114" y="327"/>
                  </a:lnTo>
                  <a:lnTo>
                    <a:pt x="98" y="324"/>
                  </a:lnTo>
                  <a:lnTo>
                    <a:pt x="81" y="324"/>
                  </a:lnTo>
                  <a:lnTo>
                    <a:pt x="60" y="324"/>
                  </a:lnTo>
                  <a:lnTo>
                    <a:pt x="38" y="324"/>
                  </a:lnTo>
                  <a:lnTo>
                    <a:pt x="20" y="321"/>
                  </a:lnTo>
                  <a:lnTo>
                    <a:pt x="8" y="318"/>
                  </a:lnTo>
                  <a:lnTo>
                    <a:pt x="2" y="313"/>
                  </a:lnTo>
                  <a:lnTo>
                    <a:pt x="0" y="254"/>
                  </a:lnTo>
                  <a:lnTo>
                    <a:pt x="0" y="148"/>
                  </a:lnTo>
                  <a:lnTo>
                    <a:pt x="4" y="46"/>
                  </a:lnTo>
                  <a:lnTo>
                    <a:pt x="15" y="0"/>
                  </a:lnTo>
                  <a:lnTo>
                    <a:pt x="26" y="0"/>
                  </a:lnTo>
                  <a:lnTo>
                    <a:pt x="40" y="0"/>
                  </a:lnTo>
                  <a:lnTo>
                    <a:pt x="57" y="0"/>
                  </a:lnTo>
                  <a:lnTo>
                    <a:pt x="75" y="0"/>
                  </a:lnTo>
                  <a:lnTo>
                    <a:pt x="96" y="2"/>
                  </a:lnTo>
                  <a:lnTo>
                    <a:pt x="111" y="5"/>
                  </a:lnTo>
                  <a:lnTo>
                    <a:pt x="126" y="8"/>
                  </a:lnTo>
                  <a:lnTo>
                    <a:pt x="134" y="16"/>
                  </a:lnTo>
                  <a:lnTo>
                    <a:pt x="134" y="16"/>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2" name="Freeform 14">
              <a:extLst>
                <a:ext uri="{FF2B5EF4-FFF2-40B4-BE49-F238E27FC236}">
                  <a16:creationId xmlns:a16="http://schemas.microsoft.com/office/drawing/2014/main" id="{EEE968CE-7F07-D1CB-0F6E-985FA3347D25}"/>
                </a:ext>
              </a:extLst>
            </p:cNvPr>
            <p:cNvSpPr>
              <a:spLocks/>
            </p:cNvSpPr>
            <p:nvPr/>
          </p:nvSpPr>
          <p:spPr bwMode="auto">
            <a:xfrm>
              <a:off x="2186" y="1841"/>
              <a:ext cx="157" cy="263"/>
            </a:xfrm>
            <a:custGeom>
              <a:avLst/>
              <a:gdLst>
                <a:gd name="T0" fmla="*/ 87 w 157"/>
                <a:gd name="T1" fmla="*/ 5 h 263"/>
                <a:gd name="T2" fmla="*/ 87 w 157"/>
                <a:gd name="T3" fmla="*/ 16 h 263"/>
                <a:gd name="T4" fmla="*/ 95 w 157"/>
                <a:gd name="T5" fmla="*/ 49 h 263"/>
                <a:gd name="T6" fmla="*/ 104 w 157"/>
                <a:gd name="T7" fmla="*/ 88 h 263"/>
                <a:gd name="T8" fmla="*/ 104 w 157"/>
                <a:gd name="T9" fmla="*/ 116 h 263"/>
                <a:gd name="T10" fmla="*/ 104 w 157"/>
                <a:gd name="T11" fmla="*/ 128 h 263"/>
                <a:gd name="T12" fmla="*/ 107 w 157"/>
                <a:gd name="T13" fmla="*/ 147 h 263"/>
                <a:gd name="T14" fmla="*/ 114 w 157"/>
                <a:gd name="T15" fmla="*/ 167 h 263"/>
                <a:gd name="T16" fmla="*/ 125 w 157"/>
                <a:gd name="T17" fmla="*/ 192 h 263"/>
                <a:gd name="T18" fmla="*/ 135 w 157"/>
                <a:gd name="T19" fmla="*/ 212 h 263"/>
                <a:gd name="T20" fmla="*/ 146 w 157"/>
                <a:gd name="T21" fmla="*/ 233 h 263"/>
                <a:gd name="T22" fmla="*/ 152 w 157"/>
                <a:gd name="T23" fmla="*/ 250 h 263"/>
                <a:gd name="T24" fmla="*/ 156 w 157"/>
                <a:gd name="T25" fmla="*/ 262 h 263"/>
                <a:gd name="T26" fmla="*/ 152 w 157"/>
                <a:gd name="T27" fmla="*/ 258 h 263"/>
                <a:gd name="T28" fmla="*/ 147 w 157"/>
                <a:gd name="T29" fmla="*/ 256 h 263"/>
                <a:gd name="T30" fmla="*/ 140 w 157"/>
                <a:gd name="T31" fmla="*/ 251 h 263"/>
                <a:gd name="T32" fmla="*/ 132 w 157"/>
                <a:gd name="T33" fmla="*/ 248 h 263"/>
                <a:gd name="T34" fmla="*/ 124 w 157"/>
                <a:gd name="T35" fmla="*/ 243 h 263"/>
                <a:gd name="T36" fmla="*/ 114 w 157"/>
                <a:gd name="T37" fmla="*/ 237 h 263"/>
                <a:gd name="T38" fmla="*/ 102 w 157"/>
                <a:gd name="T39" fmla="*/ 236 h 263"/>
                <a:gd name="T40" fmla="*/ 90 w 157"/>
                <a:gd name="T41" fmla="*/ 231 h 263"/>
                <a:gd name="T42" fmla="*/ 77 w 157"/>
                <a:gd name="T43" fmla="*/ 231 h 263"/>
                <a:gd name="T44" fmla="*/ 63 w 157"/>
                <a:gd name="T45" fmla="*/ 229 h 263"/>
                <a:gd name="T46" fmla="*/ 50 w 157"/>
                <a:gd name="T47" fmla="*/ 229 h 263"/>
                <a:gd name="T48" fmla="*/ 36 w 157"/>
                <a:gd name="T49" fmla="*/ 226 h 263"/>
                <a:gd name="T50" fmla="*/ 25 w 157"/>
                <a:gd name="T51" fmla="*/ 226 h 263"/>
                <a:gd name="T52" fmla="*/ 15 w 157"/>
                <a:gd name="T53" fmla="*/ 223 h 263"/>
                <a:gd name="T54" fmla="*/ 8 w 157"/>
                <a:gd name="T55" fmla="*/ 226 h 263"/>
                <a:gd name="T56" fmla="*/ 2 w 157"/>
                <a:gd name="T57" fmla="*/ 226 h 263"/>
                <a:gd name="T58" fmla="*/ 0 w 157"/>
                <a:gd name="T59" fmla="*/ 182 h 263"/>
                <a:gd name="T60" fmla="*/ 0 w 157"/>
                <a:gd name="T61" fmla="*/ 111 h 263"/>
                <a:gd name="T62" fmla="*/ 2 w 157"/>
                <a:gd name="T63" fmla="*/ 44 h 263"/>
                <a:gd name="T64" fmla="*/ 3 w 157"/>
                <a:gd name="T65" fmla="*/ 5 h 263"/>
                <a:gd name="T66" fmla="*/ 11 w 157"/>
                <a:gd name="T67" fmla="*/ 2 h 263"/>
                <a:gd name="T68" fmla="*/ 22 w 157"/>
                <a:gd name="T69" fmla="*/ 2 h 263"/>
                <a:gd name="T70" fmla="*/ 35 w 157"/>
                <a:gd name="T71" fmla="*/ 0 h 263"/>
                <a:gd name="T72" fmla="*/ 45 w 157"/>
                <a:gd name="T73" fmla="*/ 0 h 263"/>
                <a:gd name="T74" fmla="*/ 58 w 157"/>
                <a:gd name="T75" fmla="*/ 0 h 263"/>
                <a:gd name="T76" fmla="*/ 69 w 157"/>
                <a:gd name="T77" fmla="*/ 0 h 263"/>
                <a:gd name="T78" fmla="*/ 79 w 157"/>
                <a:gd name="T79" fmla="*/ 2 h 263"/>
                <a:gd name="T80" fmla="*/ 87 w 157"/>
                <a:gd name="T81" fmla="*/ 5 h 263"/>
                <a:gd name="T82" fmla="*/ 87 w 157"/>
                <a:gd name="T83" fmla="*/ 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7" h="263">
                  <a:moveTo>
                    <a:pt x="87" y="5"/>
                  </a:moveTo>
                  <a:lnTo>
                    <a:pt x="87" y="16"/>
                  </a:lnTo>
                  <a:lnTo>
                    <a:pt x="95" y="49"/>
                  </a:lnTo>
                  <a:lnTo>
                    <a:pt x="104" y="88"/>
                  </a:lnTo>
                  <a:lnTo>
                    <a:pt x="104" y="116"/>
                  </a:lnTo>
                  <a:lnTo>
                    <a:pt x="104" y="128"/>
                  </a:lnTo>
                  <a:lnTo>
                    <a:pt x="107" y="147"/>
                  </a:lnTo>
                  <a:lnTo>
                    <a:pt x="114" y="167"/>
                  </a:lnTo>
                  <a:lnTo>
                    <a:pt x="125" y="192"/>
                  </a:lnTo>
                  <a:lnTo>
                    <a:pt x="135" y="212"/>
                  </a:lnTo>
                  <a:lnTo>
                    <a:pt x="146" y="233"/>
                  </a:lnTo>
                  <a:lnTo>
                    <a:pt x="152" y="250"/>
                  </a:lnTo>
                  <a:lnTo>
                    <a:pt x="156" y="262"/>
                  </a:lnTo>
                  <a:lnTo>
                    <a:pt x="152" y="258"/>
                  </a:lnTo>
                  <a:lnTo>
                    <a:pt x="147" y="256"/>
                  </a:lnTo>
                  <a:lnTo>
                    <a:pt x="140" y="251"/>
                  </a:lnTo>
                  <a:lnTo>
                    <a:pt x="132" y="248"/>
                  </a:lnTo>
                  <a:lnTo>
                    <a:pt x="124" y="243"/>
                  </a:lnTo>
                  <a:lnTo>
                    <a:pt x="114" y="237"/>
                  </a:lnTo>
                  <a:lnTo>
                    <a:pt x="102" y="236"/>
                  </a:lnTo>
                  <a:lnTo>
                    <a:pt x="90" y="231"/>
                  </a:lnTo>
                  <a:lnTo>
                    <a:pt x="77" y="231"/>
                  </a:lnTo>
                  <a:lnTo>
                    <a:pt x="63" y="229"/>
                  </a:lnTo>
                  <a:lnTo>
                    <a:pt x="50" y="229"/>
                  </a:lnTo>
                  <a:lnTo>
                    <a:pt x="36" y="226"/>
                  </a:lnTo>
                  <a:lnTo>
                    <a:pt x="25" y="226"/>
                  </a:lnTo>
                  <a:lnTo>
                    <a:pt x="15" y="223"/>
                  </a:lnTo>
                  <a:lnTo>
                    <a:pt x="8" y="226"/>
                  </a:lnTo>
                  <a:lnTo>
                    <a:pt x="2" y="226"/>
                  </a:lnTo>
                  <a:lnTo>
                    <a:pt x="0" y="182"/>
                  </a:lnTo>
                  <a:lnTo>
                    <a:pt x="0" y="111"/>
                  </a:lnTo>
                  <a:lnTo>
                    <a:pt x="2" y="44"/>
                  </a:lnTo>
                  <a:lnTo>
                    <a:pt x="3" y="5"/>
                  </a:lnTo>
                  <a:lnTo>
                    <a:pt x="11" y="2"/>
                  </a:lnTo>
                  <a:lnTo>
                    <a:pt x="22" y="2"/>
                  </a:lnTo>
                  <a:lnTo>
                    <a:pt x="35" y="0"/>
                  </a:lnTo>
                  <a:lnTo>
                    <a:pt x="45" y="0"/>
                  </a:lnTo>
                  <a:lnTo>
                    <a:pt x="58" y="0"/>
                  </a:lnTo>
                  <a:lnTo>
                    <a:pt x="69" y="0"/>
                  </a:lnTo>
                  <a:lnTo>
                    <a:pt x="79" y="2"/>
                  </a:lnTo>
                  <a:lnTo>
                    <a:pt x="87" y="5"/>
                  </a:lnTo>
                  <a:lnTo>
                    <a:pt x="87" y="5"/>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3" name="Freeform 15">
              <a:extLst>
                <a:ext uri="{FF2B5EF4-FFF2-40B4-BE49-F238E27FC236}">
                  <a16:creationId xmlns:a16="http://schemas.microsoft.com/office/drawing/2014/main" id="{59D01BB4-10CF-D0E6-633B-EB03F455EE7A}"/>
                </a:ext>
              </a:extLst>
            </p:cNvPr>
            <p:cNvSpPr>
              <a:spLocks/>
            </p:cNvSpPr>
            <p:nvPr/>
          </p:nvSpPr>
          <p:spPr bwMode="auto">
            <a:xfrm>
              <a:off x="1984" y="1466"/>
              <a:ext cx="173" cy="140"/>
            </a:xfrm>
            <a:custGeom>
              <a:avLst/>
              <a:gdLst>
                <a:gd name="T0" fmla="*/ 0 w 173"/>
                <a:gd name="T1" fmla="*/ 126 h 140"/>
                <a:gd name="T2" fmla="*/ 14 w 173"/>
                <a:gd name="T3" fmla="*/ 123 h 140"/>
                <a:gd name="T4" fmla="*/ 34 w 173"/>
                <a:gd name="T5" fmla="*/ 123 h 140"/>
                <a:gd name="T6" fmla="*/ 58 w 173"/>
                <a:gd name="T7" fmla="*/ 123 h 140"/>
                <a:gd name="T8" fmla="*/ 83 w 173"/>
                <a:gd name="T9" fmla="*/ 123 h 140"/>
                <a:gd name="T10" fmla="*/ 109 w 173"/>
                <a:gd name="T11" fmla="*/ 126 h 140"/>
                <a:gd name="T12" fmla="*/ 132 w 173"/>
                <a:gd name="T13" fmla="*/ 128 h 140"/>
                <a:gd name="T14" fmla="*/ 152 w 173"/>
                <a:gd name="T15" fmla="*/ 133 h 140"/>
                <a:gd name="T16" fmla="*/ 168 w 173"/>
                <a:gd name="T17" fmla="*/ 139 h 140"/>
                <a:gd name="T18" fmla="*/ 172 w 173"/>
                <a:gd name="T19" fmla="*/ 86 h 140"/>
                <a:gd name="T20" fmla="*/ 158 w 173"/>
                <a:gd name="T21" fmla="*/ 44 h 140"/>
                <a:gd name="T22" fmla="*/ 130 w 173"/>
                <a:gd name="T23" fmla="*/ 14 h 140"/>
                <a:gd name="T24" fmla="*/ 97 w 173"/>
                <a:gd name="T25" fmla="*/ 0 h 140"/>
                <a:gd name="T26" fmla="*/ 61 w 173"/>
                <a:gd name="T27" fmla="*/ 0 h 140"/>
                <a:gd name="T28" fmla="*/ 30 w 173"/>
                <a:gd name="T29" fmla="*/ 21 h 140"/>
                <a:gd name="T30" fmla="*/ 8 w 173"/>
                <a:gd name="T31" fmla="*/ 61 h 140"/>
                <a:gd name="T32" fmla="*/ 0 w 173"/>
                <a:gd name="T33" fmla="*/ 126 h 140"/>
                <a:gd name="T34" fmla="*/ 0 w 173"/>
                <a:gd name="T35" fmla="*/ 12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 h="140">
                  <a:moveTo>
                    <a:pt x="0" y="126"/>
                  </a:moveTo>
                  <a:lnTo>
                    <a:pt x="14" y="123"/>
                  </a:lnTo>
                  <a:lnTo>
                    <a:pt x="34" y="123"/>
                  </a:lnTo>
                  <a:lnTo>
                    <a:pt x="58" y="123"/>
                  </a:lnTo>
                  <a:lnTo>
                    <a:pt x="83" y="123"/>
                  </a:lnTo>
                  <a:lnTo>
                    <a:pt x="109" y="126"/>
                  </a:lnTo>
                  <a:lnTo>
                    <a:pt x="132" y="128"/>
                  </a:lnTo>
                  <a:lnTo>
                    <a:pt x="152" y="133"/>
                  </a:lnTo>
                  <a:lnTo>
                    <a:pt x="168" y="139"/>
                  </a:lnTo>
                  <a:lnTo>
                    <a:pt x="172" y="86"/>
                  </a:lnTo>
                  <a:lnTo>
                    <a:pt x="158" y="44"/>
                  </a:lnTo>
                  <a:lnTo>
                    <a:pt x="130" y="14"/>
                  </a:lnTo>
                  <a:lnTo>
                    <a:pt x="97" y="0"/>
                  </a:lnTo>
                  <a:lnTo>
                    <a:pt x="61" y="0"/>
                  </a:lnTo>
                  <a:lnTo>
                    <a:pt x="30" y="21"/>
                  </a:lnTo>
                  <a:lnTo>
                    <a:pt x="8" y="61"/>
                  </a:lnTo>
                  <a:lnTo>
                    <a:pt x="0" y="126"/>
                  </a:lnTo>
                  <a:lnTo>
                    <a:pt x="0" y="126"/>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544" name="Group 16">
              <a:extLst>
                <a:ext uri="{FF2B5EF4-FFF2-40B4-BE49-F238E27FC236}">
                  <a16:creationId xmlns:a16="http://schemas.microsoft.com/office/drawing/2014/main" id="{8D6568AF-7DC6-3CF8-35B0-F13812650361}"/>
                </a:ext>
              </a:extLst>
            </p:cNvPr>
            <p:cNvGrpSpPr>
              <a:grpSpLocks/>
            </p:cNvGrpSpPr>
            <p:nvPr/>
          </p:nvGrpSpPr>
          <p:grpSpPr bwMode="auto">
            <a:xfrm>
              <a:off x="623" y="2561"/>
              <a:ext cx="362" cy="386"/>
              <a:chOff x="623" y="2561"/>
              <a:chExt cx="362" cy="386"/>
            </a:xfrm>
          </p:grpSpPr>
          <p:sp>
            <p:nvSpPr>
              <p:cNvPr id="22545" name="Freeform 17">
                <a:extLst>
                  <a:ext uri="{FF2B5EF4-FFF2-40B4-BE49-F238E27FC236}">
                    <a16:creationId xmlns:a16="http://schemas.microsoft.com/office/drawing/2014/main" id="{1E77440D-8AB5-C51C-35A2-0F4BBC8489C0}"/>
                  </a:ext>
                </a:extLst>
              </p:cNvPr>
              <p:cNvSpPr>
                <a:spLocks/>
              </p:cNvSpPr>
              <p:nvPr/>
            </p:nvSpPr>
            <p:spPr bwMode="auto">
              <a:xfrm>
                <a:off x="726" y="2561"/>
                <a:ext cx="252" cy="132"/>
              </a:xfrm>
              <a:custGeom>
                <a:avLst/>
                <a:gdLst>
                  <a:gd name="T0" fmla="*/ 247 w 252"/>
                  <a:gd name="T1" fmla="*/ 81 h 132"/>
                  <a:gd name="T2" fmla="*/ 251 w 252"/>
                  <a:gd name="T3" fmla="*/ 93 h 132"/>
                  <a:gd name="T4" fmla="*/ 250 w 252"/>
                  <a:gd name="T5" fmla="*/ 110 h 132"/>
                  <a:gd name="T6" fmla="*/ 245 w 252"/>
                  <a:gd name="T7" fmla="*/ 123 h 132"/>
                  <a:gd name="T8" fmla="*/ 236 w 252"/>
                  <a:gd name="T9" fmla="*/ 131 h 132"/>
                  <a:gd name="T10" fmla="*/ 228 w 252"/>
                  <a:gd name="T11" fmla="*/ 131 h 132"/>
                  <a:gd name="T12" fmla="*/ 217 w 252"/>
                  <a:gd name="T13" fmla="*/ 129 h 132"/>
                  <a:gd name="T14" fmla="*/ 203 w 252"/>
                  <a:gd name="T15" fmla="*/ 123 h 132"/>
                  <a:gd name="T16" fmla="*/ 186 w 252"/>
                  <a:gd name="T17" fmla="*/ 119 h 132"/>
                  <a:gd name="T18" fmla="*/ 171 w 252"/>
                  <a:gd name="T19" fmla="*/ 115 h 132"/>
                  <a:gd name="T20" fmla="*/ 153 w 252"/>
                  <a:gd name="T21" fmla="*/ 106 h 132"/>
                  <a:gd name="T22" fmla="*/ 134 w 252"/>
                  <a:gd name="T23" fmla="*/ 98 h 132"/>
                  <a:gd name="T24" fmla="*/ 116 w 252"/>
                  <a:gd name="T25" fmla="*/ 92 h 132"/>
                  <a:gd name="T26" fmla="*/ 98 w 252"/>
                  <a:gd name="T27" fmla="*/ 81 h 132"/>
                  <a:gd name="T28" fmla="*/ 79 w 252"/>
                  <a:gd name="T29" fmla="*/ 75 h 132"/>
                  <a:gd name="T30" fmla="*/ 64 w 252"/>
                  <a:gd name="T31" fmla="*/ 68 h 132"/>
                  <a:gd name="T32" fmla="*/ 48 w 252"/>
                  <a:gd name="T33" fmla="*/ 60 h 132"/>
                  <a:gd name="T34" fmla="*/ 36 w 252"/>
                  <a:gd name="T35" fmla="*/ 53 h 132"/>
                  <a:gd name="T36" fmla="*/ 26 w 252"/>
                  <a:gd name="T37" fmla="*/ 51 h 132"/>
                  <a:gd name="T38" fmla="*/ 17 w 252"/>
                  <a:gd name="T39" fmla="*/ 47 h 132"/>
                  <a:gd name="T40" fmla="*/ 12 w 252"/>
                  <a:gd name="T41" fmla="*/ 47 h 132"/>
                  <a:gd name="T42" fmla="*/ 2 w 252"/>
                  <a:gd name="T43" fmla="*/ 37 h 132"/>
                  <a:gd name="T44" fmla="*/ 0 w 252"/>
                  <a:gd name="T45" fmla="*/ 21 h 132"/>
                  <a:gd name="T46" fmla="*/ 5 w 252"/>
                  <a:gd name="T47" fmla="*/ 5 h 132"/>
                  <a:gd name="T48" fmla="*/ 22 w 252"/>
                  <a:gd name="T49" fmla="*/ 0 h 132"/>
                  <a:gd name="T50" fmla="*/ 29 w 252"/>
                  <a:gd name="T51" fmla="*/ 2 h 132"/>
                  <a:gd name="T52" fmla="*/ 37 w 252"/>
                  <a:gd name="T53" fmla="*/ 5 h 132"/>
                  <a:gd name="T54" fmla="*/ 48 w 252"/>
                  <a:gd name="T55" fmla="*/ 9 h 132"/>
                  <a:gd name="T56" fmla="*/ 65 w 252"/>
                  <a:gd name="T57" fmla="*/ 14 h 132"/>
                  <a:gd name="T58" fmla="*/ 79 w 252"/>
                  <a:gd name="T59" fmla="*/ 21 h 132"/>
                  <a:gd name="T60" fmla="*/ 99 w 252"/>
                  <a:gd name="T61" fmla="*/ 26 h 132"/>
                  <a:gd name="T62" fmla="*/ 118 w 252"/>
                  <a:gd name="T63" fmla="*/ 33 h 132"/>
                  <a:gd name="T64" fmla="*/ 138 w 252"/>
                  <a:gd name="T65" fmla="*/ 39 h 132"/>
                  <a:gd name="T66" fmla="*/ 156 w 252"/>
                  <a:gd name="T67" fmla="*/ 47 h 132"/>
                  <a:gd name="T68" fmla="*/ 175 w 252"/>
                  <a:gd name="T69" fmla="*/ 53 h 132"/>
                  <a:gd name="T70" fmla="*/ 192 w 252"/>
                  <a:gd name="T71" fmla="*/ 60 h 132"/>
                  <a:gd name="T72" fmla="*/ 208 w 252"/>
                  <a:gd name="T73" fmla="*/ 65 h 132"/>
                  <a:gd name="T74" fmla="*/ 223 w 252"/>
                  <a:gd name="T75" fmla="*/ 72 h 132"/>
                  <a:gd name="T76" fmla="*/ 233 w 252"/>
                  <a:gd name="T77" fmla="*/ 75 h 132"/>
                  <a:gd name="T78" fmla="*/ 241 w 252"/>
                  <a:gd name="T79" fmla="*/ 78 h 132"/>
                  <a:gd name="T80" fmla="*/ 247 w 252"/>
                  <a:gd name="T81" fmla="*/ 81 h 132"/>
                  <a:gd name="T82" fmla="*/ 247 w 252"/>
                  <a:gd name="T83" fmla="*/ 8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132">
                    <a:moveTo>
                      <a:pt x="247" y="81"/>
                    </a:moveTo>
                    <a:lnTo>
                      <a:pt x="251" y="93"/>
                    </a:lnTo>
                    <a:lnTo>
                      <a:pt x="250" y="110"/>
                    </a:lnTo>
                    <a:lnTo>
                      <a:pt x="245" y="123"/>
                    </a:lnTo>
                    <a:lnTo>
                      <a:pt x="236" y="131"/>
                    </a:lnTo>
                    <a:lnTo>
                      <a:pt x="228" y="131"/>
                    </a:lnTo>
                    <a:lnTo>
                      <a:pt x="217" y="129"/>
                    </a:lnTo>
                    <a:lnTo>
                      <a:pt x="203" y="123"/>
                    </a:lnTo>
                    <a:lnTo>
                      <a:pt x="186" y="119"/>
                    </a:lnTo>
                    <a:lnTo>
                      <a:pt x="171" y="115"/>
                    </a:lnTo>
                    <a:lnTo>
                      <a:pt x="153" y="106"/>
                    </a:lnTo>
                    <a:lnTo>
                      <a:pt x="134" y="98"/>
                    </a:lnTo>
                    <a:lnTo>
                      <a:pt x="116" y="92"/>
                    </a:lnTo>
                    <a:lnTo>
                      <a:pt x="98" y="81"/>
                    </a:lnTo>
                    <a:lnTo>
                      <a:pt x="79" y="75"/>
                    </a:lnTo>
                    <a:lnTo>
                      <a:pt x="64" y="68"/>
                    </a:lnTo>
                    <a:lnTo>
                      <a:pt x="48" y="60"/>
                    </a:lnTo>
                    <a:lnTo>
                      <a:pt x="36" y="53"/>
                    </a:lnTo>
                    <a:lnTo>
                      <a:pt x="26" y="51"/>
                    </a:lnTo>
                    <a:lnTo>
                      <a:pt x="17" y="47"/>
                    </a:lnTo>
                    <a:lnTo>
                      <a:pt x="12" y="47"/>
                    </a:lnTo>
                    <a:lnTo>
                      <a:pt x="2" y="37"/>
                    </a:lnTo>
                    <a:lnTo>
                      <a:pt x="0" y="21"/>
                    </a:lnTo>
                    <a:lnTo>
                      <a:pt x="5" y="5"/>
                    </a:lnTo>
                    <a:lnTo>
                      <a:pt x="22" y="0"/>
                    </a:lnTo>
                    <a:lnTo>
                      <a:pt x="29" y="2"/>
                    </a:lnTo>
                    <a:lnTo>
                      <a:pt x="37" y="5"/>
                    </a:lnTo>
                    <a:lnTo>
                      <a:pt x="48" y="9"/>
                    </a:lnTo>
                    <a:lnTo>
                      <a:pt x="65" y="14"/>
                    </a:lnTo>
                    <a:lnTo>
                      <a:pt x="79" y="21"/>
                    </a:lnTo>
                    <a:lnTo>
                      <a:pt x="99" y="26"/>
                    </a:lnTo>
                    <a:lnTo>
                      <a:pt x="118" y="33"/>
                    </a:lnTo>
                    <a:lnTo>
                      <a:pt x="138" y="39"/>
                    </a:lnTo>
                    <a:lnTo>
                      <a:pt x="156" y="47"/>
                    </a:lnTo>
                    <a:lnTo>
                      <a:pt x="175" y="53"/>
                    </a:lnTo>
                    <a:lnTo>
                      <a:pt x="192" y="60"/>
                    </a:lnTo>
                    <a:lnTo>
                      <a:pt x="208" y="65"/>
                    </a:lnTo>
                    <a:lnTo>
                      <a:pt x="223" y="72"/>
                    </a:lnTo>
                    <a:lnTo>
                      <a:pt x="233" y="75"/>
                    </a:lnTo>
                    <a:lnTo>
                      <a:pt x="241" y="78"/>
                    </a:lnTo>
                    <a:lnTo>
                      <a:pt x="247" y="81"/>
                    </a:lnTo>
                    <a:lnTo>
                      <a:pt x="247" y="81"/>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6" name="Freeform 18">
                <a:extLst>
                  <a:ext uri="{FF2B5EF4-FFF2-40B4-BE49-F238E27FC236}">
                    <a16:creationId xmlns:a16="http://schemas.microsoft.com/office/drawing/2014/main" id="{A90E1CB9-1BD8-E6D7-F642-D01CDDE5B575}"/>
                  </a:ext>
                </a:extLst>
              </p:cNvPr>
              <p:cNvSpPr>
                <a:spLocks/>
              </p:cNvSpPr>
              <p:nvPr/>
            </p:nvSpPr>
            <p:spPr bwMode="auto">
              <a:xfrm>
                <a:off x="741" y="2738"/>
                <a:ext cx="230" cy="76"/>
              </a:xfrm>
              <a:custGeom>
                <a:avLst/>
                <a:gdLst>
                  <a:gd name="T0" fmla="*/ 221 w 230"/>
                  <a:gd name="T1" fmla="*/ 30 h 76"/>
                  <a:gd name="T2" fmla="*/ 226 w 230"/>
                  <a:gd name="T3" fmla="*/ 40 h 76"/>
                  <a:gd name="T4" fmla="*/ 229 w 230"/>
                  <a:gd name="T5" fmla="*/ 54 h 76"/>
                  <a:gd name="T6" fmla="*/ 226 w 230"/>
                  <a:gd name="T7" fmla="*/ 68 h 76"/>
                  <a:gd name="T8" fmla="*/ 220 w 230"/>
                  <a:gd name="T9" fmla="*/ 75 h 76"/>
                  <a:gd name="T10" fmla="*/ 211 w 230"/>
                  <a:gd name="T11" fmla="*/ 75 h 76"/>
                  <a:gd name="T12" fmla="*/ 199 w 230"/>
                  <a:gd name="T13" fmla="*/ 75 h 76"/>
                  <a:gd name="T14" fmla="*/ 188 w 230"/>
                  <a:gd name="T15" fmla="*/ 72 h 76"/>
                  <a:gd name="T16" fmla="*/ 171 w 230"/>
                  <a:gd name="T17" fmla="*/ 70 h 76"/>
                  <a:gd name="T18" fmla="*/ 156 w 230"/>
                  <a:gd name="T19" fmla="*/ 68 h 76"/>
                  <a:gd name="T20" fmla="*/ 141 w 230"/>
                  <a:gd name="T21" fmla="*/ 66 h 76"/>
                  <a:gd name="T22" fmla="*/ 124 w 230"/>
                  <a:gd name="T23" fmla="*/ 63 h 76"/>
                  <a:gd name="T24" fmla="*/ 108 w 230"/>
                  <a:gd name="T25" fmla="*/ 60 h 76"/>
                  <a:gd name="T26" fmla="*/ 91 w 230"/>
                  <a:gd name="T27" fmla="*/ 58 h 76"/>
                  <a:gd name="T28" fmla="*/ 75 w 230"/>
                  <a:gd name="T29" fmla="*/ 56 h 76"/>
                  <a:gd name="T30" fmla="*/ 61 w 230"/>
                  <a:gd name="T31" fmla="*/ 54 h 76"/>
                  <a:gd name="T32" fmla="*/ 47 w 230"/>
                  <a:gd name="T33" fmla="*/ 52 h 76"/>
                  <a:gd name="T34" fmla="*/ 36 w 230"/>
                  <a:gd name="T35" fmla="*/ 49 h 76"/>
                  <a:gd name="T36" fmla="*/ 25 w 230"/>
                  <a:gd name="T37" fmla="*/ 47 h 76"/>
                  <a:gd name="T38" fmla="*/ 18 w 230"/>
                  <a:gd name="T39" fmla="*/ 47 h 76"/>
                  <a:gd name="T40" fmla="*/ 14 w 230"/>
                  <a:gd name="T41" fmla="*/ 47 h 76"/>
                  <a:gd name="T42" fmla="*/ 4 w 230"/>
                  <a:gd name="T43" fmla="*/ 40 h 76"/>
                  <a:gd name="T44" fmla="*/ 0 w 230"/>
                  <a:gd name="T45" fmla="*/ 23 h 76"/>
                  <a:gd name="T46" fmla="*/ 6 w 230"/>
                  <a:gd name="T47" fmla="*/ 4 h 76"/>
                  <a:gd name="T48" fmla="*/ 23 w 230"/>
                  <a:gd name="T49" fmla="*/ 0 h 76"/>
                  <a:gd name="T50" fmla="*/ 28 w 230"/>
                  <a:gd name="T51" fmla="*/ 0 h 76"/>
                  <a:gd name="T52" fmla="*/ 36 w 230"/>
                  <a:gd name="T53" fmla="*/ 0 h 76"/>
                  <a:gd name="T54" fmla="*/ 47 w 230"/>
                  <a:gd name="T55" fmla="*/ 2 h 76"/>
                  <a:gd name="T56" fmla="*/ 61 w 230"/>
                  <a:gd name="T57" fmla="*/ 4 h 76"/>
                  <a:gd name="T58" fmla="*/ 75 w 230"/>
                  <a:gd name="T59" fmla="*/ 4 h 76"/>
                  <a:gd name="T60" fmla="*/ 91 w 230"/>
                  <a:gd name="T61" fmla="*/ 7 h 76"/>
                  <a:gd name="T62" fmla="*/ 108 w 230"/>
                  <a:gd name="T63" fmla="*/ 10 h 76"/>
                  <a:gd name="T64" fmla="*/ 124 w 230"/>
                  <a:gd name="T65" fmla="*/ 12 h 76"/>
                  <a:gd name="T66" fmla="*/ 141 w 230"/>
                  <a:gd name="T67" fmla="*/ 14 h 76"/>
                  <a:gd name="T68" fmla="*/ 158 w 230"/>
                  <a:gd name="T69" fmla="*/ 19 h 76"/>
                  <a:gd name="T70" fmla="*/ 174 w 230"/>
                  <a:gd name="T71" fmla="*/ 21 h 76"/>
                  <a:gd name="T72" fmla="*/ 188 w 230"/>
                  <a:gd name="T73" fmla="*/ 23 h 76"/>
                  <a:gd name="T74" fmla="*/ 199 w 230"/>
                  <a:gd name="T75" fmla="*/ 26 h 76"/>
                  <a:gd name="T76" fmla="*/ 209 w 230"/>
                  <a:gd name="T77" fmla="*/ 27 h 76"/>
                  <a:gd name="T78" fmla="*/ 216 w 230"/>
                  <a:gd name="T79" fmla="*/ 27 h 76"/>
                  <a:gd name="T80" fmla="*/ 221 w 230"/>
                  <a:gd name="T81" fmla="*/ 30 h 76"/>
                  <a:gd name="T82" fmla="*/ 221 w 230"/>
                  <a:gd name="T83"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0" h="76">
                    <a:moveTo>
                      <a:pt x="221" y="30"/>
                    </a:moveTo>
                    <a:lnTo>
                      <a:pt x="226" y="40"/>
                    </a:lnTo>
                    <a:lnTo>
                      <a:pt x="229" y="54"/>
                    </a:lnTo>
                    <a:lnTo>
                      <a:pt x="226" y="68"/>
                    </a:lnTo>
                    <a:lnTo>
                      <a:pt x="220" y="75"/>
                    </a:lnTo>
                    <a:lnTo>
                      <a:pt x="211" y="75"/>
                    </a:lnTo>
                    <a:lnTo>
                      <a:pt x="199" y="75"/>
                    </a:lnTo>
                    <a:lnTo>
                      <a:pt x="188" y="72"/>
                    </a:lnTo>
                    <a:lnTo>
                      <a:pt x="171" y="70"/>
                    </a:lnTo>
                    <a:lnTo>
                      <a:pt x="156" y="68"/>
                    </a:lnTo>
                    <a:lnTo>
                      <a:pt x="141" y="66"/>
                    </a:lnTo>
                    <a:lnTo>
                      <a:pt x="124" y="63"/>
                    </a:lnTo>
                    <a:lnTo>
                      <a:pt x="108" y="60"/>
                    </a:lnTo>
                    <a:lnTo>
                      <a:pt x="91" y="58"/>
                    </a:lnTo>
                    <a:lnTo>
                      <a:pt x="75" y="56"/>
                    </a:lnTo>
                    <a:lnTo>
                      <a:pt x="61" y="54"/>
                    </a:lnTo>
                    <a:lnTo>
                      <a:pt x="47" y="52"/>
                    </a:lnTo>
                    <a:lnTo>
                      <a:pt x="36" y="49"/>
                    </a:lnTo>
                    <a:lnTo>
                      <a:pt x="25" y="47"/>
                    </a:lnTo>
                    <a:lnTo>
                      <a:pt x="18" y="47"/>
                    </a:lnTo>
                    <a:lnTo>
                      <a:pt x="14" y="47"/>
                    </a:lnTo>
                    <a:lnTo>
                      <a:pt x="4" y="40"/>
                    </a:lnTo>
                    <a:lnTo>
                      <a:pt x="0" y="23"/>
                    </a:lnTo>
                    <a:lnTo>
                      <a:pt x="6" y="4"/>
                    </a:lnTo>
                    <a:lnTo>
                      <a:pt x="23" y="0"/>
                    </a:lnTo>
                    <a:lnTo>
                      <a:pt x="28" y="0"/>
                    </a:lnTo>
                    <a:lnTo>
                      <a:pt x="36" y="0"/>
                    </a:lnTo>
                    <a:lnTo>
                      <a:pt x="47" y="2"/>
                    </a:lnTo>
                    <a:lnTo>
                      <a:pt x="61" y="4"/>
                    </a:lnTo>
                    <a:lnTo>
                      <a:pt x="75" y="4"/>
                    </a:lnTo>
                    <a:lnTo>
                      <a:pt x="91" y="7"/>
                    </a:lnTo>
                    <a:lnTo>
                      <a:pt x="108" y="10"/>
                    </a:lnTo>
                    <a:lnTo>
                      <a:pt x="124" y="12"/>
                    </a:lnTo>
                    <a:lnTo>
                      <a:pt x="141" y="14"/>
                    </a:lnTo>
                    <a:lnTo>
                      <a:pt x="158" y="19"/>
                    </a:lnTo>
                    <a:lnTo>
                      <a:pt x="174" y="21"/>
                    </a:lnTo>
                    <a:lnTo>
                      <a:pt x="188" y="23"/>
                    </a:lnTo>
                    <a:lnTo>
                      <a:pt x="199" y="26"/>
                    </a:lnTo>
                    <a:lnTo>
                      <a:pt x="209" y="27"/>
                    </a:lnTo>
                    <a:lnTo>
                      <a:pt x="216" y="27"/>
                    </a:lnTo>
                    <a:lnTo>
                      <a:pt x="221" y="30"/>
                    </a:lnTo>
                    <a:lnTo>
                      <a:pt x="221" y="30"/>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7" name="Freeform 19">
                <a:extLst>
                  <a:ext uri="{FF2B5EF4-FFF2-40B4-BE49-F238E27FC236}">
                    <a16:creationId xmlns:a16="http://schemas.microsoft.com/office/drawing/2014/main" id="{8B681032-1AFC-9785-5CDC-FA275E57250B}"/>
                  </a:ext>
                </a:extLst>
              </p:cNvPr>
              <p:cNvSpPr>
                <a:spLocks/>
              </p:cNvSpPr>
              <p:nvPr/>
            </p:nvSpPr>
            <p:spPr bwMode="auto">
              <a:xfrm>
                <a:off x="623" y="2878"/>
                <a:ext cx="362" cy="69"/>
              </a:xfrm>
              <a:custGeom>
                <a:avLst/>
                <a:gdLst>
                  <a:gd name="T0" fmla="*/ 352 w 362"/>
                  <a:gd name="T1" fmla="*/ 2 h 69"/>
                  <a:gd name="T2" fmla="*/ 359 w 362"/>
                  <a:gd name="T3" fmla="*/ 12 h 69"/>
                  <a:gd name="T4" fmla="*/ 361 w 362"/>
                  <a:gd name="T5" fmla="*/ 30 h 69"/>
                  <a:gd name="T6" fmla="*/ 356 w 362"/>
                  <a:gd name="T7" fmla="*/ 49 h 69"/>
                  <a:gd name="T8" fmla="*/ 336 w 362"/>
                  <a:gd name="T9" fmla="*/ 58 h 69"/>
                  <a:gd name="T10" fmla="*/ 327 w 362"/>
                  <a:gd name="T11" fmla="*/ 58 h 69"/>
                  <a:gd name="T12" fmla="*/ 313 w 362"/>
                  <a:gd name="T13" fmla="*/ 60 h 69"/>
                  <a:gd name="T14" fmla="*/ 294 w 362"/>
                  <a:gd name="T15" fmla="*/ 60 h 69"/>
                  <a:gd name="T16" fmla="*/ 270 w 362"/>
                  <a:gd name="T17" fmla="*/ 60 h 69"/>
                  <a:gd name="T18" fmla="*/ 246 w 362"/>
                  <a:gd name="T19" fmla="*/ 60 h 69"/>
                  <a:gd name="T20" fmla="*/ 220 w 362"/>
                  <a:gd name="T21" fmla="*/ 63 h 69"/>
                  <a:gd name="T22" fmla="*/ 190 w 362"/>
                  <a:gd name="T23" fmla="*/ 63 h 69"/>
                  <a:gd name="T24" fmla="*/ 162 w 362"/>
                  <a:gd name="T25" fmla="*/ 63 h 69"/>
                  <a:gd name="T26" fmla="*/ 134 w 362"/>
                  <a:gd name="T27" fmla="*/ 63 h 69"/>
                  <a:gd name="T28" fmla="*/ 107 w 362"/>
                  <a:gd name="T29" fmla="*/ 63 h 69"/>
                  <a:gd name="T30" fmla="*/ 82 w 362"/>
                  <a:gd name="T31" fmla="*/ 65 h 69"/>
                  <a:gd name="T32" fmla="*/ 58 w 362"/>
                  <a:gd name="T33" fmla="*/ 65 h 69"/>
                  <a:gd name="T34" fmla="*/ 37 w 362"/>
                  <a:gd name="T35" fmla="*/ 65 h 69"/>
                  <a:gd name="T36" fmla="*/ 22 w 362"/>
                  <a:gd name="T37" fmla="*/ 65 h 69"/>
                  <a:gd name="T38" fmla="*/ 11 w 362"/>
                  <a:gd name="T39" fmla="*/ 68 h 69"/>
                  <a:gd name="T40" fmla="*/ 6 w 362"/>
                  <a:gd name="T41" fmla="*/ 68 h 69"/>
                  <a:gd name="T42" fmla="*/ 1 w 362"/>
                  <a:gd name="T43" fmla="*/ 65 h 69"/>
                  <a:gd name="T44" fmla="*/ 0 w 362"/>
                  <a:gd name="T45" fmla="*/ 60 h 69"/>
                  <a:gd name="T46" fmla="*/ 0 w 362"/>
                  <a:gd name="T47" fmla="*/ 52 h 69"/>
                  <a:gd name="T48" fmla="*/ 6 w 362"/>
                  <a:gd name="T49" fmla="*/ 41 h 69"/>
                  <a:gd name="T50" fmla="*/ 14 w 362"/>
                  <a:gd name="T51" fmla="*/ 30 h 69"/>
                  <a:gd name="T52" fmla="*/ 28 w 362"/>
                  <a:gd name="T53" fmla="*/ 21 h 69"/>
                  <a:gd name="T54" fmla="*/ 47 w 362"/>
                  <a:gd name="T55" fmla="*/ 12 h 69"/>
                  <a:gd name="T56" fmla="*/ 72 w 362"/>
                  <a:gd name="T57" fmla="*/ 7 h 69"/>
                  <a:gd name="T58" fmla="*/ 78 w 362"/>
                  <a:gd name="T59" fmla="*/ 7 h 69"/>
                  <a:gd name="T60" fmla="*/ 89 w 362"/>
                  <a:gd name="T61" fmla="*/ 7 h 69"/>
                  <a:gd name="T62" fmla="*/ 104 w 362"/>
                  <a:gd name="T63" fmla="*/ 5 h 69"/>
                  <a:gd name="T64" fmla="*/ 122 w 362"/>
                  <a:gd name="T65" fmla="*/ 5 h 69"/>
                  <a:gd name="T66" fmla="*/ 142 w 362"/>
                  <a:gd name="T67" fmla="*/ 2 h 69"/>
                  <a:gd name="T68" fmla="*/ 165 w 362"/>
                  <a:gd name="T69" fmla="*/ 2 h 69"/>
                  <a:gd name="T70" fmla="*/ 188 w 362"/>
                  <a:gd name="T71" fmla="*/ 2 h 69"/>
                  <a:gd name="T72" fmla="*/ 214 w 362"/>
                  <a:gd name="T73" fmla="*/ 0 h 69"/>
                  <a:gd name="T74" fmla="*/ 240 w 362"/>
                  <a:gd name="T75" fmla="*/ 0 h 69"/>
                  <a:gd name="T76" fmla="*/ 262 w 362"/>
                  <a:gd name="T77" fmla="*/ 0 h 69"/>
                  <a:gd name="T78" fmla="*/ 284 w 362"/>
                  <a:gd name="T79" fmla="*/ 0 h 69"/>
                  <a:gd name="T80" fmla="*/ 304 w 362"/>
                  <a:gd name="T81" fmla="*/ 0 h 69"/>
                  <a:gd name="T82" fmla="*/ 322 w 362"/>
                  <a:gd name="T83" fmla="*/ 0 h 69"/>
                  <a:gd name="T84" fmla="*/ 336 w 362"/>
                  <a:gd name="T85" fmla="*/ 0 h 69"/>
                  <a:gd name="T86" fmla="*/ 347 w 362"/>
                  <a:gd name="T87" fmla="*/ 2 h 69"/>
                  <a:gd name="T88" fmla="*/ 352 w 362"/>
                  <a:gd name="T89" fmla="*/ 2 h 69"/>
                  <a:gd name="T90" fmla="*/ 352 w 362"/>
                  <a:gd name="T9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2" h="69">
                    <a:moveTo>
                      <a:pt x="352" y="2"/>
                    </a:moveTo>
                    <a:lnTo>
                      <a:pt x="359" y="12"/>
                    </a:lnTo>
                    <a:lnTo>
                      <a:pt x="361" y="30"/>
                    </a:lnTo>
                    <a:lnTo>
                      <a:pt x="356" y="49"/>
                    </a:lnTo>
                    <a:lnTo>
                      <a:pt x="336" y="58"/>
                    </a:lnTo>
                    <a:lnTo>
                      <a:pt x="327" y="58"/>
                    </a:lnTo>
                    <a:lnTo>
                      <a:pt x="313" y="60"/>
                    </a:lnTo>
                    <a:lnTo>
                      <a:pt x="294" y="60"/>
                    </a:lnTo>
                    <a:lnTo>
                      <a:pt x="270" y="60"/>
                    </a:lnTo>
                    <a:lnTo>
                      <a:pt x="246" y="60"/>
                    </a:lnTo>
                    <a:lnTo>
                      <a:pt x="220" y="63"/>
                    </a:lnTo>
                    <a:lnTo>
                      <a:pt x="190" y="63"/>
                    </a:lnTo>
                    <a:lnTo>
                      <a:pt x="162" y="63"/>
                    </a:lnTo>
                    <a:lnTo>
                      <a:pt x="134" y="63"/>
                    </a:lnTo>
                    <a:lnTo>
                      <a:pt x="107" y="63"/>
                    </a:lnTo>
                    <a:lnTo>
                      <a:pt x="82" y="65"/>
                    </a:lnTo>
                    <a:lnTo>
                      <a:pt x="58" y="65"/>
                    </a:lnTo>
                    <a:lnTo>
                      <a:pt x="37" y="65"/>
                    </a:lnTo>
                    <a:lnTo>
                      <a:pt x="22" y="65"/>
                    </a:lnTo>
                    <a:lnTo>
                      <a:pt x="11" y="68"/>
                    </a:lnTo>
                    <a:lnTo>
                      <a:pt x="6" y="68"/>
                    </a:lnTo>
                    <a:lnTo>
                      <a:pt x="1" y="65"/>
                    </a:lnTo>
                    <a:lnTo>
                      <a:pt x="0" y="60"/>
                    </a:lnTo>
                    <a:lnTo>
                      <a:pt x="0" y="52"/>
                    </a:lnTo>
                    <a:lnTo>
                      <a:pt x="6" y="41"/>
                    </a:lnTo>
                    <a:lnTo>
                      <a:pt x="14" y="30"/>
                    </a:lnTo>
                    <a:lnTo>
                      <a:pt x="28" y="21"/>
                    </a:lnTo>
                    <a:lnTo>
                      <a:pt x="47" y="12"/>
                    </a:lnTo>
                    <a:lnTo>
                      <a:pt x="72" y="7"/>
                    </a:lnTo>
                    <a:lnTo>
                      <a:pt x="78" y="7"/>
                    </a:lnTo>
                    <a:lnTo>
                      <a:pt x="89" y="7"/>
                    </a:lnTo>
                    <a:lnTo>
                      <a:pt x="104" y="5"/>
                    </a:lnTo>
                    <a:lnTo>
                      <a:pt x="122" y="5"/>
                    </a:lnTo>
                    <a:lnTo>
                      <a:pt x="142" y="2"/>
                    </a:lnTo>
                    <a:lnTo>
                      <a:pt x="165" y="2"/>
                    </a:lnTo>
                    <a:lnTo>
                      <a:pt x="188" y="2"/>
                    </a:lnTo>
                    <a:lnTo>
                      <a:pt x="214" y="0"/>
                    </a:lnTo>
                    <a:lnTo>
                      <a:pt x="240" y="0"/>
                    </a:lnTo>
                    <a:lnTo>
                      <a:pt x="262" y="0"/>
                    </a:lnTo>
                    <a:lnTo>
                      <a:pt x="284" y="0"/>
                    </a:lnTo>
                    <a:lnTo>
                      <a:pt x="304" y="0"/>
                    </a:lnTo>
                    <a:lnTo>
                      <a:pt x="322" y="0"/>
                    </a:lnTo>
                    <a:lnTo>
                      <a:pt x="336" y="0"/>
                    </a:lnTo>
                    <a:lnTo>
                      <a:pt x="347" y="2"/>
                    </a:lnTo>
                    <a:lnTo>
                      <a:pt x="352" y="2"/>
                    </a:lnTo>
                    <a:lnTo>
                      <a:pt x="352" y="2"/>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548" name="Freeform 20">
              <a:extLst>
                <a:ext uri="{FF2B5EF4-FFF2-40B4-BE49-F238E27FC236}">
                  <a16:creationId xmlns:a16="http://schemas.microsoft.com/office/drawing/2014/main" id="{65F216A7-89A8-1A4B-683A-0681A0475977}"/>
                </a:ext>
              </a:extLst>
            </p:cNvPr>
            <p:cNvSpPr>
              <a:spLocks/>
            </p:cNvSpPr>
            <p:nvPr/>
          </p:nvSpPr>
          <p:spPr bwMode="auto">
            <a:xfrm>
              <a:off x="2148" y="1222"/>
              <a:ext cx="252" cy="343"/>
            </a:xfrm>
            <a:custGeom>
              <a:avLst/>
              <a:gdLst>
                <a:gd name="T0" fmla="*/ 18 w 252"/>
                <a:gd name="T1" fmla="*/ 0 h 343"/>
                <a:gd name="T2" fmla="*/ 8 w 252"/>
                <a:gd name="T3" fmla="*/ 8 h 343"/>
                <a:gd name="T4" fmla="*/ 0 w 252"/>
                <a:gd name="T5" fmla="*/ 23 h 343"/>
                <a:gd name="T6" fmla="*/ 4 w 252"/>
                <a:gd name="T7" fmla="*/ 40 h 343"/>
                <a:gd name="T8" fmla="*/ 27 w 252"/>
                <a:gd name="T9" fmla="*/ 48 h 343"/>
                <a:gd name="T10" fmla="*/ 88 w 252"/>
                <a:gd name="T11" fmla="*/ 57 h 343"/>
                <a:gd name="T12" fmla="*/ 133 w 252"/>
                <a:gd name="T13" fmla="*/ 79 h 343"/>
                <a:gd name="T14" fmla="*/ 165 w 252"/>
                <a:gd name="T15" fmla="*/ 112 h 343"/>
                <a:gd name="T16" fmla="*/ 188 w 252"/>
                <a:gd name="T17" fmla="*/ 151 h 343"/>
                <a:gd name="T18" fmla="*/ 203 w 252"/>
                <a:gd name="T19" fmla="*/ 195 h 343"/>
                <a:gd name="T20" fmla="*/ 212 w 252"/>
                <a:gd name="T21" fmla="*/ 239 h 343"/>
                <a:gd name="T22" fmla="*/ 217 w 252"/>
                <a:gd name="T23" fmla="*/ 283 h 343"/>
                <a:gd name="T24" fmla="*/ 220 w 252"/>
                <a:gd name="T25" fmla="*/ 321 h 343"/>
                <a:gd name="T26" fmla="*/ 226 w 252"/>
                <a:gd name="T27" fmla="*/ 337 h 343"/>
                <a:gd name="T28" fmla="*/ 235 w 252"/>
                <a:gd name="T29" fmla="*/ 342 h 343"/>
                <a:gd name="T30" fmla="*/ 244 w 252"/>
                <a:gd name="T31" fmla="*/ 337 h 343"/>
                <a:gd name="T32" fmla="*/ 250 w 252"/>
                <a:gd name="T33" fmla="*/ 321 h 343"/>
                <a:gd name="T34" fmla="*/ 251 w 252"/>
                <a:gd name="T35" fmla="*/ 272 h 343"/>
                <a:gd name="T36" fmla="*/ 247 w 252"/>
                <a:gd name="T37" fmla="*/ 218 h 343"/>
                <a:gd name="T38" fmla="*/ 237 w 252"/>
                <a:gd name="T39" fmla="*/ 165 h 343"/>
                <a:gd name="T40" fmla="*/ 215 w 252"/>
                <a:gd name="T41" fmla="*/ 112 h 343"/>
                <a:gd name="T42" fmla="*/ 185 w 252"/>
                <a:gd name="T43" fmla="*/ 65 h 343"/>
                <a:gd name="T44" fmla="*/ 142 w 252"/>
                <a:gd name="T45" fmla="*/ 28 h 343"/>
                <a:gd name="T46" fmla="*/ 86 w 252"/>
                <a:gd name="T47" fmla="*/ 4 h 343"/>
                <a:gd name="T48" fmla="*/ 18 w 252"/>
                <a:gd name="T49" fmla="*/ 0 h 343"/>
                <a:gd name="T50" fmla="*/ 18 w 252"/>
                <a:gd name="T51"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343">
                  <a:moveTo>
                    <a:pt x="18" y="0"/>
                  </a:moveTo>
                  <a:lnTo>
                    <a:pt x="8" y="8"/>
                  </a:lnTo>
                  <a:lnTo>
                    <a:pt x="0" y="23"/>
                  </a:lnTo>
                  <a:lnTo>
                    <a:pt x="4" y="40"/>
                  </a:lnTo>
                  <a:lnTo>
                    <a:pt x="27" y="48"/>
                  </a:lnTo>
                  <a:lnTo>
                    <a:pt x="88" y="57"/>
                  </a:lnTo>
                  <a:lnTo>
                    <a:pt x="133" y="79"/>
                  </a:lnTo>
                  <a:lnTo>
                    <a:pt x="165" y="112"/>
                  </a:lnTo>
                  <a:lnTo>
                    <a:pt x="188" y="151"/>
                  </a:lnTo>
                  <a:lnTo>
                    <a:pt x="203" y="195"/>
                  </a:lnTo>
                  <a:lnTo>
                    <a:pt x="212" y="239"/>
                  </a:lnTo>
                  <a:lnTo>
                    <a:pt x="217" y="283"/>
                  </a:lnTo>
                  <a:lnTo>
                    <a:pt x="220" y="321"/>
                  </a:lnTo>
                  <a:lnTo>
                    <a:pt x="226" y="337"/>
                  </a:lnTo>
                  <a:lnTo>
                    <a:pt x="235" y="342"/>
                  </a:lnTo>
                  <a:lnTo>
                    <a:pt x="244" y="337"/>
                  </a:lnTo>
                  <a:lnTo>
                    <a:pt x="250" y="321"/>
                  </a:lnTo>
                  <a:lnTo>
                    <a:pt x="251" y="272"/>
                  </a:lnTo>
                  <a:lnTo>
                    <a:pt x="247" y="218"/>
                  </a:lnTo>
                  <a:lnTo>
                    <a:pt x="237" y="165"/>
                  </a:lnTo>
                  <a:lnTo>
                    <a:pt x="215" y="112"/>
                  </a:lnTo>
                  <a:lnTo>
                    <a:pt x="185" y="65"/>
                  </a:lnTo>
                  <a:lnTo>
                    <a:pt x="142" y="28"/>
                  </a:lnTo>
                  <a:lnTo>
                    <a:pt x="86" y="4"/>
                  </a:lnTo>
                  <a:lnTo>
                    <a:pt x="18" y="0"/>
                  </a:lnTo>
                  <a:lnTo>
                    <a:pt x="18" y="0"/>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9" name="Freeform 21">
              <a:extLst>
                <a:ext uri="{FF2B5EF4-FFF2-40B4-BE49-F238E27FC236}">
                  <a16:creationId xmlns:a16="http://schemas.microsoft.com/office/drawing/2014/main" id="{A96748F8-4762-D238-5115-609EA6F0E9A9}"/>
                </a:ext>
              </a:extLst>
            </p:cNvPr>
            <p:cNvSpPr>
              <a:spLocks/>
            </p:cNvSpPr>
            <p:nvPr/>
          </p:nvSpPr>
          <p:spPr bwMode="auto">
            <a:xfrm>
              <a:off x="2234" y="1042"/>
              <a:ext cx="310" cy="419"/>
            </a:xfrm>
            <a:custGeom>
              <a:avLst/>
              <a:gdLst>
                <a:gd name="T0" fmla="*/ 17 w 310"/>
                <a:gd name="T1" fmla="*/ 0 h 419"/>
                <a:gd name="T2" fmla="*/ 7 w 310"/>
                <a:gd name="T3" fmla="*/ 7 h 419"/>
                <a:gd name="T4" fmla="*/ 0 w 310"/>
                <a:gd name="T5" fmla="*/ 23 h 419"/>
                <a:gd name="T6" fmla="*/ 4 w 310"/>
                <a:gd name="T7" fmla="*/ 41 h 419"/>
                <a:gd name="T8" fmla="*/ 27 w 310"/>
                <a:gd name="T9" fmla="*/ 49 h 419"/>
                <a:gd name="T10" fmla="*/ 93 w 310"/>
                <a:gd name="T11" fmla="*/ 60 h 419"/>
                <a:gd name="T12" fmla="*/ 147 w 310"/>
                <a:gd name="T13" fmla="*/ 91 h 419"/>
                <a:gd name="T14" fmla="*/ 188 w 310"/>
                <a:gd name="T15" fmla="*/ 136 h 419"/>
                <a:gd name="T16" fmla="*/ 219 w 310"/>
                <a:gd name="T17" fmla="*/ 186 h 419"/>
                <a:gd name="T18" fmla="*/ 244 w 310"/>
                <a:gd name="T19" fmla="*/ 245 h 419"/>
                <a:gd name="T20" fmla="*/ 262 w 310"/>
                <a:gd name="T21" fmla="*/ 301 h 419"/>
                <a:gd name="T22" fmla="*/ 272 w 310"/>
                <a:gd name="T23" fmla="*/ 351 h 419"/>
                <a:gd name="T24" fmla="*/ 277 w 310"/>
                <a:gd name="T25" fmla="*/ 393 h 419"/>
                <a:gd name="T26" fmla="*/ 283 w 310"/>
                <a:gd name="T27" fmla="*/ 410 h 419"/>
                <a:gd name="T28" fmla="*/ 293 w 310"/>
                <a:gd name="T29" fmla="*/ 418 h 419"/>
                <a:gd name="T30" fmla="*/ 303 w 310"/>
                <a:gd name="T31" fmla="*/ 410 h 419"/>
                <a:gd name="T32" fmla="*/ 307 w 310"/>
                <a:gd name="T33" fmla="*/ 393 h 419"/>
                <a:gd name="T34" fmla="*/ 309 w 310"/>
                <a:gd name="T35" fmla="*/ 368 h 419"/>
                <a:gd name="T36" fmla="*/ 307 w 310"/>
                <a:gd name="T37" fmla="*/ 340 h 419"/>
                <a:gd name="T38" fmla="*/ 304 w 310"/>
                <a:gd name="T39" fmla="*/ 309 h 419"/>
                <a:gd name="T40" fmla="*/ 299 w 310"/>
                <a:gd name="T41" fmla="*/ 278 h 419"/>
                <a:gd name="T42" fmla="*/ 290 w 310"/>
                <a:gd name="T43" fmla="*/ 245 h 419"/>
                <a:gd name="T44" fmla="*/ 277 w 310"/>
                <a:gd name="T45" fmla="*/ 212 h 419"/>
                <a:gd name="T46" fmla="*/ 264 w 310"/>
                <a:gd name="T47" fmla="*/ 177 h 419"/>
                <a:gd name="T48" fmla="*/ 249 w 310"/>
                <a:gd name="T49" fmla="*/ 144 h 419"/>
                <a:gd name="T50" fmla="*/ 230 w 310"/>
                <a:gd name="T51" fmla="*/ 113 h 419"/>
                <a:gd name="T52" fmla="*/ 208 w 310"/>
                <a:gd name="T53" fmla="*/ 85 h 419"/>
                <a:gd name="T54" fmla="*/ 183 w 310"/>
                <a:gd name="T55" fmla="*/ 60 h 419"/>
                <a:gd name="T56" fmla="*/ 155 w 310"/>
                <a:gd name="T57" fmla="*/ 38 h 419"/>
                <a:gd name="T58" fmla="*/ 126 w 310"/>
                <a:gd name="T59" fmla="*/ 21 h 419"/>
                <a:gd name="T60" fmla="*/ 92 w 310"/>
                <a:gd name="T61" fmla="*/ 7 h 419"/>
                <a:gd name="T62" fmla="*/ 56 w 310"/>
                <a:gd name="T63" fmla="*/ 0 h 419"/>
                <a:gd name="T64" fmla="*/ 17 w 310"/>
                <a:gd name="T65" fmla="*/ 0 h 419"/>
                <a:gd name="T66" fmla="*/ 17 w 310"/>
                <a:gd name="T6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0" h="419">
                  <a:moveTo>
                    <a:pt x="17" y="0"/>
                  </a:moveTo>
                  <a:lnTo>
                    <a:pt x="7" y="7"/>
                  </a:lnTo>
                  <a:lnTo>
                    <a:pt x="0" y="23"/>
                  </a:lnTo>
                  <a:lnTo>
                    <a:pt x="4" y="41"/>
                  </a:lnTo>
                  <a:lnTo>
                    <a:pt x="27" y="49"/>
                  </a:lnTo>
                  <a:lnTo>
                    <a:pt x="93" y="60"/>
                  </a:lnTo>
                  <a:lnTo>
                    <a:pt x="147" y="91"/>
                  </a:lnTo>
                  <a:lnTo>
                    <a:pt x="188" y="136"/>
                  </a:lnTo>
                  <a:lnTo>
                    <a:pt x="219" y="186"/>
                  </a:lnTo>
                  <a:lnTo>
                    <a:pt x="244" y="245"/>
                  </a:lnTo>
                  <a:lnTo>
                    <a:pt x="262" y="301"/>
                  </a:lnTo>
                  <a:lnTo>
                    <a:pt x="272" y="351"/>
                  </a:lnTo>
                  <a:lnTo>
                    <a:pt x="277" y="393"/>
                  </a:lnTo>
                  <a:lnTo>
                    <a:pt x="283" y="410"/>
                  </a:lnTo>
                  <a:lnTo>
                    <a:pt x="293" y="418"/>
                  </a:lnTo>
                  <a:lnTo>
                    <a:pt x="303" y="410"/>
                  </a:lnTo>
                  <a:lnTo>
                    <a:pt x="307" y="393"/>
                  </a:lnTo>
                  <a:lnTo>
                    <a:pt x="309" y="368"/>
                  </a:lnTo>
                  <a:lnTo>
                    <a:pt x="307" y="340"/>
                  </a:lnTo>
                  <a:lnTo>
                    <a:pt x="304" y="309"/>
                  </a:lnTo>
                  <a:lnTo>
                    <a:pt x="299" y="278"/>
                  </a:lnTo>
                  <a:lnTo>
                    <a:pt x="290" y="245"/>
                  </a:lnTo>
                  <a:lnTo>
                    <a:pt x="277" y="212"/>
                  </a:lnTo>
                  <a:lnTo>
                    <a:pt x="264" y="177"/>
                  </a:lnTo>
                  <a:lnTo>
                    <a:pt x="249" y="144"/>
                  </a:lnTo>
                  <a:lnTo>
                    <a:pt x="230" y="113"/>
                  </a:lnTo>
                  <a:lnTo>
                    <a:pt x="208" y="85"/>
                  </a:lnTo>
                  <a:lnTo>
                    <a:pt x="183" y="60"/>
                  </a:lnTo>
                  <a:lnTo>
                    <a:pt x="155" y="38"/>
                  </a:lnTo>
                  <a:lnTo>
                    <a:pt x="126" y="21"/>
                  </a:lnTo>
                  <a:lnTo>
                    <a:pt x="92" y="7"/>
                  </a:lnTo>
                  <a:lnTo>
                    <a:pt x="56" y="0"/>
                  </a:lnTo>
                  <a:lnTo>
                    <a:pt x="17" y="0"/>
                  </a:lnTo>
                  <a:lnTo>
                    <a:pt x="17" y="0"/>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0" name="Freeform 22">
              <a:extLst>
                <a:ext uri="{FF2B5EF4-FFF2-40B4-BE49-F238E27FC236}">
                  <a16:creationId xmlns:a16="http://schemas.microsoft.com/office/drawing/2014/main" id="{C6BCE9BF-9EED-01E7-64E4-58C7759D4DED}"/>
                </a:ext>
              </a:extLst>
            </p:cNvPr>
            <p:cNvSpPr>
              <a:spLocks/>
            </p:cNvSpPr>
            <p:nvPr/>
          </p:nvSpPr>
          <p:spPr bwMode="auto">
            <a:xfrm>
              <a:off x="1677" y="1200"/>
              <a:ext cx="330" cy="304"/>
            </a:xfrm>
            <a:custGeom>
              <a:avLst/>
              <a:gdLst>
                <a:gd name="T0" fmla="*/ 318 w 330"/>
                <a:gd name="T1" fmla="*/ 22 h 304"/>
                <a:gd name="T2" fmla="*/ 326 w 330"/>
                <a:gd name="T3" fmla="*/ 33 h 304"/>
                <a:gd name="T4" fmla="*/ 329 w 330"/>
                <a:gd name="T5" fmla="*/ 51 h 304"/>
                <a:gd name="T6" fmla="*/ 321 w 330"/>
                <a:gd name="T7" fmla="*/ 68 h 304"/>
                <a:gd name="T8" fmla="*/ 296 w 330"/>
                <a:gd name="T9" fmla="*/ 68 h 304"/>
                <a:gd name="T10" fmla="*/ 230 w 330"/>
                <a:gd name="T11" fmla="*/ 56 h 304"/>
                <a:gd name="T12" fmla="*/ 177 w 330"/>
                <a:gd name="T13" fmla="*/ 62 h 304"/>
                <a:gd name="T14" fmla="*/ 134 w 330"/>
                <a:gd name="T15" fmla="*/ 84 h 304"/>
                <a:gd name="T16" fmla="*/ 102 w 330"/>
                <a:gd name="T17" fmla="*/ 117 h 304"/>
                <a:gd name="T18" fmla="*/ 77 w 330"/>
                <a:gd name="T19" fmla="*/ 156 h 304"/>
                <a:gd name="T20" fmla="*/ 57 w 330"/>
                <a:gd name="T21" fmla="*/ 201 h 304"/>
                <a:gd name="T22" fmla="*/ 43 w 330"/>
                <a:gd name="T23" fmla="*/ 246 h 304"/>
                <a:gd name="T24" fmla="*/ 31 w 330"/>
                <a:gd name="T25" fmla="*/ 285 h 304"/>
                <a:gd name="T26" fmla="*/ 21 w 330"/>
                <a:gd name="T27" fmla="*/ 302 h 304"/>
                <a:gd name="T28" fmla="*/ 11 w 330"/>
                <a:gd name="T29" fmla="*/ 303 h 304"/>
                <a:gd name="T30" fmla="*/ 2 w 330"/>
                <a:gd name="T31" fmla="*/ 294 h 304"/>
                <a:gd name="T32" fmla="*/ 0 w 330"/>
                <a:gd name="T33" fmla="*/ 275 h 304"/>
                <a:gd name="T34" fmla="*/ 4 w 330"/>
                <a:gd name="T35" fmla="*/ 249 h 304"/>
                <a:gd name="T36" fmla="*/ 9 w 330"/>
                <a:gd name="T37" fmla="*/ 224 h 304"/>
                <a:gd name="T38" fmla="*/ 17 w 330"/>
                <a:gd name="T39" fmla="*/ 195 h 304"/>
                <a:gd name="T40" fmla="*/ 26 w 330"/>
                <a:gd name="T41" fmla="*/ 168 h 304"/>
                <a:gd name="T42" fmla="*/ 36 w 330"/>
                <a:gd name="T43" fmla="*/ 140 h 304"/>
                <a:gd name="T44" fmla="*/ 49 w 330"/>
                <a:gd name="T45" fmla="*/ 115 h 304"/>
                <a:gd name="T46" fmla="*/ 64 w 330"/>
                <a:gd name="T47" fmla="*/ 89 h 304"/>
                <a:gd name="T48" fmla="*/ 83 w 330"/>
                <a:gd name="T49" fmla="*/ 65 h 304"/>
                <a:gd name="T50" fmla="*/ 104 w 330"/>
                <a:gd name="T51" fmla="*/ 45 h 304"/>
                <a:gd name="T52" fmla="*/ 125 w 330"/>
                <a:gd name="T53" fmla="*/ 28 h 304"/>
                <a:gd name="T54" fmla="*/ 151 w 330"/>
                <a:gd name="T55" fmla="*/ 14 h 304"/>
                <a:gd name="T56" fmla="*/ 179 w 330"/>
                <a:gd name="T57" fmla="*/ 5 h 304"/>
                <a:gd name="T58" fmla="*/ 209 w 330"/>
                <a:gd name="T59" fmla="*/ 0 h 304"/>
                <a:gd name="T60" fmla="*/ 243 w 330"/>
                <a:gd name="T61" fmla="*/ 0 h 304"/>
                <a:gd name="T62" fmla="*/ 279 w 330"/>
                <a:gd name="T63" fmla="*/ 8 h 304"/>
                <a:gd name="T64" fmla="*/ 318 w 330"/>
                <a:gd name="T65" fmla="*/ 22 h 304"/>
                <a:gd name="T66" fmla="*/ 318 w 330"/>
                <a:gd name="T67" fmla="*/ 2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0" h="304">
                  <a:moveTo>
                    <a:pt x="318" y="22"/>
                  </a:moveTo>
                  <a:lnTo>
                    <a:pt x="326" y="33"/>
                  </a:lnTo>
                  <a:lnTo>
                    <a:pt x="329" y="51"/>
                  </a:lnTo>
                  <a:lnTo>
                    <a:pt x="321" y="68"/>
                  </a:lnTo>
                  <a:lnTo>
                    <a:pt x="296" y="68"/>
                  </a:lnTo>
                  <a:lnTo>
                    <a:pt x="230" y="56"/>
                  </a:lnTo>
                  <a:lnTo>
                    <a:pt x="177" y="62"/>
                  </a:lnTo>
                  <a:lnTo>
                    <a:pt x="134" y="84"/>
                  </a:lnTo>
                  <a:lnTo>
                    <a:pt x="102" y="117"/>
                  </a:lnTo>
                  <a:lnTo>
                    <a:pt x="77" y="156"/>
                  </a:lnTo>
                  <a:lnTo>
                    <a:pt x="57" y="201"/>
                  </a:lnTo>
                  <a:lnTo>
                    <a:pt x="43" y="246"/>
                  </a:lnTo>
                  <a:lnTo>
                    <a:pt x="31" y="285"/>
                  </a:lnTo>
                  <a:lnTo>
                    <a:pt x="21" y="302"/>
                  </a:lnTo>
                  <a:lnTo>
                    <a:pt x="11" y="303"/>
                  </a:lnTo>
                  <a:lnTo>
                    <a:pt x="2" y="294"/>
                  </a:lnTo>
                  <a:lnTo>
                    <a:pt x="0" y="275"/>
                  </a:lnTo>
                  <a:lnTo>
                    <a:pt x="4" y="249"/>
                  </a:lnTo>
                  <a:lnTo>
                    <a:pt x="9" y="224"/>
                  </a:lnTo>
                  <a:lnTo>
                    <a:pt x="17" y="195"/>
                  </a:lnTo>
                  <a:lnTo>
                    <a:pt x="26" y="168"/>
                  </a:lnTo>
                  <a:lnTo>
                    <a:pt x="36" y="140"/>
                  </a:lnTo>
                  <a:lnTo>
                    <a:pt x="49" y="115"/>
                  </a:lnTo>
                  <a:lnTo>
                    <a:pt x="64" y="89"/>
                  </a:lnTo>
                  <a:lnTo>
                    <a:pt x="83" y="65"/>
                  </a:lnTo>
                  <a:lnTo>
                    <a:pt x="104" y="45"/>
                  </a:lnTo>
                  <a:lnTo>
                    <a:pt x="125" y="28"/>
                  </a:lnTo>
                  <a:lnTo>
                    <a:pt x="151" y="14"/>
                  </a:lnTo>
                  <a:lnTo>
                    <a:pt x="179" y="5"/>
                  </a:lnTo>
                  <a:lnTo>
                    <a:pt x="209" y="0"/>
                  </a:lnTo>
                  <a:lnTo>
                    <a:pt x="243" y="0"/>
                  </a:lnTo>
                  <a:lnTo>
                    <a:pt x="279" y="8"/>
                  </a:lnTo>
                  <a:lnTo>
                    <a:pt x="318" y="22"/>
                  </a:lnTo>
                  <a:lnTo>
                    <a:pt x="318" y="22"/>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1" name="Freeform 23">
              <a:extLst>
                <a:ext uri="{FF2B5EF4-FFF2-40B4-BE49-F238E27FC236}">
                  <a16:creationId xmlns:a16="http://schemas.microsoft.com/office/drawing/2014/main" id="{E8A397EC-822D-2F2F-0E22-0EEEED18D3AF}"/>
                </a:ext>
              </a:extLst>
            </p:cNvPr>
            <p:cNvSpPr>
              <a:spLocks/>
            </p:cNvSpPr>
            <p:nvPr/>
          </p:nvSpPr>
          <p:spPr bwMode="auto">
            <a:xfrm>
              <a:off x="1533" y="1034"/>
              <a:ext cx="379" cy="362"/>
            </a:xfrm>
            <a:custGeom>
              <a:avLst/>
              <a:gdLst>
                <a:gd name="T0" fmla="*/ 366 w 379"/>
                <a:gd name="T1" fmla="*/ 18 h 362"/>
                <a:gd name="T2" fmla="*/ 374 w 379"/>
                <a:gd name="T3" fmla="*/ 29 h 362"/>
                <a:gd name="T4" fmla="*/ 378 w 379"/>
                <a:gd name="T5" fmla="*/ 49 h 362"/>
                <a:gd name="T6" fmla="*/ 369 w 379"/>
                <a:gd name="T7" fmla="*/ 66 h 362"/>
                <a:gd name="T8" fmla="*/ 342 w 379"/>
                <a:gd name="T9" fmla="*/ 66 h 362"/>
                <a:gd name="T10" fmla="*/ 305 w 379"/>
                <a:gd name="T11" fmla="*/ 57 h 362"/>
                <a:gd name="T12" fmla="*/ 272 w 379"/>
                <a:gd name="T13" fmla="*/ 55 h 362"/>
                <a:gd name="T14" fmla="*/ 240 w 379"/>
                <a:gd name="T15" fmla="*/ 59 h 362"/>
                <a:gd name="T16" fmla="*/ 212 w 379"/>
                <a:gd name="T17" fmla="*/ 66 h 362"/>
                <a:gd name="T18" fmla="*/ 187 w 379"/>
                <a:gd name="T19" fmla="*/ 79 h 362"/>
                <a:gd name="T20" fmla="*/ 162 w 379"/>
                <a:gd name="T21" fmla="*/ 99 h 362"/>
                <a:gd name="T22" fmla="*/ 142 w 379"/>
                <a:gd name="T23" fmla="*/ 118 h 362"/>
                <a:gd name="T24" fmla="*/ 123 w 379"/>
                <a:gd name="T25" fmla="*/ 140 h 362"/>
                <a:gd name="T26" fmla="*/ 107 w 379"/>
                <a:gd name="T27" fmla="*/ 166 h 362"/>
                <a:gd name="T28" fmla="*/ 90 w 379"/>
                <a:gd name="T29" fmla="*/ 194 h 362"/>
                <a:gd name="T30" fmla="*/ 78 w 379"/>
                <a:gd name="T31" fmla="*/ 222 h 362"/>
                <a:gd name="T32" fmla="*/ 65 w 379"/>
                <a:gd name="T33" fmla="*/ 248 h 362"/>
                <a:gd name="T34" fmla="*/ 54 w 379"/>
                <a:gd name="T35" fmla="*/ 276 h 362"/>
                <a:gd name="T36" fmla="*/ 46 w 379"/>
                <a:gd name="T37" fmla="*/ 300 h 362"/>
                <a:gd name="T38" fmla="*/ 39 w 379"/>
                <a:gd name="T39" fmla="*/ 322 h 362"/>
                <a:gd name="T40" fmla="*/ 32 w 379"/>
                <a:gd name="T41" fmla="*/ 342 h 362"/>
                <a:gd name="T42" fmla="*/ 21 w 379"/>
                <a:gd name="T43" fmla="*/ 359 h 362"/>
                <a:gd name="T44" fmla="*/ 11 w 379"/>
                <a:gd name="T45" fmla="*/ 361 h 362"/>
                <a:gd name="T46" fmla="*/ 1 w 379"/>
                <a:gd name="T47" fmla="*/ 353 h 362"/>
                <a:gd name="T48" fmla="*/ 0 w 379"/>
                <a:gd name="T49" fmla="*/ 331 h 362"/>
                <a:gd name="T50" fmla="*/ 3 w 379"/>
                <a:gd name="T51" fmla="*/ 304 h 362"/>
                <a:gd name="T52" fmla="*/ 11 w 379"/>
                <a:gd name="T53" fmla="*/ 276 h 362"/>
                <a:gd name="T54" fmla="*/ 19 w 379"/>
                <a:gd name="T55" fmla="*/ 244 h 362"/>
                <a:gd name="T56" fmla="*/ 30 w 379"/>
                <a:gd name="T57" fmla="*/ 213 h 362"/>
                <a:gd name="T58" fmla="*/ 44 w 379"/>
                <a:gd name="T59" fmla="*/ 180 h 362"/>
                <a:gd name="T60" fmla="*/ 61 w 379"/>
                <a:gd name="T61" fmla="*/ 148 h 362"/>
                <a:gd name="T62" fmla="*/ 80 w 379"/>
                <a:gd name="T63" fmla="*/ 118 h 362"/>
                <a:gd name="T64" fmla="*/ 103 w 379"/>
                <a:gd name="T65" fmla="*/ 88 h 362"/>
                <a:gd name="T66" fmla="*/ 126 w 379"/>
                <a:gd name="T67" fmla="*/ 63 h 362"/>
                <a:gd name="T68" fmla="*/ 153 w 379"/>
                <a:gd name="T69" fmla="*/ 38 h 362"/>
                <a:gd name="T70" fmla="*/ 184 w 379"/>
                <a:gd name="T71" fmla="*/ 19 h 362"/>
                <a:gd name="T72" fmla="*/ 214 w 379"/>
                <a:gd name="T73" fmla="*/ 8 h 362"/>
                <a:gd name="T74" fmla="*/ 250 w 379"/>
                <a:gd name="T75" fmla="*/ 0 h 362"/>
                <a:gd name="T76" fmla="*/ 285 w 379"/>
                <a:gd name="T77" fmla="*/ 0 h 362"/>
                <a:gd name="T78" fmla="*/ 325 w 379"/>
                <a:gd name="T79" fmla="*/ 4 h 362"/>
                <a:gd name="T80" fmla="*/ 366 w 379"/>
                <a:gd name="T81" fmla="*/ 18 h 362"/>
                <a:gd name="T82" fmla="*/ 366 w 379"/>
                <a:gd name="T83" fmla="*/ 1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9" h="362">
                  <a:moveTo>
                    <a:pt x="366" y="18"/>
                  </a:moveTo>
                  <a:lnTo>
                    <a:pt x="374" y="29"/>
                  </a:lnTo>
                  <a:lnTo>
                    <a:pt x="378" y="49"/>
                  </a:lnTo>
                  <a:lnTo>
                    <a:pt x="369" y="66"/>
                  </a:lnTo>
                  <a:lnTo>
                    <a:pt x="342" y="66"/>
                  </a:lnTo>
                  <a:lnTo>
                    <a:pt x="305" y="57"/>
                  </a:lnTo>
                  <a:lnTo>
                    <a:pt x="272" y="55"/>
                  </a:lnTo>
                  <a:lnTo>
                    <a:pt x="240" y="59"/>
                  </a:lnTo>
                  <a:lnTo>
                    <a:pt x="212" y="66"/>
                  </a:lnTo>
                  <a:lnTo>
                    <a:pt x="187" y="79"/>
                  </a:lnTo>
                  <a:lnTo>
                    <a:pt x="162" y="99"/>
                  </a:lnTo>
                  <a:lnTo>
                    <a:pt x="142" y="118"/>
                  </a:lnTo>
                  <a:lnTo>
                    <a:pt x="123" y="140"/>
                  </a:lnTo>
                  <a:lnTo>
                    <a:pt x="107" y="166"/>
                  </a:lnTo>
                  <a:lnTo>
                    <a:pt x="90" y="194"/>
                  </a:lnTo>
                  <a:lnTo>
                    <a:pt x="78" y="222"/>
                  </a:lnTo>
                  <a:lnTo>
                    <a:pt x="65" y="248"/>
                  </a:lnTo>
                  <a:lnTo>
                    <a:pt x="54" y="276"/>
                  </a:lnTo>
                  <a:lnTo>
                    <a:pt x="46" y="300"/>
                  </a:lnTo>
                  <a:lnTo>
                    <a:pt x="39" y="322"/>
                  </a:lnTo>
                  <a:lnTo>
                    <a:pt x="32" y="342"/>
                  </a:lnTo>
                  <a:lnTo>
                    <a:pt x="21" y="359"/>
                  </a:lnTo>
                  <a:lnTo>
                    <a:pt x="11" y="361"/>
                  </a:lnTo>
                  <a:lnTo>
                    <a:pt x="1" y="353"/>
                  </a:lnTo>
                  <a:lnTo>
                    <a:pt x="0" y="331"/>
                  </a:lnTo>
                  <a:lnTo>
                    <a:pt x="3" y="304"/>
                  </a:lnTo>
                  <a:lnTo>
                    <a:pt x="11" y="276"/>
                  </a:lnTo>
                  <a:lnTo>
                    <a:pt x="19" y="244"/>
                  </a:lnTo>
                  <a:lnTo>
                    <a:pt x="30" y="213"/>
                  </a:lnTo>
                  <a:lnTo>
                    <a:pt x="44" y="180"/>
                  </a:lnTo>
                  <a:lnTo>
                    <a:pt x="61" y="148"/>
                  </a:lnTo>
                  <a:lnTo>
                    <a:pt x="80" y="118"/>
                  </a:lnTo>
                  <a:lnTo>
                    <a:pt x="103" y="88"/>
                  </a:lnTo>
                  <a:lnTo>
                    <a:pt x="126" y="63"/>
                  </a:lnTo>
                  <a:lnTo>
                    <a:pt x="153" y="38"/>
                  </a:lnTo>
                  <a:lnTo>
                    <a:pt x="184" y="19"/>
                  </a:lnTo>
                  <a:lnTo>
                    <a:pt x="214" y="8"/>
                  </a:lnTo>
                  <a:lnTo>
                    <a:pt x="250" y="0"/>
                  </a:lnTo>
                  <a:lnTo>
                    <a:pt x="285" y="0"/>
                  </a:lnTo>
                  <a:lnTo>
                    <a:pt x="325" y="4"/>
                  </a:lnTo>
                  <a:lnTo>
                    <a:pt x="366" y="18"/>
                  </a:lnTo>
                  <a:lnTo>
                    <a:pt x="366" y="18"/>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2" name="Freeform 24">
              <a:extLst>
                <a:ext uri="{FF2B5EF4-FFF2-40B4-BE49-F238E27FC236}">
                  <a16:creationId xmlns:a16="http://schemas.microsoft.com/office/drawing/2014/main" id="{E15BF196-184C-332D-3CDE-775416479BC0}"/>
                </a:ext>
              </a:extLst>
            </p:cNvPr>
            <p:cNvSpPr>
              <a:spLocks/>
            </p:cNvSpPr>
            <p:nvPr/>
          </p:nvSpPr>
          <p:spPr bwMode="auto">
            <a:xfrm>
              <a:off x="1807" y="1321"/>
              <a:ext cx="170" cy="252"/>
            </a:xfrm>
            <a:custGeom>
              <a:avLst/>
              <a:gdLst>
                <a:gd name="T0" fmla="*/ 145 w 170"/>
                <a:gd name="T1" fmla="*/ 0 h 252"/>
                <a:gd name="T2" fmla="*/ 160 w 170"/>
                <a:gd name="T3" fmla="*/ 5 h 252"/>
                <a:gd name="T4" fmla="*/ 169 w 170"/>
                <a:gd name="T5" fmla="*/ 14 h 252"/>
                <a:gd name="T6" fmla="*/ 169 w 170"/>
                <a:gd name="T7" fmla="*/ 27 h 252"/>
                <a:gd name="T8" fmla="*/ 162 w 170"/>
                <a:gd name="T9" fmla="*/ 30 h 252"/>
                <a:gd name="T10" fmla="*/ 133 w 170"/>
                <a:gd name="T11" fmla="*/ 35 h 252"/>
                <a:gd name="T12" fmla="*/ 106 w 170"/>
                <a:gd name="T13" fmla="*/ 47 h 252"/>
                <a:gd name="T14" fmla="*/ 81 w 170"/>
                <a:gd name="T15" fmla="*/ 63 h 252"/>
                <a:gd name="T16" fmla="*/ 62 w 170"/>
                <a:gd name="T17" fmla="*/ 86 h 252"/>
                <a:gd name="T18" fmla="*/ 45 w 170"/>
                <a:gd name="T19" fmla="*/ 114 h 252"/>
                <a:gd name="T20" fmla="*/ 37 w 170"/>
                <a:gd name="T21" fmla="*/ 145 h 252"/>
                <a:gd name="T22" fmla="*/ 34 w 170"/>
                <a:gd name="T23" fmla="*/ 182 h 252"/>
                <a:gd name="T24" fmla="*/ 42 w 170"/>
                <a:gd name="T25" fmla="*/ 222 h 252"/>
                <a:gd name="T26" fmla="*/ 42 w 170"/>
                <a:gd name="T27" fmla="*/ 243 h 252"/>
                <a:gd name="T28" fmla="*/ 32 w 170"/>
                <a:gd name="T29" fmla="*/ 251 h 252"/>
                <a:gd name="T30" fmla="*/ 20 w 170"/>
                <a:gd name="T31" fmla="*/ 251 h 252"/>
                <a:gd name="T32" fmla="*/ 10 w 170"/>
                <a:gd name="T33" fmla="*/ 233 h 252"/>
                <a:gd name="T34" fmla="*/ 3 w 170"/>
                <a:gd name="T35" fmla="*/ 192 h 252"/>
                <a:gd name="T36" fmla="*/ 0 w 170"/>
                <a:gd name="T37" fmla="*/ 152 h 252"/>
                <a:gd name="T38" fmla="*/ 6 w 170"/>
                <a:gd name="T39" fmla="*/ 112 h 252"/>
                <a:gd name="T40" fmla="*/ 19 w 170"/>
                <a:gd name="T41" fmla="*/ 74 h 252"/>
                <a:gd name="T42" fmla="*/ 40 w 170"/>
                <a:gd name="T43" fmla="*/ 44 h 252"/>
                <a:gd name="T44" fmla="*/ 66 w 170"/>
                <a:gd name="T45" fmla="*/ 22 h 252"/>
                <a:gd name="T46" fmla="*/ 103 w 170"/>
                <a:gd name="T47" fmla="*/ 5 h 252"/>
                <a:gd name="T48" fmla="*/ 145 w 170"/>
                <a:gd name="T49" fmla="*/ 0 h 252"/>
                <a:gd name="T50" fmla="*/ 145 w 170"/>
                <a:gd name="T51"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0" h="252">
                  <a:moveTo>
                    <a:pt x="145" y="0"/>
                  </a:moveTo>
                  <a:lnTo>
                    <a:pt x="160" y="5"/>
                  </a:lnTo>
                  <a:lnTo>
                    <a:pt x="169" y="14"/>
                  </a:lnTo>
                  <a:lnTo>
                    <a:pt x="169" y="27"/>
                  </a:lnTo>
                  <a:lnTo>
                    <a:pt x="162" y="30"/>
                  </a:lnTo>
                  <a:lnTo>
                    <a:pt x="133" y="35"/>
                  </a:lnTo>
                  <a:lnTo>
                    <a:pt x="106" y="47"/>
                  </a:lnTo>
                  <a:lnTo>
                    <a:pt x="81" y="63"/>
                  </a:lnTo>
                  <a:lnTo>
                    <a:pt x="62" y="86"/>
                  </a:lnTo>
                  <a:lnTo>
                    <a:pt x="45" y="114"/>
                  </a:lnTo>
                  <a:lnTo>
                    <a:pt x="37" y="145"/>
                  </a:lnTo>
                  <a:lnTo>
                    <a:pt x="34" y="182"/>
                  </a:lnTo>
                  <a:lnTo>
                    <a:pt x="42" y="222"/>
                  </a:lnTo>
                  <a:lnTo>
                    <a:pt x="42" y="243"/>
                  </a:lnTo>
                  <a:lnTo>
                    <a:pt x="32" y="251"/>
                  </a:lnTo>
                  <a:lnTo>
                    <a:pt x="20" y="251"/>
                  </a:lnTo>
                  <a:lnTo>
                    <a:pt x="10" y="233"/>
                  </a:lnTo>
                  <a:lnTo>
                    <a:pt x="3" y="192"/>
                  </a:lnTo>
                  <a:lnTo>
                    <a:pt x="0" y="152"/>
                  </a:lnTo>
                  <a:lnTo>
                    <a:pt x="6" y="112"/>
                  </a:lnTo>
                  <a:lnTo>
                    <a:pt x="19" y="74"/>
                  </a:lnTo>
                  <a:lnTo>
                    <a:pt x="40" y="44"/>
                  </a:lnTo>
                  <a:lnTo>
                    <a:pt x="66" y="22"/>
                  </a:lnTo>
                  <a:lnTo>
                    <a:pt x="103" y="5"/>
                  </a:lnTo>
                  <a:lnTo>
                    <a:pt x="145" y="0"/>
                  </a:lnTo>
                  <a:lnTo>
                    <a:pt x="145" y="0"/>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3" name="Freeform 25">
              <a:extLst>
                <a:ext uri="{FF2B5EF4-FFF2-40B4-BE49-F238E27FC236}">
                  <a16:creationId xmlns:a16="http://schemas.microsoft.com/office/drawing/2014/main" id="{4F816E3F-DE26-50AF-3AE8-27B5EA20658D}"/>
                </a:ext>
              </a:extLst>
            </p:cNvPr>
            <p:cNvSpPr>
              <a:spLocks/>
            </p:cNvSpPr>
            <p:nvPr/>
          </p:nvSpPr>
          <p:spPr bwMode="auto">
            <a:xfrm>
              <a:off x="2194" y="1363"/>
              <a:ext cx="95" cy="255"/>
            </a:xfrm>
            <a:custGeom>
              <a:avLst/>
              <a:gdLst>
                <a:gd name="T0" fmla="*/ 17 w 95"/>
                <a:gd name="T1" fmla="*/ 0 h 255"/>
                <a:gd name="T2" fmla="*/ 5 w 95"/>
                <a:gd name="T3" fmla="*/ 2 h 255"/>
                <a:gd name="T4" fmla="*/ 0 w 95"/>
                <a:gd name="T5" fmla="*/ 13 h 255"/>
                <a:gd name="T6" fmla="*/ 0 w 95"/>
                <a:gd name="T7" fmla="*/ 28 h 255"/>
                <a:gd name="T8" fmla="*/ 7 w 95"/>
                <a:gd name="T9" fmla="*/ 38 h 255"/>
                <a:gd name="T10" fmla="*/ 17 w 95"/>
                <a:gd name="T11" fmla="*/ 44 h 255"/>
                <a:gd name="T12" fmla="*/ 28 w 95"/>
                <a:gd name="T13" fmla="*/ 56 h 255"/>
                <a:gd name="T14" fmla="*/ 40 w 95"/>
                <a:gd name="T15" fmla="*/ 72 h 255"/>
                <a:gd name="T16" fmla="*/ 50 w 95"/>
                <a:gd name="T17" fmla="*/ 94 h 255"/>
                <a:gd name="T18" fmla="*/ 57 w 95"/>
                <a:gd name="T19" fmla="*/ 120 h 255"/>
                <a:gd name="T20" fmla="*/ 61 w 95"/>
                <a:gd name="T21" fmla="*/ 150 h 255"/>
                <a:gd name="T22" fmla="*/ 59 w 95"/>
                <a:gd name="T23" fmla="*/ 184 h 255"/>
                <a:gd name="T24" fmla="*/ 51 w 95"/>
                <a:gd name="T25" fmla="*/ 223 h 255"/>
                <a:gd name="T26" fmla="*/ 51 w 95"/>
                <a:gd name="T27" fmla="*/ 245 h 255"/>
                <a:gd name="T28" fmla="*/ 61 w 95"/>
                <a:gd name="T29" fmla="*/ 254 h 255"/>
                <a:gd name="T30" fmla="*/ 72 w 95"/>
                <a:gd name="T31" fmla="*/ 254 h 255"/>
                <a:gd name="T32" fmla="*/ 82 w 95"/>
                <a:gd name="T33" fmla="*/ 236 h 255"/>
                <a:gd name="T34" fmla="*/ 91 w 95"/>
                <a:gd name="T35" fmla="*/ 194 h 255"/>
                <a:gd name="T36" fmla="*/ 94 w 95"/>
                <a:gd name="T37" fmla="*/ 153 h 255"/>
                <a:gd name="T38" fmla="*/ 91 w 95"/>
                <a:gd name="T39" fmla="*/ 117 h 255"/>
                <a:gd name="T40" fmla="*/ 82 w 95"/>
                <a:gd name="T41" fmla="*/ 83 h 255"/>
                <a:gd name="T42" fmla="*/ 71 w 95"/>
                <a:gd name="T43" fmla="*/ 52 h 255"/>
                <a:gd name="T44" fmla="*/ 57 w 95"/>
                <a:gd name="T45" fmla="*/ 26 h 255"/>
                <a:gd name="T46" fmla="*/ 39 w 95"/>
                <a:gd name="T47" fmla="*/ 10 h 255"/>
                <a:gd name="T48" fmla="*/ 17 w 95"/>
                <a:gd name="T49" fmla="*/ 0 h 255"/>
                <a:gd name="T50" fmla="*/ 17 w 95"/>
                <a:gd name="T51"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5" h="255">
                  <a:moveTo>
                    <a:pt x="17" y="0"/>
                  </a:moveTo>
                  <a:lnTo>
                    <a:pt x="5" y="2"/>
                  </a:lnTo>
                  <a:lnTo>
                    <a:pt x="0" y="13"/>
                  </a:lnTo>
                  <a:lnTo>
                    <a:pt x="0" y="28"/>
                  </a:lnTo>
                  <a:lnTo>
                    <a:pt x="7" y="38"/>
                  </a:lnTo>
                  <a:lnTo>
                    <a:pt x="17" y="44"/>
                  </a:lnTo>
                  <a:lnTo>
                    <a:pt x="28" y="56"/>
                  </a:lnTo>
                  <a:lnTo>
                    <a:pt x="40" y="72"/>
                  </a:lnTo>
                  <a:lnTo>
                    <a:pt x="50" y="94"/>
                  </a:lnTo>
                  <a:lnTo>
                    <a:pt x="57" y="120"/>
                  </a:lnTo>
                  <a:lnTo>
                    <a:pt x="61" y="150"/>
                  </a:lnTo>
                  <a:lnTo>
                    <a:pt x="59" y="184"/>
                  </a:lnTo>
                  <a:lnTo>
                    <a:pt x="51" y="223"/>
                  </a:lnTo>
                  <a:lnTo>
                    <a:pt x="51" y="245"/>
                  </a:lnTo>
                  <a:lnTo>
                    <a:pt x="61" y="254"/>
                  </a:lnTo>
                  <a:lnTo>
                    <a:pt x="72" y="254"/>
                  </a:lnTo>
                  <a:lnTo>
                    <a:pt x="82" y="236"/>
                  </a:lnTo>
                  <a:lnTo>
                    <a:pt x="91" y="194"/>
                  </a:lnTo>
                  <a:lnTo>
                    <a:pt x="94" y="153"/>
                  </a:lnTo>
                  <a:lnTo>
                    <a:pt x="91" y="117"/>
                  </a:lnTo>
                  <a:lnTo>
                    <a:pt x="82" y="83"/>
                  </a:lnTo>
                  <a:lnTo>
                    <a:pt x="71" y="52"/>
                  </a:lnTo>
                  <a:lnTo>
                    <a:pt x="57" y="26"/>
                  </a:lnTo>
                  <a:lnTo>
                    <a:pt x="39" y="10"/>
                  </a:lnTo>
                  <a:lnTo>
                    <a:pt x="17" y="0"/>
                  </a:lnTo>
                  <a:lnTo>
                    <a:pt x="17" y="0"/>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554" name="Group 26">
            <a:extLst>
              <a:ext uri="{FF2B5EF4-FFF2-40B4-BE49-F238E27FC236}">
                <a16:creationId xmlns:a16="http://schemas.microsoft.com/office/drawing/2014/main" id="{BE7BA072-84BE-671B-8E70-470768E92EC5}"/>
              </a:ext>
            </a:extLst>
          </p:cNvPr>
          <p:cNvGrpSpPr>
            <a:grpSpLocks/>
          </p:cNvGrpSpPr>
          <p:nvPr/>
        </p:nvGrpSpPr>
        <p:grpSpPr bwMode="auto">
          <a:xfrm>
            <a:off x="5143500" y="1827213"/>
            <a:ext cx="3162300" cy="2192337"/>
            <a:chOff x="3212" y="1544"/>
            <a:chExt cx="2187" cy="1516"/>
          </a:xfrm>
        </p:grpSpPr>
        <p:sp>
          <p:nvSpPr>
            <p:cNvPr id="22555" name="Freeform 27">
              <a:extLst>
                <a:ext uri="{FF2B5EF4-FFF2-40B4-BE49-F238E27FC236}">
                  <a16:creationId xmlns:a16="http://schemas.microsoft.com/office/drawing/2014/main" id="{1BA485DD-CD72-C7AD-652A-4E8566A1F88F}"/>
                </a:ext>
              </a:extLst>
            </p:cNvPr>
            <p:cNvSpPr>
              <a:spLocks/>
            </p:cNvSpPr>
            <p:nvPr/>
          </p:nvSpPr>
          <p:spPr bwMode="auto">
            <a:xfrm>
              <a:off x="3695" y="1544"/>
              <a:ext cx="1214" cy="1051"/>
            </a:xfrm>
            <a:custGeom>
              <a:avLst/>
              <a:gdLst>
                <a:gd name="T0" fmla="*/ 917 w 1214"/>
                <a:gd name="T1" fmla="*/ 0 h 1051"/>
                <a:gd name="T2" fmla="*/ 826 w 1214"/>
                <a:gd name="T3" fmla="*/ 0 h 1051"/>
                <a:gd name="T4" fmla="*/ 698 w 1214"/>
                <a:gd name="T5" fmla="*/ 3 h 1051"/>
                <a:gd name="T6" fmla="*/ 571 w 1214"/>
                <a:gd name="T7" fmla="*/ 9 h 1051"/>
                <a:gd name="T8" fmla="*/ 481 w 1214"/>
                <a:gd name="T9" fmla="*/ 17 h 1051"/>
                <a:gd name="T10" fmla="*/ 455 w 1214"/>
                <a:gd name="T11" fmla="*/ 38 h 1051"/>
                <a:gd name="T12" fmla="*/ 466 w 1214"/>
                <a:gd name="T13" fmla="*/ 97 h 1051"/>
                <a:gd name="T14" fmla="*/ 484 w 1214"/>
                <a:gd name="T15" fmla="*/ 100 h 1051"/>
                <a:gd name="T16" fmla="*/ 501 w 1214"/>
                <a:gd name="T17" fmla="*/ 100 h 1051"/>
                <a:gd name="T18" fmla="*/ 507 w 1214"/>
                <a:gd name="T19" fmla="*/ 128 h 1051"/>
                <a:gd name="T20" fmla="*/ 534 w 1214"/>
                <a:gd name="T21" fmla="*/ 272 h 1051"/>
                <a:gd name="T22" fmla="*/ 554 w 1214"/>
                <a:gd name="T23" fmla="*/ 434 h 1051"/>
                <a:gd name="T24" fmla="*/ 534 w 1214"/>
                <a:gd name="T25" fmla="*/ 504 h 1051"/>
                <a:gd name="T26" fmla="*/ 461 w 1214"/>
                <a:gd name="T27" fmla="*/ 538 h 1051"/>
                <a:gd name="T28" fmla="*/ 362 w 1214"/>
                <a:gd name="T29" fmla="*/ 548 h 1051"/>
                <a:gd name="T30" fmla="*/ 262 w 1214"/>
                <a:gd name="T31" fmla="*/ 542 h 1051"/>
                <a:gd name="T32" fmla="*/ 188 w 1214"/>
                <a:gd name="T33" fmla="*/ 531 h 1051"/>
                <a:gd name="T34" fmla="*/ 159 w 1214"/>
                <a:gd name="T35" fmla="*/ 489 h 1051"/>
                <a:gd name="T36" fmla="*/ 144 w 1214"/>
                <a:gd name="T37" fmla="*/ 339 h 1051"/>
                <a:gd name="T38" fmla="*/ 120 w 1214"/>
                <a:gd name="T39" fmla="*/ 332 h 1051"/>
                <a:gd name="T40" fmla="*/ 89 w 1214"/>
                <a:gd name="T41" fmla="*/ 341 h 1051"/>
                <a:gd name="T42" fmla="*/ 73 w 1214"/>
                <a:gd name="T43" fmla="*/ 384 h 1051"/>
                <a:gd name="T44" fmla="*/ 74 w 1214"/>
                <a:gd name="T45" fmla="*/ 542 h 1051"/>
                <a:gd name="T46" fmla="*/ 53 w 1214"/>
                <a:gd name="T47" fmla="*/ 564 h 1051"/>
                <a:gd name="T48" fmla="*/ 18 w 1214"/>
                <a:gd name="T49" fmla="*/ 583 h 1051"/>
                <a:gd name="T50" fmla="*/ 0 w 1214"/>
                <a:gd name="T51" fmla="*/ 614 h 1051"/>
                <a:gd name="T52" fmla="*/ 13 w 1214"/>
                <a:gd name="T53" fmla="*/ 778 h 1051"/>
                <a:gd name="T54" fmla="*/ 54 w 1214"/>
                <a:gd name="T55" fmla="*/ 972 h 1051"/>
                <a:gd name="T56" fmla="*/ 89 w 1214"/>
                <a:gd name="T57" fmla="*/ 1025 h 1051"/>
                <a:gd name="T58" fmla="*/ 153 w 1214"/>
                <a:gd name="T59" fmla="*/ 1028 h 1051"/>
                <a:gd name="T60" fmla="*/ 257 w 1214"/>
                <a:gd name="T61" fmla="*/ 1036 h 1051"/>
                <a:gd name="T62" fmla="*/ 388 w 1214"/>
                <a:gd name="T63" fmla="*/ 1041 h 1051"/>
                <a:gd name="T64" fmla="*/ 535 w 1214"/>
                <a:gd name="T65" fmla="*/ 1045 h 1051"/>
                <a:gd name="T66" fmla="*/ 692 w 1214"/>
                <a:gd name="T67" fmla="*/ 1049 h 1051"/>
                <a:gd name="T68" fmla="*/ 844 w 1214"/>
                <a:gd name="T69" fmla="*/ 1050 h 1051"/>
                <a:gd name="T70" fmla="*/ 983 w 1214"/>
                <a:gd name="T71" fmla="*/ 1049 h 1051"/>
                <a:gd name="T72" fmla="*/ 1097 w 1214"/>
                <a:gd name="T73" fmla="*/ 1045 h 1051"/>
                <a:gd name="T74" fmla="*/ 1175 w 1214"/>
                <a:gd name="T75" fmla="*/ 1038 h 1051"/>
                <a:gd name="T76" fmla="*/ 1206 w 1214"/>
                <a:gd name="T77" fmla="*/ 1031 h 1051"/>
                <a:gd name="T78" fmla="*/ 1208 w 1214"/>
                <a:gd name="T79" fmla="*/ 872 h 1051"/>
                <a:gd name="T80" fmla="*/ 1170 w 1214"/>
                <a:gd name="T81" fmla="*/ 654 h 1051"/>
                <a:gd name="T82" fmla="*/ 1119 w 1214"/>
                <a:gd name="T83" fmla="*/ 588 h 1051"/>
                <a:gd name="T84" fmla="*/ 1045 w 1214"/>
                <a:gd name="T85" fmla="*/ 559 h 1051"/>
                <a:gd name="T86" fmla="*/ 976 w 1214"/>
                <a:gd name="T87" fmla="*/ 503 h 1051"/>
                <a:gd name="T88" fmla="*/ 951 w 1214"/>
                <a:gd name="T89" fmla="*/ 408 h 1051"/>
                <a:gd name="T90" fmla="*/ 912 w 1214"/>
                <a:gd name="T91" fmla="*/ 218 h 1051"/>
                <a:gd name="T92" fmla="*/ 895 w 1214"/>
                <a:gd name="T93" fmla="*/ 100 h 1051"/>
                <a:gd name="T94" fmla="*/ 912 w 1214"/>
                <a:gd name="T95" fmla="*/ 90 h 1051"/>
                <a:gd name="T96" fmla="*/ 933 w 1214"/>
                <a:gd name="T97" fmla="*/ 90 h 1051"/>
                <a:gd name="T98" fmla="*/ 949 w 1214"/>
                <a:gd name="T99" fmla="*/ 69 h 1051"/>
                <a:gd name="T100" fmla="*/ 942 w 1214"/>
                <a:gd name="T101"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14" h="1051">
                  <a:moveTo>
                    <a:pt x="942" y="0"/>
                  </a:moveTo>
                  <a:lnTo>
                    <a:pt x="935" y="0"/>
                  </a:lnTo>
                  <a:lnTo>
                    <a:pt x="917" y="0"/>
                  </a:lnTo>
                  <a:lnTo>
                    <a:pt x="892" y="0"/>
                  </a:lnTo>
                  <a:lnTo>
                    <a:pt x="863" y="0"/>
                  </a:lnTo>
                  <a:lnTo>
                    <a:pt x="826" y="0"/>
                  </a:lnTo>
                  <a:lnTo>
                    <a:pt x="785" y="3"/>
                  </a:lnTo>
                  <a:lnTo>
                    <a:pt x="741" y="3"/>
                  </a:lnTo>
                  <a:lnTo>
                    <a:pt x="698" y="3"/>
                  </a:lnTo>
                  <a:lnTo>
                    <a:pt x="653" y="5"/>
                  </a:lnTo>
                  <a:lnTo>
                    <a:pt x="610" y="8"/>
                  </a:lnTo>
                  <a:lnTo>
                    <a:pt x="571" y="9"/>
                  </a:lnTo>
                  <a:lnTo>
                    <a:pt x="534" y="9"/>
                  </a:lnTo>
                  <a:lnTo>
                    <a:pt x="505" y="12"/>
                  </a:lnTo>
                  <a:lnTo>
                    <a:pt x="481" y="17"/>
                  </a:lnTo>
                  <a:lnTo>
                    <a:pt x="465" y="19"/>
                  </a:lnTo>
                  <a:lnTo>
                    <a:pt x="458" y="22"/>
                  </a:lnTo>
                  <a:lnTo>
                    <a:pt x="455" y="38"/>
                  </a:lnTo>
                  <a:lnTo>
                    <a:pt x="455" y="60"/>
                  </a:lnTo>
                  <a:lnTo>
                    <a:pt x="458" y="83"/>
                  </a:lnTo>
                  <a:lnTo>
                    <a:pt x="466" y="97"/>
                  </a:lnTo>
                  <a:lnTo>
                    <a:pt x="472" y="100"/>
                  </a:lnTo>
                  <a:lnTo>
                    <a:pt x="477" y="102"/>
                  </a:lnTo>
                  <a:lnTo>
                    <a:pt x="484" y="100"/>
                  </a:lnTo>
                  <a:lnTo>
                    <a:pt x="491" y="100"/>
                  </a:lnTo>
                  <a:lnTo>
                    <a:pt x="496" y="100"/>
                  </a:lnTo>
                  <a:lnTo>
                    <a:pt x="501" y="100"/>
                  </a:lnTo>
                  <a:lnTo>
                    <a:pt x="505" y="102"/>
                  </a:lnTo>
                  <a:lnTo>
                    <a:pt x="505" y="109"/>
                  </a:lnTo>
                  <a:lnTo>
                    <a:pt x="507" y="128"/>
                  </a:lnTo>
                  <a:lnTo>
                    <a:pt x="515" y="164"/>
                  </a:lnTo>
                  <a:lnTo>
                    <a:pt x="524" y="214"/>
                  </a:lnTo>
                  <a:lnTo>
                    <a:pt x="534" y="272"/>
                  </a:lnTo>
                  <a:lnTo>
                    <a:pt x="541" y="332"/>
                  </a:lnTo>
                  <a:lnTo>
                    <a:pt x="549" y="388"/>
                  </a:lnTo>
                  <a:lnTo>
                    <a:pt x="554" y="434"/>
                  </a:lnTo>
                  <a:lnTo>
                    <a:pt x="554" y="470"/>
                  </a:lnTo>
                  <a:lnTo>
                    <a:pt x="547" y="489"/>
                  </a:lnTo>
                  <a:lnTo>
                    <a:pt x="534" y="504"/>
                  </a:lnTo>
                  <a:lnTo>
                    <a:pt x="515" y="519"/>
                  </a:lnTo>
                  <a:lnTo>
                    <a:pt x="491" y="528"/>
                  </a:lnTo>
                  <a:lnTo>
                    <a:pt x="461" y="538"/>
                  </a:lnTo>
                  <a:lnTo>
                    <a:pt x="430" y="542"/>
                  </a:lnTo>
                  <a:lnTo>
                    <a:pt x="397" y="548"/>
                  </a:lnTo>
                  <a:lnTo>
                    <a:pt x="362" y="548"/>
                  </a:lnTo>
                  <a:lnTo>
                    <a:pt x="328" y="548"/>
                  </a:lnTo>
                  <a:lnTo>
                    <a:pt x="294" y="545"/>
                  </a:lnTo>
                  <a:lnTo>
                    <a:pt x="262" y="542"/>
                  </a:lnTo>
                  <a:lnTo>
                    <a:pt x="233" y="538"/>
                  </a:lnTo>
                  <a:lnTo>
                    <a:pt x="207" y="536"/>
                  </a:lnTo>
                  <a:lnTo>
                    <a:pt x="188" y="531"/>
                  </a:lnTo>
                  <a:lnTo>
                    <a:pt x="174" y="526"/>
                  </a:lnTo>
                  <a:lnTo>
                    <a:pt x="167" y="524"/>
                  </a:lnTo>
                  <a:lnTo>
                    <a:pt x="159" y="489"/>
                  </a:lnTo>
                  <a:lnTo>
                    <a:pt x="153" y="432"/>
                  </a:lnTo>
                  <a:lnTo>
                    <a:pt x="150" y="372"/>
                  </a:lnTo>
                  <a:lnTo>
                    <a:pt x="144" y="339"/>
                  </a:lnTo>
                  <a:lnTo>
                    <a:pt x="137" y="334"/>
                  </a:lnTo>
                  <a:lnTo>
                    <a:pt x="131" y="332"/>
                  </a:lnTo>
                  <a:lnTo>
                    <a:pt x="120" y="332"/>
                  </a:lnTo>
                  <a:lnTo>
                    <a:pt x="110" y="334"/>
                  </a:lnTo>
                  <a:lnTo>
                    <a:pt x="97" y="339"/>
                  </a:lnTo>
                  <a:lnTo>
                    <a:pt x="89" y="341"/>
                  </a:lnTo>
                  <a:lnTo>
                    <a:pt x="81" y="346"/>
                  </a:lnTo>
                  <a:lnTo>
                    <a:pt x="75" y="351"/>
                  </a:lnTo>
                  <a:lnTo>
                    <a:pt x="73" y="384"/>
                  </a:lnTo>
                  <a:lnTo>
                    <a:pt x="74" y="443"/>
                  </a:lnTo>
                  <a:lnTo>
                    <a:pt x="77" y="504"/>
                  </a:lnTo>
                  <a:lnTo>
                    <a:pt x="74" y="542"/>
                  </a:lnTo>
                  <a:lnTo>
                    <a:pt x="68" y="548"/>
                  </a:lnTo>
                  <a:lnTo>
                    <a:pt x="61" y="556"/>
                  </a:lnTo>
                  <a:lnTo>
                    <a:pt x="53" y="564"/>
                  </a:lnTo>
                  <a:lnTo>
                    <a:pt x="39" y="570"/>
                  </a:lnTo>
                  <a:lnTo>
                    <a:pt x="28" y="576"/>
                  </a:lnTo>
                  <a:lnTo>
                    <a:pt x="18" y="583"/>
                  </a:lnTo>
                  <a:lnTo>
                    <a:pt x="10" y="588"/>
                  </a:lnTo>
                  <a:lnTo>
                    <a:pt x="3" y="596"/>
                  </a:lnTo>
                  <a:lnTo>
                    <a:pt x="0" y="614"/>
                  </a:lnTo>
                  <a:lnTo>
                    <a:pt x="1" y="654"/>
                  </a:lnTo>
                  <a:lnTo>
                    <a:pt x="6" y="708"/>
                  </a:lnTo>
                  <a:lnTo>
                    <a:pt x="13" y="778"/>
                  </a:lnTo>
                  <a:lnTo>
                    <a:pt x="25" y="846"/>
                  </a:lnTo>
                  <a:lnTo>
                    <a:pt x="38" y="915"/>
                  </a:lnTo>
                  <a:lnTo>
                    <a:pt x="54" y="972"/>
                  </a:lnTo>
                  <a:lnTo>
                    <a:pt x="74" y="1017"/>
                  </a:lnTo>
                  <a:lnTo>
                    <a:pt x="80" y="1020"/>
                  </a:lnTo>
                  <a:lnTo>
                    <a:pt x="89" y="1025"/>
                  </a:lnTo>
                  <a:lnTo>
                    <a:pt x="105" y="1026"/>
                  </a:lnTo>
                  <a:lnTo>
                    <a:pt x="127" y="1028"/>
                  </a:lnTo>
                  <a:lnTo>
                    <a:pt x="153" y="1028"/>
                  </a:lnTo>
                  <a:lnTo>
                    <a:pt x="184" y="1031"/>
                  </a:lnTo>
                  <a:lnTo>
                    <a:pt x="219" y="1033"/>
                  </a:lnTo>
                  <a:lnTo>
                    <a:pt x="257" y="1036"/>
                  </a:lnTo>
                  <a:lnTo>
                    <a:pt x="296" y="1038"/>
                  </a:lnTo>
                  <a:lnTo>
                    <a:pt x="342" y="1041"/>
                  </a:lnTo>
                  <a:lnTo>
                    <a:pt x="388" y="1041"/>
                  </a:lnTo>
                  <a:lnTo>
                    <a:pt x="436" y="1043"/>
                  </a:lnTo>
                  <a:lnTo>
                    <a:pt x="484" y="1045"/>
                  </a:lnTo>
                  <a:lnTo>
                    <a:pt x="535" y="1045"/>
                  </a:lnTo>
                  <a:lnTo>
                    <a:pt x="589" y="1049"/>
                  </a:lnTo>
                  <a:lnTo>
                    <a:pt x="639" y="1049"/>
                  </a:lnTo>
                  <a:lnTo>
                    <a:pt x="692" y="1049"/>
                  </a:lnTo>
                  <a:lnTo>
                    <a:pt x="745" y="1049"/>
                  </a:lnTo>
                  <a:lnTo>
                    <a:pt x="796" y="1050"/>
                  </a:lnTo>
                  <a:lnTo>
                    <a:pt x="844" y="1050"/>
                  </a:lnTo>
                  <a:lnTo>
                    <a:pt x="892" y="1050"/>
                  </a:lnTo>
                  <a:lnTo>
                    <a:pt x="938" y="1049"/>
                  </a:lnTo>
                  <a:lnTo>
                    <a:pt x="983" y="1049"/>
                  </a:lnTo>
                  <a:lnTo>
                    <a:pt x="1024" y="1049"/>
                  </a:lnTo>
                  <a:lnTo>
                    <a:pt x="1061" y="1045"/>
                  </a:lnTo>
                  <a:lnTo>
                    <a:pt x="1097" y="1045"/>
                  </a:lnTo>
                  <a:lnTo>
                    <a:pt x="1126" y="1043"/>
                  </a:lnTo>
                  <a:lnTo>
                    <a:pt x="1153" y="1041"/>
                  </a:lnTo>
                  <a:lnTo>
                    <a:pt x="1175" y="1038"/>
                  </a:lnTo>
                  <a:lnTo>
                    <a:pt x="1190" y="1036"/>
                  </a:lnTo>
                  <a:lnTo>
                    <a:pt x="1200" y="1033"/>
                  </a:lnTo>
                  <a:lnTo>
                    <a:pt x="1206" y="1031"/>
                  </a:lnTo>
                  <a:lnTo>
                    <a:pt x="1213" y="1000"/>
                  </a:lnTo>
                  <a:lnTo>
                    <a:pt x="1213" y="944"/>
                  </a:lnTo>
                  <a:lnTo>
                    <a:pt x="1208" y="872"/>
                  </a:lnTo>
                  <a:lnTo>
                    <a:pt x="1200" y="796"/>
                  </a:lnTo>
                  <a:lnTo>
                    <a:pt x="1186" y="721"/>
                  </a:lnTo>
                  <a:lnTo>
                    <a:pt x="1170" y="654"/>
                  </a:lnTo>
                  <a:lnTo>
                    <a:pt x="1153" y="609"/>
                  </a:lnTo>
                  <a:lnTo>
                    <a:pt x="1133" y="591"/>
                  </a:lnTo>
                  <a:lnTo>
                    <a:pt x="1119" y="588"/>
                  </a:lnTo>
                  <a:lnTo>
                    <a:pt x="1098" y="581"/>
                  </a:lnTo>
                  <a:lnTo>
                    <a:pt x="1073" y="570"/>
                  </a:lnTo>
                  <a:lnTo>
                    <a:pt x="1045" y="559"/>
                  </a:lnTo>
                  <a:lnTo>
                    <a:pt x="1018" y="545"/>
                  </a:lnTo>
                  <a:lnTo>
                    <a:pt x="995" y="526"/>
                  </a:lnTo>
                  <a:lnTo>
                    <a:pt x="976" y="503"/>
                  </a:lnTo>
                  <a:lnTo>
                    <a:pt x="965" y="476"/>
                  </a:lnTo>
                  <a:lnTo>
                    <a:pt x="960" y="453"/>
                  </a:lnTo>
                  <a:lnTo>
                    <a:pt x="951" y="408"/>
                  </a:lnTo>
                  <a:lnTo>
                    <a:pt x="938" y="349"/>
                  </a:lnTo>
                  <a:lnTo>
                    <a:pt x="923" y="282"/>
                  </a:lnTo>
                  <a:lnTo>
                    <a:pt x="912" y="218"/>
                  </a:lnTo>
                  <a:lnTo>
                    <a:pt x="901" y="162"/>
                  </a:lnTo>
                  <a:lnTo>
                    <a:pt x="895" y="119"/>
                  </a:lnTo>
                  <a:lnTo>
                    <a:pt x="895" y="100"/>
                  </a:lnTo>
                  <a:lnTo>
                    <a:pt x="901" y="94"/>
                  </a:lnTo>
                  <a:lnTo>
                    <a:pt x="905" y="93"/>
                  </a:lnTo>
                  <a:lnTo>
                    <a:pt x="912" y="90"/>
                  </a:lnTo>
                  <a:lnTo>
                    <a:pt x="920" y="90"/>
                  </a:lnTo>
                  <a:lnTo>
                    <a:pt x="927" y="90"/>
                  </a:lnTo>
                  <a:lnTo>
                    <a:pt x="933" y="90"/>
                  </a:lnTo>
                  <a:lnTo>
                    <a:pt x="938" y="87"/>
                  </a:lnTo>
                  <a:lnTo>
                    <a:pt x="943" y="85"/>
                  </a:lnTo>
                  <a:lnTo>
                    <a:pt x="949" y="69"/>
                  </a:lnTo>
                  <a:lnTo>
                    <a:pt x="954" y="42"/>
                  </a:lnTo>
                  <a:lnTo>
                    <a:pt x="952" y="17"/>
                  </a:lnTo>
                  <a:lnTo>
                    <a:pt x="942" y="0"/>
                  </a:lnTo>
                  <a:lnTo>
                    <a:pt x="942" y="0"/>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6" name="Freeform 28">
              <a:extLst>
                <a:ext uri="{FF2B5EF4-FFF2-40B4-BE49-F238E27FC236}">
                  <a16:creationId xmlns:a16="http://schemas.microsoft.com/office/drawing/2014/main" id="{AF50F4C6-DE18-6728-888F-79245B7A8936}"/>
                </a:ext>
              </a:extLst>
            </p:cNvPr>
            <p:cNvSpPr>
              <a:spLocks/>
            </p:cNvSpPr>
            <p:nvPr/>
          </p:nvSpPr>
          <p:spPr bwMode="auto">
            <a:xfrm>
              <a:off x="3742" y="1634"/>
              <a:ext cx="1130" cy="894"/>
            </a:xfrm>
            <a:custGeom>
              <a:avLst/>
              <a:gdLst>
                <a:gd name="T0" fmla="*/ 515 w 1130"/>
                <a:gd name="T1" fmla="*/ 116 h 894"/>
                <a:gd name="T2" fmla="*/ 544 w 1130"/>
                <a:gd name="T3" fmla="*/ 265 h 894"/>
                <a:gd name="T4" fmla="*/ 545 w 1130"/>
                <a:gd name="T5" fmla="*/ 422 h 894"/>
                <a:gd name="T6" fmla="*/ 502 w 1130"/>
                <a:gd name="T7" fmla="*/ 464 h 894"/>
                <a:gd name="T8" fmla="*/ 413 w 1130"/>
                <a:gd name="T9" fmla="*/ 503 h 894"/>
                <a:gd name="T10" fmla="*/ 340 w 1130"/>
                <a:gd name="T11" fmla="*/ 503 h 894"/>
                <a:gd name="T12" fmla="*/ 303 w 1130"/>
                <a:gd name="T13" fmla="*/ 498 h 894"/>
                <a:gd name="T14" fmla="*/ 251 w 1130"/>
                <a:gd name="T15" fmla="*/ 493 h 894"/>
                <a:gd name="T16" fmla="*/ 196 w 1130"/>
                <a:gd name="T17" fmla="*/ 491 h 894"/>
                <a:gd name="T18" fmla="*/ 152 w 1130"/>
                <a:gd name="T19" fmla="*/ 491 h 894"/>
                <a:gd name="T20" fmla="*/ 127 w 1130"/>
                <a:gd name="T21" fmla="*/ 496 h 894"/>
                <a:gd name="T22" fmla="*/ 93 w 1130"/>
                <a:gd name="T23" fmla="*/ 503 h 894"/>
                <a:gd name="T24" fmla="*/ 44 w 1130"/>
                <a:gd name="T25" fmla="*/ 514 h 894"/>
                <a:gd name="T26" fmla="*/ 6 w 1130"/>
                <a:gd name="T27" fmla="*/ 573 h 894"/>
                <a:gd name="T28" fmla="*/ 10 w 1130"/>
                <a:gd name="T29" fmla="*/ 723 h 894"/>
                <a:gd name="T30" fmla="*/ 48 w 1130"/>
                <a:gd name="T31" fmla="*/ 846 h 894"/>
                <a:gd name="T32" fmla="*/ 76 w 1130"/>
                <a:gd name="T33" fmla="*/ 870 h 894"/>
                <a:gd name="T34" fmla="*/ 137 w 1130"/>
                <a:gd name="T35" fmla="*/ 875 h 894"/>
                <a:gd name="T36" fmla="*/ 234 w 1130"/>
                <a:gd name="T37" fmla="*/ 882 h 894"/>
                <a:gd name="T38" fmla="*/ 360 w 1130"/>
                <a:gd name="T39" fmla="*/ 887 h 894"/>
                <a:gd name="T40" fmla="*/ 500 w 1130"/>
                <a:gd name="T41" fmla="*/ 890 h 894"/>
                <a:gd name="T42" fmla="*/ 646 w 1130"/>
                <a:gd name="T43" fmla="*/ 893 h 894"/>
                <a:gd name="T44" fmla="*/ 789 w 1130"/>
                <a:gd name="T45" fmla="*/ 893 h 894"/>
                <a:gd name="T46" fmla="*/ 918 w 1130"/>
                <a:gd name="T47" fmla="*/ 893 h 894"/>
                <a:gd name="T48" fmla="*/ 1023 w 1130"/>
                <a:gd name="T49" fmla="*/ 888 h 894"/>
                <a:gd name="T50" fmla="*/ 1096 w 1130"/>
                <a:gd name="T51" fmla="*/ 885 h 894"/>
                <a:gd name="T52" fmla="*/ 1124 w 1130"/>
                <a:gd name="T53" fmla="*/ 875 h 894"/>
                <a:gd name="T54" fmla="*/ 1120 w 1130"/>
                <a:gd name="T55" fmla="*/ 728 h 894"/>
                <a:gd name="T56" fmla="*/ 1106 w 1130"/>
                <a:gd name="T57" fmla="*/ 669 h 894"/>
                <a:gd name="T58" fmla="*/ 1092 w 1130"/>
                <a:gd name="T59" fmla="*/ 591 h 894"/>
                <a:gd name="T60" fmla="*/ 1035 w 1130"/>
                <a:gd name="T61" fmla="*/ 540 h 894"/>
                <a:gd name="T62" fmla="*/ 953 w 1130"/>
                <a:gd name="T63" fmla="*/ 512 h 894"/>
                <a:gd name="T64" fmla="*/ 890 w 1130"/>
                <a:gd name="T65" fmla="*/ 461 h 894"/>
                <a:gd name="T66" fmla="*/ 879 w 1130"/>
                <a:gd name="T67" fmla="*/ 396 h 894"/>
                <a:gd name="T68" fmla="*/ 847 w 1130"/>
                <a:gd name="T69" fmla="*/ 256 h 894"/>
                <a:gd name="T70" fmla="*/ 836 w 1130"/>
                <a:gd name="T71" fmla="*/ 174 h 894"/>
                <a:gd name="T72" fmla="*/ 819 w 1130"/>
                <a:gd name="T73" fmla="*/ 57 h 894"/>
                <a:gd name="T74" fmla="*/ 797 w 1130"/>
                <a:gd name="T75" fmla="*/ 7 h 894"/>
                <a:gd name="T76" fmla="*/ 741 w 1130"/>
                <a:gd name="T77" fmla="*/ 7 h 894"/>
                <a:gd name="T78" fmla="*/ 684 w 1130"/>
                <a:gd name="T79" fmla="*/ 12 h 894"/>
                <a:gd name="T80" fmla="*/ 642 w 1130"/>
                <a:gd name="T81" fmla="*/ 3 h 894"/>
                <a:gd name="T82" fmla="*/ 566 w 1130"/>
                <a:gd name="T83" fmla="*/ 0 h 894"/>
                <a:gd name="T84" fmla="*/ 511 w 1130"/>
                <a:gd name="T85" fmla="*/ 24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0" h="894">
                  <a:moveTo>
                    <a:pt x="511" y="24"/>
                  </a:moveTo>
                  <a:lnTo>
                    <a:pt x="509" y="55"/>
                  </a:lnTo>
                  <a:lnTo>
                    <a:pt x="515" y="116"/>
                  </a:lnTo>
                  <a:lnTo>
                    <a:pt x="524" y="182"/>
                  </a:lnTo>
                  <a:lnTo>
                    <a:pt x="534" y="228"/>
                  </a:lnTo>
                  <a:lnTo>
                    <a:pt x="544" y="265"/>
                  </a:lnTo>
                  <a:lnTo>
                    <a:pt x="549" y="325"/>
                  </a:lnTo>
                  <a:lnTo>
                    <a:pt x="552" y="386"/>
                  </a:lnTo>
                  <a:lnTo>
                    <a:pt x="545" y="422"/>
                  </a:lnTo>
                  <a:lnTo>
                    <a:pt x="538" y="436"/>
                  </a:lnTo>
                  <a:lnTo>
                    <a:pt x="521" y="451"/>
                  </a:lnTo>
                  <a:lnTo>
                    <a:pt x="502" y="464"/>
                  </a:lnTo>
                  <a:lnTo>
                    <a:pt x="474" y="480"/>
                  </a:lnTo>
                  <a:lnTo>
                    <a:pt x="445" y="493"/>
                  </a:lnTo>
                  <a:lnTo>
                    <a:pt x="413" y="503"/>
                  </a:lnTo>
                  <a:lnTo>
                    <a:pt x="378" y="506"/>
                  </a:lnTo>
                  <a:lnTo>
                    <a:pt x="346" y="503"/>
                  </a:lnTo>
                  <a:lnTo>
                    <a:pt x="340" y="503"/>
                  </a:lnTo>
                  <a:lnTo>
                    <a:pt x="331" y="501"/>
                  </a:lnTo>
                  <a:lnTo>
                    <a:pt x="318" y="501"/>
                  </a:lnTo>
                  <a:lnTo>
                    <a:pt x="303" y="498"/>
                  </a:lnTo>
                  <a:lnTo>
                    <a:pt x="290" y="496"/>
                  </a:lnTo>
                  <a:lnTo>
                    <a:pt x="270" y="496"/>
                  </a:lnTo>
                  <a:lnTo>
                    <a:pt x="251" y="493"/>
                  </a:lnTo>
                  <a:lnTo>
                    <a:pt x="232" y="493"/>
                  </a:lnTo>
                  <a:lnTo>
                    <a:pt x="215" y="491"/>
                  </a:lnTo>
                  <a:lnTo>
                    <a:pt x="196" y="491"/>
                  </a:lnTo>
                  <a:lnTo>
                    <a:pt x="179" y="491"/>
                  </a:lnTo>
                  <a:lnTo>
                    <a:pt x="165" y="491"/>
                  </a:lnTo>
                  <a:lnTo>
                    <a:pt x="152" y="491"/>
                  </a:lnTo>
                  <a:lnTo>
                    <a:pt x="141" y="493"/>
                  </a:lnTo>
                  <a:lnTo>
                    <a:pt x="133" y="493"/>
                  </a:lnTo>
                  <a:lnTo>
                    <a:pt x="127" y="496"/>
                  </a:lnTo>
                  <a:lnTo>
                    <a:pt x="120" y="501"/>
                  </a:lnTo>
                  <a:lnTo>
                    <a:pt x="108" y="503"/>
                  </a:lnTo>
                  <a:lnTo>
                    <a:pt x="93" y="503"/>
                  </a:lnTo>
                  <a:lnTo>
                    <a:pt x="79" y="506"/>
                  </a:lnTo>
                  <a:lnTo>
                    <a:pt x="60" y="507"/>
                  </a:lnTo>
                  <a:lnTo>
                    <a:pt x="44" y="514"/>
                  </a:lnTo>
                  <a:lnTo>
                    <a:pt x="30" y="524"/>
                  </a:lnTo>
                  <a:lnTo>
                    <a:pt x="20" y="534"/>
                  </a:lnTo>
                  <a:lnTo>
                    <a:pt x="6" y="573"/>
                  </a:lnTo>
                  <a:lnTo>
                    <a:pt x="0" y="618"/>
                  </a:lnTo>
                  <a:lnTo>
                    <a:pt x="2" y="671"/>
                  </a:lnTo>
                  <a:lnTo>
                    <a:pt x="10" y="723"/>
                  </a:lnTo>
                  <a:lnTo>
                    <a:pt x="21" y="772"/>
                  </a:lnTo>
                  <a:lnTo>
                    <a:pt x="36" y="815"/>
                  </a:lnTo>
                  <a:lnTo>
                    <a:pt x="48" y="846"/>
                  </a:lnTo>
                  <a:lnTo>
                    <a:pt x="60" y="866"/>
                  </a:lnTo>
                  <a:lnTo>
                    <a:pt x="65" y="867"/>
                  </a:lnTo>
                  <a:lnTo>
                    <a:pt x="76" y="870"/>
                  </a:lnTo>
                  <a:lnTo>
                    <a:pt x="90" y="870"/>
                  </a:lnTo>
                  <a:lnTo>
                    <a:pt x="113" y="873"/>
                  </a:lnTo>
                  <a:lnTo>
                    <a:pt x="137" y="875"/>
                  </a:lnTo>
                  <a:lnTo>
                    <a:pt x="166" y="877"/>
                  </a:lnTo>
                  <a:lnTo>
                    <a:pt x="200" y="880"/>
                  </a:lnTo>
                  <a:lnTo>
                    <a:pt x="234" y="882"/>
                  </a:lnTo>
                  <a:lnTo>
                    <a:pt x="274" y="882"/>
                  </a:lnTo>
                  <a:lnTo>
                    <a:pt x="315" y="885"/>
                  </a:lnTo>
                  <a:lnTo>
                    <a:pt x="360" y="887"/>
                  </a:lnTo>
                  <a:lnTo>
                    <a:pt x="402" y="888"/>
                  </a:lnTo>
                  <a:lnTo>
                    <a:pt x="450" y="888"/>
                  </a:lnTo>
                  <a:lnTo>
                    <a:pt x="500" y="890"/>
                  </a:lnTo>
                  <a:lnTo>
                    <a:pt x="547" y="890"/>
                  </a:lnTo>
                  <a:lnTo>
                    <a:pt x="596" y="893"/>
                  </a:lnTo>
                  <a:lnTo>
                    <a:pt x="646" y="893"/>
                  </a:lnTo>
                  <a:lnTo>
                    <a:pt x="694" y="893"/>
                  </a:lnTo>
                  <a:lnTo>
                    <a:pt x="741" y="893"/>
                  </a:lnTo>
                  <a:lnTo>
                    <a:pt x="789" y="893"/>
                  </a:lnTo>
                  <a:lnTo>
                    <a:pt x="834" y="893"/>
                  </a:lnTo>
                  <a:lnTo>
                    <a:pt x="876" y="893"/>
                  </a:lnTo>
                  <a:lnTo>
                    <a:pt x="918" y="893"/>
                  </a:lnTo>
                  <a:lnTo>
                    <a:pt x="956" y="893"/>
                  </a:lnTo>
                  <a:lnTo>
                    <a:pt x="993" y="890"/>
                  </a:lnTo>
                  <a:lnTo>
                    <a:pt x="1023" y="888"/>
                  </a:lnTo>
                  <a:lnTo>
                    <a:pt x="1051" y="888"/>
                  </a:lnTo>
                  <a:lnTo>
                    <a:pt x="1077" y="887"/>
                  </a:lnTo>
                  <a:lnTo>
                    <a:pt x="1096" y="885"/>
                  </a:lnTo>
                  <a:lnTo>
                    <a:pt x="1111" y="882"/>
                  </a:lnTo>
                  <a:lnTo>
                    <a:pt x="1121" y="877"/>
                  </a:lnTo>
                  <a:lnTo>
                    <a:pt x="1124" y="875"/>
                  </a:lnTo>
                  <a:lnTo>
                    <a:pt x="1129" y="834"/>
                  </a:lnTo>
                  <a:lnTo>
                    <a:pt x="1126" y="777"/>
                  </a:lnTo>
                  <a:lnTo>
                    <a:pt x="1120" y="728"/>
                  </a:lnTo>
                  <a:lnTo>
                    <a:pt x="1110" y="699"/>
                  </a:lnTo>
                  <a:lnTo>
                    <a:pt x="1107" y="688"/>
                  </a:lnTo>
                  <a:lnTo>
                    <a:pt x="1106" y="669"/>
                  </a:lnTo>
                  <a:lnTo>
                    <a:pt x="1101" y="645"/>
                  </a:lnTo>
                  <a:lnTo>
                    <a:pt x="1097" y="618"/>
                  </a:lnTo>
                  <a:lnTo>
                    <a:pt x="1092" y="591"/>
                  </a:lnTo>
                  <a:lnTo>
                    <a:pt x="1079" y="566"/>
                  </a:lnTo>
                  <a:lnTo>
                    <a:pt x="1060" y="551"/>
                  </a:lnTo>
                  <a:lnTo>
                    <a:pt x="1035" y="540"/>
                  </a:lnTo>
                  <a:lnTo>
                    <a:pt x="1007" y="536"/>
                  </a:lnTo>
                  <a:lnTo>
                    <a:pt x="978" y="526"/>
                  </a:lnTo>
                  <a:lnTo>
                    <a:pt x="953" y="512"/>
                  </a:lnTo>
                  <a:lnTo>
                    <a:pt x="927" y="498"/>
                  </a:lnTo>
                  <a:lnTo>
                    <a:pt x="905" y="479"/>
                  </a:lnTo>
                  <a:lnTo>
                    <a:pt x="890" y="461"/>
                  </a:lnTo>
                  <a:lnTo>
                    <a:pt x="882" y="444"/>
                  </a:lnTo>
                  <a:lnTo>
                    <a:pt x="879" y="429"/>
                  </a:lnTo>
                  <a:lnTo>
                    <a:pt x="879" y="396"/>
                  </a:lnTo>
                  <a:lnTo>
                    <a:pt x="871" y="356"/>
                  </a:lnTo>
                  <a:lnTo>
                    <a:pt x="863" y="308"/>
                  </a:lnTo>
                  <a:lnTo>
                    <a:pt x="847" y="256"/>
                  </a:lnTo>
                  <a:lnTo>
                    <a:pt x="843" y="240"/>
                  </a:lnTo>
                  <a:lnTo>
                    <a:pt x="839" y="209"/>
                  </a:lnTo>
                  <a:lnTo>
                    <a:pt x="836" y="174"/>
                  </a:lnTo>
                  <a:lnTo>
                    <a:pt x="829" y="133"/>
                  </a:lnTo>
                  <a:lnTo>
                    <a:pt x="825" y="92"/>
                  </a:lnTo>
                  <a:lnTo>
                    <a:pt x="819" y="57"/>
                  </a:lnTo>
                  <a:lnTo>
                    <a:pt x="811" y="29"/>
                  </a:lnTo>
                  <a:lnTo>
                    <a:pt x="806" y="14"/>
                  </a:lnTo>
                  <a:lnTo>
                    <a:pt x="797" y="7"/>
                  </a:lnTo>
                  <a:lnTo>
                    <a:pt x="780" y="4"/>
                  </a:lnTo>
                  <a:lnTo>
                    <a:pt x="761" y="7"/>
                  </a:lnTo>
                  <a:lnTo>
                    <a:pt x="741" y="7"/>
                  </a:lnTo>
                  <a:lnTo>
                    <a:pt x="720" y="12"/>
                  </a:lnTo>
                  <a:lnTo>
                    <a:pt x="699" y="12"/>
                  </a:lnTo>
                  <a:lnTo>
                    <a:pt x="684" y="12"/>
                  </a:lnTo>
                  <a:lnTo>
                    <a:pt x="671" y="10"/>
                  </a:lnTo>
                  <a:lnTo>
                    <a:pt x="660" y="4"/>
                  </a:lnTo>
                  <a:lnTo>
                    <a:pt x="642" y="3"/>
                  </a:lnTo>
                  <a:lnTo>
                    <a:pt x="617" y="0"/>
                  </a:lnTo>
                  <a:lnTo>
                    <a:pt x="591" y="0"/>
                  </a:lnTo>
                  <a:lnTo>
                    <a:pt x="566" y="0"/>
                  </a:lnTo>
                  <a:lnTo>
                    <a:pt x="544" y="4"/>
                  </a:lnTo>
                  <a:lnTo>
                    <a:pt x="523" y="12"/>
                  </a:lnTo>
                  <a:lnTo>
                    <a:pt x="511" y="24"/>
                  </a:lnTo>
                  <a:lnTo>
                    <a:pt x="511" y="24"/>
                  </a:lnTo>
                </a:path>
              </a:pathLst>
            </a:custGeom>
            <a:solidFill>
              <a:srgbClr val="E26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7" name="Freeform 29">
              <a:extLst>
                <a:ext uri="{FF2B5EF4-FFF2-40B4-BE49-F238E27FC236}">
                  <a16:creationId xmlns:a16="http://schemas.microsoft.com/office/drawing/2014/main" id="{929BEA2A-F70C-F6D5-248E-2921151219BD}"/>
                </a:ext>
              </a:extLst>
            </p:cNvPr>
            <p:cNvSpPr>
              <a:spLocks/>
            </p:cNvSpPr>
            <p:nvPr/>
          </p:nvSpPr>
          <p:spPr bwMode="auto">
            <a:xfrm>
              <a:off x="3212" y="2082"/>
              <a:ext cx="529" cy="963"/>
            </a:xfrm>
            <a:custGeom>
              <a:avLst/>
              <a:gdLst>
                <a:gd name="T0" fmla="*/ 219 w 529"/>
                <a:gd name="T1" fmla="*/ 10 h 963"/>
                <a:gd name="T2" fmla="*/ 234 w 529"/>
                <a:gd name="T3" fmla="*/ 53 h 963"/>
                <a:gd name="T4" fmla="*/ 255 w 529"/>
                <a:gd name="T5" fmla="*/ 104 h 963"/>
                <a:gd name="T6" fmla="*/ 272 w 529"/>
                <a:gd name="T7" fmla="*/ 149 h 963"/>
                <a:gd name="T8" fmla="*/ 280 w 529"/>
                <a:gd name="T9" fmla="*/ 270 h 963"/>
                <a:gd name="T10" fmla="*/ 272 w 529"/>
                <a:gd name="T11" fmla="*/ 622 h 963"/>
                <a:gd name="T12" fmla="*/ 258 w 529"/>
                <a:gd name="T13" fmla="*/ 732 h 963"/>
                <a:gd name="T14" fmla="*/ 234 w 529"/>
                <a:gd name="T15" fmla="*/ 769 h 963"/>
                <a:gd name="T16" fmla="*/ 197 w 529"/>
                <a:gd name="T17" fmla="*/ 802 h 963"/>
                <a:gd name="T18" fmla="*/ 155 w 529"/>
                <a:gd name="T19" fmla="*/ 835 h 963"/>
                <a:gd name="T20" fmla="*/ 112 w 529"/>
                <a:gd name="T21" fmla="*/ 863 h 963"/>
                <a:gd name="T22" fmla="*/ 69 w 529"/>
                <a:gd name="T23" fmla="*/ 889 h 963"/>
                <a:gd name="T24" fmla="*/ 33 w 529"/>
                <a:gd name="T25" fmla="*/ 911 h 963"/>
                <a:gd name="T26" fmla="*/ 11 w 529"/>
                <a:gd name="T27" fmla="*/ 926 h 963"/>
                <a:gd name="T28" fmla="*/ 0 w 529"/>
                <a:gd name="T29" fmla="*/ 944 h 963"/>
                <a:gd name="T30" fmla="*/ 12 w 529"/>
                <a:gd name="T31" fmla="*/ 955 h 963"/>
                <a:gd name="T32" fmla="*/ 47 w 529"/>
                <a:gd name="T33" fmla="*/ 962 h 963"/>
                <a:gd name="T34" fmla="*/ 98 w 529"/>
                <a:gd name="T35" fmla="*/ 962 h 963"/>
                <a:gd name="T36" fmla="*/ 155 w 529"/>
                <a:gd name="T37" fmla="*/ 962 h 963"/>
                <a:gd name="T38" fmla="*/ 211 w 529"/>
                <a:gd name="T39" fmla="*/ 960 h 963"/>
                <a:gd name="T40" fmla="*/ 261 w 529"/>
                <a:gd name="T41" fmla="*/ 958 h 963"/>
                <a:gd name="T42" fmla="*/ 297 w 529"/>
                <a:gd name="T43" fmla="*/ 958 h 963"/>
                <a:gd name="T44" fmla="*/ 318 w 529"/>
                <a:gd name="T45" fmla="*/ 951 h 963"/>
                <a:gd name="T46" fmla="*/ 353 w 529"/>
                <a:gd name="T47" fmla="*/ 899 h 963"/>
                <a:gd name="T48" fmla="*/ 386 w 529"/>
                <a:gd name="T49" fmla="*/ 820 h 963"/>
                <a:gd name="T50" fmla="*/ 409 w 529"/>
                <a:gd name="T51" fmla="*/ 747 h 963"/>
                <a:gd name="T52" fmla="*/ 413 w 529"/>
                <a:gd name="T53" fmla="*/ 721 h 963"/>
                <a:gd name="T54" fmla="*/ 437 w 529"/>
                <a:gd name="T55" fmla="*/ 719 h 963"/>
                <a:gd name="T56" fmla="*/ 473 w 529"/>
                <a:gd name="T57" fmla="*/ 716 h 963"/>
                <a:gd name="T58" fmla="*/ 510 w 529"/>
                <a:gd name="T59" fmla="*/ 711 h 963"/>
                <a:gd name="T60" fmla="*/ 527 w 529"/>
                <a:gd name="T61" fmla="*/ 697 h 963"/>
                <a:gd name="T62" fmla="*/ 527 w 529"/>
                <a:gd name="T63" fmla="*/ 641 h 963"/>
                <a:gd name="T64" fmla="*/ 522 w 529"/>
                <a:gd name="T65" fmla="*/ 602 h 963"/>
                <a:gd name="T66" fmla="*/ 500 w 529"/>
                <a:gd name="T67" fmla="*/ 600 h 963"/>
                <a:gd name="T68" fmla="*/ 464 w 529"/>
                <a:gd name="T69" fmla="*/ 597 h 963"/>
                <a:gd name="T70" fmla="*/ 427 w 529"/>
                <a:gd name="T71" fmla="*/ 595 h 963"/>
                <a:gd name="T72" fmla="*/ 412 w 529"/>
                <a:gd name="T73" fmla="*/ 587 h 963"/>
                <a:gd name="T74" fmla="*/ 412 w 529"/>
                <a:gd name="T75" fmla="*/ 577 h 963"/>
                <a:gd name="T76" fmla="*/ 423 w 529"/>
                <a:gd name="T77" fmla="*/ 569 h 963"/>
                <a:gd name="T78" fmla="*/ 453 w 529"/>
                <a:gd name="T79" fmla="*/ 566 h 963"/>
                <a:gd name="T80" fmla="*/ 491 w 529"/>
                <a:gd name="T81" fmla="*/ 564 h 963"/>
                <a:gd name="T82" fmla="*/ 515 w 529"/>
                <a:gd name="T83" fmla="*/ 559 h 963"/>
                <a:gd name="T84" fmla="*/ 518 w 529"/>
                <a:gd name="T85" fmla="*/ 529 h 963"/>
                <a:gd name="T86" fmla="*/ 520 w 529"/>
                <a:gd name="T87" fmla="*/ 500 h 963"/>
                <a:gd name="T88" fmla="*/ 515 w 529"/>
                <a:gd name="T89" fmla="*/ 493 h 963"/>
                <a:gd name="T90" fmla="*/ 484 w 529"/>
                <a:gd name="T91" fmla="*/ 490 h 963"/>
                <a:gd name="T92" fmla="*/ 447 w 529"/>
                <a:gd name="T93" fmla="*/ 490 h 963"/>
                <a:gd name="T94" fmla="*/ 418 w 529"/>
                <a:gd name="T95" fmla="*/ 490 h 963"/>
                <a:gd name="T96" fmla="*/ 412 w 529"/>
                <a:gd name="T97" fmla="*/ 440 h 963"/>
                <a:gd name="T98" fmla="*/ 412 w 529"/>
                <a:gd name="T99" fmla="*/ 268 h 963"/>
                <a:gd name="T100" fmla="*/ 395 w 529"/>
                <a:gd name="T101" fmla="*/ 203 h 963"/>
                <a:gd name="T102" fmla="*/ 344 w 529"/>
                <a:gd name="T103" fmla="*/ 130 h 963"/>
                <a:gd name="T104" fmla="*/ 282 w 529"/>
                <a:gd name="T105" fmla="*/ 50 h 963"/>
                <a:gd name="T106" fmla="*/ 231 w 529"/>
                <a:gd name="T107" fmla="*/ 0 h 963"/>
                <a:gd name="T108" fmla="*/ 219 w 529"/>
                <a:gd name="T109" fmla="*/ 3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9" h="963">
                  <a:moveTo>
                    <a:pt x="219" y="3"/>
                  </a:moveTo>
                  <a:lnTo>
                    <a:pt x="219" y="10"/>
                  </a:lnTo>
                  <a:lnTo>
                    <a:pt x="225" y="29"/>
                  </a:lnTo>
                  <a:lnTo>
                    <a:pt x="234" y="53"/>
                  </a:lnTo>
                  <a:lnTo>
                    <a:pt x="243" y="78"/>
                  </a:lnTo>
                  <a:lnTo>
                    <a:pt x="255" y="104"/>
                  </a:lnTo>
                  <a:lnTo>
                    <a:pt x="266" y="130"/>
                  </a:lnTo>
                  <a:lnTo>
                    <a:pt x="272" y="149"/>
                  </a:lnTo>
                  <a:lnTo>
                    <a:pt x="277" y="166"/>
                  </a:lnTo>
                  <a:lnTo>
                    <a:pt x="280" y="270"/>
                  </a:lnTo>
                  <a:lnTo>
                    <a:pt x="278" y="448"/>
                  </a:lnTo>
                  <a:lnTo>
                    <a:pt x="272" y="622"/>
                  </a:lnTo>
                  <a:lnTo>
                    <a:pt x="266" y="716"/>
                  </a:lnTo>
                  <a:lnTo>
                    <a:pt x="258" y="732"/>
                  </a:lnTo>
                  <a:lnTo>
                    <a:pt x="247" y="749"/>
                  </a:lnTo>
                  <a:lnTo>
                    <a:pt x="234" y="769"/>
                  </a:lnTo>
                  <a:lnTo>
                    <a:pt x="216" y="787"/>
                  </a:lnTo>
                  <a:lnTo>
                    <a:pt x="197" y="802"/>
                  </a:lnTo>
                  <a:lnTo>
                    <a:pt x="177" y="818"/>
                  </a:lnTo>
                  <a:lnTo>
                    <a:pt x="155" y="835"/>
                  </a:lnTo>
                  <a:lnTo>
                    <a:pt x="133" y="848"/>
                  </a:lnTo>
                  <a:lnTo>
                    <a:pt x="112" y="863"/>
                  </a:lnTo>
                  <a:lnTo>
                    <a:pt x="90" y="877"/>
                  </a:lnTo>
                  <a:lnTo>
                    <a:pt x="69" y="889"/>
                  </a:lnTo>
                  <a:lnTo>
                    <a:pt x="51" y="901"/>
                  </a:lnTo>
                  <a:lnTo>
                    <a:pt x="33" y="911"/>
                  </a:lnTo>
                  <a:lnTo>
                    <a:pt x="21" y="919"/>
                  </a:lnTo>
                  <a:lnTo>
                    <a:pt x="11" y="926"/>
                  </a:lnTo>
                  <a:lnTo>
                    <a:pt x="3" y="934"/>
                  </a:lnTo>
                  <a:lnTo>
                    <a:pt x="0" y="944"/>
                  </a:lnTo>
                  <a:lnTo>
                    <a:pt x="1" y="949"/>
                  </a:lnTo>
                  <a:lnTo>
                    <a:pt x="12" y="955"/>
                  </a:lnTo>
                  <a:lnTo>
                    <a:pt x="29" y="958"/>
                  </a:lnTo>
                  <a:lnTo>
                    <a:pt x="47" y="962"/>
                  </a:lnTo>
                  <a:lnTo>
                    <a:pt x="71" y="962"/>
                  </a:lnTo>
                  <a:lnTo>
                    <a:pt x="98" y="962"/>
                  </a:lnTo>
                  <a:lnTo>
                    <a:pt x="125" y="962"/>
                  </a:lnTo>
                  <a:lnTo>
                    <a:pt x="155" y="962"/>
                  </a:lnTo>
                  <a:lnTo>
                    <a:pt x="183" y="962"/>
                  </a:lnTo>
                  <a:lnTo>
                    <a:pt x="211" y="960"/>
                  </a:lnTo>
                  <a:lnTo>
                    <a:pt x="240" y="958"/>
                  </a:lnTo>
                  <a:lnTo>
                    <a:pt x="261" y="958"/>
                  </a:lnTo>
                  <a:lnTo>
                    <a:pt x="282" y="958"/>
                  </a:lnTo>
                  <a:lnTo>
                    <a:pt x="297" y="958"/>
                  </a:lnTo>
                  <a:lnTo>
                    <a:pt x="306" y="958"/>
                  </a:lnTo>
                  <a:lnTo>
                    <a:pt x="318" y="951"/>
                  </a:lnTo>
                  <a:lnTo>
                    <a:pt x="337" y="929"/>
                  </a:lnTo>
                  <a:lnTo>
                    <a:pt x="353" y="899"/>
                  </a:lnTo>
                  <a:lnTo>
                    <a:pt x="370" y="858"/>
                  </a:lnTo>
                  <a:lnTo>
                    <a:pt x="386" y="820"/>
                  </a:lnTo>
                  <a:lnTo>
                    <a:pt x="398" y="782"/>
                  </a:lnTo>
                  <a:lnTo>
                    <a:pt x="409" y="747"/>
                  </a:lnTo>
                  <a:lnTo>
                    <a:pt x="409" y="723"/>
                  </a:lnTo>
                  <a:lnTo>
                    <a:pt x="413" y="721"/>
                  </a:lnTo>
                  <a:lnTo>
                    <a:pt x="424" y="721"/>
                  </a:lnTo>
                  <a:lnTo>
                    <a:pt x="437" y="719"/>
                  </a:lnTo>
                  <a:lnTo>
                    <a:pt x="453" y="716"/>
                  </a:lnTo>
                  <a:lnTo>
                    <a:pt x="473" y="716"/>
                  </a:lnTo>
                  <a:lnTo>
                    <a:pt x="492" y="714"/>
                  </a:lnTo>
                  <a:lnTo>
                    <a:pt x="510" y="711"/>
                  </a:lnTo>
                  <a:lnTo>
                    <a:pt x="524" y="707"/>
                  </a:lnTo>
                  <a:lnTo>
                    <a:pt x="527" y="697"/>
                  </a:lnTo>
                  <a:lnTo>
                    <a:pt x="528" y="674"/>
                  </a:lnTo>
                  <a:lnTo>
                    <a:pt x="527" y="641"/>
                  </a:lnTo>
                  <a:lnTo>
                    <a:pt x="525" y="604"/>
                  </a:lnTo>
                  <a:lnTo>
                    <a:pt x="522" y="602"/>
                  </a:lnTo>
                  <a:lnTo>
                    <a:pt x="512" y="602"/>
                  </a:lnTo>
                  <a:lnTo>
                    <a:pt x="500" y="600"/>
                  </a:lnTo>
                  <a:lnTo>
                    <a:pt x="482" y="597"/>
                  </a:lnTo>
                  <a:lnTo>
                    <a:pt x="464" y="597"/>
                  </a:lnTo>
                  <a:lnTo>
                    <a:pt x="445" y="595"/>
                  </a:lnTo>
                  <a:lnTo>
                    <a:pt x="427" y="595"/>
                  </a:lnTo>
                  <a:lnTo>
                    <a:pt x="412" y="595"/>
                  </a:lnTo>
                  <a:lnTo>
                    <a:pt x="412" y="587"/>
                  </a:lnTo>
                  <a:lnTo>
                    <a:pt x="412" y="583"/>
                  </a:lnTo>
                  <a:lnTo>
                    <a:pt x="412" y="577"/>
                  </a:lnTo>
                  <a:lnTo>
                    <a:pt x="412" y="569"/>
                  </a:lnTo>
                  <a:lnTo>
                    <a:pt x="423" y="569"/>
                  </a:lnTo>
                  <a:lnTo>
                    <a:pt x="437" y="569"/>
                  </a:lnTo>
                  <a:lnTo>
                    <a:pt x="453" y="566"/>
                  </a:lnTo>
                  <a:lnTo>
                    <a:pt x="473" y="566"/>
                  </a:lnTo>
                  <a:lnTo>
                    <a:pt x="491" y="564"/>
                  </a:lnTo>
                  <a:lnTo>
                    <a:pt x="506" y="562"/>
                  </a:lnTo>
                  <a:lnTo>
                    <a:pt x="515" y="559"/>
                  </a:lnTo>
                  <a:lnTo>
                    <a:pt x="520" y="559"/>
                  </a:lnTo>
                  <a:lnTo>
                    <a:pt x="518" y="529"/>
                  </a:lnTo>
                  <a:lnTo>
                    <a:pt x="518" y="511"/>
                  </a:lnTo>
                  <a:lnTo>
                    <a:pt x="520" y="500"/>
                  </a:lnTo>
                  <a:lnTo>
                    <a:pt x="520" y="495"/>
                  </a:lnTo>
                  <a:lnTo>
                    <a:pt x="515" y="493"/>
                  </a:lnTo>
                  <a:lnTo>
                    <a:pt x="502" y="490"/>
                  </a:lnTo>
                  <a:lnTo>
                    <a:pt x="484" y="490"/>
                  </a:lnTo>
                  <a:lnTo>
                    <a:pt x="466" y="490"/>
                  </a:lnTo>
                  <a:lnTo>
                    <a:pt x="447" y="490"/>
                  </a:lnTo>
                  <a:lnTo>
                    <a:pt x="431" y="490"/>
                  </a:lnTo>
                  <a:lnTo>
                    <a:pt x="418" y="490"/>
                  </a:lnTo>
                  <a:lnTo>
                    <a:pt x="412" y="487"/>
                  </a:lnTo>
                  <a:lnTo>
                    <a:pt x="412" y="440"/>
                  </a:lnTo>
                  <a:lnTo>
                    <a:pt x="412" y="353"/>
                  </a:lnTo>
                  <a:lnTo>
                    <a:pt x="412" y="268"/>
                  </a:lnTo>
                  <a:lnTo>
                    <a:pt x="409" y="223"/>
                  </a:lnTo>
                  <a:lnTo>
                    <a:pt x="395" y="203"/>
                  </a:lnTo>
                  <a:lnTo>
                    <a:pt x="372" y="170"/>
                  </a:lnTo>
                  <a:lnTo>
                    <a:pt x="344" y="130"/>
                  </a:lnTo>
                  <a:lnTo>
                    <a:pt x="313" y="91"/>
                  </a:lnTo>
                  <a:lnTo>
                    <a:pt x="282" y="50"/>
                  </a:lnTo>
                  <a:lnTo>
                    <a:pt x="255" y="18"/>
                  </a:lnTo>
                  <a:lnTo>
                    <a:pt x="231" y="0"/>
                  </a:lnTo>
                  <a:lnTo>
                    <a:pt x="219" y="3"/>
                  </a:lnTo>
                  <a:lnTo>
                    <a:pt x="219" y="3"/>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8" name="Freeform 30">
              <a:extLst>
                <a:ext uri="{FF2B5EF4-FFF2-40B4-BE49-F238E27FC236}">
                  <a16:creationId xmlns:a16="http://schemas.microsoft.com/office/drawing/2014/main" id="{327629E1-9C54-15E7-84D3-DAE775A7DB20}"/>
                </a:ext>
              </a:extLst>
            </p:cNvPr>
            <p:cNvSpPr>
              <a:spLocks/>
            </p:cNvSpPr>
            <p:nvPr/>
          </p:nvSpPr>
          <p:spPr bwMode="auto">
            <a:xfrm>
              <a:off x="3657" y="2347"/>
              <a:ext cx="1353" cy="713"/>
            </a:xfrm>
            <a:custGeom>
              <a:avLst/>
              <a:gdLst>
                <a:gd name="T0" fmla="*/ 968 w 1353"/>
                <a:gd name="T1" fmla="*/ 307 h 713"/>
                <a:gd name="T2" fmla="*/ 796 w 1353"/>
                <a:gd name="T3" fmla="*/ 157 h 713"/>
                <a:gd name="T4" fmla="*/ 460 w 1353"/>
                <a:gd name="T5" fmla="*/ 157 h 713"/>
                <a:gd name="T6" fmla="*/ 319 w 1353"/>
                <a:gd name="T7" fmla="*/ 217 h 713"/>
                <a:gd name="T8" fmla="*/ 364 w 1353"/>
                <a:gd name="T9" fmla="*/ 557 h 713"/>
                <a:gd name="T10" fmla="*/ 739 w 1353"/>
                <a:gd name="T11" fmla="*/ 555 h 713"/>
                <a:gd name="T12" fmla="*/ 995 w 1353"/>
                <a:gd name="T13" fmla="*/ 567 h 713"/>
                <a:gd name="T14" fmla="*/ 1009 w 1353"/>
                <a:gd name="T15" fmla="*/ 654 h 713"/>
                <a:gd name="T16" fmla="*/ 967 w 1353"/>
                <a:gd name="T17" fmla="*/ 712 h 713"/>
                <a:gd name="T18" fmla="*/ 919 w 1353"/>
                <a:gd name="T19" fmla="*/ 657 h 713"/>
                <a:gd name="T20" fmla="*/ 858 w 1353"/>
                <a:gd name="T21" fmla="*/ 704 h 713"/>
                <a:gd name="T22" fmla="*/ 778 w 1353"/>
                <a:gd name="T23" fmla="*/ 681 h 713"/>
                <a:gd name="T24" fmla="*/ 702 w 1353"/>
                <a:gd name="T25" fmla="*/ 652 h 713"/>
                <a:gd name="T26" fmla="*/ 643 w 1353"/>
                <a:gd name="T27" fmla="*/ 707 h 713"/>
                <a:gd name="T28" fmla="*/ 592 w 1353"/>
                <a:gd name="T29" fmla="*/ 657 h 713"/>
                <a:gd name="T30" fmla="*/ 534 w 1353"/>
                <a:gd name="T31" fmla="*/ 707 h 713"/>
                <a:gd name="T32" fmla="*/ 486 w 1353"/>
                <a:gd name="T33" fmla="*/ 661 h 713"/>
                <a:gd name="T34" fmla="*/ 429 w 1353"/>
                <a:gd name="T35" fmla="*/ 684 h 713"/>
                <a:gd name="T36" fmla="*/ 368 w 1353"/>
                <a:gd name="T37" fmla="*/ 704 h 713"/>
                <a:gd name="T38" fmla="*/ 306 w 1353"/>
                <a:gd name="T39" fmla="*/ 657 h 713"/>
                <a:gd name="T40" fmla="*/ 254 w 1353"/>
                <a:gd name="T41" fmla="*/ 712 h 713"/>
                <a:gd name="T42" fmla="*/ 212 w 1353"/>
                <a:gd name="T43" fmla="*/ 657 h 713"/>
                <a:gd name="T44" fmla="*/ 148 w 1353"/>
                <a:gd name="T45" fmla="*/ 684 h 713"/>
                <a:gd name="T46" fmla="*/ 107 w 1353"/>
                <a:gd name="T47" fmla="*/ 602 h 713"/>
                <a:gd name="T48" fmla="*/ 85 w 1353"/>
                <a:gd name="T49" fmla="*/ 525 h 713"/>
                <a:gd name="T50" fmla="*/ 26 w 1353"/>
                <a:gd name="T51" fmla="*/ 489 h 713"/>
                <a:gd name="T52" fmla="*/ 36 w 1353"/>
                <a:gd name="T53" fmla="*/ 327 h 713"/>
                <a:gd name="T54" fmla="*/ 19 w 1353"/>
                <a:gd name="T55" fmla="*/ 205 h 713"/>
                <a:gd name="T56" fmla="*/ 32 w 1353"/>
                <a:gd name="T57" fmla="*/ 112 h 713"/>
                <a:gd name="T58" fmla="*/ 94 w 1353"/>
                <a:gd name="T59" fmla="*/ 57 h 713"/>
                <a:gd name="T60" fmla="*/ 153 w 1353"/>
                <a:gd name="T61" fmla="*/ 57 h 713"/>
                <a:gd name="T62" fmla="*/ 212 w 1353"/>
                <a:gd name="T63" fmla="*/ 3 h 713"/>
                <a:gd name="T64" fmla="*/ 251 w 1353"/>
                <a:gd name="T65" fmla="*/ 63 h 713"/>
                <a:gd name="T66" fmla="*/ 292 w 1353"/>
                <a:gd name="T67" fmla="*/ 13 h 713"/>
                <a:gd name="T68" fmla="*/ 353 w 1353"/>
                <a:gd name="T69" fmla="*/ 55 h 713"/>
                <a:gd name="T70" fmla="*/ 412 w 1353"/>
                <a:gd name="T71" fmla="*/ 33 h 713"/>
                <a:gd name="T72" fmla="*/ 476 w 1353"/>
                <a:gd name="T73" fmla="*/ 15 h 713"/>
                <a:gd name="T74" fmla="*/ 522 w 1353"/>
                <a:gd name="T75" fmla="*/ 59 h 713"/>
                <a:gd name="T76" fmla="*/ 572 w 1353"/>
                <a:gd name="T77" fmla="*/ 5 h 713"/>
                <a:gd name="T78" fmla="*/ 643 w 1353"/>
                <a:gd name="T79" fmla="*/ 57 h 713"/>
                <a:gd name="T80" fmla="*/ 714 w 1353"/>
                <a:gd name="T81" fmla="*/ 5 h 713"/>
                <a:gd name="T82" fmla="*/ 778 w 1353"/>
                <a:gd name="T83" fmla="*/ 30 h 713"/>
                <a:gd name="T84" fmla="*/ 851 w 1353"/>
                <a:gd name="T85" fmla="*/ 55 h 713"/>
                <a:gd name="T86" fmla="*/ 914 w 1353"/>
                <a:gd name="T87" fmla="*/ 8 h 713"/>
                <a:gd name="T88" fmla="*/ 960 w 1353"/>
                <a:gd name="T89" fmla="*/ 63 h 713"/>
                <a:gd name="T90" fmla="*/ 1009 w 1353"/>
                <a:gd name="T91" fmla="*/ 10 h 713"/>
                <a:gd name="T92" fmla="*/ 1066 w 1353"/>
                <a:gd name="T93" fmla="*/ 55 h 713"/>
                <a:gd name="T94" fmla="*/ 1130 w 1353"/>
                <a:gd name="T95" fmla="*/ 31 h 713"/>
                <a:gd name="T96" fmla="*/ 1199 w 1353"/>
                <a:gd name="T97" fmla="*/ 43 h 713"/>
                <a:gd name="T98" fmla="*/ 1240 w 1353"/>
                <a:gd name="T99" fmla="*/ 129 h 713"/>
                <a:gd name="T100" fmla="*/ 1306 w 1353"/>
                <a:gd name="T101" fmla="*/ 192 h 713"/>
                <a:gd name="T102" fmla="*/ 1280 w 1353"/>
                <a:gd name="T103" fmla="*/ 262 h 713"/>
                <a:gd name="T104" fmla="*/ 1328 w 1353"/>
                <a:gd name="T105" fmla="*/ 279 h 713"/>
                <a:gd name="T106" fmla="*/ 1312 w 1353"/>
                <a:gd name="T107" fmla="*/ 439 h 713"/>
                <a:gd name="T108" fmla="*/ 1352 w 1353"/>
                <a:gd name="T109" fmla="*/ 506 h 713"/>
                <a:gd name="T110" fmla="*/ 1274 w 1353"/>
                <a:gd name="T111" fmla="*/ 615 h 713"/>
                <a:gd name="T112" fmla="*/ 1232 w 1353"/>
                <a:gd name="T113" fmla="*/ 702 h 713"/>
                <a:gd name="T114" fmla="*/ 1182 w 1353"/>
                <a:gd name="T115" fmla="*/ 661 h 713"/>
                <a:gd name="T116" fmla="*/ 1130 w 1353"/>
                <a:gd name="T117" fmla="*/ 704 h 713"/>
                <a:gd name="T118" fmla="*/ 1066 w 1353"/>
                <a:gd name="T119" fmla="*/ 681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53" h="713">
                  <a:moveTo>
                    <a:pt x="1034" y="539"/>
                  </a:moveTo>
                  <a:lnTo>
                    <a:pt x="1026" y="525"/>
                  </a:lnTo>
                  <a:lnTo>
                    <a:pt x="1018" y="504"/>
                  </a:lnTo>
                  <a:lnTo>
                    <a:pt x="1009" y="482"/>
                  </a:lnTo>
                  <a:lnTo>
                    <a:pt x="1002" y="458"/>
                  </a:lnTo>
                  <a:lnTo>
                    <a:pt x="994" y="432"/>
                  </a:lnTo>
                  <a:lnTo>
                    <a:pt x="984" y="409"/>
                  </a:lnTo>
                  <a:lnTo>
                    <a:pt x="980" y="387"/>
                  </a:lnTo>
                  <a:lnTo>
                    <a:pt x="974" y="364"/>
                  </a:lnTo>
                  <a:lnTo>
                    <a:pt x="968" y="307"/>
                  </a:lnTo>
                  <a:lnTo>
                    <a:pt x="968" y="249"/>
                  </a:lnTo>
                  <a:lnTo>
                    <a:pt x="974" y="197"/>
                  </a:lnTo>
                  <a:lnTo>
                    <a:pt x="980" y="162"/>
                  </a:lnTo>
                  <a:lnTo>
                    <a:pt x="975" y="157"/>
                  </a:lnTo>
                  <a:lnTo>
                    <a:pt x="961" y="154"/>
                  </a:lnTo>
                  <a:lnTo>
                    <a:pt x="939" y="153"/>
                  </a:lnTo>
                  <a:lnTo>
                    <a:pt x="910" y="153"/>
                  </a:lnTo>
                  <a:lnTo>
                    <a:pt x="876" y="153"/>
                  </a:lnTo>
                  <a:lnTo>
                    <a:pt x="837" y="154"/>
                  </a:lnTo>
                  <a:lnTo>
                    <a:pt x="796" y="157"/>
                  </a:lnTo>
                  <a:lnTo>
                    <a:pt x="750" y="157"/>
                  </a:lnTo>
                  <a:lnTo>
                    <a:pt x="705" y="160"/>
                  </a:lnTo>
                  <a:lnTo>
                    <a:pt x="661" y="162"/>
                  </a:lnTo>
                  <a:lnTo>
                    <a:pt x="618" y="164"/>
                  </a:lnTo>
                  <a:lnTo>
                    <a:pt x="579" y="167"/>
                  </a:lnTo>
                  <a:lnTo>
                    <a:pt x="544" y="167"/>
                  </a:lnTo>
                  <a:lnTo>
                    <a:pt x="515" y="167"/>
                  </a:lnTo>
                  <a:lnTo>
                    <a:pt x="493" y="164"/>
                  </a:lnTo>
                  <a:lnTo>
                    <a:pt x="480" y="162"/>
                  </a:lnTo>
                  <a:lnTo>
                    <a:pt x="460" y="157"/>
                  </a:lnTo>
                  <a:lnTo>
                    <a:pt x="429" y="153"/>
                  </a:lnTo>
                  <a:lnTo>
                    <a:pt x="396" y="147"/>
                  </a:lnTo>
                  <a:lnTo>
                    <a:pt x="363" y="147"/>
                  </a:lnTo>
                  <a:lnTo>
                    <a:pt x="332" y="150"/>
                  </a:lnTo>
                  <a:lnTo>
                    <a:pt x="309" y="153"/>
                  </a:lnTo>
                  <a:lnTo>
                    <a:pt x="295" y="157"/>
                  </a:lnTo>
                  <a:lnTo>
                    <a:pt x="291" y="162"/>
                  </a:lnTo>
                  <a:lnTo>
                    <a:pt x="300" y="174"/>
                  </a:lnTo>
                  <a:lnTo>
                    <a:pt x="309" y="190"/>
                  </a:lnTo>
                  <a:lnTo>
                    <a:pt x="319" y="217"/>
                  </a:lnTo>
                  <a:lnTo>
                    <a:pt x="332" y="242"/>
                  </a:lnTo>
                  <a:lnTo>
                    <a:pt x="341" y="271"/>
                  </a:lnTo>
                  <a:lnTo>
                    <a:pt x="353" y="297"/>
                  </a:lnTo>
                  <a:lnTo>
                    <a:pt x="359" y="322"/>
                  </a:lnTo>
                  <a:lnTo>
                    <a:pt x="367" y="339"/>
                  </a:lnTo>
                  <a:lnTo>
                    <a:pt x="372" y="387"/>
                  </a:lnTo>
                  <a:lnTo>
                    <a:pt x="370" y="454"/>
                  </a:lnTo>
                  <a:lnTo>
                    <a:pt x="367" y="515"/>
                  </a:lnTo>
                  <a:lnTo>
                    <a:pt x="359" y="553"/>
                  </a:lnTo>
                  <a:lnTo>
                    <a:pt x="364" y="557"/>
                  </a:lnTo>
                  <a:lnTo>
                    <a:pt x="378" y="562"/>
                  </a:lnTo>
                  <a:lnTo>
                    <a:pt x="403" y="562"/>
                  </a:lnTo>
                  <a:lnTo>
                    <a:pt x="433" y="564"/>
                  </a:lnTo>
                  <a:lnTo>
                    <a:pt x="471" y="564"/>
                  </a:lnTo>
                  <a:lnTo>
                    <a:pt x="513" y="564"/>
                  </a:lnTo>
                  <a:lnTo>
                    <a:pt x="558" y="562"/>
                  </a:lnTo>
                  <a:lnTo>
                    <a:pt x="601" y="559"/>
                  </a:lnTo>
                  <a:lnTo>
                    <a:pt x="650" y="559"/>
                  </a:lnTo>
                  <a:lnTo>
                    <a:pt x="697" y="557"/>
                  </a:lnTo>
                  <a:lnTo>
                    <a:pt x="739" y="555"/>
                  </a:lnTo>
                  <a:lnTo>
                    <a:pt x="778" y="553"/>
                  </a:lnTo>
                  <a:lnTo>
                    <a:pt x="812" y="553"/>
                  </a:lnTo>
                  <a:lnTo>
                    <a:pt x="841" y="550"/>
                  </a:lnTo>
                  <a:lnTo>
                    <a:pt x="856" y="550"/>
                  </a:lnTo>
                  <a:lnTo>
                    <a:pt x="865" y="553"/>
                  </a:lnTo>
                  <a:lnTo>
                    <a:pt x="877" y="557"/>
                  </a:lnTo>
                  <a:lnTo>
                    <a:pt x="902" y="562"/>
                  </a:lnTo>
                  <a:lnTo>
                    <a:pt x="932" y="567"/>
                  </a:lnTo>
                  <a:lnTo>
                    <a:pt x="965" y="570"/>
                  </a:lnTo>
                  <a:lnTo>
                    <a:pt x="995" y="567"/>
                  </a:lnTo>
                  <a:lnTo>
                    <a:pt x="1021" y="562"/>
                  </a:lnTo>
                  <a:lnTo>
                    <a:pt x="1034" y="553"/>
                  </a:lnTo>
                  <a:lnTo>
                    <a:pt x="1034" y="539"/>
                  </a:lnTo>
                  <a:lnTo>
                    <a:pt x="1063" y="661"/>
                  </a:lnTo>
                  <a:lnTo>
                    <a:pt x="1059" y="660"/>
                  </a:lnTo>
                  <a:lnTo>
                    <a:pt x="1051" y="657"/>
                  </a:lnTo>
                  <a:lnTo>
                    <a:pt x="1040" y="654"/>
                  </a:lnTo>
                  <a:lnTo>
                    <a:pt x="1030" y="654"/>
                  </a:lnTo>
                  <a:lnTo>
                    <a:pt x="1020" y="654"/>
                  </a:lnTo>
                  <a:lnTo>
                    <a:pt x="1009" y="654"/>
                  </a:lnTo>
                  <a:lnTo>
                    <a:pt x="1003" y="657"/>
                  </a:lnTo>
                  <a:lnTo>
                    <a:pt x="1002" y="661"/>
                  </a:lnTo>
                  <a:lnTo>
                    <a:pt x="1002" y="669"/>
                  </a:lnTo>
                  <a:lnTo>
                    <a:pt x="1003" y="681"/>
                  </a:lnTo>
                  <a:lnTo>
                    <a:pt x="1005" y="693"/>
                  </a:lnTo>
                  <a:lnTo>
                    <a:pt x="1003" y="704"/>
                  </a:lnTo>
                  <a:lnTo>
                    <a:pt x="998" y="707"/>
                  </a:lnTo>
                  <a:lnTo>
                    <a:pt x="989" y="709"/>
                  </a:lnTo>
                  <a:lnTo>
                    <a:pt x="980" y="712"/>
                  </a:lnTo>
                  <a:lnTo>
                    <a:pt x="967" y="712"/>
                  </a:lnTo>
                  <a:lnTo>
                    <a:pt x="955" y="712"/>
                  </a:lnTo>
                  <a:lnTo>
                    <a:pt x="944" y="709"/>
                  </a:lnTo>
                  <a:lnTo>
                    <a:pt x="938" y="707"/>
                  </a:lnTo>
                  <a:lnTo>
                    <a:pt x="933" y="704"/>
                  </a:lnTo>
                  <a:lnTo>
                    <a:pt x="930" y="693"/>
                  </a:lnTo>
                  <a:lnTo>
                    <a:pt x="932" y="684"/>
                  </a:lnTo>
                  <a:lnTo>
                    <a:pt x="933" y="676"/>
                  </a:lnTo>
                  <a:lnTo>
                    <a:pt x="930" y="661"/>
                  </a:lnTo>
                  <a:lnTo>
                    <a:pt x="925" y="660"/>
                  </a:lnTo>
                  <a:lnTo>
                    <a:pt x="919" y="657"/>
                  </a:lnTo>
                  <a:lnTo>
                    <a:pt x="909" y="657"/>
                  </a:lnTo>
                  <a:lnTo>
                    <a:pt x="895" y="657"/>
                  </a:lnTo>
                  <a:lnTo>
                    <a:pt x="882" y="660"/>
                  </a:lnTo>
                  <a:lnTo>
                    <a:pt x="873" y="661"/>
                  </a:lnTo>
                  <a:lnTo>
                    <a:pt x="865" y="661"/>
                  </a:lnTo>
                  <a:lnTo>
                    <a:pt x="860" y="664"/>
                  </a:lnTo>
                  <a:lnTo>
                    <a:pt x="860" y="671"/>
                  </a:lnTo>
                  <a:lnTo>
                    <a:pt x="860" y="684"/>
                  </a:lnTo>
                  <a:lnTo>
                    <a:pt x="860" y="693"/>
                  </a:lnTo>
                  <a:lnTo>
                    <a:pt x="858" y="704"/>
                  </a:lnTo>
                  <a:lnTo>
                    <a:pt x="855" y="704"/>
                  </a:lnTo>
                  <a:lnTo>
                    <a:pt x="851" y="707"/>
                  </a:lnTo>
                  <a:lnTo>
                    <a:pt x="843" y="707"/>
                  </a:lnTo>
                  <a:lnTo>
                    <a:pt x="834" y="707"/>
                  </a:lnTo>
                  <a:lnTo>
                    <a:pt x="823" y="707"/>
                  </a:lnTo>
                  <a:lnTo>
                    <a:pt x="811" y="707"/>
                  </a:lnTo>
                  <a:lnTo>
                    <a:pt x="796" y="707"/>
                  </a:lnTo>
                  <a:lnTo>
                    <a:pt x="779" y="707"/>
                  </a:lnTo>
                  <a:lnTo>
                    <a:pt x="778" y="700"/>
                  </a:lnTo>
                  <a:lnTo>
                    <a:pt x="778" y="681"/>
                  </a:lnTo>
                  <a:lnTo>
                    <a:pt x="779" y="660"/>
                  </a:lnTo>
                  <a:lnTo>
                    <a:pt x="778" y="649"/>
                  </a:lnTo>
                  <a:lnTo>
                    <a:pt x="771" y="649"/>
                  </a:lnTo>
                  <a:lnTo>
                    <a:pt x="764" y="652"/>
                  </a:lnTo>
                  <a:lnTo>
                    <a:pt x="755" y="652"/>
                  </a:lnTo>
                  <a:lnTo>
                    <a:pt x="745" y="652"/>
                  </a:lnTo>
                  <a:lnTo>
                    <a:pt x="737" y="652"/>
                  </a:lnTo>
                  <a:lnTo>
                    <a:pt x="727" y="652"/>
                  </a:lnTo>
                  <a:lnTo>
                    <a:pt x="714" y="652"/>
                  </a:lnTo>
                  <a:lnTo>
                    <a:pt x="702" y="652"/>
                  </a:lnTo>
                  <a:lnTo>
                    <a:pt x="699" y="661"/>
                  </a:lnTo>
                  <a:lnTo>
                    <a:pt x="700" y="679"/>
                  </a:lnTo>
                  <a:lnTo>
                    <a:pt x="702" y="697"/>
                  </a:lnTo>
                  <a:lnTo>
                    <a:pt x="699" y="707"/>
                  </a:lnTo>
                  <a:lnTo>
                    <a:pt x="695" y="707"/>
                  </a:lnTo>
                  <a:lnTo>
                    <a:pt x="686" y="707"/>
                  </a:lnTo>
                  <a:lnTo>
                    <a:pt x="676" y="707"/>
                  </a:lnTo>
                  <a:lnTo>
                    <a:pt x="666" y="707"/>
                  </a:lnTo>
                  <a:lnTo>
                    <a:pt x="656" y="707"/>
                  </a:lnTo>
                  <a:lnTo>
                    <a:pt x="643" y="707"/>
                  </a:lnTo>
                  <a:lnTo>
                    <a:pt x="637" y="707"/>
                  </a:lnTo>
                  <a:lnTo>
                    <a:pt x="631" y="707"/>
                  </a:lnTo>
                  <a:lnTo>
                    <a:pt x="630" y="697"/>
                  </a:lnTo>
                  <a:lnTo>
                    <a:pt x="630" y="681"/>
                  </a:lnTo>
                  <a:lnTo>
                    <a:pt x="631" y="661"/>
                  </a:lnTo>
                  <a:lnTo>
                    <a:pt x="630" y="654"/>
                  </a:lnTo>
                  <a:lnTo>
                    <a:pt x="619" y="654"/>
                  </a:lnTo>
                  <a:lnTo>
                    <a:pt x="609" y="657"/>
                  </a:lnTo>
                  <a:lnTo>
                    <a:pt x="600" y="657"/>
                  </a:lnTo>
                  <a:lnTo>
                    <a:pt x="592" y="657"/>
                  </a:lnTo>
                  <a:lnTo>
                    <a:pt x="583" y="657"/>
                  </a:lnTo>
                  <a:lnTo>
                    <a:pt x="574" y="657"/>
                  </a:lnTo>
                  <a:lnTo>
                    <a:pt x="570" y="657"/>
                  </a:lnTo>
                  <a:lnTo>
                    <a:pt x="563" y="657"/>
                  </a:lnTo>
                  <a:lnTo>
                    <a:pt x="560" y="664"/>
                  </a:lnTo>
                  <a:lnTo>
                    <a:pt x="560" y="681"/>
                  </a:lnTo>
                  <a:lnTo>
                    <a:pt x="562" y="697"/>
                  </a:lnTo>
                  <a:lnTo>
                    <a:pt x="559" y="707"/>
                  </a:lnTo>
                  <a:lnTo>
                    <a:pt x="545" y="707"/>
                  </a:lnTo>
                  <a:lnTo>
                    <a:pt x="534" y="707"/>
                  </a:lnTo>
                  <a:lnTo>
                    <a:pt x="522" y="707"/>
                  </a:lnTo>
                  <a:lnTo>
                    <a:pt x="514" y="707"/>
                  </a:lnTo>
                  <a:lnTo>
                    <a:pt x="505" y="707"/>
                  </a:lnTo>
                  <a:lnTo>
                    <a:pt x="499" y="707"/>
                  </a:lnTo>
                  <a:lnTo>
                    <a:pt x="495" y="707"/>
                  </a:lnTo>
                  <a:lnTo>
                    <a:pt x="493" y="707"/>
                  </a:lnTo>
                  <a:lnTo>
                    <a:pt x="493" y="695"/>
                  </a:lnTo>
                  <a:lnTo>
                    <a:pt x="491" y="681"/>
                  </a:lnTo>
                  <a:lnTo>
                    <a:pt x="490" y="664"/>
                  </a:lnTo>
                  <a:lnTo>
                    <a:pt x="486" y="661"/>
                  </a:lnTo>
                  <a:lnTo>
                    <a:pt x="484" y="661"/>
                  </a:lnTo>
                  <a:lnTo>
                    <a:pt x="476" y="661"/>
                  </a:lnTo>
                  <a:lnTo>
                    <a:pt x="468" y="660"/>
                  </a:lnTo>
                  <a:lnTo>
                    <a:pt x="460" y="657"/>
                  </a:lnTo>
                  <a:lnTo>
                    <a:pt x="447" y="657"/>
                  </a:lnTo>
                  <a:lnTo>
                    <a:pt x="441" y="657"/>
                  </a:lnTo>
                  <a:lnTo>
                    <a:pt x="433" y="660"/>
                  </a:lnTo>
                  <a:lnTo>
                    <a:pt x="431" y="661"/>
                  </a:lnTo>
                  <a:lnTo>
                    <a:pt x="431" y="671"/>
                  </a:lnTo>
                  <a:lnTo>
                    <a:pt x="429" y="684"/>
                  </a:lnTo>
                  <a:lnTo>
                    <a:pt x="429" y="697"/>
                  </a:lnTo>
                  <a:lnTo>
                    <a:pt x="426" y="704"/>
                  </a:lnTo>
                  <a:lnTo>
                    <a:pt x="421" y="704"/>
                  </a:lnTo>
                  <a:lnTo>
                    <a:pt x="416" y="707"/>
                  </a:lnTo>
                  <a:lnTo>
                    <a:pt x="405" y="707"/>
                  </a:lnTo>
                  <a:lnTo>
                    <a:pt x="397" y="707"/>
                  </a:lnTo>
                  <a:lnTo>
                    <a:pt x="387" y="707"/>
                  </a:lnTo>
                  <a:lnTo>
                    <a:pt x="376" y="707"/>
                  </a:lnTo>
                  <a:lnTo>
                    <a:pt x="370" y="707"/>
                  </a:lnTo>
                  <a:lnTo>
                    <a:pt x="368" y="704"/>
                  </a:lnTo>
                  <a:lnTo>
                    <a:pt x="366" y="693"/>
                  </a:lnTo>
                  <a:lnTo>
                    <a:pt x="364" y="681"/>
                  </a:lnTo>
                  <a:lnTo>
                    <a:pt x="361" y="664"/>
                  </a:lnTo>
                  <a:lnTo>
                    <a:pt x="359" y="657"/>
                  </a:lnTo>
                  <a:lnTo>
                    <a:pt x="358" y="654"/>
                  </a:lnTo>
                  <a:lnTo>
                    <a:pt x="349" y="652"/>
                  </a:lnTo>
                  <a:lnTo>
                    <a:pt x="339" y="652"/>
                  </a:lnTo>
                  <a:lnTo>
                    <a:pt x="330" y="652"/>
                  </a:lnTo>
                  <a:lnTo>
                    <a:pt x="317" y="654"/>
                  </a:lnTo>
                  <a:lnTo>
                    <a:pt x="306" y="657"/>
                  </a:lnTo>
                  <a:lnTo>
                    <a:pt x="299" y="661"/>
                  </a:lnTo>
                  <a:lnTo>
                    <a:pt x="295" y="661"/>
                  </a:lnTo>
                  <a:lnTo>
                    <a:pt x="291" y="671"/>
                  </a:lnTo>
                  <a:lnTo>
                    <a:pt x="290" y="684"/>
                  </a:lnTo>
                  <a:lnTo>
                    <a:pt x="288" y="697"/>
                  </a:lnTo>
                  <a:lnTo>
                    <a:pt x="286" y="707"/>
                  </a:lnTo>
                  <a:lnTo>
                    <a:pt x="281" y="709"/>
                  </a:lnTo>
                  <a:lnTo>
                    <a:pt x="276" y="712"/>
                  </a:lnTo>
                  <a:lnTo>
                    <a:pt x="264" y="712"/>
                  </a:lnTo>
                  <a:lnTo>
                    <a:pt x="254" y="712"/>
                  </a:lnTo>
                  <a:lnTo>
                    <a:pt x="243" y="712"/>
                  </a:lnTo>
                  <a:lnTo>
                    <a:pt x="231" y="709"/>
                  </a:lnTo>
                  <a:lnTo>
                    <a:pt x="226" y="707"/>
                  </a:lnTo>
                  <a:lnTo>
                    <a:pt x="223" y="707"/>
                  </a:lnTo>
                  <a:lnTo>
                    <a:pt x="223" y="695"/>
                  </a:lnTo>
                  <a:lnTo>
                    <a:pt x="223" y="679"/>
                  </a:lnTo>
                  <a:lnTo>
                    <a:pt x="223" y="664"/>
                  </a:lnTo>
                  <a:lnTo>
                    <a:pt x="220" y="660"/>
                  </a:lnTo>
                  <a:lnTo>
                    <a:pt x="215" y="660"/>
                  </a:lnTo>
                  <a:lnTo>
                    <a:pt x="212" y="657"/>
                  </a:lnTo>
                  <a:lnTo>
                    <a:pt x="205" y="654"/>
                  </a:lnTo>
                  <a:lnTo>
                    <a:pt x="199" y="649"/>
                  </a:lnTo>
                  <a:lnTo>
                    <a:pt x="192" y="646"/>
                  </a:lnTo>
                  <a:lnTo>
                    <a:pt x="185" y="642"/>
                  </a:lnTo>
                  <a:lnTo>
                    <a:pt x="178" y="638"/>
                  </a:lnTo>
                  <a:lnTo>
                    <a:pt x="172" y="636"/>
                  </a:lnTo>
                  <a:lnTo>
                    <a:pt x="166" y="638"/>
                  </a:lnTo>
                  <a:lnTo>
                    <a:pt x="160" y="657"/>
                  </a:lnTo>
                  <a:lnTo>
                    <a:pt x="151" y="675"/>
                  </a:lnTo>
                  <a:lnTo>
                    <a:pt x="148" y="684"/>
                  </a:lnTo>
                  <a:lnTo>
                    <a:pt x="145" y="684"/>
                  </a:lnTo>
                  <a:lnTo>
                    <a:pt x="139" y="681"/>
                  </a:lnTo>
                  <a:lnTo>
                    <a:pt x="131" y="671"/>
                  </a:lnTo>
                  <a:lnTo>
                    <a:pt x="121" y="661"/>
                  </a:lnTo>
                  <a:lnTo>
                    <a:pt x="113" y="652"/>
                  </a:lnTo>
                  <a:lnTo>
                    <a:pt x="106" y="642"/>
                  </a:lnTo>
                  <a:lnTo>
                    <a:pt x="100" y="634"/>
                  </a:lnTo>
                  <a:lnTo>
                    <a:pt x="97" y="626"/>
                  </a:lnTo>
                  <a:lnTo>
                    <a:pt x="100" y="615"/>
                  </a:lnTo>
                  <a:lnTo>
                    <a:pt x="107" y="602"/>
                  </a:lnTo>
                  <a:lnTo>
                    <a:pt x="116" y="586"/>
                  </a:lnTo>
                  <a:lnTo>
                    <a:pt x="119" y="572"/>
                  </a:lnTo>
                  <a:lnTo>
                    <a:pt x="119" y="570"/>
                  </a:lnTo>
                  <a:lnTo>
                    <a:pt x="115" y="562"/>
                  </a:lnTo>
                  <a:lnTo>
                    <a:pt x="107" y="555"/>
                  </a:lnTo>
                  <a:lnTo>
                    <a:pt x="102" y="549"/>
                  </a:lnTo>
                  <a:lnTo>
                    <a:pt x="95" y="543"/>
                  </a:lnTo>
                  <a:lnTo>
                    <a:pt x="91" y="534"/>
                  </a:lnTo>
                  <a:lnTo>
                    <a:pt x="86" y="529"/>
                  </a:lnTo>
                  <a:lnTo>
                    <a:pt x="85" y="525"/>
                  </a:lnTo>
                  <a:lnTo>
                    <a:pt x="85" y="522"/>
                  </a:lnTo>
                  <a:lnTo>
                    <a:pt x="82" y="525"/>
                  </a:lnTo>
                  <a:lnTo>
                    <a:pt x="77" y="525"/>
                  </a:lnTo>
                  <a:lnTo>
                    <a:pt x="70" y="529"/>
                  </a:lnTo>
                  <a:lnTo>
                    <a:pt x="63" y="537"/>
                  </a:lnTo>
                  <a:lnTo>
                    <a:pt x="57" y="541"/>
                  </a:lnTo>
                  <a:lnTo>
                    <a:pt x="52" y="543"/>
                  </a:lnTo>
                  <a:lnTo>
                    <a:pt x="51" y="543"/>
                  </a:lnTo>
                  <a:lnTo>
                    <a:pt x="37" y="525"/>
                  </a:lnTo>
                  <a:lnTo>
                    <a:pt x="26" y="489"/>
                  </a:lnTo>
                  <a:lnTo>
                    <a:pt x="17" y="456"/>
                  </a:lnTo>
                  <a:lnTo>
                    <a:pt x="15" y="434"/>
                  </a:lnTo>
                  <a:lnTo>
                    <a:pt x="21" y="427"/>
                  </a:lnTo>
                  <a:lnTo>
                    <a:pt x="29" y="420"/>
                  </a:lnTo>
                  <a:lnTo>
                    <a:pt x="38" y="412"/>
                  </a:lnTo>
                  <a:lnTo>
                    <a:pt x="44" y="406"/>
                  </a:lnTo>
                  <a:lnTo>
                    <a:pt x="44" y="390"/>
                  </a:lnTo>
                  <a:lnTo>
                    <a:pt x="41" y="364"/>
                  </a:lnTo>
                  <a:lnTo>
                    <a:pt x="38" y="339"/>
                  </a:lnTo>
                  <a:lnTo>
                    <a:pt x="36" y="327"/>
                  </a:lnTo>
                  <a:lnTo>
                    <a:pt x="28" y="325"/>
                  </a:lnTo>
                  <a:lnTo>
                    <a:pt x="19" y="322"/>
                  </a:lnTo>
                  <a:lnTo>
                    <a:pt x="8" y="322"/>
                  </a:lnTo>
                  <a:lnTo>
                    <a:pt x="3" y="321"/>
                  </a:lnTo>
                  <a:lnTo>
                    <a:pt x="0" y="304"/>
                  </a:lnTo>
                  <a:lnTo>
                    <a:pt x="0" y="268"/>
                  </a:lnTo>
                  <a:lnTo>
                    <a:pt x="2" y="230"/>
                  </a:lnTo>
                  <a:lnTo>
                    <a:pt x="3" y="207"/>
                  </a:lnTo>
                  <a:lnTo>
                    <a:pt x="8" y="202"/>
                  </a:lnTo>
                  <a:lnTo>
                    <a:pt x="19" y="205"/>
                  </a:lnTo>
                  <a:lnTo>
                    <a:pt x="29" y="209"/>
                  </a:lnTo>
                  <a:lnTo>
                    <a:pt x="37" y="202"/>
                  </a:lnTo>
                  <a:lnTo>
                    <a:pt x="43" y="183"/>
                  </a:lnTo>
                  <a:lnTo>
                    <a:pt x="46" y="174"/>
                  </a:lnTo>
                  <a:lnTo>
                    <a:pt x="48" y="162"/>
                  </a:lnTo>
                  <a:lnTo>
                    <a:pt x="52" y="150"/>
                  </a:lnTo>
                  <a:lnTo>
                    <a:pt x="51" y="138"/>
                  </a:lnTo>
                  <a:lnTo>
                    <a:pt x="44" y="127"/>
                  </a:lnTo>
                  <a:lnTo>
                    <a:pt x="36" y="117"/>
                  </a:lnTo>
                  <a:lnTo>
                    <a:pt x="32" y="112"/>
                  </a:lnTo>
                  <a:lnTo>
                    <a:pt x="32" y="108"/>
                  </a:lnTo>
                  <a:lnTo>
                    <a:pt x="36" y="98"/>
                  </a:lnTo>
                  <a:lnTo>
                    <a:pt x="41" y="88"/>
                  </a:lnTo>
                  <a:lnTo>
                    <a:pt x="51" y="73"/>
                  </a:lnTo>
                  <a:lnTo>
                    <a:pt x="61" y="59"/>
                  </a:lnTo>
                  <a:lnTo>
                    <a:pt x="70" y="48"/>
                  </a:lnTo>
                  <a:lnTo>
                    <a:pt x="77" y="41"/>
                  </a:lnTo>
                  <a:lnTo>
                    <a:pt x="83" y="36"/>
                  </a:lnTo>
                  <a:lnTo>
                    <a:pt x="91" y="43"/>
                  </a:lnTo>
                  <a:lnTo>
                    <a:pt x="94" y="57"/>
                  </a:lnTo>
                  <a:lnTo>
                    <a:pt x="96" y="73"/>
                  </a:lnTo>
                  <a:lnTo>
                    <a:pt x="100" y="77"/>
                  </a:lnTo>
                  <a:lnTo>
                    <a:pt x="106" y="75"/>
                  </a:lnTo>
                  <a:lnTo>
                    <a:pt x="111" y="69"/>
                  </a:lnTo>
                  <a:lnTo>
                    <a:pt x="119" y="68"/>
                  </a:lnTo>
                  <a:lnTo>
                    <a:pt x="127" y="64"/>
                  </a:lnTo>
                  <a:lnTo>
                    <a:pt x="133" y="63"/>
                  </a:lnTo>
                  <a:lnTo>
                    <a:pt x="141" y="59"/>
                  </a:lnTo>
                  <a:lnTo>
                    <a:pt x="148" y="57"/>
                  </a:lnTo>
                  <a:lnTo>
                    <a:pt x="153" y="57"/>
                  </a:lnTo>
                  <a:lnTo>
                    <a:pt x="155" y="50"/>
                  </a:lnTo>
                  <a:lnTo>
                    <a:pt x="155" y="41"/>
                  </a:lnTo>
                  <a:lnTo>
                    <a:pt x="155" y="24"/>
                  </a:lnTo>
                  <a:lnTo>
                    <a:pt x="158" y="17"/>
                  </a:lnTo>
                  <a:lnTo>
                    <a:pt x="164" y="15"/>
                  </a:lnTo>
                  <a:lnTo>
                    <a:pt x="170" y="10"/>
                  </a:lnTo>
                  <a:lnTo>
                    <a:pt x="179" y="8"/>
                  </a:lnTo>
                  <a:lnTo>
                    <a:pt x="191" y="5"/>
                  </a:lnTo>
                  <a:lnTo>
                    <a:pt x="201" y="3"/>
                  </a:lnTo>
                  <a:lnTo>
                    <a:pt x="212" y="3"/>
                  </a:lnTo>
                  <a:lnTo>
                    <a:pt x="220" y="3"/>
                  </a:lnTo>
                  <a:lnTo>
                    <a:pt x="221" y="5"/>
                  </a:lnTo>
                  <a:lnTo>
                    <a:pt x="222" y="17"/>
                  </a:lnTo>
                  <a:lnTo>
                    <a:pt x="223" y="31"/>
                  </a:lnTo>
                  <a:lnTo>
                    <a:pt x="226" y="45"/>
                  </a:lnTo>
                  <a:lnTo>
                    <a:pt x="229" y="55"/>
                  </a:lnTo>
                  <a:lnTo>
                    <a:pt x="231" y="57"/>
                  </a:lnTo>
                  <a:lnTo>
                    <a:pt x="237" y="59"/>
                  </a:lnTo>
                  <a:lnTo>
                    <a:pt x="243" y="63"/>
                  </a:lnTo>
                  <a:lnTo>
                    <a:pt x="251" y="63"/>
                  </a:lnTo>
                  <a:lnTo>
                    <a:pt x="261" y="63"/>
                  </a:lnTo>
                  <a:lnTo>
                    <a:pt x="268" y="59"/>
                  </a:lnTo>
                  <a:lnTo>
                    <a:pt x="273" y="57"/>
                  </a:lnTo>
                  <a:lnTo>
                    <a:pt x="277" y="55"/>
                  </a:lnTo>
                  <a:lnTo>
                    <a:pt x="280" y="45"/>
                  </a:lnTo>
                  <a:lnTo>
                    <a:pt x="282" y="31"/>
                  </a:lnTo>
                  <a:lnTo>
                    <a:pt x="285" y="20"/>
                  </a:lnTo>
                  <a:lnTo>
                    <a:pt x="285" y="15"/>
                  </a:lnTo>
                  <a:lnTo>
                    <a:pt x="287" y="15"/>
                  </a:lnTo>
                  <a:lnTo>
                    <a:pt x="292" y="13"/>
                  </a:lnTo>
                  <a:lnTo>
                    <a:pt x="302" y="10"/>
                  </a:lnTo>
                  <a:lnTo>
                    <a:pt x="316" y="10"/>
                  </a:lnTo>
                  <a:lnTo>
                    <a:pt x="328" y="8"/>
                  </a:lnTo>
                  <a:lnTo>
                    <a:pt x="338" y="8"/>
                  </a:lnTo>
                  <a:lnTo>
                    <a:pt x="347" y="10"/>
                  </a:lnTo>
                  <a:lnTo>
                    <a:pt x="350" y="15"/>
                  </a:lnTo>
                  <a:lnTo>
                    <a:pt x="353" y="24"/>
                  </a:lnTo>
                  <a:lnTo>
                    <a:pt x="353" y="36"/>
                  </a:lnTo>
                  <a:lnTo>
                    <a:pt x="353" y="45"/>
                  </a:lnTo>
                  <a:lnTo>
                    <a:pt x="353" y="55"/>
                  </a:lnTo>
                  <a:lnTo>
                    <a:pt x="357" y="59"/>
                  </a:lnTo>
                  <a:lnTo>
                    <a:pt x="361" y="63"/>
                  </a:lnTo>
                  <a:lnTo>
                    <a:pt x="370" y="64"/>
                  </a:lnTo>
                  <a:lnTo>
                    <a:pt x="380" y="64"/>
                  </a:lnTo>
                  <a:lnTo>
                    <a:pt x="388" y="64"/>
                  </a:lnTo>
                  <a:lnTo>
                    <a:pt x="397" y="63"/>
                  </a:lnTo>
                  <a:lnTo>
                    <a:pt x="403" y="59"/>
                  </a:lnTo>
                  <a:lnTo>
                    <a:pt x="404" y="55"/>
                  </a:lnTo>
                  <a:lnTo>
                    <a:pt x="407" y="45"/>
                  </a:lnTo>
                  <a:lnTo>
                    <a:pt x="412" y="33"/>
                  </a:lnTo>
                  <a:lnTo>
                    <a:pt x="416" y="22"/>
                  </a:lnTo>
                  <a:lnTo>
                    <a:pt x="418" y="15"/>
                  </a:lnTo>
                  <a:lnTo>
                    <a:pt x="423" y="10"/>
                  </a:lnTo>
                  <a:lnTo>
                    <a:pt x="431" y="10"/>
                  </a:lnTo>
                  <a:lnTo>
                    <a:pt x="437" y="8"/>
                  </a:lnTo>
                  <a:lnTo>
                    <a:pt x="447" y="8"/>
                  </a:lnTo>
                  <a:lnTo>
                    <a:pt x="460" y="10"/>
                  </a:lnTo>
                  <a:lnTo>
                    <a:pt x="467" y="10"/>
                  </a:lnTo>
                  <a:lnTo>
                    <a:pt x="472" y="13"/>
                  </a:lnTo>
                  <a:lnTo>
                    <a:pt x="476" y="15"/>
                  </a:lnTo>
                  <a:lnTo>
                    <a:pt x="480" y="20"/>
                  </a:lnTo>
                  <a:lnTo>
                    <a:pt x="480" y="31"/>
                  </a:lnTo>
                  <a:lnTo>
                    <a:pt x="482" y="43"/>
                  </a:lnTo>
                  <a:lnTo>
                    <a:pt x="484" y="55"/>
                  </a:lnTo>
                  <a:lnTo>
                    <a:pt x="485" y="57"/>
                  </a:lnTo>
                  <a:lnTo>
                    <a:pt x="487" y="57"/>
                  </a:lnTo>
                  <a:lnTo>
                    <a:pt x="495" y="59"/>
                  </a:lnTo>
                  <a:lnTo>
                    <a:pt x="503" y="59"/>
                  </a:lnTo>
                  <a:lnTo>
                    <a:pt x="513" y="59"/>
                  </a:lnTo>
                  <a:lnTo>
                    <a:pt x="522" y="59"/>
                  </a:lnTo>
                  <a:lnTo>
                    <a:pt x="534" y="59"/>
                  </a:lnTo>
                  <a:lnTo>
                    <a:pt x="547" y="59"/>
                  </a:lnTo>
                  <a:lnTo>
                    <a:pt x="550" y="53"/>
                  </a:lnTo>
                  <a:lnTo>
                    <a:pt x="550" y="36"/>
                  </a:lnTo>
                  <a:lnTo>
                    <a:pt x="550" y="17"/>
                  </a:lnTo>
                  <a:lnTo>
                    <a:pt x="552" y="5"/>
                  </a:lnTo>
                  <a:lnTo>
                    <a:pt x="553" y="5"/>
                  </a:lnTo>
                  <a:lnTo>
                    <a:pt x="558" y="5"/>
                  </a:lnTo>
                  <a:lnTo>
                    <a:pt x="563" y="5"/>
                  </a:lnTo>
                  <a:lnTo>
                    <a:pt x="572" y="5"/>
                  </a:lnTo>
                  <a:lnTo>
                    <a:pt x="583" y="5"/>
                  </a:lnTo>
                  <a:lnTo>
                    <a:pt x="594" y="5"/>
                  </a:lnTo>
                  <a:lnTo>
                    <a:pt x="609" y="5"/>
                  </a:lnTo>
                  <a:lnTo>
                    <a:pt x="625" y="5"/>
                  </a:lnTo>
                  <a:lnTo>
                    <a:pt x="629" y="15"/>
                  </a:lnTo>
                  <a:lnTo>
                    <a:pt x="629" y="31"/>
                  </a:lnTo>
                  <a:lnTo>
                    <a:pt x="629" y="48"/>
                  </a:lnTo>
                  <a:lnTo>
                    <a:pt x="629" y="57"/>
                  </a:lnTo>
                  <a:lnTo>
                    <a:pt x="637" y="57"/>
                  </a:lnTo>
                  <a:lnTo>
                    <a:pt x="643" y="57"/>
                  </a:lnTo>
                  <a:lnTo>
                    <a:pt x="656" y="57"/>
                  </a:lnTo>
                  <a:lnTo>
                    <a:pt x="666" y="57"/>
                  </a:lnTo>
                  <a:lnTo>
                    <a:pt x="676" y="57"/>
                  </a:lnTo>
                  <a:lnTo>
                    <a:pt x="686" y="57"/>
                  </a:lnTo>
                  <a:lnTo>
                    <a:pt x="697" y="57"/>
                  </a:lnTo>
                  <a:lnTo>
                    <a:pt x="702" y="57"/>
                  </a:lnTo>
                  <a:lnTo>
                    <a:pt x="705" y="50"/>
                  </a:lnTo>
                  <a:lnTo>
                    <a:pt x="708" y="33"/>
                  </a:lnTo>
                  <a:lnTo>
                    <a:pt x="710" y="17"/>
                  </a:lnTo>
                  <a:lnTo>
                    <a:pt x="714" y="5"/>
                  </a:lnTo>
                  <a:lnTo>
                    <a:pt x="719" y="3"/>
                  </a:lnTo>
                  <a:lnTo>
                    <a:pt x="727" y="0"/>
                  </a:lnTo>
                  <a:lnTo>
                    <a:pt x="736" y="0"/>
                  </a:lnTo>
                  <a:lnTo>
                    <a:pt x="745" y="0"/>
                  </a:lnTo>
                  <a:lnTo>
                    <a:pt x="755" y="0"/>
                  </a:lnTo>
                  <a:lnTo>
                    <a:pt x="764" y="0"/>
                  </a:lnTo>
                  <a:lnTo>
                    <a:pt x="771" y="0"/>
                  </a:lnTo>
                  <a:lnTo>
                    <a:pt x="775" y="0"/>
                  </a:lnTo>
                  <a:lnTo>
                    <a:pt x="778" y="10"/>
                  </a:lnTo>
                  <a:lnTo>
                    <a:pt x="778" y="30"/>
                  </a:lnTo>
                  <a:lnTo>
                    <a:pt x="779" y="48"/>
                  </a:lnTo>
                  <a:lnTo>
                    <a:pt x="782" y="57"/>
                  </a:lnTo>
                  <a:lnTo>
                    <a:pt x="796" y="57"/>
                  </a:lnTo>
                  <a:lnTo>
                    <a:pt x="807" y="55"/>
                  </a:lnTo>
                  <a:lnTo>
                    <a:pt x="819" y="55"/>
                  </a:lnTo>
                  <a:lnTo>
                    <a:pt x="829" y="55"/>
                  </a:lnTo>
                  <a:lnTo>
                    <a:pt x="837" y="55"/>
                  </a:lnTo>
                  <a:lnTo>
                    <a:pt x="843" y="55"/>
                  </a:lnTo>
                  <a:lnTo>
                    <a:pt x="849" y="55"/>
                  </a:lnTo>
                  <a:lnTo>
                    <a:pt x="851" y="55"/>
                  </a:lnTo>
                  <a:lnTo>
                    <a:pt x="854" y="50"/>
                  </a:lnTo>
                  <a:lnTo>
                    <a:pt x="854" y="38"/>
                  </a:lnTo>
                  <a:lnTo>
                    <a:pt x="855" y="22"/>
                  </a:lnTo>
                  <a:lnTo>
                    <a:pt x="856" y="15"/>
                  </a:lnTo>
                  <a:lnTo>
                    <a:pt x="860" y="13"/>
                  </a:lnTo>
                  <a:lnTo>
                    <a:pt x="868" y="10"/>
                  </a:lnTo>
                  <a:lnTo>
                    <a:pt x="879" y="8"/>
                  </a:lnTo>
                  <a:lnTo>
                    <a:pt x="891" y="8"/>
                  </a:lnTo>
                  <a:lnTo>
                    <a:pt x="903" y="8"/>
                  </a:lnTo>
                  <a:lnTo>
                    <a:pt x="914" y="8"/>
                  </a:lnTo>
                  <a:lnTo>
                    <a:pt x="923" y="10"/>
                  </a:lnTo>
                  <a:lnTo>
                    <a:pt x="925" y="15"/>
                  </a:lnTo>
                  <a:lnTo>
                    <a:pt x="930" y="22"/>
                  </a:lnTo>
                  <a:lnTo>
                    <a:pt x="928" y="36"/>
                  </a:lnTo>
                  <a:lnTo>
                    <a:pt x="928" y="48"/>
                  </a:lnTo>
                  <a:lnTo>
                    <a:pt x="930" y="57"/>
                  </a:lnTo>
                  <a:lnTo>
                    <a:pt x="935" y="59"/>
                  </a:lnTo>
                  <a:lnTo>
                    <a:pt x="940" y="63"/>
                  </a:lnTo>
                  <a:lnTo>
                    <a:pt x="950" y="63"/>
                  </a:lnTo>
                  <a:lnTo>
                    <a:pt x="960" y="63"/>
                  </a:lnTo>
                  <a:lnTo>
                    <a:pt x="970" y="63"/>
                  </a:lnTo>
                  <a:lnTo>
                    <a:pt x="980" y="59"/>
                  </a:lnTo>
                  <a:lnTo>
                    <a:pt x="984" y="57"/>
                  </a:lnTo>
                  <a:lnTo>
                    <a:pt x="989" y="55"/>
                  </a:lnTo>
                  <a:lnTo>
                    <a:pt x="992" y="45"/>
                  </a:lnTo>
                  <a:lnTo>
                    <a:pt x="994" y="33"/>
                  </a:lnTo>
                  <a:lnTo>
                    <a:pt x="995" y="22"/>
                  </a:lnTo>
                  <a:lnTo>
                    <a:pt x="995" y="15"/>
                  </a:lnTo>
                  <a:lnTo>
                    <a:pt x="999" y="13"/>
                  </a:lnTo>
                  <a:lnTo>
                    <a:pt x="1009" y="10"/>
                  </a:lnTo>
                  <a:lnTo>
                    <a:pt x="1018" y="8"/>
                  </a:lnTo>
                  <a:lnTo>
                    <a:pt x="1030" y="8"/>
                  </a:lnTo>
                  <a:lnTo>
                    <a:pt x="1041" y="8"/>
                  </a:lnTo>
                  <a:lnTo>
                    <a:pt x="1051" y="10"/>
                  </a:lnTo>
                  <a:lnTo>
                    <a:pt x="1060" y="13"/>
                  </a:lnTo>
                  <a:lnTo>
                    <a:pt x="1063" y="15"/>
                  </a:lnTo>
                  <a:lnTo>
                    <a:pt x="1065" y="22"/>
                  </a:lnTo>
                  <a:lnTo>
                    <a:pt x="1065" y="33"/>
                  </a:lnTo>
                  <a:lnTo>
                    <a:pt x="1066" y="45"/>
                  </a:lnTo>
                  <a:lnTo>
                    <a:pt x="1066" y="55"/>
                  </a:lnTo>
                  <a:lnTo>
                    <a:pt x="1069" y="57"/>
                  </a:lnTo>
                  <a:lnTo>
                    <a:pt x="1075" y="59"/>
                  </a:lnTo>
                  <a:lnTo>
                    <a:pt x="1082" y="59"/>
                  </a:lnTo>
                  <a:lnTo>
                    <a:pt x="1092" y="59"/>
                  </a:lnTo>
                  <a:lnTo>
                    <a:pt x="1101" y="57"/>
                  </a:lnTo>
                  <a:lnTo>
                    <a:pt x="1110" y="57"/>
                  </a:lnTo>
                  <a:lnTo>
                    <a:pt x="1118" y="55"/>
                  </a:lnTo>
                  <a:lnTo>
                    <a:pt x="1125" y="55"/>
                  </a:lnTo>
                  <a:lnTo>
                    <a:pt x="1128" y="48"/>
                  </a:lnTo>
                  <a:lnTo>
                    <a:pt x="1130" y="31"/>
                  </a:lnTo>
                  <a:lnTo>
                    <a:pt x="1130" y="15"/>
                  </a:lnTo>
                  <a:lnTo>
                    <a:pt x="1135" y="5"/>
                  </a:lnTo>
                  <a:lnTo>
                    <a:pt x="1136" y="5"/>
                  </a:lnTo>
                  <a:lnTo>
                    <a:pt x="1145" y="8"/>
                  </a:lnTo>
                  <a:lnTo>
                    <a:pt x="1155" y="13"/>
                  </a:lnTo>
                  <a:lnTo>
                    <a:pt x="1166" y="17"/>
                  </a:lnTo>
                  <a:lnTo>
                    <a:pt x="1179" y="22"/>
                  </a:lnTo>
                  <a:lnTo>
                    <a:pt x="1186" y="30"/>
                  </a:lnTo>
                  <a:lnTo>
                    <a:pt x="1195" y="36"/>
                  </a:lnTo>
                  <a:lnTo>
                    <a:pt x="1199" y="43"/>
                  </a:lnTo>
                  <a:lnTo>
                    <a:pt x="1199" y="55"/>
                  </a:lnTo>
                  <a:lnTo>
                    <a:pt x="1193" y="73"/>
                  </a:lnTo>
                  <a:lnTo>
                    <a:pt x="1191" y="88"/>
                  </a:lnTo>
                  <a:lnTo>
                    <a:pt x="1191" y="98"/>
                  </a:lnTo>
                  <a:lnTo>
                    <a:pt x="1198" y="110"/>
                  </a:lnTo>
                  <a:lnTo>
                    <a:pt x="1208" y="121"/>
                  </a:lnTo>
                  <a:lnTo>
                    <a:pt x="1221" y="133"/>
                  </a:lnTo>
                  <a:lnTo>
                    <a:pt x="1226" y="145"/>
                  </a:lnTo>
                  <a:lnTo>
                    <a:pt x="1232" y="145"/>
                  </a:lnTo>
                  <a:lnTo>
                    <a:pt x="1240" y="129"/>
                  </a:lnTo>
                  <a:lnTo>
                    <a:pt x="1251" y="110"/>
                  </a:lnTo>
                  <a:lnTo>
                    <a:pt x="1260" y="101"/>
                  </a:lnTo>
                  <a:lnTo>
                    <a:pt x="1264" y="102"/>
                  </a:lnTo>
                  <a:lnTo>
                    <a:pt x="1273" y="112"/>
                  </a:lnTo>
                  <a:lnTo>
                    <a:pt x="1279" y="124"/>
                  </a:lnTo>
                  <a:lnTo>
                    <a:pt x="1285" y="138"/>
                  </a:lnTo>
                  <a:lnTo>
                    <a:pt x="1291" y="154"/>
                  </a:lnTo>
                  <a:lnTo>
                    <a:pt x="1299" y="169"/>
                  </a:lnTo>
                  <a:lnTo>
                    <a:pt x="1304" y="183"/>
                  </a:lnTo>
                  <a:lnTo>
                    <a:pt x="1306" y="192"/>
                  </a:lnTo>
                  <a:lnTo>
                    <a:pt x="1306" y="200"/>
                  </a:lnTo>
                  <a:lnTo>
                    <a:pt x="1304" y="205"/>
                  </a:lnTo>
                  <a:lnTo>
                    <a:pt x="1295" y="209"/>
                  </a:lnTo>
                  <a:lnTo>
                    <a:pt x="1289" y="214"/>
                  </a:lnTo>
                  <a:lnTo>
                    <a:pt x="1282" y="219"/>
                  </a:lnTo>
                  <a:lnTo>
                    <a:pt x="1276" y="222"/>
                  </a:lnTo>
                  <a:lnTo>
                    <a:pt x="1271" y="225"/>
                  </a:lnTo>
                  <a:lnTo>
                    <a:pt x="1271" y="228"/>
                  </a:lnTo>
                  <a:lnTo>
                    <a:pt x="1276" y="246"/>
                  </a:lnTo>
                  <a:lnTo>
                    <a:pt x="1280" y="262"/>
                  </a:lnTo>
                  <a:lnTo>
                    <a:pt x="1285" y="275"/>
                  </a:lnTo>
                  <a:lnTo>
                    <a:pt x="1289" y="289"/>
                  </a:lnTo>
                  <a:lnTo>
                    <a:pt x="1291" y="292"/>
                  </a:lnTo>
                  <a:lnTo>
                    <a:pt x="1294" y="292"/>
                  </a:lnTo>
                  <a:lnTo>
                    <a:pt x="1302" y="289"/>
                  </a:lnTo>
                  <a:lnTo>
                    <a:pt x="1308" y="285"/>
                  </a:lnTo>
                  <a:lnTo>
                    <a:pt x="1316" y="280"/>
                  </a:lnTo>
                  <a:lnTo>
                    <a:pt x="1319" y="279"/>
                  </a:lnTo>
                  <a:lnTo>
                    <a:pt x="1324" y="275"/>
                  </a:lnTo>
                  <a:lnTo>
                    <a:pt x="1328" y="279"/>
                  </a:lnTo>
                  <a:lnTo>
                    <a:pt x="1332" y="294"/>
                  </a:lnTo>
                  <a:lnTo>
                    <a:pt x="1338" y="327"/>
                  </a:lnTo>
                  <a:lnTo>
                    <a:pt x="1342" y="361"/>
                  </a:lnTo>
                  <a:lnTo>
                    <a:pt x="1344" y="380"/>
                  </a:lnTo>
                  <a:lnTo>
                    <a:pt x="1337" y="387"/>
                  </a:lnTo>
                  <a:lnTo>
                    <a:pt x="1326" y="390"/>
                  </a:lnTo>
                  <a:lnTo>
                    <a:pt x="1317" y="394"/>
                  </a:lnTo>
                  <a:lnTo>
                    <a:pt x="1311" y="404"/>
                  </a:lnTo>
                  <a:lnTo>
                    <a:pt x="1311" y="420"/>
                  </a:lnTo>
                  <a:lnTo>
                    <a:pt x="1312" y="439"/>
                  </a:lnTo>
                  <a:lnTo>
                    <a:pt x="1312" y="458"/>
                  </a:lnTo>
                  <a:lnTo>
                    <a:pt x="1311" y="471"/>
                  </a:lnTo>
                  <a:lnTo>
                    <a:pt x="1312" y="477"/>
                  </a:lnTo>
                  <a:lnTo>
                    <a:pt x="1317" y="479"/>
                  </a:lnTo>
                  <a:lnTo>
                    <a:pt x="1322" y="484"/>
                  </a:lnTo>
                  <a:lnTo>
                    <a:pt x="1330" y="489"/>
                  </a:lnTo>
                  <a:lnTo>
                    <a:pt x="1338" y="494"/>
                  </a:lnTo>
                  <a:lnTo>
                    <a:pt x="1348" y="498"/>
                  </a:lnTo>
                  <a:lnTo>
                    <a:pt x="1351" y="501"/>
                  </a:lnTo>
                  <a:lnTo>
                    <a:pt x="1352" y="506"/>
                  </a:lnTo>
                  <a:lnTo>
                    <a:pt x="1348" y="527"/>
                  </a:lnTo>
                  <a:lnTo>
                    <a:pt x="1341" y="559"/>
                  </a:lnTo>
                  <a:lnTo>
                    <a:pt x="1333" y="591"/>
                  </a:lnTo>
                  <a:lnTo>
                    <a:pt x="1326" y="607"/>
                  </a:lnTo>
                  <a:lnTo>
                    <a:pt x="1319" y="602"/>
                  </a:lnTo>
                  <a:lnTo>
                    <a:pt x="1308" y="593"/>
                  </a:lnTo>
                  <a:lnTo>
                    <a:pt x="1297" y="583"/>
                  </a:lnTo>
                  <a:lnTo>
                    <a:pt x="1291" y="586"/>
                  </a:lnTo>
                  <a:lnTo>
                    <a:pt x="1284" y="598"/>
                  </a:lnTo>
                  <a:lnTo>
                    <a:pt x="1274" y="615"/>
                  </a:lnTo>
                  <a:lnTo>
                    <a:pt x="1262" y="629"/>
                  </a:lnTo>
                  <a:lnTo>
                    <a:pt x="1257" y="636"/>
                  </a:lnTo>
                  <a:lnTo>
                    <a:pt x="1257" y="642"/>
                  </a:lnTo>
                  <a:lnTo>
                    <a:pt x="1262" y="660"/>
                  </a:lnTo>
                  <a:lnTo>
                    <a:pt x="1265" y="676"/>
                  </a:lnTo>
                  <a:lnTo>
                    <a:pt x="1265" y="686"/>
                  </a:lnTo>
                  <a:lnTo>
                    <a:pt x="1261" y="688"/>
                  </a:lnTo>
                  <a:lnTo>
                    <a:pt x="1252" y="693"/>
                  </a:lnTo>
                  <a:lnTo>
                    <a:pt x="1243" y="697"/>
                  </a:lnTo>
                  <a:lnTo>
                    <a:pt x="1232" y="702"/>
                  </a:lnTo>
                  <a:lnTo>
                    <a:pt x="1221" y="704"/>
                  </a:lnTo>
                  <a:lnTo>
                    <a:pt x="1209" y="707"/>
                  </a:lnTo>
                  <a:lnTo>
                    <a:pt x="1202" y="707"/>
                  </a:lnTo>
                  <a:lnTo>
                    <a:pt x="1198" y="707"/>
                  </a:lnTo>
                  <a:lnTo>
                    <a:pt x="1195" y="697"/>
                  </a:lnTo>
                  <a:lnTo>
                    <a:pt x="1193" y="686"/>
                  </a:lnTo>
                  <a:lnTo>
                    <a:pt x="1192" y="679"/>
                  </a:lnTo>
                  <a:lnTo>
                    <a:pt x="1192" y="669"/>
                  </a:lnTo>
                  <a:lnTo>
                    <a:pt x="1189" y="664"/>
                  </a:lnTo>
                  <a:lnTo>
                    <a:pt x="1182" y="661"/>
                  </a:lnTo>
                  <a:lnTo>
                    <a:pt x="1174" y="661"/>
                  </a:lnTo>
                  <a:lnTo>
                    <a:pt x="1164" y="660"/>
                  </a:lnTo>
                  <a:lnTo>
                    <a:pt x="1154" y="660"/>
                  </a:lnTo>
                  <a:lnTo>
                    <a:pt x="1147" y="660"/>
                  </a:lnTo>
                  <a:lnTo>
                    <a:pt x="1138" y="660"/>
                  </a:lnTo>
                  <a:lnTo>
                    <a:pt x="1136" y="661"/>
                  </a:lnTo>
                  <a:lnTo>
                    <a:pt x="1130" y="667"/>
                  </a:lnTo>
                  <a:lnTo>
                    <a:pt x="1130" y="681"/>
                  </a:lnTo>
                  <a:lnTo>
                    <a:pt x="1130" y="693"/>
                  </a:lnTo>
                  <a:lnTo>
                    <a:pt x="1130" y="704"/>
                  </a:lnTo>
                  <a:lnTo>
                    <a:pt x="1126" y="707"/>
                  </a:lnTo>
                  <a:lnTo>
                    <a:pt x="1119" y="707"/>
                  </a:lnTo>
                  <a:lnTo>
                    <a:pt x="1108" y="709"/>
                  </a:lnTo>
                  <a:lnTo>
                    <a:pt x="1097" y="709"/>
                  </a:lnTo>
                  <a:lnTo>
                    <a:pt x="1086" y="709"/>
                  </a:lnTo>
                  <a:lnTo>
                    <a:pt x="1077" y="709"/>
                  </a:lnTo>
                  <a:lnTo>
                    <a:pt x="1069" y="707"/>
                  </a:lnTo>
                  <a:lnTo>
                    <a:pt x="1066" y="704"/>
                  </a:lnTo>
                  <a:lnTo>
                    <a:pt x="1066" y="693"/>
                  </a:lnTo>
                  <a:lnTo>
                    <a:pt x="1066" y="681"/>
                  </a:lnTo>
                  <a:lnTo>
                    <a:pt x="1066" y="669"/>
                  </a:lnTo>
                  <a:lnTo>
                    <a:pt x="1063" y="661"/>
                  </a:lnTo>
                  <a:lnTo>
                    <a:pt x="1034" y="539"/>
                  </a:lnTo>
                  <a:lnTo>
                    <a:pt x="1034" y="539"/>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9" name="Freeform 31">
              <a:extLst>
                <a:ext uri="{FF2B5EF4-FFF2-40B4-BE49-F238E27FC236}">
                  <a16:creationId xmlns:a16="http://schemas.microsoft.com/office/drawing/2014/main" id="{A10800E4-D4AA-6B21-2745-16358C980B8B}"/>
                </a:ext>
              </a:extLst>
            </p:cNvPr>
            <p:cNvSpPr>
              <a:spLocks/>
            </p:cNvSpPr>
            <p:nvPr/>
          </p:nvSpPr>
          <p:spPr bwMode="auto">
            <a:xfrm>
              <a:off x="4690" y="2511"/>
              <a:ext cx="219" cy="390"/>
            </a:xfrm>
            <a:custGeom>
              <a:avLst/>
              <a:gdLst>
                <a:gd name="T0" fmla="*/ 133 w 219"/>
                <a:gd name="T1" fmla="*/ 389 h 390"/>
                <a:gd name="T2" fmla="*/ 111 w 219"/>
                <a:gd name="T3" fmla="*/ 382 h 390"/>
                <a:gd name="T4" fmla="*/ 89 w 219"/>
                <a:gd name="T5" fmla="*/ 370 h 390"/>
                <a:gd name="T6" fmla="*/ 69 w 219"/>
                <a:gd name="T7" fmla="*/ 349 h 390"/>
                <a:gd name="T8" fmla="*/ 50 w 219"/>
                <a:gd name="T9" fmla="*/ 322 h 390"/>
                <a:gd name="T10" fmla="*/ 35 w 219"/>
                <a:gd name="T11" fmla="*/ 292 h 390"/>
                <a:gd name="T12" fmla="*/ 20 w 219"/>
                <a:gd name="T13" fmla="*/ 259 h 390"/>
                <a:gd name="T14" fmla="*/ 9 w 219"/>
                <a:gd name="T15" fmla="*/ 221 h 390"/>
                <a:gd name="T16" fmla="*/ 3 w 219"/>
                <a:gd name="T17" fmla="*/ 181 h 390"/>
                <a:gd name="T18" fmla="*/ 0 w 219"/>
                <a:gd name="T19" fmla="*/ 143 h 390"/>
                <a:gd name="T20" fmla="*/ 1 w 219"/>
                <a:gd name="T21" fmla="*/ 107 h 390"/>
                <a:gd name="T22" fmla="*/ 6 w 219"/>
                <a:gd name="T23" fmla="*/ 74 h 390"/>
                <a:gd name="T24" fmla="*/ 14 w 219"/>
                <a:gd name="T25" fmla="*/ 49 h 390"/>
                <a:gd name="T26" fmla="*/ 27 w 219"/>
                <a:gd name="T27" fmla="*/ 26 h 390"/>
                <a:gd name="T28" fmla="*/ 44 w 219"/>
                <a:gd name="T29" fmla="*/ 10 h 390"/>
                <a:gd name="T30" fmla="*/ 61 w 219"/>
                <a:gd name="T31" fmla="*/ 0 h 390"/>
                <a:gd name="T32" fmla="*/ 82 w 219"/>
                <a:gd name="T33" fmla="*/ 0 h 390"/>
                <a:gd name="T34" fmla="*/ 103 w 219"/>
                <a:gd name="T35" fmla="*/ 8 h 390"/>
                <a:gd name="T36" fmla="*/ 125 w 219"/>
                <a:gd name="T37" fmla="*/ 19 h 390"/>
                <a:gd name="T38" fmla="*/ 146 w 219"/>
                <a:gd name="T39" fmla="*/ 41 h 390"/>
                <a:gd name="T40" fmla="*/ 163 w 219"/>
                <a:gd name="T41" fmla="*/ 66 h 390"/>
                <a:gd name="T42" fmla="*/ 181 w 219"/>
                <a:gd name="T43" fmla="*/ 98 h 390"/>
                <a:gd name="T44" fmla="*/ 195 w 219"/>
                <a:gd name="T45" fmla="*/ 130 h 390"/>
                <a:gd name="T46" fmla="*/ 205 w 219"/>
                <a:gd name="T47" fmla="*/ 168 h 390"/>
                <a:gd name="T48" fmla="*/ 213 w 219"/>
                <a:gd name="T49" fmla="*/ 206 h 390"/>
                <a:gd name="T50" fmla="*/ 218 w 219"/>
                <a:gd name="T51" fmla="*/ 245 h 390"/>
                <a:gd name="T52" fmla="*/ 216 w 219"/>
                <a:gd name="T53" fmla="*/ 282 h 390"/>
                <a:gd name="T54" fmla="*/ 210 w 219"/>
                <a:gd name="T55" fmla="*/ 313 h 390"/>
                <a:gd name="T56" fmla="*/ 201 w 219"/>
                <a:gd name="T57" fmla="*/ 342 h 390"/>
                <a:gd name="T58" fmla="*/ 188 w 219"/>
                <a:gd name="T59" fmla="*/ 363 h 390"/>
                <a:gd name="T60" fmla="*/ 173 w 219"/>
                <a:gd name="T61" fmla="*/ 382 h 390"/>
                <a:gd name="T62" fmla="*/ 153 w 219"/>
                <a:gd name="T63" fmla="*/ 389 h 390"/>
                <a:gd name="T64" fmla="*/ 133 w 219"/>
                <a:gd name="T65" fmla="*/ 389 h 390"/>
                <a:gd name="T66" fmla="*/ 133 w 219"/>
                <a:gd name="T67" fmla="*/ 38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9" h="390">
                  <a:moveTo>
                    <a:pt x="133" y="389"/>
                  </a:moveTo>
                  <a:lnTo>
                    <a:pt x="111" y="382"/>
                  </a:lnTo>
                  <a:lnTo>
                    <a:pt x="89" y="370"/>
                  </a:lnTo>
                  <a:lnTo>
                    <a:pt x="69" y="349"/>
                  </a:lnTo>
                  <a:lnTo>
                    <a:pt x="50" y="322"/>
                  </a:lnTo>
                  <a:lnTo>
                    <a:pt x="35" y="292"/>
                  </a:lnTo>
                  <a:lnTo>
                    <a:pt x="20" y="259"/>
                  </a:lnTo>
                  <a:lnTo>
                    <a:pt x="9" y="221"/>
                  </a:lnTo>
                  <a:lnTo>
                    <a:pt x="3" y="181"/>
                  </a:lnTo>
                  <a:lnTo>
                    <a:pt x="0" y="143"/>
                  </a:lnTo>
                  <a:lnTo>
                    <a:pt x="1" y="107"/>
                  </a:lnTo>
                  <a:lnTo>
                    <a:pt x="6" y="74"/>
                  </a:lnTo>
                  <a:lnTo>
                    <a:pt x="14" y="49"/>
                  </a:lnTo>
                  <a:lnTo>
                    <a:pt x="27" y="26"/>
                  </a:lnTo>
                  <a:lnTo>
                    <a:pt x="44" y="10"/>
                  </a:lnTo>
                  <a:lnTo>
                    <a:pt x="61" y="0"/>
                  </a:lnTo>
                  <a:lnTo>
                    <a:pt x="82" y="0"/>
                  </a:lnTo>
                  <a:lnTo>
                    <a:pt x="103" y="8"/>
                  </a:lnTo>
                  <a:lnTo>
                    <a:pt x="125" y="19"/>
                  </a:lnTo>
                  <a:lnTo>
                    <a:pt x="146" y="41"/>
                  </a:lnTo>
                  <a:lnTo>
                    <a:pt x="163" y="66"/>
                  </a:lnTo>
                  <a:lnTo>
                    <a:pt x="181" y="98"/>
                  </a:lnTo>
                  <a:lnTo>
                    <a:pt x="195" y="130"/>
                  </a:lnTo>
                  <a:lnTo>
                    <a:pt x="205" y="168"/>
                  </a:lnTo>
                  <a:lnTo>
                    <a:pt x="213" y="206"/>
                  </a:lnTo>
                  <a:lnTo>
                    <a:pt x="218" y="245"/>
                  </a:lnTo>
                  <a:lnTo>
                    <a:pt x="216" y="282"/>
                  </a:lnTo>
                  <a:lnTo>
                    <a:pt x="210" y="313"/>
                  </a:lnTo>
                  <a:lnTo>
                    <a:pt x="201" y="342"/>
                  </a:lnTo>
                  <a:lnTo>
                    <a:pt x="188" y="363"/>
                  </a:lnTo>
                  <a:lnTo>
                    <a:pt x="173" y="382"/>
                  </a:lnTo>
                  <a:lnTo>
                    <a:pt x="153" y="389"/>
                  </a:lnTo>
                  <a:lnTo>
                    <a:pt x="133" y="389"/>
                  </a:lnTo>
                  <a:lnTo>
                    <a:pt x="133" y="389"/>
                  </a:lnTo>
                </a:path>
              </a:pathLst>
            </a:custGeom>
            <a:solidFill>
              <a:srgbClr val="E26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0" name="Freeform 32">
              <a:extLst>
                <a:ext uri="{FF2B5EF4-FFF2-40B4-BE49-F238E27FC236}">
                  <a16:creationId xmlns:a16="http://schemas.microsoft.com/office/drawing/2014/main" id="{6EC53FB9-A166-7A94-0F34-879F00356322}"/>
                </a:ext>
              </a:extLst>
            </p:cNvPr>
            <p:cNvSpPr>
              <a:spLocks/>
            </p:cNvSpPr>
            <p:nvPr/>
          </p:nvSpPr>
          <p:spPr bwMode="auto">
            <a:xfrm>
              <a:off x="4759" y="2639"/>
              <a:ext cx="78" cy="136"/>
            </a:xfrm>
            <a:custGeom>
              <a:avLst/>
              <a:gdLst>
                <a:gd name="T0" fmla="*/ 47 w 78"/>
                <a:gd name="T1" fmla="*/ 135 h 136"/>
                <a:gd name="T2" fmla="*/ 40 w 78"/>
                <a:gd name="T3" fmla="*/ 133 h 136"/>
                <a:gd name="T4" fmla="*/ 34 w 78"/>
                <a:gd name="T5" fmla="*/ 128 h 136"/>
                <a:gd name="T6" fmla="*/ 24 w 78"/>
                <a:gd name="T7" fmla="*/ 120 h 136"/>
                <a:gd name="T8" fmla="*/ 18 w 78"/>
                <a:gd name="T9" fmla="*/ 112 h 136"/>
                <a:gd name="T10" fmla="*/ 13 w 78"/>
                <a:gd name="T11" fmla="*/ 100 h 136"/>
                <a:gd name="T12" fmla="*/ 8 w 78"/>
                <a:gd name="T13" fmla="*/ 90 h 136"/>
                <a:gd name="T14" fmla="*/ 5 w 78"/>
                <a:gd name="T15" fmla="*/ 75 h 136"/>
                <a:gd name="T16" fmla="*/ 3 w 78"/>
                <a:gd name="T17" fmla="*/ 62 h 136"/>
                <a:gd name="T18" fmla="*/ 0 w 78"/>
                <a:gd name="T19" fmla="*/ 35 h 136"/>
                <a:gd name="T20" fmla="*/ 6 w 78"/>
                <a:gd name="T21" fmla="*/ 15 h 136"/>
                <a:gd name="T22" fmla="*/ 16 w 78"/>
                <a:gd name="T23" fmla="*/ 2 h 136"/>
                <a:gd name="T24" fmla="*/ 31 w 78"/>
                <a:gd name="T25" fmla="*/ 0 h 136"/>
                <a:gd name="T26" fmla="*/ 38 w 78"/>
                <a:gd name="T27" fmla="*/ 2 h 136"/>
                <a:gd name="T28" fmla="*/ 45 w 78"/>
                <a:gd name="T29" fmla="*/ 5 h 136"/>
                <a:gd name="T30" fmla="*/ 52 w 78"/>
                <a:gd name="T31" fmla="*/ 12 h 136"/>
                <a:gd name="T32" fmla="*/ 60 w 78"/>
                <a:gd name="T33" fmla="*/ 21 h 136"/>
                <a:gd name="T34" fmla="*/ 64 w 78"/>
                <a:gd name="T35" fmla="*/ 30 h 136"/>
                <a:gd name="T36" fmla="*/ 71 w 78"/>
                <a:gd name="T37" fmla="*/ 45 h 136"/>
                <a:gd name="T38" fmla="*/ 75 w 78"/>
                <a:gd name="T39" fmla="*/ 58 h 136"/>
                <a:gd name="T40" fmla="*/ 77 w 78"/>
                <a:gd name="T41" fmla="*/ 72 h 136"/>
                <a:gd name="T42" fmla="*/ 77 w 78"/>
                <a:gd name="T43" fmla="*/ 95 h 136"/>
                <a:gd name="T44" fmla="*/ 71 w 78"/>
                <a:gd name="T45" fmla="*/ 117 h 136"/>
                <a:gd name="T46" fmla="*/ 62 w 78"/>
                <a:gd name="T47" fmla="*/ 131 h 136"/>
                <a:gd name="T48" fmla="*/ 47 w 78"/>
                <a:gd name="T49" fmla="*/ 135 h 136"/>
                <a:gd name="T50" fmla="*/ 47 w 78"/>
                <a:gd name="T5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136">
                  <a:moveTo>
                    <a:pt x="47" y="135"/>
                  </a:moveTo>
                  <a:lnTo>
                    <a:pt x="40" y="133"/>
                  </a:lnTo>
                  <a:lnTo>
                    <a:pt x="34" y="128"/>
                  </a:lnTo>
                  <a:lnTo>
                    <a:pt x="24" y="120"/>
                  </a:lnTo>
                  <a:lnTo>
                    <a:pt x="18" y="112"/>
                  </a:lnTo>
                  <a:lnTo>
                    <a:pt x="13" y="100"/>
                  </a:lnTo>
                  <a:lnTo>
                    <a:pt x="8" y="90"/>
                  </a:lnTo>
                  <a:lnTo>
                    <a:pt x="5" y="75"/>
                  </a:lnTo>
                  <a:lnTo>
                    <a:pt x="3" y="62"/>
                  </a:lnTo>
                  <a:lnTo>
                    <a:pt x="0" y="35"/>
                  </a:lnTo>
                  <a:lnTo>
                    <a:pt x="6" y="15"/>
                  </a:lnTo>
                  <a:lnTo>
                    <a:pt x="16" y="2"/>
                  </a:lnTo>
                  <a:lnTo>
                    <a:pt x="31" y="0"/>
                  </a:lnTo>
                  <a:lnTo>
                    <a:pt x="38" y="2"/>
                  </a:lnTo>
                  <a:lnTo>
                    <a:pt x="45" y="5"/>
                  </a:lnTo>
                  <a:lnTo>
                    <a:pt x="52" y="12"/>
                  </a:lnTo>
                  <a:lnTo>
                    <a:pt x="60" y="21"/>
                  </a:lnTo>
                  <a:lnTo>
                    <a:pt x="64" y="30"/>
                  </a:lnTo>
                  <a:lnTo>
                    <a:pt x="71" y="45"/>
                  </a:lnTo>
                  <a:lnTo>
                    <a:pt x="75" y="58"/>
                  </a:lnTo>
                  <a:lnTo>
                    <a:pt x="77" y="72"/>
                  </a:lnTo>
                  <a:lnTo>
                    <a:pt x="77" y="95"/>
                  </a:lnTo>
                  <a:lnTo>
                    <a:pt x="71" y="117"/>
                  </a:lnTo>
                  <a:lnTo>
                    <a:pt x="62" y="131"/>
                  </a:lnTo>
                  <a:lnTo>
                    <a:pt x="47" y="135"/>
                  </a:lnTo>
                  <a:lnTo>
                    <a:pt x="47" y="135"/>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1" name="Freeform 33">
              <a:extLst>
                <a:ext uri="{FF2B5EF4-FFF2-40B4-BE49-F238E27FC236}">
                  <a16:creationId xmlns:a16="http://schemas.microsoft.com/office/drawing/2014/main" id="{2B232C9C-B345-FA6E-761B-7354916EC717}"/>
                </a:ext>
              </a:extLst>
            </p:cNvPr>
            <p:cNvSpPr>
              <a:spLocks/>
            </p:cNvSpPr>
            <p:nvPr/>
          </p:nvSpPr>
          <p:spPr bwMode="auto">
            <a:xfrm>
              <a:off x="3749" y="2511"/>
              <a:ext cx="218" cy="390"/>
            </a:xfrm>
            <a:custGeom>
              <a:avLst/>
              <a:gdLst>
                <a:gd name="T0" fmla="*/ 134 w 218"/>
                <a:gd name="T1" fmla="*/ 389 h 390"/>
                <a:gd name="T2" fmla="*/ 113 w 218"/>
                <a:gd name="T3" fmla="*/ 382 h 390"/>
                <a:gd name="T4" fmla="*/ 92 w 218"/>
                <a:gd name="T5" fmla="*/ 370 h 390"/>
                <a:gd name="T6" fmla="*/ 72 w 218"/>
                <a:gd name="T7" fmla="*/ 349 h 390"/>
                <a:gd name="T8" fmla="*/ 53 w 218"/>
                <a:gd name="T9" fmla="*/ 322 h 390"/>
                <a:gd name="T10" fmla="*/ 35 w 218"/>
                <a:gd name="T11" fmla="*/ 292 h 390"/>
                <a:gd name="T12" fmla="*/ 21 w 218"/>
                <a:gd name="T13" fmla="*/ 259 h 390"/>
                <a:gd name="T14" fmla="*/ 12 w 218"/>
                <a:gd name="T15" fmla="*/ 221 h 390"/>
                <a:gd name="T16" fmla="*/ 3 w 218"/>
                <a:gd name="T17" fmla="*/ 181 h 390"/>
                <a:gd name="T18" fmla="*/ 0 w 218"/>
                <a:gd name="T19" fmla="*/ 143 h 390"/>
                <a:gd name="T20" fmla="*/ 2 w 218"/>
                <a:gd name="T21" fmla="*/ 107 h 390"/>
                <a:gd name="T22" fmla="*/ 7 w 218"/>
                <a:gd name="T23" fmla="*/ 74 h 390"/>
                <a:gd name="T24" fmla="*/ 15 w 218"/>
                <a:gd name="T25" fmla="*/ 49 h 390"/>
                <a:gd name="T26" fmla="*/ 27 w 218"/>
                <a:gd name="T27" fmla="*/ 26 h 390"/>
                <a:gd name="T28" fmla="*/ 43 w 218"/>
                <a:gd name="T29" fmla="*/ 10 h 390"/>
                <a:gd name="T30" fmla="*/ 63 w 218"/>
                <a:gd name="T31" fmla="*/ 0 h 390"/>
                <a:gd name="T32" fmla="*/ 83 w 218"/>
                <a:gd name="T33" fmla="*/ 0 h 390"/>
                <a:gd name="T34" fmla="*/ 106 w 218"/>
                <a:gd name="T35" fmla="*/ 8 h 390"/>
                <a:gd name="T36" fmla="*/ 128 w 218"/>
                <a:gd name="T37" fmla="*/ 19 h 390"/>
                <a:gd name="T38" fmla="*/ 147 w 218"/>
                <a:gd name="T39" fmla="*/ 41 h 390"/>
                <a:gd name="T40" fmla="*/ 166 w 218"/>
                <a:gd name="T41" fmla="*/ 66 h 390"/>
                <a:gd name="T42" fmla="*/ 181 w 218"/>
                <a:gd name="T43" fmla="*/ 98 h 390"/>
                <a:gd name="T44" fmla="*/ 196 w 218"/>
                <a:gd name="T45" fmla="*/ 130 h 390"/>
                <a:gd name="T46" fmla="*/ 207 w 218"/>
                <a:gd name="T47" fmla="*/ 168 h 390"/>
                <a:gd name="T48" fmla="*/ 214 w 218"/>
                <a:gd name="T49" fmla="*/ 206 h 390"/>
                <a:gd name="T50" fmla="*/ 217 w 218"/>
                <a:gd name="T51" fmla="*/ 245 h 390"/>
                <a:gd name="T52" fmla="*/ 216 w 218"/>
                <a:gd name="T53" fmla="*/ 282 h 390"/>
                <a:gd name="T54" fmla="*/ 210 w 218"/>
                <a:gd name="T55" fmla="*/ 313 h 390"/>
                <a:gd name="T56" fmla="*/ 200 w 218"/>
                <a:gd name="T57" fmla="*/ 342 h 390"/>
                <a:gd name="T58" fmla="*/ 189 w 218"/>
                <a:gd name="T59" fmla="*/ 363 h 390"/>
                <a:gd name="T60" fmla="*/ 173 w 218"/>
                <a:gd name="T61" fmla="*/ 382 h 390"/>
                <a:gd name="T62" fmla="*/ 153 w 218"/>
                <a:gd name="T63" fmla="*/ 389 h 390"/>
                <a:gd name="T64" fmla="*/ 134 w 218"/>
                <a:gd name="T65" fmla="*/ 389 h 390"/>
                <a:gd name="T66" fmla="*/ 134 w 218"/>
                <a:gd name="T67" fmla="*/ 38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8" h="390">
                  <a:moveTo>
                    <a:pt x="134" y="389"/>
                  </a:moveTo>
                  <a:lnTo>
                    <a:pt x="113" y="382"/>
                  </a:lnTo>
                  <a:lnTo>
                    <a:pt x="92" y="370"/>
                  </a:lnTo>
                  <a:lnTo>
                    <a:pt x="72" y="349"/>
                  </a:lnTo>
                  <a:lnTo>
                    <a:pt x="53" y="322"/>
                  </a:lnTo>
                  <a:lnTo>
                    <a:pt x="35" y="292"/>
                  </a:lnTo>
                  <a:lnTo>
                    <a:pt x="21" y="259"/>
                  </a:lnTo>
                  <a:lnTo>
                    <a:pt x="12" y="221"/>
                  </a:lnTo>
                  <a:lnTo>
                    <a:pt x="3" y="181"/>
                  </a:lnTo>
                  <a:lnTo>
                    <a:pt x="0" y="143"/>
                  </a:lnTo>
                  <a:lnTo>
                    <a:pt x="2" y="107"/>
                  </a:lnTo>
                  <a:lnTo>
                    <a:pt x="7" y="74"/>
                  </a:lnTo>
                  <a:lnTo>
                    <a:pt x="15" y="49"/>
                  </a:lnTo>
                  <a:lnTo>
                    <a:pt x="27" y="26"/>
                  </a:lnTo>
                  <a:lnTo>
                    <a:pt x="43" y="10"/>
                  </a:lnTo>
                  <a:lnTo>
                    <a:pt x="63" y="0"/>
                  </a:lnTo>
                  <a:lnTo>
                    <a:pt x="83" y="0"/>
                  </a:lnTo>
                  <a:lnTo>
                    <a:pt x="106" y="8"/>
                  </a:lnTo>
                  <a:lnTo>
                    <a:pt x="128" y="19"/>
                  </a:lnTo>
                  <a:lnTo>
                    <a:pt x="147" y="41"/>
                  </a:lnTo>
                  <a:lnTo>
                    <a:pt x="166" y="66"/>
                  </a:lnTo>
                  <a:lnTo>
                    <a:pt x="181" y="98"/>
                  </a:lnTo>
                  <a:lnTo>
                    <a:pt x="196" y="130"/>
                  </a:lnTo>
                  <a:lnTo>
                    <a:pt x="207" y="168"/>
                  </a:lnTo>
                  <a:lnTo>
                    <a:pt x="214" y="206"/>
                  </a:lnTo>
                  <a:lnTo>
                    <a:pt x="217" y="245"/>
                  </a:lnTo>
                  <a:lnTo>
                    <a:pt x="216" y="282"/>
                  </a:lnTo>
                  <a:lnTo>
                    <a:pt x="210" y="313"/>
                  </a:lnTo>
                  <a:lnTo>
                    <a:pt x="200" y="342"/>
                  </a:lnTo>
                  <a:lnTo>
                    <a:pt x="189" y="363"/>
                  </a:lnTo>
                  <a:lnTo>
                    <a:pt x="173" y="382"/>
                  </a:lnTo>
                  <a:lnTo>
                    <a:pt x="153" y="389"/>
                  </a:lnTo>
                  <a:lnTo>
                    <a:pt x="134" y="389"/>
                  </a:lnTo>
                  <a:lnTo>
                    <a:pt x="134" y="389"/>
                  </a:lnTo>
                </a:path>
              </a:pathLst>
            </a:custGeom>
            <a:solidFill>
              <a:srgbClr val="E26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2" name="Freeform 34">
              <a:extLst>
                <a:ext uri="{FF2B5EF4-FFF2-40B4-BE49-F238E27FC236}">
                  <a16:creationId xmlns:a16="http://schemas.microsoft.com/office/drawing/2014/main" id="{BB1224AE-4D67-1F64-4AAC-C98E5EEEEFFC}"/>
                </a:ext>
              </a:extLst>
            </p:cNvPr>
            <p:cNvSpPr>
              <a:spLocks/>
            </p:cNvSpPr>
            <p:nvPr/>
          </p:nvSpPr>
          <p:spPr bwMode="auto">
            <a:xfrm>
              <a:off x="3821" y="2639"/>
              <a:ext cx="75" cy="136"/>
            </a:xfrm>
            <a:custGeom>
              <a:avLst/>
              <a:gdLst>
                <a:gd name="T0" fmla="*/ 45 w 75"/>
                <a:gd name="T1" fmla="*/ 135 h 136"/>
                <a:gd name="T2" fmla="*/ 37 w 75"/>
                <a:gd name="T3" fmla="*/ 133 h 136"/>
                <a:gd name="T4" fmla="*/ 30 w 75"/>
                <a:gd name="T5" fmla="*/ 128 h 136"/>
                <a:gd name="T6" fmla="*/ 24 w 75"/>
                <a:gd name="T7" fmla="*/ 120 h 136"/>
                <a:gd name="T8" fmla="*/ 15 w 75"/>
                <a:gd name="T9" fmla="*/ 112 h 136"/>
                <a:gd name="T10" fmla="*/ 11 w 75"/>
                <a:gd name="T11" fmla="*/ 100 h 136"/>
                <a:gd name="T12" fmla="*/ 6 w 75"/>
                <a:gd name="T13" fmla="*/ 90 h 136"/>
                <a:gd name="T14" fmla="*/ 1 w 75"/>
                <a:gd name="T15" fmla="*/ 75 h 136"/>
                <a:gd name="T16" fmla="*/ 0 w 75"/>
                <a:gd name="T17" fmla="*/ 62 h 136"/>
                <a:gd name="T18" fmla="*/ 0 w 75"/>
                <a:gd name="T19" fmla="*/ 35 h 136"/>
                <a:gd name="T20" fmla="*/ 5 w 75"/>
                <a:gd name="T21" fmla="*/ 15 h 136"/>
                <a:gd name="T22" fmla="*/ 14 w 75"/>
                <a:gd name="T23" fmla="*/ 2 h 136"/>
                <a:gd name="T24" fmla="*/ 28 w 75"/>
                <a:gd name="T25" fmla="*/ 0 h 136"/>
                <a:gd name="T26" fmla="*/ 37 w 75"/>
                <a:gd name="T27" fmla="*/ 2 h 136"/>
                <a:gd name="T28" fmla="*/ 41 w 75"/>
                <a:gd name="T29" fmla="*/ 5 h 136"/>
                <a:gd name="T30" fmla="*/ 50 w 75"/>
                <a:gd name="T31" fmla="*/ 12 h 136"/>
                <a:gd name="T32" fmla="*/ 57 w 75"/>
                <a:gd name="T33" fmla="*/ 21 h 136"/>
                <a:gd name="T34" fmla="*/ 62 w 75"/>
                <a:gd name="T35" fmla="*/ 30 h 136"/>
                <a:gd name="T36" fmla="*/ 67 w 75"/>
                <a:gd name="T37" fmla="*/ 45 h 136"/>
                <a:gd name="T38" fmla="*/ 70 w 75"/>
                <a:gd name="T39" fmla="*/ 58 h 136"/>
                <a:gd name="T40" fmla="*/ 74 w 75"/>
                <a:gd name="T41" fmla="*/ 72 h 136"/>
                <a:gd name="T42" fmla="*/ 74 w 75"/>
                <a:gd name="T43" fmla="*/ 95 h 136"/>
                <a:gd name="T44" fmla="*/ 67 w 75"/>
                <a:gd name="T45" fmla="*/ 117 h 136"/>
                <a:gd name="T46" fmla="*/ 59 w 75"/>
                <a:gd name="T47" fmla="*/ 131 h 136"/>
                <a:gd name="T48" fmla="*/ 45 w 75"/>
                <a:gd name="T49" fmla="*/ 135 h 136"/>
                <a:gd name="T50" fmla="*/ 45 w 75"/>
                <a:gd name="T51"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 h="136">
                  <a:moveTo>
                    <a:pt x="45" y="135"/>
                  </a:moveTo>
                  <a:lnTo>
                    <a:pt x="37" y="133"/>
                  </a:lnTo>
                  <a:lnTo>
                    <a:pt x="30" y="128"/>
                  </a:lnTo>
                  <a:lnTo>
                    <a:pt x="24" y="120"/>
                  </a:lnTo>
                  <a:lnTo>
                    <a:pt x="15" y="112"/>
                  </a:lnTo>
                  <a:lnTo>
                    <a:pt x="11" y="100"/>
                  </a:lnTo>
                  <a:lnTo>
                    <a:pt x="6" y="90"/>
                  </a:lnTo>
                  <a:lnTo>
                    <a:pt x="1" y="75"/>
                  </a:lnTo>
                  <a:lnTo>
                    <a:pt x="0" y="62"/>
                  </a:lnTo>
                  <a:lnTo>
                    <a:pt x="0" y="35"/>
                  </a:lnTo>
                  <a:lnTo>
                    <a:pt x="5" y="15"/>
                  </a:lnTo>
                  <a:lnTo>
                    <a:pt x="14" y="2"/>
                  </a:lnTo>
                  <a:lnTo>
                    <a:pt x="28" y="0"/>
                  </a:lnTo>
                  <a:lnTo>
                    <a:pt x="37" y="2"/>
                  </a:lnTo>
                  <a:lnTo>
                    <a:pt x="41" y="5"/>
                  </a:lnTo>
                  <a:lnTo>
                    <a:pt x="50" y="12"/>
                  </a:lnTo>
                  <a:lnTo>
                    <a:pt x="57" y="21"/>
                  </a:lnTo>
                  <a:lnTo>
                    <a:pt x="62" y="30"/>
                  </a:lnTo>
                  <a:lnTo>
                    <a:pt x="67" y="45"/>
                  </a:lnTo>
                  <a:lnTo>
                    <a:pt x="70" y="58"/>
                  </a:lnTo>
                  <a:lnTo>
                    <a:pt x="74" y="72"/>
                  </a:lnTo>
                  <a:lnTo>
                    <a:pt x="74" y="95"/>
                  </a:lnTo>
                  <a:lnTo>
                    <a:pt x="67" y="117"/>
                  </a:lnTo>
                  <a:lnTo>
                    <a:pt x="59" y="131"/>
                  </a:lnTo>
                  <a:lnTo>
                    <a:pt x="45" y="135"/>
                  </a:lnTo>
                  <a:lnTo>
                    <a:pt x="45" y="135"/>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3" name="Freeform 35">
              <a:extLst>
                <a:ext uri="{FF2B5EF4-FFF2-40B4-BE49-F238E27FC236}">
                  <a16:creationId xmlns:a16="http://schemas.microsoft.com/office/drawing/2014/main" id="{A6A752D4-58A3-10B1-7B44-A3C748AADD1C}"/>
                </a:ext>
              </a:extLst>
            </p:cNvPr>
            <p:cNvSpPr>
              <a:spLocks/>
            </p:cNvSpPr>
            <p:nvPr/>
          </p:nvSpPr>
          <p:spPr bwMode="auto">
            <a:xfrm>
              <a:off x="4327" y="1729"/>
              <a:ext cx="133" cy="278"/>
            </a:xfrm>
            <a:custGeom>
              <a:avLst/>
              <a:gdLst>
                <a:gd name="T0" fmla="*/ 3 w 133"/>
                <a:gd name="T1" fmla="*/ 29 h 278"/>
                <a:gd name="T2" fmla="*/ 0 w 133"/>
                <a:gd name="T3" fmla="*/ 79 h 278"/>
                <a:gd name="T4" fmla="*/ 0 w 133"/>
                <a:gd name="T5" fmla="*/ 159 h 278"/>
                <a:gd name="T6" fmla="*/ 3 w 133"/>
                <a:gd name="T7" fmla="*/ 235 h 278"/>
                <a:gd name="T8" fmla="*/ 7 w 133"/>
                <a:gd name="T9" fmla="*/ 272 h 278"/>
                <a:gd name="T10" fmla="*/ 15 w 133"/>
                <a:gd name="T11" fmla="*/ 275 h 278"/>
                <a:gd name="T12" fmla="*/ 29 w 133"/>
                <a:gd name="T13" fmla="*/ 277 h 278"/>
                <a:gd name="T14" fmla="*/ 49 w 133"/>
                <a:gd name="T15" fmla="*/ 275 h 278"/>
                <a:gd name="T16" fmla="*/ 70 w 133"/>
                <a:gd name="T17" fmla="*/ 272 h 278"/>
                <a:gd name="T18" fmla="*/ 94 w 133"/>
                <a:gd name="T19" fmla="*/ 266 h 278"/>
                <a:gd name="T20" fmla="*/ 113 w 133"/>
                <a:gd name="T21" fmla="*/ 256 h 278"/>
                <a:gd name="T22" fmla="*/ 128 w 133"/>
                <a:gd name="T23" fmla="*/ 249 h 278"/>
                <a:gd name="T24" fmla="*/ 132 w 133"/>
                <a:gd name="T25" fmla="*/ 242 h 278"/>
                <a:gd name="T26" fmla="*/ 128 w 133"/>
                <a:gd name="T27" fmla="*/ 197 h 278"/>
                <a:gd name="T28" fmla="*/ 122 w 133"/>
                <a:gd name="T29" fmla="*/ 112 h 278"/>
                <a:gd name="T30" fmla="*/ 112 w 133"/>
                <a:gd name="T31" fmla="*/ 35 h 278"/>
                <a:gd name="T32" fmla="*/ 99 w 133"/>
                <a:gd name="T33" fmla="*/ 0 h 278"/>
                <a:gd name="T34" fmla="*/ 91 w 133"/>
                <a:gd name="T35" fmla="*/ 0 h 278"/>
                <a:gd name="T36" fmla="*/ 80 w 133"/>
                <a:gd name="T37" fmla="*/ 2 h 278"/>
                <a:gd name="T38" fmla="*/ 67 w 133"/>
                <a:gd name="T39" fmla="*/ 2 h 278"/>
                <a:gd name="T40" fmla="*/ 50 w 133"/>
                <a:gd name="T41" fmla="*/ 7 h 278"/>
                <a:gd name="T42" fmla="*/ 37 w 133"/>
                <a:gd name="T43" fmla="*/ 10 h 278"/>
                <a:gd name="T44" fmla="*/ 21 w 133"/>
                <a:gd name="T45" fmla="*/ 16 h 278"/>
                <a:gd name="T46" fmla="*/ 11 w 133"/>
                <a:gd name="T47" fmla="*/ 21 h 278"/>
                <a:gd name="T48" fmla="*/ 3 w 133"/>
                <a:gd name="T49" fmla="*/ 29 h 278"/>
                <a:gd name="T50" fmla="*/ 3 w 133"/>
                <a:gd name="T51" fmla="*/ 2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278">
                  <a:moveTo>
                    <a:pt x="3" y="29"/>
                  </a:moveTo>
                  <a:lnTo>
                    <a:pt x="0" y="79"/>
                  </a:lnTo>
                  <a:lnTo>
                    <a:pt x="0" y="159"/>
                  </a:lnTo>
                  <a:lnTo>
                    <a:pt x="3" y="235"/>
                  </a:lnTo>
                  <a:lnTo>
                    <a:pt x="7" y="272"/>
                  </a:lnTo>
                  <a:lnTo>
                    <a:pt x="15" y="275"/>
                  </a:lnTo>
                  <a:lnTo>
                    <a:pt x="29" y="277"/>
                  </a:lnTo>
                  <a:lnTo>
                    <a:pt x="49" y="275"/>
                  </a:lnTo>
                  <a:lnTo>
                    <a:pt x="70" y="272"/>
                  </a:lnTo>
                  <a:lnTo>
                    <a:pt x="94" y="266"/>
                  </a:lnTo>
                  <a:lnTo>
                    <a:pt x="113" y="256"/>
                  </a:lnTo>
                  <a:lnTo>
                    <a:pt x="128" y="249"/>
                  </a:lnTo>
                  <a:lnTo>
                    <a:pt x="132" y="242"/>
                  </a:lnTo>
                  <a:lnTo>
                    <a:pt x="128" y="197"/>
                  </a:lnTo>
                  <a:lnTo>
                    <a:pt x="122" y="112"/>
                  </a:lnTo>
                  <a:lnTo>
                    <a:pt x="112" y="35"/>
                  </a:lnTo>
                  <a:lnTo>
                    <a:pt x="99" y="0"/>
                  </a:lnTo>
                  <a:lnTo>
                    <a:pt x="91" y="0"/>
                  </a:lnTo>
                  <a:lnTo>
                    <a:pt x="80" y="2"/>
                  </a:lnTo>
                  <a:lnTo>
                    <a:pt x="67" y="2"/>
                  </a:lnTo>
                  <a:lnTo>
                    <a:pt x="50" y="7"/>
                  </a:lnTo>
                  <a:lnTo>
                    <a:pt x="37" y="10"/>
                  </a:lnTo>
                  <a:lnTo>
                    <a:pt x="21" y="16"/>
                  </a:lnTo>
                  <a:lnTo>
                    <a:pt x="11" y="21"/>
                  </a:lnTo>
                  <a:lnTo>
                    <a:pt x="3" y="29"/>
                  </a:lnTo>
                  <a:lnTo>
                    <a:pt x="3" y="29"/>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4" name="Freeform 36">
              <a:extLst>
                <a:ext uri="{FF2B5EF4-FFF2-40B4-BE49-F238E27FC236}">
                  <a16:creationId xmlns:a16="http://schemas.microsoft.com/office/drawing/2014/main" id="{E3AC3656-F121-2E67-60E0-98A0CDB8F809}"/>
                </a:ext>
              </a:extLst>
            </p:cNvPr>
            <p:cNvSpPr>
              <a:spLocks/>
            </p:cNvSpPr>
            <p:nvPr/>
          </p:nvSpPr>
          <p:spPr bwMode="auto">
            <a:xfrm>
              <a:off x="4351" y="1778"/>
              <a:ext cx="89" cy="177"/>
            </a:xfrm>
            <a:custGeom>
              <a:avLst/>
              <a:gdLst>
                <a:gd name="T0" fmla="*/ 0 w 89"/>
                <a:gd name="T1" fmla="*/ 12 h 177"/>
                <a:gd name="T2" fmla="*/ 4 w 89"/>
                <a:gd name="T3" fmla="*/ 32 h 177"/>
                <a:gd name="T4" fmla="*/ 6 w 89"/>
                <a:gd name="T5" fmla="*/ 85 h 177"/>
                <a:gd name="T6" fmla="*/ 8 w 89"/>
                <a:gd name="T7" fmla="*/ 143 h 177"/>
                <a:gd name="T8" fmla="*/ 6 w 89"/>
                <a:gd name="T9" fmla="*/ 176 h 177"/>
                <a:gd name="T10" fmla="*/ 13 w 89"/>
                <a:gd name="T11" fmla="*/ 176 h 177"/>
                <a:gd name="T12" fmla="*/ 20 w 89"/>
                <a:gd name="T13" fmla="*/ 174 h 177"/>
                <a:gd name="T14" fmla="*/ 33 w 89"/>
                <a:gd name="T15" fmla="*/ 172 h 177"/>
                <a:gd name="T16" fmla="*/ 46 w 89"/>
                <a:gd name="T17" fmla="*/ 167 h 177"/>
                <a:gd name="T18" fmla="*/ 61 w 89"/>
                <a:gd name="T19" fmla="*/ 164 h 177"/>
                <a:gd name="T20" fmla="*/ 73 w 89"/>
                <a:gd name="T21" fmla="*/ 164 h 177"/>
                <a:gd name="T22" fmla="*/ 81 w 89"/>
                <a:gd name="T23" fmla="*/ 164 h 177"/>
                <a:gd name="T24" fmla="*/ 88 w 89"/>
                <a:gd name="T25" fmla="*/ 164 h 177"/>
                <a:gd name="T26" fmla="*/ 84 w 89"/>
                <a:gd name="T27" fmla="*/ 131 h 177"/>
                <a:gd name="T28" fmla="*/ 77 w 89"/>
                <a:gd name="T29" fmla="*/ 79 h 177"/>
                <a:gd name="T30" fmla="*/ 71 w 89"/>
                <a:gd name="T31" fmla="*/ 32 h 177"/>
                <a:gd name="T32" fmla="*/ 66 w 89"/>
                <a:gd name="T33" fmla="*/ 0 h 177"/>
                <a:gd name="T34" fmla="*/ 61 w 89"/>
                <a:gd name="T35" fmla="*/ 0 h 177"/>
                <a:gd name="T36" fmla="*/ 51 w 89"/>
                <a:gd name="T37" fmla="*/ 0 h 177"/>
                <a:gd name="T38" fmla="*/ 43 w 89"/>
                <a:gd name="T39" fmla="*/ 0 h 177"/>
                <a:gd name="T40" fmla="*/ 33 w 89"/>
                <a:gd name="T41" fmla="*/ 3 h 177"/>
                <a:gd name="T42" fmla="*/ 23 w 89"/>
                <a:gd name="T43" fmla="*/ 3 h 177"/>
                <a:gd name="T44" fmla="*/ 13 w 89"/>
                <a:gd name="T45" fmla="*/ 5 h 177"/>
                <a:gd name="T46" fmla="*/ 5 w 89"/>
                <a:gd name="T47" fmla="*/ 11 h 177"/>
                <a:gd name="T48" fmla="*/ 0 w 89"/>
                <a:gd name="T49" fmla="*/ 12 h 177"/>
                <a:gd name="T50" fmla="*/ 0 w 89"/>
                <a:gd name="T51" fmla="*/ 1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177">
                  <a:moveTo>
                    <a:pt x="0" y="12"/>
                  </a:moveTo>
                  <a:lnTo>
                    <a:pt x="4" y="32"/>
                  </a:lnTo>
                  <a:lnTo>
                    <a:pt x="6" y="85"/>
                  </a:lnTo>
                  <a:lnTo>
                    <a:pt x="8" y="143"/>
                  </a:lnTo>
                  <a:lnTo>
                    <a:pt x="6" y="176"/>
                  </a:lnTo>
                  <a:lnTo>
                    <a:pt x="13" y="176"/>
                  </a:lnTo>
                  <a:lnTo>
                    <a:pt x="20" y="174"/>
                  </a:lnTo>
                  <a:lnTo>
                    <a:pt x="33" y="172"/>
                  </a:lnTo>
                  <a:lnTo>
                    <a:pt x="46" y="167"/>
                  </a:lnTo>
                  <a:lnTo>
                    <a:pt x="61" y="164"/>
                  </a:lnTo>
                  <a:lnTo>
                    <a:pt x="73" y="164"/>
                  </a:lnTo>
                  <a:lnTo>
                    <a:pt x="81" y="164"/>
                  </a:lnTo>
                  <a:lnTo>
                    <a:pt x="88" y="164"/>
                  </a:lnTo>
                  <a:lnTo>
                    <a:pt x="84" y="131"/>
                  </a:lnTo>
                  <a:lnTo>
                    <a:pt x="77" y="79"/>
                  </a:lnTo>
                  <a:lnTo>
                    <a:pt x="71" y="32"/>
                  </a:lnTo>
                  <a:lnTo>
                    <a:pt x="66" y="0"/>
                  </a:lnTo>
                  <a:lnTo>
                    <a:pt x="61" y="0"/>
                  </a:lnTo>
                  <a:lnTo>
                    <a:pt x="51" y="0"/>
                  </a:lnTo>
                  <a:lnTo>
                    <a:pt x="43" y="0"/>
                  </a:lnTo>
                  <a:lnTo>
                    <a:pt x="33" y="3"/>
                  </a:lnTo>
                  <a:lnTo>
                    <a:pt x="23" y="3"/>
                  </a:lnTo>
                  <a:lnTo>
                    <a:pt x="13" y="5"/>
                  </a:lnTo>
                  <a:lnTo>
                    <a:pt x="5" y="11"/>
                  </a:lnTo>
                  <a:lnTo>
                    <a:pt x="0" y="12"/>
                  </a:lnTo>
                  <a:lnTo>
                    <a:pt x="0" y="12"/>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5" name="Freeform 37">
              <a:extLst>
                <a:ext uri="{FF2B5EF4-FFF2-40B4-BE49-F238E27FC236}">
                  <a16:creationId xmlns:a16="http://schemas.microsoft.com/office/drawing/2014/main" id="{4A0439FE-E80E-4CFE-E866-7E010D496839}"/>
                </a:ext>
              </a:extLst>
            </p:cNvPr>
            <p:cNvSpPr>
              <a:spLocks/>
            </p:cNvSpPr>
            <p:nvPr/>
          </p:nvSpPr>
          <p:spPr bwMode="auto">
            <a:xfrm>
              <a:off x="5046" y="2609"/>
              <a:ext cx="249" cy="106"/>
            </a:xfrm>
            <a:custGeom>
              <a:avLst/>
              <a:gdLst>
                <a:gd name="T0" fmla="*/ 3 w 249"/>
                <a:gd name="T1" fmla="*/ 63 h 106"/>
                <a:gd name="T2" fmla="*/ 0 w 249"/>
                <a:gd name="T3" fmla="*/ 73 h 106"/>
                <a:gd name="T4" fmla="*/ 0 w 249"/>
                <a:gd name="T5" fmla="*/ 88 h 106"/>
                <a:gd name="T6" fmla="*/ 5 w 249"/>
                <a:gd name="T7" fmla="*/ 102 h 106"/>
                <a:gd name="T8" fmla="*/ 15 w 249"/>
                <a:gd name="T9" fmla="*/ 105 h 106"/>
                <a:gd name="T10" fmla="*/ 22 w 249"/>
                <a:gd name="T11" fmla="*/ 105 h 106"/>
                <a:gd name="T12" fmla="*/ 33 w 249"/>
                <a:gd name="T13" fmla="*/ 103 h 106"/>
                <a:gd name="T14" fmla="*/ 47 w 249"/>
                <a:gd name="T15" fmla="*/ 102 h 106"/>
                <a:gd name="T16" fmla="*/ 63 w 249"/>
                <a:gd name="T17" fmla="*/ 97 h 106"/>
                <a:gd name="T18" fmla="*/ 80 w 249"/>
                <a:gd name="T19" fmla="*/ 92 h 106"/>
                <a:gd name="T20" fmla="*/ 98 w 249"/>
                <a:gd name="T21" fmla="*/ 85 h 106"/>
                <a:gd name="T22" fmla="*/ 115 w 249"/>
                <a:gd name="T23" fmla="*/ 77 h 106"/>
                <a:gd name="T24" fmla="*/ 134 w 249"/>
                <a:gd name="T25" fmla="*/ 73 h 106"/>
                <a:gd name="T26" fmla="*/ 153 w 249"/>
                <a:gd name="T27" fmla="*/ 65 h 106"/>
                <a:gd name="T28" fmla="*/ 170 w 249"/>
                <a:gd name="T29" fmla="*/ 59 h 106"/>
                <a:gd name="T30" fmla="*/ 186 w 249"/>
                <a:gd name="T31" fmla="*/ 56 h 106"/>
                <a:gd name="T32" fmla="*/ 200 w 249"/>
                <a:gd name="T33" fmla="*/ 50 h 106"/>
                <a:gd name="T34" fmla="*/ 213 w 249"/>
                <a:gd name="T35" fmla="*/ 45 h 106"/>
                <a:gd name="T36" fmla="*/ 225 w 249"/>
                <a:gd name="T37" fmla="*/ 39 h 106"/>
                <a:gd name="T38" fmla="*/ 232 w 249"/>
                <a:gd name="T39" fmla="*/ 37 h 106"/>
                <a:gd name="T40" fmla="*/ 237 w 249"/>
                <a:gd name="T41" fmla="*/ 37 h 106"/>
                <a:gd name="T42" fmla="*/ 245 w 249"/>
                <a:gd name="T43" fmla="*/ 32 h 106"/>
                <a:gd name="T44" fmla="*/ 248 w 249"/>
                <a:gd name="T45" fmla="*/ 17 h 106"/>
                <a:gd name="T46" fmla="*/ 243 w 249"/>
                <a:gd name="T47" fmla="*/ 4 h 106"/>
                <a:gd name="T48" fmla="*/ 226 w 249"/>
                <a:gd name="T49" fmla="*/ 0 h 106"/>
                <a:gd name="T50" fmla="*/ 220 w 249"/>
                <a:gd name="T51" fmla="*/ 2 h 106"/>
                <a:gd name="T52" fmla="*/ 212 w 249"/>
                <a:gd name="T53" fmla="*/ 4 h 106"/>
                <a:gd name="T54" fmla="*/ 199 w 249"/>
                <a:gd name="T55" fmla="*/ 6 h 106"/>
                <a:gd name="T56" fmla="*/ 185 w 249"/>
                <a:gd name="T57" fmla="*/ 9 h 106"/>
                <a:gd name="T58" fmla="*/ 168 w 249"/>
                <a:gd name="T59" fmla="*/ 13 h 106"/>
                <a:gd name="T60" fmla="*/ 152 w 249"/>
                <a:gd name="T61" fmla="*/ 20 h 106"/>
                <a:gd name="T62" fmla="*/ 132 w 249"/>
                <a:gd name="T63" fmla="*/ 26 h 106"/>
                <a:gd name="T64" fmla="*/ 114 w 249"/>
                <a:gd name="T65" fmla="*/ 32 h 106"/>
                <a:gd name="T66" fmla="*/ 93 w 249"/>
                <a:gd name="T67" fmla="*/ 35 h 106"/>
                <a:gd name="T68" fmla="*/ 74 w 249"/>
                <a:gd name="T69" fmla="*/ 42 h 106"/>
                <a:gd name="T70" fmla="*/ 58 w 249"/>
                <a:gd name="T71" fmla="*/ 46 h 106"/>
                <a:gd name="T72" fmla="*/ 42 w 249"/>
                <a:gd name="T73" fmla="*/ 51 h 106"/>
                <a:gd name="T74" fmla="*/ 28 w 249"/>
                <a:gd name="T75" fmla="*/ 56 h 106"/>
                <a:gd name="T76" fmla="*/ 17 w 249"/>
                <a:gd name="T77" fmla="*/ 59 h 106"/>
                <a:gd name="T78" fmla="*/ 8 w 249"/>
                <a:gd name="T79" fmla="*/ 60 h 106"/>
                <a:gd name="T80" fmla="*/ 3 w 249"/>
                <a:gd name="T81" fmla="*/ 63 h 106"/>
                <a:gd name="T82" fmla="*/ 3 w 249"/>
                <a:gd name="T83" fmla="*/ 6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9" h="106">
                  <a:moveTo>
                    <a:pt x="3" y="63"/>
                  </a:moveTo>
                  <a:lnTo>
                    <a:pt x="0" y="73"/>
                  </a:lnTo>
                  <a:lnTo>
                    <a:pt x="0" y="88"/>
                  </a:lnTo>
                  <a:lnTo>
                    <a:pt x="5" y="102"/>
                  </a:lnTo>
                  <a:lnTo>
                    <a:pt x="15" y="105"/>
                  </a:lnTo>
                  <a:lnTo>
                    <a:pt x="22" y="105"/>
                  </a:lnTo>
                  <a:lnTo>
                    <a:pt x="33" y="103"/>
                  </a:lnTo>
                  <a:lnTo>
                    <a:pt x="47" y="102"/>
                  </a:lnTo>
                  <a:lnTo>
                    <a:pt x="63" y="97"/>
                  </a:lnTo>
                  <a:lnTo>
                    <a:pt x="80" y="92"/>
                  </a:lnTo>
                  <a:lnTo>
                    <a:pt x="98" y="85"/>
                  </a:lnTo>
                  <a:lnTo>
                    <a:pt x="115" y="77"/>
                  </a:lnTo>
                  <a:lnTo>
                    <a:pt x="134" y="73"/>
                  </a:lnTo>
                  <a:lnTo>
                    <a:pt x="153" y="65"/>
                  </a:lnTo>
                  <a:lnTo>
                    <a:pt x="170" y="59"/>
                  </a:lnTo>
                  <a:lnTo>
                    <a:pt x="186" y="56"/>
                  </a:lnTo>
                  <a:lnTo>
                    <a:pt x="200" y="50"/>
                  </a:lnTo>
                  <a:lnTo>
                    <a:pt x="213" y="45"/>
                  </a:lnTo>
                  <a:lnTo>
                    <a:pt x="225" y="39"/>
                  </a:lnTo>
                  <a:lnTo>
                    <a:pt x="232" y="37"/>
                  </a:lnTo>
                  <a:lnTo>
                    <a:pt x="237" y="37"/>
                  </a:lnTo>
                  <a:lnTo>
                    <a:pt x="245" y="32"/>
                  </a:lnTo>
                  <a:lnTo>
                    <a:pt x="248" y="17"/>
                  </a:lnTo>
                  <a:lnTo>
                    <a:pt x="243" y="4"/>
                  </a:lnTo>
                  <a:lnTo>
                    <a:pt x="226" y="0"/>
                  </a:lnTo>
                  <a:lnTo>
                    <a:pt x="220" y="2"/>
                  </a:lnTo>
                  <a:lnTo>
                    <a:pt x="212" y="4"/>
                  </a:lnTo>
                  <a:lnTo>
                    <a:pt x="199" y="6"/>
                  </a:lnTo>
                  <a:lnTo>
                    <a:pt x="185" y="9"/>
                  </a:lnTo>
                  <a:lnTo>
                    <a:pt x="168" y="13"/>
                  </a:lnTo>
                  <a:lnTo>
                    <a:pt x="152" y="20"/>
                  </a:lnTo>
                  <a:lnTo>
                    <a:pt x="132" y="26"/>
                  </a:lnTo>
                  <a:lnTo>
                    <a:pt x="114" y="32"/>
                  </a:lnTo>
                  <a:lnTo>
                    <a:pt x="93" y="35"/>
                  </a:lnTo>
                  <a:lnTo>
                    <a:pt x="74" y="42"/>
                  </a:lnTo>
                  <a:lnTo>
                    <a:pt x="58" y="46"/>
                  </a:lnTo>
                  <a:lnTo>
                    <a:pt x="42" y="51"/>
                  </a:lnTo>
                  <a:lnTo>
                    <a:pt x="28" y="56"/>
                  </a:lnTo>
                  <a:lnTo>
                    <a:pt x="17" y="59"/>
                  </a:lnTo>
                  <a:lnTo>
                    <a:pt x="8" y="60"/>
                  </a:lnTo>
                  <a:lnTo>
                    <a:pt x="3" y="63"/>
                  </a:lnTo>
                  <a:lnTo>
                    <a:pt x="3" y="63"/>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6" name="Freeform 38">
              <a:extLst>
                <a:ext uri="{FF2B5EF4-FFF2-40B4-BE49-F238E27FC236}">
                  <a16:creationId xmlns:a16="http://schemas.microsoft.com/office/drawing/2014/main" id="{90D65081-2208-9CFE-5947-9BE3948D4669}"/>
                </a:ext>
              </a:extLst>
            </p:cNvPr>
            <p:cNvSpPr>
              <a:spLocks/>
            </p:cNvSpPr>
            <p:nvPr/>
          </p:nvSpPr>
          <p:spPr bwMode="auto">
            <a:xfrm>
              <a:off x="5051" y="2753"/>
              <a:ext cx="228" cy="62"/>
            </a:xfrm>
            <a:custGeom>
              <a:avLst/>
              <a:gdLst>
                <a:gd name="T0" fmla="*/ 10 w 228"/>
                <a:gd name="T1" fmla="*/ 26 h 62"/>
                <a:gd name="T2" fmla="*/ 3 w 228"/>
                <a:gd name="T3" fmla="*/ 31 h 62"/>
                <a:gd name="T4" fmla="*/ 0 w 228"/>
                <a:gd name="T5" fmla="*/ 45 h 62"/>
                <a:gd name="T6" fmla="*/ 3 w 228"/>
                <a:gd name="T7" fmla="*/ 56 h 62"/>
                <a:gd name="T8" fmla="*/ 10 w 228"/>
                <a:gd name="T9" fmla="*/ 61 h 62"/>
                <a:gd name="T10" fmla="*/ 31 w 228"/>
                <a:gd name="T11" fmla="*/ 61 h 62"/>
                <a:gd name="T12" fmla="*/ 56 w 228"/>
                <a:gd name="T13" fmla="*/ 59 h 62"/>
                <a:gd name="T14" fmla="*/ 88 w 228"/>
                <a:gd name="T15" fmla="*/ 54 h 62"/>
                <a:gd name="T16" fmla="*/ 123 w 228"/>
                <a:gd name="T17" fmla="*/ 50 h 62"/>
                <a:gd name="T18" fmla="*/ 153 w 228"/>
                <a:gd name="T19" fmla="*/ 45 h 62"/>
                <a:gd name="T20" fmla="*/ 181 w 228"/>
                <a:gd name="T21" fmla="*/ 40 h 62"/>
                <a:gd name="T22" fmla="*/ 202 w 228"/>
                <a:gd name="T23" fmla="*/ 38 h 62"/>
                <a:gd name="T24" fmla="*/ 214 w 228"/>
                <a:gd name="T25" fmla="*/ 38 h 62"/>
                <a:gd name="T26" fmla="*/ 224 w 228"/>
                <a:gd name="T27" fmla="*/ 31 h 62"/>
                <a:gd name="T28" fmla="*/ 227 w 228"/>
                <a:gd name="T29" fmla="*/ 19 h 62"/>
                <a:gd name="T30" fmla="*/ 221 w 228"/>
                <a:gd name="T31" fmla="*/ 5 h 62"/>
                <a:gd name="T32" fmla="*/ 207 w 228"/>
                <a:gd name="T33" fmla="*/ 0 h 62"/>
                <a:gd name="T34" fmla="*/ 193 w 228"/>
                <a:gd name="T35" fmla="*/ 3 h 62"/>
                <a:gd name="T36" fmla="*/ 167 w 228"/>
                <a:gd name="T37" fmla="*/ 3 h 62"/>
                <a:gd name="T38" fmla="*/ 137 w 228"/>
                <a:gd name="T39" fmla="*/ 5 h 62"/>
                <a:gd name="T40" fmla="*/ 105 w 228"/>
                <a:gd name="T41" fmla="*/ 9 h 62"/>
                <a:gd name="T42" fmla="*/ 72 w 228"/>
                <a:gd name="T43" fmla="*/ 14 h 62"/>
                <a:gd name="T44" fmla="*/ 43 w 228"/>
                <a:gd name="T45" fmla="*/ 19 h 62"/>
                <a:gd name="T46" fmla="*/ 22 w 228"/>
                <a:gd name="T47" fmla="*/ 23 h 62"/>
                <a:gd name="T48" fmla="*/ 10 w 228"/>
                <a:gd name="T49" fmla="*/ 26 h 62"/>
                <a:gd name="T50" fmla="*/ 10 w 228"/>
                <a:gd name="T51"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8" h="62">
                  <a:moveTo>
                    <a:pt x="10" y="26"/>
                  </a:moveTo>
                  <a:lnTo>
                    <a:pt x="3" y="31"/>
                  </a:lnTo>
                  <a:lnTo>
                    <a:pt x="0" y="45"/>
                  </a:lnTo>
                  <a:lnTo>
                    <a:pt x="3" y="56"/>
                  </a:lnTo>
                  <a:lnTo>
                    <a:pt x="10" y="61"/>
                  </a:lnTo>
                  <a:lnTo>
                    <a:pt x="31" y="61"/>
                  </a:lnTo>
                  <a:lnTo>
                    <a:pt x="56" y="59"/>
                  </a:lnTo>
                  <a:lnTo>
                    <a:pt x="88" y="54"/>
                  </a:lnTo>
                  <a:lnTo>
                    <a:pt x="123" y="50"/>
                  </a:lnTo>
                  <a:lnTo>
                    <a:pt x="153" y="45"/>
                  </a:lnTo>
                  <a:lnTo>
                    <a:pt x="181" y="40"/>
                  </a:lnTo>
                  <a:lnTo>
                    <a:pt x="202" y="38"/>
                  </a:lnTo>
                  <a:lnTo>
                    <a:pt x="214" y="38"/>
                  </a:lnTo>
                  <a:lnTo>
                    <a:pt x="224" y="31"/>
                  </a:lnTo>
                  <a:lnTo>
                    <a:pt x="227" y="19"/>
                  </a:lnTo>
                  <a:lnTo>
                    <a:pt x="221" y="5"/>
                  </a:lnTo>
                  <a:lnTo>
                    <a:pt x="207" y="0"/>
                  </a:lnTo>
                  <a:lnTo>
                    <a:pt x="193" y="3"/>
                  </a:lnTo>
                  <a:lnTo>
                    <a:pt x="167" y="3"/>
                  </a:lnTo>
                  <a:lnTo>
                    <a:pt x="137" y="5"/>
                  </a:lnTo>
                  <a:lnTo>
                    <a:pt x="105" y="9"/>
                  </a:lnTo>
                  <a:lnTo>
                    <a:pt x="72" y="14"/>
                  </a:lnTo>
                  <a:lnTo>
                    <a:pt x="43" y="19"/>
                  </a:lnTo>
                  <a:lnTo>
                    <a:pt x="22" y="23"/>
                  </a:lnTo>
                  <a:lnTo>
                    <a:pt x="10" y="26"/>
                  </a:lnTo>
                  <a:lnTo>
                    <a:pt x="10" y="26"/>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7" name="Freeform 39">
              <a:extLst>
                <a:ext uri="{FF2B5EF4-FFF2-40B4-BE49-F238E27FC236}">
                  <a16:creationId xmlns:a16="http://schemas.microsoft.com/office/drawing/2014/main" id="{A9A1D268-3CFE-04C4-72A8-7C43F9A43A15}"/>
                </a:ext>
              </a:extLst>
            </p:cNvPr>
            <p:cNvSpPr>
              <a:spLocks/>
            </p:cNvSpPr>
            <p:nvPr/>
          </p:nvSpPr>
          <p:spPr bwMode="auto">
            <a:xfrm>
              <a:off x="5039" y="2869"/>
              <a:ext cx="360" cy="55"/>
            </a:xfrm>
            <a:custGeom>
              <a:avLst/>
              <a:gdLst>
                <a:gd name="T0" fmla="*/ 7 w 360"/>
                <a:gd name="T1" fmla="*/ 3 h 55"/>
                <a:gd name="T2" fmla="*/ 2 w 360"/>
                <a:gd name="T3" fmla="*/ 9 h 55"/>
                <a:gd name="T4" fmla="*/ 0 w 360"/>
                <a:gd name="T5" fmla="*/ 24 h 55"/>
                <a:gd name="T6" fmla="*/ 7 w 360"/>
                <a:gd name="T7" fmla="*/ 40 h 55"/>
                <a:gd name="T8" fmla="*/ 24 w 360"/>
                <a:gd name="T9" fmla="*/ 48 h 55"/>
                <a:gd name="T10" fmla="*/ 34 w 360"/>
                <a:gd name="T11" fmla="*/ 48 h 55"/>
                <a:gd name="T12" fmla="*/ 48 w 360"/>
                <a:gd name="T13" fmla="*/ 50 h 55"/>
                <a:gd name="T14" fmla="*/ 67 w 360"/>
                <a:gd name="T15" fmla="*/ 50 h 55"/>
                <a:gd name="T16" fmla="*/ 89 w 360"/>
                <a:gd name="T17" fmla="*/ 50 h 55"/>
                <a:gd name="T18" fmla="*/ 113 w 360"/>
                <a:gd name="T19" fmla="*/ 50 h 55"/>
                <a:gd name="T20" fmla="*/ 140 w 360"/>
                <a:gd name="T21" fmla="*/ 50 h 55"/>
                <a:gd name="T22" fmla="*/ 167 w 360"/>
                <a:gd name="T23" fmla="*/ 50 h 55"/>
                <a:gd name="T24" fmla="*/ 196 w 360"/>
                <a:gd name="T25" fmla="*/ 50 h 55"/>
                <a:gd name="T26" fmla="*/ 223 w 360"/>
                <a:gd name="T27" fmla="*/ 52 h 55"/>
                <a:gd name="T28" fmla="*/ 250 w 360"/>
                <a:gd name="T29" fmla="*/ 52 h 55"/>
                <a:gd name="T30" fmla="*/ 277 w 360"/>
                <a:gd name="T31" fmla="*/ 52 h 55"/>
                <a:gd name="T32" fmla="*/ 300 w 360"/>
                <a:gd name="T33" fmla="*/ 52 h 55"/>
                <a:gd name="T34" fmla="*/ 318 w 360"/>
                <a:gd name="T35" fmla="*/ 52 h 55"/>
                <a:gd name="T36" fmla="*/ 335 w 360"/>
                <a:gd name="T37" fmla="*/ 52 h 55"/>
                <a:gd name="T38" fmla="*/ 347 w 360"/>
                <a:gd name="T39" fmla="*/ 54 h 55"/>
                <a:gd name="T40" fmla="*/ 352 w 360"/>
                <a:gd name="T41" fmla="*/ 54 h 55"/>
                <a:gd name="T42" fmla="*/ 357 w 360"/>
                <a:gd name="T43" fmla="*/ 54 h 55"/>
                <a:gd name="T44" fmla="*/ 359 w 360"/>
                <a:gd name="T45" fmla="*/ 50 h 55"/>
                <a:gd name="T46" fmla="*/ 358 w 360"/>
                <a:gd name="T47" fmla="*/ 45 h 55"/>
                <a:gd name="T48" fmla="*/ 352 w 360"/>
                <a:gd name="T49" fmla="*/ 35 h 55"/>
                <a:gd name="T50" fmla="*/ 344 w 360"/>
                <a:gd name="T51" fmla="*/ 27 h 55"/>
                <a:gd name="T52" fmla="*/ 330 w 360"/>
                <a:gd name="T53" fmla="*/ 19 h 55"/>
                <a:gd name="T54" fmla="*/ 311 w 360"/>
                <a:gd name="T55" fmla="*/ 9 h 55"/>
                <a:gd name="T56" fmla="*/ 286 w 360"/>
                <a:gd name="T57" fmla="*/ 5 h 55"/>
                <a:gd name="T58" fmla="*/ 279 w 360"/>
                <a:gd name="T59" fmla="*/ 5 h 55"/>
                <a:gd name="T60" fmla="*/ 269 w 360"/>
                <a:gd name="T61" fmla="*/ 5 h 55"/>
                <a:gd name="T62" fmla="*/ 255 w 360"/>
                <a:gd name="T63" fmla="*/ 3 h 55"/>
                <a:gd name="T64" fmla="*/ 236 w 360"/>
                <a:gd name="T65" fmla="*/ 3 h 55"/>
                <a:gd name="T66" fmla="*/ 216 w 360"/>
                <a:gd name="T67" fmla="*/ 3 h 55"/>
                <a:gd name="T68" fmla="*/ 193 w 360"/>
                <a:gd name="T69" fmla="*/ 3 h 55"/>
                <a:gd name="T70" fmla="*/ 170 w 360"/>
                <a:gd name="T71" fmla="*/ 3 h 55"/>
                <a:gd name="T72" fmla="*/ 145 w 360"/>
                <a:gd name="T73" fmla="*/ 3 h 55"/>
                <a:gd name="T74" fmla="*/ 121 w 360"/>
                <a:gd name="T75" fmla="*/ 3 h 55"/>
                <a:gd name="T76" fmla="*/ 98 w 360"/>
                <a:gd name="T77" fmla="*/ 0 h 55"/>
                <a:gd name="T78" fmla="*/ 75 w 360"/>
                <a:gd name="T79" fmla="*/ 0 h 55"/>
                <a:gd name="T80" fmla="*/ 54 w 360"/>
                <a:gd name="T81" fmla="*/ 0 h 55"/>
                <a:gd name="T82" fmla="*/ 38 w 360"/>
                <a:gd name="T83" fmla="*/ 0 h 55"/>
                <a:gd name="T84" fmla="*/ 22 w 360"/>
                <a:gd name="T85" fmla="*/ 0 h 55"/>
                <a:gd name="T86" fmla="*/ 14 w 360"/>
                <a:gd name="T87" fmla="*/ 3 h 55"/>
                <a:gd name="T88" fmla="*/ 7 w 360"/>
                <a:gd name="T89" fmla="*/ 3 h 55"/>
                <a:gd name="T90" fmla="*/ 7 w 360"/>
                <a:gd name="T91"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 h="55">
                  <a:moveTo>
                    <a:pt x="7" y="3"/>
                  </a:moveTo>
                  <a:lnTo>
                    <a:pt x="2" y="9"/>
                  </a:lnTo>
                  <a:lnTo>
                    <a:pt x="0" y="24"/>
                  </a:lnTo>
                  <a:lnTo>
                    <a:pt x="7" y="40"/>
                  </a:lnTo>
                  <a:lnTo>
                    <a:pt x="24" y="48"/>
                  </a:lnTo>
                  <a:lnTo>
                    <a:pt x="34" y="48"/>
                  </a:lnTo>
                  <a:lnTo>
                    <a:pt x="48" y="50"/>
                  </a:lnTo>
                  <a:lnTo>
                    <a:pt x="67" y="50"/>
                  </a:lnTo>
                  <a:lnTo>
                    <a:pt x="89" y="50"/>
                  </a:lnTo>
                  <a:lnTo>
                    <a:pt x="113" y="50"/>
                  </a:lnTo>
                  <a:lnTo>
                    <a:pt x="140" y="50"/>
                  </a:lnTo>
                  <a:lnTo>
                    <a:pt x="167" y="50"/>
                  </a:lnTo>
                  <a:lnTo>
                    <a:pt x="196" y="50"/>
                  </a:lnTo>
                  <a:lnTo>
                    <a:pt x="223" y="52"/>
                  </a:lnTo>
                  <a:lnTo>
                    <a:pt x="250" y="52"/>
                  </a:lnTo>
                  <a:lnTo>
                    <a:pt x="277" y="52"/>
                  </a:lnTo>
                  <a:lnTo>
                    <a:pt x="300" y="52"/>
                  </a:lnTo>
                  <a:lnTo>
                    <a:pt x="318" y="52"/>
                  </a:lnTo>
                  <a:lnTo>
                    <a:pt x="335" y="52"/>
                  </a:lnTo>
                  <a:lnTo>
                    <a:pt x="347" y="54"/>
                  </a:lnTo>
                  <a:lnTo>
                    <a:pt x="352" y="54"/>
                  </a:lnTo>
                  <a:lnTo>
                    <a:pt x="357" y="54"/>
                  </a:lnTo>
                  <a:lnTo>
                    <a:pt x="359" y="50"/>
                  </a:lnTo>
                  <a:lnTo>
                    <a:pt x="358" y="45"/>
                  </a:lnTo>
                  <a:lnTo>
                    <a:pt x="352" y="35"/>
                  </a:lnTo>
                  <a:lnTo>
                    <a:pt x="344" y="27"/>
                  </a:lnTo>
                  <a:lnTo>
                    <a:pt x="330" y="19"/>
                  </a:lnTo>
                  <a:lnTo>
                    <a:pt x="311" y="9"/>
                  </a:lnTo>
                  <a:lnTo>
                    <a:pt x="286" y="5"/>
                  </a:lnTo>
                  <a:lnTo>
                    <a:pt x="279" y="5"/>
                  </a:lnTo>
                  <a:lnTo>
                    <a:pt x="269" y="5"/>
                  </a:lnTo>
                  <a:lnTo>
                    <a:pt x="255" y="3"/>
                  </a:lnTo>
                  <a:lnTo>
                    <a:pt x="236" y="3"/>
                  </a:lnTo>
                  <a:lnTo>
                    <a:pt x="216" y="3"/>
                  </a:lnTo>
                  <a:lnTo>
                    <a:pt x="193" y="3"/>
                  </a:lnTo>
                  <a:lnTo>
                    <a:pt x="170" y="3"/>
                  </a:lnTo>
                  <a:lnTo>
                    <a:pt x="145" y="3"/>
                  </a:lnTo>
                  <a:lnTo>
                    <a:pt x="121" y="3"/>
                  </a:lnTo>
                  <a:lnTo>
                    <a:pt x="98" y="0"/>
                  </a:lnTo>
                  <a:lnTo>
                    <a:pt x="75" y="0"/>
                  </a:lnTo>
                  <a:lnTo>
                    <a:pt x="54" y="0"/>
                  </a:lnTo>
                  <a:lnTo>
                    <a:pt x="38" y="0"/>
                  </a:lnTo>
                  <a:lnTo>
                    <a:pt x="22" y="0"/>
                  </a:lnTo>
                  <a:lnTo>
                    <a:pt x="14" y="3"/>
                  </a:lnTo>
                  <a:lnTo>
                    <a:pt x="7" y="3"/>
                  </a:lnTo>
                  <a:lnTo>
                    <a:pt x="7" y="3"/>
                  </a:lnTo>
                </a:path>
              </a:pathLst>
            </a:custGeom>
            <a:solidFill>
              <a:srgbClr val="0000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568" name="Rectangle 40">
            <a:extLst>
              <a:ext uri="{FF2B5EF4-FFF2-40B4-BE49-F238E27FC236}">
                <a16:creationId xmlns:a16="http://schemas.microsoft.com/office/drawing/2014/main" id="{DA3853F4-999B-9AB1-EC44-03E70BEE33BA}"/>
              </a:ext>
            </a:extLst>
          </p:cNvPr>
          <p:cNvSpPr>
            <a:spLocks noChangeArrowheads="1"/>
          </p:cNvSpPr>
          <p:nvPr/>
        </p:nvSpPr>
        <p:spPr bwMode="auto">
          <a:xfrm>
            <a:off x="1295400" y="4191000"/>
            <a:ext cx="2141538"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84188">
              <a:defRPr sz="2400">
                <a:solidFill>
                  <a:schemeClr val="tx1"/>
                </a:solidFill>
                <a:latin typeface="Times New Roman" panose="02020603050405020304" pitchFamily="18" charset="0"/>
              </a:defRPr>
            </a:lvl1pPr>
            <a:lvl2pPr marL="114300" indent="342900" defTabSz="484188">
              <a:defRPr sz="2400">
                <a:solidFill>
                  <a:schemeClr val="tx1"/>
                </a:solidFill>
                <a:latin typeface="Times New Roman" panose="02020603050405020304" pitchFamily="18" charset="0"/>
              </a:defRPr>
            </a:lvl2pPr>
            <a:lvl3pPr marL="571500" indent="342900" defTabSz="484188">
              <a:defRPr sz="2400">
                <a:solidFill>
                  <a:schemeClr val="tx1"/>
                </a:solidFill>
                <a:latin typeface="Times New Roman" panose="02020603050405020304" pitchFamily="18" charset="0"/>
              </a:defRPr>
            </a:lvl3pPr>
            <a:lvl4pPr marL="1028700" indent="342900" defTabSz="484188">
              <a:defRPr sz="2400">
                <a:solidFill>
                  <a:schemeClr val="tx1"/>
                </a:solidFill>
                <a:latin typeface="Times New Roman" panose="02020603050405020304" pitchFamily="18" charset="0"/>
              </a:defRPr>
            </a:lvl4pPr>
            <a:lvl5pPr marL="2057400" indent="-228600" defTabSz="484188">
              <a:defRPr sz="2400">
                <a:solidFill>
                  <a:schemeClr val="tx1"/>
                </a:solidFill>
                <a:latin typeface="Times New Roman" panose="02020603050405020304" pitchFamily="18" charset="0"/>
              </a:defRPr>
            </a:lvl5pPr>
            <a:lvl6pPr marL="2514600" indent="-228600" defTabSz="484188" fontAlgn="base">
              <a:spcBef>
                <a:spcPct val="0"/>
              </a:spcBef>
              <a:spcAft>
                <a:spcPct val="0"/>
              </a:spcAft>
              <a:defRPr sz="2400">
                <a:solidFill>
                  <a:schemeClr val="tx1"/>
                </a:solidFill>
                <a:latin typeface="Times New Roman" panose="02020603050405020304" pitchFamily="18" charset="0"/>
              </a:defRPr>
            </a:lvl6pPr>
            <a:lvl7pPr marL="2971800" indent="-228600" defTabSz="484188" fontAlgn="base">
              <a:spcBef>
                <a:spcPct val="0"/>
              </a:spcBef>
              <a:spcAft>
                <a:spcPct val="0"/>
              </a:spcAft>
              <a:defRPr sz="2400">
                <a:solidFill>
                  <a:schemeClr val="tx1"/>
                </a:solidFill>
                <a:latin typeface="Times New Roman" panose="02020603050405020304" pitchFamily="18" charset="0"/>
              </a:defRPr>
            </a:lvl7pPr>
            <a:lvl8pPr marL="3429000" indent="-228600" defTabSz="484188" fontAlgn="base">
              <a:spcBef>
                <a:spcPct val="0"/>
              </a:spcBef>
              <a:spcAft>
                <a:spcPct val="0"/>
              </a:spcAft>
              <a:defRPr sz="2400">
                <a:solidFill>
                  <a:schemeClr val="tx1"/>
                </a:solidFill>
                <a:latin typeface="Times New Roman" panose="02020603050405020304" pitchFamily="18" charset="0"/>
              </a:defRPr>
            </a:lvl8pPr>
            <a:lvl9pPr marL="3886200" indent="-228600" defTabSz="484188" fontAlgn="base">
              <a:spcBef>
                <a:spcPct val="0"/>
              </a:spcBef>
              <a:spcAft>
                <a:spcPct val="0"/>
              </a:spcAft>
              <a:defRPr sz="2400">
                <a:solidFill>
                  <a:schemeClr val="tx1"/>
                </a:solidFill>
                <a:latin typeface="Times New Roman" panose="02020603050405020304" pitchFamily="18" charset="0"/>
              </a:defRPr>
            </a:lvl9pPr>
          </a:lstStyle>
          <a:p>
            <a:pPr algn="ctr">
              <a:buClr>
                <a:srgbClr val="808080"/>
              </a:buClr>
              <a:buSzPct val="90000"/>
              <a:buFont typeface="Monotype Sorts" pitchFamily="2" charset="2"/>
              <a:buNone/>
            </a:pPr>
            <a:r>
              <a:rPr lang="en-US" altLang="en-US" sz="3600" b="0">
                <a:solidFill>
                  <a:srgbClr val="C20041"/>
                </a:solidFill>
                <a:latin typeface="Arial" panose="020B0604020202020204" pitchFamily="34" charset="0"/>
              </a:rPr>
              <a:t>Mitigation</a:t>
            </a:r>
            <a:endParaRPr lang="en-US" altLang="en-US" sz="3200" b="0"/>
          </a:p>
        </p:txBody>
      </p:sp>
      <p:sp>
        <p:nvSpPr>
          <p:cNvPr id="22569" name="Text Box 41">
            <a:extLst>
              <a:ext uri="{FF2B5EF4-FFF2-40B4-BE49-F238E27FC236}">
                <a16:creationId xmlns:a16="http://schemas.microsoft.com/office/drawing/2014/main" id="{17C5BAAC-D0FC-02BC-EE1E-AC978661976A}"/>
              </a:ext>
            </a:extLst>
          </p:cNvPr>
          <p:cNvSpPr txBox="1">
            <a:spLocks noChangeArrowheads="1"/>
          </p:cNvSpPr>
          <p:nvPr/>
        </p:nvSpPr>
        <p:spPr bwMode="auto">
          <a:xfrm>
            <a:off x="5638800" y="4191000"/>
            <a:ext cx="15398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84188">
              <a:defRPr sz="2400">
                <a:solidFill>
                  <a:schemeClr val="tx1"/>
                </a:solidFill>
                <a:latin typeface="Times New Roman" panose="02020603050405020304" pitchFamily="18" charset="0"/>
              </a:defRPr>
            </a:lvl1pPr>
            <a:lvl2pPr marL="114300" indent="342900" defTabSz="484188">
              <a:defRPr sz="2400">
                <a:solidFill>
                  <a:schemeClr val="tx1"/>
                </a:solidFill>
                <a:latin typeface="Times New Roman" panose="02020603050405020304" pitchFamily="18" charset="0"/>
              </a:defRPr>
            </a:lvl2pPr>
            <a:lvl3pPr marL="571500" indent="342900" defTabSz="484188">
              <a:defRPr sz="2400">
                <a:solidFill>
                  <a:schemeClr val="tx1"/>
                </a:solidFill>
                <a:latin typeface="Times New Roman" panose="02020603050405020304" pitchFamily="18" charset="0"/>
              </a:defRPr>
            </a:lvl3pPr>
            <a:lvl4pPr marL="1028700" indent="342900" defTabSz="484188">
              <a:defRPr sz="2400">
                <a:solidFill>
                  <a:schemeClr val="tx1"/>
                </a:solidFill>
                <a:latin typeface="Times New Roman" panose="02020603050405020304" pitchFamily="18" charset="0"/>
              </a:defRPr>
            </a:lvl4pPr>
            <a:lvl5pPr defTabSz="484188">
              <a:defRPr sz="2400">
                <a:solidFill>
                  <a:schemeClr val="tx1"/>
                </a:solidFill>
                <a:latin typeface="Times New Roman" panose="02020603050405020304" pitchFamily="18" charset="0"/>
              </a:defRPr>
            </a:lvl5pPr>
            <a:lvl6pPr defTabSz="484188" fontAlgn="base">
              <a:spcBef>
                <a:spcPct val="0"/>
              </a:spcBef>
              <a:spcAft>
                <a:spcPct val="0"/>
              </a:spcAft>
              <a:defRPr sz="2400">
                <a:solidFill>
                  <a:schemeClr val="tx1"/>
                </a:solidFill>
                <a:latin typeface="Times New Roman" panose="02020603050405020304" pitchFamily="18" charset="0"/>
              </a:defRPr>
            </a:lvl6pPr>
            <a:lvl7pPr defTabSz="484188" fontAlgn="base">
              <a:spcBef>
                <a:spcPct val="0"/>
              </a:spcBef>
              <a:spcAft>
                <a:spcPct val="0"/>
              </a:spcAft>
              <a:defRPr sz="2400">
                <a:solidFill>
                  <a:schemeClr val="tx1"/>
                </a:solidFill>
                <a:latin typeface="Times New Roman" panose="02020603050405020304" pitchFamily="18" charset="0"/>
              </a:defRPr>
            </a:lvl7pPr>
            <a:lvl8pPr defTabSz="484188" fontAlgn="base">
              <a:spcBef>
                <a:spcPct val="0"/>
              </a:spcBef>
              <a:spcAft>
                <a:spcPct val="0"/>
              </a:spcAft>
              <a:defRPr sz="2400">
                <a:solidFill>
                  <a:schemeClr val="tx1"/>
                </a:solidFill>
                <a:latin typeface="Times New Roman" panose="02020603050405020304" pitchFamily="18" charset="0"/>
              </a:defRPr>
            </a:lvl8pPr>
            <a:lvl9pPr defTabSz="484188" fontAlgn="base">
              <a:spcBef>
                <a:spcPct val="0"/>
              </a:spcBef>
              <a:spcAft>
                <a:spcPct val="0"/>
              </a:spcAft>
              <a:defRPr sz="2400">
                <a:solidFill>
                  <a:schemeClr val="tx1"/>
                </a:solidFill>
                <a:latin typeface="Times New Roman" panose="02020603050405020304" pitchFamily="18" charset="0"/>
              </a:defRPr>
            </a:lvl9pPr>
          </a:lstStyle>
          <a:p>
            <a:pPr>
              <a:buClr>
                <a:srgbClr val="808080"/>
              </a:buClr>
              <a:buSzPct val="90000"/>
              <a:buFont typeface="Monotype Sorts" pitchFamily="2" charset="2"/>
              <a:buNone/>
            </a:pPr>
            <a:r>
              <a:rPr lang="en-US" altLang="en-US" sz="3600" b="0">
                <a:solidFill>
                  <a:srgbClr val="C20041"/>
                </a:solidFill>
                <a:latin typeface="Arial" panose="020B0604020202020204" pitchFamily="34" charset="0"/>
              </a:rPr>
              <a:t>Effects</a:t>
            </a:r>
            <a:endParaRPr lang="en-US" altLang="en-US" b="0"/>
          </a:p>
        </p:txBody>
      </p:sp>
      <p:sp>
        <p:nvSpPr>
          <p:cNvPr id="22570" name="Text Box 42">
            <a:extLst>
              <a:ext uri="{FF2B5EF4-FFF2-40B4-BE49-F238E27FC236}">
                <a16:creationId xmlns:a16="http://schemas.microsoft.com/office/drawing/2014/main" id="{A1DFD1C5-8DDA-833C-1A96-18A315D82A13}"/>
              </a:ext>
            </a:extLst>
          </p:cNvPr>
          <p:cNvSpPr txBox="1">
            <a:spLocks noChangeArrowheads="1"/>
          </p:cNvSpPr>
          <p:nvPr/>
        </p:nvSpPr>
        <p:spPr bwMode="auto">
          <a:xfrm>
            <a:off x="914400" y="5010150"/>
            <a:ext cx="741045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84188">
              <a:defRPr sz="2400">
                <a:solidFill>
                  <a:schemeClr val="tx1"/>
                </a:solidFill>
                <a:latin typeface="Times New Roman" panose="02020603050405020304" pitchFamily="18" charset="0"/>
              </a:defRPr>
            </a:lvl1pPr>
            <a:lvl2pPr marL="114300" indent="342900" defTabSz="484188">
              <a:defRPr sz="2400">
                <a:solidFill>
                  <a:schemeClr val="tx1"/>
                </a:solidFill>
                <a:latin typeface="Times New Roman" panose="02020603050405020304" pitchFamily="18" charset="0"/>
              </a:defRPr>
            </a:lvl2pPr>
            <a:lvl3pPr marL="571500" indent="342900" defTabSz="484188">
              <a:defRPr sz="2400">
                <a:solidFill>
                  <a:schemeClr val="tx1"/>
                </a:solidFill>
                <a:latin typeface="Times New Roman" panose="02020603050405020304" pitchFamily="18" charset="0"/>
              </a:defRPr>
            </a:lvl3pPr>
            <a:lvl4pPr marL="1028700" indent="342900" defTabSz="484188">
              <a:defRPr sz="2400">
                <a:solidFill>
                  <a:schemeClr val="tx1"/>
                </a:solidFill>
                <a:latin typeface="Times New Roman" panose="02020603050405020304" pitchFamily="18" charset="0"/>
              </a:defRPr>
            </a:lvl4pPr>
            <a:lvl5pPr defTabSz="484188">
              <a:defRPr sz="2400">
                <a:solidFill>
                  <a:schemeClr val="tx1"/>
                </a:solidFill>
                <a:latin typeface="Times New Roman" panose="02020603050405020304" pitchFamily="18" charset="0"/>
              </a:defRPr>
            </a:lvl5pPr>
            <a:lvl6pPr defTabSz="484188" fontAlgn="base">
              <a:spcBef>
                <a:spcPct val="0"/>
              </a:spcBef>
              <a:spcAft>
                <a:spcPct val="0"/>
              </a:spcAft>
              <a:defRPr sz="2400">
                <a:solidFill>
                  <a:schemeClr val="tx1"/>
                </a:solidFill>
                <a:latin typeface="Times New Roman" panose="02020603050405020304" pitchFamily="18" charset="0"/>
              </a:defRPr>
            </a:lvl6pPr>
            <a:lvl7pPr defTabSz="484188" fontAlgn="base">
              <a:spcBef>
                <a:spcPct val="0"/>
              </a:spcBef>
              <a:spcAft>
                <a:spcPct val="0"/>
              </a:spcAft>
              <a:defRPr sz="2400">
                <a:solidFill>
                  <a:schemeClr val="tx1"/>
                </a:solidFill>
                <a:latin typeface="Times New Roman" panose="02020603050405020304" pitchFamily="18" charset="0"/>
              </a:defRPr>
            </a:lvl7pPr>
            <a:lvl8pPr defTabSz="484188" fontAlgn="base">
              <a:spcBef>
                <a:spcPct val="0"/>
              </a:spcBef>
              <a:spcAft>
                <a:spcPct val="0"/>
              </a:spcAft>
              <a:defRPr sz="2400">
                <a:solidFill>
                  <a:schemeClr val="tx1"/>
                </a:solidFill>
                <a:latin typeface="Times New Roman" panose="02020603050405020304" pitchFamily="18" charset="0"/>
              </a:defRPr>
            </a:lvl8pPr>
            <a:lvl9pPr defTabSz="484188" fontAlgn="base">
              <a:spcBef>
                <a:spcPct val="0"/>
              </a:spcBef>
              <a:spcAft>
                <a:spcPct val="0"/>
              </a:spcAft>
              <a:defRPr sz="2400">
                <a:solidFill>
                  <a:schemeClr val="tx1"/>
                </a:solidFill>
                <a:latin typeface="Times New Roman" panose="02020603050405020304" pitchFamily="18" charset="0"/>
              </a:defRPr>
            </a:lvl9pPr>
          </a:lstStyle>
          <a:p>
            <a:pPr algn="ctr">
              <a:buClr>
                <a:srgbClr val="808080"/>
              </a:buClr>
              <a:buSzPct val="90000"/>
              <a:buFont typeface="Monotype Sorts" pitchFamily="2" charset="2"/>
              <a:buNone/>
            </a:pPr>
            <a:r>
              <a:rPr lang="en-US" altLang="en-US" sz="3200" b="0">
                <a:solidFill>
                  <a:srgbClr val="0000FF"/>
                </a:solidFill>
                <a:latin typeface="Arial" panose="020B0604020202020204" pitchFamily="34" charset="0"/>
              </a:rPr>
              <a:t>Texas is very Vulnerable</a:t>
            </a:r>
          </a:p>
          <a:p>
            <a:pPr algn="ctr">
              <a:buClr>
                <a:srgbClr val="808080"/>
              </a:buClr>
              <a:buSzPct val="90000"/>
              <a:buFont typeface="Monotype Sorts" pitchFamily="2" charset="2"/>
              <a:buNone/>
            </a:pPr>
            <a:r>
              <a:rPr lang="en-US" altLang="en-US" sz="3200" b="0">
                <a:solidFill>
                  <a:srgbClr val="0000FF"/>
                </a:solidFill>
                <a:latin typeface="Arial" panose="020B0604020202020204" pitchFamily="34" charset="0"/>
              </a:rPr>
              <a:t>We will be squeezed</a:t>
            </a:r>
            <a:endParaRPr lang="en-US" altLang="en-US" b="0"/>
          </a:p>
        </p:txBody>
      </p:sp>
      <p:sp>
        <p:nvSpPr>
          <p:cNvPr id="22571" name="Text Box 43">
            <a:extLst>
              <a:ext uri="{FF2B5EF4-FFF2-40B4-BE49-F238E27FC236}">
                <a16:creationId xmlns:a16="http://schemas.microsoft.com/office/drawing/2014/main" id="{ADF44024-A8F6-9C86-92FC-E0359A8954CE}"/>
              </a:ext>
            </a:extLst>
          </p:cNvPr>
          <p:cNvSpPr txBox="1">
            <a:spLocks noChangeArrowheads="1"/>
          </p:cNvSpPr>
          <p:nvPr/>
        </p:nvSpPr>
        <p:spPr bwMode="auto">
          <a:xfrm>
            <a:off x="196850" y="46038"/>
            <a:ext cx="8947150" cy="110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84188">
              <a:defRPr sz="2400">
                <a:solidFill>
                  <a:schemeClr val="tx1"/>
                </a:solidFill>
                <a:latin typeface="Times New Roman" panose="02020603050405020304" pitchFamily="18" charset="0"/>
              </a:defRPr>
            </a:lvl1pPr>
            <a:lvl2pPr marL="114300" indent="342900" defTabSz="484188">
              <a:defRPr sz="2400">
                <a:solidFill>
                  <a:schemeClr val="tx1"/>
                </a:solidFill>
                <a:latin typeface="Times New Roman" panose="02020603050405020304" pitchFamily="18" charset="0"/>
              </a:defRPr>
            </a:lvl2pPr>
            <a:lvl3pPr marL="571500" indent="342900" defTabSz="484188">
              <a:defRPr sz="2400">
                <a:solidFill>
                  <a:schemeClr val="tx1"/>
                </a:solidFill>
                <a:latin typeface="Times New Roman" panose="02020603050405020304" pitchFamily="18" charset="0"/>
              </a:defRPr>
            </a:lvl3pPr>
            <a:lvl4pPr marL="1028700" indent="342900" defTabSz="484188">
              <a:defRPr sz="2400">
                <a:solidFill>
                  <a:schemeClr val="tx1"/>
                </a:solidFill>
                <a:latin typeface="Times New Roman" panose="02020603050405020304" pitchFamily="18" charset="0"/>
              </a:defRPr>
            </a:lvl4pPr>
            <a:lvl5pPr defTabSz="484188">
              <a:defRPr sz="2400">
                <a:solidFill>
                  <a:schemeClr val="tx1"/>
                </a:solidFill>
                <a:latin typeface="Times New Roman" panose="02020603050405020304" pitchFamily="18" charset="0"/>
              </a:defRPr>
            </a:lvl5pPr>
            <a:lvl6pPr defTabSz="484188" fontAlgn="base">
              <a:spcBef>
                <a:spcPct val="0"/>
              </a:spcBef>
              <a:spcAft>
                <a:spcPct val="0"/>
              </a:spcAft>
              <a:defRPr sz="2400">
                <a:solidFill>
                  <a:schemeClr val="tx1"/>
                </a:solidFill>
                <a:latin typeface="Times New Roman" panose="02020603050405020304" pitchFamily="18" charset="0"/>
              </a:defRPr>
            </a:lvl6pPr>
            <a:lvl7pPr defTabSz="484188" fontAlgn="base">
              <a:spcBef>
                <a:spcPct val="0"/>
              </a:spcBef>
              <a:spcAft>
                <a:spcPct val="0"/>
              </a:spcAft>
              <a:defRPr sz="2400">
                <a:solidFill>
                  <a:schemeClr val="tx1"/>
                </a:solidFill>
                <a:latin typeface="Times New Roman" panose="02020603050405020304" pitchFamily="18" charset="0"/>
              </a:defRPr>
            </a:lvl7pPr>
            <a:lvl8pPr defTabSz="484188" fontAlgn="base">
              <a:spcBef>
                <a:spcPct val="0"/>
              </a:spcBef>
              <a:spcAft>
                <a:spcPct val="0"/>
              </a:spcAft>
              <a:defRPr sz="2400">
                <a:solidFill>
                  <a:schemeClr val="tx1"/>
                </a:solidFill>
                <a:latin typeface="Times New Roman" panose="02020603050405020304" pitchFamily="18" charset="0"/>
              </a:defRPr>
            </a:lvl8pPr>
            <a:lvl9pPr defTabSz="484188" fontAlgn="base">
              <a:spcBef>
                <a:spcPct val="0"/>
              </a:spcBef>
              <a:spcAft>
                <a:spcPct val="0"/>
              </a:spcAft>
              <a:defRPr sz="2400">
                <a:solidFill>
                  <a:schemeClr val="tx1"/>
                </a:solidFill>
                <a:latin typeface="Times New Roman" panose="02020603050405020304" pitchFamily="18" charset="0"/>
              </a:defRPr>
            </a:lvl9pPr>
          </a:lstStyle>
          <a:p>
            <a:pPr algn="ctr">
              <a:buClr>
                <a:srgbClr val="808080"/>
              </a:buClr>
              <a:buSzPct val="90000"/>
              <a:buFont typeface="Monotype Sorts" pitchFamily="2" charset="2"/>
              <a:buNone/>
            </a:pPr>
            <a:r>
              <a:rPr lang="en-US" altLang="en-US" sz="3200" b="0">
                <a:solidFill>
                  <a:srgbClr val="0000FF"/>
                </a:solidFill>
                <a:latin typeface="Arial" panose="020B0604020202020204" pitchFamily="34" charset="0"/>
              </a:rPr>
              <a:t>The onset and exact effects of climate change</a:t>
            </a:r>
          </a:p>
          <a:p>
            <a:pPr algn="ctr">
              <a:buClr>
                <a:srgbClr val="808080"/>
              </a:buClr>
              <a:buSzPct val="90000"/>
              <a:buFont typeface="Monotype Sorts" pitchFamily="2" charset="2"/>
              <a:buNone/>
            </a:pPr>
            <a:r>
              <a:rPr lang="en-US" altLang="en-US" sz="3200" b="0">
                <a:solidFill>
                  <a:srgbClr val="0000FF"/>
                </a:solidFill>
                <a:latin typeface="Arial" panose="020B0604020202020204" pitchFamily="34" charset="0"/>
              </a:rPr>
              <a:t> are uncertain</a:t>
            </a:r>
            <a:endParaRPr lang="en-US" altLang="en-US" b="0"/>
          </a:p>
        </p:txBody>
      </p:sp>
      <p:pic>
        <p:nvPicPr>
          <p:cNvPr id="22676" name="Picture 148" descr="Texas physical map">
            <a:extLst>
              <a:ext uri="{FF2B5EF4-FFF2-40B4-BE49-F238E27FC236}">
                <a16:creationId xmlns:a16="http://schemas.microsoft.com/office/drawing/2014/main" id="{DBE5E6EF-A02A-317C-E86B-E5F7AA77C12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62400" y="1447800"/>
            <a:ext cx="1066800"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10DB84ED-6412-4AF1-20EF-8FAD0D118AD5}"/>
              </a:ext>
            </a:extLst>
          </p:cNvPr>
          <p:cNvSpPr>
            <a:spLocks noChangeArrowheads="1"/>
          </p:cNvSpPr>
          <p:nvPr/>
        </p:nvSpPr>
        <p:spPr bwMode="auto">
          <a:xfrm>
            <a:off x="1828800" y="381000"/>
            <a:ext cx="5105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solidFill>
                  <a:srgbClr val="FF0066"/>
                </a:solidFill>
              </a:rPr>
              <a:t>Basic Resources</a:t>
            </a:r>
          </a:p>
        </p:txBody>
      </p:sp>
      <p:sp>
        <p:nvSpPr>
          <p:cNvPr id="6148" name="Rectangle 4">
            <a:extLst>
              <a:ext uri="{FF2B5EF4-FFF2-40B4-BE49-F238E27FC236}">
                <a16:creationId xmlns:a16="http://schemas.microsoft.com/office/drawing/2014/main" id="{53450961-5117-BA99-EC4E-1EBB2BEA9197}"/>
              </a:ext>
            </a:extLst>
          </p:cNvPr>
          <p:cNvSpPr>
            <a:spLocks noChangeArrowheads="1"/>
          </p:cNvSpPr>
          <p:nvPr/>
        </p:nvSpPr>
        <p:spPr bwMode="auto">
          <a:xfrm>
            <a:off x="609600" y="1219200"/>
            <a:ext cx="8077200" cy="516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cs typeface="Arial" panose="020B0604020202020204" pitchFamily="34" charset="0"/>
              </a:rPr>
              <a:t>Intergovernmental Panel on Climate Change. </a:t>
            </a:r>
            <a:r>
              <a:rPr lang="en-US" altLang="en-US" sz="1400" u="sng">
                <a:cs typeface="Arial" panose="020B0604020202020204" pitchFamily="34" charset="0"/>
              </a:rPr>
              <a:t>IPCC Fourth Assessment Report - Climate Change 2007: Impacts, Adaptation</a:t>
            </a:r>
            <a:r>
              <a:rPr lang="en-US" altLang="en-US" sz="1400" b="0" u="sng">
                <a:cs typeface="Arial" panose="020B0604020202020204" pitchFamily="34" charset="0"/>
              </a:rPr>
              <a:t> </a:t>
            </a:r>
            <a:r>
              <a:rPr lang="en-US" altLang="en-US" sz="1400" u="sng">
                <a:cs typeface="Arial" panose="020B0604020202020204" pitchFamily="34" charset="0"/>
              </a:rPr>
              <a:t>and Vulnerability</a:t>
            </a:r>
            <a:r>
              <a:rPr lang="en-US" altLang="en-US" sz="1400" b="0">
                <a:cs typeface="Arial" panose="020B0604020202020204" pitchFamily="34" charset="0"/>
              </a:rPr>
              <a:t>, </a:t>
            </a:r>
            <a:r>
              <a:rPr lang="en-US" altLang="en-US" sz="1400">
                <a:solidFill>
                  <a:schemeClr val="accent2"/>
                </a:solidFill>
                <a:cs typeface="Arial" panose="020B0604020202020204" pitchFamily="34" charset="0"/>
                <a:hlinkClick r:id="rId2"/>
              </a:rPr>
              <a:t>http://www.ipcc.ch/</a:t>
            </a:r>
            <a:r>
              <a:rPr lang="en-US" altLang="en-US" sz="1400">
                <a:solidFill>
                  <a:schemeClr val="accent2"/>
                </a:solidFill>
                <a:cs typeface="Arial" panose="020B0604020202020204" pitchFamily="34" charset="0"/>
              </a:rPr>
              <a:t>.</a:t>
            </a:r>
          </a:p>
          <a:p>
            <a:pPr algn="r"/>
            <a:endParaRPr lang="en-US" altLang="en-US" sz="1400">
              <a:solidFill>
                <a:schemeClr val="accent2"/>
              </a:solidFill>
              <a:cs typeface="Arial" panose="020B0604020202020204" pitchFamily="34" charset="0"/>
            </a:endParaRPr>
          </a:p>
          <a:p>
            <a:r>
              <a:rPr lang="en-US" altLang="en-US" sz="1400">
                <a:cs typeface="Arial" panose="020B0604020202020204" pitchFamily="34" charset="0"/>
              </a:rPr>
              <a:t>Intergovernmental Panel on Climate Change. </a:t>
            </a:r>
            <a:r>
              <a:rPr lang="en-US" altLang="en-US" sz="1400" u="sng">
                <a:cs typeface="Arial" panose="020B0604020202020204" pitchFamily="34" charset="0"/>
              </a:rPr>
              <a:t>IPCC Fourth Assessment Report - Climate Change 2007: Mitigation </a:t>
            </a:r>
            <a:r>
              <a:rPr lang="en-US" altLang="en-US" sz="1400" b="0">
                <a:cs typeface="Arial" panose="020B0604020202020204" pitchFamily="34" charset="0"/>
              </a:rPr>
              <a:t>, </a:t>
            </a:r>
            <a:r>
              <a:rPr lang="en-US" altLang="en-US" sz="1400">
                <a:solidFill>
                  <a:schemeClr val="accent2"/>
                </a:solidFill>
                <a:cs typeface="Arial" panose="020B0604020202020204" pitchFamily="34" charset="0"/>
                <a:hlinkClick r:id="rId2"/>
              </a:rPr>
              <a:t>http://www.ipcc.ch/</a:t>
            </a:r>
            <a:r>
              <a:rPr lang="en-US" altLang="en-US" sz="1400">
                <a:solidFill>
                  <a:schemeClr val="accent2"/>
                </a:solidFill>
                <a:cs typeface="Arial" panose="020B0604020202020204" pitchFamily="34" charset="0"/>
              </a:rPr>
              <a:t>.</a:t>
            </a:r>
          </a:p>
          <a:p>
            <a:endParaRPr lang="en-US" altLang="en-US" sz="1400">
              <a:solidFill>
                <a:schemeClr val="accent2"/>
              </a:solidFill>
              <a:cs typeface="Arial" panose="020B0604020202020204" pitchFamily="34" charset="0"/>
            </a:endParaRPr>
          </a:p>
          <a:p>
            <a:r>
              <a:rPr lang="en-US" altLang="en-US" sz="1400">
                <a:cs typeface="Arial" panose="020B0604020202020204" pitchFamily="34" charset="0"/>
              </a:rPr>
              <a:t>Intergovernmental Panel on Climate Change. </a:t>
            </a:r>
            <a:r>
              <a:rPr lang="en-US" altLang="en-US" sz="1400" u="sng">
                <a:cs typeface="Arial" panose="020B0604020202020204" pitchFamily="34" charset="0"/>
              </a:rPr>
              <a:t>IPCC Fourth Assessment Report - The Scientific Basis</a:t>
            </a:r>
            <a:r>
              <a:rPr lang="en-US" altLang="en-US" sz="1400" b="0">
                <a:cs typeface="Arial" panose="020B0604020202020204" pitchFamily="34" charset="0"/>
              </a:rPr>
              <a:t>, </a:t>
            </a:r>
            <a:r>
              <a:rPr lang="en-US" altLang="en-US" sz="1400">
                <a:solidFill>
                  <a:schemeClr val="accent2"/>
                </a:solidFill>
                <a:cs typeface="Arial" panose="020B0604020202020204" pitchFamily="34" charset="0"/>
                <a:hlinkClick r:id="rId2"/>
              </a:rPr>
              <a:t>http://www.ipcc.ch/</a:t>
            </a:r>
            <a:r>
              <a:rPr lang="en-US" altLang="en-US" sz="1400">
                <a:solidFill>
                  <a:schemeClr val="accent2"/>
                </a:solidFill>
                <a:cs typeface="Arial" panose="020B0604020202020204" pitchFamily="34" charset="0"/>
              </a:rPr>
              <a:t>.</a:t>
            </a:r>
          </a:p>
          <a:p>
            <a:endParaRPr lang="en-US" altLang="en-US" sz="1400">
              <a:solidFill>
                <a:schemeClr val="accent2"/>
              </a:solidFill>
              <a:cs typeface="Arial" panose="020B0604020202020204" pitchFamily="34" charset="0"/>
            </a:endParaRPr>
          </a:p>
          <a:p>
            <a:r>
              <a:rPr lang="en-US" altLang="en-US" sz="1400">
                <a:cs typeface="Arial" panose="020B0604020202020204" pitchFamily="34" charset="0"/>
              </a:rPr>
              <a:t>Intergovernmental Panel on Climate Change. </a:t>
            </a:r>
            <a:r>
              <a:rPr lang="en-US" altLang="en-US" sz="1400" u="sng">
                <a:cs typeface="Arial" panose="020B0604020202020204" pitchFamily="34" charset="0"/>
              </a:rPr>
              <a:t>IPCC Fourth Assessment Report – Synthesis Report</a:t>
            </a:r>
            <a:r>
              <a:rPr lang="en-US" altLang="en-US" sz="1400" b="0">
                <a:cs typeface="Arial" panose="020B0604020202020204" pitchFamily="34" charset="0"/>
              </a:rPr>
              <a:t>, </a:t>
            </a:r>
            <a:r>
              <a:rPr lang="en-US" altLang="en-US" sz="1400">
                <a:solidFill>
                  <a:schemeClr val="accent2"/>
                </a:solidFill>
                <a:cs typeface="Arial" panose="020B0604020202020204" pitchFamily="34" charset="0"/>
                <a:hlinkClick r:id="rId2"/>
              </a:rPr>
              <a:t>http://www.ipcc.ch/</a:t>
            </a:r>
            <a:r>
              <a:rPr lang="en-US" altLang="en-US" sz="1400">
                <a:solidFill>
                  <a:schemeClr val="accent2"/>
                </a:solidFill>
                <a:cs typeface="Arial" panose="020B0604020202020204" pitchFamily="34" charset="0"/>
              </a:rPr>
              <a:t>.</a:t>
            </a:r>
          </a:p>
          <a:p>
            <a:endParaRPr lang="en-US" altLang="en-US" sz="1400">
              <a:solidFill>
                <a:schemeClr val="accent2"/>
              </a:solidFill>
              <a:cs typeface="Arial" panose="020B0604020202020204" pitchFamily="34" charset="0"/>
            </a:endParaRPr>
          </a:p>
          <a:p>
            <a:endParaRPr lang="en-US" altLang="en-US" sz="1400">
              <a:solidFill>
                <a:schemeClr val="accent2"/>
              </a:solidFill>
              <a:cs typeface="Arial" panose="020B0604020202020204" pitchFamily="34" charset="0"/>
            </a:endParaRPr>
          </a:p>
          <a:p>
            <a:r>
              <a:rPr lang="en-US" altLang="en-US" sz="1400">
                <a:cs typeface="Arial" panose="020B0604020202020204" pitchFamily="34" charset="0"/>
              </a:rPr>
              <a:t>National Assessment Synthesis Team, US Global Change Research Program , Climate Change Impacts on the United States:</a:t>
            </a:r>
            <a:r>
              <a:rPr lang="en-US" altLang="en-US" sz="1400" i="1">
                <a:cs typeface="Arial" panose="020B0604020202020204" pitchFamily="34" charset="0"/>
              </a:rPr>
              <a:t>The Potential Consequences of Climate Variability and Change O</a:t>
            </a:r>
            <a:r>
              <a:rPr lang="en-US" altLang="en-US" sz="1400">
                <a:cs typeface="Arial" panose="020B0604020202020204" pitchFamily="34" charset="0"/>
              </a:rPr>
              <a:t>verview: 2000</a:t>
            </a:r>
            <a:r>
              <a:rPr lang="en-US" altLang="en-US" sz="1400">
                <a:solidFill>
                  <a:schemeClr val="accent2"/>
                </a:solidFill>
                <a:cs typeface="Arial" panose="020B0604020202020204" pitchFamily="34" charset="0"/>
              </a:rPr>
              <a:t> </a:t>
            </a:r>
            <a:r>
              <a:rPr lang="en-US" altLang="en-US" sz="1400">
                <a:solidFill>
                  <a:schemeClr val="accent2"/>
                </a:solidFill>
                <a:cs typeface="Arial" panose="020B0604020202020204" pitchFamily="34" charset="0"/>
                <a:hlinkClick r:id="rId3"/>
              </a:rPr>
              <a:t>http://www.usgcrp.gov/usgcrp/Library/nationalassessment/overview.htm</a:t>
            </a:r>
            <a:endParaRPr lang="en-US" altLang="en-US" sz="1400">
              <a:solidFill>
                <a:schemeClr val="accent2"/>
              </a:solidFill>
              <a:cs typeface="Arial" panose="020B0604020202020204" pitchFamily="34" charset="0"/>
            </a:endParaRPr>
          </a:p>
          <a:p>
            <a:endParaRPr lang="en-US" altLang="en-US" sz="1400">
              <a:solidFill>
                <a:schemeClr val="accent2"/>
              </a:solidFill>
              <a:cs typeface="Arial" panose="020B0604020202020204" pitchFamily="34" charset="0"/>
            </a:endParaRPr>
          </a:p>
          <a:p>
            <a:r>
              <a:rPr lang="en-US" altLang="en-US" sz="1400">
                <a:cs typeface="Arial" panose="020B0604020202020204" pitchFamily="34" charset="0"/>
              </a:rPr>
              <a:t>National Assessment Synthesis Team, US Global Change Research Program , Climate Change Impacts on the United States:</a:t>
            </a:r>
            <a:r>
              <a:rPr lang="en-US" altLang="en-US" sz="1400" i="1">
                <a:cs typeface="Arial" panose="020B0604020202020204" pitchFamily="34" charset="0"/>
              </a:rPr>
              <a:t>The Potential Consequences of Climate Variability and Change </a:t>
            </a:r>
            <a:r>
              <a:rPr lang="en-US" altLang="en-US" sz="1400">
                <a:cs typeface="Arial" panose="020B0604020202020204" pitchFamily="34" charset="0"/>
              </a:rPr>
              <a:t>Foundation: 2000</a:t>
            </a:r>
            <a:r>
              <a:rPr lang="en-US" altLang="en-US" sz="1400">
                <a:solidFill>
                  <a:schemeClr val="accent2"/>
                </a:solidFill>
                <a:cs typeface="Arial" panose="020B0604020202020204" pitchFamily="34" charset="0"/>
              </a:rPr>
              <a:t> http://www.usgcrp.gov/usgcrp/Library/nationalassessment/foundation.htm</a:t>
            </a:r>
          </a:p>
          <a:p>
            <a:endParaRPr lang="en-US" altLang="en-US" sz="1400">
              <a:solidFill>
                <a:schemeClr val="accent2"/>
              </a:solidFill>
              <a:cs typeface="Arial" panose="020B0604020202020204" pitchFamily="34" charset="0"/>
            </a:endParaRPr>
          </a:p>
          <a:p>
            <a:r>
              <a:rPr lang="en-US" altLang="en-US" sz="1600" b="0"/>
              <a:t>http://agecon.tamu.edu/faculty/mccarl/papers.htm</a:t>
            </a:r>
            <a:endParaRPr lang="en-US" altLang="en-US" sz="900">
              <a:solidFill>
                <a:schemeClr val="accent2"/>
              </a:solidFill>
              <a:cs typeface="Arial" panose="020B0604020202020204" pitchFamily="34" charset="0"/>
            </a:endParaRPr>
          </a:p>
          <a:p>
            <a:endParaRPr lang="en-US" altLang="en-US" sz="2400" b="0"/>
          </a:p>
        </p:txBody>
      </p:sp>
      <p:sp>
        <p:nvSpPr>
          <p:cNvPr id="6149" name="Rectangle 5">
            <a:extLst>
              <a:ext uri="{FF2B5EF4-FFF2-40B4-BE49-F238E27FC236}">
                <a16:creationId xmlns:a16="http://schemas.microsoft.com/office/drawing/2014/main" id="{34EEB8A2-E283-0080-1445-DEE58286F915}"/>
              </a:ext>
            </a:extLst>
          </p:cNvPr>
          <p:cNvSpPr>
            <a:spLocks noChangeArrowheads="1"/>
          </p:cNvSpPr>
          <p:nvPr/>
        </p:nvSpPr>
        <p:spPr bwMode="auto">
          <a:xfrm>
            <a:off x="0" y="3794125"/>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br>
              <a:rPr lang="en-US" altLang="en-US" sz="2400" b="0"/>
            </a:br>
            <a:endParaRPr lang="en-US" altLang="en-US" sz="2400" b="0"/>
          </a:p>
        </p:txBody>
      </p:sp>
      <p:sp>
        <p:nvSpPr>
          <p:cNvPr id="96261" name="Rectangle 2053">
            <a:extLst>
              <a:ext uri="{FF2B5EF4-FFF2-40B4-BE49-F238E27FC236}">
                <a16:creationId xmlns:a16="http://schemas.microsoft.com/office/drawing/2014/main" id="{9E180497-2330-2FAB-B43F-515971395D7B}"/>
              </a:ext>
            </a:extLst>
          </p:cNvPr>
          <p:cNvSpPr>
            <a:spLocks noGrp="1" noChangeArrowheads="1"/>
          </p:cNvSpPr>
          <p:nvPr>
            <p:ph type="body" idx="4294967295"/>
          </p:nvPr>
        </p:nvSpPr>
        <p:spPr/>
        <p:txBody>
          <a:bodyPr/>
          <a:lstStyle/>
          <a:p>
            <a:endParaRPr lang="en-US" altLang="en-US"/>
          </a:p>
          <a:p>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70A15042-27E0-518F-A5FB-8861C3B7B929}"/>
              </a:ext>
            </a:extLst>
          </p:cNvPr>
          <p:cNvSpPr>
            <a:spLocks noChangeArrowheads="1"/>
          </p:cNvSpPr>
          <p:nvPr/>
        </p:nvSpPr>
        <p:spPr bwMode="auto">
          <a:xfrm>
            <a:off x="2420938" y="1831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2823" name="Rectangle 7">
            <a:extLst>
              <a:ext uri="{FF2B5EF4-FFF2-40B4-BE49-F238E27FC236}">
                <a16:creationId xmlns:a16="http://schemas.microsoft.com/office/drawing/2014/main" id="{6C772030-79E6-8B6D-7113-FEDA938FED7A}"/>
              </a:ext>
            </a:extLst>
          </p:cNvPr>
          <p:cNvSpPr>
            <a:spLocks noChangeArrowheads="1"/>
          </p:cNvSpPr>
          <p:nvPr/>
        </p:nvSpPr>
        <p:spPr bwMode="auto">
          <a:xfrm>
            <a:off x="609600" y="76200"/>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rgbClr val="FF0066"/>
                </a:solidFill>
              </a:rPr>
              <a:t>Degree of climate change </a:t>
            </a:r>
          </a:p>
          <a:p>
            <a:pPr algn="ctr"/>
            <a:r>
              <a:rPr lang="en-US" altLang="en-US" sz="2400"/>
              <a:t>What is happening up to now – Temperature since 1979 </a:t>
            </a:r>
          </a:p>
        </p:txBody>
      </p:sp>
      <p:sp>
        <p:nvSpPr>
          <p:cNvPr id="162825" name="Text Box 9">
            <a:extLst>
              <a:ext uri="{FF2B5EF4-FFF2-40B4-BE49-F238E27FC236}">
                <a16:creationId xmlns:a16="http://schemas.microsoft.com/office/drawing/2014/main" id="{A89B464E-CA76-4FB5-F49A-64E363FE227B}"/>
              </a:ext>
            </a:extLst>
          </p:cNvPr>
          <p:cNvSpPr txBox="1">
            <a:spLocks noChangeArrowheads="1"/>
          </p:cNvSpPr>
          <p:nvPr/>
        </p:nvSpPr>
        <p:spPr bwMode="auto">
          <a:xfrm>
            <a:off x="211138" y="5892800"/>
            <a:ext cx="8882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Texas in a relatively rapidly warming area within  continental US</a:t>
            </a:r>
          </a:p>
        </p:txBody>
      </p:sp>
      <p:pic>
        <p:nvPicPr>
          <p:cNvPr id="162826" name="Picture 10">
            <a:extLst>
              <a:ext uri="{FF2B5EF4-FFF2-40B4-BE49-F238E27FC236}">
                <a16:creationId xmlns:a16="http://schemas.microsoft.com/office/drawing/2014/main" id="{9EE7DC39-ED3E-2768-1D0F-9E3C9428737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3588" y="831850"/>
            <a:ext cx="7602537" cy="43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827" name="Picture 11">
            <a:extLst>
              <a:ext uri="{FF2B5EF4-FFF2-40B4-BE49-F238E27FC236}">
                <a16:creationId xmlns:a16="http://schemas.microsoft.com/office/drawing/2014/main" id="{D8A990A0-A033-3CF8-11D0-473F12693AA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76500" y="5332413"/>
            <a:ext cx="434340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828" name="Rectangle 12">
            <a:extLst>
              <a:ext uri="{FF2B5EF4-FFF2-40B4-BE49-F238E27FC236}">
                <a16:creationId xmlns:a16="http://schemas.microsoft.com/office/drawing/2014/main" id="{DD3A067A-52AE-0231-62F3-752FE2926B23}"/>
              </a:ext>
            </a:extLst>
          </p:cNvPr>
          <p:cNvSpPr>
            <a:spLocks noChangeArrowheads="1"/>
          </p:cNvSpPr>
          <p:nvPr/>
        </p:nvSpPr>
        <p:spPr bwMode="auto">
          <a:xfrm>
            <a:off x="338138" y="6446838"/>
            <a:ext cx="67992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a:t>http://ipcc-wg1.ucar.edu/wg1/Figures/AR4WG1_Ch03-Figs_2007-10-23.ppt#299,43,FAQ 3.1, Figure 1</a:t>
            </a:r>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Rectangle 3">
            <a:extLst>
              <a:ext uri="{FF2B5EF4-FFF2-40B4-BE49-F238E27FC236}">
                <a16:creationId xmlns:a16="http://schemas.microsoft.com/office/drawing/2014/main" id="{11B932FE-9A22-4608-2D84-3C857DF420B1}"/>
              </a:ext>
            </a:extLst>
          </p:cNvPr>
          <p:cNvSpPr>
            <a:spLocks noChangeArrowheads="1"/>
          </p:cNvSpPr>
          <p:nvPr/>
        </p:nvSpPr>
        <p:spPr bwMode="auto">
          <a:xfrm>
            <a:off x="2420938" y="1831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03780" name="Rectangle 4">
            <a:extLst>
              <a:ext uri="{FF2B5EF4-FFF2-40B4-BE49-F238E27FC236}">
                <a16:creationId xmlns:a16="http://schemas.microsoft.com/office/drawing/2014/main" id="{7FF8A964-C9CB-F67B-B991-821F8C87AAA3}"/>
              </a:ext>
            </a:extLst>
          </p:cNvPr>
          <p:cNvSpPr>
            <a:spLocks noChangeArrowheads="1"/>
          </p:cNvSpPr>
          <p:nvPr/>
        </p:nvSpPr>
        <p:spPr bwMode="auto">
          <a:xfrm>
            <a:off x="685800" y="6324600"/>
            <a:ext cx="7715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cs typeface="Arial" panose="020B0604020202020204" pitchFamily="34" charset="0"/>
              </a:rPr>
              <a:t>Source : Intergovernmental Panel on Climate Change. </a:t>
            </a:r>
            <a:r>
              <a:rPr lang="en-US" altLang="en-US" sz="1000" u="sng">
                <a:cs typeface="Arial" panose="020B0604020202020204" pitchFamily="34" charset="0"/>
              </a:rPr>
              <a:t>IPCC Fourth Assessment Report WGI  </a:t>
            </a:r>
            <a:r>
              <a:rPr lang="en-US" altLang="en-US" sz="1400">
                <a:hlinkClick r:id="rId2"/>
              </a:rPr>
              <a:t>http://ipcc-wg1.ucar.edu/</a:t>
            </a:r>
            <a:r>
              <a:rPr lang="en-US" altLang="en-US" sz="1400"/>
              <a:t> </a:t>
            </a:r>
          </a:p>
        </p:txBody>
      </p:sp>
      <p:sp>
        <p:nvSpPr>
          <p:cNvPr id="203781" name="Rectangle 5">
            <a:extLst>
              <a:ext uri="{FF2B5EF4-FFF2-40B4-BE49-F238E27FC236}">
                <a16:creationId xmlns:a16="http://schemas.microsoft.com/office/drawing/2014/main" id="{EF3F3467-63F0-2102-6E59-C73F07BFC1AE}"/>
              </a:ext>
            </a:extLst>
          </p:cNvPr>
          <p:cNvSpPr>
            <a:spLocks noChangeArrowheads="1"/>
          </p:cNvSpPr>
          <p:nvPr/>
        </p:nvSpPr>
        <p:spPr bwMode="auto">
          <a:xfrm>
            <a:off x="609600" y="76200"/>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rgbClr val="FF0066"/>
                </a:solidFill>
              </a:rPr>
              <a:t>Degree of climate change </a:t>
            </a:r>
          </a:p>
          <a:p>
            <a:pPr algn="ctr"/>
            <a:r>
              <a:rPr lang="en-US" altLang="en-US" sz="2400"/>
              <a:t>What is happening up to now – Ocean Temperature</a:t>
            </a:r>
          </a:p>
        </p:txBody>
      </p:sp>
      <p:pic>
        <p:nvPicPr>
          <p:cNvPr id="203782" name="Picture 6">
            <a:extLst>
              <a:ext uri="{FF2B5EF4-FFF2-40B4-BE49-F238E27FC236}">
                <a16:creationId xmlns:a16="http://schemas.microsoft.com/office/drawing/2014/main" id="{C6572B6F-85E7-D8DA-D4B3-2978DB2A6B4C}"/>
              </a:ext>
            </a:extLst>
          </p:cNvPr>
          <p:cNvPicPr>
            <a:picLocks noRot="1"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990600"/>
            <a:ext cx="6659563" cy="499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pic>
      <p:sp>
        <p:nvSpPr>
          <p:cNvPr id="203783" name="Text Box 7">
            <a:extLst>
              <a:ext uri="{FF2B5EF4-FFF2-40B4-BE49-F238E27FC236}">
                <a16:creationId xmlns:a16="http://schemas.microsoft.com/office/drawing/2014/main" id="{7C029141-CF20-D4C6-4C76-3030CEB32747}"/>
              </a:ext>
            </a:extLst>
          </p:cNvPr>
          <p:cNvSpPr txBox="1">
            <a:spLocks noChangeArrowheads="1"/>
          </p:cNvSpPr>
          <p:nvPr/>
        </p:nvSpPr>
        <p:spPr bwMode="auto">
          <a:xfrm>
            <a:off x="666750" y="6007100"/>
            <a:ext cx="8242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Ocean also shows temperature increase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C2AC4E9F-0BB4-5C5D-F837-E6CBFFDA97A9}"/>
              </a:ext>
            </a:extLst>
          </p:cNvPr>
          <p:cNvSpPr>
            <a:spLocks noChangeArrowheads="1"/>
          </p:cNvSpPr>
          <p:nvPr/>
        </p:nvSpPr>
        <p:spPr bwMode="auto">
          <a:xfrm>
            <a:off x="2420938" y="1831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38595" name="Rectangle 3">
            <a:extLst>
              <a:ext uri="{FF2B5EF4-FFF2-40B4-BE49-F238E27FC236}">
                <a16:creationId xmlns:a16="http://schemas.microsoft.com/office/drawing/2014/main" id="{85DFA20F-58AD-A9D7-1FB0-5D858BD0FC0E}"/>
              </a:ext>
            </a:extLst>
          </p:cNvPr>
          <p:cNvSpPr>
            <a:spLocks noChangeArrowheads="1"/>
          </p:cNvSpPr>
          <p:nvPr/>
        </p:nvSpPr>
        <p:spPr bwMode="auto">
          <a:xfrm>
            <a:off x="685800" y="6491288"/>
            <a:ext cx="7715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cs typeface="Arial" panose="020B0604020202020204" pitchFamily="34" charset="0"/>
              </a:rPr>
              <a:t>Source : Intergovernmental Panel on Climate Change. </a:t>
            </a:r>
            <a:r>
              <a:rPr lang="en-US" altLang="en-US" sz="1000" u="sng">
                <a:cs typeface="Arial" panose="020B0604020202020204" pitchFamily="34" charset="0"/>
              </a:rPr>
              <a:t>IPCC Fourth Assessment Report WGI  </a:t>
            </a:r>
            <a:r>
              <a:rPr lang="en-US" altLang="en-US" sz="1400">
                <a:hlinkClick r:id="rId2"/>
              </a:rPr>
              <a:t>http://ipcc-wg1.ucar.edu/</a:t>
            </a:r>
            <a:r>
              <a:rPr lang="en-US" altLang="en-US" sz="1400"/>
              <a:t> </a:t>
            </a:r>
          </a:p>
        </p:txBody>
      </p:sp>
      <p:sp>
        <p:nvSpPr>
          <p:cNvPr id="238596" name="Rectangle 4">
            <a:extLst>
              <a:ext uri="{FF2B5EF4-FFF2-40B4-BE49-F238E27FC236}">
                <a16:creationId xmlns:a16="http://schemas.microsoft.com/office/drawing/2014/main" id="{46EBD1BC-F0E4-95B4-A8D8-24E75631FE39}"/>
              </a:ext>
            </a:extLst>
          </p:cNvPr>
          <p:cNvSpPr>
            <a:spLocks noChangeArrowheads="1"/>
          </p:cNvSpPr>
          <p:nvPr/>
        </p:nvSpPr>
        <p:spPr bwMode="auto">
          <a:xfrm>
            <a:off x="609600" y="-19050"/>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rgbClr val="FF0066"/>
                </a:solidFill>
              </a:rPr>
              <a:t>Degree of climate change </a:t>
            </a:r>
          </a:p>
          <a:p>
            <a:pPr algn="ctr"/>
            <a:r>
              <a:rPr lang="en-US" altLang="en-US" sz="2400"/>
              <a:t>What is happening up to now – Land</a:t>
            </a:r>
          </a:p>
        </p:txBody>
      </p:sp>
      <p:sp>
        <p:nvSpPr>
          <p:cNvPr id="238602" name="Rectangle 10">
            <a:extLst>
              <a:ext uri="{FF2B5EF4-FFF2-40B4-BE49-F238E27FC236}">
                <a16:creationId xmlns:a16="http://schemas.microsoft.com/office/drawing/2014/main" id="{B6915FCC-F91E-12DC-3D0E-23C70EADE2CB}"/>
              </a:ext>
            </a:extLst>
          </p:cNvPr>
          <p:cNvSpPr>
            <a:spLocks noChangeArrowheads="1"/>
          </p:cNvSpPr>
          <p:nvPr/>
        </p:nvSpPr>
        <p:spPr bwMode="auto">
          <a:xfrm>
            <a:off x="5564188" y="1201738"/>
            <a:ext cx="3449637" cy="4156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30000"/>
              </a:spcBef>
            </a:pPr>
            <a:r>
              <a:rPr lang="en-US" altLang="en-US" sz="1600"/>
              <a:t>Figure TS.20. </a:t>
            </a:r>
            <a:r>
              <a:rPr lang="en-US" altLang="en-US" sz="1600" b="0" i="1"/>
              <a:t>(Top) Records of Northern Hemisphere temperature variation during the last 1300 years with 12 reconstructions using multiple climate proxy records shown in colour and instrumental records shown in black. (Middle and Bottom) Locations of temperature-sensitive proxy records with data back to AD 1000 and AD 1500 (tree rings: brown triangles; boreholes: black circles; ice core/ice boreholes: blue stars; other records including low-resolution records: purple squares). Data sources are given in Table 6.1, Figure 6.10 and are discussed in Chapter 6. {Figures 6.10 and 6.11}</a:t>
            </a:r>
            <a:endParaRPr lang="en-US" altLang="en-US" sz="1600" b="0"/>
          </a:p>
          <a:p>
            <a:endParaRPr lang="en-US" altLang="en-US" sz="1600"/>
          </a:p>
        </p:txBody>
      </p:sp>
      <p:sp>
        <p:nvSpPr>
          <p:cNvPr id="238603" name="Rectangle 11">
            <a:extLst>
              <a:ext uri="{FF2B5EF4-FFF2-40B4-BE49-F238E27FC236}">
                <a16:creationId xmlns:a16="http://schemas.microsoft.com/office/drawing/2014/main" id="{BF688A38-4158-AD74-713B-6BFEDDD6D7C2}"/>
              </a:ext>
            </a:extLst>
          </p:cNvPr>
          <p:cNvSpPr>
            <a:spLocks noChangeArrowheads="1"/>
          </p:cNvSpPr>
          <p:nvPr/>
        </p:nvSpPr>
        <p:spPr bwMode="auto">
          <a:xfrm>
            <a:off x="6846888" y="5754688"/>
            <a:ext cx="10096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100">
                <a:solidFill>
                  <a:srgbClr val="000000"/>
                </a:solidFill>
                <a:latin typeface="Optima" panose="02000503060000020004" pitchFamily="2" charset="0"/>
              </a:rPr>
              <a:t>Figure TS.20</a:t>
            </a:r>
            <a:endParaRPr lang="en-US" altLang="en-US" sz="2400"/>
          </a:p>
        </p:txBody>
      </p:sp>
      <p:pic>
        <p:nvPicPr>
          <p:cNvPr id="238605" name="Picture 13">
            <a:extLst>
              <a:ext uri="{FF2B5EF4-FFF2-40B4-BE49-F238E27FC236}">
                <a16:creationId xmlns:a16="http://schemas.microsoft.com/office/drawing/2014/main" id="{5DA48351-99F7-A9EE-C2E3-6B4F8FD82DD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3038" y="717550"/>
            <a:ext cx="5311775" cy="5592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ext Box 2">
            <a:extLst>
              <a:ext uri="{FF2B5EF4-FFF2-40B4-BE49-F238E27FC236}">
                <a16:creationId xmlns:a16="http://schemas.microsoft.com/office/drawing/2014/main" id="{F85F478D-ACAF-B0E2-B013-F1D20988B0A4}"/>
              </a:ext>
            </a:extLst>
          </p:cNvPr>
          <p:cNvSpPr txBox="1">
            <a:spLocks noChangeArrowheads="1"/>
          </p:cNvSpPr>
          <p:nvPr/>
        </p:nvSpPr>
        <p:spPr bwMode="auto">
          <a:xfrm>
            <a:off x="1022350" y="2711450"/>
            <a:ext cx="7004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t>Observed Changes in Precipitation</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11265</TotalTime>
  <Words>4495</Words>
  <Application>Microsoft Macintosh PowerPoint</Application>
  <PresentationFormat>On-screen Show (4:3)</PresentationFormat>
  <Paragraphs>596</Paragraphs>
  <Slides>59</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59</vt:i4>
      </vt:variant>
    </vt:vector>
  </HeadingPairs>
  <TitlesOfParts>
    <vt:vector size="71" baseType="lpstr">
      <vt:lpstr>Times New Roman</vt:lpstr>
      <vt:lpstr>Arial</vt:lpstr>
      <vt:lpstr>Optima</vt:lpstr>
      <vt:lpstr>Courier New</vt:lpstr>
      <vt:lpstr>Wingdings</vt:lpstr>
      <vt:lpstr>Monotype Sorts</vt:lpstr>
      <vt:lpstr>ＭＳ Ｐゴシック</vt:lpstr>
      <vt:lpstr>Times</vt:lpstr>
      <vt:lpstr>Default Design</vt:lpstr>
      <vt:lpstr>Lotus Freelance 97 Drawing</vt:lpstr>
      <vt:lpstr>Microsoft Office Excel Chart</vt:lpstr>
      <vt:lpstr>Microsoft 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Adapt - Inevitability </vt:lpstr>
      <vt:lpstr>Why Adapt - Inevitability </vt:lpstr>
      <vt:lpstr>PowerPoint Presentation</vt:lpstr>
      <vt:lpstr>PowerPoint Presentation</vt:lpstr>
      <vt:lpstr>PowerPoint Presentation</vt:lpstr>
      <vt:lpstr>PowerPoint Presentation</vt:lpstr>
      <vt:lpstr>PowerPoint Presentation</vt:lpstr>
      <vt:lpstr>PowerPoint Presentation</vt:lpstr>
    </vt:vector>
  </TitlesOfParts>
  <Company>TAMU Ag Eco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McCarl</dc:creator>
  <cp:lastModifiedBy>Robin L. Williams</cp:lastModifiedBy>
  <cp:revision>48</cp:revision>
  <dcterms:created xsi:type="dcterms:W3CDTF">2001-06-26T15:27:40Z</dcterms:created>
  <dcterms:modified xsi:type="dcterms:W3CDTF">2023-12-06T13:58:13Z</dcterms:modified>
</cp:coreProperties>
</file>